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xml" ContentType="application/vnd.openxmlformats-officedocument.presentationml.tags+xml"/>
  <Override PartName="/ppt/notesSlides/notesSlide9.xml" ContentType="application/vnd.openxmlformats-officedocument.presentationml.notesSlide+xml"/>
  <Override PartName="/ppt/tags/tag3.xml" ContentType="application/vnd.openxmlformats-officedocument.presentationml.tags+xml"/>
  <Override PartName="/ppt/notesSlides/notesSlide10.xml" ContentType="application/vnd.openxmlformats-officedocument.presentationml.notesSlide+xml"/>
  <Override PartName="/ppt/tags/tag4.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5.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6.xml" ContentType="application/vnd.openxmlformats-officedocument.presentationml.tags+xml"/>
  <Override PartName="/ppt/notesSlides/notesSlide18.xml" ContentType="application/vnd.openxmlformats-officedocument.presentationml.notesSlide+xml"/>
  <Override PartName="/ppt/tags/tag7.xml" ContentType="application/vnd.openxmlformats-officedocument.presentationml.tags+xml"/>
  <Override PartName="/ppt/notesSlides/notesSlide19.xml" ContentType="application/vnd.openxmlformats-officedocument.presentationml.notesSlide+xml"/>
  <Override PartName="/ppt/tags/tag8.xml" ContentType="application/vnd.openxmlformats-officedocument.presentationml.tags+xml"/>
  <Override PartName="/ppt/notesSlides/notesSlide20.xml" ContentType="application/vnd.openxmlformats-officedocument.presentationml.notesSlide+xml"/>
  <Override PartName="/ppt/tags/tag9.xml" ContentType="application/vnd.openxmlformats-officedocument.presentationml.tags+xml"/>
  <Override PartName="/ppt/notesSlides/notesSlide21.xml" ContentType="application/vnd.openxmlformats-officedocument.presentationml.notesSlide+xml"/>
  <Override PartName="/ppt/tags/tag10.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28"/>
  </p:notesMasterIdLst>
  <p:sldIdLst>
    <p:sldId id="468" r:id="rId3"/>
    <p:sldId id="295" r:id="rId4"/>
    <p:sldId id="314" r:id="rId5"/>
    <p:sldId id="318" r:id="rId6"/>
    <p:sldId id="437" r:id="rId7"/>
    <p:sldId id="440" r:id="rId8"/>
    <p:sldId id="450" r:id="rId9"/>
    <p:sldId id="451" r:id="rId10"/>
    <p:sldId id="443" r:id="rId11"/>
    <p:sldId id="466" r:id="rId12"/>
    <p:sldId id="472" r:id="rId13"/>
    <p:sldId id="461" r:id="rId14"/>
    <p:sldId id="454" r:id="rId15"/>
    <p:sldId id="474" r:id="rId16"/>
    <p:sldId id="455" r:id="rId17"/>
    <p:sldId id="456" r:id="rId18"/>
    <p:sldId id="458" r:id="rId19"/>
    <p:sldId id="471" r:id="rId20"/>
    <p:sldId id="473" r:id="rId21"/>
    <p:sldId id="464" r:id="rId22"/>
    <p:sldId id="465" r:id="rId23"/>
    <p:sldId id="432" r:id="rId24"/>
    <p:sldId id="438" r:id="rId25"/>
    <p:sldId id="462" r:id="rId26"/>
    <p:sldId id="463" r:id="rId27"/>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69">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63A5A"/>
    <a:srgbClr val="EA0000"/>
    <a:srgbClr val="76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126" autoAdjust="0"/>
  </p:normalViewPr>
  <p:slideViewPr>
    <p:cSldViewPr snapToGrid="0">
      <p:cViewPr varScale="1">
        <p:scale>
          <a:sx n="76" d="100"/>
          <a:sy n="76" d="100"/>
        </p:scale>
        <p:origin x="1000" y="56"/>
      </p:cViewPr>
      <p:guideLst>
        <p:guide orient="horz" pos="1669"/>
        <p:guide pos="2880"/>
      </p:guideLst>
    </p:cSldViewPr>
  </p:slideViewPr>
  <p:notesTextViewPr>
    <p:cViewPr>
      <p:scale>
        <a:sx n="1" d="1"/>
        <a:sy n="1" d="1"/>
      </p:scale>
      <p:origin x="0" y="0"/>
    </p:cViewPr>
  </p:notesTextViewPr>
  <p:sorterViewPr>
    <p:cViewPr>
      <p:scale>
        <a:sx n="121" d="100"/>
        <a:sy n="12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fld id="{9936A364-F56D-418B-92EA-B8A9C286C719}" type="datetimeFigureOut">
              <a:rPr lang="zh-CN" altLang="en-US" smtClean="0"/>
              <a:t>2018/5/24</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微软雅黑" panose="020B0503020204020204" pitchFamily="34" charset="-122"/>
              </a:defRPr>
            </a:lvl1pPr>
          </a:lstStyle>
          <a:p>
            <a:fld id="{621F41D1-EB0D-4857-8E93-8C1C831E6153}" type="slidenum">
              <a:rPr lang="zh-CN" altLang="en-US" smtClean="0"/>
              <a:t>‹#›</a:t>
            </a:fld>
            <a:endParaRPr lang="zh-CN" altLang="en-US" dirty="0"/>
          </a:p>
        </p:txBody>
      </p:sp>
    </p:spTree>
    <p:extLst>
      <p:ext uri="{BB962C8B-B14F-4D97-AF65-F5344CB8AC3E}">
        <p14:creationId xmlns:p14="http://schemas.microsoft.com/office/powerpoint/2010/main" val="1393916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微软雅黑" panose="020B0503020204020204" pitchFamily="34" charset="-122"/>
        <a:cs typeface="+mn-cs"/>
      </a:defRPr>
    </a:lvl1pPr>
    <a:lvl2pPr marL="457200" algn="l" defTabSz="914400" rtl="0" eaLnBrk="1" latinLnBrk="0" hangingPunct="1">
      <a:defRPr sz="1200" kern="1200">
        <a:solidFill>
          <a:schemeClr val="tx1"/>
        </a:solidFill>
        <a:latin typeface="+mn-lt"/>
        <a:ea typeface="微软雅黑" panose="020B0503020204020204" pitchFamily="34" charset="-122"/>
        <a:cs typeface="+mn-cs"/>
      </a:defRPr>
    </a:lvl2pPr>
    <a:lvl3pPr marL="914400" algn="l" defTabSz="914400" rtl="0" eaLnBrk="1" latinLnBrk="0" hangingPunct="1">
      <a:defRPr sz="1200" kern="1200">
        <a:solidFill>
          <a:schemeClr val="tx1"/>
        </a:solidFill>
        <a:latin typeface="+mn-lt"/>
        <a:ea typeface="微软雅黑" panose="020B0503020204020204" pitchFamily="34" charset="-122"/>
        <a:cs typeface="+mn-cs"/>
      </a:defRPr>
    </a:lvl3pPr>
    <a:lvl4pPr marL="1371600" algn="l" defTabSz="914400" rtl="0" eaLnBrk="1" latinLnBrk="0" hangingPunct="1">
      <a:defRPr sz="1200" kern="1200">
        <a:solidFill>
          <a:schemeClr val="tx1"/>
        </a:solidFill>
        <a:latin typeface="+mn-lt"/>
        <a:ea typeface="微软雅黑" panose="020B0503020204020204" pitchFamily="34" charset="-122"/>
        <a:cs typeface="+mn-cs"/>
      </a:defRPr>
    </a:lvl4pPr>
    <a:lvl5pPr marL="1828800" algn="l" defTabSz="914400" rtl="0" eaLnBrk="1" latinLnBrk="0" hangingPunct="1">
      <a:defRPr sz="1200" kern="1200">
        <a:solidFill>
          <a:schemeClr val="tx1"/>
        </a:solidFill>
        <a:latin typeface="+mn-lt"/>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a:t>
            </a:r>
            <a:r>
              <a:rPr lang="zh-CN" altLang="en-US" dirty="0"/>
              <a:t>板书</a:t>
            </a:r>
            <a:r>
              <a:rPr lang="en-US" altLang="zh-CN" dirty="0"/>
              <a:t>】</a:t>
            </a:r>
            <a:r>
              <a:rPr lang="zh-CN" altLang="en-US" dirty="0"/>
              <a:t>在黑板上板书课题</a:t>
            </a:r>
          </a:p>
        </p:txBody>
      </p:sp>
      <p:sp>
        <p:nvSpPr>
          <p:cNvPr id="4" name="灯片编号占位符 3"/>
          <p:cNvSpPr>
            <a:spLocks noGrp="1"/>
          </p:cNvSpPr>
          <p:nvPr>
            <p:ph type="sldNum" sz="quarter" idx="10"/>
          </p:nvPr>
        </p:nvSpPr>
        <p:spPr/>
        <p:txBody>
          <a:bodyPr/>
          <a:lstStyle/>
          <a:p>
            <a:fld id="{621F41D1-EB0D-4857-8E93-8C1C831E6153}" type="slidenum">
              <a:rPr lang="zh-CN" altLang="en-US" smtClean="0"/>
              <a:t>2</a:t>
            </a:fld>
            <a:endParaRPr lang="zh-CN" altLang="en-US"/>
          </a:p>
        </p:txBody>
      </p:sp>
    </p:spTree>
    <p:extLst>
      <p:ext uri="{BB962C8B-B14F-4D97-AF65-F5344CB8AC3E}">
        <p14:creationId xmlns:p14="http://schemas.microsoft.com/office/powerpoint/2010/main" val="10860138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a:t>
            </a:r>
            <a:r>
              <a:rPr lang="zh-CN" altLang="en-US" dirty="0"/>
              <a:t>板书</a:t>
            </a:r>
            <a:r>
              <a:rPr lang="en-US" altLang="zh-CN" dirty="0"/>
              <a:t>】</a:t>
            </a:r>
            <a:r>
              <a:rPr lang="zh-CN" altLang="en-US" dirty="0"/>
              <a:t>标题，透过文字表面，分析潜在含义，走进人物的内心世界</a:t>
            </a:r>
            <a:endParaRPr lang="en-US" altLang="zh-CN" dirty="0"/>
          </a:p>
          <a:p>
            <a:r>
              <a:rPr lang="zh-CN" altLang="en-US" dirty="0"/>
              <a:t>学习目标</a:t>
            </a:r>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1F41D1-EB0D-4857-8E93-8C1C831E6153}" type="slidenum">
              <a:rPr kumimoji="0" lang="zh-CN" altLang="en-US" sz="1200" b="0" i="0" u="none" strike="noStrike" kern="1200" cap="none" spc="0" normalizeH="0" baseline="0" noProof="0" smtClean="0">
                <a:ln>
                  <a:noFill/>
                </a:ln>
                <a:solidFill>
                  <a:prstClr val="black"/>
                </a:solidFill>
                <a:effectLst/>
                <a:uLnTx/>
                <a:uFillTx/>
                <a:latin typeface="Calibri"/>
                <a:ea typeface="微软雅黑" panose="020B0503020204020204" pitchFamily="34"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Calibri"/>
              <a:ea typeface="微软雅黑" panose="020B0503020204020204" pitchFamily="34" charset="-122"/>
              <a:cs typeface="+mn-cs"/>
            </a:endParaRPr>
          </a:p>
        </p:txBody>
      </p:sp>
    </p:spTree>
    <p:extLst>
      <p:ext uri="{BB962C8B-B14F-4D97-AF65-F5344CB8AC3E}">
        <p14:creationId xmlns:p14="http://schemas.microsoft.com/office/powerpoint/2010/main" val="10046509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周冲的单相思</a:t>
            </a:r>
            <a:r>
              <a:rPr lang="en-US" altLang="zh-CN" dirty="0"/>
              <a:t>——</a:t>
            </a:r>
            <a:r>
              <a:rPr lang="zh-CN" altLang="en-US" dirty="0"/>
              <a:t>一个人的爱情。周萍、繁漪、四凤的三角恋</a:t>
            </a:r>
            <a:r>
              <a:rPr lang="en-US" altLang="zh-CN" dirty="0"/>
              <a:t>——</a:t>
            </a:r>
            <a:r>
              <a:rPr lang="zh-CN" altLang="en-US" dirty="0"/>
              <a:t>三个人的爱情；</a:t>
            </a:r>
          </a:p>
          <a:p>
            <a:endParaRPr lang="zh-CN" altLang="en-US" dirty="0"/>
          </a:p>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1F41D1-EB0D-4857-8E93-8C1C831E6153}" type="slidenum">
              <a:rPr kumimoji="0" lang="zh-CN" altLang="en-US" sz="1200" b="0" i="0" u="none" strike="noStrike" kern="1200" cap="none" spc="0" normalizeH="0" baseline="0" noProof="0" smtClean="0">
                <a:ln>
                  <a:noFill/>
                </a:ln>
                <a:solidFill>
                  <a:prstClr val="black"/>
                </a:solidFill>
                <a:effectLst/>
                <a:uLnTx/>
                <a:uFillTx/>
                <a:latin typeface="Calibri"/>
                <a:ea typeface="微软雅黑" panose="020B0503020204020204" pitchFamily="34"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Calibri"/>
              <a:ea typeface="微软雅黑" panose="020B0503020204020204" pitchFamily="34" charset="-122"/>
              <a:cs typeface="+mn-cs"/>
            </a:endParaRPr>
          </a:p>
        </p:txBody>
      </p:sp>
    </p:spTree>
    <p:extLst>
      <p:ext uri="{BB962C8B-B14F-4D97-AF65-F5344CB8AC3E}">
        <p14:creationId xmlns:p14="http://schemas.microsoft.com/office/powerpoint/2010/main" val="9968146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可以从二人心理变化或对待人和事的态度变化上来理解他们的话语。</a:t>
            </a:r>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1F41D1-EB0D-4857-8E93-8C1C831E6153}" type="slidenum">
              <a:rPr kumimoji="0" lang="zh-CN" altLang="en-US" sz="1200" b="0" i="0" u="none" strike="noStrike" kern="1200" cap="none" spc="0" normalizeH="0" baseline="0" noProof="0" smtClean="0">
                <a:ln>
                  <a:noFill/>
                </a:ln>
                <a:solidFill>
                  <a:prstClr val="black"/>
                </a:solidFill>
                <a:effectLst/>
                <a:uLnTx/>
                <a:uFillTx/>
                <a:latin typeface="Calibri"/>
                <a:ea typeface="微软雅黑" panose="020B0503020204020204" pitchFamily="34"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微软雅黑" panose="020B0503020204020204" pitchFamily="34" charset="-122"/>
              <a:cs typeface="+mn-cs"/>
            </a:endParaRPr>
          </a:p>
        </p:txBody>
      </p:sp>
    </p:spTree>
    <p:extLst>
      <p:ext uri="{BB962C8B-B14F-4D97-AF65-F5344CB8AC3E}">
        <p14:creationId xmlns:p14="http://schemas.microsoft.com/office/powerpoint/2010/main" val="40511647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周朴园一直保留当年侍萍因为生孩子受不得寒而经常关窗的习惯，还有那个房子的一切摆设，都是因为当年深爱侍萍，所以一直保持这个习惯来怀念她。因为深情，所以怀念。所以，我觉得他对侍萍是真爱。</a:t>
            </a:r>
            <a:endParaRPr lang="en-US" altLang="zh-CN" dirty="0"/>
          </a:p>
          <a:p>
            <a:r>
              <a:rPr lang="zh-CN" altLang="en-US" dirty="0"/>
              <a:t>我认为侍萍对周朴园也是真爱，请看这个片段：</a:t>
            </a:r>
          </a:p>
          <a:p>
            <a:endParaRPr lang="zh-CN" altLang="en-US" dirty="0"/>
          </a:p>
        </p:txBody>
      </p:sp>
      <p:sp>
        <p:nvSpPr>
          <p:cNvPr id="4" name="灯片编号占位符 3"/>
          <p:cNvSpPr>
            <a:spLocks noGrp="1"/>
          </p:cNvSpPr>
          <p:nvPr>
            <p:ph type="sldNum" sz="quarter" idx="10"/>
          </p:nvPr>
        </p:nvSpPr>
        <p:spPr/>
        <p:txBody>
          <a:bodyPr/>
          <a:lstStyle/>
          <a:p>
            <a:fld id="{621F41D1-EB0D-4857-8E93-8C1C831E6153}" type="slidenum">
              <a:rPr lang="zh-CN" altLang="en-US" smtClean="0"/>
              <a:t>6</a:t>
            </a:fld>
            <a:endParaRPr lang="zh-CN" altLang="en-US" dirty="0"/>
          </a:p>
        </p:txBody>
      </p:sp>
    </p:spTree>
    <p:extLst>
      <p:ext uri="{BB962C8B-B14F-4D97-AF65-F5344CB8AC3E}">
        <p14:creationId xmlns:p14="http://schemas.microsoft.com/office/powerpoint/2010/main" val="21386733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侍萍已认出周朴园，可是她隐瞒自己的身份。她在克制自己的感情。为什么？因为恨。</a:t>
            </a:r>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1F41D1-EB0D-4857-8E93-8C1C831E6153}" type="slidenum">
              <a:rPr kumimoji="0" lang="zh-CN" altLang="en-US" sz="1200" b="0" i="0" u="none" strike="noStrike" kern="1200" cap="none" spc="0" normalizeH="0" baseline="0" noProof="0" smtClean="0">
                <a:ln>
                  <a:noFill/>
                </a:ln>
                <a:solidFill>
                  <a:prstClr val="black"/>
                </a:solidFill>
                <a:effectLst/>
                <a:uLnTx/>
                <a:uFillTx/>
                <a:latin typeface="Calibri"/>
                <a:ea typeface="微软雅黑" panose="020B0503020204020204" pitchFamily="34"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Tree>
    <p:extLst>
      <p:ext uri="{BB962C8B-B14F-4D97-AF65-F5344CB8AC3E}">
        <p14:creationId xmlns:p14="http://schemas.microsoft.com/office/powerpoint/2010/main" val="13613688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而在周朴园提到当年的自己时，无情地揭穿他的谎话，如果当年没有爱，此刻就不会有恨。</a:t>
            </a:r>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1F41D1-EB0D-4857-8E93-8C1C831E6153}" type="slidenum">
              <a:rPr kumimoji="0" lang="zh-CN" altLang="en-US" sz="1200" b="0" i="0" u="none" strike="noStrike" kern="1200" cap="none" spc="0" normalizeH="0" baseline="0" noProof="0" smtClean="0">
                <a:ln>
                  <a:noFill/>
                </a:ln>
                <a:solidFill>
                  <a:prstClr val="black"/>
                </a:solidFill>
                <a:effectLst/>
                <a:uLnTx/>
                <a:uFillTx/>
                <a:latin typeface="Calibri"/>
                <a:ea typeface="微软雅黑" panose="020B0503020204020204" pitchFamily="34"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Tree>
    <p:extLst>
      <p:ext uri="{BB962C8B-B14F-4D97-AF65-F5344CB8AC3E}">
        <p14:creationId xmlns:p14="http://schemas.microsoft.com/office/powerpoint/2010/main" val="23960998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21F41D1-EB0D-4857-8E93-8C1C831E6153}" type="slidenum">
              <a:rPr lang="zh-CN" altLang="en-US" smtClean="0"/>
              <a:t>9</a:t>
            </a:fld>
            <a:endParaRPr lang="zh-CN" altLang="en-US" dirty="0"/>
          </a:p>
        </p:txBody>
      </p:sp>
    </p:spTree>
    <p:extLst>
      <p:ext uri="{BB962C8B-B14F-4D97-AF65-F5344CB8AC3E}">
        <p14:creationId xmlns:p14="http://schemas.microsoft.com/office/powerpoint/2010/main" val="40949599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可以从二人心理变化或对待人和事的态度变化上来理解他们的话语。</a:t>
            </a:r>
            <a:endParaRPr lang="en-US" altLang="zh-CN" dirty="0"/>
          </a:p>
          <a:p>
            <a:r>
              <a:rPr lang="zh-CN" altLang="en-US" dirty="0"/>
              <a:t>自由表达，其他同学可以反驳</a:t>
            </a:r>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1F41D1-EB0D-4857-8E93-8C1C831E6153}" type="slidenum">
              <a:rPr kumimoji="0" lang="zh-CN" altLang="en-US" sz="1200" b="0" i="0" u="none" strike="noStrike" kern="1200" cap="none" spc="0" normalizeH="0" baseline="0" noProof="0" smtClean="0">
                <a:ln>
                  <a:noFill/>
                </a:ln>
                <a:solidFill>
                  <a:prstClr val="black"/>
                </a:solidFill>
                <a:effectLst/>
                <a:uLnTx/>
                <a:uFillTx/>
                <a:latin typeface="Calibri"/>
                <a:ea typeface="微软雅黑" panose="020B0503020204020204" pitchFamily="34"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a:ea typeface="微软雅黑" panose="020B0503020204020204" pitchFamily="34" charset="-122"/>
              <a:cs typeface="+mn-cs"/>
            </a:endParaRPr>
          </a:p>
        </p:txBody>
      </p:sp>
    </p:spTree>
    <p:extLst>
      <p:ext uri="{BB962C8B-B14F-4D97-AF65-F5344CB8AC3E}">
        <p14:creationId xmlns:p14="http://schemas.microsoft.com/office/powerpoint/2010/main" val="8341605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说出来的话含义和真实想表达的含义并不一样，对吗？ 、潜台词。侍萍一见到周朴园，就直接告诉他，她就是鲁侍萍。或者周朴园在认出鲁侍萍后，直接将她轰出去，不是更加简单明了吗？为何还要设计这么复杂的台词？</a:t>
            </a:r>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1F41D1-EB0D-4857-8E93-8C1C831E6153}" type="slidenum">
              <a:rPr kumimoji="0" lang="zh-CN" altLang="en-US" sz="1200" b="0" i="0" u="none" strike="noStrike" kern="1200" cap="none" spc="0" normalizeH="0" baseline="0" noProof="0" smtClean="0">
                <a:ln>
                  <a:noFill/>
                </a:ln>
                <a:solidFill>
                  <a:prstClr val="black"/>
                </a:solidFill>
                <a:effectLst/>
                <a:uLnTx/>
                <a:uFillTx/>
                <a:latin typeface="Calibri"/>
                <a:ea typeface="微软雅黑" panose="020B0503020204020204" pitchFamily="34"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Calibri"/>
              <a:ea typeface="微软雅黑" panose="020B0503020204020204" pitchFamily="34" charset="-122"/>
              <a:cs typeface="+mn-cs"/>
            </a:endParaRPr>
          </a:p>
        </p:txBody>
      </p:sp>
    </p:spTree>
    <p:extLst>
      <p:ext uri="{BB962C8B-B14F-4D97-AF65-F5344CB8AC3E}">
        <p14:creationId xmlns:p14="http://schemas.microsoft.com/office/powerpoint/2010/main" val="20110540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那这两个人有何性格特点？我们以相认后的片段作为鉴赏的对象，来看看他们有何性格特征？</a:t>
            </a:r>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1F41D1-EB0D-4857-8E93-8C1C831E6153}" type="slidenum">
              <a:rPr kumimoji="0" lang="zh-CN" altLang="en-US" sz="1200" b="0" i="0" u="none" strike="noStrike" kern="1200" cap="none" spc="0" normalizeH="0" baseline="0" noProof="0" smtClean="0">
                <a:ln>
                  <a:noFill/>
                </a:ln>
                <a:solidFill>
                  <a:prstClr val="black"/>
                </a:solidFill>
                <a:effectLst/>
                <a:uLnTx/>
                <a:uFillTx/>
                <a:latin typeface="Calibri"/>
                <a:ea typeface="微软雅黑" panose="020B0503020204020204" pitchFamily="34"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Calibri"/>
              <a:ea typeface="微软雅黑" panose="020B0503020204020204" pitchFamily="34" charset="-122"/>
              <a:cs typeface="+mn-cs"/>
            </a:endParaRPr>
          </a:p>
        </p:txBody>
      </p:sp>
    </p:spTree>
    <p:extLst>
      <p:ext uri="{BB962C8B-B14F-4D97-AF65-F5344CB8AC3E}">
        <p14:creationId xmlns:p14="http://schemas.microsoft.com/office/powerpoint/2010/main" val="23250758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读一读这段台词中的潜台词</a:t>
            </a:r>
            <a:endParaRPr lang="en-US" altLang="zh-CN" dirty="0"/>
          </a:p>
          <a:p>
            <a:r>
              <a:rPr lang="zh-CN" altLang="en-US" dirty="0"/>
              <a:t>为何忽然变了口吻？他在害怕什么？</a:t>
            </a:r>
            <a:r>
              <a:rPr lang="en-US" altLang="zh-CN" dirty="0"/>
              <a:t>——</a:t>
            </a:r>
            <a:r>
              <a:rPr lang="zh-CN" altLang="en-US" dirty="0"/>
              <a:t>侍萍来复仇，搅乱他的生活，破坏他的形象和地位。</a:t>
            </a:r>
            <a:endParaRPr lang="en-US" altLang="zh-CN" dirty="0"/>
          </a:p>
          <a:p>
            <a:r>
              <a:rPr lang="en-US" altLang="zh-CN" b="1" dirty="0"/>
              <a:t>【</a:t>
            </a:r>
            <a:r>
              <a:rPr lang="zh-CN" altLang="en-US" b="1" dirty="0"/>
              <a:t>分角色朗读</a:t>
            </a:r>
            <a:r>
              <a:rPr lang="en-US" altLang="zh-CN" b="1" dirty="0"/>
              <a:t>】   </a:t>
            </a:r>
            <a:r>
              <a:rPr lang="zh-CN" altLang="en-US" dirty="0"/>
              <a:t>有用吗？没用。</a:t>
            </a:r>
            <a:endParaRPr lang="en-US" altLang="zh-CN"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1F41D1-EB0D-4857-8E93-8C1C831E6153}" type="slidenum">
              <a:rPr kumimoji="0" lang="zh-CN" altLang="en-US" sz="1200" b="0" i="0" u="none" strike="noStrike" kern="1200" cap="none" spc="0" normalizeH="0" baseline="0" noProof="0" smtClean="0">
                <a:ln>
                  <a:noFill/>
                </a:ln>
                <a:solidFill>
                  <a:prstClr val="black"/>
                </a:solidFill>
                <a:effectLst/>
                <a:uLnTx/>
                <a:uFillTx/>
                <a:latin typeface="Calibri"/>
                <a:ea typeface="微软雅黑" panose="020B0503020204020204" pitchFamily="34"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Tree>
    <p:extLst>
      <p:ext uri="{BB962C8B-B14F-4D97-AF65-F5344CB8AC3E}">
        <p14:creationId xmlns:p14="http://schemas.microsoft.com/office/powerpoint/2010/main" val="32767205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那这两个人有何性格特点？我们以相认后的片段作为鉴赏的对象，来看看他们有何性格特征？</a:t>
            </a:r>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1F41D1-EB0D-4857-8E93-8C1C831E6153}" type="slidenum">
              <a:rPr kumimoji="0" lang="zh-CN" altLang="en-US" sz="1200" b="0" i="0" u="none" strike="noStrike" kern="1200" cap="none" spc="0" normalizeH="0" baseline="0" noProof="0" smtClean="0">
                <a:ln>
                  <a:noFill/>
                </a:ln>
                <a:solidFill>
                  <a:prstClr val="black"/>
                </a:solidFill>
                <a:effectLst/>
                <a:uLnTx/>
                <a:uFillTx/>
                <a:latin typeface="Calibri"/>
                <a:ea typeface="微软雅黑" panose="020B0503020204020204" pitchFamily="34"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a:ea typeface="微软雅黑" panose="020B0503020204020204" pitchFamily="34" charset="-122"/>
              <a:cs typeface="+mn-cs"/>
            </a:endParaRPr>
          </a:p>
        </p:txBody>
      </p:sp>
    </p:spTree>
    <p:extLst>
      <p:ext uri="{BB962C8B-B14F-4D97-AF65-F5344CB8AC3E}">
        <p14:creationId xmlns:p14="http://schemas.microsoft.com/office/powerpoint/2010/main" val="26462722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a:t>
            </a:r>
            <a:r>
              <a:rPr lang="zh-CN" altLang="en-US" dirty="0"/>
              <a:t>周：阻止，摆事实，陈年旧事，说出来也没有意义，理智一点。</a:t>
            </a:r>
          </a:p>
          <a:p>
            <a:r>
              <a:rPr lang="zh-CN" altLang="en-US" dirty="0"/>
              <a:t>         鲁：愤怒，继续爆发，痛陈往事。</a:t>
            </a:r>
          </a:p>
          <a:p>
            <a:endParaRPr lang="en-US" altLang="zh-CN"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1F41D1-EB0D-4857-8E93-8C1C831E6153}" type="slidenum">
              <a:rPr kumimoji="0" lang="zh-CN" altLang="en-US" sz="1200" b="0" i="0" u="none" strike="noStrike" kern="1200" cap="none" spc="0" normalizeH="0" baseline="0" noProof="0" smtClean="0">
                <a:ln>
                  <a:noFill/>
                </a:ln>
                <a:solidFill>
                  <a:prstClr val="black"/>
                </a:solidFill>
                <a:effectLst/>
                <a:uLnTx/>
                <a:uFillTx/>
                <a:latin typeface="Calibri"/>
                <a:ea typeface="微软雅黑" panose="020B0503020204020204" pitchFamily="34"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zh-CN" altLang="en-US" sz="12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Tree>
    <p:extLst>
      <p:ext uri="{BB962C8B-B14F-4D97-AF65-F5344CB8AC3E}">
        <p14:creationId xmlns:p14="http://schemas.microsoft.com/office/powerpoint/2010/main" val="30504582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体现了他的特点，没有同情，只从自己的立场出发，想着怎么解决这个问题。</a:t>
            </a:r>
            <a:endParaRPr lang="en-US" altLang="zh-CN" dirty="0"/>
          </a:p>
          <a:p>
            <a:r>
              <a:rPr lang="zh-CN" altLang="en-US" dirty="0"/>
              <a:t>周：城府、计谋</a:t>
            </a:r>
          </a:p>
          <a:p>
            <a:r>
              <a:rPr lang="zh-CN" altLang="en-US" dirty="0"/>
              <a:t>鲁：柔软、善良</a:t>
            </a:r>
          </a:p>
          <a:p>
            <a:endParaRPr lang="en-US" altLang="zh-CN"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1F41D1-EB0D-4857-8E93-8C1C831E6153}" type="slidenum">
              <a:rPr kumimoji="0" lang="zh-CN" altLang="en-US" sz="1200" b="0" i="0" u="none" strike="noStrike" kern="1200" cap="none" spc="0" normalizeH="0" baseline="0" noProof="0" smtClean="0">
                <a:ln>
                  <a:noFill/>
                </a:ln>
                <a:solidFill>
                  <a:prstClr val="black"/>
                </a:solidFill>
                <a:effectLst/>
                <a:uLnTx/>
                <a:uFillTx/>
                <a:latin typeface="Calibri"/>
                <a:ea typeface="微软雅黑" panose="020B0503020204020204" pitchFamily="34"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Tree>
    <p:extLst>
      <p:ext uri="{BB962C8B-B14F-4D97-AF65-F5344CB8AC3E}">
        <p14:creationId xmlns:p14="http://schemas.microsoft.com/office/powerpoint/2010/main" val="28926248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为什么拒绝？</a:t>
            </a:r>
            <a:r>
              <a:rPr lang="en-US" altLang="zh-CN" dirty="0"/>
              <a:t>——</a:t>
            </a:r>
            <a:r>
              <a:rPr lang="zh-CN" altLang="en-US" dirty="0"/>
              <a:t>情感不可用金钱衡量，维护自己的尊严</a:t>
            </a:r>
            <a:endParaRPr lang="en-US" altLang="zh-CN"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1F41D1-EB0D-4857-8E93-8C1C831E6153}" type="slidenum">
              <a:rPr kumimoji="0" lang="zh-CN" altLang="en-US" sz="1200" b="0" i="0" u="none" strike="noStrike" kern="1200" cap="none" spc="0" normalizeH="0" baseline="0" noProof="0" smtClean="0">
                <a:ln>
                  <a:noFill/>
                </a:ln>
                <a:solidFill>
                  <a:prstClr val="black"/>
                </a:solidFill>
                <a:effectLst/>
                <a:uLnTx/>
                <a:uFillTx/>
                <a:latin typeface="Calibri"/>
                <a:ea typeface="微软雅黑" panose="020B0503020204020204" pitchFamily="34"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Tree>
    <p:extLst>
      <p:ext uri="{BB962C8B-B14F-4D97-AF65-F5344CB8AC3E}">
        <p14:creationId xmlns:p14="http://schemas.microsoft.com/office/powerpoint/2010/main" val="39346254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1F41D1-EB0D-4857-8E93-8C1C831E6153}" type="slidenum">
              <a:rPr kumimoji="0" lang="zh-CN" altLang="en-US" sz="1200" b="0" i="0" u="none" strike="noStrike" kern="1200" cap="none" spc="0" normalizeH="0" baseline="0" noProof="0" smtClean="0">
                <a:ln>
                  <a:noFill/>
                </a:ln>
                <a:solidFill>
                  <a:prstClr val="black"/>
                </a:solidFill>
                <a:effectLst/>
                <a:uLnTx/>
                <a:uFillTx/>
                <a:latin typeface="Calibri"/>
                <a:ea typeface="微软雅黑" panose="020B0503020204020204" pitchFamily="34"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Tree>
    <p:extLst>
      <p:ext uri="{BB962C8B-B14F-4D97-AF65-F5344CB8AC3E}">
        <p14:creationId xmlns:p14="http://schemas.microsoft.com/office/powerpoint/2010/main" val="4544752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台词的弦外之音：这样对话很累，让读者看着也费脑子，如果鲁侍萍一见到周朴园就直接告诉他身份，</a:t>
            </a:r>
          </a:p>
          <a:p>
            <a:r>
              <a:rPr lang="zh-CN" altLang="en-US" dirty="0"/>
              <a:t>岂不是更简单？作者为何还要这么设计人物的台词呢？</a:t>
            </a:r>
          </a:p>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1F41D1-EB0D-4857-8E93-8C1C831E6153}" type="slidenum">
              <a:rPr kumimoji="0" lang="zh-CN" altLang="en-US" sz="1200" b="0" i="0" u="none" strike="noStrike" kern="1200" cap="none" spc="0" normalizeH="0" baseline="0" noProof="0" smtClean="0">
                <a:ln>
                  <a:noFill/>
                </a:ln>
                <a:solidFill>
                  <a:prstClr val="black"/>
                </a:solidFill>
                <a:effectLst/>
                <a:uLnTx/>
                <a:uFillTx/>
                <a:latin typeface="Calibri"/>
                <a:ea typeface="微软雅黑" panose="020B0503020204020204" pitchFamily="34"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a:ea typeface="微软雅黑" panose="020B0503020204020204" pitchFamily="34" charset="-122"/>
              <a:cs typeface="+mn-cs"/>
            </a:endParaRPr>
          </a:p>
        </p:txBody>
      </p:sp>
    </p:spTree>
    <p:extLst>
      <p:ext uri="{BB962C8B-B14F-4D97-AF65-F5344CB8AC3E}">
        <p14:creationId xmlns:p14="http://schemas.microsoft.com/office/powerpoint/2010/main" val="8021598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如果没有这些复杂的台词，我们能不能看到深情款款怀念过去而又心有城府冷酷解决现实问题的周朴园？</a:t>
            </a:r>
            <a:endParaRPr lang="en-US" altLang="zh-CN" dirty="0"/>
          </a:p>
          <a:p>
            <a:r>
              <a:rPr lang="zh-CN" altLang="en-US" dirty="0"/>
              <a:t>还能不能看到被仇恨困扰三十年还坚强活着并且不为金钱所动极有自尊的侍萍？</a:t>
            </a:r>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1F41D1-EB0D-4857-8E93-8C1C831E6153}" type="slidenum">
              <a:rPr kumimoji="0" lang="zh-CN" altLang="en-US" sz="1200" b="0" i="0" u="none" strike="noStrike" kern="1200" cap="none" spc="0" normalizeH="0" baseline="0" noProof="0" smtClean="0">
                <a:ln>
                  <a:noFill/>
                </a:ln>
                <a:solidFill>
                  <a:prstClr val="black"/>
                </a:solidFill>
                <a:effectLst/>
                <a:uLnTx/>
                <a:uFillTx/>
                <a:latin typeface="Calibri"/>
                <a:ea typeface="微软雅黑" panose="020B0503020204020204" pitchFamily="34"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a:ea typeface="微软雅黑" panose="020B0503020204020204" pitchFamily="34" charset="-122"/>
              <a:cs typeface="+mn-cs"/>
            </a:endParaRPr>
          </a:p>
        </p:txBody>
      </p:sp>
    </p:spTree>
    <p:extLst>
      <p:ext uri="{BB962C8B-B14F-4D97-AF65-F5344CB8AC3E}">
        <p14:creationId xmlns:p14="http://schemas.microsoft.com/office/powerpoint/2010/main" val="330755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艺术来源于生活，高于生活。生活本就不简单。</a:t>
            </a:r>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1F41D1-EB0D-4857-8E93-8C1C831E6153}" type="slidenum">
              <a:rPr kumimoji="0" lang="zh-CN" altLang="en-US" sz="1200" b="0" i="0" u="none" strike="noStrike" kern="1200" cap="none" spc="0" normalizeH="0" baseline="0" noProof="0" smtClean="0">
                <a:ln>
                  <a:noFill/>
                </a:ln>
                <a:solidFill>
                  <a:prstClr val="black"/>
                </a:solidFill>
                <a:effectLst/>
                <a:uLnTx/>
                <a:uFillTx/>
                <a:latin typeface="Calibri"/>
                <a:ea typeface="微软雅黑" panose="020B0503020204020204" pitchFamily="34"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zh-CN" altLang="en-US" sz="1200" b="0" i="0" u="none" strike="noStrike" kern="1200" cap="none" spc="0" normalizeH="0" baseline="0" noProof="0">
              <a:ln>
                <a:noFill/>
              </a:ln>
              <a:solidFill>
                <a:prstClr val="black"/>
              </a:solidFill>
              <a:effectLst/>
              <a:uLnTx/>
              <a:uFillTx/>
              <a:latin typeface="Calibri"/>
              <a:ea typeface="微软雅黑" panose="020B0503020204020204" pitchFamily="34" charset="-122"/>
              <a:cs typeface="+mn-cs"/>
            </a:endParaRPr>
          </a:p>
        </p:txBody>
      </p:sp>
    </p:spTree>
    <p:extLst>
      <p:ext uri="{BB962C8B-B14F-4D97-AF65-F5344CB8AC3E}">
        <p14:creationId xmlns:p14="http://schemas.microsoft.com/office/powerpoint/2010/main" val="8211899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所以，不是凭我们的想象，也不是偶像剧，而是客观的生活与人生。</a:t>
            </a:r>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1F41D1-EB0D-4857-8E93-8C1C831E6153}" type="slidenum">
              <a:rPr kumimoji="0" lang="zh-CN" altLang="en-US" sz="1200" b="0" i="0" u="none" strike="noStrike" kern="1200" cap="none" spc="0" normalizeH="0" baseline="0" noProof="0" smtClean="0">
                <a:ln>
                  <a:noFill/>
                </a:ln>
                <a:solidFill>
                  <a:prstClr val="black"/>
                </a:solidFill>
                <a:effectLst/>
                <a:uLnTx/>
                <a:uFillTx/>
                <a:latin typeface="Calibri"/>
                <a:ea typeface="微软雅黑" panose="020B0503020204020204" pitchFamily="34"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Calibri"/>
              <a:ea typeface="微软雅黑" panose="020B0503020204020204" pitchFamily="34" charset="-122"/>
              <a:cs typeface="+mn-cs"/>
            </a:endParaRPr>
          </a:p>
        </p:txBody>
      </p:sp>
    </p:spTree>
    <p:extLst>
      <p:ext uri="{BB962C8B-B14F-4D97-AF65-F5344CB8AC3E}">
        <p14:creationId xmlns:p14="http://schemas.microsoft.com/office/powerpoint/2010/main" val="24148235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1F41D1-EB0D-4857-8E93-8C1C831E6153}" type="slidenum">
              <a:rPr kumimoji="0" lang="zh-CN" altLang="en-US" sz="1200" b="0" i="0" u="none" strike="noStrike" kern="1200" cap="none" spc="0" normalizeH="0" baseline="0" noProof="0" smtClean="0">
                <a:ln>
                  <a:noFill/>
                </a:ln>
                <a:solidFill>
                  <a:prstClr val="black"/>
                </a:solidFill>
                <a:effectLst/>
                <a:uLnTx/>
                <a:uFillTx/>
                <a:latin typeface="Calibri"/>
                <a:ea typeface="微软雅黑" panose="020B0503020204020204" pitchFamily="34"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微软雅黑" panose="020B0503020204020204" pitchFamily="34" charset="-122"/>
              <a:cs typeface="+mn-cs"/>
            </a:endParaRPr>
          </a:p>
        </p:txBody>
      </p:sp>
    </p:spTree>
    <p:extLst>
      <p:ext uri="{BB962C8B-B14F-4D97-AF65-F5344CB8AC3E}">
        <p14:creationId xmlns:p14="http://schemas.microsoft.com/office/powerpoint/2010/main" val="25986584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1F41D1-EB0D-4857-8E93-8C1C831E6153}" type="slidenum">
              <a:rPr kumimoji="0" lang="zh-CN" altLang="en-US" sz="1200" b="0" i="0" u="none" strike="noStrike" kern="1200" cap="none" spc="0" normalizeH="0" baseline="0" noProof="0" smtClean="0">
                <a:ln>
                  <a:noFill/>
                </a:ln>
                <a:solidFill>
                  <a:prstClr val="black"/>
                </a:solidFill>
                <a:effectLst/>
                <a:uLnTx/>
                <a:uFillTx/>
                <a:latin typeface="Calibri"/>
                <a:ea typeface="微软雅黑" panose="020B0503020204020204" pitchFamily="34"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Calibri"/>
              <a:ea typeface="微软雅黑" panose="020B0503020204020204" pitchFamily="34" charset="-122"/>
              <a:cs typeface="+mn-cs"/>
            </a:endParaRPr>
          </a:p>
        </p:txBody>
      </p:sp>
    </p:spTree>
    <p:extLst>
      <p:ext uri="{BB962C8B-B14F-4D97-AF65-F5344CB8AC3E}">
        <p14:creationId xmlns:p14="http://schemas.microsoft.com/office/powerpoint/2010/main" val="30502593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1F41D1-EB0D-4857-8E93-8C1C831E6153}" type="slidenum">
              <a:rPr kumimoji="0" lang="zh-CN" altLang="en-US" sz="1200" b="0" i="0" u="none" strike="noStrike" kern="1200" cap="none" spc="0" normalizeH="0" baseline="0" noProof="0" smtClean="0">
                <a:ln>
                  <a:noFill/>
                </a:ln>
                <a:solidFill>
                  <a:prstClr val="black"/>
                </a:solidFill>
                <a:effectLst/>
                <a:uLnTx/>
                <a:uFillTx/>
                <a:latin typeface="Calibri"/>
                <a:ea typeface="微软雅黑" panose="020B0503020204020204" pitchFamily="34"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微软雅黑" panose="020B0503020204020204" pitchFamily="34" charset="-122"/>
              <a:cs typeface="+mn-cs"/>
            </a:endParaRPr>
          </a:p>
        </p:txBody>
      </p:sp>
    </p:spTree>
    <p:extLst>
      <p:ext uri="{BB962C8B-B14F-4D97-AF65-F5344CB8AC3E}">
        <p14:creationId xmlns:p14="http://schemas.microsoft.com/office/powerpoint/2010/main" val="18911681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824AF190-E6C3-4F71-9AD4-820770AEF1A8}" type="datetimeFigureOut">
              <a:rPr lang="zh-CN" altLang="en-US" smtClean="0"/>
              <a:t>2018/5/24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24AF190-E6C3-4F71-9AD4-820770AEF1A8}" type="datetimeFigureOut">
              <a:rPr lang="zh-CN" altLang="en-US" smtClean="0"/>
              <a:t>2018/5/24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824AF190-E6C3-4F71-9AD4-820770AEF1A8}" type="datetimeFigureOut">
              <a:rPr lang="zh-CN" altLang="en-US" smtClean="0"/>
              <a:t>2018/5/24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824AF190-E6C3-4F71-9AD4-820770AEF1A8}" type="datetimeFigureOut">
              <a:rPr lang="zh-CN" altLang="en-US" smtClean="0"/>
              <a:t>2018/5/24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824AF190-E6C3-4F71-9AD4-820770AEF1A8}" type="datetimeFigureOut">
              <a:rPr lang="zh-CN" altLang="en-US" smtClean="0"/>
              <a:t>2018/5/24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5B5BF9F-75C6-42BD-8363-2F606FE0B601}"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824AF190-E6C3-4F71-9AD4-820770AEF1A8}" type="datetimeFigureOut">
              <a:rPr lang="zh-CN" altLang="en-US" smtClean="0"/>
              <a:t>2018/5/24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5B5BF9F-75C6-42BD-8363-2F606FE0B601}"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4AF190-E6C3-4F71-9AD4-820770AEF1A8}" type="datetimeFigureOut">
              <a:rPr lang="zh-CN" altLang="en-US" smtClean="0"/>
              <a:t>2018/5/24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5B5BF9F-75C6-42BD-8363-2F606FE0B601}"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24AF190-E6C3-4F71-9AD4-820770AEF1A8}" type="datetimeFigureOut">
              <a:rPr lang="zh-CN" altLang="en-US" smtClean="0"/>
              <a:t>2018/5/24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24AF190-E6C3-4F71-9AD4-820770AEF1A8}" type="datetimeFigureOut">
              <a:rPr lang="zh-CN" altLang="en-US" smtClean="0"/>
              <a:t>2018/5/24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24AF190-E6C3-4F71-9AD4-820770AEF1A8}" type="datetimeFigureOut">
              <a:rPr lang="zh-CN" altLang="en-US" smtClean="0"/>
              <a:t>2018/5/24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24AF190-E6C3-4F71-9AD4-820770AEF1A8}" type="datetimeFigureOut">
              <a:rPr lang="zh-CN" altLang="en-US" smtClean="0"/>
              <a:t>2018/5/24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grpSp>
        <p:nvGrpSpPr>
          <p:cNvPr id="3" name="组合 1"/>
          <p:cNvGrpSpPr/>
          <p:nvPr userDrawn="1"/>
        </p:nvGrpSpPr>
        <p:grpSpPr bwMode="auto">
          <a:xfrm>
            <a:off x="253769" y="-19938"/>
            <a:ext cx="674786" cy="646331"/>
            <a:chOff x="2506532" y="465192"/>
            <a:chExt cx="675190" cy="646231"/>
          </a:xfrm>
        </p:grpSpPr>
        <p:sp>
          <p:nvSpPr>
            <p:cNvPr id="4" name="文本框 2"/>
            <p:cNvSpPr txBox="1">
              <a:spLocks noChangeArrowheads="1"/>
            </p:cNvSpPr>
            <p:nvPr/>
          </p:nvSpPr>
          <p:spPr bwMode="auto">
            <a:xfrm>
              <a:off x="2506532" y="465192"/>
              <a:ext cx="236653" cy="646231"/>
            </a:xfrm>
            <a:prstGeom prst="rect">
              <a:avLst/>
            </a:prstGeom>
            <a:noFill/>
            <a:ln w="9525">
              <a:noFill/>
              <a:miter lim="800000"/>
            </a:ln>
          </p:spPr>
          <p:txBody>
            <a:bodyPr>
              <a:spAutoFit/>
            </a:bodyPr>
            <a:lstStyle/>
            <a:p>
              <a:r>
                <a:rPr lang="en-US" altLang="zh-CN" sz="3600" dirty="0">
                  <a:solidFill>
                    <a:srgbClr val="005292"/>
                  </a:solidFill>
                  <a:latin typeface="Impact" panose="020B0806030902050204" pitchFamily="34" charset="0"/>
                  <a:ea typeface="微软雅黑" panose="020B0503020204020204" pitchFamily="34" charset="-122"/>
                </a:rPr>
                <a:t>5</a:t>
              </a:r>
              <a:endParaRPr lang="zh-CN" altLang="en-US" sz="3600" dirty="0">
                <a:solidFill>
                  <a:srgbClr val="005292"/>
                </a:solidFill>
                <a:latin typeface="Impact" panose="020B0806030902050204" pitchFamily="34" charset="0"/>
                <a:ea typeface="微软雅黑" panose="020B0503020204020204" pitchFamily="34" charset="-122"/>
              </a:endParaRPr>
            </a:p>
          </p:txBody>
        </p:sp>
        <p:cxnSp>
          <p:nvCxnSpPr>
            <p:cNvPr id="7" name="直接连接符 6"/>
            <p:cNvCxnSpPr/>
            <p:nvPr/>
          </p:nvCxnSpPr>
          <p:spPr>
            <a:xfrm flipH="1">
              <a:off x="2722573" y="599954"/>
              <a:ext cx="459149" cy="459075"/>
            </a:xfrm>
            <a:prstGeom prst="line">
              <a:avLst/>
            </a:prstGeom>
            <a:ln w="28575">
              <a:solidFill>
                <a:srgbClr val="005292"/>
              </a:solidFill>
            </a:ln>
          </p:spPr>
          <p:style>
            <a:lnRef idx="1">
              <a:schemeClr val="accent1"/>
            </a:lnRef>
            <a:fillRef idx="0">
              <a:schemeClr val="accent1"/>
            </a:fillRef>
            <a:effectRef idx="0">
              <a:schemeClr val="accent1"/>
            </a:effectRef>
            <a:fontRef idx="minor">
              <a:schemeClr val="tx1"/>
            </a:fontRef>
          </p:style>
        </p:cxnSp>
      </p:grpSp>
      <p:sp>
        <p:nvSpPr>
          <p:cNvPr id="8" name="矩形 7"/>
          <p:cNvSpPr/>
          <p:nvPr userDrawn="1"/>
        </p:nvSpPr>
        <p:spPr>
          <a:xfrm>
            <a:off x="1" y="572146"/>
            <a:ext cx="9138050" cy="34281"/>
          </a:xfrm>
          <a:prstGeom prst="rect">
            <a:avLst/>
          </a:prstGeom>
          <a:solidFill>
            <a:srgbClr val="005292"/>
          </a:solidFill>
          <a:ln>
            <a:solidFill>
              <a:srgbClr val="005292"/>
            </a:solidFill>
          </a:ln>
        </p:spPr>
        <p:style>
          <a:lnRef idx="2">
            <a:schemeClr val="accent1">
              <a:shade val="50000"/>
            </a:schemeClr>
          </a:lnRef>
          <a:fillRef idx="1">
            <a:schemeClr val="accent1"/>
          </a:fillRef>
          <a:effectRef idx="0">
            <a:schemeClr val="accent1"/>
          </a:effectRef>
          <a:fontRef idx="minor">
            <a:schemeClr val="lt1"/>
          </a:fontRef>
        </p:style>
        <p:txBody>
          <a:bodyPr lIns="91411" tIns="45705" rIns="91411" bIns="45705" anchor="ctr"/>
          <a:lstStyle/>
          <a:p>
            <a:pPr algn="ctr" fontAlgn="auto">
              <a:spcBef>
                <a:spcPts val="0"/>
              </a:spcBef>
              <a:spcAft>
                <a:spcPts val="0"/>
              </a:spcAft>
              <a:defRPr/>
            </a:pP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pic>
        <p:nvPicPr>
          <p:cNvPr id="4" name="Picture 9" descr="ppt_汇元01">
            <a:extLst>
              <a:ext uri="{FF2B5EF4-FFF2-40B4-BE49-F238E27FC236}">
                <a16:creationId xmlns:a16="http://schemas.microsoft.com/office/drawing/2014/main" id="{DF2EAC27-2687-4628-83D4-781AB598329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03879" name="Rectangle 7"/>
          <p:cNvSpPr>
            <a:spLocks noGrp="1" noChangeArrowheads="1"/>
          </p:cNvSpPr>
          <p:nvPr>
            <p:ph type="ctrTitle"/>
          </p:nvPr>
        </p:nvSpPr>
        <p:spPr>
          <a:xfrm>
            <a:off x="685800" y="1848996"/>
            <a:ext cx="7772400" cy="600164"/>
          </a:xfrm>
        </p:spPr>
        <p:txBody>
          <a:bodyPr/>
          <a:lstStyle>
            <a:lvl1pPr>
              <a:defRPr/>
            </a:lvl1pPr>
          </a:lstStyle>
          <a:p>
            <a:r>
              <a:rPr lang="zh-CN" altLang="en-US"/>
              <a:t>单击此处编辑母版标题样式</a:t>
            </a:r>
          </a:p>
        </p:txBody>
      </p:sp>
      <p:sp>
        <p:nvSpPr>
          <p:cNvPr id="1103880" name="Rectangle 8"/>
          <p:cNvSpPr>
            <a:spLocks noGrp="1" noChangeArrowheads="1"/>
          </p:cNvSpPr>
          <p:nvPr>
            <p:ph type="subTitle" idx="1"/>
          </p:nvPr>
        </p:nvSpPr>
        <p:spPr>
          <a:xfrm>
            <a:off x="1371600" y="2914650"/>
            <a:ext cx="6400800" cy="1314450"/>
          </a:xfrm>
        </p:spPr>
        <p:txBody>
          <a:bodyPr/>
          <a:lstStyle>
            <a:lvl1pPr marL="0" indent="0" algn="ctr">
              <a:buFontTx/>
              <a:buNone/>
              <a:defRPr/>
            </a:lvl1pPr>
          </a:lstStyle>
          <a:p>
            <a:r>
              <a:rPr lang="zh-CN" altLang="en-US"/>
              <a:t>单击此处编辑母版副标题样式</a:t>
            </a:r>
          </a:p>
        </p:txBody>
      </p:sp>
    </p:spTree>
    <p:extLst>
      <p:ext uri="{BB962C8B-B14F-4D97-AF65-F5344CB8AC3E}">
        <p14:creationId xmlns:p14="http://schemas.microsoft.com/office/powerpoint/2010/main" val="6348894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24496063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553998"/>
          </a:xfrm>
        </p:spPr>
        <p:txBody>
          <a:bodyPr anchor="t"/>
          <a:lstStyle>
            <a:lvl1pPr algn="l">
              <a:defRPr sz="3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a:t>单击此处编辑母版文本样式</a:t>
            </a:r>
          </a:p>
        </p:txBody>
      </p:sp>
    </p:spTree>
    <p:extLst>
      <p:ext uri="{BB962C8B-B14F-4D97-AF65-F5344CB8AC3E}">
        <p14:creationId xmlns:p14="http://schemas.microsoft.com/office/powerpoint/2010/main" val="18270267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200151"/>
            <a:ext cx="4038600" cy="339447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151"/>
            <a:ext cx="4038600" cy="339447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41921976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334522"/>
            <a:ext cx="8229600" cy="600164"/>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3930000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Tree>
    <p:extLst>
      <p:ext uri="{BB962C8B-B14F-4D97-AF65-F5344CB8AC3E}">
        <p14:creationId xmlns:p14="http://schemas.microsoft.com/office/powerpoint/2010/main" val="29037814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3497564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753160"/>
            <a:ext cx="3008313" cy="323165"/>
          </a:xfrm>
        </p:spPr>
        <p:txBody>
          <a:bodyPr anchor="b"/>
          <a:lstStyle>
            <a:lvl1pPr algn="l">
              <a:defRPr sz="15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CN" altLang="en-US"/>
              <a:t>单击此处编辑母版文本样式</a:t>
            </a:r>
          </a:p>
        </p:txBody>
      </p:sp>
    </p:spTree>
    <p:extLst>
      <p:ext uri="{BB962C8B-B14F-4D97-AF65-F5344CB8AC3E}">
        <p14:creationId xmlns:p14="http://schemas.microsoft.com/office/powerpoint/2010/main" val="18532238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702339"/>
            <a:ext cx="5486400" cy="323165"/>
          </a:xfrm>
        </p:spPr>
        <p:txBody>
          <a:bodyPr anchor="b"/>
          <a:lstStyle>
            <a:lvl1pPr algn="l">
              <a:defRPr sz="15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0"/>
          </a:p>
        </p:txBody>
      </p:sp>
      <p:sp>
        <p:nvSpPr>
          <p:cNvPr id="4" name="文本占位符 3"/>
          <p:cNvSpPr>
            <a:spLocks noGrp="1"/>
          </p:cNvSpPr>
          <p:nvPr>
            <p:ph type="body" sz="half" idx="2"/>
          </p:nvPr>
        </p:nvSpPr>
        <p:spPr>
          <a:xfrm>
            <a:off x="1792288" y="4025503"/>
            <a:ext cx="5486400" cy="603647"/>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CN" altLang="en-US"/>
              <a:t>单击此处编辑母版文本样式</a:t>
            </a:r>
          </a:p>
        </p:txBody>
      </p:sp>
    </p:spTree>
    <p:extLst>
      <p:ext uri="{BB962C8B-B14F-4D97-AF65-F5344CB8AC3E}">
        <p14:creationId xmlns:p14="http://schemas.microsoft.com/office/powerpoint/2010/main" val="12212942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7211345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202399" y="348854"/>
            <a:ext cx="1200329" cy="4245769"/>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1" y="348854"/>
            <a:ext cx="6143625" cy="424576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3346946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2.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6"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4.pn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ea typeface="微软雅黑" panose="020B0503020204020204" pitchFamily="34" charset="-122"/>
              </a:defRPr>
            </a:lvl1pPr>
          </a:lstStyle>
          <a:p>
            <a:fld id="{824AF190-E6C3-4F71-9AD4-820770AEF1A8}" type="datetimeFigureOut">
              <a:rPr lang="zh-CN" altLang="en-US" smtClean="0"/>
              <a:t>2018/5/24</a:t>
            </a:fld>
            <a:endParaRPr lang="zh-CN" altLang="en-US" dirty="0"/>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ea typeface="微软雅黑" panose="020B0503020204020204" pitchFamily="34" charset="-122"/>
              </a:defRPr>
            </a:lvl1pPr>
          </a:lstStyle>
          <a:p>
            <a:fld id="{B5B5BF9F-75C6-42BD-8363-2F606FE0B601}" type="slidenum">
              <a:rPr lang="zh-CN" altLang="en-US" smtClean="0"/>
              <a:t>‹#›</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914400" rtl="0" eaLnBrk="1" latinLnBrk="0" hangingPunct="1">
        <a:spcBef>
          <a:spcPct val="0"/>
        </a:spcBef>
        <a:buNone/>
        <a:defRPr sz="4400" kern="1200">
          <a:solidFill>
            <a:schemeClr val="tx1"/>
          </a:solidFill>
          <a:latin typeface="+mj-lt"/>
          <a:ea typeface="微软雅黑" panose="020B0503020204020204" pitchFamily="34" charset="-122"/>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微软雅黑" panose="020B0503020204020204" pitchFamily="34" charset="-122"/>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微软雅黑" panose="020B0503020204020204" pitchFamily="34" charset="-122"/>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微软雅黑" panose="020B0503020204020204" pitchFamily="34" charset="-122"/>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微软雅黑" panose="020B0503020204020204" pitchFamily="34" charset="-122"/>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微软雅黑" panose="020B0503020204020204" pitchFamily="3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12" descr="ppt_汇元01">
            <a:extLst>
              <a:ext uri="{FF2B5EF4-FFF2-40B4-BE49-F238E27FC236}">
                <a16:creationId xmlns:a16="http://schemas.microsoft.com/office/drawing/2014/main" id="{FD49EF07-E1FC-44B4-8222-F75972337DAE}"/>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Line 7">
            <a:extLst>
              <a:ext uri="{FF2B5EF4-FFF2-40B4-BE49-F238E27FC236}">
                <a16:creationId xmlns:a16="http://schemas.microsoft.com/office/drawing/2014/main" id="{FF56E884-53FA-49C2-BE01-30F627E42CED}"/>
              </a:ext>
            </a:extLst>
          </p:cNvPr>
          <p:cNvSpPr>
            <a:spLocks noChangeShapeType="1"/>
          </p:cNvSpPr>
          <p:nvPr userDrawn="1"/>
        </p:nvSpPr>
        <p:spPr bwMode="white">
          <a:xfrm>
            <a:off x="7038975" y="4793457"/>
            <a:ext cx="0" cy="350044"/>
          </a:xfrm>
          <a:prstGeom prst="line">
            <a:avLst/>
          </a:prstGeom>
          <a:noFill/>
          <a:ln w="19050">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sz="1350"/>
          </a:p>
        </p:txBody>
      </p:sp>
      <p:pic>
        <p:nvPicPr>
          <p:cNvPr id="1028" name="Picture 9" descr="logo_white">
            <a:extLst>
              <a:ext uri="{FF2B5EF4-FFF2-40B4-BE49-F238E27FC236}">
                <a16:creationId xmlns:a16="http://schemas.microsoft.com/office/drawing/2014/main" id="{4749DE9F-D758-4A59-9DAD-DAAAA1EC959B}"/>
              </a:ext>
            </a:extLst>
          </p:cNvPr>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403225" y="4807744"/>
            <a:ext cx="1079500" cy="267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9" name="Picture 10" descr="1kat_white">
            <a:extLst>
              <a:ext uri="{FF2B5EF4-FFF2-40B4-BE49-F238E27FC236}">
                <a16:creationId xmlns:a16="http://schemas.microsoft.com/office/drawing/2014/main" id="{4C993145-2AA8-40A8-81D3-97F3FEE2744A}"/>
              </a:ext>
            </a:extLst>
          </p:cNvPr>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7138988" y="4818460"/>
            <a:ext cx="1712912"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 name="Picture 11" descr="1haot_white">
            <a:extLst>
              <a:ext uri="{FF2B5EF4-FFF2-40B4-BE49-F238E27FC236}">
                <a16:creationId xmlns:a16="http://schemas.microsoft.com/office/drawing/2014/main" id="{DE51FDB6-6638-49AD-89BA-E9202CCBBE61}"/>
              </a:ext>
            </a:extLst>
          </p:cNvPr>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3562350" y="4830366"/>
            <a:ext cx="1625600" cy="254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1" name="Rectangle 2">
            <a:extLst>
              <a:ext uri="{FF2B5EF4-FFF2-40B4-BE49-F238E27FC236}">
                <a16:creationId xmlns:a16="http://schemas.microsoft.com/office/drawing/2014/main" id="{812C6FF1-382A-4FEE-947F-A45CE0A30C76}"/>
              </a:ext>
            </a:extLst>
          </p:cNvPr>
          <p:cNvSpPr>
            <a:spLocks noGrp="1" noChangeArrowheads="1"/>
          </p:cNvSpPr>
          <p:nvPr>
            <p:ph type="title"/>
          </p:nvPr>
        </p:nvSpPr>
        <p:spPr bwMode="auto">
          <a:xfrm>
            <a:off x="457200" y="334522"/>
            <a:ext cx="8394700"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p>
            <a:pPr lvl="0"/>
            <a:r>
              <a:rPr lang="zh-CN" altLang="en-US"/>
              <a:t>单击此处编辑母版标题样式</a:t>
            </a:r>
          </a:p>
        </p:txBody>
      </p:sp>
      <p:sp>
        <p:nvSpPr>
          <p:cNvPr id="1032" name="Rectangle 3">
            <a:extLst>
              <a:ext uri="{FF2B5EF4-FFF2-40B4-BE49-F238E27FC236}">
                <a16:creationId xmlns:a16="http://schemas.microsoft.com/office/drawing/2014/main" id="{4C137173-9D1B-4304-8D44-86E3EC3035A2}"/>
              </a:ext>
            </a:extLst>
          </p:cNvPr>
          <p:cNvSpPr>
            <a:spLocks noGrp="1" noChangeArrowheads="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46900587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ctr" rtl="0" eaLnBrk="0" fontAlgn="base" hangingPunct="0">
        <a:spcBef>
          <a:spcPct val="0"/>
        </a:spcBef>
        <a:spcAft>
          <a:spcPct val="0"/>
        </a:spcAft>
        <a:defRPr sz="3300" b="1">
          <a:solidFill>
            <a:srgbClr val="FF9900"/>
          </a:solidFill>
          <a:latin typeface="+mj-lt"/>
          <a:ea typeface="+mj-ea"/>
          <a:cs typeface="+mj-cs"/>
        </a:defRPr>
      </a:lvl1pPr>
      <a:lvl2pPr algn="ctr" rtl="0" eaLnBrk="0" fontAlgn="base" hangingPunct="0">
        <a:spcBef>
          <a:spcPct val="0"/>
        </a:spcBef>
        <a:spcAft>
          <a:spcPct val="0"/>
        </a:spcAft>
        <a:defRPr sz="3300" b="1">
          <a:solidFill>
            <a:srgbClr val="FF9900"/>
          </a:solidFill>
          <a:latin typeface="Arial" charset="0"/>
          <a:ea typeface="华文中宋" pitchFamily="2" charset="-122"/>
        </a:defRPr>
      </a:lvl2pPr>
      <a:lvl3pPr algn="ctr" rtl="0" eaLnBrk="0" fontAlgn="base" hangingPunct="0">
        <a:spcBef>
          <a:spcPct val="0"/>
        </a:spcBef>
        <a:spcAft>
          <a:spcPct val="0"/>
        </a:spcAft>
        <a:defRPr sz="3300" b="1">
          <a:solidFill>
            <a:srgbClr val="FF9900"/>
          </a:solidFill>
          <a:latin typeface="Arial" charset="0"/>
          <a:ea typeface="华文中宋" pitchFamily="2" charset="-122"/>
        </a:defRPr>
      </a:lvl3pPr>
      <a:lvl4pPr algn="ctr" rtl="0" eaLnBrk="0" fontAlgn="base" hangingPunct="0">
        <a:spcBef>
          <a:spcPct val="0"/>
        </a:spcBef>
        <a:spcAft>
          <a:spcPct val="0"/>
        </a:spcAft>
        <a:defRPr sz="3300" b="1">
          <a:solidFill>
            <a:srgbClr val="FF9900"/>
          </a:solidFill>
          <a:latin typeface="Arial" charset="0"/>
          <a:ea typeface="华文中宋" pitchFamily="2" charset="-122"/>
        </a:defRPr>
      </a:lvl4pPr>
      <a:lvl5pPr algn="ctr" rtl="0" eaLnBrk="0" fontAlgn="base" hangingPunct="0">
        <a:spcBef>
          <a:spcPct val="0"/>
        </a:spcBef>
        <a:spcAft>
          <a:spcPct val="0"/>
        </a:spcAft>
        <a:defRPr sz="3300" b="1">
          <a:solidFill>
            <a:srgbClr val="FF9900"/>
          </a:solidFill>
          <a:latin typeface="Arial" charset="0"/>
          <a:ea typeface="华文中宋" pitchFamily="2" charset="-122"/>
        </a:defRPr>
      </a:lvl5pPr>
      <a:lvl6pPr marL="342900" algn="ctr" rtl="0" fontAlgn="base">
        <a:spcBef>
          <a:spcPct val="0"/>
        </a:spcBef>
        <a:spcAft>
          <a:spcPct val="0"/>
        </a:spcAft>
        <a:defRPr sz="3300" b="1">
          <a:solidFill>
            <a:srgbClr val="FF9900"/>
          </a:solidFill>
          <a:latin typeface="Arial" charset="0"/>
          <a:ea typeface="华文中宋" pitchFamily="2" charset="-122"/>
        </a:defRPr>
      </a:lvl6pPr>
      <a:lvl7pPr marL="685800" algn="ctr" rtl="0" fontAlgn="base">
        <a:spcBef>
          <a:spcPct val="0"/>
        </a:spcBef>
        <a:spcAft>
          <a:spcPct val="0"/>
        </a:spcAft>
        <a:defRPr sz="3300" b="1">
          <a:solidFill>
            <a:srgbClr val="FF9900"/>
          </a:solidFill>
          <a:latin typeface="Arial" charset="0"/>
          <a:ea typeface="华文中宋" pitchFamily="2" charset="-122"/>
        </a:defRPr>
      </a:lvl7pPr>
      <a:lvl8pPr marL="1028700" algn="ctr" rtl="0" fontAlgn="base">
        <a:spcBef>
          <a:spcPct val="0"/>
        </a:spcBef>
        <a:spcAft>
          <a:spcPct val="0"/>
        </a:spcAft>
        <a:defRPr sz="3300" b="1">
          <a:solidFill>
            <a:srgbClr val="FF9900"/>
          </a:solidFill>
          <a:latin typeface="Arial" charset="0"/>
          <a:ea typeface="华文中宋" pitchFamily="2" charset="-122"/>
        </a:defRPr>
      </a:lvl8pPr>
      <a:lvl9pPr marL="1371600" algn="ctr" rtl="0" fontAlgn="base">
        <a:spcBef>
          <a:spcPct val="0"/>
        </a:spcBef>
        <a:spcAft>
          <a:spcPct val="0"/>
        </a:spcAft>
        <a:defRPr sz="3300" b="1">
          <a:solidFill>
            <a:srgbClr val="FF9900"/>
          </a:solidFill>
          <a:latin typeface="Arial" charset="0"/>
          <a:ea typeface="华文中宋" pitchFamily="2" charset="-122"/>
        </a:defRPr>
      </a:lvl9pPr>
    </p:titleStyle>
    <p:bodyStyle>
      <a:lvl1pPr marL="257175" indent="-257175" algn="l" rtl="0" eaLnBrk="0" fontAlgn="base" hangingPunct="0">
        <a:spcBef>
          <a:spcPct val="20000"/>
        </a:spcBef>
        <a:spcAft>
          <a:spcPct val="0"/>
        </a:spcAft>
        <a:buChar char="•"/>
        <a:defRPr sz="1800" b="1">
          <a:solidFill>
            <a:schemeClr val="bg1"/>
          </a:solidFill>
          <a:latin typeface="+mn-lt"/>
          <a:ea typeface="+mn-ea"/>
          <a:cs typeface="+mn-cs"/>
        </a:defRPr>
      </a:lvl1pPr>
      <a:lvl2pPr marL="557213" indent="-214313" algn="l" rtl="0" eaLnBrk="0" fontAlgn="base" hangingPunct="0">
        <a:spcBef>
          <a:spcPct val="20000"/>
        </a:spcBef>
        <a:spcAft>
          <a:spcPct val="0"/>
        </a:spcAft>
        <a:buChar char="–"/>
        <a:defRPr sz="1800" b="1">
          <a:solidFill>
            <a:schemeClr val="bg1"/>
          </a:solidFill>
          <a:latin typeface="+mn-lt"/>
          <a:ea typeface="+mn-ea"/>
        </a:defRPr>
      </a:lvl2pPr>
      <a:lvl3pPr marL="857250" indent="-171450" algn="l" rtl="0" eaLnBrk="0" fontAlgn="base" hangingPunct="0">
        <a:spcBef>
          <a:spcPct val="20000"/>
        </a:spcBef>
        <a:spcAft>
          <a:spcPct val="0"/>
        </a:spcAft>
        <a:buChar char="•"/>
        <a:defRPr sz="1500" b="1">
          <a:solidFill>
            <a:schemeClr val="bg1"/>
          </a:solidFill>
          <a:latin typeface="+mn-lt"/>
          <a:ea typeface="+mn-ea"/>
        </a:defRPr>
      </a:lvl3pPr>
      <a:lvl4pPr marL="1200150" indent="-171450" algn="l" rtl="0" eaLnBrk="0" fontAlgn="base" hangingPunct="0">
        <a:spcBef>
          <a:spcPct val="20000"/>
        </a:spcBef>
        <a:spcAft>
          <a:spcPct val="0"/>
        </a:spcAft>
        <a:buChar char="–"/>
        <a:defRPr sz="1500" b="1">
          <a:solidFill>
            <a:schemeClr val="bg1"/>
          </a:solidFill>
          <a:latin typeface="+mn-lt"/>
          <a:ea typeface="+mn-ea"/>
        </a:defRPr>
      </a:lvl4pPr>
      <a:lvl5pPr marL="1543050" indent="-171450" algn="l" rtl="0" eaLnBrk="0" fontAlgn="base" hangingPunct="0">
        <a:spcBef>
          <a:spcPct val="20000"/>
        </a:spcBef>
        <a:spcAft>
          <a:spcPct val="0"/>
        </a:spcAft>
        <a:buChar char="»"/>
        <a:defRPr sz="1200" b="1">
          <a:solidFill>
            <a:schemeClr val="bg1"/>
          </a:solidFill>
          <a:latin typeface="+mn-lt"/>
          <a:ea typeface="+mn-ea"/>
        </a:defRPr>
      </a:lvl5pPr>
      <a:lvl6pPr marL="1885950" indent="-171450" algn="l" rtl="0" fontAlgn="base">
        <a:spcBef>
          <a:spcPct val="20000"/>
        </a:spcBef>
        <a:spcAft>
          <a:spcPct val="0"/>
        </a:spcAft>
        <a:buChar char="»"/>
        <a:defRPr sz="1200" b="1">
          <a:solidFill>
            <a:schemeClr val="bg1"/>
          </a:solidFill>
          <a:latin typeface="+mn-lt"/>
          <a:ea typeface="+mn-ea"/>
        </a:defRPr>
      </a:lvl6pPr>
      <a:lvl7pPr marL="2228850" indent="-171450" algn="l" rtl="0" fontAlgn="base">
        <a:spcBef>
          <a:spcPct val="20000"/>
        </a:spcBef>
        <a:spcAft>
          <a:spcPct val="0"/>
        </a:spcAft>
        <a:buChar char="»"/>
        <a:defRPr sz="1200" b="1">
          <a:solidFill>
            <a:schemeClr val="bg1"/>
          </a:solidFill>
          <a:latin typeface="+mn-lt"/>
          <a:ea typeface="+mn-ea"/>
        </a:defRPr>
      </a:lvl7pPr>
      <a:lvl8pPr marL="2571750" indent="-171450" algn="l" rtl="0" fontAlgn="base">
        <a:spcBef>
          <a:spcPct val="20000"/>
        </a:spcBef>
        <a:spcAft>
          <a:spcPct val="0"/>
        </a:spcAft>
        <a:buChar char="»"/>
        <a:defRPr sz="1200" b="1">
          <a:solidFill>
            <a:schemeClr val="bg1"/>
          </a:solidFill>
          <a:latin typeface="+mn-lt"/>
          <a:ea typeface="+mn-ea"/>
        </a:defRPr>
      </a:lvl8pPr>
      <a:lvl9pPr marL="2914650" indent="-171450" algn="l" rtl="0" fontAlgn="base">
        <a:spcBef>
          <a:spcPct val="20000"/>
        </a:spcBef>
        <a:spcAft>
          <a:spcPct val="0"/>
        </a:spcAft>
        <a:buChar char="»"/>
        <a:defRPr sz="1200" b="1">
          <a:solidFill>
            <a:schemeClr val="bg1"/>
          </a:solidFill>
          <a:latin typeface="+mn-lt"/>
          <a:ea typeface="+mn-ea"/>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9.jpg"/><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9.jpg"/><Relationship Id="rId5" Type="http://schemas.openxmlformats.org/officeDocument/2006/relationships/image" Target="../media/image8.jpe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7.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7.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7.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9.xml"/><Relationship Id="rId5" Type="http://schemas.openxmlformats.org/officeDocument/2006/relationships/image" Target="../media/image10.jpg"/><Relationship Id="rId4" Type="http://schemas.openxmlformats.org/officeDocument/2006/relationships/image" Target="../media/image7.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7.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4884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6291AA22-6219-4FFA-9D6E-2951E94EAB77}"/>
              </a:ext>
            </a:extLst>
          </p:cNvPr>
          <p:cNvSpPr/>
          <p:nvPr/>
        </p:nvSpPr>
        <p:spPr>
          <a:xfrm>
            <a:off x="137160" y="0"/>
            <a:ext cx="8869680" cy="4408899"/>
          </a:xfrm>
          <a:prstGeom prst="rect">
            <a:avLst/>
          </a:prstGeom>
        </p:spPr>
        <p:txBody>
          <a:bodyPr wrap="square">
            <a:spAutoFit/>
          </a:bodyPr>
          <a:lstStyle/>
          <a:p>
            <a:pPr indent="266700" algn="just">
              <a:lnSpc>
                <a:spcPct val="150000"/>
              </a:lnSpc>
              <a:spcAft>
                <a:spcPts val="0"/>
              </a:spcAft>
            </a:pPr>
            <a:r>
              <a:rPr lang="en-US" altLang="zh-CN" sz="3200" b="1" kern="100" dirty="0">
                <a:latin typeface="楷体" panose="02010609060101010101" pitchFamily="49" charset="-122"/>
                <a:ea typeface="楷体" panose="02010609060101010101" pitchFamily="49" charset="-122"/>
                <a:cs typeface="Times New Roman" panose="02020603050405020304" pitchFamily="18" charset="0"/>
              </a:rPr>
              <a:t>   </a:t>
            </a:r>
            <a:r>
              <a:rPr lang="zh-CN" altLang="zh-CN" sz="3200" b="1" kern="100" dirty="0">
                <a:latin typeface="楷体" panose="02010609060101010101" pitchFamily="49" charset="-122"/>
                <a:ea typeface="楷体" panose="02010609060101010101" pitchFamily="49" charset="-122"/>
                <a:cs typeface="Times New Roman" panose="02020603050405020304" pitchFamily="18" charset="0"/>
              </a:rPr>
              <a:t>剧作家塑造舞台形象，必须通过</a:t>
            </a:r>
            <a:r>
              <a:rPr lang="zh-CN" altLang="zh-CN" sz="3200" b="1" u="sng"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剧中人自己的语言和动作</a:t>
            </a:r>
            <a:r>
              <a:rPr lang="zh-CN" altLang="zh-CN" sz="3200" b="1" kern="100" dirty="0">
                <a:latin typeface="楷体" panose="02010609060101010101" pitchFamily="49" charset="-122"/>
                <a:ea typeface="楷体" panose="02010609060101010101" pitchFamily="49" charset="-122"/>
                <a:cs typeface="Times New Roman" panose="02020603050405020304" pitchFamily="18" charset="0"/>
              </a:rPr>
              <a:t>，直接诉诸观众的耳目，不像小说家那样，可以利用叙述人身份从旁加以说明以丰富读者的想象，因此</a:t>
            </a:r>
            <a:r>
              <a:rPr lang="zh-CN" altLang="zh-CN" sz="3200" b="1" u="sng"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语言</a:t>
            </a:r>
            <a:r>
              <a:rPr lang="zh-CN" altLang="zh-CN" sz="3200" b="1" kern="100" dirty="0">
                <a:latin typeface="楷体" panose="02010609060101010101" pitchFamily="49" charset="-122"/>
                <a:ea typeface="楷体" panose="02010609060101010101" pitchFamily="49" charset="-122"/>
                <a:cs typeface="Times New Roman" panose="02020603050405020304" pitchFamily="18" charset="0"/>
              </a:rPr>
              <a:t>对于戏剧中的</a:t>
            </a:r>
            <a:r>
              <a:rPr lang="zh-CN" altLang="zh-CN" sz="3200" b="1" u="sng"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性格描写</a:t>
            </a:r>
            <a:r>
              <a:rPr lang="zh-CN" altLang="zh-CN" sz="3200" b="1" kern="100" dirty="0">
                <a:latin typeface="楷体" panose="02010609060101010101" pitchFamily="49" charset="-122"/>
                <a:ea typeface="楷体" panose="02010609060101010101" pitchFamily="49" charset="-122"/>
                <a:cs typeface="Times New Roman" panose="02020603050405020304" pitchFamily="18" charset="0"/>
              </a:rPr>
              <a:t>具有特殊重要的作用。</a:t>
            </a:r>
            <a:endParaRPr lang="en-US" altLang="zh-CN" sz="3200" b="1" kern="100" dirty="0">
              <a:latin typeface="楷体" panose="02010609060101010101" pitchFamily="49" charset="-122"/>
              <a:ea typeface="楷体" panose="02010609060101010101" pitchFamily="49" charset="-122"/>
              <a:cs typeface="Times New Roman" panose="02020603050405020304" pitchFamily="18" charset="0"/>
            </a:endParaRPr>
          </a:p>
          <a:p>
            <a:pPr indent="266700" algn="r">
              <a:lnSpc>
                <a:spcPct val="150000"/>
              </a:lnSpc>
              <a:spcAft>
                <a:spcPts val="0"/>
              </a:spcAft>
            </a:pPr>
            <a:r>
              <a:rPr lang="zh-CN" altLang="zh-CN" sz="3200" b="1" kern="100" dirty="0">
                <a:latin typeface="楷体" panose="02010609060101010101" pitchFamily="49" charset="-122"/>
                <a:ea typeface="楷体" panose="02010609060101010101" pitchFamily="49" charset="-122"/>
                <a:cs typeface="Times New Roman" panose="02020603050405020304" pitchFamily="18" charset="0"/>
              </a:rPr>
              <a:t>——陈瘦竹</a:t>
            </a:r>
            <a:r>
              <a:rPr lang="zh-CN" altLang="en-US" sz="3200" b="1" kern="100" dirty="0">
                <a:latin typeface="楷体" panose="02010609060101010101" pitchFamily="49" charset="-122"/>
                <a:ea typeface="楷体" panose="02010609060101010101" pitchFamily="49" charset="-122"/>
                <a:cs typeface="Times New Roman" panose="02020603050405020304" pitchFamily="18" charset="0"/>
              </a:rPr>
              <a:t>、</a:t>
            </a:r>
            <a:r>
              <a:rPr lang="zh-CN" altLang="zh-CN" sz="3200" b="1" kern="100" dirty="0">
                <a:latin typeface="楷体" panose="02010609060101010101" pitchFamily="49" charset="-122"/>
                <a:ea typeface="楷体" panose="02010609060101010101" pitchFamily="49" charset="-122"/>
                <a:cs typeface="Times New Roman" panose="02020603050405020304" pitchFamily="18" charset="0"/>
              </a:rPr>
              <a:t>沈蔚德 《现代剧作家散论》</a:t>
            </a:r>
            <a:endParaRPr lang="zh-CN" altLang="zh-CN" sz="3200" b="1" kern="100" dirty="0">
              <a:effectLst/>
              <a:latin typeface="楷体" panose="02010609060101010101" pitchFamily="49" charset="-122"/>
              <a:ea typeface="楷体" panose="02010609060101010101" pitchFamily="49" charset="-122"/>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9" name="TextBox 8"/>
          <p:cNvSpPr txBox="1"/>
          <p:nvPr/>
        </p:nvSpPr>
        <p:spPr>
          <a:xfrm>
            <a:off x="2171343" y="2217807"/>
            <a:ext cx="4801314" cy="707886"/>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a:ln>
                  <a:noFill/>
                </a:ln>
                <a:solidFill>
                  <a:prstClr val="black"/>
                </a:solidFill>
                <a:effectLst/>
                <a:uLnTx/>
                <a:uFillTx/>
                <a:latin typeface="方正大黑简体" panose="02010601030101010101" pitchFamily="2" charset="-122"/>
                <a:ea typeface="方正大黑简体" panose="02010601030101010101" pitchFamily="2" charset="-122"/>
                <a:cs typeface="+mn-cs"/>
              </a:rPr>
              <a:t>读懂</a:t>
            </a:r>
            <a:r>
              <a:rPr lang="zh-CN" altLang="en-US" sz="4000" b="1" dirty="0">
                <a:solidFill>
                  <a:prstClr val="black"/>
                </a:solidFill>
                <a:latin typeface="方正大黑简体" panose="02010601030101010101" pitchFamily="2" charset="-122"/>
                <a:ea typeface="方正大黑简体" panose="02010601030101010101" pitchFamily="2" charset="-122"/>
              </a:rPr>
              <a:t>台词</a:t>
            </a:r>
            <a:r>
              <a:rPr kumimoji="0" lang="zh-CN" altLang="en-US" sz="4000" b="1" i="0" u="none" strike="noStrike" kern="1200" cap="none" spc="0" normalizeH="0" baseline="0" noProof="0" dirty="0">
                <a:ln>
                  <a:noFill/>
                </a:ln>
                <a:solidFill>
                  <a:prstClr val="black"/>
                </a:solidFill>
                <a:effectLst/>
                <a:uLnTx/>
                <a:uFillTx/>
                <a:latin typeface="方正大黑简体" panose="02010601030101010101" pitchFamily="2" charset="-122"/>
                <a:ea typeface="方正大黑简体" panose="02010601030101010101" pitchFamily="2" charset="-122"/>
                <a:cs typeface="+mn-cs"/>
              </a:rPr>
              <a:t>的弦外之音</a:t>
            </a:r>
          </a:p>
        </p:txBody>
      </p:sp>
      <p:cxnSp>
        <p:nvCxnSpPr>
          <p:cNvPr id="12" name="直接连接符 11"/>
          <p:cNvCxnSpPr>
            <a:cxnSpLocks/>
          </p:cNvCxnSpPr>
          <p:nvPr/>
        </p:nvCxnSpPr>
        <p:spPr>
          <a:xfrm>
            <a:off x="1802675" y="2077043"/>
            <a:ext cx="553865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a:cxnSpLocks/>
          </p:cNvCxnSpPr>
          <p:nvPr/>
        </p:nvCxnSpPr>
        <p:spPr>
          <a:xfrm>
            <a:off x="1802675" y="2143610"/>
            <a:ext cx="5538651" cy="991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2271848" y="1241036"/>
            <a:ext cx="4600304" cy="769441"/>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4400" b="1" i="0" u="none" strike="noStrike" kern="1200" cap="none" spc="0" normalizeH="0" baseline="0" noProof="0" dirty="0">
                <a:ln>
                  <a:noFill/>
                </a:ln>
                <a:solidFill>
                  <a:srgbClr val="163A5A"/>
                </a:solidFill>
                <a:effectLst/>
                <a:uLnTx/>
                <a:uFillTx/>
                <a:latin typeface="华文楷体" panose="02010600040101010101" pitchFamily="2" charset="-122"/>
                <a:ea typeface="华文楷体" panose="02010600040101010101" pitchFamily="2" charset="-122"/>
              </a:rPr>
              <a:t>《</a:t>
            </a:r>
            <a:r>
              <a:rPr kumimoji="0" lang="zh-CN" altLang="en-US" sz="4400" b="1" i="0" u="none" strike="noStrike" kern="1200" cap="none" spc="0" normalizeH="0" baseline="0" noProof="0" dirty="0">
                <a:ln>
                  <a:noFill/>
                </a:ln>
                <a:solidFill>
                  <a:srgbClr val="163A5A"/>
                </a:solidFill>
                <a:effectLst/>
                <a:uLnTx/>
                <a:uFillTx/>
                <a:latin typeface="华文楷体" panose="02010600040101010101" pitchFamily="2" charset="-122"/>
                <a:ea typeface="华文楷体" panose="02010600040101010101" pitchFamily="2" charset="-122"/>
              </a:rPr>
              <a:t>雷雨</a:t>
            </a:r>
            <a:r>
              <a:rPr kumimoji="0" lang="en-US" altLang="zh-CN" sz="4400" b="1" i="0" u="none" strike="noStrike" kern="1200" cap="none" spc="0" normalizeH="0" baseline="0" noProof="0" dirty="0">
                <a:ln>
                  <a:noFill/>
                </a:ln>
                <a:solidFill>
                  <a:srgbClr val="163A5A"/>
                </a:solidFill>
                <a:effectLst/>
                <a:uLnTx/>
                <a:uFillTx/>
                <a:latin typeface="华文楷体" panose="02010600040101010101" pitchFamily="2" charset="-122"/>
                <a:ea typeface="华文楷体" panose="02010600040101010101" pitchFamily="2" charset="-122"/>
              </a:rPr>
              <a:t>》</a:t>
            </a:r>
            <a:r>
              <a:rPr kumimoji="0" lang="zh-CN" altLang="en-US" sz="4400" b="1" i="0" u="none" strike="noStrike" kern="1200" cap="none" spc="0" normalizeH="0" baseline="0" noProof="0" dirty="0">
                <a:ln>
                  <a:noFill/>
                </a:ln>
                <a:solidFill>
                  <a:srgbClr val="163A5A"/>
                </a:solidFill>
                <a:effectLst/>
                <a:uLnTx/>
                <a:uFillTx/>
                <a:latin typeface="华文楷体" panose="02010600040101010101" pitchFamily="2" charset="-122"/>
                <a:ea typeface="华文楷体" panose="02010600040101010101" pitchFamily="2" charset="-122"/>
              </a:rPr>
              <a:t>（节选）</a:t>
            </a:r>
          </a:p>
        </p:txBody>
      </p:sp>
    </p:spTree>
    <p:extLst>
      <p:ext uri="{BB962C8B-B14F-4D97-AF65-F5344CB8AC3E}">
        <p14:creationId xmlns:p14="http://schemas.microsoft.com/office/powerpoint/2010/main" val="284726114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0" name="直接连接符 49"/>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52" name="TextBox 51"/>
          <p:cNvSpPr txBox="1"/>
          <p:nvPr/>
        </p:nvSpPr>
        <p:spPr>
          <a:xfrm>
            <a:off x="921657" y="95436"/>
            <a:ext cx="376256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300" normalizeH="0" baseline="0" noProof="0" dirty="0">
                <a:ln>
                  <a:noFill/>
                </a:ln>
                <a:solidFill>
                  <a:prstClr val="black"/>
                </a:solidFill>
                <a:effectLst/>
                <a:uLnTx/>
                <a:uFillTx/>
                <a:latin typeface="方正兰亭细黑_GBK" panose="02000000000000000000" pitchFamily="2" charset="-122"/>
                <a:ea typeface="方正兰亭细黑_GBK" panose="02000000000000000000" pitchFamily="2" charset="-122"/>
                <a:cs typeface="+mn-cs"/>
              </a:rPr>
              <a:t>《</a:t>
            </a:r>
            <a:r>
              <a:rPr kumimoji="0" lang="zh-CN" altLang="en-US" sz="2800" b="1" i="0" u="none" strike="noStrike" kern="1200" cap="none" spc="300" normalizeH="0" baseline="0" noProof="0" dirty="0">
                <a:ln>
                  <a:noFill/>
                </a:ln>
                <a:solidFill>
                  <a:prstClr val="black"/>
                </a:solidFill>
                <a:effectLst/>
                <a:uLnTx/>
                <a:uFillTx/>
                <a:latin typeface="方正兰亭细黑_GBK" panose="02000000000000000000" pitchFamily="2" charset="-122"/>
                <a:ea typeface="方正兰亭细黑_GBK" panose="02000000000000000000" pitchFamily="2" charset="-122"/>
                <a:cs typeface="+mn-cs"/>
              </a:rPr>
              <a:t>雷雨</a:t>
            </a:r>
            <a:r>
              <a:rPr kumimoji="0" lang="en-US" altLang="zh-CN" sz="2800" b="1" i="0" u="none" strike="noStrike" kern="1200" cap="none" spc="300" normalizeH="0" baseline="0" noProof="0" dirty="0">
                <a:ln>
                  <a:noFill/>
                </a:ln>
                <a:solidFill>
                  <a:prstClr val="black"/>
                </a:solidFill>
                <a:effectLst/>
                <a:uLnTx/>
                <a:uFillTx/>
                <a:latin typeface="方正兰亭细黑_GBK" panose="02000000000000000000" pitchFamily="2" charset="-122"/>
                <a:ea typeface="方正兰亭细黑_GBK" panose="02000000000000000000" pitchFamily="2" charset="-122"/>
                <a:cs typeface="+mn-cs"/>
              </a:rPr>
              <a:t>》</a:t>
            </a:r>
            <a:r>
              <a:rPr kumimoji="0" lang="zh-CN" altLang="en-US" sz="2800" b="1" i="0" u="none" strike="noStrike" kern="1200" cap="none" spc="300" normalizeH="0" baseline="0" noProof="0" dirty="0">
                <a:ln>
                  <a:noFill/>
                </a:ln>
                <a:solidFill>
                  <a:prstClr val="black"/>
                </a:solidFill>
                <a:effectLst/>
                <a:uLnTx/>
                <a:uFillTx/>
                <a:latin typeface="方正兰亭细黑_GBK" panose="02000000000000000000" pitchFamily="2" charset="-122"/>
                <a:ea typeface="方正兰亭细黑_GBK" panose="02000000000000000000" pitchFamily="2" charset="-122"/>
                <a:cs typeface="+mn-cs"/>
              </a:rPr>
              <a:t>主题之一：</a:t>
            </a:r>
          </a:p>
        </p:txBody>
      </p:sp>
      <p:sp>
        <p:nvSpPr>
          <p:cNvPr id="2" name="矩形 1">
            <a:extLst>
              <a:ext uri="{FF2B5EF4-FFF2-40B4-BE49-F238E27FC236}">
                <a16:creationId xmlns:a16="http://schemas.microsoft.com/office/drawing/2014/main" id="{3193D01D-B9DB-454B-A870-D6ABD29EE326}"/>
              </a:ext>
            </a:extLst>
          </p:cNvPr>
          <p:cNvSpPr/>
          <p:nvPr/>
        </p:nvSpPr>
        <p:spPr>
          <a:xfrm>
            <a:off x="3665356" y="1313427"/>
            <a:ext cx="2037737"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600" b="1" i="0" u="sng"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Times New Roman" panose="02020603050405020304" pitchFamily="18" charset="0"/>
              </a:rPr>
              <a:t>爱与自由</a:t>
            </a:r>
            <a:endParaRPr kumimoji="0" lang="zh-CN" altLang="en-US" sz="6000" b="1"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p:txBody>
      </p:sp>
      <p:sp>
        <p:nvSpPr>
          <p:cNvPr id="65" name="矩形 64">
            <a:extLst>
              <a:ext uri="{FF2B5EF4-FFF2-40B4-BE49-F238E27FC236}">
                <a16:creationId xmlns:a16="http://schemas.microsoft.com/office/drawing/2014/main" id="{8B07B817-2C84-454C-B69F-319FCFF664D8}"/>
              </a:ext>
            </a:extLst>
          </p:cNvPr>
          <p:cNvSpPr/>
          <p:nvPr/>
        </p:nvSpPr>
        <p:spPr>
          <a:xfrm>
            <a:off x="568523" y="2325904"/>
            <a:ext cx="8060220" cy="646331"/>
          </a:xfrm>
          <a:prstGeom prst="rect">
            <a:avLst/>
          </a:prstGeom>
        </p:spPr>
        <p:txBody>
          <a:bodyPr wrap="none">
            <a:spAutoFit/>
          </a:bodyPr>
          <a:lstStyle/>
          <a:p>
            <a:pPr lvl="0"/>
            <a:r>
              <a:rPr lang="zh-CN" altLang="en-US" sz="36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两个人的爱情：周朴园</a:t>
            </a:r>
            <a:r>
              <a:rPr kumimoji="0" lang="zh-CN" altLang="en-US" sz="36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与侍萍的</a:t>
            </a:r>
            <a:r>
              <a:rPr kumimoji="0" lang="zh-CN" altLang="en-US" sz="3600" b="1" i="0" u="sng" strike="noStrike" kern="1200" cap="none" spc="0" normalizeH="0" baseline="0" noProof="0" dirty="0">
                <a:ln>
                  <a:noFill/>
                </a:ln>
                <a:effectLst/>
                <a:uLnTx/>
                <a:uFillTx/>
                <a:latin typeface="楷体" panose="02010609060101010101" pitchFamily="49" charset="-122"/>
                <a:ea typeface="楷体" panose="02010609060101010101" pitchFamily="49" charset="-122"/>
                <a:cs typeface="Times New Roman" panose="02020603050405020304" pitchFamily="18" charset="0"/>
              </a:rPr>
              <a:t>半生缘</a:t>
            </a:r>
            <a:endParaRPr kumimoji="0" lang="zh-CN" altLang="en-US" sz="6000" b="1" i="0" u="none" strike="noStrike" kern="1200" cap="none" spc="0" normalizeH="0" baseline="0" noProof="0" dirty="0">
              <a:ln>
                <a:noFill/>
              </a:ln>
              <a:effectLst/>
              <a:uLnTx/>
              <a:uFillTx/>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21330060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5"/>
                                        </p:tgtEl>
                                        <p:attrNameLst>
                                          <p:attrName>style.visibility</p:attrName>
                                        </p:attrNameLst>
                                      </p:cBhvr>
                                      <p:to>
                                        <p:strVal val="visible"/>
                                      </p:to>
                                    </p:set>
                                    <p:anim calcmode="lin" valueType="num">
                                      <p:cBhvr additive="base">
                                        <p:cTn id="13" dur="500" fill="hold"/>
                                        <p:tgtEl>
                                          <p:spTgt spid="65"/>
                                        </p:tgtEl>
                                        <p:attrNameLst>
                                          <p:attrName>ppt_x</p:attrName>
                                        </p:attrNameLst>
                                      </p:cBhvr>
                                      <p:tavLst>
                                        <p:tav tm="0">
                                          <p:val>
                                            <p:strVal val="#ppt_x"/>
                                          </p:val>
                                        </p:tav>
                                        <p:tav tm="100000">
                                          <p:val>
                                            <p:strVal val="#ppt_x"/>
                                          </p:val>
                                        </p:tav>
                                      </p:tavLst>
                                    </p:anim>
                                    <p:anim calcmode="lin" valueType="num">
                                      <p:cBhvr additive="base">
                                        <p:cTn id="14" dur="500" fill="hold"/>
                                        <p:tgtEl>
                                          <p:spTgt spid="6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5"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黑体" panose="02010600030101010101" charset="-122"/>
              <a:ea typeface="黑体" panose="02010600030101010101" charset="-122"/>
              <a:cs typeface="+mn-cs"/>
            </a:endParaRPr>
          </a:p>
        </p:txBody>
      </p:sp>
      <p:pic>
        <p:nvPicPr>
          <p:cNvPr id="3" name="图片 2" hidden="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791084" y="-1050904"/>
            <a:ext cx="8810625" cy="4924425"/>
          </a:xfrm>
          <a:prstGeom prst="rect">
            <a:avLst/>
          </a:prstGeom>
        </p:spPr>
      </p:pic>
      <p:sp>
        <p:nvSpPr>
          <p:cNvPr id="49" name="TextBox 93">
            <a:extLst>
              <a:ext uri="{FF2B5EF4-FFF2-40B4-BE49-F238E27FC236}">
                <a16:creationId xmlns:a16="http://schemas.microsoft.com/office/drawing/2014/main" id="{49CBA1E6-D87D-43A0-84DD-7B8D83E38EDF}"/>
              </a:ext>
            </a:extLst>
          </p:cNvPr>
          <p:cNvSpPr txBox="1"/>
          <p:nvPr/>
        </p:nvSpPr>
        <p:spPr>
          <a:xfrm>
            <a:off x="1139680" y="100894"/>
            <a:ext cx="1531188" cy="584775"/>
          </a:xfrm>
          <a:prstGeom prst="rect">
            <a:avLst/>
          </a:prstGeom>
          <a:noFill/>
        </p:spPr>
        <p:txBody>
          <a:bodyPr wrap="none" rtlCol="0">
            <a:spAutoFit/>
          </a:bodyPr>
          <a:lstStyle/>
          <a:p>
            <a:pPr lvl="0">
              <a:defRPr/>
            </a:pPr>
            <a:r>
              <a:rPr lang="zh-CN" altLang="en-US" sz="3200" b="1" spc="300" dirty="0">
                <a:solidFill>
                  <a:prstClr val="black"/>
                </a:solidFill>
                <a:latin typeface="方正兰亭细黑_GBK" panose="02000000000000000000" pitchFamily="2" charset="-122"/>
                <a:ea typeface="方正兰亭细黑_GBK" panose="02000000000000000000" pitchFamily="2" charset="-122"/>
              </a:rPr>
              <a:t>思考：</a:t>
            </a:r>
            <a:endParaRPr kumimoji="0" lang="zh-CN" altLang="en-US" sz="3200" b="1" i="0" u="none" strike="noStrike" kern="1200" cap="none" spc="300" normalizeH="0" baseline="0" noProof="0" dirty="0">
              <a:ln>
                <a:noFill/>
              </a:ln>
              <a:solidFill>
                <a:prstClr val="black"/>
              </a:solidFill>
              <a:effectLst/>
              <a:uLnTx/>
              <a:uFillTx/>
              <a:latin typeface="方正兰亭细黑_GBK" panose="02000000000000000000" pitchFamily="2" charset="-122"/>
              <a:ea typeface="方正兰亭细黑_GBK" panose="02000000000000000000" pitchFamily="2" charset="-122"/>
              <a:cs typeface="+mn-cs"/>
            </a:endParaRPr>
          </a:p>
        </p:txBody>
      </p:sp>
      <p:sp>
        <p:nvSpPr>
          <p:cNvPr id="51" name="TextBox 93">
            <a:extLst>
              <a:ext uri="{FF2B5EF4-FFF2-40B4-BE49-F238E27FC236}">
                <a16:creationId xmlns:a16="http://schemas.microsoft.com/office/drawing/2014/main" id="{59608DB3-ECCD-41D3-9D00-F59A261145C8}"/>
              </a:ext>
            </a:extLst>
          </p:cNvPr>
          <p:cNvSpPr txBox="1"/>
          <p:nvPr/>
        </p:nvSpPr>
        <p:spPr>
          <a:xfrm>
            <a:off x="0" y="566657"/>
            <a:ext cx="9144000" cy="1624484"/>
          </a:xfrm>
          <a:prstGeom prst="rect">
            <a:avLst/>
          </a:prstGeom>
          <a:noFill/>
        </p:spPr>
        <p:txBody>
          <a:bodyPr wrap="square" rtlCol="0">
            <a:spAutoFit/>
          </a:bodyPr>
          <a:lstStyle/>
          <a:p>
            <a:pPr lvl="0">
              <a:lnSpc>
                <a:spcPct val="150000"/>
              </a:lnSpc>
              <a:defRPr/>
            </a:pPr>
            <a:r>
              <a:rPr lang="zh-CN" altLang="en-US" sz="3600" b="1" spc="300" dirty="0">
                <a:solidFill>
                  <a:prstClr val="black"/>
                </a:solidFill>
                <a:latin typeface="黑体" panose="02010609060101010101" pitchFamily="49" charset="-122"/>
                <a:ea typeface="黑体" panose="02010609060101010101" pitchFamily="49" charset="-122"/>
              </a:rPr>
              <a:t>    周朴园与侍萍之间是不是真爱？是，为什么？不是，又是为什么？</a:t>
            </a:r>
            <a:endParaRPr kumimoji="0" lang="zh-CN" altLang="en-US" sz="3600" b="1" i="0" u="none" strike="noStrike" kern="1200" cap="none" spc="300" normalizeH="0" baseline="0" noProof="0" dirty="0">
              <a:ln>
                <a:noFill/>
              </a:ln>
              <a:solidFill>
                <a:prstClr val="black"/>
              </a:solidFill>
              <a:effectLst/>
              <a:uLnTx/>
              <a:uFillTx/>
              <a:latin typeface="黑体" panose="02010609060101010101" pitchFamily="49" charset="-122"/>
              <a:ea typeface="黑体" panose="02010609060101010101" pitchFamily="49" charset="-122"/>
            </a:endParaRPr>
          </a:p>
        </p:txBody>
      </p:sp>
      <p:sp>
        <p:nvSpPr>
          <p:cNvPr id="8" name="TextBox 93">
            <a:extLst>
              <a:ext uri="{FF2B5EF4-FFF2-40B4-BE49-F238E27FC236}">
                <a16:creationId xmlns:a16="http://schemas.microsoft.com/office/drawing/2014/main" id="{3A626154-6692-4ADA-BEA7-A291F9DDB2CC}"/>
              </a:ext>
            </a:extLst>
          </p:cNvPr>
          <p:cNvSpPr txBox="1"/>
          <p:nvPr/>
        </p:nvSpPr>
        <p:spPr>
          <a:xfrm>
            <a:off x="260059" y="2098862"/>
            <a:ext cx="8883941" cy="637675"/>
          </a:xfrm>
          <a:prstGeom prst="rect">
            <a:avLst/>
          </a:prstGeom>
          <a:noFill/>
        </p:spPr>
        <p:txBody>
          <a:bodyPr wrap="square" rtlCol="0">
            <a:spAutoFit/>
          </a:bodyPr>
          <a:lstStyle/>
          <a:p>
            <a:pPr lvl="0">
              <a:lnSpc>
                <a:spcPct val="150000"/>
              </a:lnSpc>
              <a:defRPr/>
            </a:pPr>
            <a:r>
              <a:rPr lang="en-US" altLang="zh-CN" sz="2800" b="1" spc="300" dirty="0">
                <a:solidFill>
                  <a:prstClr val="black"/>
                </a:solidFill>
                <a:latin typeface="楷体" panose="02010609060101010101" pitchFamily="49" charset="-122"/>
                <a:ea typeface="楷体" panose="02010609060101010101" pitchFamily="49" charset="-122"/>
              </a:rPr>
              <a:t>【</a:t>
            </a:r>
            <a:r>
              <a:rPr lang="zh-CN" altLang="en-US" sz="2800" b="1" spc="300" dirty="0">
                <a:solidFill>
                  <a:prstClr val="black"/>
                </a:solidFill>
                <a:latin typeface="楷体" panose="02010609060101010101" pitchFamily="49" charset="-122"/>
                <a:ea typeface="楷体" panose="02010609060101010101" pitchFamily="49" charset="-122"/>
              </a:rPr>
              <a:t>提示</a:t>
            </a:r>
            <a:r>
              <a:rPr lang="en-US" altLang="zh-CN" sz="2800" b="1" spc="300" dirty="0">
                <a:solidFill>
                  <a:prstClr val="black"/>
                </a:solidFill>
                <a:latin typeface="楷体" panose="02010609060101010101" pitchFamily="49" charset="-122"/>
                <a:ea typeface="楷体" panose="02010609060101010101" pitchFamily="49" charset="-122"/>
              </a:rPr>
              <a:t>】</a:t>
            </a:r>
            <a:r>
              <a:rPr lang="zh-CN" altLang="en-US" sz="2800" b="1" spc="300" dirty="0">
                <a:solidFill>
                  <a:prstClr val="black"/>
                </a:solidFill>
                <a:latin typeface="楷体" panose="02010609060101010101" pitchFamily="49" charset="-122"/>
                <a:ea typeface="楷体" panose="02010609060101010101" pitchFamily="49" charset="-122"/>
              </a:rPr>
              <a:t>根据台词体会人物的心理变化或态度变化</a:t>
            </a:r>
            <a:endParaRPr kumimoji="0" lang="zh-CN" altLang="en-US" sz="2800" b="1" i="0" u="none" strike="noStrike" kern="1200" cap="none" spc="30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p:txBody>
      </p:sp>
      <p:pic>
        <p:nvPicPr>
          <p:cNvPr id="9" name="图片 8">
            <a:extLst>
              <a:ext uri="{FF2B5EF4-FFF2-40B4-BE49-F238E27FC236}">
                <a16:creationId xmlns:a16="http://schemas.microsoft.com/office/drawing/2014/main" id="{1395D500-0360-4603-8871-70A659DD635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25592" y="2801965"/>
            <a:ext cx="3336131" cy="2224089"/>
          </a:xfrm>
          <a:prstGeom prst="rect">
            <a:avLst/>
          </a:prstGeom>
        </p:spPr>
      </p:pic>
    </p:spTree>
    <p:custDataLst>
      <p:tags r:id="rId1"/>
    </p:custDataLst>
    <p:extLst>
      <p:ext uri="{BB962C8B-B14F-4D97-AF65-F5344CB8AC3E}">
        <p14:creationId xmlns:p14="http://schemas.microsoft.com/office/powerpoint/2010/main" val="5417426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EBEFA99D-FFA3-48F2-B108-A57E9962774A}"/>
              </a:ext>
            </a:extLst>
          </p:cNvPr>
          <p:cNvSpPr/>
          <p:nvPr/>
        </p:nvSpPr>
        <p:spPr>
          <a:xfrm>
            <a:off x="268401" y="149576"/>
            <a:ext cx="8614341" cy="1284006"/>
          </a:xfrm>
          <a:prstGeom prst="rect">
            <a:avLst/>
          </a:prstGeom>
        </p:spPr>
        <p:txBody>
          <a:bodyPr wrap="square">
            <a:spAutoFit/>
          </a:bodyPr>
          <a:lstStyle/>
          <a:p>
            <a:pPr indent="266700">
              <a:lnSpc>
                <a:spcPct val="150000"/>
              </a:lnSpc>
              <a:spcAft>
                <a:spcPts val="0"/>
              </a:spcAft>
            </a:pPr>
            <a:r>
              <a:rPr lang="en-US" altLang="zh-CN" sz="2800" b="1" kern="100" dirty="0">
                <a:latin typeface="黑体" panose="02010609060101010101" pitchFamily="49" charset="-122"/>
                <a:ea typeface="黑体" panose="02010609060101010101" pitchFamily="49" charset="-122"/>
                <a:cs typeface="Times New Roman" panose="02020603050405020304" pitchFamily="18" charset="0"/>
              </a:rPr>
              <a:t>【</a:t>
            </a:r>
            <a:r>
              <a:rPr lang="zh-CN" altLang="en-US" sz="2800" b="1" kern="100" dirty="0">
                <a:latin typeface="黑体" panose="02010609060101010101" pitchFamily="49" charset="-122"/>
                <a:ea typeface="黑体" panose="02010609060101010101" pitchFamily="49" charset="-122"/>
                <a:cs typeface="Times New Roman" panose="02020603050405020304" pitchFamily="18" charset="0"/>
              </a:rPr>
              <a:t>示例</a:t>
            </a:r>
            <a:r>
              <a:rPr lang="en-US" altLang="zh-CN" sz="2800" b="1" kern="100" dirty="0">
                <a:latin typeface="黑体" panose="02010609060101010101" pitchFamily="49" charset="-122"/>
                <a:ea typeface="黑体" panose="02010609060101010101" pitchFamily="49" charset="-122"/>
                <a:cs typeface="Times New Roman" panose="02020603050405020304" pitchFamily="18" charset="0"/>
              </a:rPr>
              <a:t>】</a:t>
            </a:r>
            <a:r>
              <a:rPr lang="zh-CN" altLang="en-US" sz="2800" b="1" kern="100" dirty="0">
                <a:latin typeface="黑体" panose="02010609060101010101" pitchFamily="49" charset="-122"/>
                <a:ea typeface="黑体" panose="02010609060101010101" pitchFamily="49" charset="-122"/>
                <a:cs typeface="Times New Roman" panose="02020603050405020304" pitchFamily="18" charset="0"/>
              </a:rPr>
              <a:t>我认为周朴园对侍萍是有爱的，请阅读这个片段：</a:t>
            </a:r>
            <a:endParaRPr lang="zh-CN" altLang="zh-CN" sz="2800" b="1" kern="100" dirty="0">
              <a:effectLst/>
              <a:latin typeface="黑体" panose="02010609060101010101" pitchFamily="49" charset="-122"/>
              <a:ea typeface="黑体" panose="02010609060101010101" pitchFamily="49" charset="-122"/>
              <a:cs typeface="Times New Roman" panose="02020603050405020304" pitchFamily="18" charset="0"/>
            </a:endParaRPr>
          </a:p>
        </p:txBody>
      </p:sp>
      <p:sp>
        <p:nvSpPr>
          <p:cNvPr id="4" name="矩形 3">
            <a:extLst>
              <a:ext uri="{FF2B5EF4-FFF2-40B4-BE49-F238E27FC236}">
                <a16:creationId xmlns:a16="http://schemas.microsoft.com/office/drawing/2014/main" id="{C65D0F99-ED7A-4D07-820A-D9D715594B52}"/>
              </a:ext>
            </a:extLst>
          </p:cNvPr>
          <p:cNvSpPr/>
          <p:nvPr/>
        </p:nvSpPr>
        <p:spPr>
          <a:xfrm>
            <a:off x="268401" y="1553148"/>
            <a:ext cx="8607197" cy="1930337"/>
          </a:xfrm>
          <a:prstGeom prst="rect">
            <a:avLst/>
          </a:prstGeom>
        </p:spPr>
        <p:txBody>
          <a:bodyPr wrap="square">
            <a:spAutoFit/>
          </a:bodyPr>
          <a:lstStyle/>
          <a:p>
            <a:pPr indent="266700">
              <a:lnSpc>
                <a:spcPct val="150000"/>
              </a:lnSpc>
              <a:spcAft>
                <a:spcPts val="0"/>
              </a:spcAft>
            </a:pPr>
            <a:r>
              <a:rPr lang="zh-CN" altLang="en-US" sz="2800" b="1" kern="100" dirty="0">
                <a:latin typeface="楷体" panose="02010609060101010101" pitchFamily="49" charset="-122"/>
                <a:ea typeface="楷体" panose="02010609060101010101" pitchFamily="49" charset="-122"/>
                <a:cs typeface="Times New Roman" panose="02020603050405020304" pitchFamily="18" charset="0"/>
              </a:rPr>
              <a:t>朴 （指窗）窗户谁叫打开的？</a:t>
            </a:r>
          </a:p>
          <a:p>
            <a:pPr indent="266700">
              <a:lnSpc>
                <a:spcPct val="150000"/>
              </a:lnSpc>
              <a:spcAft>
                <a:spcPts val="0"/>
              </a:spcAft>
            </a:pPr>
            <a:r>
              <a:rPr lang="zh-CN" altLang="en-US" sz="2800" b="1" kern="100" dirty="0">
                <a:latin typeface="楷体" panose="02010609060101010101" pitchFamily="49" charset="-122"/>
                <a:ea typeface="楷体" panose="02010609060101010101" pitchFamily="49" charset="-122"/>
                <a:cs typeface="Times New Roman" panose="02020603050405020304" pitchFamily="18" charset="0"/>
              </a:rPr>
              <a:t>鲁  哦。（很自然地走到窗户，关上窗户，慢慢地</a:t>
            </a:r>
            <a:endParaRPr lang="en-US" altLang="zh-CN" sz="2800" b="1" kern="100" dirty="0">
              <a:latin typeface="楷体" panose="02010609060101010101" pitchFamily="49" charset="-122"/>
              <a:ea typeface="楷体" panose="02010609060101010101" pitchFamily="49" charset="-122"/>
              <a:cs typeface="Times New Roman" panose="02020603050405020304" pitchFamily="18" charset="0"/>
            </a:endParaRPr>
          </a:p>
          <a:p>
            <a:pPr indent="266700">
              <a:lnSpc>
                <a:spcPct val="150000"/>
              </a:lnSpc>
              <a:spcAft>
                <a:spcPts val="0"/>
              </a:spcAft>
            </a:pPr>
            <a:r>
              <a:rPr lang="en-US" altLang="zh-CN" sz="2800" b="1" kern="100" dirty="0">
                <a:latin typeface="楷体" panose="02010609060101010101" pitchFamily="49" charset="-122"/>
                <a:ea typeface="楷体" panose="02010609060101010101" pitchFamily="49" charset="-122"/>
                <a:cs typeface="Times New Roman" panose="02020603050405020304" pitchFamily="18" charset="0"/>
              </a:rPr>
              <a:t>    </a:t>
            </a:r>
            <a:r>
              <a:rPr lang="zh-CN" altLang="en-US" sz="2800" b="1" kern="100" dirty="0">
                <a:latin typeface="楷体" panose="02010609060101010101" pitchFamily="49" charset="-122"/>
                <a:ea typeface="楷体" panose="02010609060101010101" pitchFamily="49" charset="-122"/>
                <a:cs typeface="Times New Roman" panose="02020603050405020304" pitchFamily="18" charset="0"/>
              </a:rPr>
              <a:t>走向中门。）</a:t>
            </a:r>
          </a:p>
        </p:txBody>
      </p:sp>
      <p:sp>
        <p:nvSpPr>
          <p:cNvPr id="7" name="矩形 6">
            <a:extLst>
              <a:ext uri="{FF2B5EF4-FFF2-40B4-BE49-F238E27FC236}">
                <a16:creationId xmlns:a16="http://schemas.microsoft.com/office/drawing/2014/main" id="{8E11A719-DCC7-4B28-87AC-42020E15F258}"/>
              </a:ext>
            </a:extLst>
          </p:cNvPr>
          <p:cNvSpPr/>
          <p:nvPr/>
        </p:nvSpPr>
        <p:spPr>
          <a:xfrm>
            <a:off x="2514123" y="3603052"/>
            <a:ext cx="3768023" cy="637675"/>
          </a:xfrm>
          <a:prstGeom prst="rect">
            <a:avLst/>
          </a:prstGeom>
        </p:spPr>
        <p:txBody>
          <a:bodyPr wrap="square">
            <a:spAutoFit/>
          </a:bodyPr>
          <a:lstStyle/>
          <a:p>
            <a:pPr indent="266700">
              <a:lnSpc>
                <a:spcPct val="150000"/>
              </a:lnSpc>
              <a:spcAft>
                <a:spcPts val="0"/>
              </a:spcAft>
            </a:pPr>
            <a:r>
              <a:rPr lang="zh-CN" altLang="en-US" sz="2800" b="1" u="sng" kern="100" dirty="0">
                <a:latin typeface="黑体" panose="02010609060101010101" pitchFamily="49" charset="-122"/>
                <a:ea typeface="黑体" panose="02010609060101010101" pitchFamily="49" charset="-122"/>
                <a:cs typeface="Times New Roman" panose="02020603050405020304" pitchFamily="18" charset="0"/>
              </a:rPr>
              <a:t>因为深情，所以怀念。</a:t>
            </a:r>
            <a:endParaRPr lang="zh-CN" altLang="zh-CN" sz="2800" b="1" u="sng" kern="100" dirty="0">
              <a:effectLst/>
              <a:latin typeface="黑体" panose="02010609060101010101" pitchFamily="49" charset="-122"/>
              <a:ea typeface="黑体" panose="02010609060101010101" pitchFamily="49" charset="-122"/>
              <a:cs typeface="Times New Roman" panose="02020603050405020304" pitchFamily="18" charset="0"/>
            </a:endParaRPr>
          </a:p>
        </p:txBody>
      </p:sp>
      <p:sp>
        <p:nvSpPr>
          <p:cNvPr id="5" name="流程图: 可选过程 4">
            <a:extLst>
              <a:ext uri="{FF2B5EF4-FFF2-40B4-BE49-F238E27FC236}">
                <a16:creationId xmlns:a16="http://schemas.microsoft.com/office/drawing/2014/main" id="{FDB6D66B-A245-4C21-9B35-57CCB3DB7CD8}"/>
              </a:ext>
            </a:extLst>
          </p:cNvPr>
          <p:cNvSpPr/>
          <p:nvPr/>
        </p:nvSpPr>
        <p:spPr>
          <a:xfrm>
            <a:off x="1214897" y="1757382"/>
            <a:ext cx="4199785" cy="410335"/>
          </a:xfrm>
          <a:prstGeom prst="flowChartAlternateProcess">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705781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1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18B6EAAE-C17A-4E3C-A404-904AA83A3DB4}"/>
              </a:ext>
            </a:extLst>
          </p:cNvPr>
          <p:cNvSpPr/>
          <p:nvPr/>
        </p:nvSpPr>
        <p:spPr>
          <a:xfrm>
            <a:off x="72523" y="511789"/>
            <a:ext cx="8998953" cy="3970318"/>
          </a:xfrm>
          <a:prstGeom prst="rect">
            <a:avLst/>
          </a:prstGeom>
          <a:solidFill>
            <a:schemeClr val="bg1">
              <a:alpha val="66000"/>
            </a:schemeClr>
          </a:solidFill>
        </p:spPr>
        <p:txBody>
          <a:bodyPr wrap="square">
            <a:spAutoFit/>
          </a:bodyPr>
          <a:lstStyle/>
          <a:p>
            <a:pPr lvl="0" algn="just"/>
            <a:r>
              <a:rPr lang="zh-CN" altLang="en-US" sz="2800" b="1" kern="100" dirty="0">
                <a:solidFill>
                  <a:prstClr val="black"/>
                </a:solidFill>
                <a:latin typeface="等线" panose="02010600030101010101" pitchFamily="2" charset="-122"/>
                <a:ea typeface="楷体" panose="02010609060101010101" pitchFamily="49" charset="-122"/>
                <a:cs typeface="Times New Roman" panose="02020603050405020304" pitchFamily="18" charset="0"/>
              </a:rPr>
              <a:t>周 梅家的一个年轻小姐，很贤慧，也很规矩，有一天夜里，忽然地投水死了，后来，后来，－－你知道么？</a:t>
            </a:r>
          </a:p>
          <a:p>
            <a:pPr lvl="0" algn="just"/>
            <a:r>
              <a:rPr lang="zh-CN" altLang="en-US" sz="2800" b="1" kern="100" dirty="0">
                <a:solidFill>
                  <a:prstClr val="black"/>
                </a:solidFill>
                <a:latin typeface="等线" panose="02010600030101010101" pitchFamily="2" charset="-122"/>
                <a:ea typeface="楷体" panose="02010609060101010101" pitchFamily="49" charset="-122"/>
                <a:cs typeface="Times New Roman" panose="02020603050405020304" pitchFamily="18" charset="0"/>
              </a:rPr>
              <a:t>鲁 不敢说。</a:t>
            </a:r>
          </a:p>
          <a:p>
            <a:pPr lvl="0" algn="just"/>
            <a:r>
              <a:rPr lang="zh-CN" altLang="en-US" sz="2800" b="1" kern="100" dirty="0">
                <a:solidFill>
                  <a:prstClr val="black"/>
                </a:solidFill>
                <a:latin typeface="等线" panose="02010600030101010101" pitchFamily="2" charset="-122"/>
                <a:ea typeface="楷体" panose="02010609060101010101" pitchFamily="49" charset="-122"/>
                <a:cs typeface="Times New Roman" panose="02020603050405020304" pitchFamily="18" charset="0"/>
              </a:rPr>
              <a:t>周 哦。</a:t>
            </a:r>
          </a:p>
          <a:p>
            <a:pPr lvl="0" algn="just"/>
            <a:r>
              <a:rPr lang="zh-CN" altLang="en-US" sz="2800" b="1" kern="100" dirty="0">
                <a:solidFill>
                  <a:prstClr val="black"/>
                </a:solidFill>
                <a:latin typeface="等线" panose="02010600030101010101" pitchFamily="2" charset="-122"/>
                <a:ea typeface="楷体" panose="02010609060101010101" pitchFamily="49" charset="-122"/>
                <a:cs typeface="Times New Roman" panose="02020603050405020304" pitchFamily="18" charset="0"/>
              </a:rPr>
              <a:t>鲁 我倒认识一个年轻的姑娘姓梅的。</a:t>
            </a:r>
          </a:p>
          <a:p>
            <a:pPr lvl="0" algn="just"/>
            <a:r>
              <a:rPr lang="zh-CN" altLang="en-US" sz="2800" b="1" kern="100" dirty="0">
                <a:solidFill>
                  <a:prstClr val="black"/>
                </a:solidFill>
                <a:latin typeface="等线" panose="02010600030101010101" pitchFamily="2" charset="-122"/>
                <a:ea typeface="楷体" panose="02010609060101010101" pitchFamily="49" charset="-122"/>
                <a:cs typeface="Times New Roman" panose="02020603050405020304" pitchFamily="18" charset="0"/>
              </a:rPr>
              <a:t>周 哦？你说说看。</a:t>
            </a:r>
          </a:p>
          <a:p>
            <a:pPr lvl="0" algn="just"/>
            <a:r>
              <a:rPr lang="zh-CN" altLang="en-US" sz="2800" b="1" kern="100" dirty="0">
                <a:solidFill>
                  <a:prstClr val="black"/>
                </a:solidFill>
                <a:latin typeface="等线" panose="02010600030101010101" pitchFamily="2" charset="-122"/>
                <a:ea typeface="楷体" panose="02010609060101010101" pitchFamily="49" charset="-122"/>
                <a:cs typeface="Times New Roman" panose="02020603050405020304" pitchFamily="18" charset="0"/>
              </a:rPr>
              <a:t>鲁 可是她不是小姐，她也不贤慧，并且听说是不大规矩的。</a:t>
            </a:r>
          </a:p>
          <a:p>
            <a:pPr lvl="0" algn="just"/>
            <a:r>
              <a:rPr lang="zh-CN" altLang="en-US" sz="2800" b="1" kern="100" dirty="0">
                <a:solidFill>
                  <a:prstClr val="black"/>
                </a:solidFill>
                <a:latin typeface="等线" panose="02010600030101010101" pitchFamily="2" charset="-122"/>
                <a:ea typeface="楷体" panose="02010609060101010101" pitchFamily="49" charset="-122"/>
                <a:cs typeface="Times New Roman" panose="02020603050405020304" pitchFamily="18" charset="0"/>
              </a:rPr>
              <a:t>周 也许，也许你弄错了，不过你不妨说说看。</a:t>
            </a:r>
          </a:p>
        </p:txBody>
      </p:sp>
      <p:sp>
        <p:nvSpPr>
          <p:cNvPr id="5" name="流程图: 可选过程 4">
            <a:extLst>
              <a:ext uri="{FF2B5EF4-FFF2-40B4-BE49-F238E27FC236}">
                <a16:creationId xmlns:a16="http://schemas.microsoft.com/office/drawing/2014/main" id="{8F5CC079-5302-4D3D-B967-16A24EF61315}"/>
              </a:ext>
            </a:extLst>
          </p:cNvPr>
          <p:cNvSpPr/>
          <p:nvPr/>
        </p:nvSpPr>
        <p:spPr>
          <a:xfrm>
            <a:off x="2460991" y="574041"/>
            <a:ext cx="4762767" cy="410335"/>
          </a:xfrm>
          <a:prstGeom prst="flowChartAlternateProcess">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8" name="流程图: 可选过程 7">
            <a:extLst>
              <a:ext uri="{FF2B5EF4-FFF2-40B4-BE49-F238E27FC236}">
                <a16:creationId xmlns:a16="http://schemas.microsoft.com/office/drawing/2014/main" id="{198D383A-414B-4F09-98E2-6476A661AF14}"/>
              </a:ext>
            </a:extLst>
          </p:cNvPr>
          <p:cNvSpPr/>
          <p:nvPr/>
        </p:nvSpPr>
        <p:spPr>
          <a:xfrm>
            <a:off x="710567" y="3113222"/>
            <a:ext cx="8263613" cy="410335"/>
          </a:xfrm>
          <a:prstGeom prst="flowChartAlternateProcess">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128913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1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circle(in)">
                                      <p:cBhvr>
                                        <p:cTn id="18"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18B6EAAE-C17A-4E3C-A404-904AA83A3DB4}"/>
              </a:ext>
            </a:extLst>
          </p:cNvPr>
          <p:cNvSpPr/>
          <p:nvPr/>
        </p:nvSpPr>
        <p:spPr>
          <a:xfrm>
            <a:off x="72523" y="586591"/>
            <a:ext cx="8998953" cy="3970318"/>
          </a:xfrm>
          <a:prstGeom prst="rect">
            <a:avLst/>
          </a:prstGeom>
          <a:solidFill>
            <a:schemeClr val="bg1">
              <a:alpha val="66000"/>
            </a:schemeClr>
          </a:solid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周 梅家的一个年轻小姐，很贤慧，也很规矩，有一天夜</a:t>
            </a:r>
            <a:endParaRPr kumimoji="0" lang="en-US" altLang="zh-CN"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altLang="zh-CN" sz="2800" b="1" kern="100" dirty="0">
                <a:solidFill>
                  <a:prstClr val="black"/>
                </a:solidFill>
                <a:latin typeface="等线" panose="02010600030101010101" pitchFamily="2" charset="-122"/>
                <a:ea typeface="楷体" panose="02010609060101010101" pitchFamily="49" charset="-122"/>
                <a:cs typeface="Times New Roman" panose="02020603050405020304" pitchFamily="18" charset="0"/>
              </a:rPr>
              <a:t>  </a:t>
            </a: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  里，忽然地投水死了，后来，后来，－－你知道么？</a:t>
            </a:r>
            <a:endParaRPr kumimoji="0" lang="en-US" altLang="zh-CN"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altLang="zh-CN" sz="2800" b="1" kern="100" dirty="0">
              <a:solidFill>
                <a:prstClr val="black"/>
              </a:solidFill>
              <a:latin typeface="等线" panose="02010600030101010101" pitchFamily="2" charset="-122"/>
              <a:ea typeface="楷体" panose="02010609060101010101" pitchFamily="49" charset="-122"/>
              <a:cs typeface="Times New Roman" panose="02020603050405020304" pitchFamily="18" charset="0"/>
            </a:endParaRPr>
          </a:p>
          <a:p>
            <a:pPr lvl="0" algn="just"/>
            <a:r>
              <a:rPr lang="zh-CN" altLang="en-US" sz="2800" b="1" kern="100" dirty="0">
                <a:solidFill>
                  <a:prstClr val="black"/>
                </a:solidFill>
                <a:latin typeface="等线" panose="02010600030101010101" pitchFamily="2" charset="-122"/>
                <a:ea typeface="楷体" panose="02010609060101010101" pitchFamily="49" charset="-122"/>
                <a:cs typeface="Times New Roman" panose="02020603050405020304" pitchFamily="18" charset="0"/>
              </a:rPr>
              <a:t>鲁 这是个下等人，不很守本分的。听说她跟那时周公馆</a:t>
            </a:r>
            <a:endParaRPr lang="en-US" altLang="zh-CN" sz="2800" b="1" kern="100" dirty="0">
              <a:solidFill>
                <a:prstClr val="black"/>
              </a:solidFill>
              <a:latin typeface="等线" panose="02010600030101010101" pitchFamily="2" charset="-122"/>
              <a:ea typeface="楷体" panose="02010609060101010101" pitchFamily="49" charset="-122"/>
              <a:cs typeface="Times New Roman" panose="02020603050405020304" pitchFamily="18" charset="0"/>
            </a:endParaRPr>
          </a:p>
          <a:p>
            <a:pPr lvl="0" algn="just"/>
            <a:r>
              <a:rPr lang="en-US" altLang="zh-CN" sz="2800" b="1" kern="100" dirty="0">
                <a:solidFill>
                  <a:prstClr val="black"/>
                </a:solidFill>
                <a:latin typeface="等线" panose="02010600030101010101" pitchFamily="2" charset="-122"/>
                <a:ea typeface="楷体" panose="02010609060101010101" pitchFamily="49" charset="-122"/>
                <a:cs typeface="Times New Roman" panose="02020603050405020304" pitchFamily="18" charset="0"/>
              </a:rPr>
              <a:t>     </a:t>
            </a:r>
            <a:r>
              <a:rPr lang="zh-CN" altLang="en-US" sz="2800" b="1" kern="100" dirty="0">
                <a:solidFill>
                  <a:prstClr val="black"/>
                </a:solidFill>
                <a:latin typeface="等线" panose="02010600030101010101" pitchFamily="2" charset="-122"/>
                <a:ea typeface="楷体" panose="02010609060101010101" pitchFamily="49" charset="-122"/>
                <a:cs typeface="Times New Roman" panose="02020603050405020304" pitchFamily="18" charset="0"/>
              </a:rPr>
              <a:t>的少爷有点不清白，生了两个儿子。生了第二个，才</a:t>
            </a:r>
            <a:endParaRPr lang="en-US" altLang="zh-CN" sz="2800" b="1" kern="100" dirty="0">
              <a:solidFill>
                <a:prstClr val="black"/>
              </a:solidFill>
              <a:latin typeface="等线" panose="02010600030101010101" pitchFamily="2" charset="-122"/>
              <a:ea typeface="楷体" panose="02010609060101010101" pitchFamily="49" charset="-122"/>
              <a:cs typeface="Times New Roman" panose="02020603050405020304" pitchFamily="18" charset="0"/>
            </a:endParaRPr>
          </a:p>
          <a:p>
            <a:pPr lvl="0" algn="just"/>
            <a:r>
              <a:rPr lang="en-US" altLang="zh-CN" sz="2800" b="1" kern="100" dirty="0">
                <a:solidFill>
                  <a:prstClr val="black"/>
                </a:solidFill>
                <a:latin typeface="等线" panose="02010600030101010101" pitchFamily="2" charset="-122"/>
                <a:ea typeface="楷体" panose="02010609060101010101" pitchFamily="49" charset="-122"/>
                <a:cs typeface="Times New Roman" panose="02020603050405020304" pitchFamily="18" charset="0"/>
              </a:rPr>
              <a:t>     </a:t>
            </a:r>
            <a:r>
              <a:rPr lang="zh-CN" altLang="en-US" sz="2800" b="1" kern="100" dirty="0">
                <a:solidFill>
                  <a:prstClr val="black"/>
                </a:solidFill>
                <a:latin typeface="等线" panose="02010600030101010101" pitchFamily="2" charset="-122"/>
                <a:ea typeface="楷体" panose="02010609060101010101" pitchFamily="49" charset="-122"/>
                <a:cs typeface="Times New Roman" panose="02020603050405020304" pitchFamily="18" charset="0"/>
              </a:rPr>
              <a:t>过三天，忽然周少爷不要她了，大孩子就放在周公馆，</a:t>
            </a:r>
            <a:endParaRPr lang="en-US" altLang="zh-CN" sz="2800" b="1" kern="100" dirty="0">
              <a:solidFill>
                <a:prstClr val="black"/>
              </a:solidFill>
              <a:latin typeface="等线" panose="02010600030101010101" pitchFamily="2" charset="-122"/>
              <a:ea typeface="楷体" panose="02010609060101010101" pitchFamily="49" charset="-122"/>
              <a:cs typeface="Times New Roman" panose="02020603050405020304" pitchFamily="18" charset="0"/>
            </a:endParaRPr>
          </a:p>
          <a:p>
            <a:pPr lvl="0" algn="just"/>
            <a:r>
              <a:rPr lang="en-US" altLang="zh-CN" sz="2800" b="1" kern="100" dirty="0">
                <a:solidFill>
                  <a:prstClr val="black"/>
                </a:solidFill>
                <a:latin typeface="等线" panose="02010600030101010101" pitchFamily="2" charset="-122"/>
                <a:ea typeface="楷体" panose="02010609060101010101" pitchFamily="49" charset="-122"/>
                <a:cs typeface="Times New Roman" panose="02020603050405020304" pitchFamily="18" charset="0"/>
              </a:rPr>
              <a:t>     </a:t>
            </a:r>
            <a:r>
              <a:rPr lang="zh-CN" altLang="en-US" sz="2800" b="1" kern="100" dirty="0">
                <a:solidFill>
                  <a:prstClr val="black"/>
                </a:solidFill>
                <a:latin typeface="等线" panose="02010600030101010101" pitchFamily="2" charset="-122"/>
                <a:ea typeface="楷体" panose="02010609060101010101" pitchFamily="49" charset="-122"/>
                <a:cs typeface="Times New Roman" panose="02020603050405020304" pitchFamily="18" charset="0"/>
              </a:rPr>
              <a:t>刚生的孩子抱在怀里，在年三十夜里投河死的。</a:t>
            </a:r>
          </a:p>
          <a:p>
            <a:pPr lvl="0" algn="just"/>
            <a:r>
              <a:rPr lang="zh-CN" altLang="en-US" sz="2800" b="1" kern="100" dirty="0">
                <a:solidFill>
                  <a:prstClr val="black"/>
                </a:solidFill>
                <a:latin typeface="等线" panose="02010600030101010101" pitchFamily="2" charset="-122"/>
                <a:ea typeface="楷体" panose="02010609060101010101" pitchFamily="49" charset="-122"/>
                <a:cs typeface="Times New Roman" panose="02020603050405020304" pitchFamily="18" charset="0"/>
              </a:rPr>
              <a:t>周 （汗涔涔地）哦。</a:t>
            </a:r>
          </a:p>
          <a:p>
            <a:pPr lvl="0" algn="just"/>
            <a:r>
              <a:rPr lang="zh-CN" altLang="en-US" sz="2800" b="1" kern="100" dirty="0">
                <a:solidFill>
                  <a:prstClr val="black"/>
                </a:solidFill>
                <a:latin typeface="等线" panose="02010600030101010101" pitchFamily="2" charset="-122"/>
                <a:ea typeface="楷体" panose="02010609060101010101" pitchFamily="49" charset="-122"/>
                <a:cs typeface="Times New Roman" panose="02020603050405020304" pitchFamily="18" charset="0"/>
              </a:rPr>
              <a:t>鲁 她不是小姐，她是无锡周公馆梅妈的女儿，她叫侍萍。</a:t>
            </a:r>
          </a:p>
        </p:txBody>
      </p:sp>
      <p:sp>
        <p:nvSpPr>
          <p:cNvPr id="5" name="流程图: 可选过程 4">
            <a:extLst>
              <a:ext uri="{FF2B5EF4-FFF2-40B4-BE49-F238E27FC236}">
                <a16:creationId xmlns:a16="http://schemas.microsoft.com/office/drawing/2014/main" id="{8F5CC079-5302-4D3D-B967-16A24EF61315}"/>
              </a:ext>
            </a:extLst>
          </p:cNvPr>
          <p:cNvSpPr/>
          <p:nvPr/>
        </p:nvSpPr>
        <p:spPr>
          <a:xfrm>
            <a:off x="1180832" y="1094758"/>
            <a:ext cx="2581271" cy="410335"/>
          </a:xfrm>
          <a:prstGeom prst="flowChartAlternateProcess">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8" name="流程图: 可选过程 7">
            <a:extLst>
              <a:ext uri="{FF2B5EF4-FFF2-40B4-BE49-F238E27FC236}">
                <a16:creationId xmlns:a16="http://schemas.microsoft.com/office/drawing/2014/main" id="{198D383A-414B-4F09-98E2-6476A661AF14}"/>
              </a:ext>
            </a:extLst>
          </p:cNvPr>
          <p:cNvSpPr/>
          <p:nvPr/>
        </p:nvSpPr>
        <p:spPr>
          <a:xfrm>
            <a:off x="2069106" y="2723620"/>
            <a:ext cx="3351979" cy="410335"/>
          </a:xfrm>
          <a:prstGeom prst="flowChartAlternateProcess">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3185668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451202F0-0B91-498E-91D7-6D9852316818}"/>
              </a:ext>
            </a:extLst>
          </p:cNvPr>
          <p:cNvSpPr/>
          <p:nvPr/>
        </p:nvSpPr>
        <p:spPr>
          <a:xfrm>
            <a:off x="2170421" y="2057156"/>
            <a:ext cx="4803158" cy="646331"/>
          </a:xfrm>
          <a:prstGeom prst="rect">
            <a:avLst/>
          </a:prstGeom>
          <a:noFill/>
        </p:spPr>
        <p:txBody>
          <a:bodyPr wrap="square">
            <a:spAutoFit/>
          </a:bodyPr>
          <a:lstStyle/>
          <a:p>
            <a:pPr algn="just">
              <a:spcAft>
                <a:spcPts val="0"/>
              </a:spcAft>
            </a:pPr>
            <a:r>
              <a:rPr lang="zh-CN" altLang="en-US" sz="3600" b="1" u="sng" kern="100" dirty="0">
                <a:latin typeface="等线" panose="02010600030101010101" pitchFamily="2" charset="-122"/>
                <a:ea typeface="楷体" panose="02010609060101010101" pitchFamily="49" charset="-122"/>
                <a:cs typeface="Times New Roman" panose="02020603050405020304" pitchFamily="18" charset="0"/>
              </a:rPr>
              <a:t>因为深爱，所以生恨。</a:t>
            </a:r>
          </a:p>
        </p:txBody>
      </p:sp>
    </p:spTree>
    <p:extLst>
      <p:ext uri="{BB962C8B-B14F-4D97-AF65-F5344CB8AC3E}">
        <p14:creationId xmlns:p14="http://schemas.microsoft.com/office/powerpoint/2010/main" val="1907589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黑体" panose="02010600030101010101" charset="-122"/>
              <a:ea typeface="黑体" panose="02010600030101010101" charset="-122"/>
              <a:cs typeface="+mn-cs"/>
            </a:endParaRPr>
          </a:p>
        </p:txBody>
      </p:sp>
      <p:pic>
        <p:nvPicPr>
          <p:cNvPr id="3" name="图片 2" hidden="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791084" y="-1050904"/>
            <a:ext cx="8810625" cy="4924425"/>
          </a:xfrm>
          <a:prstGeom prst="rect">
            <a:avLst/>
          </a:prstGeom>
        </p:spPr>
      </p:pic>
      <p:sp>
        <p:nvSpPr>
          <p:cNvPr id="49" name="TextBox 93">
            <a:extLst>
              <a:ext uri="{FF2B5EF4-FFF2-40B4-BE49-F238E27FC236}">
                <a16:creationId xmlns:a16="http://schemas.microsoft.com/office/drawing/2014/main" id="{49CBA1E6-D87D-43A0-84DD-7B8D83E38EDF}"/>
              </a:ext>
            </a:extLst>
          </p:cNvPr>
          <p:cNvSpPr txBox="1"/>
          <p:nvPr/>
        </p:nvSpPr>
        <p:spPr>
          <a:xfrm>
            <a:off x="1139680" y="100894"/>
            <a:ext cx="137730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300" normalizeH="0" baseline="0" noProof="0" dirty="0">
                <a:ln>
                  <a:noFill/>
                </a:ln>
                <a:solidFill>
                  <a:prstClr val="black"/>
                </a:solidFill>
                <a:effectLst/>
                <a:uLnTx/>
                <a:uFillTx/>
                <a:latin typeface="方正兰亭细黑_GBK" panose="02000000000000000000" pitchFamily="2" charset="-122"/>
                <a:ea typeface="方正兰亭细黑_GBK" panose="02000000000000000000" pitchFamily="2" charset="-122"/>
                <a:cs typeface="+mn-cs"/>
              </a:rPr>
              <a:t>思考：</a:t>
            </a:r>
          </a:p>
        </p:txBody>
      </p:sp>
      <p:sp>
        <p:nvSpPr>
          <p:cNvPr id="51" name="TextBox 93">
            <a:extLst>
              <a:ext uri="{FF2B5EF4-FFF2-40B4-BE49-F238E27FC236}">
                <a16:creationId xmlns:a16="http://schemas.microsoft.com/office/drawing/2014/main" id="{59608DB3-ECCD-41D3-9D00-F59A261145C8}"/>
              </a:ext>
            </a:extLst>
          </p:cNvPr>
          <p:cNvSpPr txBox="1"/>
          <p:nvPr/>
        </p:nvSpPr>
        <p:spPr>
          <a:xfrm>
            <a:off x="394969" y="687513"/>
            <a:ext cx="8405081" cy="1304203"/>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300" normalizeH="0" baseline="0" noProof="0" dirty="0">
                <a:ln>
                  <a:noFill/>
                </a:ln>
                <a:solidFill>
                  <a:prstClr val="black"/>
                </a:solidFill>
                <a:effectLst/>
                <a:uLnTx/>
                <a:uFillTx/>
                <a:latin typeface="方正兰亭细黑_GBK" panose="02000000000000000000" pitchFamily="2" charset="-122"/>
                <a:ea typeface="方正兰亭细黑_GBK" panose="02000000000000000000" pitchFamily="2" charset="-122"/>
                <a:cs typeface="+mn-cs"/>
              </a:rPr>
              <a:t>    周朴园与侍萍之间是不是真爱？ 是，为什么？不是，又是为什么？</a:t>
            </a:r>
            <a:endParaRPr kumimoji="0" lang="zh-CN" altLang="en-US" sz="2800" b="1" i="0" u="none" strike="noStrike" kern="1200" cap="none" spc="30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mn-cs"/>
            </a:endParaRPr>
          </a:p>
        </p:txBody>
      </p:sp>
      <p:pic>
        <p:nvPicPr>
          <p:cNvPr id="9" name="图片 8">
            <a:extLst>
              <a:ext uri="{FF2B5EF4-FFF2-40B4-BE49-F238E27FC236}">
                <a16:creationId xmlns:a16="http://schemas.microsoft.com/office/drawing/2014/main" id="{1395D500-0360-4603-8871-70A659DD635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03934" y="2769250"/>
            <a:ext cx="3336131" cy="2224089"/>
          </a:xfrm>
          <a:prstGeom prst="rect">
            <a:avLst/>
          </a:prstGeom>
        </p:spPr>
      </p:pic>
      <p:sp>
        <p:nvSpPr>
          <p:cNvPr id="10" name="TextBox 93">
            <a:extLst>
              <a:ext uri="{FF2B5EF4-FFF2-40B4-BE49-F238E27FC236}">
                <a16:creationId xmlns:a16="http://schemas.microsoft.com/office/drawing/2014/main" id="{46425E1E-B69F-4D0C-950A-2417E06A6F57}"/>
              </a:ext>
            </a:extLst>
          </p:cNvPr>
          <p:cNvSpPr txBox="1"/>
          <p:nvPr/>
        </p:nvSpPr>
        <p:spPr>
          <a:xfrm>
            <a:off x="130028" y="1991716"/>
            <a:ext cx="8883941" cy="637675"/>
          </a:xfrm>
          <a:prstGeom prst="rect">
            <a:avLst/>
          </a:prstGeom>
          <a:noFill/>
        </p:spPr>
        <p:txBody>
          <a:bodyPr wrap="square" rtlCol="0">
            <a:spAutoFit/>
          </a:bodyPr>
          <a:lstStyle/>
          <a:p>
            <a:pPr lvl="0">
              <a:lnSpc>
                <a:spcPct val="150000"/>
              </a:lnSpc>
              <a:defRPr/>
            </a:pPr>
            <a:r>
              <a:rPr lang="en-US" altLang="zh-CN" sz="2800" b="1" spc="300" dirty="0">
                <a:solidFill>
                  <a:prstClr val="black"/>
                </a:solidFill>
                <a:latin typeface="楷体" panose="02010609060101010101" pitchFamily="49" charset="-122"/>
                <a:ea typeface="楷体" panose="02010609060101010101" pitchFamily="49" charset="-122"/>
              </a:rPr>
              <a:t>【</a:t>
            </a:r>
            <a:r>
              <a:rPr lang="zh-CN" altLang="en-US" sz="2800" b="1" spc="300" dirty="0">
                <a:solidFill>
                  <a:prstClr val="black"/>
                </a:solidFill>
                <a:latin typeface="楷体" panose="02010609060101010101" pitchFamily="49" charset="-122"/>
                <a:ea typeface="楷体" panose="02010609060101010101" pitchFamily="49" charset="-122"/>
              </a:rPr>
              <a:t>提示</a:t>
            </a:r>
            <a:r>
              <a:rPr lang="en-US" altLang="zh-CN" sz="2800" b="1" spc="300" dirty="0">
                <a:solidFill>
                  <a:prstClr val="black"/>
                </a:solidFill>
                <a:latin typeface="楷体" panose="02010609060101010101" pitchFamily="49" charset="-122"/>
                <a:ea typeface="楷体" panose="02010609060101010101" pitchFamily="49" charset="-122"/>
              </a:rPr>
              <a:t>】</a:t>
            </a:r>
            <a:r>
              <a:rPr lang="zh-CN" altLang="en-US" sz="2800" b="1" spc="300" dirty="0">
                <a:solidFill>
                  <a:prstClr val="black"/>
                </a:solidFill>
                <a:latin typeface="楷体" panose="02010609060101010101" pitchFamily="49" charset="-122"/>
                <a:ea typeface="楷体" panose="02010609060101010101" pitchFamily="49" charset="-122"/>
              </a:rPr>
              <a:t>根据台词体会人物的心理变化或态度变化</a:t>
            </a:r>
            <a:endParaRPr kumimoji="0" lang="zh-CN" altLang="en-US" sz="2800" b="1" i="0" u="none" strike="noStrike" kern="1200" cap="none" spc="300" normalizeH="0" baseline="0" noProof="0" dirty="0">
              <a:ln>
                <a:noFill/>
              </a:ln>
              <a:solidFill>
                <a:prstClr val="black"/>
              </a:solidFill>
              <a:effectLst/>
              <a:uLnTx/>
              <a:uFillTx/>
              <a:latin typeface="楷体" panose="02010609060101010101" pitchFamily="49" charset="-122"/>
              <a:ea typeface="楷体" panose="02010609060101010101" pitchFamily="49" charset="-122"/>
            </a:endParaRPr>
          </a:p>
        </p:txBody>
      </p:sp>
    </p:spTree>
    <p:custDataLst>
      <p:tags r:id="rId1"/>
    </p:custDataLst>
    <p:extLst>
      <p:ext uri="{BB962C8B-B14F-4D97-AF65-F5344CB8AC3E}">
        <p14:creationId xmlns:p14="http://schemas.microsoft.com/office/powerpoint/2010/main" val="296289480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91B6BB78-C0B3-4ACB-8156-BC605E9E2100}"/>
              </a:ext>
            </a:extLst>
          </p:cNvPr>
          <p:cNvSpPr/>
          <p:nvPr/>
        </p:nvSpPr>
        <p:spPr>
          <a:xfrm>
            <a:off x="692332" y="950662"/>
            <a:ext cx="8360228" cy="2048574"/>
          </a:xfrm>
          <a:prstGeom prst="rect">
            <a:avLst/>
          </a:prstGeom>
        </p:spPr>
        <p:txBody>
          <a:bodyPr wrap="square">
            <a:spAutoFit/>
          </a:bodyPr>
          <a:lstStyle/>
          <a:p>
            <a:pPr marL="266700" marR="0" lvl="0" indent="266700" algn="just"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rPr>
              <a:t>【</a:t>
            </a: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rPr>
              <a:t>小结</a:t>
            </a:r>
            <a:r>
              <a:rPr kumimoji="0" lang="en-US" altLang="zh-CN" sz="28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rPr>
              <a:t>】</a:t>
            </a:r>
          </a:p>
          <a:p>
            <a:pPr marL="266700" marR="0" lvl="0" indent="266700" algn="just"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rPr>
              <a:t>    </a:t>
            </a: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rPr>
              <a:t>每一段台词都</a:t>
            </a:r>
            <a:r>
              <a:rPr lang="zh-CN" altLang="en-US" sz="2800" b="1" kern="100" dirty="0">
                <a:solidFill>
                  <a:prstClr val="black"/>
                </a:solidFill>
                <a:latin typeface="等线" panose="02010600030101010101" pitchFamily="2" charset="-122"/>
                <a:ea typeface="等线" panose="02010600030101010101" pitchFamily="2" charset="-122"/>
                <a:cs typeface="Times New Roman" panose="02020603050405020304" pitchFamily="18" charset="0"/>
              </a:rPr>
              <a:t>有多种解读，内涵颇丰。</a:t>
            </a:r>
            <a:endParaRPr lang="en-US" altLang="zh-CN" sz="2800" b="1" kern="100" dirty="0">
              <a:solidFill>
                <a:prstClr val="black"/>
              </a:solidFill>
              <a:latin typeface="等线" panose="02010600030101010101" pitchFamily="2" charset="-122"/>
              <a:ea typeface="等线" panose="02010600030101010101" pitchFamily="2" charset="-122"/>
              <a:cs typeface="Times New Roman" panose="02020603050405020304" pitchFamily="18" charset="0"/>
            </a:endParaRPr>
          </a:p>
          <a:p>
            <a:pPr marL="266700" marR="0" lvl="0" indent="266700" algn="just" defTabSz="914400" rtl="0" eaLnBrk="1" fontAlgn="auto" latinLnBrk="0" hangingPunct="1">
              <a:lnSpc>
                <a:spcPct val="150000"/>
              </a:lnSpc>
              <a:spcBef>
                <a:spcPts val="0"/>
              </a:spcBef>
              <a:spcAft>
                <a:spcPts val="0"/>
              </a:spcAft>
              <a:buClrTx/>
              <a:buSzTx/>
              <a:buFontTx/>
              <a:buNone/>
              <a:tabLst/>
              <a:defRPr/>
            </a:pPr>
            <a:r>
              <a:rPr lang="zh-CN" altLang="en-US" sz="32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        </a:t>
            </a:r>
            <a:r>
              <a:rPr lang="zh-CN" altLang="en-US" sz="3200" b="1" u="sng"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 弦外之音</a:t>
            </a:r>
            <a:r>
              <a:rPr lang="zh-CN" altLang="en-US" sz="3200" b="1"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或</a:t>
            </a:r>
            <a:r>
              <a:rPr lang="zh-CN" altLang="en-US" sz="3200" b="1" u="sng" kern="100" dirty="0">
                <a:solidFill>
                  <a:prstClr val="black"/>
                </a:solidFill>
                <a:latin typeface="楷体" panose="02010609060101010101" pitchFamily="49" charset="-122"/>
                <a:ea typeface="楷体" panose="02010609060101010101" pitchFamily="49" charset="-122"/>
                <a:cs typeface="Times New Roman" panose="02020603050405020304" pitchFamily="18" charset="0"/>
              </a:rPr>
              <a:t>潜台词</a:t>
            </a:r>
            <a:endParaRPr kumimoji="0" lang="zh-CN" altLang="zh-CN" sz="2800" b="1" i="0" u="sng"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endParaRPr>
          </a:p>
        </p:txBody>
      </p:sp>
    </p:spTree>
    <p:custDataLst>
      <p:tags r:id="rId1"/>
    </p:custDataLst>
    <p:extLst>
      <p:ext uri="{BB962C8B-B14F-4D97-AF65-F5344CB8AC3E}">
        <p14:creationId xmlns:p14="http://schemas.microsoft.com/office/powerpoint/2010/main" val="1248178096"/>
      </p:ext>
    </p:extLst>
  </p:cSld>
  <p:clrMapOvr>
    <a:masterClrMapping/>
  </p:clrMapOvr>
  <p:transition spd="slow">
    <p:randomBar dir="vert"/>
  </p:transition>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91B6BB78-C0B3-4ACB-8156-BC605E9E2100}"/>
              </a:ext>
            </a:extLst>
          </p:cNvPr>
          <p:cNvSpPr/>
          <p:nvPr/>
        </p:nvSpPr>
        <p:spPr>
          <a:xfrm>
            <a:off x="1182968" y="498991"/>
            <a:ext cx="6778064" cy="673005"/>
          </a:xfrm>
          <a:prstGeom prst="rect">
            <a:avLst/>
          </a:prstGeom>
        </p:spPr>
        <p:txBody>
          <a:bodyPr wrap="square">
            <a:spAutoFit/>
          </a:bodyPr>
          <a:lstStyle/>
          <a:p>
            <a:pPr marL="266700" lvl="0" indent="266700" algn="just">
              <a:lnSpc>
                <a:spcPct val="150000"/>
              </a:lnSpc>
            </a:pPr>
            <a:r>
              <a:rPr lang="zh-CN" altLang="en-US" sz="2800" b="1" kern="100" dirty="0">
                <a:solidFill>
                  <a:prstClr val="black"/>
                </a:solidFill>
                <a:latin typeface="等线" panose="02010600030101010101" pitchFamily="2" charset="-122"/>
                <a:ea typeface="等线" panose="02010600030101010101" pitchFamily="2" charset="-122"/>
                <a:cs typeface="Times New Roman" panose="02020603050405020304" pitchFamily="18" charset="0"/>
              </a:rPr>
              <a:t>作者为何要设计这么复杂的台词？</a:t>
            </a:r>
            <a:endParaRPr kumimoji="0" lang="zh-CN" altLang="zh-CN" sz="28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endParaRPr>
          </a:p>
        </p:txBody>
      </p:sp>
      <p:sp>
        <p:nvSpPr>
          <p:cNvPr id="3" name="矩形 2">
            <a:extLst>
              <a:ext uri="{FF2B5EF4-FFF2-40B4-BE49-F238E27FC236}">
                <a16:creationId xmlns:a16="http://schemas.microsoft.com/office/drawing/2014/main" id="{26DF5AAC-F373-431D-9D36-871EDA962C16}"/>
              </a:ext>
            </a:extLst>
          </p:cNvPr>
          <p:cNvSpPr/>
          <p:nvPr/>
        </p:nvSpPr>
        <p:spPr>
          <a:xfrm>
            <a:off x="1117036" y="1660635"/>
            <a:ext cx="6458141" cy="673005"/>
          </a:xfrm>
          <a:prstGeom prst="rect">
            <a:avLst/>
          </a:prstGeom>
        </p:spPr>
        <p:txBody>
          <a:bodyPr wrap="square">
            <a:spAutoFit/>
          </a:bodyPr>
          <a:lstStyle/>
          <a:p>
            <a:pPr marL="266700" indent="266700" algn="just">
              <a:lnSpc>
                <a:spcPct val="150000"/>
              </a:lnSpc>
              <a:spcAft>
                <a:spcPts val="0"/>
              </a:spcAft>
            </a:pPr>
            <a:r>
              <a:rPr lang="en-US" altLang="zh-CN" sz="2800" b="1" kern="100" dirty="0">
                <a:latin typeface="等线" panose="02010600030101010101" pitchFamily="2" charset="-122"/>
                <a:ea typeface="等线" panose="02010600030101010101" pitchFamily="2" charset="-122"/>
                <a:cs typeface="Times New Roman" panose="02020603050405020304" pitchFamily="18" charset="0"/>
              </a:rPr>
              <a:t>1</a:t>
            </a:r>
            <a:r>
              <a:rPr lang="zh-CN" altLang="en-US" sz="2800" b="1" kern="100" dirty="0">
                <a:latin typeface="等线" panose="02010600030101010101" pitchFamily="2" charset="-122"/>
                <a:ea typeface="等线" panose="02010600030101010101" pitchFamily="2" charset="-122"/>
                <a:cs typeface="Times New Roman" panose="02020603050405020304" pitchFamily="18" charset="0"/>
              </a:rPr>
              <a:t>）符合剧本的人物设定：性格特征      </a:t>
            </a:r>
            <a:endParaRPr lang="en-US" altLang="zh-CN" sz="2800" b="1" kern="100" dirty="0">
              <a:latin typeface="等线" panose="02010600030101010101" pitchFamily="2" charset="-122"/>
              <a:ea typeface="等线" panose="02010600030101010101" pitchFamily="2" charset="-122"/>
              <a:cs typeface="Times New Roman" panose="02020603050405020304" pitchFamily="18" charset="0"/>
            </a:endParaRPr>
          </a:p>
        </p:txBody>
      </p:sp>
    </p:spTree>
    <p:custDataLst>
      <p:tags r:id="rId1"/>
    </p:custDataLst>
    <p:extLst>
      <p:ext uri="{BB962C8B-B14F-4D97-AF65-F5344CB8AC3E}">
        <p14:creationId xmlns:p14="http://schemas.microsoft.com/office/powerpoint/2010/main" val="125544650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B4130F89-530D-49D8-97ED-44D90351935C}"/>
              </a:ext>
            </a:extLst>
          </p:cNvPr>
          <p:cNvSpPr/>
          <p:nvPr/>
        </p:nvSpPr>
        <p:spPr>
          <a:xfrm>
            <a:off x="0" y="347134"/>
            <a:ext cx="9144000" cy="4449231"/>
          </a:xfrm>
          <a:prstGeom prst="rect">
            <a:avLst/>
          </a:prstGeom>
          <a:solidFill>
            <a:schemeClr val="bg1">
              <a:alpha val="66000"/>
            </a:schemeClr>
          </a:solid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周 （忽然严厉地）你来干什么？</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鲁 不是我要来的。</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周 谁指使你来的？</a:t>
            </a:r>
            <a:endParaRPr kumimoji="0" lang="en-US" altLang="zh-CN" sz="32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鲁 </a:t>
            </a:r>
            <a:r>
              <a:rPr kumimoji="0" lang="zh-CN" altLang="en-US" sz="3200" b="1" i="0"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（悲愤）命！不公平的命指使我来的。</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朴 （冷冷地）三十年的工夫你还是找到这儿来了。</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zh-CN" altLang="en-US" sz="32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endParaRPr>
          </a:p>
        </p:txBody>
      </p:sp>
      <p:sp>
        <p:nvSpPr>
          <p:cNvPr id="5" name="流程图: 可选过程 4">
            <a:extLst>
              <a:ext uri="{FF2B5EF4-FFF2-40B4-BE49-F238E27FC236}">
                <a16:creationId xmlns:a16="http://schemas.microsoft.com/office/drawing/2014/main" id="{B9B074DC-4722-4228-A117-32C7C65BD50A}"/>
              </a:ext>
            </a:extLst>
          </p:cNvPr>
          <p:cNvSpPr/>
          <p:nvPr/>
        </p:nvSpPr>
        <p:spPr>
          <a:xfrm>
            <a:off x="576072" y="2033927"/>
            <a:ext cx="2966549" cy="435347"/>
          </a:xfrm>
          <a:prstGeom prst="flowChartAlternateProcess">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 name="流程图: 可选过程 5">
            <a:extLst>
              <a:ext uri="{FF2B5EF4-FFF2-40B4-BE49-F238E27FC236}">
                <a16:creationId xmlns:a16="http://schemas.microsoft.com/office/drawing/2014/main" id="{D28CB961-F6F8-4F19-A689-C48C768962DB}"/>
              </a:ext>
            </a:extLst>
          </p:cNvPr>
          <p:cNvSpPr/>
          <p:nvPr/>
        </p:nvSpPr>
        <p:spPr>
          <a:xfrm>
            <a:off x="726218" y="581955"/>
            <a:ext cx="5091875" cy="435347"/>
          </a:xfrm>
          <a:prstGeom prst="flowChartAlternateProcess">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 name="对话气泡: 矩形 6">
            <a:extLst>
              <a:ext uri="{FF2B5EF4-FFF2-40B4-BE49-F238E27FC236}">
                <a16:creationId xmlns:a16="http://schemas.microsoft.com/office/drawing/2014/main" id="{6388DC24-89B4-4FF3-B842-3FB32920FDFE}"/>
              </a:ext>
            </a:extLst>
          </p:cNvPr>
          <p:cNvSpPr/>
          <p:nvPr/>
        </p:nvSpPr>
        <p:spPr>
          <a:xfrm>
            <a:off x="3772892" y="1414184"/>
            <a:ext cx="1828489" cy="619743"/>
          </a:xfrm>
          <a:prstGeom prst="wedgeRectCallout">
            <a:avLst>
              <a:gd name="adj1" fmla="val -53871"/>
              <a:gd name="adj2" fmla="val 51102"/>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华文新魏" panose="02010800040101010101" pitchFamily="2" charset="-122"/>
                <a:ea typeface="华文新魏" panose="02010800040101010101" pitchFamily="2" charset="-122"/>
                <a:cs typeface="+mn-cs"/>
              </a:rPr>
              <a:t>周：压制</a:t>
            </a:r>
          </a:p>
        </p:txBody>
      </p:sp>
    </p:spTree>
    <p:extLst>
      <p:ext uri="{BB962C8B-B14F-4D97-AF65-F5344CB8AC3E}">
        <p14:creationId xmlns:p14="http://schemas.microsoft.com/office/powerpoint/2010/main" val="29959602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1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91B6BB78-C0B3-4ACB-8156-BC605E9E2100}"/>
              </a:ext>
            </a:extLst>
          </p:cNvPr>
          <p:cNvSpPr/>
          <p:nvPr/>
        </p:nvSpPr>
        <p:spPr>
          <a:xfrm>
            <a:off x="201168" y="1175647"/>
            <a:ext cx="8750808" cy="673005"/>
          </a:xfrm>
          <a:prstGeom prst="rect">
            <a:avLst/>
          </a:prstGeom>
        </p:spPr>
        <p:txBody>
          <a:bodyPr wrap="square">
            <a:spAutoFit/>
          </a:bodyPr>
          <a:lstStyle/>
          <a:p>
            <a:pPr marL="266700" marR="0" lvl="0" indent="266700" algn="just"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rPr>
              <a:t>  周朴园采取什么方式解决问题？侍萍又作何反应？</a:t>
            </a:r>
            <a:endParaRPr kumimoji="0" lang="zh-CN" altLang="zh-CN" sz="28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endParaRPr>
          </a:p>
        </p:txBody>
      </p:sp>
    </p:spTree>
    <p:custDataLst>
      <p:tags r:id="rId1"/>
    </p:custDataLst>
    <p:extLst>
      <p:ext uri="{BB962C8B-B14F-4D97-AF65-F5344CB8AC3E}">
        <p14:creationId xmlns:p14="http://schemas.microsoft.com/office/powerpoint/2010/main" val="3065846605"/>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B4130F89-530D-49D8-97ED-44D90351935C}"/>
              </a:ext>
            </a:extLst>
          </p:cNvPr>
          <p:cNvSpPr/>
          <p:nvPr/>
        </p:nvSpPr>
        <p:spPr>
          <a:xfrm>
            <a:off x="0" y="481885"/>
            <a:ext cx="9144000" cy="3539430"/>
          </a:xfrm>
          <a:prstGeom prst="rect">
            <a:avLst/>
          </a:prstGeom>
          <a:solidFill>
            <a:schemeClr val="bg1">
              <a:alpha val="66000"/>
            </a:schemeClr>
          </a:solid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周 你可以冷静点。现在你我都是有子女的人，如果你觉得心里有委屈，这么大年纪，我们先可以不必哭哭啼啼的。</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鲁 哭？哼，我的眼泪早哭干了，我没有委屈，我有的是恨，是悔，是三十年一天一天我自己受的苦。</a:t>
            </a:r>
            <a:endParaRPr kumimoji="0" lang="en-US" altLang="zh-CN"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周 从前的旧恩怨， 过了几十年，又何必再提呢？</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周 我看过去的事不必再提了吧。</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鲁 我要提，我要提，我闷了三十年了！</a:t>
            </a:r>
          </a:p>
        </p:txBody>
      </p:sp>
      <p:sp>
        <p:nvSpPr>
          <p:cNvPr id="5" name="流程图: 可选过程 4">
            <a:extLst>
              <a:ext uri="{FF2B5EF4-FFF2-40B4-BE49-F238E27FC236}">
                <a16:creationId xmlns:a16="http://schemas.microsoft.com/office/drawing/2014/main" id="{B9B074DC-4722-4228-A117-32C7C65BD50A}"/>
              </a:ext>
            </a:extLst>
          </p:cNvPr>
          <p:cNvSpPr/>
          <p:nvPr/>
        </p:nvSpPr>
        <p:spPr>
          <a:xfrm>
            <a:off x="515970" y="2251600"/>
            <a:ext cx="2552495" cy="414100"/>
          </a:xfrm>
          <a:prstGeom prst="flowChartAlternateProcess">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 name="流程图: 可选过程 5">
            <a:extLst>
              <a:ext uri="{FF2B5EF4-FFF2-40B4-BE49-F238E27FC236}">
                <a16:creationId xmlns:a16="http://schemas.microsoft.com/office/drawing/2014/main" id="{D28CB961-F6F8-4F19-A689-C48C768962DB}"/>
              </a:ext>
            </a:extLst>
          </p:cNvPr>
          <p:cNvSpPr/>
          <p:nvPr/>
        </p:nvSpPr>
        <p:spPr>
          <a:xfrm>
            <a:off x="3944918" y="506410"/>
            <a:ext cx="3252715" cy="460241"/>
          </a:xfrm>
          <a:prstGeom prst="flowChartAlternateProcess">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 name="对话气泡: 矩形 6">
            <a:extLst>
              <a:ext uri="{FF2B5EF4-FFF2-40B4-BE49-F238E27FC236}">
                <a16:creationId xmlns:a16="http://schemas.microsoft.com/office/drawing/2014/main" id="{6388DC24-89B4-4FF3-B842-3FB32920FDFE}"/>
              </a:ext>
            </a:extLst>
          </p:cNvPr>
          <p:cNvSpPr/>
          <p:nvPr/>
        </p:nvSpPr>
        <p:spPr>
          <a:xfrm>
            <a:off x="1627619" y="4283048"/>
            <a:ext cx="5888762" cy="498394"/>
          </a:xfrm>
          <a:prstGeom prst="wedgeRectCallout">
            <a:avLst>
              <a:gd name="adj1" fmla="val -52096"/>
              <a:gd name="adj2" fmla="val -102766"/>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华文新魏" panose="02010800040101010101" pitchFamily="2" charset="-122"/>
                <a:ea typeface="华文新魏" panose="02010800040101010101" pitchFamily="2" charset="-122"/>
                <a:cs typeface="+mn-cs"/>
              </a:rPr>
              <a:t>鲁：愤怒，情绪爆发，痛陈往事</a:t>
            </a:r>
          </a:p>
        </p:txBody>
      </p:sp>
      <p:sp>
        <p:nvSpPr>
          <p:cNvPr id="8" name="对话气泡: 矩形 7">
            <a:extLst>
              <a:ext uri="{FF2B5EF4-FFF2-40B4-BE49-F238E27FC236}">
                <a16:creationId xmlns:a16="http://schemas.microsoft.com/office/drawing/2014/main" id="{0852717C-30B6-42F8-84D7-FC95572E5161}"/>
              </a:ext>
            </a:extLst>
          </p:cNvPr>
          <p:cNvSpPr/>
          <p:nvPr/>
        </p:nvSpPr>
        <p:spPr>
          <a:xfrm>
            <a:off x="5571275" y="2852270"/>
            <a:ext cx="3522617" cy="460242"/>
          </a:xfrm>
          <a:prstGeom prst="wedgeRectCallout">
            <a:avLst>
              <a:gd name="adj1" fmla="val -117386"/>
              <a:gd name="adj2" fmla="val -95838"/>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prstClr val="black"/>
                </a:solidFill>
                <a:effectLst/>
                <a:uLnTx/>
                <a:uFillTx/>
                <a:latin typeface="华文新魏" panose="02010800040101010101" pitchFamily="2" charset="-122"/>
                <a:ea typeface="华文新魏" panose="02010800040101010101" pitchFamily="2" charset="-122"/>
                <a:cs typeface="+mn-cs"/>
              </a:rPr>
              <a:t>周：阻止，摆事实</a:t>
            </a:r>
          </a:p>
        </p:txBody>
      </p:sp>
      <p:sp>
        <p:nvSpPr>
          <p:cNvPr id="9" name="流程图: 可选过程 8">
            <a:extLst>
              <a:ext uri="{FF2B5EF4-FFF2-40B4-BE49-F238E27FC236}">
                <a16:creationId xmlns:a16="http://schemas.microsoft.com/office/drawing/2014/main" id="{FC656679-F8FA-43C5-8918-49280F6B7733}"/>
              </a:ext>
            </a:extLst>
          </p:cNvPr>
          <p:cNvSpPr/>
          <p:nvPr/>
        </p:nvSpPr>
        <p:spPr>
          <a:xfrm>
            <a:off x="1270568" y="3082392"/>
            <a:ext cx="3784758" cy="460241"/>
          </a:xfrm>
          <a:prstGeom prst="flowChartAlternateProcess">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3748325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1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ircle(in)">
                                      <p:cBhvr>
                                        <p:cTn id="17" dur="1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ppt_x"/>
                                          </p:val>
                                        </p:tav>
                                        <p:tav tm="100000">
                                          <p:val>
                                            <p:strVal val="#ppt_x"/>
                                          </p:val>
                                        </p:tav>
                                      </p:tavLst>
                                    </p:anim>
                                    <p:anim calcmode="lin" valueType="num">
                                      <p:cBhvr additive="base">
                                        <p:cTn id="2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B4130F89-530D-49D8-97ED-44D90351935C}"/>
              </a:ext>
            </a:extLst>
          </p:cNvPr>
          <p:cNvSpPr/>
          <p:nvPr/>
        </p:nvSpPr>
        <p:spPr>
          <a:xfrm>
            <a:off x="0" y="481885"/>
            <a:ext cx="9144000" cy="4832092"/>
          </a:xfrm>
          <a:prstGeom prst="rect">
            <a:avLst/>
          </a:prstGeom>
          <a:solidFill>
            <a:schemeClr val="bg1">
              <a:alpha val="66000"/>
            </a:schemeClr>
          </a:solid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周 你静一静。把脑子放清醒点。你看这些家具都是你从前顶喜欢的东西，多少年我总是留着，为着纪念你。</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鲁 （低头）哦。</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周 你的生日－－四月十八－－每年我总记得。一切都照着你是正式嫁过周家的人看，甚至于你因为生萍儿，受了病，总要关窗户，这些习惯我都保留着，为的是不忘你，弥补我的罪过。</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鲁 （叹一口气）</a:t>
            </a:r>
            <a:r>
              <a:rPr kumimoji="0" lang="zh-CN" altLang="en-US" sz="2800" b="1" i="0" u="sng"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现在我们都是上了年纪的人，这些傻话请你不必说了。</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endParaRPr>
          </a:p>
        </p:txBody>
      </p:sp>
      <p:sp>
        <p:nvSpPr>
          <p:cNvPr id="5" name="流程图: 可选过程 4">
            <a:extLst>
              <a:ext uri="{FF2B5EF4-FFF2-40B4-BE49-F238E27FC236}">
                <a16:creationId xmlns:a16="http://schemas.microsoft.com/office/drawing/2014/main" id="{B9B074DC-4722-4228-A117-32C7C65BD50A}"/>
              </a:ext>
            </a:extLst>
          </p:cNvPr>
          <p:cNvSpPr/>
          <p:nvPr/>
        </p:nvSpPr>
        <p:spPr>
          <a:xfrm>
            <a:off x="1112044" y="2690880"/>
            <a:ext cx="3283493" cy="416884"/>
          </a:xfrm>
          <a:prstGeom prst="flowChartAlternateProcess">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 name="流程图: 可选过程 5">
            <a:extLst>
              <a:ext uri="{FF2B5EF4-FFF2-40B4-BE49-F238E27FC236}">
                <a16:creationId xmlns:a16="http://schemas.microsoft.com/office/drawing/2014/main" id="{D28CB961-F6F8-4F19-A689-C48C768962DB}"/>
              </a:ext>
            </a:extLst>
          </p:cNvPr>
          <p:cNvSpPr/>
          <p:nvPr/>
        </p:nvSpPr>
        <p:spPr>
          <a:xfrm>
            <a:off x="6028166" y="959224"/>
            <a:ext cx="2329772" cy="382288"/>
          </a:xfrm>
          <a:prstGeom prst="flowChartAlternateProcess">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 name="对话气泡: 矩形 6">
            <a:extLst>
              <a:ext uri="{FF2B5EF4-FFF2-40B4-BE49-F238E27FC236}">
                <a16:creationId xmlns:a16="http://schemas.microsoft.com/office/drawing/2014/main" id="{6388DC24-89B4-4FF3-B842-3FB32920FDFE}"/>
              </a:ext>
            </a:extLst>
          </p:cNvPr>
          <p:cNvSpPr/>
          <p:nvPr/>
        </p:nvSpPr>
        <p:spPr>
          <a:xfrm>
            <a:off x="4894656" y="4661615"/>
            <a:ext cx="2859815" cy="416884"/>
          </a:xfrm>
          <a:prstGeom prst="wedgeRectCallout">
            <a:avLst>
              <a:gd name="adj1" fmla="val -3605"/>
              <a:gd name="adj2" fmla="val -89824"/>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华文新魏" panose="02010800040101010101" pitchFamily="2" charset="-122"/>
                <a:ea typeface="华文新魏" panose="02010800040101010101" pitchFamily="2" charset="-122"/>
                <a:cs typeface="+mn-cs"/>
              </a:rPr>
              <a:t>鲁：平复，心软</a:t>
            </a:r>
          </a:p>
        </p:txBody>
      </p:sp>
      <p:sp>
        <p:nvSpPr>
          <p:cNvPr id="8" name="对话气泡: 矩形 7">
            <a:extLst>
              <a:ext uri="{FF2B5EF4-FFF2-40B4-BE49-F238E27FC236}">
                <a16:creationId xmlns:a16="http://schemas.microsoft.com/office/drawing/2014/main" id="{0852717C-30B6-42F8-84D7-FC95572E5161}"/>
              </a:ext>
            </a:extLst>
          </p:cNvPr>
          <p:cNvSpPr/>
          <p:nvPr/>
        </p:nvSpPr>
        <p:spPr>
          <a:xfrm>
            <a:off x="4015192" y="1606697"/>
            <a:ext cx="4342746" cy="482080"/>
          </a:xfrm>
          <a:prstGeom prst="wedgeRectCallout">
            <a:avLst>
              <a:gd name="adj1" fmla="val 25922"/>
              <a:gd name="adj2" fmla="val -78138"/>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prstClr val="black"/>
                </a:solidFill>
                <a:effectLst/>
                <a:uLnTx/>
                <a:uFillTx/>
                <a:latin typeface="华文新魏" panose="02010800040101010101" pitchFamily="2" charset="-122"/>
                <a:ea typeface="华文新魏" panose="02010800040101010101" pitchFamily="2" charset="-122"/>
                <a:cs typeface="+mn-cs"/>
              </a:rPr>
              <a:t>周：哄骗，用感情软化</a:t>
            </a:r>
          </a:p>
        </p:txBody>
      </p:sp>
      <p:sp>
        <p:nvSpPr>
          <p:cNvPr id="9" name="流程图: 可选过程 8">
            <a:extLst>
              <a:ext uri="{FF2B5EF4-FFF2-40B4-BE49-F238E27FC236}">
                <a16:creationId xmlns:a16="http://schemas.microsoft.com/office/drawing/2014/main" id="{FC656679-F8FA-43C5-8918-49280F6B7733}"/>
              </a:ext>
            </a:extLst>
          </p:cNvPr>
          <p:cNvSpPr/>
          <p:nvPr/>
        </p:nvSpPr>
        <p:spPr>
          <a:xfrm>
            <a:off x="112885" y="3520508"/>
            <a:ext cx="2424127" cy="416884"/>
          </a:xfrm>
          <a:prstGeom prst="flowChartAlternateProcess">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5508165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1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ircle(in)">
                                      <p:cBhvr>
                                        <p:cTn id="17" dur="1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ppt_x"/>
                                          </p:val>
                                        </p:tav>
                                        <p:tav tm="100000">
                                          <p:val>
                                            <p:strVal val="#ppt_x"/>
                                          </p:val>
                                        </p:tav>
                                      </p:tavLst>
                                    </p:anim>
                                    <p:anim calcmode="lin" valueType="num">
                                      <p:cBhvr additive="base">
                                        <p:cTn id="2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B4130F89-530D-49D8-97ED-44D90351935C}"/>
              </a:ext>
            </a:extLst>
          </p:cNvPr>
          <p:cNvSpPr/>
          <p:nvPr/>
        </p:nvSpPr>
        <p:spPr>
          <a:xfrm>
            <a:off x="0" y="485678"/>
            <a:ext cx="9144000" cy="4401205"/>
          </a:xfrm>
          <a:prstGeom prst="rect">
            <a:avLst/>
          </a:prstGeom>
          <a:solidFill>
            <a:schemeClr val="bg1">
              <a:alpha val="66000"/>
            </a:schemeClr>
          </a:solid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周 （忽然）好！痛痛快快地！你现在要多少钱吧？</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鲁 什么？</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周 留着你养老。</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鲁 （苦笑）哼，你还以为我是故意来敲诈你，才来的么？</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周 （由衣内取出皮夹的支票签好）很好，这一张五千块钱的支票，你可以先拿去用。算是弥补我一点罪过。</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 （侍萍接过支票，把它撕了）</a:t>
            </a:r>
            <a:endParaRPr kumimoji="0" lang="en-US" altLang="zh-CN"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周 侍萍。</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鲁 我这些年的苦不是你那钱就算得清的。</a:t>
            </a:r>
          </a:p>
        </p:txBody>
      </p:sp>
      <p:sp>
        <p:nvSpPr>
          <p:cNvPr id="6" name="流程图: 可选过程 5">
            <a:extLst>
              <a:ext uri="{FF2B5EF4-FFF2-40B4-BE49-F238E27FC236}">
                <a16:creationId xmlns:a16="http://schemas.microsoft.com/office/drawing/2014/main" id="{D28CB961-F6F8-4F19-A689-C48C768962DB}"/>
              </a:ext>
            </a:extLst>
          </p:cNvPr>
          <p:cNvSpPr/>
          <p:nvPr/>
        </p:nvSpPr>
        <p:spPr>
          <a:xfrm>
            <a:off x="4811192" y="505845"/>
            <a:ext cx="3252715" cy="460241"/>
          </a:xfrm>
          <a:prstGeom prst="flowChartAlternateProcess">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 name="对话气泡: 矩形 6">
            <a:extLst>
              <a:ext uri="{FF2B5EF4-FFF2-40B4-BE49-F238E27FC236}">
                <a16:creationId xmlns:a16="http://schemas.microsoft.com/office/drawing/2014/main" id="{6388DC24-89B4-4FF3-B842-3FB32920FDFE}"/>
              </a:ext>
            </a:extLst>
          </p:cNvPr>
          <p:cNvSpPr/>
          <p:nvPr/>
        </p:nvSpPr>
        <p:spPr>
          <a:xfrm>
            <a:off x="2175106" y="3754516"/>
            <a:ext cx="5272172" cy="460242"/>
          </a:xfrm>
          <a:prstGeom prst="wedgeRectCallout">
            <a:avLst>
              <a:gd name="adj1" fmla="val 2019"/>
              <a:gd name="adj2" fmla="val -137622"/>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华文新魏" panose="02010800040101010101" pitchFamily="2" charset="-122"/>
                <a:ea typeface="华文新魏" panose="02010800040101010101" pitchFamily="2" charset="-122"/>
                <a:cs typeface="+mn-cs"/>
              </a:rPr>
              <a:t>鲁：决绝，拒绝金钱，维护尊严。</a:t>
            </a:r>
          </a:p>
        </p:txBody>
      </p:sp>
      <p:sp>
        <p:nvSpPr>
          <p:cNvPr id="8" name="对话气泡: 矩形 7">
            <a:extLst>
              <a:ext uri="{FF2B5EF4-FFF2-40B4-BE49-F238E27FC236}">
                <a16:creationId xmlns:a16="http://schemas.microsoft.com/office/drawing/2014/main" id="{0852717C-30B6-42F8-84D7-FC95572E5161}"/>
              </a:ext>
            </a:extLst>
          </p:cNvPr>
          <p:cNvSpPr/>
          <p:nvPr/>
        </p:nvSpPr>
        <p:spPr>
          <a:xfrm>
            <a:off x="3805772" y="1277901"/>
            <a:ext cx="4916886" cy="460241"/>
          </a:xfrm>
          <a:prstGeom prst="wedgeRectCallout">
            <a:avLst>
              <a:gd name="adj1" fmla="val 3338"/>
              <a:gd name="adj2" fmla="val -78634"/>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华文新魏" panose="02010800040101010101" pitchFamily="2" charset="-122"/>
                <a:ea typeface="华文新魏" panose="02010800040101010101" pitchFamily="2" charset="-122"/>
                <a:cs typeface="+mn-cs"/>
              </a:rPr>
              <a:t>周：收买，想用金钱摆平事件</a:t>
            </a:r>
          </a:p>
        </p:txBody>
      </p:sp>
      <p:sp>
        <p:nvSpPr>
          <p:cNvPr id="9" name="流程图: 可选过程 8">
            <a:extLst>
              <a:ext uri="{FF2B5EF4-FFF2-40B4-BE49-F238E27FC236}">
                <a16:creationId xmlns:a16="http://schemas.microsoft.com/office/drawing/2014/main" id="{FC656679-F8FA-43C5-8918-49280F6B7733}"/>
              </a:ext>
            </a:extLst>
          </p:cNvPr>
          <p:cNvSpPr/>
          <p:nvPr/>
        </p:nvSpPr>
        <p:spPr>
          <a:xfrm>
            <a:off x="340660" y="3082392"/>
            <a:ext cx="4347882" cy="460241"/>
          </a:xfrm>
          <a:prstGeom prst="flowChartAlternateProcess">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0751866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circle(in)">
                                      <p:cBhvr>
                                        <p:cTn id="18" dur="10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451202F0-0B91-498E-91D7-6D9852316818}"/>
              </a:ext>
            </a:extLst>
          </p:cNvPr>
          <p:cNvSpPr/>
          <p:nvPr/>
        </p:nvSpPr>
        <p:spPr>
          <a:xfrm>
            <a:off x="487617" y="835395"/>
            <a:ext cx="7811139" cy="2963632"/>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鲁侍萍：发泄、愤恨、拒绝</a:t>
            </a:r>
            <a:r>
              <a:rPr kumimoji="0" lang="en-US" altLang="zh-CN" sz="32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a:t>
            </a:r>
            <a:r>
              <a:rPr kumimoji="0" lang="zh-CN" altLang="en-US" sz="32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维护尊严</a:t>
            </a:r>
            <a:endParaRPr kumimoji="0" lang="en-US" altLang="zh-CN" sz="32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（失控平复：</a:t>
            </a:r>
            <a:r>
              <a:rPr kumimoji="0" lang="zh-CN" altLang="en-US" sz="3200" b="1" i="0" u="sng" strike="noStrike" kern="100" cap="none" spc="0" normalizeH="0" baseline="0" noProof="0" dirty="0">
                <a:ln>
                  <a:noFill/>
                </a:ln>
                <a:solidFill>
                  <a:srgbClr val="FF0000"/>
                </a:solidFill>
                <a:effectLst/>
                <a:uLnTx/>
                <a:uFillTx/>
                <a:latin typeface="等线" panose="02010600030101010101" pitchFamily="2" charset="-122"/>
                <a:ea typeface="楷体" panose="02010609060101010101" pitchFamily="49" charset="-122"/>
                <a:cs typeface="Times New Roman" panose="02020603050405020304" pitchFamily="18" charset="0"/>
              </a:rPr>
              <a:t>善良坚韧</a:t>
            </a:r>
            <a:r>
              <a:rPr kumimoji="0" lang="zh-CN" altLang="en-US" sz="32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a:t>
            </a:r>
            <a:endParaRPr kumimoji="0" lang="en-US" altLang="zh-CN" sz="32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周朴园：压制、哄骗、收买</a:t>
            </a:r>
            <a:r>
              <a:rPr kumimoji="0" lang="en-US" altLang="zh-CN" sz="32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a:t>
            </a:r>
            <a:r>
              <a:rPr kumimoji="0" lang="zh-CN" altLang="en-US" sz="32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摆平麻烦</a:t>
            </a:r>
            <a:endParaRPr kumimoji="0" lang="en-US" altLang="zh-CN" sz="32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（迅速掌控</a:t>
            </a:r>
            <a:r>
              <a:rPr lang="zh-CN" altLang="en-US" sz="3200" b="1" kern="100" noProof="0" dirty="0">
                <a:solidFill>
                  <a:prstClr val="black"/>
                </a:solidFill>
                <a:latin typeface="等线" panose="02010600030101010101" pitchFamily="2" charset="-122"/>
                <a:ea typeface="楷体" panose="02010609060101010101" pitchFamily="49" charset="-122"/>
                <a:cs typeface="Times New Roman" panose="02020603050405020304" pitchFamily="18" charset="0"/>
              </a:rPr>
              <a:t>：</a:t>
            </a:r>
            <a:r>
              <a:rPr lang="zh-CN" altLang="en-US" sz="3200" b="1" u="sng" kern="100" noProof="0" dirty="0">
                <a:solidFill>
                  <a:srgbClr val="FF0000"/>
                </a:solidFill>
                <a:latin typeface="等线" panose="02010600030101010101" pitchFamily="2" charset="-122"/>
                <a:ea typeface="楷体" panose="02010609060101010101" pitchFamily="49" charset="-122"/>
                <a:cs typeface="Times New Roman" panose="02020603050405020304" pitchFamily="18" charset="0"/>
              </a:rPr>
              <a:t>自私冷酷</a:t>
            </a:r>
            <a:r>
              <a:rPr kumimoji="0" lang="zh-CN" altLang="en-US" sz="3200" b="1" i="0" u="none" strike="noStrike" kern="100" cap="none" spc="0" normalizeH="0" baseline="0" noProof="0" dirty="0">
                <a:ln>
                  <a:noFill/>
                </a:ln>
                <a:solidFill>
                  <a:prstClr val="black"/>
                </a:solidFill>
                <a:effectLst/>
                <a:uLnTx/>
                <a:uFillTx/>
                <a:latin typeface="等线" panose="02010600030101010101" pitchFamily="2" charset="-122"/>
                <a:ea typeface="楷体" panose="02010609060101010101" pitchFamily="49" charset="-122"/>
                <a:cs typeface="Times New Roman" panose="02020603050405020304" pitchFamily="18" charset="0"/>
              </a:rPr>
              <a:t>）</a:t>
            </a:r>
          </a:p>
        </p:txBody>
      </p:sp>
    </p:spTree>
    <p:extLst>
      <p:ext uri="{BB962C8B-B14F-4D97-AF65-F5344CB8AC3E}">
        <p14:creationId xmlns:p14="http://schemas.microsoft.com/office/powerpoint/2010/main" val="451639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1000"/>
                                        <p:tgtEl>
                                          <p:spTgt spid="2">
                                            <p:txEl>
                                              <p:pRg st="3" end="3"/>
                                            </p:txEl>
                                          </p:spTgt>
                                        </p:tgtEl>
                                      </p:cBhvr>
                                    </p:animEffect>
                                    <p:anim calcmode="lin" valueType="num">
                                      <p:cBhvr>
                                        <p:cTn id="22"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26DF5AAC-F373-431D-9D36-871EDA962C16}"/>
              </a:ext>
            </a:extLst>
          </p:cNvPr>
          <p:cNvSpPr/>
          <p:nvPr/>
        </p:nvSpPr>
        <p:spPr>
          <a:xfrm>
            <a:off x="553733" y="1382728"/>
            <a:ext cx="8036533" cy="1930337"/>
          </a:xfrm>
          <a:prstGeom prst="rect">
            <a:avLst/>
          </a:prstGeom>
        </p:spPr>
        <p:txBody>
          <a:bodyPr wrap="square">
            <a:spAutoFit/>
          </a:bodyPr>
          <a:lstStyle/>
          <a:p>
            <a:pPr marL="266700" marR="0" lvl="0" indent="266700" algn="just"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rPr>
              <a:t>1</a:t>
            </a: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rPr>
              <a:t>）符合剧本的人物设定：性格特征      </a:t>
            </a:r>
            <a:endParaRPr kumimoji="0" lang="en-US" altLang="zh-CN" sz="28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endParaRPr>
          </a:p>
          <a:p>
            <a:pPr marL="266700" marR="0" lvl="0" indent="266700" algn="just"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周朴园：资本家，自私冷酷，一切以利益为重</a:t>
            </a:r>
          </a:p>
          <a:p>
            <a:pPr marL="266700" marR="0" lvl="0" indent="266700" algn="just"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侍  萍：下层女性，善良、坚韧、自尊</a:t>
            </a:r>
          </a:p>
        </p:txBody>
      </p:sp>
      <p:sp>
        <p:nvSpPr>
          <p:cNvPr id="4" name="矩形 3">
            <a:extLst>
              <a:ext uri="{FF2B5EF4-FFF2-40B4-BE49-F238E27FC236}">
                <a16:creationId xmlns:a16="http://schemas.microsoft.com/office/drawing/2014/main" id="{6E69DBA2-0729-4F0D-BB39-D34487B10970}"/>
              </a:ext>
            </a:extLst>
          </p:cNvPr>
          <p:cNvSpPr/>
          <p:nvPr/>
        </p:nvSpPr>
        <p:spPr>
          <a:xfrm>
            <a:off x="1182968" y="498991"/>
            <a:ext cx="6778064" cy="673005"/>
          </a:xfrm>
          <a:prstGeom prst="rect">
            <a:avLst/>
          </a:prstGeom>
        </p:spPr>
        <p:txBody>
          <a:bodyPr wrap="square">
            <a:spAutoFit/>
          </a:bodyPr>
          <a:lstStyle/>
          <a:p>
            <a:pPr marL="266700" lvl="0" indent="266700" algn="just">
              <a:lnSpc>
                <a:spcPct val="150000"/>
              </a:lnSpc>
            </a:pPr>
            <a:r>
              <a:rPr lang="zh-CN" altLang="en-US" sz="2800" b="1" kern="100" dirty="0">
                <a:solidFill>
                  <a:prstClr val="black"/>
                </a:solidFill>
                <a:latin typeface="等线" panose="02010600030101010101" pitchFamily="2" charset="-122"/>
                <a:ea typeface="等线" panose="02010600030101010101" pitchFamily="2" charset="-122"/>
                <a:cs typeface="Times New Roman" panose="02020603050405020304" pitchFamily="18" charset="0"/>
              </a:rPr>
              <a:t>作者为何要设计这么复杂的台词？</a:t>
            </a:r>
            <a:endParaRPr kumimoji="0" lang="zh-CN" altLang="zh-CN" sz="28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endParaRPr>
          </a:p>
        </p:txBody>
      </p:sp>
    </p:spTree>
    <p:custDataLst>
      <p:tags r:id="rId1"/>
    </p:custDataLst>
    <p:extLst>
      <p:ext uri="{BB962C8B-B14F-4D97-AF65-F5344CB8AC3E}">
        <p14:creationId xmlns:p14="http://schemas.microsoft.com/office/powerpoint/2010/main" val="417921601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26DF5AAC-F373-431D-9D36-871EDA962C16}"/>
              </a:ext>
            </a:extLst>
          </p:cNvPr>
          <p:cNvSpPr/>
          <p:nvPr/>
        </p:nvSpPr>
        <p:spPr>
          <a:xfrm>
            <a:off x="2418453" y="1960170"/>
            <a:ext cx="4307094" cy="673005"/>
          </a:xfrm>
          <a:prstGeom prst="rect">
            <a:avLst/>
          </a:prstGeom>
        </p:spPr>
        <p:txBody>
          <a:bodyPr wrap="square">
            <a:spAutoFit/>
          </a:bodyPr>
          <a:lstStyle/>
          <a:p>
            <a:pPr marL="266700" marR="0" lvl="0" indent="266700" algn="just"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rPr>
              <a:t>2</a:t>
            </a:r>
            <a:r>
              <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rPr>
              <a:t>）增强戏剧冲突效果</a:t>
            </a:r>
          </a:p>
        </p:txBody>
      </p:sp>
      <p:sp>
        <p:nvSpPr>
          <p:cNvPr id="4" name="矩形 3">
            <a:extLst>
              <a:ext uri="{FF2B5EF4-FFF2-40B4-BE49-F238E27FC236}">
                <a16:creationId xmlns:a16="http://schemas.microsoft.com/office/drawing/2014/main" id="{03ABF3E2-8558-4C53-88A9-58A820BB01FB}"/>
              </a:ext>
            </a:extLst>
          </p:cNvPr>
          <p:cNvSpPr/>
          <p:nvPr/>
        </p:nvSpPr>
        <p:spPr>
          <a:xfrm>
            <a:off x="1182968" y="532547"/>
            <a:ext cx="6778064" cy="673005"/>
          </a:xfrm>
          <a:prstGeom prst="rect">
            <a:avLst/>
          </a:prstGeom>
        </p:spPr>
        <p:txBody>
          <a:bodyPr wrap="square">
            <a:spAutoFit/>
          </a:bodyPr>
          <a:lstStyle/>
          <a:p>
            <a:pPr marL="266700" lvl="0" indent="266700" algn="just">
              <a:lnSpc>
                <a:spcPct val="150000"/>
              </a:lnSpc>
            </a:pPr>
            <a:r>
              <a:rPr lang="zh-CN" altLang="en-US" sz="2800" b="1" kern="100" dirty="0">
                <a:solidFill>
                  <a:prstClr val="black"/>
                </a:solidFill>
                <a:latin typeface="等线" panose="02010600030101010101" pitchFamily="2" charset="-122"/>
                <a:ea typeface="等线" panose="02010600030101010101" pitchFamily="2" charset="-122"/>
                <a:cs typeface="Times New Roman" panose="02020603050405020304" pitchFamily="18" charset="0"/>
              </a:rPr>
              <a:t>作者为何要设计这么复杂的台词？</a:t>
            </a:r>
            <a:endParaRPr kumimoji="0" lang="zh-CN" altLang="zh-CN" sz="28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endParaRPr>
          </a:p>
        </p:txBody>
      </p:sp>
    </p:spTree>
    <p:custDataLst>
      <p:tags r:id="rId1"/>
    </p:custDataLst>
    <p:extLst>
      <p:ext uri="{BB962C8B-B14F-4D97-AF65-F5344CB8AC3E}">
        <p14:creationId xmlns:p14="http://schemas.microsoft.com/office/powerpoint/2010/main" val="192660316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26DF5AAC-F373-431D-9D36-871EDA962C16}"/>
              </a:ext>
            </a:extLst>
          </p:cNvPr>
          <p:cNvSpPr/>
          <p:nvPr/>
        </p:nvSpPr>
        <p:spPr>
          <a:xfrm>
            <a:off x="1933304" y="269581"/>
            <a:ext cx="5453614" cy="673005"/>
          </a:xfrm>
          <a:prstGeom prst="rect">
            <a:avLst/>
          </a:prstGeom>
        </p:spPr>
        <p:txBody>
          <a:bodyPr wrap="square">
            <a:spAutoFit/>
          </a:bodyPr>
          <a:lstStyle/>
          <a:p>
            <a:pPr marL="266700" lvl="0" indent="266700" algn="just">
              <a:lnSpc>
                <a:spcPct val="150000"/>
              </a:lnSpc>
            </a:pPr>
            <a:r>
              <a:rPr kumimoji="0" lang="en-US" altLang="zh-CN" sz="28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rPr>
              <a:t>3</a:t>
            </a:r>
            <a:r>
              <a:rPr lang="zh-CN" altLang="en-US" sz="2800" b="1" kern="100" dirty="0">
                <a:solidFill>
                  <a:prstClr val="black"/>
                </a:solidFill>
                <a:latin typeface="等线" panose="02010600030101010101" pitchFamily="2" charset="-122"/>
                <a:ea typeface="等线" panose="02010600030101010101" pitchFamily="2" charset="-122"/>
                <a:cs typeface="Times New Roman" panose="02020603050405020304" pitchFamily="18" charset="0"/>
              </a:rPr>
              <a:t>）契合社会背景与现实生活</a:t>
            </a:r>
            <a:endParaRPr kumimoji="0" lang="zh-CN" altLang="en-US" sz="28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endParaRPr>
          </a:p>
        </p:txBody>
      </p:sp>
      <p:sp>
        <p:nvSpPr>
          <p:cNvPr id="4" name="矩形 3">
            <a:extLst>
              <a:ext uri="{FF2B5EF4-FFF2-40B4-BE49-F238E27FC236}">
                <a16:creationId xmlns:a16="http://schemas.microsoft.com/office/drawing/2014/main" id="{3612A3D3-C1B2-469A-BAB1-319A59ECA5DF}"/>
              </a:ext>
            </a:extLst>
          </p:cNvPr>
          <p:cNvSpPr/>
          <p:nvPr/>
        </p:nvSpPr>
        <p:spPr>
          <a:xfrm>
            <a:off x="226167" y="835009"/>
            <a:ext cx="8360228" cy="3258328"/>
          </a:xfrm>
          <a:prstGeom prst="rect">
            <a:avLst/>
          </a:prstGeom>
        </p:spPr>
        <p:txBody>
          <a:bodyPr wrap="square">
            <a:spAutoFit/>
          </a:bodyPr>
          <a:lstStyle/>
          <a:p>
            <a:pPr marL="266700" indent="266700" algn="just">
              <a:lnSpc>
                <a:spcPct val="150000"/>
              </a:lnSpc>
              <a:spcAft>
                <a:spcPts val="0"/>
              </a:spcAft>
            </a:pPr>
            <a:r>
              <a:rPr lang="zh-CN" altLang="zh-CN" sz="2800" b="1" kern="100" dirty="0">
                <a:latin typeface="楷体" panose="02010609060101010101" pitchFamily="49" charset="-122"/>
                <a:ea typeface="楷体" panose="02010609060101010101" pitchFamily="49" charset="-122"/>
                <a:cs typeface="Times New Roman" panose="02020603050405020304" pitchFamily="18" charset="0"/>
              </a:rPr>
              <a:t>曹禺：</a:t>
            </a:r>
            <a:endParaRPr lang="en-US" altLang="zh-CN" sz="2800" b="1" kern="100" dirty="0">
              <a:latin typeface="楷体" panose="02010609060101010101" pitchFamily="49" charset="-122"/>
              <a:ea typeface="楷体" panose="02010609060101010101" pitchFamily="49" charset="-122"/>
              <a:cs typeface="Times New Roman" panose="02020603050405020304" pitchFamily="18" charset="0"/>
            </a:endParaRPr>
          </a:p>
          <a:p>
            <a:pPr marL="266700" indent="266700" algn="just">
              <a:lnSpc>
                <a:spcPct val="150000"/>
              </a:lnSpc>
              <a:spcAft>
                <a:spcPts val="0"/>
              </a:spcAft>
            </a:pPr>
            <a:r>
              <a:rPr lang="en-US" altLang="zh-CN" sz="2800" b="1" kern="100" dirty="0">
                <a:latin typeface="楷体" panose="02010609060101010101" pitchFamily="49" charset="-122"/>
                <a:ea typeface="楷体" panose="02010609060101010101" pitchFamily="49" charset="-122"/>
                <a:cs typeface="Times New Roman" panose="02020603050405020304" pitchFamily="18" charset="0"/>
              </a:rPr>
              <a:t>    </a:t>
            </a:r>
            <a:r>
              <a:rPr lang="zh-CN" altLang="zh-CN" sz="2800" b="1" kern="100" dirty="0">
                <a:latin typeface="楷体" panose="02010609060101010101" pitchFamily="49" charset="-122"/>
                <a:ea typeface="楷体" panose="02010609060101010101" pitchFamily="49" charset="-122"/>
                <a:cs typeface="Times New Roman" panose="02020603050405020304" pitchFamily="18" charset="0"/>
              </a:rPr>
              <a:t>今天的人们可能不理解，侍萍受了那么大的委屈，应该痛骂周朴园才对，她怎么这么软弱？</a:t>
            </a:r>
            <a:endParaRPr lang="en-US" altLang="zh-CN" sz="2800" b="1" kern="100" dirty="0">
              <a:latin typeface="楷体" panose="02010609060101010101" pitchFamily="49" charset="-122"/>
              <a:ea typeface="楷体" panose="02010609060101010101" pitchFamily="49" charset="-122"/>
              <a:cs typeface="Times New Roman" panose="02020603050405020304" pitchFamily="18" charset="0"/>
            </a:endParaRPr>
          </a:p>
          <a:p>
            <a:pPr marL="266700" indent="266700" algn="just">
              <a:lnSpc>
                <a:spcPct val="150000"/>
              </a:lnSpc>
              <a:spcAft>
                <a:spcPts val="0"/>
              </a:spcAft>
            </a:pPr>
            <a:r>
              <a:rPr lang="en-US" altLang="zh-CN" sz="2800" b="1" kern="100" dirty="0">
                <a:latin typeface="楷体" panose="02010609060101010101" pitchFamily="49" charset="-122"/>
                <a:ea typeface="楷体" panose="02010609060101010101" pitchFamily="49" charset="-122"/>
                <a:cs typeface="Times New Roman" panose="02020603050405020304" pitchFamily="18" charset="0"/>
              </a:rPr>
              <a:t>    </a:t>
            </a:r>
            <a:r>
              <a:rPr lang="zh-CN" altLang="zh-CN" sz="2800" b="1" kern="100" dirty="0">
                <a:latin typeface="楷体" panose="02010609060101010101" pitchFamily="49" charset="-122"/>
                <a:ea typeface="楷体" panose="02010609060101010101" pitchFamily="49" charset="-122"/>
                <a:cs typeface="Times New Roman" panose="02020603050405020304" pitchFamily="18" charset="0"/>
              </a:rPr>
              <a:t>我说这</a:t>
            </a:r>
            <a:r>
              <a:rPr lang="zh-CN" altLang="zh-CN" sz="2800" b="1" u="sng" kern="100" dirty="0">
                <a:solidFill>
                  <a:srgbClr val="FF0000"/>
                </a:solidFill>
                <a:latin typeface="楷体" panose="02010609060101010101" pitchFamily="49" charset="-122"/>
                <a:ea typeface="楷体" panose="02010609060101010101" pitchFamily="49" charset="-122"/>
                <a:cs typeface="Times New Roman" panose="02020603050405020304" pitchFamily="18" charset="0"/>
              </a:rPr>
              <a:t>是生活，是真实，是悲愤</a:t>
            </a:r>
            <a:r>
              <a:rPr lang="zh-CN" altLang="zh-CN" sz="2800" b="1" kern="100" dirty="0">
                <a:latin typeface="楷体" panose="02010609060101010101" pitchFamily="49" charset="-122"/>
                <a:ea typeface="楷体" panose="02010609060101010101" pitchFamily="49" charset="-122"/>
                <a:cs typeface="Times New Roman" panose="02020603050405020304" pitchFamily="18" charset="0"/>
              </a:rPr>
              <a:t>。</a:t>
            </a:r>
            <a:endParaRPr lang="en-US" altLang="zh-CN" sz="2800" b="1" kern="100" dirty="0">
              <a:latin typeface="楷体" panose="02010609060101010101" pitchFamily="49" charset="-122"/>
              <a:ea typeface="楷体" panose="02010609060101010101" pitchFamily="49" charset="-122"/>
              <a:cs typeface="Times New Roman" panose="02020603050405020304" pitchFamily="18" charset="0"/>
            </a:endParaRPr>
          </a:p>
          <a:p>
            <a:pPr marL="266700" indent="266700" algn="r">
              <a:lnSpc>
                <a:spcPct val="150000"/>
              </a:lnSpc>
              <a:spcAft>
                <a:spcPts val="0"/>
              </a:spcAft>
            </a:pPr>
            <a:r>
              <a:rPr lang="zh-CN" altLang="en-US" sz="2800" b="1" kern="100" dirty="0">
                <a:latin typeface="楷体" panose="02010609060101010101" pitchFamily="49" charset="-122"/>
                <a:ea typeface="楷体" panose="02010609060101010101" pitchFamily="49" charset="-122"/>
                <a:cs typeface="Times New Roman" panose="02020603050405020304" pitchFamily="18" charset="0"/>
              </a:rPr>
              <a:t>（</a:t>
            </a:r>
            <a:r>
              <a:rPr lang="en-US" altLang="zh-CN" sz="2800" b="1" kern="100" dirty="0">
                <a:latin typeface="楷体" panose="02010609060101010101" pitchFamily="49" charset="-122"/>
                <a:ea typeface="楷体" panose="02010609060101010101" pitchFamily="49" charset="-122"/>
                <a:cs typeface="Times New Roman" panose="02020603050405020304" pitchFamily="18" charset="0"/>
              </a:rPr>
              <a:t>《</a:t>
            </a:r>
            <a:r>
              <a:rPr lang="zh-CN" altLang="en-US" sz="2800" b="1" kern="100" dirty="0">
                <a:latin typeface="楷体" panose="02010609060101010101" pitchFamily="49" charset="-122"/>
                <a:ea typeface="楷体" panose="02010609060101010101" pitchFamily="49" charset="-122"/>
                <a:cs typeface="Times New Roman" panose="02020603050405020304" pitchFamily="18" charset="0"/>
              </a:rPr>
              <a:t>人民戏剧</a:t>
            </a:r>
            <a:r>
              <a:rPr lang="en-US" altLang="zh-CN" sz="2800" b="1" kern="100" dirty="0">
                <a:latin typeface="楷体" panose="02010609060101010101" pitchFamily="49" charset="-122"/>
                <a:ea typeface="楷体" panose="02010609060101010101" pitchFamily="49" charset="-122"/>
                <a:cs typeface="Times New Roman" panose="02020603050405020304" pitchFamily="18" charset="0"/>
              </a:rPr>
              <a:t>》1979</a:t>
            </a:r>
            <a:r>
              <a:rPr lang="zh-CN" altLang="en-US" sz="2800" b="1" kern="100" dirty="0">
                <a:latin typeface="楷体" panose="02010609060101010101" pitchFamily="49" charset="-122"/>
                <a:ea typeface="楷体" panose="02010609060101010101" pitchFamily="49" charset="-122"/>
                <a:cs typeface="Times New Roman" panose="02020603050405020304" pitchFamily="18" charset="0"/>
              </a:rPr>
              <a:t>年第</a:t>
            </a:r>
            <a:r>
              <a:rPr lang="en-US" altLang="zh-CN" sz="2800" b="1" kern="100" dirty="0">
                <a:latin typeface="楷体" panose="02010609060101010101" pitchFamily="49" charset="-122"/>
                <a:ea typeface="楷体" panose="02010609060101010101" pitchFamily="49" charset="-122"/>
                <a:cs typeface="Times New Roman" panose="02020603050405020304" pitchFamily="18" charset="0"/>
              </a:rPr>
              <a:t>3</a:t>
            </a:r>
            <a:r>
              <a:rPr lang="zh-CN" altLang="en-US" sz="2800" b="1" kern="100" dirty="0">
                <a:latin typeface="楷体" panose="02010609060101010101" pitchFamily="49" charset="-122"/>
                <a:ea typeface="楷体" panose="02010609060101010101" pitchFamily="49" charset="-122"/>
                <a:cs typeface="Times New Roman" panose="02020603050405020304" pitchFamily="18" charset="0"/>
              </a:rPr>
              <a:t>期）</a:t>
            </a:r>
            <a:endParaRPr lang="zh-CN" altLang="zh-CN" sz="2800" b="1" kern="100" dirty="0">
              <a:effectLst/>
              <a:latin typeface="楷体" panose="02010609060101010101" pitchFamily="49" charset="-122"/>
              <a:ea typeface="楷体" panose="02010609060101010101" pitchFamily="49" charset="-122"/>
              <a:cs typeface="Times New Roman" panose="02020603050405020304" pitchFamily="18" charset="0"/>
            </a:endParaRPr>
          </a:p>
        </p:txBody>
      </p:sp>
    </p:spTree>
    <p:custDataLst>
      <p:tags r:id="rId1"/>
    </p:custDataLst>
    <p:extLst>
      <p:ext uri="{BB962C8B-B14F-4D97-AF65-F5344CB8AC3E}">
        <p14:creationId xmlns:p14="http://schemas.microsoft.com/office/powerpoint/2010/main" val="130571365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53051B43-1B86-4B68-96E5-B0E5A9D09E1B}"/>
              </a:ext>
            </a:extLst>
          </p:cNvPr>
          <p:cNvSpPr/>
          <p:nvPr/>
        </p:nvSpPr>
        <p:spPr>
          <a:xfrm>
            <a:off x="4360609" y="1125802"/>
            <a:ext cx="4418469" cy="2224968"/>
          </a:xfrm>
          <a:prstGeom prst="rect">
            <a:avLst/>
          </a:prstGeom>
        </p:spPr>
        <p:txBody>
          <a:bodyPr wrap="square">
            <a:spAutoFit/>
          </a:bodyPr>
          <a:lstStyle/>
          <a:p>
            <a:pPr indent="266700" algn="just">
              <a:lnSpc>
                <a:spcPct val="150000"/>
              </a:lnSpc>
              <a:spcAft>
                <a:spcPts val="0"/>
              </a:spcAft>
            </a:pPr>
            <a:r>
              <a:rPr lang="zh-CN" altLang="zh-CN" sz="3200" b="1" kern="100" dirty="0">
                <a:latin typeface="等线" panose="02010600030101010101" pitchFamily="2" charset="-122"/>
                <a:ea typeface="楷体" panose="02010609060101010101" pitchFamily="49" charset="-122"/>
                <a:cs typeface="Times New Roman" panose="02020603050405020304" pitchFamily="18" charset="0"/>
              </a:rPr>
              <a:t>莎士比亚：</a:t>
            </a:r>
            <a:endParaRPr lang="en-US" altLang="zh-CN" sz="3200" b="1" kern="100" dirty="0">
              <a:latin typeface="等线" panose="02010600030101010101" pitchFamily="2" charset="-122"/>
              <a:ea typeface="楷体" panose="02010609060101010101" pitchFamily="49" charset="-122"/>
              <a:cs typeface="Times New Roman" panose="02020603050405020304" pitchFamily="18" charset="0"/>
            </a:endParaRPr>
          </a:p>
          <a:p>
            <a:pPr indent="266700">
              <a:lnSpc>
                <a:spcPct val="150000"/>
              </a:lnSpc>
              <a:spcAft>
                <a:spcPts val="0"/>
              </a:spcAft>
            </a:pPr>
            <a:r>
              <a:rPr lang="en-US" altLang="zh-CN" sz="3200" b="1" kern="100" dirty="0">
                <a:latin typeface="等线" panose="02010600030101010101" pitchFamily="2" charset="-122"/>
                <a:ea typeface="楷体" panose="02010609060101010101" pitchFamily="49" charset="-122"/>
                <a:cs typeface="Times New Roman" panose="02020603050405020304" pitchFamily="18" charset="0"/>
              </a:rPr>
              <a:t>       </a:t>
            </a:r>
            <a:r>
              <a:rPr lang="zh-CN" altLang="zh-CN" sz="3200" b="1" kern="100" dirty="0">
                <a:latin typeface="等线" panose="02010600030101010101" pitchFamily="2" charset="-122"/>
                <a:ea typeface="楷体" panose="02010609060101010101" pitchFamily="49" charset="-122"/>
                <a:cs typeface="Times New Roman" panose="02020603050405020304" pitchFamily="18" charset="0"/>
              </a:rPr>
              <a:t>最好的戏剧也不过是人生的缩影。</a:t>
            </a:r>
            <a:endParaRPr lang="zh-CN" altLang="zh-CN" sz="3200" b="1" kern="100" dirty="0">
              <a:effectLst/>
              <a:latin typeface="等线" panose="02010600030101010101" pitchFamily="2" charset="-122"/>
              <a:ea typeface="等线" panose="02010600030101010101" pitchFamily="2" charset="-122"/>
              <a:cs typeface="Times New Roman" panose="02020603050405020304" pitchFamily="18" charset="0"/>
            </a:endParaRPr>
          </a:p>
        </p:txBody>
      </p:sp>
      <p:pic>
        <p:nvPicPr>
          <p:cNvPr id="5" name="图片 4">
            <a:extLst>
              <a:ext uri="{FF2B5EF4-FFF2-40B4-BE49-F238E27FC236}">
                <a16:creationId xmlns:a16="http://schemas.microsoft.com/office/drawing/2014/main" id="{83EBA9E4-DA65-4DBE-9B66-0A9B89B3194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7606" y="889089"/>
            <a:ext cx="2707727" cy="3365319"/>
          </a:xfrm>
          <a:prstGeom prst="rect">
            <a:avLst/>
          </a:prstGeom>
        </p:spPr>
      </p:pic>
    </p:spTree>
    <p:custDataLst>
      <p:tags r:id="rId1"/>
    </p:custDataLst>
    <p:extLst>
      <p:ext uri="{BB962C8B-B14F-4D97-AF65-F5344CB8AC3E}">
        <p14:creationId xmlns:p14="http://schemas.microsoft.com/office/powerpoint/2010/main" val="1712137658"/>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91B6BB78-C0B3-4ACB-8156-BC605E9E2100}"/>
              </a:ext>
            </a:extLst>
          </p:cNvPr>
          <p:cNvSpPr/>
          <p:nvPr/>
        </p:nvSpPr>
        <p:spPr>
          <a:xfrm>
            <a:off x="391886" y="581921"/>
            <a:ext cx="8360228" cy="3258328"/>
          </a:xfrm>
          <a:prstGeom prst="rect">
            <a:avLst/>
          </a:prstGeom>
        </p:spPr>
        <p:txBody>
          <a:bodyPr wrap="square">
            <a:spAutoFit/>
          </a:bodyPr>
          <a:lstStyle/>
          <a:p>
            <a:pPr marL="266700" lvl="0" indent="266700" algn="just">
              <a:lnSpc>
                <a:spcPct val="150000"/>
              </a:lnSpc>
            </a:pPr>
            <a:r>
              <a:rPr lang="en-US" altLang="zh-CN" sz="2800" b="1" kern="100" dirty="0">
                <a:solidFill>
                  <a:prstClr val="black"/>
                </a:solidFill>
                <a:latin typeface="等线" panose="02010600030101010101" pitchFamily="2" charset="-122"/>
                <a:ea typeface="等线" panose="02010600030101010101" pitchFamily="2" charset="-122"/>
                <a:cs typeface="Times New Roman" panose="02020603050405020304" pitchFamily="18" charset="0"/>
              </a:rPr>
              <a:t>【</a:t>
            </a:r>
            <a:r>
              <a:rPr lang="zh-CN" altLang="en-US" sz="2800" b="1" kern="100" dirty="0">
                <a:solidFill>
                  <a:prstClr val="black"/>
                </a:solidFill>
                <a:latin typeface="等线" panose="02010600030101010101" pitchFamily="2" charset="-122"/>
                <a:ea typeface="等线" panose="02010600030101010101" pitchFamily="2" charset="-122"/>
                <a:cs typeface="Times New Roman" panose="02020603050405020304" pitchFamily="18" charset="0"/>
              </a:rPr>
              <a:t>小结</a:t>
            </a:r>
            <a:r>
              <a:rPr lang="en-US" altLang="zh-CN" sz="2800" b="1" kern="100" dirty="0">
                <a:solidFill>
                  <a:prstClr val="black"/>
                </a:solidFill>
                <a:latin typeface="等线" panose="02010600030101010101" pitchFamily="2" charset="-122"/>
                <a:ea typeface="等线" panose="02010600030101010101" pitchFamily="2" charset="-122"/>
                <a:cs typeface="Times New Roman" panose="02020603050405020304" pitchFamily="18" charset="0"/>
              </a:rPr>
              <a:t>】</a:t>
            </a:r>
          </a:p>
          <a:p>
            <a:pPr marL="266700" lvl="0" indent="266700" algn="just">
              <a:lnSpc>
                <a:spcPct val="150000"/>
              </a:lnSpc>
            </a:pPr>
            <a:r>
              <a:rPr lang="en-US" altLang="zh-CN" sz="2800" b="1" kern="100" dirty="0">
                <a:solidFill>
                  <a:prstClr val="black"/>
                </a:solidFill>
                <a:latin typeface="等线" panose="02010600030101010101" pitchFamily="2" charset="-122"/>
                <a:ea typeface="等线" panose="02010600030101010101" pitchFamily="2" charset="-122"/>
                <a:cs typeface="Times New Roman" panose="02020603050405020304" pitchFamily="18" charset="0"/>
              </a:rPr>
              <a:t>    </a:t>
            </a:r>
            <a:r>
              <a:rPr lang="zh-CN" altLang="en-US" sz="2800" b="1" kern="100" dirty="0">
                <a:solidFill>
                  <a:prstClr val="black"/>
                </a:solidFill>
                <a:latin typeface="等线" panose="02010600030101010101" pitchFamily="2" charset="-122"/>
                <a:ea typeface="等线" panose="02010600030101010101" pitchFamily="2" charset="-122"/>
                <a:cs typeface="Times New Roman" panose="02020603050405020304" pitchFamily="18" charset="0"/>
              </a:rPr>
              <a:t>在二人的话语争锋中，我们读出了人物的</a:t>
            </a:r>
            <a:r>
              <a:rPr lang="zh-CN" altLang="en-US" sz="2800" b="1" u="sng" kern="100" dirty="0">
                <a:solidFill>
                  <a:srgbClr val="FF0000"/>
                </a:solidFill>
                <a:latin typeface="等线" panose="02010600030101010101" pitchFamily="2" charset="-122"/>
                <a:ea typeface="等线" panose="02010600030101010101" pitchFamily="2" charset="-122"/>
                <a:cs typeface="Times New Roman" panose="02020603050405020304" pitchFamily="18" charset="0"/>
              </a:rPr>
              <a:t>矛盾冲突</a:t>
            </a:r>
            <a:r>
              <a:rPr lang="zh-CN" altLang="en-US" sz="2800" b="1" kern="100" dirty="0">
                <a:solidFill>
                  <a:prstClr val="black"/>
                </a:solidFill>
                <a:latin typeface="等线" panose="02010600030101010101" pitchFamily="2" charset="-122"/>
                <a:ea typeface="等线" panose="02010600030101010101" pitchFamily="2" charset="-122"/>
                <a:cs typeface="Times New Roman" panose="02020603050405020304" pitchFamily="18" charset="0"/>
              </a:rPr>
              <a:t>，读出了人物的</a:t>
            </a:r>
            <a:r>
              <a:rPr lang="zh-CN" altLang="en-US" sz="2800" b="1" u="sng" kern="100" dirty="0">
                <a:solidFill>
                  <a:srgbClr val="FF0000"/>
                </a:solidFill>
                <a:latin typeface="等线" panose="02010600030101010101" pitchFamily="2" charset="-122"/>
                <a:ea typeface="等线" panose="02010600030101010101" pitchFamily="2" charset="-122"/>
                <a:cs typeface="Times New Roman" panose="02020603050405020304" pitchFamily="18" charset="0"/>
              </a:rPr>
              <a:t>个性特征</a:t>
            </a:r>
            <a:r>
              <a:rPr lang="zh-CN" altLang="en-US" sz="2800" b="1" kern="100" dirty="0">
                <a:solidFill>
                  <a:prstClr val="black"/>
                </a:solidFill>
                <a:latin typeface="等线" panose="02010600030101010101" pitchFamily="2" charset="-122"/>
                <a:ea typeface="等线" panose="02010600030101010101" pitchFamily="2" charset="-122"/>
                <a:cs typeface="Times New Roman" panose="02020603050405020304" pitchFamily="18" charset="0"/>
              </a:rPr>
              <a:t>，还读出了人物面具之下的东西</a:t>
            </a:r>
            <a:r>
              <a:rPr lang="en-US" altLang="zh-CN" sz="2800" b="1" kern="100" dirty="0">
                <a:solidFill>
                  <a:prstClr val="black"/>
                </a:solidFill>
                <a:latin typeface="等线" panose="02010600030101010101" pitchFamily="2" charset="-122"/>
                <a:ea typeface="等线" panose="02010600030101010101" pitchFamily="2" charset="-122"/>
                <a:cs typeface="Times New Roman" panose="02020603050405020304" pitchFamily="18" charset="0"/>
              </a:rPr>
              <a:t>——</a:t>
            </a:r>
            <a:r>
              <a:rPr lang="zh-CN" altLang="en-US" sz="2800" b="1" u="sng" kern="100" dirty="0">
                <a:solidFill>
                  <a:srgbClr val="FF0000"/>
                </a:solidFill>
                <a:latin typeface="等线" panose="02010600030101010101" pitchFamily="2" charset="-122"/>
                <a:ea typeface="等线" panose="02010600030101010101" pitchFamily="2" charset="-122"/>
                <a:cs typeface="Times New Roman" panose="02020603050405020304" pitchFamily="18" charset="0"/>
              </a:rPr>
              <a:t>释放与克制</a:t>
            </a:r>
            <a:r>
              <a:rPr lang="zh-CN" altLang="en-US" sz="2800" b="1" kern="100" dirty="0">
                <a:solidFill>
                  <a:prstClr val="black"/>
                </a:solidFill>
                <a:latin typeface="等线" panose="02010600030101010101" pitchFamily="2" charset="-122"/>
                <a:ea typeface="等线" panose="02010600030101010101" pitchFamily="2" charset="-122"/>
                <a:cs typeface="Times New Roman" panose="02020603050405020304" pitchFamily="18" charset="0"/>
              </a:rPr>
              <a:t>；</a:t>
            </a:r>
            <a:r>
              <a:rPr lang="zh-CN" altLang="en-US" sz="2800" b="1" u="sng" kern="100" dirty="0">
                <a:solidFill>
                  <a:srgbClr val="FF0000"/>
                </a:solidFill>
                <a:latin typeface="等线" panose="02010600030101010101" pitchFamily="2" charset="-122"/>
                <a:ea typeface="等线" panose="02010600030101010101" pitchFamily="2" charset="-122"/>
                <a:cs typeface="Times New Roman" panose="02020603050405020304" pitchFamily="18" charset="0"/>
              </a:rPr>
              <a:t>真实与虚伪</a:t>
            </a:r>
            <a:r>
              <a:rPr lang="zh-CN" altLang="en-US" sz="2800" b="1" kern="100" dirty="0">
                <a:solidFill>
                  <a:prstClr val="black"/>
                </a:solidFill>
                <a:latin typeface="等线" panose="02010600030101010101" pitchFamily="2" charset="-122"/>
                <a:ea typeface="等线" panose="02010600030101010101" pitchFamily="2" charset="-122"/>
                <a:cs typeface="Times New Roman" panose="02020603050405020304" pitchFamily="18" charset="0"/>
              </a:rPr>
              <a:t>；</a:t>
            </a:r>
            <a:r>
              <a:rPr lang="zh-CN" altLang="en-US" sz="2800" b="1" u="sng" kern="100" dirty="0">
                <a:solidFill>
                  <a:srgbClr val="FF0000"/>
                </a:solidFill>
                <a:latin typeface="等线" panose="02010600030101010101" pitchFamily="2" charset="-122"/>
                <a:ea typeface="等线" panose="02010600030101010101" pitchFamily="2" charset="-122"/>
                <a:cs typeface="Times New Roman" panose="02020603050405020304" pitchFamily="18" charset="0"/>
              </a:rPr>
              <a:t>善良与无情</a:t>
            </a:r>
            <a:r>
              <a:rPr lang="zh-CN" altLang="en-US" sz="2800" b="1" kern="100" dirty="0">
                <a:solidFill>
                  <a:prstClr val="black"/>
                </a:solidFill>
                <a:latin typeface="等线" panose="02010600030101010101" pitchFamily="2" charset="-122"/>
                <a:ea typeface="等线" panose="02010600030101010101" pitchFamily="2" charset="-122"/>
                <a:cs typeface="Times New Roman" panose="02020603050405020304" pitchFamily="18" charset="0"/>
              </a:rPr>
              <a:t>。</a:t>
            </a:r>
            <a:endParaRPr kumimoji="0" lang="zh-CN" altLang="zh-CN" sz="2800" b="1" i="0" u="none" strike="noStrike" kern="1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Times New Roman" panose="02020603050405020304" pitchFamily="18" charset="0"/>
            </a:endParaRPr>
          </a:p>
        </p:txBody>
      </p:sp>
    </p:spTree>
    <p:custDataLst>
      <p:tags r:id="rId1"/>
    </p:custDataLst>
    <p:extLst>
      <p:ext uri="{BB962C8B-B14F-4D97-AF65-F5344CB8AC3E}">
        <p14:creationId xmlns:p14="http://schemas.microsoft.com/office/powerpoint/2010/main" val="2422041209"/>
      </p:ext>
    </p:extLst>
  </p:cSld>
  <p:clrMapOvr>
    <a:masterClrMapping/>
  </p:clrMapOvr>
  <p:transition spd="slow">
    <p:randomBar dir="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0" name="直接连接符 49"/>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52" name="TextBox 51"/>
          <p:cNvSpPr txBox="1"/>
          <p:nvPr/>
        </p:nvSpPr>
        <p:spPr>
          <a:xfrm>
            <a:off x="921657" y="95436"/>
            <a:ext cx="296747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300" normalizeH="0" baseline="0" noProof="0" dirty="0">
                <a:ln>
                  <a:noFill/>
                </a:ln>
                <a:solidFill>
                  <a:prstClr val="black"/>
                </a:solidFill>
                <a:effectLst/>
                <a:uLnTx/>
                <a:uFillTx/>
                <a:latin typeface="方正兰亭细黑_GBK" panose="02000000000000000000" pitchFamily="2" charset="-122"/>
                <a:ea typeface="方正兰亭细黑_GBK" panose="02000000000000000000" pitchFamily="2" charset="-122"/>
                <a:cs typeface="+mn-cs"/>
              </a:rPr>
              <a:t>作业（二选一）</a:t>
            </a:r>
          </a:p>
        </p:txBody>
      </p:sp>
      <p:sp>
        <p:nvSpPr>
          <p:cNvPr id="4" name="矩形 3">
            <a:extLst>
              <a:ext uri="{FF2B5EF4-FFF2-40B4-BE49-F238E27FC236}">
                <a16:creationId xmlns:a16="http://schemas.microsoft.com/office/drawing/2014/main" id="{73A9F3B0-E1A6-4A60-93F1-41D1B5CA3463}"/>
              </a:ext>
            </a:extLst>
          </p:cNvPr>
          <p:cNvSpPr/>
          <p:nvPr/>
        </p:nvSpPr>
        <p:spPr>
          <a:xfrm>
            <a:off x="58724" y="1183870"/>
            <a:ext cx="9085276" cy="2775760"/>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1.</a:t>
            </a:r>
            <a:r>
              <a:rPr kumimoji="0" lang="zh-CN" altLang="en-US"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阅读</a:t>
            </a:r>
            <a:r>
              <a:rPr kumimoji="0" lang="en-US" altLang="zh-CN"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a:t>
            </a:r>
            <a:r>
              <a:rPr kumimoji="0" lang="zh-CN" altLang="en-US"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雷雨</a:t>
            </a:r>
            <a:r>
              <a:rPr kumimoji="0" lang="en-US" altLang="zh-CN"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a:t>
            </a:r>
            <a:r>
              <a:rPr kumimoji="0" lang="zh-CN" altLang="en-US"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全本，通过解读人物台词，写一篇不少于</a:t>
            </a:r>
            <a:r>
              <a:rPr kumimoji="0" lang="en-US" altLang="zh-CN"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400</a:t>
            </a:r>
            <a:r>
              <a:rPr kumimoji="0" lang="zh-CN" altLang="en-US"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字的文字，谈谈剧中的人物。</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a. </a:t>
            </a:r>
            <a:r>
              <a:rPr kumimoji="0" lang="zh-CN" altLang="en-US"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这个人物是个什么样的人？为何是这样的性格特征？命运如何？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b. </a:t>
            </a:r>
            <a:r>
              <a:rPr kumimoji="0" lang="zh-CN" altLang="en-US"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你对他（她）是痛恨？是怜悯？还是哀叹？亦或是欣赏和赞美？为什么？</a:t>
            </a:r>
          </a:p>
        </p:txBody>
      </p:sp>
    </p:spTree>
    <p:extLst>
      <p:ext uri="{BB962C8B-B14F-4D97-AF65-F5344CB8AC3E}">
        <p14:creationId xmlns:p14="http://schemas.microsoft.com/office/powerpoint/2010/main" val="1372824333"/>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0" name="直接连接符 49"/>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52" name="TextBox 51"/>
          <p:cNvSpPr txBox="1"/>
          <p:nvPr/>
        </p:nvSpPr>
        <p:spPr>
          <a:xfrm>
            <a:off x="921657" y="95436"/>
            <a:ext cx="296747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300" normalizeH="0" baseline="0" noProof="0" dirty="0">
                <a:ln>
                  <a:noFill/>
                </a:ln>
                <a:solidFill>
                  <a:prstClr val="black"/>
                </a:solidFill>
                <a:effectLst/>
                <a:uLnTx/>
                <a:uFillTx/>
                <a:latin typeface="方正兰亭细黑_GBK" panose="02000000000000000000" pitchFamily="2" charset="-122"/>
                <a:ea typeface="方正兰亭细黑_GBK" panose="02000000000000000000" pitchFamily="2" charset="-122"/>
                <a:cs typeface="+mn-cs"/>
              </a:rPr>
              <a:t>作业（二选一）</a:t>
            </a:r>
          </a:p>
        </p:txBody>
      </p:sp>
      <p:sp>
        <p:nvSpPr>
          <p:cNvPr id="4" name="矩形 3">
            <a:extLst>
              <a:ext uri="{FF2B5EF4-FFF2-40B4-BE49-F238E27FC236}">
                <a16:creationId xmlns:a16="http://schemas.microsoft.com/office/drawing/2014/main" id="{73A9F3B0-E1A6-4A60-93F1-41D1B5CA3463}"/>
              </a:ext>
            </a:extLst>
          </p:cNvPr>
          <p:cNvSpPr/>
          <p:nvPr/>
        </p:nvSpPr>
        <p:spPr>
          <a:xfrm>
            <a:off x="0" y="1183870"/>
            <a:ext cx="9144000" cy="2221762"/>
          </a:xfrm>
          <a:prstGeom prst="rect">
            <a:avLst/>
          </a:prstGeom>
        </p:spPr>
        <p:txBody>
          <a:bodyPr wrap="square">
            <a:spAutoFit/>
          </a:bodyPr>
          <a:lstStyle/>
          <a:p>
            <a:pPr lvl="0">
              <a:lnSpc>
                <a:spcPct val="150000"/>
              </a:lnSpc>
            </a:pPr>
            <a:r>
              <a:rPr kumimoji="0" lang="zh-CN" altLang="en-US"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    </a:t>
            </a:r>
            <a:r>
              <a:rPr kumimoji="0" lang="en-US" altLang="zh-CN"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rPr>
              <a:t>2.</a:t>
            </a:r>
            <a:r>
              <a:rPr lang="zh-CN" altLang="en-US" sz="24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文学评论家蓝棣之在</a:t>
            </a:r>
            <a:r>
              <a:rPr lang="en-US" altLang="zh-CN" sz="24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4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曹禺</a:t>
            </a:r>
            <a:r>
              <a:rPr lang="en-US" altLang="zh-CN" sz="24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&lt;</a:t>
            </a:r>
            <a:r>
              <a:rPr lang="zh-CN" altLang="en-US" sz="24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雷雨</a:t>
            </a:r>
            <a:r>
              <a:rPr lang="en-US" altLang="zh-CN" sz="24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&gt;</a:t>
            </a:r>
            <a:r>
              <a:rPr lang="zh-CN" altLang="en-US" sz="24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症候分析</a:t>
            </a:r>
            <a:r>
              <a:rPr lang="en-US" altLang="zh-CN" sz="24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4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一文中说：</a:t>
            </a:r>
            <a:r>
              <a:rPr lang="en-US" altLang="zh-CN" sz="24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4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雷雨</a:t>
            </a:r>
            <a:r>
              <a:rPr lang="en-US" altLang="zh-CN" sz="24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4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一剧完全以易卜生的</a:t>
            </a:r>
            <a:r>
              <a:rPr lang="en-US" altLang="zh-CN" sz="24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4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群鬼</a:t>
            </a:r>
            <a:r>
              <a:rPr lang="en-US" altLang="zh-CN" sz="24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4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为蓝本，再加上俄国奥斯特洛夫斯基</a:t>
            </a:r>
            <a:r>
              <a:rPr lang="en-US" altLang="zh-CN" sz="24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4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大雷雨</a:t>
            </a:r>
            <a:r>
              <a:rPr lang="en-US" altLang="zh-CN" sz="24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a:t>
            </a:r>
            <a:r>
              <a:rPr lang="zh-CN" altLang="en-US" sz="2400" b="1" dirty="0">
                <a:solidFill>
                  <a:prstClr val="black"/>
                </a:solidFill>
                <a:latin typeface="楷体" panose="02010609060101010101" pitchFamily="49" charset="-122"/>
                <a:ea typeface="楷体" panose="02010609060101010101" pitchFamily="49" charset="-122"/>
                <a:cs typeface="Times New Roman" panose="02020603050405020304" pitchFamily="18" charset="0"/>
              </a:rPr>
              <a:t>的一点情节。请大家去阅读这两部话剧剧本，看你是否认同这个观点。</a:t>
            </a:r>
            <a:endParaRPr kumimoji="0" lang="zh-CN" altLang="en-US"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310043257"/>
      </p:ext>
    </p:extLst>
  </p:cSld>
  <p:clrMapOvr>
    <a:masterClrMapping/>
  </p:clrMapOvr>
  <p:transition spd="slow">
    <p:comb/>
  </p:transition>
</p:sld>
</file>

<file path=ppt/tags/tag1.xml><?xml version="1.0" encoding="utf-8"?>
<p:tagLst xmlns:a="http://schemas.openxmlformats.org/drawingml/2006/main" xmlns:r="http://schemas.openxmlformats.org/officeDocument/2006/relationships" xmlns:p="http://schemas.openxmlformats.org/presentationml/2006/main">
  <p:tag name="SELECTED" val="True"/>
</p:tagLst>
</file>

<file path=ppt/tags/tag2.xml><?xml version="1.0" encoding="utf-8"?>
<p:tagLst xmlns:a="http://schemas.openxmlformats.org/drawingml/2006/main" xmlns:r="http://schemas.openxmlformats.org/officeDocument/2006/relationships" xmlns:p="http://schemas.openxmlformats.org/presentationml/2006/main">
  <p:tag name="SELECTED" val="True"/>
</p:tagLst>
</file>

<file path=ppt/tags/tag3.xml><?xml version="1.0" encoding="utf-8"?>
<p:tagLst xmlns:a="http://schemas.openxmlformats.org/drawingml/2006/main" xmlns:r="http://schemas.openxmlformats.org/officeDocument/2006/relationships" xmlns:p="http://schemas.openxmlformats.org/presentationml/2006/main">
  <p:tag name="SELECTED" val="True"/>
</p:tagLst>
</file>

<file path=ppt/tags/tag4.xml><?xml version="1.0" encoding="utf-8"?>
<p:tagLst xmlns:a="http://schemas.openxmlformats.org/drawingml/2006/main" xmlns:r="http://schemas.openxmlformats.org/officeDocument/2006/relationships" xmlns:p="http://schemas.openxmlformats.org/presentationml/2006/main">
  <p:tag name="SELECTED" val="True"/>
</p:tagLst>
</file>

<file path=ppt/tags/tag5.xml><?xml version="1.0" encoding="utf-8"?>
<p:tagLst xmlns:a="http://schemas.openxmlformats.org/drawingml/2006/main" xmlns:r="http://schemas.openxmlformats.org/officeDocument/2006/relationships" xmlns:p="http://schemas.openxmlformats.org/presentationml/2006/main">
  <p:tag name="SELECTED" val="True"/>
</p:tagLst>
</file>

<file path=ppt/tags/tag6.xml><?xml version="1.0" encoding="utf-8"?>
<p:tagLst xmlns:a="http://schemas.openxmlformats.org/drawingml/2006/main" xmlns:r="http://schemas.openxmlformats.org/officeDocument/2006/relationships" xmlns:p="http://schemas.openxmlformats.org/presentationml/2006/main">
  <p:tag name="SELECTED" val="True"/>
</p:tagLst>
</file>

<file path=ppt/tags/tag7.xml><?xml version="1.0" encoding="utf-8"?>
<p:tagLst xmlns:a="http://schemas.openxmlformats.org/drawingml/2006/main" xmlns:r="http://schemas.openxmlformats.org/officeDocument/2006/relationships" xmlns:p="http://schemas.openxmlformats.org/presentationml/2006/main">
  <p:tag name="SELECTED" val="True"/>
</p:tagLst>
</file>

<file path=ppt/tags/tag8.xml><?xml version="1.0" encoding="utf-8"?>
<p:tagLst xmlns:a="http://schemas.openxmlformats.org/drawingml/2006/main" xmlns:r="http://schemas.openxmlformats.org/officeDocument/2006/relationships" xmlns:p="http://schemas.openxmlformats.org/presentationml/2006/main">
  <p:tag name="SELECTED" val="True"/>
</p:tagLst>
</file>

<file path=ppt/tags/tag9.xml><?xml version="1.0" encoding="utf-8"?>
<p:tagLst xmlns:a="http://schemas.openxmlformats.org/drawingml/2006/main" xmlns:r="http://schemas.openxmlformats.org/officeDocument/2006/relationships" xmlns:p="http://schemas.openxmlformats.org/presentationml/2006/main">
  <p:tag name="SELECTED" val="True"/>
</p:tagLst>
</file>

<file path=ppt/tags/tag10.xml><?xml version="1.0" encoding="utf-8"?>
<p:tagLst xmlns:a="http://schemas.openxmlformats.org/drawingml/2006/main" xmlns:r="http://schemas.openxmlformats.org/officeDocument/2006/relationships" xmlns:p="http://schemas.openxmlformats.org/presentationml/2006/main">
  <p:tag name="SELECTED" val="True"/>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44450">
          <a:solidFill>
            <a:srgbClr val="00B050"/>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自定义设计方案">
      <a:majorFont>
        <a:latin typeface="Arial"/>
        <a:ea typeface="华文中宋"/>
        <a:cs typeface=""/>
      </a:majorFont>
      <a:minorFont>
        <a:latin typeface="Arial"/>
        <a:ea typeface="华文中宋"/>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400" b="1" i="0" u="none" strike="noStrike" cap="none" normalizeH="0" baseline="0" smtClean="0">
            <a:ln>
              <a:noFill/>
            </a:ln>
            <a:solidFill>
              <a:srgbClr val="FF9900"/>
            </a:solidFill>
            <a:effectLst/>
            <a:latin typeface="Arial" charset="0"/>
            <a:ea typeface="华文中宋" pitchFamily="2"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400" b="1" i="0" u="none" strike="noStrike" cap="none" normalizeH="0" baseline="0" smtClean="0">
            <a:ln>
              <a:noFill/>
            </a:ln>
            <a:solidFill>
              <a:srgbClr val="FF9900"/>
            </a:solidFill>
            <a:effectLst/>
            <a:latin typeface="Arial" charset="0"/>
            <a:ea typeface="华文中宋" pitchFamily="2" charset="-122"/>
          </a:defRPr>
        </a:defPPr>
      </a:lstStyle>
    </a:lnDef>
  </a:objectDefaults>
  <a:extraClrSchemeLst>
    <a:extraClrScheme>
      <a:clrScheme name="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1185</TotalTime>
  <Words>1961</Words>
  <Application>Microsoft Office PowerPoint</Application>
  <PresentationFormat>全屏显示(16:9)</PresentationFormat>
  <Paragraphs>151</Paragraphs>
  <Slides>25</Slides>
  <Notes>24</Notes>
  <HiddenSlides>0</HiddenSlides>
  <MMClips>0</MMClips>
  <ScaleCrop>false</ScaleCrop>
  <HeadingPairs>
    <vt:vector size="6" baseType="variant">
      <vt:variant>
        <vt:lpstr>已用的字体</vt:lpstr>
      </vt:variant>
      <vt:variant>
        <vt:i4>14</vt:i4>
      </vt:variant>
      <vt:variant>
        <vt:lpstr>主题</vt:lpstr>
      </vt:variant>
      <vt:variant>
        <vt:i4>2</vt:i4>
      </vt:variant>
      <vt:variant>
        <vt:lpstr>幻灯片标题</vt:lpstr>
      </vt:variant>
      <vt:variant>
        <vt:i4>25</vt:i4>
      </vt:variant>
    </vt:vector>
  </HeadingPairs>
  <TitlesOfParts>
    <vt:vector size="41" baseType="lpstr">
      <vt:lpstr>等线</vt:lpstr>
      <vt:lpstr>方正大黑简体</vt:lpstr>
      <vt:lpstr>方正兰亭细黑_GBK</vt:lpstr>
      <vt:lpstr>黑体</vt:lpstr>
      <vt:lpstr>华文楷体</vt:lpstr>
      <vt:lpstr>华文新魏</vt:lpstr>
      <vt:lpstr>华文中宋</vt:lpstr>
      <vt:lpstr>楷体</vt:lpstr>
      <vt:lpstr>宋体</vt:lpstr>
      <vt:lpstr>微软雅黑</vt:lpstr>
      <vt:lpstr>Arial</vt:lpstr>
      <vt:lpstr>Calibri</vt:lpstr>
      <vt:lpstr>Impact</vt:lpstr>
      <vt:lpstr>Times New Roman</vt:lpstr>
      <vt:lpstr>第一PPT，www.1ppt.com​</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水墨中国风</dc:title>
  <dc:creator>第一PPT</dc:creator>
  <cp:keywords>www.1ppt.com</cp:keywords>
  <dc:description>www.1ppt.com</dc:description>
  <cp:lastModifiedBy>zhao</cp:lastModifiedBy>
  <cp:revision>171</cp:revision>
  <dcterms:created xsi:type="dcterms:W3CDTF">2015-01-22T11:01:00Z</dcterms:created>
  <dcterms:modified xsi:type="dcterms:W3CDTF">2018-05-24T01:21:26Z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2052-10.1.0.6028</vt:lpwstr>
  </property>
</Properties>
</file>