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31"/>
  </p:notesMasterIdLst>
  <p:sldIdLst>
    <p:sldId id="514" r:id="rId2"/>
    <p:sldId id="552" r:id="rId3"/>
    <p:sldId id="321" r:id="rId4"/>
    <p:sldId id="533" r:id="rId5"/>
    <p:sldId id="534" r:id="rId6"/>
    <p:sldId id="520" r:id="rId7"/>
    <p:sldId id="536" r:id="rId8"/>
    <p:sldId id="522" r:id="rId9"/>
    <p:sldId id="537" r:id="rId10"/>
    <p:sldId id="538" r:id="rId11"/>
    <p:sldId id="540" r:id="rId12"/>
    <p:sldId id="541" r:id="rId13"/>
    <p:sldId id="525" r:id="rId14"/>
    <p:sldId id="542" r:id="rId15"/>
    <p:sldId id="543" r:id="rId16"/>
    <p:sldId id="527" r:id="rId17"/>
    <p:sldId id="544" r:id="rId18"/>
    <p:sldId id="545" r:id="rId19"/>
    <p:sldId id="546" r:id="rId20"/>
    <p:sldId id="518" r:id="rId21"/>
    <p:sldId id="515" r:id="rId22"/>
    <p:sldId id="516" r:id="rId23"/>
    <p:sldId id="517" r:id="rId24"/>
    <p:sldId id="360" r:id="rId25"/>
    <p:sldId id="554" r:id="rId26"/>
    <p:sldId id="551" r:id="rId27"/>
    <p:sldId id="549" r:id="rId28"/>
    <p:sldId id="550" r:id="rId29"/>
    <p:sldId id="325" r:id="rId3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CCFFCC"/>
    <a:srgbClr val="FFCCCC"/>
    <a:srgbClr val="CCECFF"/>
    <a:srgbClr val="FFFFCC"/>
    <a:srgbClr val="66CCFF"/>
    <a:srgbClr val="FF0066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 autoAdjust="0"/>
    <p:restoredTop sz="93676" autoAdjust="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6A94CED1-5B51-42DB-AFE4-912DBB148F7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8833618-A1C0-4928-913F-E8DA2365902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7847A170-D372-47F2-8E7A-34DD5C133A4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60AB07F9-028F-4933-8D02-B8E10279AC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04B6F42-7903-4813-B551-1C946184F27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F145895-0126-430E-A9DF-2AD4AA60A2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CB56013B-A76B-427A-9B0A-BB16C09C48E7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57E60591-6B11-4228-9E8B-6D3B6B3BF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26395D0E-0571-4EAE-AB75-A0DE3CF87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46B1FEC-2D13-49AD-AD32-CB1E4B965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17BFA3-DFB6-46FD-995B-4ACAE1C29C2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5094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8A046021-3D17-494D-83E4-4374DA7E7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D6A27009-52A4-4AE2-8FEC-54C564A85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6C9893A4-FD14-40F0-AC3A-E714EB0F1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53599E-96D5-4368-9BE8-0C3F2F4E97A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08458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75C2D647-2ACF-4DCA-9333-4822C6F33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A9B96099-23B5-4002-94C7-2FB9B6D62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E038F60D-36A0-4B6E-AB07-702961295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CA1791-0E54-443C-A29E-BCFB8AE0187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44354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EE22D1C6-3476-479B-8FFC-E7980C2AD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878FA1D7-2904-40AB-B09A-11BBC60ED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EF4ACD9D-4A53-42CE-8D1F-5CB242725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AEF3FF-42F4-4879-BAEE-BBAE0735924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9109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F7F5867D-8F02-41F5-B9C7-CA22BA240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C1A80396-48D6-4485-BF38-088F071EE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D33C049D-1F8E-489E-8CA5-4C66E3D67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2A23E-143B-4AE9-814F-973421AB916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60898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FA8DFC78-1C34-4445-954C-EA2EBF2D7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4B17300D-C9B4-4F6A-84AF-BE114FF52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7CDBE276-81DC-456A-A975-7B9ED9936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B0D11A-4026-4DF0-AAE6-5ACA4B1626A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74911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8DDBD68-8FC2-40A4-BBC8-98F3C7B88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F17CF0A-624A-4E81-8FBB-03252DC8A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88AA6A4-3D99-40E0-8F68-4E74AFAD1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C1A0B7-3173-4C3C-A689-0A72BB01A05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98664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6087C793-8D33-4BAB-AC34-24C880AC9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A0CD8A9B-DFD1-48F3-86CB-B662E414E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DA968552-0288-4F93-BD86-266018CA6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016700-7902-498E-9895-FF1B1D6DF57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20219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4DCDE10C-1CE2-4CE6-88D4-FCD9F9FEE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4892A77D-BE69-4E27-884D-69A0DABA6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045235EA-4716-4172-AEEE-203E1E6CB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0DCCF0-B550-4175-A9D9-CB7BF373871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94823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41133914-1760-451A-8D67-6E4A9CAF6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ED11881D-7A28-44AA-A7B8-497D00A75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04C69C09-0341-44D5-A3F6-90487ED9D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3E80C9-04E7-499F-9496-268E5F069C8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14332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54E9565-040B-4DAC-9278-B07BA706A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A3F4ECC4-8AA0-4B28-813A-F188A3685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F4DDF96B-1BDC-47F8-BF9F-0AC02AFD8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882D5C-052C-472D-8702-70031CE008D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076343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6">
            <a:extLst>
              <a:ext uri="{FF2B5EF4-FFF2-40B4-BE49-F238E27FC236}">
                <a16:creationId xmlns:a16="http://schemas.microsoft.com/office/drawing/2014/main" id="{99FE2220-8633-4B32-BDF5-30D9EC141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>
            <a:extLst>
              <a:ext uri="{FF2B5EF4-FFF2-40B4-BE49-F238E27FC236}">
                <a16:creationId xmlns:a16="http://schemas.microsoft.com/office/drawing/2014/main" id="{BE212706-8D60-4C62-BDD0-F96389836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>
            <a:extLst>
              <a:ext uri="{FF2B5EF4-FFF2-40B4-BE49-F238E27FC236}">
                <a16:creationId xmlns:a16="http://schemas.microsoft.com/office/drawing/2014/main" id="{F975CC46-C9B6-4361-8084-2D801962C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8A1F51-8E25-475C-A458-D280775729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1581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C9982E66-70D3-45CD-BA20-7A6C9D1AAA8F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1E650C51-46F8-43F2-BC5A-DF0ED3412DDB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0AAF6FC2-9D9F-4844-AD84-1DDBD1142A2B}"/>
              </a:ext>
            </a:extLst>
          </p:cNvPr>
          <p:cNvGrpSpPr/>
          <p:nvPr/>
        </p:nvGrpSpPr>
        <p:grpSpPr>
          <a:xfrm>
            <a:off x="-19052" y="203199"/>
            <a:ext cx="9180515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57C702EB-ED93-45DA-869B-5F57567B2492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2F280FBC-F080-4CF1-B87A-9318BF7CCD93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8F0D9F01-4069-44E1-BADF-F475822A86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A31CB37E-5882-4E05-AD04-6D3D70E064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8 Grammar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6D5817B1-1888-4CEF-A86B-349BAA78E32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813130FA-4794-4B0C-B66E-95549B2A9E1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A8A5D089-3900-4CA7-960E-AD5853100C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C9EDC5AC-9362-40AD-B950-9BD17C2EEE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197FFD7D-D59F-412E-B96D-788D86A3BA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DAF6F5E1-CE6A-46C2-A046-99F394968FD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9" r:id="rId2"/>
    <p:sldLayoutId id="2147483678" r:id="rId3"/>
    <p:sldLayoutId id="2147483677" r:id="rId4"/>
    <p:sldLayoutId id="2147483676" r:id="rId5"/>
    <p:sldLayoutId id="2147483675" r:id="rId6"/>
    <p:sldLayoutId id="2147483674" r:id="rId7"/>
    <p:sldLayoutId id="2147483673" r:id="rId8"/>
    <p:sldLayoutId id="2147483672" r:id="rId9"/>
    <p:sldLayoutId id="2147483671" r:id="rId10"/>
    <p:sldLayoutId id="2147483670" r:id="rId11"/>
    <p:sldLayoutId id="2147483681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:a16="http://schemas.microsoft.com/office/drawing/2014/main" id="{F7B71D2D-EC85-4D96-BC94-11679C1AD2C5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3059113" y="1698625"/>
            <a:ext cx="2160587" cy="576263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>
            <a:noAutofit/>
          </a:bodyPr>
          <a:lstStyle/>
          <a:p>
            <a:pPr marL="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noFill/>
                  <a:prstDash val="solid"/>
                </a:ln>
                <a:solidFill>
                  <a:srgbClr val="0000FF"/>
                </a:solidFill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4099" name="TextBox 4">
            <a:extLst>
              <a:ext uri="{FF2B5EF4-FFF2-40B4-BE49-F238E27FC236}">
                <a16:creationId xmlns:a16="http://schemas.microsoft.com/office/drawing/2014/main" id="{8719A828-DDD5-4C62-9521-524EA9231B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620713"/>
            <a:ext cx="5689600" cy="646112"/>
          </a:xfrm>
          <a:prstGeom prst="rect">
            <a:avLst/>
          </a:prstGeom>
          <a:solidFill>
            <a:srgbClr val="8ADFFF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Unit 8  Life in the future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id="{FFD7AC0E-FFAA-4A9E-9E19-3C0ADECDF7B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>
            <a:extLst>
              <a:ext uri="{FF2B5EF4-FFF2-40B4-BE49-F238E27FC236}">
                <a16:creationId xmlns:a16="http://schemas.microsoft.com/office/drawing/2014/main" id="{55A37E33-A95F-4D67-AD17-FC74A8C6597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>
            <a:extLst>
              <a:ext uri="{FF2B5EF4-FFF2-40B4-BE49-F238E27FC236}">
                <a16:creationId xmlns:a16="http://schemas.microsoft.com/office/drawing/2014/main" id="{E93B19FA-E280-4CE2-8C11-89CCA18727D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id="{F40CC77B-404F-461F-88BD-06FCD8FD80B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>
            <a:extLst>
              <a:ext uri="{FF2B5EF4-FFF2-40B4-BE49-F238E27FC236}">
                <a16:creationId xmlns:a16="http://schemas.microsoft.com/office/drawing/2014/main" id="{05850BCD-1340-4E26-9E1E-81440303A6F4}"/>
              </a:ext>
            </a:extLst>
          </p:cNvPr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id="{49EF07A9-0B29-4589-8564-F7EC35C0560E}"/>
              </a:ext>
            </a:extLst>
          </p:cNvPr>
          <p:cNvSpPr/>
          <p:nvPr/>
        </p:nvSpPr>
        <p:spPr>
          <a:xfrm rot="1326258">
            <a:off x="3806723" y="2819095"/>
            <a:ext cx="1625369" cy="1625372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>
            <a:extLst>
              <a:ext uri="{FF2B5EF4-FFF2-40B4-BE49-F238E27FC236}">
                <a16:creationId xmlns:a16="http://schemas.microsoft.com/office/drawing/2014/main" id="{DCA250FD-EC22-492E-B22F-F1A19032681A}"/>
              </a:ext>
            </a:extLst>
          </p:cNvPr>
          <p:cNvSpPr/>
          <p:nvPr/>
        </p:nvSpPr>
        <p:spPr>
          <a:xfrm rot="20563910" flipH="1">
            <a:off x="3207643" y="3657010"/>
            <a:ext cx="1625373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>
            <a:extLst>
              <a:ext uri="{FF2B5EF4-FFF2-40B4-BE49-F238E27FC236}">
                <a16:creationId xmlns:a16="http://schemas.microsoft.com/office/drawing/2014/main" id="{110E0FC9-9C70-42AE-9653-19C8FE39D9D5}"/>
              </a:ext>
            </a:extLst>
          </p:cNvPr>
          <p:cNvSpPr/>
          <p:nvPr/>
        </p:nvSpPr>
        <p:spPr>
          <a:xfrm rot="1326258">
            <a:off x="3792605" y="997453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33F792-4D94-4D6F-A926-760AA3CF5D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4DBF1B7-275E-49BC-BF84-0CCA6D2C99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68D9B73-D596-46F8-BACF-1D8482B0D1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47B2EE4-C556-43A8-A836-D704E5FF32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5133" name="TextBox 32">
            <a:extLst>
              <a:ext uri="{FF2B5EF4-FFF2-40B4-BE49-F238E27FC236}">
                <a16:creationId xmlns:a16="http://schemas.microsoft.com/office/drawing/2014/main" id="{3DFA352B-1CA6-4C13-A932-60B121D301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>
            <a:extLst>
              <a:ext uri="{FF2B5EF4-FFF2-40B4-BE49-F238E27FC236}">
                <a16:creationId xmlns:a16="http://schemas.microsoft.com/office/drawing/2014/main" id="{A341D842-2A05-4BA9-923F-97CAF911A1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>
            <a:extLst>
              <a:ext uri="{FF2B5EF4-FFF2-40B4-BE49-F238E27FC236}">
                <a16:creationId xmlns:a16="http://schemas.microsoft.com/office/drawing/2014/main" id="{6AF0E33E-F78B-4F5D-9318-66AEA088E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205038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>
            <a:extLst>
              <a:ext uri="{FF2B5EF4-FFF2-40B4-BE49-F238E27FC236}">
                <a16:creationId xmlns:a16="http://schemas.microsoft.com/office/drawing/2014/main" id="{E032D4B0-FCDA-4AE3-922B-B6DB3B6945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3068638"/>
            <a:ext cx="25193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>
            <a:extLst>
              <a:ext uri="{FF2B5EF4-FFF2-40B4-BE49-F238E27FC236}">
                <a16:creationId xmlns:a16="http://schemas.microsoft.com/office/drawing/2014/main" id="{28FC4B1D-57C0-409A-B895-6B872E1A45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39131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9BC4CA6A-0CB1-4B48-AD35-A0D2F721D7FD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146" name="TextBox 4">
            <a:extLst>
              <a:ext uri="{FF2B5EF4-FFF2-40B4-BE49-F238E27FC236}">
                <a16:creationId xmlns:a16="http://schemas.microsoft.com/office/drawing/2014/main" id="{CDC90FA6-8F8B-4096-B8B6-73DAF935CE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475" y="3414713"/>
            <a:ext cx="347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标题 1">
            <a:extLst>
              <a:ext uri="{FF2B5EF4-FFF2-40B4-BE49-F238E27FC236}">
                <a16:creationId xmlns:a16="http://schemas.microsoft.com/office/drawing/2014/main" id="{E123130D-FDA3-4003-87F0-423544065E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35038" y="690563"/>
            <a:ext cx="3538537" cy="722312"/>
          </a:xfrm>
        </p:spPr>
        <p:txBody>
          <a:bodyPr>
            <a:spAutoFit/>
          </a:bodyPr>
          <a:lstStyle/>
          <a:p>
            <a:r>
              <a:rPr lang="zh-CN" altLang="en-US" sz="4400" b="1">
                <a:solidFill>
                  <a:srgbClr val="0000FF"/>
                </a:solidFill>
              </a:rPr>
              <a:t>观察这些句子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2FC3E5F-F3AC-4A17-BFFE-CFF541364E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50" y="1412875"/>
            <a:ext cx="8229600" cy="4622800"/>
          </a:xfrm>
        </p:spPr>
        <p:txBody>
          <a:bodyPr/>
          <a:lstStyle/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1. We </a:t>
            </a:r>
            <a:r>
              <a:rPr lang="en-US" altLang="zh-CN" sz="3200" b="1" dirty="0">
                <a:solidFill>
                  <a:srgbClr val="FF0000"/>
                </a:solidFill>
              </a:rPr>
              <a:t>were having </a:t>
            </a:r>
            <a:r>
              <a:rPr lang="en-US" altLang="zh-CN" sz="3200" dirty="0"/>
              <a:t>supper when the phone rang.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2. I </a:t>
            </a:r>
            <a:r>
              <a:rPr lang="en-US" altLang="zh-CN" sz="3200" b="1" dirty="0">
                <a:solidFill>
                  <a:srgbClr val="FF0000"/>
                </a:solidFill>
              </a:rPr>
              <a:t>was watching </a:t>
            </a:r>
            <a:r>
              <a:rPr lang="en-US" altLang="zh-CN" sz="3200" dirty="0"/>
              <a:t>TV at home last night.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3. This time yesterday Jack </a:t>
            </a:r>
            <a:r>
              <a:rPr lang="en-US" altLang="zh-CN" sz="3200" b="1" dirty="0">
                <a:solidFill>
                  <a:srgbClr val="FF0000"/>
                </a:solidFill>
              </a:rPr>
              <a:t>was not watching </a:t>
            </a:r>
            <a:r>
              <a:rPr lang="en-US" altLang="zh-CN" sz="3200" dirty="0"/>
              <a:t>TV. He </a:t>
            </a:r>
            <a:r>
              <a:rPr lang="en-US" altLang="zh-CN" sz="3200" b="1" dirty="0">
                <a:solidFill>
                  <a:srgbClr val="FF0000"/>
                </a:solidFill>
              </a:rPr>
              <a:t>was repairing </a:t>
            </a:r>
            <a:r>
              <a:rPr lang="en-US" altLang="zh-CN" sz="3200" dirty="0"/>
              <a:t>his bike.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4. --</a:t>
            </a:r>
            <a:r>
              <a:rPr lang="en-US" altLang="zh-CN" sz="3200" b="1" dirty="0">
                <a:solidFill>
                  <a:srgbClr val="FF0000"/>
                </a:solidFill>
              </a:rPr>
              <a:t>Were</a:t>
            </a:r>
            <a:r>
              <a:rPr lang="en-US" altLang="zh-CN" sz="3200" dirty="0"/>
              <a:t> you </a:t>
            </a:r>
            <a:r>
              <a:rPr lang="en-US" altLang="zh-CN" sz="3200" b="1" dirty="0">
                <a:solidFill>
                  <a:srgbClr val="FF0000"/>
                </a:solidFill>
              </a:rPr>
              <a:t>playing</a:t>
            </a:r>
            <a:r>
              <a:rPr lang="en-US" altLang="zh-CN" sz="3200" dirty="0"/>
              <a:t> basketball at four 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  yesterday afternoon?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zh-CN" sz="3200" dirty="0"/>
              <a:t>    --</a:t>
            </a:r>
            <a:r>
              <a:rPr lang="en-US" altLang="zh-CN" sz="3200" b="1" dirty="0">
                <a:solidFill>
                  <a:srgbClr val="FF0000"/>
                </a:solidFill>
              </a:rPr>
              <a:t>Yes, I was./ No, I wasn’t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zh-CN" sz="3200" dirty="0"/>
              <a:t>5.Jenny </a:t>
            </a:r>
            <a:r>
              <a:rPr lang="en-US" altLang="zh-CN" sz="3200" b="1" dirty="0">
                <a:solidFill>
                  <a:srgbClr val="FF0000"/>
                </a:solidFill>
              </a:rPr>
              <a:t>was reading </a:t>
            </a:r>
            <a:r>
              <a:rPr lang="en-US" altLang="zh-CN" sz="3200" dirty="0"/>
              <a:t>while Danny </a:t>
            </a:r>
            <a:r>
              <a:rPr lang="en-US" altLang="zh-CN" sz="3200" b="1" dirty="0">
                <a:solidFill>
                  <a:srgbClr val="FF0000"/>
                </a:solidFill>
              </a:rPr>
              <a:t>was writing</a:t>
            </a:r>
            <a:r>
              <a:rPr lang="en-US" altLang="zh-CN" sz="3200" dirty="0"/>
              <a:t>.</a:t>
            </a:r>
            <a:endParaRPr lang="zh-CN" altLang="en-US" sz="3200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24F4387-48E2-4D2D-99D4-643C081E2F70}"/>
              </a:ext>
            </a:extLst>
          </p:cNvPr>
          <p:cNvSpPr/>
          <p:nvPr/>
        </p:nvSpPr>
        <p:spPr>
          <a:xfrm rot="-1020000">
            <a:off x="5318368" y="4088349"/>
            <a:ext cx="3663182" cy="923330"/>
          </a:xfrm>
          <a:prstGeom prst="rect">
            <a:avLst/>
          </a:prstGeom>
          <a:solidFill>
            <a:srgbClr val="FFFFCC"/>
          </a:solidFill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zh-CN" altLang="en-US" sz="5400" b="1" dirty="0">
                <a:ln w="11430"/>
                <a:solidFill>
                  <a:srgbClr val="7030A0"/>
                </a:solidFill>
                <a:latin typeface="Comic Sans MS" panose="030F0702030302020204" pitchFamily="66" charset="0"/>
              </a:rPr>
              <a:t>过去进行时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A568C3B3-1239-4179-8505-7417FA7C9C71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8194" name="TextBox 4">
            <a:extLst>
              <a:ext uri="{FF2B5EF4-FFF2-40B4-BE49-F238E27FC236}">
                <a16:creationId xmlns:a16="http://schemas.microsoft.com/office/drawing/2014/main" id="{0782F3E8-25C8-43CD-9562-60D0E5D5D0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3414713"/>
            <a:ext cx="54213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Box 6">
            <a:extLst>
              <a:ext uri="{FF2B5EF4-FFF2-40B4-BE49-F238E27FC236}">
                <a16:creationId xmlns:a16="http://schemas.microsoft.com/office/drawing/2014/main" id="{98412992-C98F-4AAB-8FEE-C57D10F216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5650" y="557213"/>
            <a:ext cx="54530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The past continuous tense </a:t>
            </a:r>
          </a:p>
        </p:txBody>
      </p:sp>
      <p:pic>
        <p:nvPicPr>
          <p:cNvPr id="9218" name="图片 1" descr="屏幕剪辑">
            <a:extLst>
              <a:ext uri="{FF2B5EF4-FFF2-40B4-BE49-F238E27FC236}">
                <a16:creationId xmlns:a16="http://schemas.microsoft.com/office/drawing/2014/main" id="{01A425DC-B0EA-4E6F-8201-9CD029E82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341438"/>
            <a:ext cx="7920038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09452F-69A3-46B1-932A-0718340CBC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5376863"/>
            <a:ext cx="62642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</a:rPr>
              <a:t>我们用过去进行时来表示在过去特定的时间正在发生的动作。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E54B40BE-027A-4EBB-8D00-779DAB1928AD}"/>
              </a:ext>
            </a:extLst>
          </p:cNvPr>
          <p:cNvGraphicFramePr>
            <a:graphicFrameLocks noGrp="1"/>
          </p:cNvGraphicFramePr>
          <p:nvPr/>
        </p:nvGraphicFramePr>
        <p:xfrm>
          <a:off x="395288" y="836613"/>
          <a:ext cx="8353425" cy="1096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3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2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084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84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I/He/She/It</a:t>
                      </a:r>
                      <a:endParaRPr lang="zh-CN" altLang="en-US" sz="30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was(not)</a:t>
                      </a:r>
                      <a:endParaRPr lang="zh-CN" altLang="en-US" sz="30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watching</a:t>
                      </a: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CN" sz="30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TV at eight o'clock last night.</a:t>
                      </a: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481">
                <a:tc>
                  <a:txBody>
                    <a:bodyPr/>
                    <a:lstStyle/>
                    <a:p>
                      <a:r>
                        <a:rPr lang="en-US" altLang="zh-CN" sz="30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You/We/They</a:t>
                      </a:r>
                      <a:endParaRPr lang="zh-CN" altLang="en-US" sz="30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were(not)</a:t>
                      </a: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C095FFFA-8230-45BC-82EA-90A8C1BF0896}"/>
              </a:ext>
            </a:extLst>
          </p:cNvPr>
          <p:cNvGraphicFramePr>
            <a:graphicFrameLocks noGrp="1"/>
          </p:cNvGraphicFramePr>
          <p:nvPr/>
        </p:nvGraphicFramePr>
        <p:xfrm>
          <a:off x="395288" y="2157413"/>
          <a:ext cx="8353425" cy="1127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02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726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83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Was</a:t>
                      </a:r>
                      <a:endParaRPr lang="zh-CN" altLang="en-US" sz="30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694" marB="45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I/he/she/it</a:t>
                      </a:r>
                    </a:p>
                  </a:txBody>
                  <a:tcPr marL="91445" marR="91445" marT="45694" marB="45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having</a:t>
                      </a:r>
                    </a:p>
                  </a:txBody>
                  <a:tcPr marL="91445" marR="91445" marT="45694" marB="45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CN" sz="30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dinner at eight o'clock last night?</a:t>
                      </a:r>
                    </a:p>
                  </a:txBody>
                  <a:tcPr marL="91445" marR="91445" marT="45694" marB="45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8794"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Were</a:t>
                      </a:r>
                    </a:p>
                  </a:txBody>
                  <a:tcPr marL="91445" marR="91445" marT="45694" marB="45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you/we/they</a:t>
                      </a:r>
                    </a:p>
                  </a:txBody>
                  <a:tcPr marL="91445" marR="91445" marT="45694" marB="45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65D04D07-BE06-4A6E-828D-D31A90B5E5DD}"/>
              </a:ext>
            </a:extLst>
          </p:cNvPr>
          <p:cNvGraphicFramePr>
            <a:graphicFrameLocks noGrp="1"/>
          </p:cNvGraphicFramePr>
          <p:nvPr/>
        </p:nvGraphicFramePr>
        <p:xfrm>
          <a:off x="395288" y="3573463"/>
          <a:ext cx="4176712" cy="1096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94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371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8481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Yes,</a:t>
                      </a: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I/he/she/it </a:t>
                      </a:r>
                      <a:endParaRPr lang="zh-CN" altLang="en-US" sz="30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was.</a:t>
                      </a: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481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you/we/they </a:t>
                      </a: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were.</a:t>
                      </a: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F559DD5D-F245-4878-876C-CA1C938BBAAC}"/>
              </a:ext>
            </a:extLst>
          </p:cNvPr>
          <p:cNvGraphicFramePr>
            <a:graphicFrameLocks noGrp="1"/>
          </p:cNvGraphicFramePr>
          <p:nvPr/>
        </p:nvGraphicFramePr>
        <p:xfrm>
          <a:off x="395288" y="4995863"/>
          <a:ext cx="6337300" cy="1096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2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26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8481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No,</a:t>
                      </a:r>
                    </a:p>
                  </a:txBody>
                  <a:tcPr marL="91449" marR="91449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I/he/she/it </a:t>
                      </a:r>
                      <a:endParaRPr lang="zh-CN" altLang="en-US" sz="30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9" marR="91449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Was not/wasn’t.</a:t>
                      </a:r>
                    </a:p>
                  </a:txBody>
                  <a:tcPr marL="91449" marR="91449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481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you/we/they </a:t>
                      </a:r>
                    </a:p>
                  </a:txBody>
                  <a:tcPr marL="91449" marR="91449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Were not/weren’t.</a:t>
                      </a:r>
                    </a:p>
                  </a:txBody>
                  <a:tcPr marL="91449" marR="91449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id="{8FF3925D-3DB6-488D-9E02-716AB02F04A5}"/>
              </a:ext>
            </a:extLst>
          </p:cNvPr>
          <p:cNvSpPr/>
          <p:nvPr/>
        </p:nvSpPr>
        <p:spPr bwMode="auto">
          <a:xfrm>
            <a:off x="1042988" y="2771775"/>
            <a:ext cx="6886575" cy="1520825"/>
          </a:xfrm>
          <a:prstGeom prst="rect">
            <a:avLst/>
          </a:prstGeom>
          <a:ln w="38100">
            <a:prstDash val="sysDot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buFontTx/>
              <a:buNone/>
              <a:defRPr/>
            </a:pPr>
            <a:r>
              <a:rPr lang="en-US" altLang="zh-CN" sz="3200" dirty="0"/>
              <a:t>We form </a:t>
            </a:r>
            <a:r>
              <a:rPr lang="en-US" altLang="zh-CN" sz="3200" b="1" dirty="0"/>
              <a:t>the past continuous tense </a:t>
            </a:r>
            <a:r>
              <a:rPr lang="en-US" altLang="zh-CN" sz="3200" dirty="0"/>
              <a:t>with __________ or __________+ the -</a:t>
            </a:r>
            <a:r>
              <a:rPr lang="en-US" altLang="zh-CN" sz="3200" i="1" dirty="0" err="1"/>
              <a:t>ing</a:t>
            </a:r>
            <a:r>
              <a:rPr lang="en-US" altLang="zh-CN" sz="3200" i="1" dirty="0"/>
              <a:t> </a:t>
            </a:r>
            <a:r>
              <a:rPr lang="en-US" altLang="zh-CN" sz="3200" dirty="0"/>
              <a:t>form of the main verb.</a:t>
            </a:r>
            <a:endParaRPr lang="en-US" altLang="zh-CN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B58B06-354A-44FC-BB07-CAA38A032C5A}"/>
              </a:ext>
            </a:extLst>
          </p:cNvPr>
          <p:cNvSpPr txBox="1"/>
          <p:nvPr/>
        </p:nvSpPr>
        <p:spPr>
          <a:xfrm>
            <a:off x="995363" y="2197100"/>
            <a:ext cx="3289300" cy="542925"/>
          </a:xfrm>
          <a:prstGeom prst="rect">
            <a:avLst/>
          </a:prstGeom>
          <a:ln w="38100">
            <a:prstDash val="sysDot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zh-CN"/>
            </a:defPPr>
            <a:lvl1pPr>
              <a:defRPr sz="2000">
                <a:solidFill>
                  <a:schemeClr val="dk1"/>
                </a:solidFill>
                <a:latin typeface="Tw Cen MT" pitchFamily="34" charset="0"/>
                <a:ea typeface="+mn-ea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</a:defRPr>
            </a:lvl9pPr>
          </a:lstStyle>
          <a:p>
            <a:pPr>
              <a:buFontTx/>
              <a:buNone/>
              <a:defRPr/>
            </a:pPr>
            <a:r>
              <a:rPr lang="en-US" altLang="zh-CN" sz="3200" b="1" dirty="0">
                <a:latin typeface="Times New Roman" panose="02020603050405020304" pitchFamily="18" charset="0"/>
              </a:rPr>
              <a:t>Work out the rule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B8E8905-5979-42DE-A0A5-E8ED92F218C5}"/>
              </a:ext>
            </a:extLst>
          </p:cNvPr>
          <p:cNvSpPr/>
          <p:nvPr/>
        </p:nvSpPr>
        <p:spPr>
          <a:xfrm>
            <a:off x="1763685" y="3171873"/>
            <a:ext cx="8467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</a:rPr>
              <a:t>was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8624BC93-6C16-4197-84A2-93F0FEB4499F}"/>
              </a:ext>
            </a:extLst>
          </p:cNvPr>
          <p:cNvSpPr/>
          <p:nvPr/>
        </p:nvSpPr>
        <p:spPr>
          <a:xfrm>
            <a:off x="4067944" y="3243881"/>
            <a:ext cx="10220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</a:rPr>
              <a:t>were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9" name="TextBox 6">
            <a:extLst>
              <a:ext uri="{FF2B5EF4-FFF2-40B4-BE49-F238E27FC236}">
                <a16:creationId xmlns:a16="http://schemas.microsoft.com/office/drawing/2014/main" id="{0950C2A8-6C38-42CE-8D21-49EE108747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996950"/>
            <a:ext cx="4013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Work out the rule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E86C8175-E139-412E-84BB-BC5F2453189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836613"/>
            <a:ext cx="8785225" cy="5503862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0000FF"/>
                </a:solidFill>
              </a:rPr>
              <a:t>一、过去进行时的句子结构</a:t>
            </a:r>
            <a:endParaRPr lang="zh-CN" altLang="en-US" sz="3200" dirty="0">
              <a:solidFill>
                <a:srgbClr val="0000FF"/>
              </a:solidFill>
            </a:endParaRP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1. </a:t>
            </a:r>
            <a:r>
              <a:rPr lang="zh-CN" altLang="en-US" sz="3200" dirty="0"/>
              <a:t>肯定句：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主语</a:t>
            </a:r>
            <a:r>
              <a:rPr lang="en-US" altLang="zh-CN" sz="3200" dirty="0"/>
              <a:t>+ </a:t>
            </a:r>
            <a:r>
              <a:rPr lang="en-US" altLang="zh-CN" sz="3200" dirty="0">
                <a:solidFill>
                  <a:srgbClr val="FF0000"/>
                </a:solidFill>
              </a:rPr>
              <a:t>was / were +</a:t>
            </a:r>
            <a:r>
              <a:rPr lang="zh-CN" altLang="en-US" sz="3200" dirty="0">
                <a:solidFill>
                  <a:srgbClr val="FF0000"/>
                </a:solidFill>
              </a:rPr>
              <a:t>动词现在分词</a:t>
            </a:r>
            <a:r>
              <a:rPr lang="en-US" altLang="zh-CN" sz="3200" dirty="0"/>
              <a:t>+</a:t>
            </a:r>
            <a:r>
              <a:rPr lang="zh-CN" altLang="en-US" sz="3200" dirty="0"/>
              <a:t>其他    如：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My mother </a:t>
            </a:r>
            <a:r>
              <a:rPr lang="en-US" altLang="zh-CN" sz="3200" dirty="0">
                <a:solidFill>
                  <a:srgbClr val="FF0000"/>
                </a:solidFill>
              </a:rPr>
              <a:t>was cooking </a:t>
            </a:r>
            <a:r>
              <a:rPr lang="en-US" altLang="zh-CN" sz="3200" dirty="0"/>
              <a:t>dinner at 6 p.m. yesterday.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2. </a:t>
            </a:r>
            <a:r>
              <a:rPr lang="zh-CN" altLang="en-US" sz="3200" dirty="0"/>
              <a:t>否定句：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主语</a:t>
            </a:r>
            <a:r>
              <a:rPr lang="en-US" altLang="zh-CN" sz="3200" dirty="0"/>
              <a:t>+ was / were + not+</a:t>
            </a:r>
            <a:r>
              <a:rPr lang="zh-CN" altLang="en-US" sz="3200" dirty="0"/>
              <a:t>动词现在分词</a:t>
            </a:r>
            <a:r>
              <a:rPr lang="en-US" altLang="zh-CN" sz="3200" dirty="0"/>
              <a:t>+</a:t>
            </a:r>
            <a:r>
              <a:rPr lang="zh-CN" altLang="en-US" sz="3200" dirty="0"/>
              <a:t>其他 如：</a:t>
            </a:r>
            <a:endParaRPr lang="en-US" altLang="zh-CN" sz="3200" dirty="0"/>
          </a:p>
          <a:p>
            <a:pPr marL="514350" indent="-514350">
              <a:lnSpc>
                <a:spcPct val="120000"/>
              </a:lnSpc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I </a:t>
            </a:r>
            <a:r>
              <a:rPr lang="en-US" altLang="zh-CN" sz="3200" dirty="0">
                <a:solidFill>
                  <a:srgbClr val="FF0000"/>
                </a:solidFill>
              </a:rPr>
              <a:t>was not sleeping </a:t>
            </a:r>
            <a:r>
              <a:rPr lang="en-US" altLang="zh-CN" sz="3200" dirty="0"/>
              <a:t>at home from 7:00 to 9:00</a:t>
            </a:r>
          </a:p>
          <a:p>
            <a:pPr marL="514350" indent="-514350">
              <a:lnSpc>
                <a:spcPct val="120000"/>
              </a:lnSpc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yesterday evening.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>
            <a:extLst>
              <a:ext uri="{FF2B5EF4-FFF2-40B4-BE49-F238E27FC236}">
                <a16:creationId xmlns:a16="http://schemas.microsoft.com/office/drawing/2014/main" id="{19137CEC-DEDA-47A3-BF2F-FA6E92A87F2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765175"/>
            <a:ext cx="8218487" cy="4130675"/>
          </a:xfrm>
        </p:spPr>
        <p:txBody>
          <a:bodyPr/>
          <a:lstStyle/>
          <a:p>
            <a:pPr marL="514350" indent="-51435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3. </a:t>
            </a:r>
            <a:r>
              <a:rPr lang="zh-CN" altLang="en-US" sz="3200"/>
              <a:t>一般疑问句：</a:t>
            </a:r>
            <a:endParaRPr lang="en-US" altLang="zh-CN" sz="3200"/>
          </a:p>
          <a:p>
            <a:pPr marL="514350" indent="-51435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Was / Were +</a:t>
            </a:r>
            <a:r>
              <a:rPr lang="zh-CN" altLang="en-US" sz="3200"/>
              <a:t>主语</a:t>
            </a:r>
            <a:r>
              <a:rPr lang="en-US" altLang="zh-CN" sz="3200"/>
              <a:t>+</a:t>
            </a:r>
            <a:r>
              <a:rPr lang="zh-CN" altLang="en-US" sz="3200"/>
              <a:t>动词现在分词</a:t>
            </a:r>
            <a:r>
              <a:rPr lang="en-US" altLang="zh-CN" sz="3200"/>
              <a:t>+</a:t>
            </a:r>
            <a:r>
              <a:rPr lang="zh-CN" altLang="en-US" sz="3200"/>
              <a:t>其他</a:t>
            </a:r>
          </a:p>
          <a:p>
            <a:pPr marL="514350" indent="-51435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200"/>
              <a:t>肯定回答：</a:t>
            </a:r>
            <a:r>
              <a:rPr lang="en-US" altLang="zh-CN" sz="3200"/>
              <a:t>Yes, </a:t>
            </a:r>
            <a:r>
              <a:rPr lang="zh-CN" altLang="en-US" sz="3200"/>
              <a:t>主语</a:t>
            </a:r>
            <a:r>
              <a:rPr lang="en-US" altLang="zh-CN" sz="3200"/>
              <a:t>+ was / were.</a:t>
            </a:r>
          </a:p>
          <a:p>
            <a:pPr marL="514350" indent="-51435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200"/>
              <a:t>否定回答：</a:t>
            </a:r>
            <a:r>
              <a:rPr lang="en-US" altLang="zh-CN" sz="3200"/>
              <a:t>No, </a:t>
            </a:r>
            <a:r>
              <a:rPr lang="zh-CN" altLang="en-US" sz="3200"/>
              <a:t>主语</a:t>
            </a:r>
            <a:r>
              <a:rPr lang="en-US" altLang="zh-CN" sz="3200"/>
              <a:t>+ was / were + not.  </a:t>
            </a:r>
            <a:r>
              <a:rPr lang="zh-CN" altLang="en-US" sz="3200"/>
              <a:t>如：</a:t>
            </a:r>
            <a:endParaRPr lang="en-US" altLang="zh-CN" sz="3200"/>
          </a:p>
          <a:p>
            <a:pPr marL="514350" indent="-51435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— </a:t>
            </a:r>
            <a:r>
              <a:rPr lang="en-US" altLang="zh-CN" sz="3200">
                <a:solidFill>
                  <a:srgbClr val="FF0000"/>
                </a:solidFill>
              </a:rPr>
              <a:t>Were you playing </a:t>
            </a:r>
            <a:r>
              <a:rPr lang="en-US" altLang="zh-CN" sz="3200"/>
              <a:t>football at that time?</a:t>
            </a:r>
          </a:p>
          <a:p>
            <a:pPr marL="514350" indent="-51435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— </a:t>
            </a:r>
            <a:r>
              <a:rPr lang="en-US" altLang="zh-CN" sz="3200">
                <a:solidFill>
                  <a:srgbClr val="FF0000"/>
                </a:solidFill>
              </a:rPr>
              <a:t>Yes, I was. / No, I wasn’t.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4">
            <a:extLst>
              <a:ext uri="{FF2B5EF4-FFF2-40B4-BE49-F238E27FC236}">
                <a16:creationId xmlns:a16="http://schemas.microsoft.com/office/drawing/2014/main" id="{D35F4259-8ECB-4095-A70C-6C46583E6A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693738"/>
            <a:ext cx="9144000" cy="125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A1 Linda was helping at a charity event last Saturday. Read her schedule and complete the sentences below using the past continuous tense.</a:t>
            </a:r>
          </a:p>
        </p:txBody>
      </p:sp>
      <p:sp>
        <p:nvSpPr>
          <p:cNvPr id="8195" name="Text Box 3">
            <a:extLst>
              <a:ext uri="{FF2B5EF4-FFF2-40B4-BE49-F238E27FC236}">
                <a16:creationId xmlns:a16="http://schemas.microsoft.com/office/drawing/2014/main" id="{35134BE1-1A1A-44A3-9010-0D0860B0E5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2124075"/>
            <a:ext cx="8677275" cy="440055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Time                             Activity</a:t>
            </a:r>
          </a:p>
          <a:p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7:00-8:00                      get ready to go out</a:t>
            </a:r>
          </a:p>
          <a:p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8:00-9:00                      travel on the underground</a:t>
            </a:r>
          </a:p>
          <a:p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9:00-10:00                    buy food in the market with some friends </a:t>
            </a:r>
          </a:p>
          <a:p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10:00-12:00                  make lunch for 30 people</a:t>
            </a:r>
          </a:p>
          <a:p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12:00-13:00                  have lunch</a:t>
            </a:r>
          </a:p>
          <a:p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13:00-15:00                  tidy up and wash the dishes</a:t>
            </a:r>
          </a:p>
          <a:p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15:00-17:00                  meet a friend at a tea shop</a:t>
            </a:r>
          </a:p>
          <a:p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17:00-18:00                  go home on the underground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ldLvl="0"/>
      <p:bldP spid="8195" grpId="1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2">
            <a:extLst>
              <a:ext uri="{FF2B5EF4-FFF2-40B4-BE49-F238E27FC236}">
                <a16:creationId xmlns:a16="http://schemas.microsoft.com/office/drawing/2014/main" id="{93F95429-79DF-4E6D-9BF1-8DA890085E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775" y="765175"/>
            <a:ext cx="8661400" cy="5262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AutoNum type="arabicPlain"/>
              <a:defRPr/>
            </a:pPr>
            <a:r>
              <a:rPr lang="en-US" sz="3200" dirty="0">
                <a:latin typeface="Times New Roman" panose="02020603050405020304" pitchFamily="18" charset="0"/>
              </a:rPr>
              <a:t>At 7:30, Linda  </a:t>
            </a:r>
          </a:p>
          <a:p>
            <a:pPr marL="457200" indent="-457200">
              <a:lnSpc>
                <a:spcPct val="150000"/>
              </a:lnSpc>
              <a:buFontTx/>
              <a:buNone/>
              <a:defRPr/>
            </a:pPr>
            <a:r>
              <a:rPr lang="en-US" sz="3200" dirty="0">
                <a:latin typeface="Times New Roman" panose="02020603050405020304" pitchFamily="18" charset="0"/>
              </a:rPr>
              <a:t>2   At 8:30, she </a:t>
            </a:r>
          </a:p>
          <a:p>
            <a:pPr marL="514350" indent="-514350">
              <a:lnSpc>
                <a:spcPct val="150000"/>
              </a:lnSpc>
              <a:buFontTx/>
              <a:buAutoNum type="arabicPlain" startAt="3"/>
              <a:defRPr/>
            </a:pPr>
            <a:r>
              <a:rPr lang="en-US" sz="3200" dirty="0">
                <a:latin typeface="Times New Roman" panose="02020603050405020304" pitchFamily="18" charset="0"/>
              </a:rPr>
              <a:t>At 9:30, she and some friends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50000"/>
              </a:lnSpc>
              <a:buFontTx/>
              <a:buNone/>
              <a:defRPr/>
            </a:pPr>
            <a:endParaRPr lang="en-US" sz="3200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AutoNum type="arabicPlain" startAt="4"/>
              <a:defRPr/>
            </a:pPr>
            <a:r>
              <a:rPr lang="en-US" sz="3200" dirty="0">
                <a:latin typeface="Times New Roman" panose="02020603050405020304" pitchFamily="18" charset="0"/>
              </a:rPr>
              <a:t>At 12:30, they  </a:t>
            </a:r>
          </a:p>
          <a:p>
            <a:pPr marL="457200" indent="-457200">
              <a:lnSpc>
                <a:spcPct val="150000"/>
              </a:lnSpc>
              <a:buFontTx/>
              <a:buNone/>
              <a:defRPr/>
            </a:pPr>
            <a:r>
              <a:rPr lang="en-US" sz="3200" dirty="0">
                <a:latin typeface="Times New Roman" panose="02020603050405020304" pitchFamily="18" charset="0"/>
              </a:rPr>
              <a:t>5   At 16:30, she </a:t>
            </a:r>
          </a:p>
          <a:p>
            <a:pPr marL="457200" indent="-457200">
              <a:lnSpc>
                <a:spcPct val="150000"/>
              </a:lnSpc>
              <a:buFontTx/>
              <a:buNone/>
              <a:defRPr/>
            </a:pPr>
            <a:r>
              <a:rPr lang="en-US" sz="3200" dirty="0">
                <a:latin typeface="Times New Roman" panose="02020603050405020304" pitchFamily="18" charset="0"/>
              </a:rPr>
              <a:t>6   At 17:30, she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7" name="矩形 5">
            <a:extLst>
              <a:ext uri="{FF2B5EF4-FFF2-40B4-BE49-F238E27FC236}">
                <a16:creationId xmlns:a16="http://schemas.microsoft.com/office/drawing/2014/main" id="{3A72F18E-69BD-45CB-B536-FC9D622DBC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5975" y="908050"/>
            <a:ext cx="47450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was getting ready to go out.</a:t>
            </a:r>
          </a:p>
        </p:txBody>
      </p:sp>
      <p:sp>
        <p:nvSpPr>
          <p:cNvPr id="8198" name="矩形 7">
            <a:extLst>
              <a:ext uri="{FF2B5EF4-FFF2-40B4-BE49-F238E27FC236}">
                <a16:creationId xmlns:a16="http://schemas.microsoft.com/office/drawing/2014/main" id="{1BA226FE-6D76-4D0F-B159-CD6EE0836F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2263" y="1628775"/>
            <a:ext cx="6173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was  travelling on the underground.</a:t>
            </a:r>
          </a:p>
        </p:txBody>
      </p:sp>
      <p:sp>
        <p:nvSpPr>
          <p:cNvPr id="8199" name="矩形 9">
            <a:extLst>
              <a:ext uri="{FF2B5EF4-FFF2-40B4-BE49-F238E27FC236}">
                <a16:creationId xmlns:a16="http://schemas.microsoft.com/office/drawing/2014/main" id="{75899AF7-C58B-4DE4-A2E5-4EC65ABB96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3060700"/>
            <a:ext cx="56165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were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buying food in the market.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sp>
        <p:nvSpPr>
          <p:cNvPr id="8200" name="矩形 11">
            <a:extLst>
              <a:ext uri="{FF2B5EF4-FFF2-40B4-BE49-F238E27FC236}">
                <a16:creationId xmlns:a16="http://schemas.microsoft.com/office/drawing/2014/main" id="{86C15041-305F-4E72-8E72-115E16462E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138" y="3860800"/>
            <a:ext cx="331946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were having lunch.</a:t>
            </a:r>
          </a:p>
        </p:txBody>
      </p:sp>
      <p:sp>
        <p:nvSpPr>
          <p:cNvPr id="8201" name="矩形 13">
            <a:extLst>
              <a:ext uri="{FF2B5EF4-FFF2-40B4-BE49-F238E27FC236}">
                <a16:creationId xmlns:a16="http://schemas.microsoft.com/office/drawing/2014/main" id="{5C22A9FD-CD05-4316-B1D4-1C3240EFAD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9113" y="4581525"/>
            <a:ext cx="5976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was meeting a friend at a tea shop.</a:t>
            </a:r>
          </a:p>
        </p:txBody>
      </p:sp>
      <p:sp>
        <p:nvSpPr>
          <p:cNvPr id="8202" name="矩形 22">
            <a:extLst>
              <a:ext uri="{FF2B5EF4-FFF2-40B4-BE49-F238E27FC236}">
                <a16:creationId xmlns:a16="http://schemas.microsoft.com/office/drawing/2014/main" id="{952A164C-92F5-439E-913F-F8ABC7B26B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5303838"/>
            <a:ext cx="807561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was going home on the underground.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8" grpId="0"/>
      <p:bldP spid="8199" grpId="0"/>
      <p:bldP spid="8200" grpId="0"/>
      <p:bldP spid="8201" grpId="0"/>
      <p:bldP spid="820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矩形 6">
            <a:extLst>
              <a:ext uri="{FF2B5EF4-FFF2-40B4-BE49-F238E27FC236}">
                <a16:creationId xmlns:a16="http://schemas.microsoft.com/office/drawing/2014/main" id="{D68B53AC-BEC2-439A-91DD-20551CFB9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2071688"/>
            <a:ext cx="8353425" cy="35401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" panose="05000000000000000000" pitchFamily="2" charset="2"/>
              <a:buChar char="l"/>
            </a:pPr>
            <a:r>
              <a:rPr lang="en-US" altLang="zh-CN" sz="3200" b="1">
                <a:latin typeface="Times New Roman" panose="02020603050405020304" pitchFamily="18" charset="0"/>
              </a:rPr>
              <a:t>What were you doing last Sunday?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en-US" altLang="zh-CN" sz="3200" b="1">
                <a:latin typeface="Times New Roman" panose="02020603050405020304" pitchFamily="18" charset="0"/>
              </a:rPr>
              <a:t>What were you doing at midnight yesterday?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en-US" altLang="zh-CN" sz="3200" b="1">
                <a:latin typeface="Times New Roman" panose="02020603050405020304" pitchFamily="18" charset="0"/>
              </a:rPr>
              <a:t>What were you doing at 7:30 this morning?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en-US" altLang="zh-CN" sz="3200" b="1">
                <a:latin typeface="Times New Roman" panose="02020603050405020304" pitchFamily="18" charset="0"/>
              </a:rPr>
              <a:t>What were you doing on the morning of 1  </a:t>
            </a:r>
          </a:p>
          <a:p>
            <a:r>
              <a:rPr lang="en-US" altLang="zh-CN" sz="3200" b="1">
                <a:latin typeface="Times New Roman" panose="02020603050405020304" pitchFamily="18" charset="0"/>
              </a:rPr>
              <a:t>   January?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en-US" altLang="zh-CN" sz="3200" b="1">
                <a:latin typeface="Times New Roman" panose="02020603050405020304" pitchFamily="18" charset="0"/>
              </a:rPr>
              <a:t>What were you doing at this time a week ago?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en-US" altLang="zh-CN" sz="3200" b="1">
                <a:latin typeface="Times New Roman" panose="02020603050405020304" pitchFamily="18" charset="0"/>
              </a:rPr>
              <a:t>Where were you living ten years ago?</a:t>
            </a:r>
          </a:p>
        </p:txBody>
      </p:sp>
      <p:sp>
        <p:nvSpPr>
          <p:cNvPr id="8" name="矩形 21">
            <a:extLst>
              <a:ext uri="{FF2B5EF4-FFF2-40B4-BE49-F238E27FC236}">
                <a16:creationId xmlns:a16="http://schemas.microsoft.com/office/drawing/2014/main" id="{DFD4A3F8-3316-4363-82A4-6206908BBE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713" y="1117600"/>
            <a:ext cx="7235825" cy="522288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chemeClr val="tx1"/>
                </a:solidFill>
              </a:rPr>
              <a:t>Answer the following questions.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>
            <a:extLst>
              <a:ext uri="{FF2B5EF4-FFF2-40B4-BE49-F238E27FC236}">
                <a16:creationId xmlns:a16="http://schemas.microsoft.com/office/drawing/2014/main" id="{107F0166-16C7-4A62-83D9-759666FFE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420938"/>
            <a:ext cx="1862137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0" name="矩形 3">
            <a:extLst>
              <a:ext uri="{FF2B5EF4-FFF2-40B4-BE49-F238E27FC236}">
                <a16:creationId xmlns:a16="http://schemas.microsoft.com/office/drawing/2014/main" id="{7BCEE719-13DC-4BC6-B57B-3B409FE969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765175"/>
            <a:ext cx="86407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latin typeface="Times New Roman" panose="02020603050405020304" pitchFamily="18" charset="0"/>
              </a:rPr>
              <a:t>We can also use the past continuous tense to talk about two actions happening at the same time in the past.</a:t>
            </a:r>
          </a:p>
        </p:txBody>
      </p:sp>
      <p:sp>
        <p:nvSpPr>
          <p:cNvPr id="17411" name="圆角矩形标注 5">
            <a:extLst>
              <a:ext uri="{FF2B5EF4-FFF2-40B4-BE49-F238E27FC236}">
                <a16:creationId xmlns:a16="http://schemas.microsoft.com/office/drawing/2014/main" id="{3455BFDE-CF34-4AE7-A0BF-4F28605FD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3950" y="2565400"/>
            <a:ext cx="5346700" cy="935038"/>
          </a:xfrm>
          <a:prstGeom prst="wedgeRoundRectCallout">
            <a:avLst>
              <a:gd name="adj1" fmla="val -58796"/>
              <a:gd name="adj2" fmla="val 26032"/>
              <a:gd name="adj3" fmla="val 16667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While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 I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was driving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 my old car, I was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polluting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 the city.</a:t>
            </a:r>
          </a:p>
        </p:txBody>
      </p:sp>
      <p:sp>
        <p:nvSpPr>
          <p:cNvPr id="9222" name="Rectangle 2">
            <a:extLst>
              <a:ext uri="{FF2B5EF4-FFF2-40B4-BE49-F238E27FC236}">
                <a16:creationId xmlns:a16="http://schemas.microsoft.com/office/drawing/2014/main" id="{8DD6F941-46D5-4BA8-8D85-197AE77F635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116013" y="4652963"/>
            <a:ext cx="3671887" cy="538162"/>
          </a:xfrm>
          <a:ln>
            <a:solidFill>
              <a:srgbClr val="7030A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3200" b="1">
                <a:solidFill>
                  <a:srgbClr val="7030A0"/>
                </a:solidFill>
              </a:rPr>
              <a:t>Things to remember</a:t>
            </a:r>
          </a:p>
        </p:txBody>
      </p:sp>
      <p:sp>
        <p:nvSpPr>
          <p:cNvPr id="9223" name="Text Box 3">
            <a:extLst>
              <a:ext uri="{FF2B5EF4-FFF2-40B4-BE49-F238E27FC236}">
                <a16:creationId xmlns:a16="http://schemas.microsoft.com/office/drawing/2014/main" id="{BDD20FF5-A1E1-447F-8E6A-DA2234F0E4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8075" y="5232400"/>
            <a:ext cx="6689725" cy="10779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Usually we use </a:t>
            </a:r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18" charset="0"/>
              </a:rPr>
              <a:t>while</a:t>
            </a:r>
            <a:r>
              <a:rPr lang="en-US" altLang="zh-CN" sz="3200">
                <a:latin typeface="Times New Roman" panose="02020603050405020304" pitchFamily="18" charset="0"/>
              </a:rPr>
              <a:t> to talk about two continuing actions in the past.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00DFC1-4C6D-43E5-982D-F9D9894DED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3576638"/>
            <a:ext cx="62642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通常我们用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while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谈论过去两个持续进行的动作。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3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0DEE2533-FC0F-4D81-8A5D-ECB59242E81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8788" y="692150"/>
            <a:ext cx="8361362" cy="5899150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0000FF"/>
                </a:solidFill>
              </a:rPr>
              <a:t>二、过去进行时的用法</a:t>
            </a:r>
            <a:endParaRPr lang="zh-CN" altLang="en-US" sz="3200" dirty="0">
              <a:solidFill>
                <a:srgbClr val="0000FF"/>
              </a:solidFill>
            </a:endParaRP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1. </a:t>
            </a:r>
            <a:r>
              <a:rPr lang="zh-CN" altLang="en-US" sz="3200" dirty="0"/>
              <a:t>过去进行时表示过去某一时刻正在发生的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动作，常与</a:t>
            </a:r>
            <a:r>
              <a:rPr lang="en-US" sz="3200" dirty="0"/>
              <a:t>at that time / moment, then, at 9:00 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sz="3200" dirty="0"/>
              <a:t>p.m.</a:t>
            </a:r>
            <a:r>
              <a:rPr lang="zh-CN" altLang="en-US" sz="3200" dirty="0"/>
              <a:t>, </a:t>
            </a:r>
            <a:r>
              <a:rPr lang="en-US" sz="3200" dirty="0"/>
              <a:t>yesterday</a:t>
            </a:r>
            <a:r>
              <a:rPr lang="zh-CN" altLang="en-US" sz="3200" dirty="0"/>
              <a:t>等时间状语连用。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/>
              <a:t>2. </a:t>
            </a:r>
            <a:r>
              <a:rPr lang="zh-CN" altLang="en-US" sz="3200" dirty="0"/>
              <a:t>过去进行时表示过去某一段时间内持续的</a:t>
            </a:r>
            <a:endParaRPr lang="en-US" altLang="zh-CN" sz="3200" dirty="0"/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dirty="0"/>
              <a:t>动作，常与</a:t>
            </a:r>
            <a:r>
              <a:rPr lang="en-US" sz="3200" dirty="0"/>
              <a:t>those days, the whole morning, 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/>
              <a:t>from 7:00 to 9:00 yesterday evening </a:t>
            </a:r>
            <a:r>
              <a:rPr lang="zh-CN" altLang="en-US" sz="3200" dirty="0"/>
              <a:t>等时间状</a:t>
            </a:r>
            <a:endParaRPr lang="en-US" altLang="zh-CN" sz="3200" dirty="0"/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dirty="0"/>
              <a:t>语连用。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/>
              <a:t>3. </a:t>
            </a:r>
            <a:r>
              <a:rPr lang="zh-CN" altLang="en-US" sz="3200" dirty="0"/>
              <a:t>过去进行时表示在过去某一个动作发生时，</a:t>
            </a:r>
            <a:endParaRPr lang="en-US" altLang="zh-CN" sz="3200" dirty="0"/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dirty="0"/>
              <a:t>另一个动作正在发生。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21">
            <a:extLst>
              <a:ext uri="{FF2B5EF4-FFF2-40B4-BE49-F238E27FC236}">
                <a16:creationId xmlns:a16="http://schemas.microsoft.com/office/drawing/2014/main" id="{ED785608-EDAA-4D96-B200-AEFE985794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613" y="620713"/>
            <a:ext cx="8907462" cy="12001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400" b="1" i="1" dirty="0">
                <a:solidFill>
                  <a:schemeClr val="tx1"/>
                </a:solidFill>
              </a:rPr>
              <a:t>B Super-smart is a smart computer and Ultra-smart is a smart robot. Look at their notes about what they did on Wednesday and complete the paragraph below.</a:t>
            </a:r>
          </a:p>
        </p:txBody>
      </p:sp>
      <p:pic>
        <p:nvPicPr>
          <p:cNvPr id="19458" name="图片 1" descr="屏幕剪辑">
            <a:extLst>
              <a:ext uri="{FF2B5EF4-FFF2-40B4-BE49-F238E27FC236}">
                <a16:creationId xmlns:a16="http://schemas.microsoft.com/office/drawing/2014/main" id="{13801C82-5B35-4F38-AD07-179631C0D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44675"/>
            <a:ext cx="8278812" cy="449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2">
            <a:extLst>
              <a:ext uri="{FF2B5EF4-FFF2-40B4-BE49-F238E27FC236}">
                <a16:creationId xmlns:a16="http://schemas.microsoft.com/office/drawing/2014/main" id="{91452748-2422-45E0-BA8E-7642CB23C3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692150"/>
            <a:ext cx="8353425" cy="560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      </a:t>
            </a:r>
            <a:r>
              <a:rPr lang="en-US" altLang="zh-CN" sz="2800">
                <a:latin typeface="Times New Roman" panose="02020603050405020304" pitchFamily="18" charset="0"/>
              </a:rPr>
              <a:t>While Super-smart (1)_______________ from the supermarket, Ultra-smart (2)___________________________ for Jacky. While Super-smart (3)_____________________________for David's family, Ultra-smart(4)________________ with Jacky's son. While Super-smart(5)_________________ Chinese, Ultra-smart(6)________________.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While Super-smart (7)______________________in the garden,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Ultra-smart and Jacky(8)________________.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While(9)___________________________ with David,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(10)__________</a:t>
            </a:r>
            <a:r>
              <a:rPr lang="zh-CN" altLang="en-US" sz="2800">
                <a:latin typeface="Times New Roman" panose="02020603050405020304" pitchFamily="18" charset="0"/>
              </a:rPr>
              <a:t>__________</a:t>
            </a:r>
            <a:r>
              <a:rPr lang="en-US" altLang="zh-CN" sz="2800">
                <a:latin typeface="Times New Roman" panose="02020603050405020304" pitchFamily="18" charset="0"/>
              </a:rPr>
              <a:t> afternoon tea.</a:t>
            </a:r>
          </a:p>
        </p:txBody>
      </p:sp>
      <p:sp>
        <p:nvSpPr>
          <p:cNvPr id="11267" name="矩形 5">
            <a:extLst>
              <a:ext uri="{FF2B5EF4-FFF2-40B4-BE49-F238E27FC236}">
                <a16:creationId xmlns:a16="http://schemas.microsoft.com/office/drawing/2014/main" id="{ED979329-1E2B-4053-B8C2-8547A9C8DA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0200" y="692150"/>
            <a:ext cx="27971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ordering food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68" name="矩形 7">
            <a:extLst>
              <a:ext uri="{FF2B5EF4-FFF2-40B4-BE49-F238E27FC236}">
                <a16:creationId xmlns:a16="http://schemas.microsoft.com/office/drawing/2014/main" id="{4D97D9D2-CD8F-499E-A64C-B4718634C7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685925"/>
            <a:ext cx="5476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making a new hydrogen car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69" name="矩形 9">
            <a:extLst>
              <a:ext uri="{FF2B5EF4-FFF2-40B4-BE49-F238E27FC236}">
                <a16:creationId xmlns:a16="http://schemas.microsoft.com/office/drawing/2014/main" id="{8D34343C-27A0-4FFE-92A5-6A6EA73AB0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0338" y="2189163"/>
            <a:ext cx="58150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collecting holiday information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70" name="矩形 11">
            <a:extLst>
              <a:ext uri="{FF2B5EF4-FFF2-40B4-BE49-F238E27FC236}">
                <a16:creationId xmlns:a16="http://schemas.microsoft.com/office/drawing/2014/main" id="{B8D258E7-6FF8-4383-9379-6C8F28467B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7900" y="2622550"/>
            <a:ext cx="2913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playing games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71" name="矩形 13">
            <a:extLst>
              <a:ext uri="{FF2B5EF4-FFF2-40B4-BE49-F238E27FC236}">
                <a16:creationId xmlns:a16="http://schemas.microsoft.com/office/drawing/2014/main" id="{8BA39370-EAAD-41A3-9403-3218307E58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2400" y="3141663"/>
            <a:ext cx="3101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teaching David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72" name="矩形 15">
            <a:extLst>
              <a:ext uri="{FF2B5EF4-FFF2-40B4-BE49-F238E27FC236}">
                <a16:creationId xmlns:a16="http://schemas.microsoft.com/office/drawing/2014/main" id="{917798AE-7067-43E9-A08F-40B9C27B7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7775" y="3644900"/>
            <a:ext cx="279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making lunch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73" name="矩形 17">
            <a:extLst>
              <a:ext uri="{FF2B5EF4-FFF2-40B4-BE49-F238E27FC236}">
                <a16:creationId xmlns:a16="http://schemas.microsoft.com/office/drawing/2014/main" id="{53D8E3E2-70EC-4634-B1C8-A293C663D8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775" y="4149725"/>
            <a:ext cx="36893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checking the plants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74" name="矩形 19">
            <a:extLst>
              <a:ext uri="{FF2B5EF4-FFF2-40B4-BE49-F238E27FC236}">
                <a16:creationId xmlns:a16="http://schemas.microsoft.com/office/drawing/2014/main" id="{9CBBB398-DED7-479E-9162-9661FE27D7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7175" y="4652963"/>
            <a:ext cx="3254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ere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playing football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75" name="矩形 21">
            <a:extLst>
              <a:ext uri="{FF2B5EF4-FFF2-40B4-BE49-F238E27FC236}">
                <a16:creationId xmlns:a16="http://schemas.microsoft.com/office/drawing/2014/main" id="{B500EECA-1F5B-401B-AEF9-2E421E8D1F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5229225"/>
            <a:ext cx="5818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Super-smart was reading stories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76" name="矩形 23">
            <a:extLst>
              <a:ext uri="{FF2B5EF4-FFF2-40B4-BE49-F238E27FC236}">
                <a16:creationId xmlns:a16="http://schemas.microsoft.com/office/drawing/2014/main" id="{10FE11C7-1EAA-43FA-A2E3-308D6FAB53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7600" y="5661025"/>
            <a:ext cx="4175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Ultra-smart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making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69" grpId="0"/>
      <p:bldP spid="11270" grpId="0"/>
      <p:bldP spid="11271" grpId="0"/>
      <p:bldP spid="11272" grpId="0"/>
      <p:bldP spid="11273" grpId="0"/>
      <p:bldP spid="11274" grpId="0"/>
      <p:bldP spid="11275" grpId="0"/>
      <p:bldP spid="1127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QQ截图20150122173840">
            <a:extLst>
              <a:ext uri="{FF2B5EF4-FFF2-40B4-BE49-F238E27FC236}">
                <a16:creationId xmlns:a16="http://schemas.microsoft.com/office/drawing/2014/main" id="{9761B037-C529-472B-B487-A005B78A0F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2214563"/>
            <a:ext cx="8791575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" name="内容占位符 2">
            <a:extLst>
              <a:ext uri="{FF2B5EF4-FFF2-40B4-BE49-F238E27FC236}">
                <a16:creationId xmlns:a16="http://schemas.microsoft.com/office/drawing/2014/main" id="{4C8CE7AF-BF27-4CA1-BBDA-5E0A7E7851B7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55613" y="819150"/>
            <a:ext cx="8229600" cy="954088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zh-CN" sz="2800" b="1" i="1"/>
              <a:t>C   In pairs, talk about what you were doing last weekend. Use the table below to help you.</a:t>
            </a:r>
          </a:p>
        </p:txBody>
      </p:sp>
      <p:sp>
        <p:nvSpPr>
          <p:cNvPr id="12292" name="Text Box 6">
            <a:extLst>
              <a:ext uri="{FF2B5EF4-FFF2-40B4-BE49-F238E27FC236}">
                <a16:creationId xmlns:a16="http://schemas.microsoft.com/office/drawing/2014/main" id="{B21E1E16-723E-43FC-840C-4A5F98BCD0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3841750"/>
            <a:ext cx="77406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do my homework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visit my friends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read some books</a:t>
            </a:r>
          </a:p>
        </p:txBody>
      </p:sp>
      <p:sp>
        <p:nvSpPr>
          <p:cNvPr id="12293" name="Text Box 7">
            <a:extLst>
              <a:ext uri="{FF2B5EF4-FFF2-40B4-BE49-F238E27FC236}">
                <a16:creationId xmlns:a16="http://schemas.microsoft.com/office/drawing/2014/main" id="{6093A934-FDAC-490A-95DE-FC5FEA80ED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4581525"/>
            <a:ext cx="74168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play computer      go shopping      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chat wirh my                                                                       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games                                             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parents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8">
            <a:extLst>
              <a:ext uri="{FF2B5EF4-FFF2-40B4-BE49-F238E27FC236}">
                <a16:creationId xmlns:a16="http://schemas.microsoft.com/office/drawing/2014/main" id="{5E8666F8-D2D1-4B8E-8E57-7C93171D69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836613"/>
            <a:ext cx="8208962" cy="555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10000"/>
              </a:spcBef>
            </a:pP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       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Last weekend, I was busy and happy. On Saturday, I got up at 7:00. And I was having breakfast at 8:00. Then, I was doing my homework. At 12:00, I was eating lunch. At 7</a:t>
            </a:r>
          </a:p>
          <a:p>
            <a:pPr>
              <a:spcBef>
                <a:spcPct val="10000"/>
              </a:spcBef>
            </a:pP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p.m., I was having my supper. And at 10:00, I was sleeping on my bed.</a:t>
            </a:r>
          </a:p>
          <a:p>
            <a:pPr>
              <a:spcBef>
                <a:spcPct val="10000"/>
              </a:spcBef>
            </a:pP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     On Sunday, I got up at 7:30. I was playing computer games from 10:00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 to 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11:30.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And then I had lunch. In the afternoon, I was doing some shopping with my mother from 2:00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3:00. At 10:00, I slept. I felt happy.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Box 4">
            <a:extLst>
              <a:ext uri="{FF2B5EF4-FFF2-40B4-BE49-F238E27FC236}">
                <a16:creationId xmlns:a16="http://schemas.microsoft.com/office/drawing/2014/main" id="{30DA8D9D-8E87-4DCA-95A7-0C7A386465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2636838"/>
            <a:ext cx="60483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Let’s learn the useful expressions.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23554" name="图片 5" descr="学习.jpg">
            <a:extLst>
              <a:ext uri="{FF2B5EF4-FFF2-40B4-BE49-F238E27FC236}">
                <a16:creationId xmlns:a16="http://schemas.microsoft.com/office/drawing/2014/main" id="{3950202C-056C-4EC9-9B9D-9290ACB41D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3141663"/>
            <a:ext cx="4799013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3D87FCE-F4FA-4C20-949F-B994BFE3834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196975"/>
            <a:ext cx="8424862" cy="5308600"/>
          </a:xfrm>
        </p:spPr>
        <p:txBody>
          <a:bodyPr/>
          <a:lstStyle/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 b="1"/>
              <a:t>1. on / in +</a:t>
            </a:r>
            <a:r>
              <a:rPr lang="zh-CN" altLang="en-US" sz="3200" b="1"/>
              <a:t>限定词</a:t>
            </a:r>
            <a:r>
              <a:rPr lang="en-US" altLang="zh-CN" sz="3200" b="1"/>
              <a:t>+</a:t>
            </a:r>
            <a:r>
              <a:rPr lang="zh-CN" altLang="en-US" sz="3200" b="1"/>
              <a:t>交通工具</a:t>
            </a:r>
            <a:endParaRPr lang="en-US" altLang="zh-CN" sz="3200"/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travel on the underground </a:t>
            </a:r>
            <a:r>
              <a:rPr lang="zh-CN" altLang="en-US" sz="3200"/>
              <a:t>乘地铁出行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on the underground</a:t>
            </a:r>
            <a:r>
              <a:rPr lang="zh-CN" altLang="en-US" sz="3200"/>
              <a:t>表示乘地铁。</a:t>
            </a:r>
            <a:endParaRPr lang="en-US" altLang="zh-CN" sz="3200"/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on / in +</a:t>
            </a:r>
            <a:r>
              <a:rPr lang="zh-CN" altLang="en-US" sz="3200"/>
              <a:t>限定词</a:t>
            </a:r>
            <a:r>
              <a:rPr lang="en-US" altLang="zh-CN" sz="3200"/>
              <a:t>+</a:t>
            </a:r>
            <a:r>
              <a:rPr lang="zh-CN" altLang="en-US" sz="3200"/>
              <a:t>交通工具表示乘坐具体的交</a:t>
            </a:r>
            <a:endParaRPr lang="en-US" altLang="zh-CN" sz="3200"/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zh-CN" altLang="en-US" sz="3200"/>
              <a:t>通工具，在句中作状语，限定词一般用</a:t>
            </a:r>
            <a:r>
              <a:rPr lang="en-US" altLang="zh-CN" sz="3200"/>
              <a:t>a(n)</a:t>
            </a:r>
            <a:r>
              <a:rPr lang="zh-CN" altLang="en-US" sz="3200"/>
              <a:t>、</a:t>
            </a:r>
            <a:endParaRPr lang="en-US" altLang="zh-CN" sz="3200"/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the</a:t>
            </a:r>
            <a:r>
              <a:rPr lang="zh-CN" altLang="en-US" sz="3200"/>
              <a:t>、形容词性物主代词或形容词等。例如：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zh-CN" altLang="en-US" sz="3200"/>
              <a:t>周末我经常坐地铁去广州图书馆。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At weekends, I often go to Guangzhou Library on 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the underground.</a:t>
            </a:r>
          </a:p>
        </p:txBody>
      </p:sp>
      <p:sp>
        <p:nvSpPr>
          <p:cNvPr id="24578" name="Rectangle 2">
            <a:extLst>
              <a:ext uri="{FF2B5EF4-FFF2-40B4-BE49-F238E27FC236}">
                <a16:creationId xmlns:a16="http://schemas.microsoft.com/office/drawing/2014/main" id="{368B748B-F4C3-4C7C-B587-F29C97EA1D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404813"/>
            <a:ext cx="3529012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400">
                <a:latin typeface="Times New Roman" panose="02020603050405020304" pitchFamily="18" charset="0"/>
              </a:rPr>
              <a:t> P119-121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3847FA3-C2E6-433B-B37C-7C413D703C9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476250"/>
            <a:ext cx="8424862" cy="5903913"/>
          </a:xfrm>
        </p:spPr>
        <p:txBody>
          <a:bodyPr/>
          <a:lstStyle/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0000FF"/>
                </a:solidFill>
              </a:rPr>
              <a:t>【</a:t>
            </a:r>
            <a:r>
              <a:rPr lang="zh-CN" altLang="en-US" sz="3200">
                <a:solidFill>
                  <a:srgbClr val="0000FF"/>
                </a:solidFill>
              </a:rPr>
              <a:t>拓展</a:t>
            </a:r>
            <a:r>
              <a:rPr lang="en-US" altLang="zh-CN" sz="3200">
                <a:solidFill>
                  <a:srgbClr val="0000FF"/>
                </a:solidFill>
              </a:rPr>
              <a:t>】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on the underground </a:t>
            </a:r>
            <a:r>
              <a:rPr lang="zh-CN" altLang="en-US" sz="3200"/>
              <a:t>与</a:t>
            </a:r>
            <a:r>
              <a:rPr lang="en-US" altLang="zh-CN" sz="3200"/>
              <a:t>by underground</a:t>
            </a:r>
            <a:r>
              <a:rPr lang="zh-CN" altLang="en-US" sz="3200"/>
              <a:t>意思相同</a:t>
            </a:r>
            <a:endParaRPr lang="en-US" altLang="zh-CN" sz="3200"/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zh-CN" altLang="en-US" sz="3200"/>
              <a:t>类似用法还有：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by plane = on ... plane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by bus = on ... bus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by bike = on ... bike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bycar = in ... car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/>
              <a:t>by taxi = in ... taxi                  </a:t>
            </a:r>
            <a:r>
              <a:rPr lang="zh-CN" altLang="en-US" sz="3200"/>
              <a:t>例如：</a:t>
            </a:r>
            <a:endParaRPr lang="en-US" altLang="zh-CN" sz="3200"/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zh-CN" altLang="en-US" sz="3200"/>
              <a:t>她将乘飞机去上海。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She will go to Shanghai by plane / on a plane. 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内容占位符 2">
            <a:extLst>
              <a:ext uri="{FF2B5EF4-FFF2-40B4-BE49-F238E27FC236}">
                <a16:creationId xmlns:a16="http://schemas.microsoft.com/office/drawing/2014/main" id="{634C76CC-817B-497B-B68E-FCCC3B2237D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908050"/>
            <a:ext cx="8424862" cy="5689600"/>
          </a:xfrm>
        </p:spPr>
        <p:txBody>
          <a:bodyPr/>
          <a:lstStyle/>
          <a:p>
            <a:pPr marL="514350" indent="-514350">
              <a:buFont typeface="Wingdings 2" panose="05020102010507070707" pitchFamily="18" charset="2"/>
              <a:buNone/>
            </a:pPr>
            <a:r>
              <a:rPr lang="zh-CN" altLang="en-US" sz="2800" b="1"/>
              <a:t>同义句转换。</a:t>
            </a:r>
            <a:endParaRPr lang="zh-CN" altLang="en-US" sz="2800"/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(1) Mary goes to work by bus every day.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Mary goes to work _____ _____ _____ every day.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(2) We’re in a hurry. We’d better go there by taxi.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We’re in a hurry. 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We’d better go there _____ _____ _____ .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zh-CN" altLang="en-US" sz="2800"/>
              <a:t>根据中文意思完成句子。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(3) </a:t>
            </a:r>
            <a:r>
              <a:rPr lang="zh-CN" altLang="en-US" sz="2800"/>
              <a:t>汤姆每天骑他的自行车去上学。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Tom goes to school _____ _____ _____ every day.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(4) </a:t>
            </a:r>
            <a:r>
              <a:rPr lang="zh-CN" altLang="en-US" sz="2800"/>
              <a:t>我有时坐我爸爸的汽车去上学。</a:t>
            </a:r>
          </a:p>
          <a:p>
            <a:pPr marL="514350" indent="-514350">
              <a:buFont typeface="Wingdings 2" panose="05020102010507070707" pitchFamily="18" charset="2"/>
              <a:buNone/>
            </a:pPr>
            <a:r>
              <a:rPr lang="en-US" altLang="zh-CN" sz="2800"/>
              <a:t>Sometimes I go to school _____ _____ _____ _____ .</a:t>
            </a:r>
          </a:p>
        </p:txBody>
      </p:sp>
      <p:sp>
        <p:nvSpPr>
          <p:cNvPr id="26626" name="矩形 1">
            <a:extLst>
              <a:ext uri="{FF2B5EF4-FFF2-40B4-BE49-F238E27FC236}">
                <a16:creationId xmlns:a16="http://schemas.microsoft.com/office/drawing/2014/main" id="{5E4DD9BA-D503-4157-97FE-CEAA748650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476250"/>
            <a:ext cx="23034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6627" name="椭圆 4">
            <a:extLst>
              <a:ext uri="{FF2B5EF4-FFF2-40B4-BE49-F238E27FC236}">
                <a16:creationId xmlns:a16="http://schemas.microsoft.com/office/drawing/2014/main" id="{0064FDBD-1588-4F5A-80B8-210F0189AA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138" y="33337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44219573-139E-4A21-BF55-16E8A79F85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75" y="1916113"/>
            <a:ext cx="24860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on      a      bus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49ADC5C-CBA0-412C-9320-DB9780F2B2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7775" y="3409950"/>
            <a:ext cx="25114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in       a       taxi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F9A1B832-45C8-4392-9FA6-0EBD587C4B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7775" y="5013325"/>
            <a:ext cx="24606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on     his    bike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BDF9379D-F504-43EF-A552-60172C4CDF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6100" y="6002338"/>
            <a:ext cx="41036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in my father’s / dad’s car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A4AF840D-A95C-45F1-8148-6116E7037941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7650" name="TextBox 4">
            <a:extLst>
              <a:ext uri="{FF2B5EF4-FFF2-40B4-BE49-F238E27FC236}">
                <a16:creationId xmlns:a16="http://schemas.microsoft.com/office/drawing/2014/main" id="{17BE1C17-E1FF-4B48-A297-6E63726BA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3414713"/>
            <a:ext cx="55435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图片 1" descr="屏幕剪辑">
            <a:extLst>
              <a:ext uri="{FF2B5EF4-FFF2-40B4-BE49-F238E27FC236}">
                <a16:creationId xmlns:a16="http://schemas.microsoft.com/office/drawing/2014/main" id="{270711E9-8D9D-40DA-B952-506E81E046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" y="1544638"/>
            <a:ext cx="8350250" cy="510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21">
            <a:extLst>
              <a:ext uri="{FF2B5EF4-FFF2-40B4-BE49-F238E27FC236}">
                <a16:creationId xmlns:a16="http://schemas.microsoft.com/office/drawing/2014/main" id="{5AFCD68A-AE9E-41B3-9F11-0E125C6062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836613"/>
            <a:ext cx="7056438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chemeClr val="tx1"/>
                </a:solidFill>
              </a:rPr>
              <a:t>Use the past continuous tense to make a story. </a:t>
            </a:r>
          </a:p>
        </p:txBody>
      </p:sp>
      <p:sp>
        <p:nvSpPr>
          <p:cNvPr id="28675" name="TextBox 9">
            <a:extLst>
              <a:ext uri="{FF2B5EF4-FFF2-40B4-BE49-F238E27FC236}">
                <a16:creationId xmlns:a16="http://schemas.microsoft.com/office/drawing/2014/main" id="{9EA2A2B6-D8C8-4050-9961-66A10A490A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1725" y="2565400"/>
            <a:ext cx="691197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When Tom came home, his mother was cooking dinner.</a:t>
            </a:r>
            <a:r>
              <a:rPr lang="en-US" altLang="zh-CN" sz="3200" i="1"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latin typeface="Times New Roman" panose="02020603050405020304" pitchFamily="18" charset="0"/>
              </a:rPr>
              <a:t> </a:t>
            </a:r>
            <a:r>
              <a:rPr lang="zh-CN" altLang="en-US" sz="3200"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latin typeface="Times New Roman" panose="02020603050405020304" pitchFamily="18" charset="0"/>
              </a:rPr>
              <a:t> </a:t>
            </a:r>
            <a:endParaRPr lang="zh-CN" altLang="zh-CN" sz="3200">
              <a:latin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9EC1D4B-BFE2-40A3-8908-A4E8E19E25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4438" y="3429000"/>
            <a:ext cx="571500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18" charset="0"/>
              </a:rPr>
              <a:t>his homework when dinner was ready. When his  mother called him, Tom was thinking about a very difficult Maths problem. He was working on it when his mother suddenly stopped him. </a:t>
            </a:r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3646CA-A534-41D4-986C-F72EAC14D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6500" y="3000375"/>
            <a:ext cx="3705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18" charset="0"/>
              </a:rPr>
              <a:t>Later, Tom was doing</a:t>
            </a:r>
            <a:endParaRPr lang="zh-CN" altLang="en-US" sz="3200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E6782BB1-0659-4F47-A239-20F3C37ED735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9698" name="TextBox 4">
            <a:extLst>
              <a:ext uri="{FF2B5EF4-FFF2-40B4-BE49-F238E27FC236}">
                <a16:creationId xmlns:a16="http://schemas.microsoft.com/office/drawing/2014/main" id="{EE37B2D3-E0C4-4016-9C18-008F519537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414713"/>
            <a:ext cx="37703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>
            <a:extLst>
              <a:ext uri="{FF2B5EF4-FFF2-40B4-BE49-F238E27FC236}">
                <a16:creationId xmlns:a16="http://schemas.microsoft.com/office/drawing/2014/main" id="{4CD396BB-1DCA-4C33-ACD4-37B4544D772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765175"/>
            <a:ext cx="8218487" cy="5603875"/>
          </a:xfrm>
        </p:spPr>
        <p:txBody>
          <a:bodyPr/>
          <a:lstStyle/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zh-CN" altLang="en-US" b="1"/>
              <a:t>一、选择最佳答案填空。</a:t>
            </a:r>
            <a:endParaRPr lang="zh-CN" altLang="en-US"/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(    )1. We ____ the classroom at half past two yesterday 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           afternoon.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A. clean 		B. cleaned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C. have cleaned 	D. were cleaning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(    )2. When I saw him, he ____ a letter in his room.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A. writes 		B. wrote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C. was writing 	D. has written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(    )3. While I was cleaning the windows, Sally ____ water.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A. was carrying 	B. carries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C. carried 		D. was carried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(    )4. I was washing my clothes when the telephone ____.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A. rang 		B. has rung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C. was rang 		D. was ringing</a:t>
            </a:r>
            <a:endParaRPr lang="zh-CN" altLang="en-US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5E3DFD8B-E326-4CBD-A1C7-7010214C86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5057775"/>
            <a:ext cx="4254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0401E463-65C5-4257-9294-17F1FC8481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025525"/>
            <a:ext cx="4222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zh-CN" altLang="en-US" sz="2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1" name="Rectangle 5">
            <a:extLst>
              <a:ext uri="{FF2B5EF4-FFF2-40B4-BE49-F238E27FC236}">
                <a16:creationId xmlns:a16="http://schemas.microsoft.com/office/drawing/2014/main" id="{56D948A0-13FC-45B4-9B72-0B79C3ACDA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2681288"/>
            <a:ext cx="4222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zh-CN" altLang="en-US" sz="2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2" name="Rectangle 6">
            <a:extLst>
              <a:ext uri="{FF2B5EF4-FFF2-40B4-BE49-F238E27FC236}">
                <a16:creationId xmlns:a16="http://schemas.microsoft.com/office/drawing/2014/main" id="{E33CBF29-5950-42D2-9B9E-E3DCFAE29F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3833813"/>
            <a:ext cx="4254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  <p:bldP spid="1434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>
            <a:extLst>
              <a:ext uri="{FF2B5EF4-FFF2-40B4-BE49-F238E27FC236}">
                <a16:creationId xmlns:a16="http://schemas.microsoft.com/office/drawing/2014/main" id="{00BEF11B-6E93-4924-9BF9-9D696921840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836613"/>
            <a:ext cx="8147050" cy="5362575"/>
          </a:xfrm>
        </p:spPr>
        <p:txBody>
          <a:bodyPr/>
          <a:lstStyle/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zh-CN" altLang="en-US" sz="2800" b="1"/>
              <a:t>二、用括号内所给动词的适当形式填空。</a:t>
            </a:r>
            <a:endParaRPr lang="zh-CN" altLang="en-US" sz="2800"/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1. The children were not __________(dance) in the garden then.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2. What was your brother __________ (do) when you were watching TV?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3. When I saw them, they __________ (have) dinner.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4. Lily was reading a book while Lucy __________ (listen) to music.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5. When it _____ (begin) to rain, I __________ (walk) in the street.</a:t>
            </a:r>
            <a:endParaRPr lang="zh-CN" altLang="en-US" sz="2800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B627450E-BD40-4173-A659-C06C1EA2D3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1863" y="4019550"/>
            <a:ext cx="20891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was listening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CF6ADD4A-5B63-4D97-A565-C7C85866AB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4663" y="1412875"/>
            <a:ext cx="15128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dancing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90EA53F3-4B02-4DB7-8179-EBC668F5C1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0563" y="2420938"/>
            <a:ext cx="14398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doing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Rectangle 6">
            <a:extLst>
              <a:ext uri="{FF2B5EF4-FFF2-40B4-BE49-F238E27FC236}">
                <a16:creationId xmlns:a16="http://schemas.microsoft.com/office/drawing/2014/main" id="{DCAF78E4-1DBA-4C99-815F-8EBAB5A213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4663" y="3429000"/>
            <a:ext cx="22320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were having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Rectangle 7">
            <a:extLst>
              <a:ext uri="{FF2B5EF4-FFF2-40B4-BE49-F238E27FC236}">
                <a16:creationId xmlns:a16="http://schemas.microsoft.com/office/drawing/2014/main" id="{54DF627F-B0E3-4399-896A-4FE1FE0A18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5175" y="5100638"/>
            <a:ext cx="62087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 began                             was walking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  <p:bldP spid="15366" grpId="0"/>
      <p:bldP spid="1536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EB8E453A-F838-4885-A765-5FBC7D8E735C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2770" name="TextBox 4">
            <a:extLst>
              <a:ext uri="{FF2B5EF4-FFF2-40B4-BE49-F238E27FC236}">
                <a16:creationId xmlns:a16="http://schemas.microsoft.com/office/drawing/2014/main" id="{C8C62886-E613-48FA-9C6B-1EC35E5D25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0</TotalTime>
  <Words>1534</Words>
  <Application>Microsoft Office PowerPoint</Application>
  <PresentationFormat>全屏显示(4:3)</PresentationFormat>
  <Paragraphs>204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46" baseType="lpstr">
      <vt:lpstr>Arial</vt:lpstr>
      <vt:lpstr>宋体</vt:lpstr>
      <vt:lpstr>Wingdings</vt:lpstr>
      <vt:lpstr>Times New Roman</vt:lpstr>
      <vt:lpstr>Wingdings 2</vt:lpstr>
      <vt:lpstr>Calibri</vt:lpstr>
      <vt:lpstr>Comic Sans MS</vt:lpstr>
      <vt:lpstr>微软雅黑</vt:lpstr>
      <vt:lpstr>Bodoni MT Black</vt:lpstr>
      <vt:lpstr>Tw Cen MT</vt:lpstr>
      <vt:lpstr>Times New Roman</vt:lpstr>
      <vt:lpstr>Arial Unicode MS</vt:lpstr>
      <vt:lpstr>Wingdings</vt:lpstr>
      <vt:lpstr>Lucida Sans Unicode</vt:lpstr>
      <vt:lpstr>Courier New</vt:lpstr>
      <vt:lpstr>Segoe Print</vt:lpstr>
      <vt:lpstr>u7模板</vt:lpstr>
      <vt:lpstr>PowerPoint 演示文稿</vt:lpstr>
      <vt:lpstr>PowerPoint 演示文稿</vt:lpstr>
      <vt:lpstr>PowerPoint 演示文稿</vt:lpstr>
      <vt:lpstr>观察这些句子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Things to remember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英语周报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Ma Jie</cp:lastModifiedBy>
  <cp:revision>24</cp:revision>
  <dcterms:created xsi:type="dcterms:W3CDTF">2017-01-09T01:06:42Z</dcterms:created>
  <dcterms:modified xsi:type="dcterms:W3CDTF">2019-01-04T09:02:41Z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