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jpeg" ContentType="image/jpeg"/>
  <Default Extension="JPG" ContentType="image/.jpg"/>
  <Default Extension="wmf" ContentType="image/x-wm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9" r:id="rId3"/>
    <p:sldMasterId id="2147483683" r:id="rId4"/>
    <p:sldMasterId id="2147483696" r:id="rId5"/>
  </p:sldMasterIdLst>
  <p:notesMasterIdLst>
    <p:notesMasterId r:id="rId41"/>
  </p:notesMasterIdLst>
  <p:handoutMasterIdLst>
    <p:handoutMasterId r:id="rId42"/>
  </p:handoutMasterIdLst>
  <p:sldIdLst>
    <p:sldId id="256" r:id="rId6"/>
    <p:sldId id="1965" r:id="rId7"/>
    <p:sldId id="511" r:id="rId8"/>
    <p:sldId id="1968" r:id="rId9"/>
    <p:sldId id="1966" r:id="rId10"/>
    <p:sldId id="1967" r:id="rId11"/>
    <p:sldId id="1969" r:id="rId12"/>
    <p:sldId id="1970" r:id="rId13"/>
    <p:sldId id="1971" r:id="rId14"/>
    <p:sldId id="2034" r:id="rId15"/>
    <p:sldId id="1973" r:id="rId16"/>
    <p:sldId id="1974" r:id="rId17"/>
    <p:sldId id="1975" r:id="rId18"/>
    <p:sldId id="1977" r:id="rId19"/>
    <p:sldId id="1978" r:id="rId20"/>
    <p:sldId id="1979" r:id="rId21"/>
    <p:sldId id="1980" r:id="rId22"/>
    <p:sldId id="1981" r:id="rId23"/>
    <p:sldId id="1982" r:id="rId24"/>
    <p:sldId id="1983" r:id="rId25"/>
    <p:sldId id="1986" r:id="rId26"/>
    <p:sldId id="1987" r:id="rId27"/>
    <p:sldId id="1988" r:id="rId28"/>
    <p:sldId id="1989" r:id="rId29"/>
    <p:sldId id="1990" r:id="rId30"/>
    <p:sldId id="1984" r:id="rId31"/>
    <p:sldId id="1991" r:id="rId32"/>
    <p:sldId id="538" r:id="rId33"/>
    <p:sldId id="1993" r:id="rId34"/>
    <p:sldId id="1995" r:id="rId35"/>
    <p:sldId id="1996" r:id="rId36"/>
    <p:sldId id="1998" r:id="rId37"/>
    <p:sldId id="2003" r:id="rId38"/>
    <p:sldId id="2002" r:id="rId39"/>
    <p:sldId id="2001" r:id="rId4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微软雅黑" panose="020B0503020204020204" pitchFamily="34" charset="-122"/>
      <p:regular r:id="rId51"/>
    </p:embeddedFont>
    <p:embeddedFont>
      <p:font typeface="Impact" panose="020B0806030902050204" pitchFamily="34" charset="0"/>
      <p:regular r:id="rId52"/>
    </p:embeddedFont>
    <p:embeddedFont>
      <p:font typeface="黑体" panose="02010609060101010101" pitchFamily="49" charset="-122"/>
      <p:regular r:id="rId53"/>
    </p:embeddedFont>
    <p:embeddedFont>
      <p:font typeface="方正舒体" panose="02010601030101010101" pitchFamily="2" charset="-122"/>
      <p:regular r:id="rId54"/>
    </p:embeddedFont>
    <p:embeddedFont>
      <p:font typeface="FZXingKai-S04" panose="02010600030101010101" charset="-122"/>
      <p:regular r:id="rId55"/>
    </p:embeddedFont>
    <p:embeddedFont>
      <p:font typeface="楷体" panose="02010609060101010101" pitchFamily="49" charset="-122"/>
      <p:regular r:id="rId56"/>
    </p:embeddedFont>
    <p:embeddedFont>
      <p:font typeface="仿宋" panose="02010609060101010101" charset="-122"/>
      <p:regular r:id="rId57"/>
    </p:embeddedFont>
    <p:embeddedFont>
      <p:font typeface="楷体_GB2312" panose="02010600030101010101" pitchFamily="1" charset="-122"/>
      <p:regular r:id="rId58"/>
    </p:embeddedFont>
    <p:embeddedFont>
      <p:font typeface="Segoe Print" panose="02000600000000000000" charset="0"/>
      <p:regular r:id="rId59"/>
      <p:bold r:id="rId60"/>
    </p:embeddedFont>
    <p:embeddedFont>
      <p:font typeface="Tahoma" panose="020B0604030504040204" pitchFamily="34" charset="0"/>
      <p:regular r:id="rId61"/>
      <p:bold r:id="rId62"/>
    </p:embeddedFont>
  </p:embeddedFontLst>
  <p:custDataLst>
    <p:tags r:id="rId6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新课标第一网" initials="新" lastIdx="1" clrIdx="0"/>
  <p:cmAuthor id="2" name="张 丹" initials="张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3297EC"/>
    <a:srgbClr val="CC00FF"/>
    <a:srgbClr val="00B0F0"/>
    <a:srgbClr val="FFFFCC"/>
    <a:srgbClr val="D60093"/>
    <a:srgbClr val="FFEBAD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5888" autoAdjust="0"/>
  </p:normalViewPr>
  <p:slideViewPr>
    <p:cSldViewPr snapToGrid="0">
      <p:cViewPr varScale="1">
        <p:scale>
          <a:sx n="114" d="100"/>
          <a:sy n="114" d="100"/>
        </p:scale>
        <p:origin x="-312" y="-102"/>
      </p:cViewPr>
      <p:guideLst>
        <p:guide orient="horz" pos="1548"/>
        <p:guide pos="30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3" Type="http://schemas.openxmlformats.org/officeDocument/2006/relationships/tags" Target="tags/tag9.xml"/><Relationship Id="rId62" Type="http://schemas.openxmlformats.org/officeDocument/2006/relationships/font" Target="fonts/font16.fntdata"/><Relationship Id="rId61" Type="http://schemas.openxmlformats.org/officeDocument/2006/relationships/font" Target="fonts/font15.fntdata"/><Relationship Id="rId60" Type="http://schemas.openxmlformats.org/officeDocument/2006/relationships/font" Target="fonts/font14.fntdata"/><Relationship Id="rId6" Type="http://schemas.openxmlformats.org/officeDocument/2006/relationships/slide" Target="slides/slide1.xml"/><Relationship Id="rId59" Type="http://schemas.openxmlformats.org/officeDocument/2006/relationships/font" Target="fonts/font13.fntdata"/><Relationship Id="rId58" Type="http://schemas.openxmlformats.org/officeDocument/2006/relationships/font" Target="fonts/font12.fntdata"/><Relationship Id="rId57" Type="http://schemas.openxmlformats.org/officeDocument/2006/relationships/font" Target="fonts/font11.fntdata"/><Relationship Id="rId56" Type="http://schemas.openxmlformats.org/officeDocument/2006/relationships/font" Target="fonts/font10.fntdata"/><Relationship Id="rId55" Type="http://schemas.openxmlformats.org/officeDocument/2006/relationships/font" Target="fonts/font9.fntdata"/><Relationship Id="rId54" Type="http://schemas.openxmlformats.org/officeDocument/2006/relationships/font" Target="fonts/font8.fntdata"/><Relationship Id="rId53" Type="http://schemas.openxmlformats.org/officeDocument/2006/relationships/font" Target="fonts/font7.fntdata"/><Relationship Id="rId52" Type="http://schemas.openxmlformats.org/officeDocument/2006/relationships/font" Target="fonts/font6.fntdata"/><Relationship Id="rId51" Type="http://schemas.openxmlformats.org/officeDocument/2006/relationships/font" Target="fonts/font5.fntdata"/><Relationship Id="rId50" Type="http://schemas.openxmlformats.org/officeDocument/2006/relationships/font" Target="fonts/font4.fntdata"/><Relationship Id="rId5" Type="http://schemas.openxmlformats.org/officeDocument/2006/relationships/slideMaster" Target="slideMasters/slideMaster4.xml"/><Relationship Id="rId49" Type="http://schemas.openxmlformats.org/officeDocument/2006/relationships/font" Target="fonts/font3.fntdata"/><Relationship Id="rId48" Type="http://schemas.openxmlformats.org/officeDocument/2006/relationships/font" Target="fonts/font2.fntdata"/><Relationship Id="rId47" Type="http://schemas.openxmlformats.org/officeDocument/2006/relationships/font" Target="fonts/font1.fntdata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handoutMaster" Target="handoutMasters/handoutMaster1.xml"/><Relationship Id="rId41" Type="http://schemas.openxmlformats.org/officeDocument/2006/relationships/notesMaster" Target="notesMasters/notesMaster1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7" Type="http://schemas.openxmlformats.org/officeDocument/2006/relationships/image" Target="../media/image17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 dirty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2BD17BAC-F6D6-4629-AC21-71BACEF2D7F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image" Target="../media/image49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Char char="•"/>
              <a:defRPr sz="1200">
                <a:ea typeface="黑体" panose="02010609060101010101" pitchFamily="49" charset="-122"/>
              </a:defRPr>
            </a:lvl1pPr>
          </a:lstStyle>
          <a:p>
            <a:fld id="{1DF0446C-F853-47D0-B54F-4757C7888A85}" type="slidenum">
              <a:rPr lang="en-US" altLang="en-US"/>
            </a:fld>
            <a:endParaRPr lang="en-US" altLang="en-US"/>
          </a:p>
        </p:txBody>
      </p:sp>
      <p:pic>
        <p:nvPicPr>
          <p:cNvPr id="47111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581025"/>
            <a:ext cx="17478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0" name="TextBox 7"/>
          <p:cNvSpPr txBox="1">
            <a:spLocks noChangeArrowheads="1"/>
          </p:cNvSpPr>
          <p:nvPr/>
        </p:nvSpPr>
        <p:spPr bwMode="auto">
          <a:xfrm>
            <a:off x="3756025" y="3690938"/>
            <a:ext cx="2449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>
                <a:solidFill>
                  <a:srgbClr val="CC00FF"/>
                </a:solidFill>
                <a:latin typeface="方正舒体" panose="02010601030101010101" pitchFamily="2" charset="-122"/>
                <a:ea typeface="方正舒体" panose="02010601030101010101" pitchFamily="2" charset="-122"/>
                <a:sym typeface="+mn-ea"/>
              </a:rPr>
              <a:t>七彩城就梦想</a:t>
            </a:r>
            <a:endParaRPr lang="zh-CN" altLang="en-US">
              <a:solidFill>
                <a:srgbClr val="CC00FF"/>
              </a:solidFill>
              <a:latin typeface="方正舒体" panose="02010601030101010101" pitchFamily="2" charset="-122"/>
              <a:ea typeface="方正舒体" panose="02010601030101010101" pitchFamily="2" charset="-122"/>
              <a:sym typeface="+mn-ea"/>
            </a:endParaRPr>
          </a:p>
        </p:txBody>
      </p:sp>
      <p:sp>
        <p:nvSpPr>
          <p:cNvPr id="9" name="幻灯片图像占位符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9E7EFAE-3406-414B-BE9A-269D62FFC03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E865369-4893-4893-A4F8-DE8F7D4228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1C2CBC6-236B-46EF-B658-5724E4E701B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336DBD0-F85C-498B-8E36-7366C55D8A9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1B61816-E29E-480A-A91D-2E8AAE198A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E48CCCF-F4C4-494C-A94C-134A5B9098F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50A1C60-FED8-412D-8200-69D758695F3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4DDCE1B-8093-4F10-987B-C6007C34D6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E64DDD9-AF8D-4DC9-8D91-1F0C44A2C18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95CD85-BDA5-4317-A2A1-A0563362ED4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9495B1C-DED8-437C-878D-98449A66E9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9C67855-45E2-4F89-972C-7768A2B5D55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B522075-962E-4528-91CD-18215FB87B8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781" y="2914650"/>
            <a:ext cx="6400443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62" y="1200151"/>
            <a:ext cx="8229481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1C09DCEA-E62B-4566-BB04-8886AB9F83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AAA68AFD-C349-4D70-BAA0-06B578E550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8"/>
            <a:ext cx="7886700" cy="416922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400"/>
            </a:lvl1pPr>
          </a:lstStyle>
          <a:p>
            <a:fld id="{210E8E41-D588-47AF-B1C9-281EBBE291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 spd="slow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2871604D-03BF-41B3-97AC-7D44ACF5FE7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AAA68AFD-C349-4D70-BAA0-06B578E550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8"/>
            <a:ext cx="7886700" cy="416922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400"/>
            </a:lvl1pPr>
          </a:lstStyle>
          <a:p>
            <a:fld id="{210E8E41-D588-47AF-B1C9-281EBBE291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 spd="slow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06600" y="121444"/>
            <a:ext cx="6704013" cy="5250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19100" y="1123950"/>
            <a:ext cx="4062841" cy="38528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7772" y="1123950"/>
            <a:ext cx="4062841" cy="38528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</p:spPr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kumimoji="1"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F2FF2B81-74CE-43B2-91BC-FAD82A76335B}" type="slidenum">
              <a:rPr lang="zh-CN" altLang="en-US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DDE36CF8-661F-4793-881F-DDA1E2772620}" type="slidenum">
              <a:rPr lang="zh-CN" altLang="en-US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3700" y="273844"/>
            <a:ext cx="5816600" cy="994172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</p:spPr>
        <p:txBody>
          <a:bodyPr/>
          <a:lstStyle>
            <a:lvl1pPr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20000"/>
              </a:lnSpc>
              <a:defRPr sz="1400"/>
            </a:lvl1pPr>
          </a:lstStyle>
          <a:p>
            <a:fld id="{732F1BCE-2ED0-4CB3-A3A8-39F4D69536D4}" type="slidenum">
              <a:rPr lang="zh-CN" altLang="zh-CN">
                <a:solidFill>
                  <a:prstClr val="black"/>
                </a:solidFill>
              </a:rPr>
            </a:fld>
            <a:endParaRPr lang="zh-CN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  <p:sndAc>
      <p:stSnd>
        <p:snd r:embed="rId2" name="camera.wav"/>
      </p:stSnd>
    </p:sndAc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" name="组合 2"/>
          <p:cNvGrpSpPr>
            <a:grpSpLocks noChangeAspect="1"/>
          </p:cNvGrpSpPr>
          <p:nvPr/>
        </p:nvGrpSpPr>
        <p:grpSpPr>
          <a:xfrm>
            <a:off x="8462963" y="4670425"/>
            <a:ext cx="539750" cy="509588"/>
            <a:chOff x="8129100" y="4468960"/>
            <a:chExt cx="793376" cy="749228"/>
          </a:xfrm>
        </p:grpSpPr>
        <p:grpSp>
          <p:nvGrpSpPr>
            <p:cNvPr id="8" name="组合 5"/>
            <p:cNvGrpSpPr/>
            <p:nvPr userDrawn="1"/>
          </p:nvGrpSpPr>
          <p:grpSpPr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21" name="Freeform 304"/>
              <p:cNvSpPr/>
              <p:nvPr/>
            </p:nvSpPr>
            <p:spPr>
              <a:xfrm>
                <a:off x="9791971" y="494501"/>
                <a:ext cx="359143" cy="361491"/>
              </a:xfrm>
              <a:custGeom>
                <a:avLst/>
                <a:gdLst/>
                <a:ahLst/>
                <a:cxnLst>
                  <a:cxn ang="0">
                    <a:pos x="123509488" y="287112125"/>
                  </a:cxn>
                  <a:cxn ang="0">
                    <a:pos x="467572682" y="291529881"/>
                  </a:cxn>
                  <a:cxn ang="0">
                    <a:pos x="471983210" y="636064431"/>
                  </a:cxn>
                  <a:cxn ang="0">
                    <a:pos x="591082170" y="759742692"/>
                  </a:cxn>
                  <a:cxn ang="0">
                    <a:pos x="595492698" y="163433864"/>
                  </a:cxn>
                  <a:cxn ang="0">
                    <a:pos x="0" y="163433864"/>
                  </a:cxn>
                  <a:cxn ang="0">
                    <a:pos x="123509488" y="287112125"/>
                  </a:cxn>
                </a:cxnLst>
                <a:rect l="0" t="0" r="0" b="0"/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305"/>
              <p:cNvSpPr/>
              <p:nvPr/>
            </p:nvSpPr>
            <p:spPr>
              <a:xfrm>
                <a:off x="9691036" y="523842"/>
                <a:ext cx="433085" cy="433085"/>
              </a:xfrm>
              <a:custGeom>
                <a:avLst/>
                <a:gdLst/>
                <a:ahLst/>
                <a:cxnLst>
                  <a:cxn ang="0">
                    <a:pos x="0" y="86782488"/>
                  </a:cxn>
                  <a:cxn ang="0">
                    <a:pos x="85405770" y="0"/>
                  </a:cxn>
                  <a:cxn ang="0">
                    <a:pos x="508299776" y="422894005"/>
                  </a:cxn>
                  <a:cxn ang="0">
                    <a:pos x="421517288" y="508299776"/>
                  </a:cxn>
                  <a:cxn ang="0">
                    <a:pos x="0" y="86782488"/>
                  </a:cxn>
                </a:cxnLst>
                <a:rect l="0" t="0" r="0" b="0"/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306"/>
              <p:cNvSpPr/>
              <p:nvPr/>
            </p:nvSpPr>
            <p:spPr>
              <a:xfrm>
                <a:off x="10018489" y="9005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5510428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Freeform 307"/>
              <p:cNvSpPr/>
              <p:nvPr/>
            </p:nvSpPr>
            <p:spPr>
              <a:xfrm>
                <a:off x="9975064" y="8559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Freeform 308"/>
              <p:cNvSpPr/>
              <p:nvPr/>
            </p:nvSpPr>
            <p:spPr>
              <a:xfrm>
                <a:off x="9935159" y="816087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Freeform 309"/>
              <p:cNvSpPr/>
              <p:nvPr/>
            </p:nvSpPr>
            <p:spPr>
              <a:xfrm>
                <a:off x="9890560" y="77266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289276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Freeform 310"/>
              <p:cNvSpPr/>
              <p:nvPr/>
            </p:nvSpPr>
            <p:spPr>
              <a:xfrm>
                <a:off x="9853002" y="73393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Freeform 311"/>
              <p:cNvSpPr/>
              <p:nvPr/>
            </p:nvSpPr>
            <p:spPr>
              <a:xfrm>
                <a:off x="9808403" y="690504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Freeform 312"/>
              <p:cNvSpPr/>
              <p:nvPr/>
            </p:nvSpPr>
            <p:spPr>
              <a:xfrm>
                <a:off x="9760282" y="643557"/>
                <a:ext cx="31689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362" y="0"/>
                  </a:cxn>
                  <a:cxn ang="0">
                    <a:pos x="37192323" y="5510428"/>
                  </a:cxn>
                  <a:cxn ang="0">
                    <a:pos x="6887076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Freeform 313"/>
              <p:cNvSpPr/>
              <p:nvPr/>
            </p:nvSpPr>
            <p:spPr>
              <a:xfrm>
                <a:off x="9718030" y="598957"/>
                <a:ext cx="29342" cy="30515"/>
              </a:xfrm>
              <a:custGeom>
                <a:avLst/>
                <a:gdLst/>
                <a:ahLst/>
                <a:cxnLst>
                  <a:cxn ang="0">
                    <a:pos x="0" y="30303742"/>
                  </a:cxn>
                  <a:cxn ang="0">
                    <a:pos x="28927691" y="0"/>
                  </a:cxn>
                  <a:cxn ang="0">
                    <a:pos x="34438119" y="5510305"/>
                  </a:cxn>
                  <a:cxn ang="0">
                    <a:pos x="5510428" y="35814047"/>
                  </a:cxn>
                  <a:cxn ang="0">
                    <a:pos x="0" y="30303742"/>
                  </a:cxn>
                </a:cxnLst>
                <a:rect l="0" t="0" r="0" b="0"/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组合 16"/>
            <p:cNvGrpSpPr/>
            <p:nvPr userDrawn="1"/>
          </p:nvGrpSpPr>
          <p:grpSpPr>
            <a:xfrm rot="2109475">
              <a:off x="8808629" y="4468960"/>
              <a:ext cx="113847" cy="630261"/>
              <a:chOff x="10155809" y="569616"/>
              <a:chExt cx="113847" cy="630261"/>
            </a:xfrm>
          </p:grpSpPr>
          <p:sp>
            <p:nvSpPr>
              <p:cNvPr id="10" name="Rectangle 315"/>
              <p:cNvSpPr>
                <a:spLocks noChangeArrowheads="1"/>
              </p:cNvSpPr>
              <p:nvPr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Rectangle 316"/>
              <p:cNvSpPr>
                <a:spLocks noChangeArrowheads="1"/>
              </p:cNvSpPr>
              <p:nvPr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2" name="Rectangle 317"/>
              <p:cNvSpPr>
                <a:spLocks noChangeArrowheads="1"/>
              </p:cNvSpPr>
              <p:nvPr/>
            </p:nvSpPr>
            <p:spPr bwMode="auto">
              <a:xfrm>
                <a:off x="10224974" y="669691"/>
                <a:ext cx="39670" cy="424796"/>
              </a:xfrm>
              <a:prstGeom prst="rect">
                <a:avLst/>
              </a:prstGeom>
              <a:solidFill>
                <a:srgbClr val="ED85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3" name="Rectangle 318"/>
              <p:cNvSpPr>
                <a:spLocks noChangeArrowheads="1"/>
              </p:cNvSpPr>
              <p:nvPr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solidFill>
                <a:srgbClr val="F890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Rectangle 319"/>
              <p:cNvSpPr>
                <a:spLocks noChangeArrowheads="1"/>
              </p:cNvSpPr>
              <p:nvPr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5" name="Freeform 320"/>
              <p:cNvSpPr/>
              <p:nvPr/>
            </p:nvSpPr>
            <p:spPr>
              <a:xfrm>
                <a:off x="10195714" y="1170535"/>
                <a:ext cx="34037" cy="29342"/>
              </a:xfrm>
              <a:custGeom>
                <a:avLst/>
                <a:gdLst/>
                <a:ahLst/>
                <a:cxnLst>
                  <a:cxn ang="0">
                    <a:pos x="0" y="8785833"/>
                  </a:cxn>
                  <a:cxn ang="0">
                    <a:pos x="36204731" y="61496640"/>
                  </a:cxn>
                  <a:cxn ang="0">
                    <a:pos x="72407336" y="8785833"/>
                  </a:cxn>
                  <a:cxn ang="0">
                    <a:pos x="36204731" y="0"/>
                  </a:cxn>
                  <a:cxn ang="0">
                    <a:pos x="0" y="8785833"/>
                  </a:cxn>
                </a:cxnLst>
                <a:rect l="0" t="0" r="0" b="0"/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Rectangle 321"/>
              <p:cNvSpPr>
                <a:spLocks noChangeArrowheads="1"/>
              </p:cNvSpPr>
              <p:nvPr/>
            </p:nvSpPr>
            <p:spPr bwMode="auto">
              <a:xfrm>
                <a:off x="10146514" y="631515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7" name="Rectangle 322"/>
              <p:cNvSpPr>
                <a:spLocks noChangeArrowheads="1"/>
              </p:cNvSpPr>
              <p:nvPr/>
            </p:nvSpPr>
            <p:spPr bwMode="auto">
              <a:xfrm>
                <a:off x="10154814" y="620520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8" name="Rectangle 323"/>
              <p:cNvSpPr>
                <a:spLocks noChangeArrowheads="1"/>
              </p:cNvSpPr>
              <p:nvPr/>
            </p:nvSpPr>
            <p:spPr bwMode="auto">
              <a:xfrm>
                <a:off x="10141839" y="617630"/>
                <a:ext cx="119006" cy="16338"/>
              </a:xfrm>
              <a:prstGeom prst="rect">
                <a:avLst/>
              </a:pr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9" name="Freeform 324"/>
              <p:cNvSpPr/>
              <p:nvPr/>
            </p:nvSpPr>
            <p:spPr>
              <a:xfrm>
                <a:off x="10155809" y="569616"/>
                <a:ext cx="113846" cy="50468"/>
              </a:xfrm>
              <a:custGeom>
                <a:avLst/>
                <a:gdLst/>
                <a:ahLst/>
                <a:cxnLst>
                  <a:cxn ang="0">
                    <a:pos x="120008442" y="0"/>
                  </a:cxn>
                  <a:cxn ang="0">
                    <a:pos x="0" y="106125793"/>
                  </a:cxn>
                  <a:cxn ang="0">
                    <a:pos x="240016884" y="106125793"/>
                  </a:cxn>
                  <a:cxn ang="0">
                    <a:pos x="120008442" y="0"/>
                  </a:cxn>
                </a:cxnLst>
                <a:rect l="0" t="0" r="0" b="0"/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325"/>
              <p:cNvSpPr/>
              <p:nvPr/>
            </p:nvSpPr>
            <p:spPr>
              <a:xfrm>
                <a:off x="10155809" y="1077815"/>
                <a:ext cx="113846" cy="96241"/>
              </a:xfrm>
              <a:custGeom>
                <a:avLst/>
                <a:gdLst/>
                <a:ahLst/>
                <a:cxnLst>
                  <a:cxn ang="0">
                    <a:pos x="84450541" y="201355002"/>
                  </a:cxn>
                  <a:cxn ang="0">
                    <a:pos x="120008442" y="192601255"/>
                  </a:cxn>
                  <a:cxn ang="0">
                    <a:pos x="155566342" y="201355002"/>
                  </a:cxn>
                  <a:cxn ang="0">
                    <a:pos x="240016884" y="35019171"/>
                  </a:cxn>
                  <a:cxn ang="0">
                    <a:pos x="200014772" y="0"/>
                  </a:cxn>
                  <a:cxn ang="0">
                    <a:pos x="160010553" y="35019171"/>
                  </a:cxn>
                  <a:cxn ang="0">
                    <a:pos x="120008442" y="0"/>
                  </a:cxn>
                  <a:cxn ang="0">
                    <a:pos x="80006331" y="35019171"/>
                  </a:cxn>
                  <a:cxn ang="0">
                    <a:pos x="40002111" y="0"/>
                  </a:cxn>
                  <a:cxn ang="0">
                    <a:pos x="0" y="35019171"/>
                  </a:cxn>
                  <a:cxn ang="0">
                    <a:pos x="84450541" y="201355002"/>
                  </a:cxn>
                </a:cxnLst>
                <a:rect l="0" t="0" r="0" b="0"/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1" name="组合 1"/>
          <p:cNvGrpSpPr>
            <a:grpSpLocks noChangeAspect="1"/>
          </p:cNvGrpSpPr>
          <p:nvPr/>
        </p:nvGrpSpPr>
        <p:grpSpPr>
          <a:xfrm>
            <a:off x="50800" y="4670425"/>
            <a:ext cx="755650" cy="417513"/>
            <a:chOff x="50446" y="4572401"/>
            <a:chExt cx="938635" cy="517558"/>
          </a:xfrm>
        </p:grpSpPr>
        <p:sp>
          <p:nvSpPr>
            <p:cNvPr id="32" name="Freeform 60"/>
            <p:cNvSpPr>
              <a:spLocks noChangeAspect="1" noEditPoints="1"/>
            </p:cNvSpPr>
            <p:nvPr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3" name="组合 28"/>
            <p:cNvGrpSpPr>
              <a:grpSpLocks noChangeAspect="1"/>
            </p:cNvGrpSpPr>
            <p:nvPr userDrawn="1"/>
          </p:nvGrpSpPr>
          <p:grpSpPr>
            <a:xfrm>
              <a:off x="590618" y="4691496"/>
              <a:ext cx="398463" cy="398463"/>
              <a:chOff x="6531804" y="2008188"/>
              <a:chExt cx="962025" cy="962025"/>
            </a:xfrm>
          </p:grpSpPr>
          <p:sp>
            <p:nvSpPr>
              <p:cNvPr id="34" name="Rectangle 169"/>
              <p:cNvSpPr>
                <a:spLocks noChangeArrowheads="1"/>
              </p:cNvSpPr>
              <p:nvPr/>
            </p:nvSpPr>
            <p:spPr bwMode="auto"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5" name="Rectangle 170"/>
              <p:cNvSpPr>
                <a:spLocks noChangeArrowheads="1"/>
              </p:cNvSpPr>
              <p:nvPr/>
            </p:nvSpPr>
            <p:spPr bwMode="auto"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6" name="Rectangle 171"/>
              <p:cNvSpPr>
                <a:spLocks noChangeArrowheads="1"/>
              </p:cNvSpPr>
              <p:nvPr/>
            </p:nvSpPr>
            <p:spPr bwMode="auto"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7" name="Rectangle 172"/>
              <p:cNvSpPr>
                <a:spLocks noChangeArrowheads="1"/>
              </p:cNvSpPr>
              <p:nvPr/>
            </p:nvSpPr>
            <p:spPr bwMode="auto"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8" name="Rectangle 173"/>
              <p:cNvSpPr>
                <a:spLocks noChangeArrowheads="1"/>
              </p:cNvSpPr>
              <p:nvPr/>
            </p:nvSpPr>
            <p:spPr bwMode="auto"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" name="Rectangle 174"/>
              <p:cNvSpPr>
                <a:spLocks noChangeArrowheads="1"/>
              </p:cNvSpPr>
              <p:nvPr/>
            </p:nvSpPr>
            <p:spPr bwMode="auto"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0" name="Rectangle 175"/>
              <p:cNvSpPr>
                <a:spLocks noChangeArrowheads="1"/>
              </p:cNvSpPr>
              <p:nvPr/>
            </p:nvSpPr>
            <p:spPr bwMode="auto"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1" name="Rectangle 176"/>
              <p:cNvSpPr>
                <a:spLocks noChangeArrowheads="1"/>
              </p:cNvSpPr>
              <p:nvPr/>
            </p:nvSpPr>
            <p:spPr bwMode="auto"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2" name="Rectangle 177"/>
              <p:cNvSpPr>
                <a:spLocks noChangeArrowheads="1"/>
              </p:cNvSpPr>
              <p:nvPr/>
            </p:nvSpPr>
            <p:spPr bwMode="auto"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3" name="Freeform 178"/>
              <p:cNvSpPr>
                <a:spLocks noEditPoints="1"/>
              </p:cNvSpPr>
              <p:nvPr/>
            </p:nvSpPr>
            <p:spPr>
              <a:xfrm>
                <a:off x="6531804" y="2008188"/>
                <a:ext cx="962025" cy="962025"/>
              </a:xfrm>
              <a:custGeom>
                <a:avLst/>
                <a:gdLst/>
                <a:ahLst/>
                <a:cxnLst>
                  <a:cxn ang="0">
                    <a:pos x="715724375" y="0"/>
                  </a:cxn>
                  <a:cxn ang="0">
                    <a:pos x="667842200" y="0"/>
                  </a:cxn>
                  <a:cxn ang="0">
                    <a:pos x="0" y="1146671888"/>
                  </a:cxn>
                  <a:cxn ang="0">
                    <a:pos x="0" y="1194554063"/>
                  </a:cxn>
                  <a:cxn ang="0">
                    <a:pos x="667842200" y="1527214688"/>
                  </a:cxn>
                  <a:cxn ang="0">
                    <a:pos x="715724375" y="1527214688"/>
                  </a:cxn>
                  <a:cxn ang="0">
                    <a:pos x="1527214688" y="1194554063"/>
                  </a:cxn>
                  <a:cxn ang="0">
                    <a:pos x="1527214688" y="1146671888"/>
                  </a:cxn>
                  <a:cxn ang="0">
                    <a:pos x="715724375" y="0"/>
                  </a:cxn>
                  <a:cxn ang="0">
                    <a:pos x="1479332513" y="1164312188"/>
                  </a:cxn>
                  <a:cxn ang="0">
                    <a:pos x="703124388" y="1479332513"/>
                  </a:cxn>
                  <a:cxn ang="0">
                    <a:pos x="680442188" y="1479332513"/>
                  </a:cxn>
                  <a:cxn ang="0">
                    <a:pos x="45362813" y="1164312188"/>
                  </a:cxn>
                  <a:cxn ang="0">
                    <a:pos x="45362813" y="1156752513"/>
                  </a:cxn>
                  <a:cxn ang="0">
                    <a:pos x="690522813" y="52924075"/>
                  </a:cxn>
                  <a:cxn ang="0">
                    <a:pos x="1479332513" y="1164312188"/>
                  </a:cxn>
                </a:cxnLst>
                <a:rect l="0" t="0" r="0" b="0"/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Rectangle 179"/>
              <p:cNvSpPr>
                <a:spLocks noChangeArrowheads="1"/>
              </p:cNvSpPr>
              <p:nvPr/>
            </p:nvSpPr>
            <p:spPr bwMode="auto"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" name="组合 2"/>
          <p:cNvGrpSpPr>
            <a:grpSpLocks noChangeAspect="1"/>
          </p:cNvGrpSpPr>
          <p:nvPr/>
        </p:nvGrpSpPr>
        <p:grpSpPr>
          <a:xfrm>
            <a:off x="8462963" y="4670425"/>
            <a:ext cx="539750" cy="509588"/>
            <a:chOff x="8129100" y="4468960"/>
            <a:chExt cx="793376" cy="749228"/>
          </a:xfrm>
        </p:grpSpPr>
        <p:grpSp>
          <p:nvGrpSpPr>
            <p:cNvPr id="8" name="组合 5"/>
            <p:cNvGrpSpPr/>
            <p:nvPr userDrawn="1"/>
          </p:nvGrpSpPr>
          <p:grpSpPr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21" name="Freeform 304"/>
              <p:cNvSpPr/>
              <p:nvPr/>
            </p:nvSpPr>
            <p:spPr>
              <a:xfrm>
                <a:off x="9791971" y="494501"/>
                <a:ext cx="359143" cy="361491"/>
              </a:xfrm>
              <a:custGeom>
                <a:avLst/>
                <a:gdLst/>
                <a:ahLst/>
                <a:cxnLst>
                  <a:cxn ang="0">
                    <a:pos x="123509488" y="287112125"/>
                  </a:cxn>
                  <a:cxn ang="0">
                    <a:pos x="467572682" y="291529881"/>
                  </a:cxn>
                  <a:cxn ang="0">
                    <a:pos x="471983210" y="636064431"/>
                  </a:cxn>
                  <a:cxn ang="0">
                    <a:pos x="591082170" y="759742692"/>
                  </a:cxn>
                  <a:cxn ang="0">
                    <a:pos x="595492698" y="163433864"/>
                  </a:cxn>
                  <a:cxn ang="0">
                    <a:pos x="0" y="163433864"/>
                  </a:cxn>
                  <a:cxn ang="0">
                    <a:pos x="123509488" y="287112125"/>
                  </a:cxn>
                </a:cxnLst>
                <a:rect l="0" t="0" r="0" b="0"/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305"/>
              <p:cNvSpPr/>
              <p:nvPr/>
            </p:nvSpPr>
            <p:spPr>
              <a:xfrm>
                <a:off x="9691036" y="523842"/>
                <a:ext cx="433085" cy="433085"/>
              </a:xfrm>
              <a:custGeom>
                <a:avLst/>
                <a:gdLst/>
                <a:ahLst/>
                <a:cxnLst>
                  <a:cxn ang="0">
                    <a:pos x="0" y="86782488"/>
                  </a:cxn>
                  <a:cxn ang="0">
                    <a:pos x="85405770" y="0"/>
                  </a:cxn>
                  <a:cxn ang="0">
                    <a:pos x="508299776" y="422894005"/>
                  </a:cxn>
                  <a:cxn ang="0">
                    <a:pos x="421517288" y="508299776"/>
                  </a:cxn>
                  <a:cxn ang="0">
                    <a:pos x="0" y="86782488"/>
                  </a:cxn>
                </a:cxnLst>
                <a:rect l="0" t="0" r="0" b="0"/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306"/>
              <p:cNvSpPr/>
              <p:nvPr/>
            </p:nvSpPr>
            <p:spPr>
              <a:xfrm>
                <a:off x="10018489" y="9005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5510428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Freeform 307"/>
              <p:cNvSpPr/>
              <p:nvPr/>
            </p:nvSpPr>
            <p:spPr>
              <a:xfrm>
                <a:off x="9975064" y="8559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Freeform 308"/>
              <p:cNvSpPr/>
              <p:nvPr/>
            </p:nvSpPr>
            <p:spPr>
              <a:xfrm>
                <a:off x="9935159" y="816087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Freeform 309"/>
              <p:cNvSpPr/>
              <p:nvPr/>
            </p:nvSpPr>
            <p:spPr>
              <a:xfrm>
                <a:off x="9890560" y="77266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289276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Freeform 310"/>
              <p:cNvSpPr/>
              <p:nvPr/>
            </p:nvSpPr>
            <p:spPr>
              <a:xfrm>
                <a:off x="9853002" y="73393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Freeform 311"/>
              <p:cNvSpPr/>
              <p:nvPr/>
            </p:nvSpPr>
            <p:spPr>
              <a:xfrm>
                <a:off x="9808403" y="690504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Freeform 312"/>
              <p:cNvSpPr/>
              <p:nvPr/>
            </p:nvSpPr>
            <p:spPr>
              <a:xfrm>
                <a:off x="9760282" y="643557"/>
                <a:ext cx="31689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362" y="0"/>
                  </a:cxn>
                  <a:cxn ang="0">
                    <a:pos x="37192323" y="5510428"/>
                  </a:cxn>
                  <a:cxn ang="0">
                    <a:pos x="6887076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Freeform 313"/>
              <p:cNvSpPr/>
              <p:nvPr/>
            </p:nvSpPr>
            <p:spPr>
              <a:xfrm>
                <a:off x="9718030" y="598957"/>
                <a:ext cx="29342" cy="30515"/>
              </a:xfrm>
              <a:custGeom>
                <a:avLst/>
                <a:gdLst/>
                <a:ahLst/>
                <a:cxnLst>
                  <a:cxn ang="0">
                    <a:pos x="0" y="30303742"/>
                  </a:cxn>
                  <a:cxn ang="0">
                    <a:pos x="28927691" y="0"/>
                  </a:cxn>
                  <a:cxn ang="0">
                    <a:pos x="34438119" y="5510305"/>
                  </a:cxn>
                  <a:cxn ang="0">
                    <a:pos x="5510428" y="35814047"/>
                  </a:cxn>
                  <a:cxn ang="0">
                    <a:pos x="0" y="30303742"/>
                  </a:cxn>
                </a:cxnLst>
                <a:rect l="0" t="0" r="0" b="0"/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组合 16"/>
            <p:cNvGrpSpPr/>
            <p:nvPr userDrawn="1"/>
          </p:nvGrpSpPr>
          <p:grpSpPr>
            <a:xfrm rot="2109475">
              <a:off x="8808629" y="4468960"/>
              <a:ext cx="113847" cy="630261"/>
              <a:chOff x="10155809" y="569616"/>
              <a:chExt cx="113847" cy="630261"/>
            </a:xfrm>
          </p:grpSpPr>
          <p:sp>
            <p:nvSpPr>
              <p:cNvPr id="10" name="Rectangle 315"/>
              <p:cNvSpPr>
                <a:spLocks noChangeArrowheads="1"/>
              </p:cNvSpPr>
              <p:nvPr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Rectangle 316"/>
              <p:cNvSpPr>
                <a:spLocks noChangeArrowheads="1"/>
              </p:cNvSpPr>
              <p:nvPr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2" name="Rectangle 317"/>
              <p:cNvSpPr>
                <a:spLocks noChangeArrowheads="1"/>
              </p:cNvSpPr>
              <p:nvPr/>
            </p:nvSpPr>
            <p:spPr bwMode="auto">
              <a:xfrm>
                <a:off x="10224974" y="669691"/>
                <a:ext cx="39670" cy="424796"/>
              </a:xfrm>
              <a:prstGeom prst="rect">
                <a:avLst/>
              </a:prstGeom>
              <a:solidFill>
                <a:srgbClr val="ED85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3" name="Rectangle 318"/>
              <p:cNvSpPr>
                <a:spLocks noChangeArrowheads="1"/>
              </p:cNvSpPr>
              <p:nvPr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solidFill>
                <a:srgbClr val="F890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Rectangle 319"/>
              <p:cNvSpPr>
                <a:spLocks noChangeArrowheads="1"/>
              </p:cNvSpPr>
              <p:nvPr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5" name="Freeform 320"/>
              <p:cNvSpPr/>
              <p:nvPr/>
            </p:nvSpPr>
            <p:spPr>
              <a:xfrm>
                <a:off x="10195714" y="1170535"/>
                <a:ext cx="34037" cy="29342"/>
              </a:xfrm>
              <a:custGeom>
                <a:avLst/>
                <a:gdLst/>
                <a:ahLst/>
                <a:cxnLst>
                  <a:cxn ang="0">
                    <a:pos x="0" y="8785833"/>
                  </a:cxn>
                  <a:cxn ang="0">
                    <a:pos x="36204731" y="61496640"/>
                  </a:cxn>
                  <a:cxn ang="0">
                    <a:pos x="72407336" y="8785833"/>
                  </a:cxn>
                  <a:cxn ang="0">
                    <a:pos x="36204731" y="0"/>
                  </a:cxn>
                  <a:cxn ang="0">
                    <a:pos x="0" y="8785833"/>
                  </a:cxn>
                </a:cxnLst>
                <a:rect l="0" t="0" r="0" b="0"/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Rectangle 321"/>
              <p:cNvSpPr>
                <a:spLocks noChangeArrowheads="1"/>
              </p:cNvSpPr>
              <p:nvPr/>
            </p:nvSpPr>
            <p:spPr bwMode="auto">
              <a:xfrm>
                <a:off x="10146514" y="631515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7" name="Rectangle 322"/>
              <p:cNvSpPr>
                <a:spLocks noChangeArrowheads="1"/>
              </p:cNvSpPr>
              <p:nvPr/>
            </p:nvSpPr>
            <p:spPr bwMode="auto">
              <a:xfrm>
                <a:off x="10154814" y="620520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8" name="Rectangle 323"/>
              <p:cNvSpPr>
                <a:spLocks noChangeArrowheads="1"/>
              </p:cNvSpPr>
              <p:nvPr/>
            </p:nvSpPr>
            <p:spPr bwMode="auto">
              <a:xfrm>
                <a:off x="10141839" y="617630"/>
                <a:ext cx="119006" cy="16338"/>
              </a:xfrm>
              <a:prstGeom prst="rect">
                <a:avLst/>
              </a:pr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9" name="Freeform 324"/>
              <p:cNvSpPr/>
              <p:nvPr/>
            </p:nvSpPr>
            <p:spPr>
              <a:xfrm>
                <a:off x="10155809" y="569616"/>
                <a:ext cx="113846" cy="50468"/>
              </a:xfrm>
              <a:custGeom>
                <a:avLst/>
                <a:gdLst/>
                <a:ahLst/>
                <a:cxnLst>
                  <a:cxn ang="0">
                    <a:pos x="120008442" y="0"/>
                  </a:cxn>
                  <a:cxn ang="0">
                    <a:pos x="0" y="106125793"/>
                  </a:cxn>
                  <a:cxn ang="0">
                    <a:pos x="240016884" y="106125793"/>
                  </a:cxn>
                  <a:cxn ang="0">
                    <a:pos x="120008442" y="0"/>
                  </a:cxn>
                </a:cxnLst>
                <a:rect l="0" t="0" r="0" b="0"/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325"/>
              <p:cNvSpPr/>
              <p:nvPr/>
            </p:nvSpPr>
            <p:spPr>
              <a:xfrm>
                <a:off x="10155809" y="1077815"/>
                <a:ext cx="113846" cy="96241"/>
              </a:xfrm>
              <a:custGeom>
                <a:avLst/>
                <a:gdLst/>
                <a:ahLst/>
                <a:cxnLst>
                  <a:cxn ang="0">
                    <a:pos x="84450541" y="201355002"/>
                  </a:cxn>
                  <a:cxn ang="0">
                    <a:pos x="120008442" y="192601255"/>
                  </a:cxn>
                  <a:cxn ang="0">
                    <a:pos x="155566342" y="201355002"/>
                  </a:cxn>
                  <a:cxn ang="0">
                    <a:pos x="240016884" y="35019171"/>
                  </a:cxn>
                  <a:cxn ang="0">
                    <a:pos x="200014772" y="0"/>
                  </a:cxn>
                  <a:cxn ang="0">
                    <a:pos x="160010553" y="35019171"/>
                  </a:cxn>
                  <a:cxn ang="0">
                    <a:pos x="120008442" y="0"/>
                  </a:cxn>
                  <a:cxn ang="0">
                    <a:pos x="80006331" y="35019171"/>
                  </a:cxn>
                  <a:cxn ang="0">
                    <a:pos x="40002111" y="0"/>
                  </a:cxn>
                  <a:cxn ang="0">
                    <a:pos x="0" y="35019171"/>
                  </a:cxn>
                  <a:cxn ang="0">
                    <a:pos x="84450541" y="201355002"/>
                  </a:cxn>
                </a:cxnLst>
                <a:rect l="0" t="0" r="0" b="0"/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1" name="组合 1"/>
          <p:cNvGrpSpPr>
            <a:grpSpLocks noChangeAspect="1"/>
          </p:cNvGrpSpPr>
          <p:nvPr/>
        </p:nvGrpSpPr>
        <p:grpSpPr>
          <a:xfrm>
            <a:off x="50800" y="4670425"/>
            <a:ext cx="755650" cy="417513"/>
            <a:chOff x="50446" y="4572401"/>
            <a:chExt cx="938635" cy="517558"/>
          </a:xfrm>
        </p:grpSpPr>
        <p:sp>
          <p:nvSpPr>
            <p:cNvPr id="32" name="Freeform 60"/>
            <p:cNvSpPr>
              <a:spLocks noChangeAspect="1" noEditPoints="1"/>
            </p:cNvSpPr>
            <p:nvPr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3" name="组合 28"/>
            <p:cNvGrpSpPr>
              <a:grpSpLocks noChangeAspect="1"/>
            </p:cNvGrpSpPr>
            <p:nvPr userDrawn="1"/>
          </p:nvGrpSpPr>
          <p:grpSpPr>
            <a:xfrm>
              <a:off x="590618" y="4691496"/>
              <a:ext cx="398463" cy="398463"/>
              <a:chOff x="6531804" y="2008188"/>
              <a:chExt cx="962025" cy="962025"/>
            </a:xfrm>
          </p:grpSpPr>
          <p:sp>
            <p:nvSpPr>
              <p:cNvPr id="34" name="Rectangle 169"/>
              <p:cNvSpPr>
                <a:spLocks noChangeArrowheads="1"/>
              </p:cNvSpPr>
              <p:nvPr/>
            </p:nvSpPr>
            <p:spPr bwMode="auto"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5" name="Rectangle 170"/>
              <p:cNvSpPr>
                <a:spLocks noChangeArrowheads="1"/>
              </p:cNvSpPr>
              <p:nvPr/>
            </p:nvSpPr>
            <p:spPr bwMode="auto"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6" name="Rectangle 171"/>
              <p:cNvSpPr>
                <a:spLocks noChangeArrowheads="1"/>
              </p:cNvSpPr>
              <p:nvPr/>
            </p:nvSpPr>
            <p:spPr bwMode="auto"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7" name="Rectangle 172"/>
              <p:cNvSpPr>
                <a:spLocks noChangeArrowheads="1"/>
              </p:cNvSpPr>
              <p:nvPr/>
            </p:nvSpPr>
            <p:spPr bwMode="auto"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8" name="Rectangle 173"/>
              <p:cNvSpPr>
                <a:spLocks noChangeArrowheads="1"/>
              </p:cNvSpPr>
              <p:nvPr/>
            </p:nvSpPr>
            <p:spPr bwMode="auto"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" name="Rectangle 174"/>
              <p:cNvSpPr>
                <a:spLocks noChangeArrowheads="1"/>
              </p:cNvSpPr>
              <p:nvPr/>
            </p:nvSpPr>
            <p:spPr bwMode="auto"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0" name="Rectangle 175"/>
              <p:cNvSpPr>
                <a:spLocks noChangeArrowheads="1"/>
              </p:cNvSpPr>
              <p:nvPr/>
            </p:nvSpPr>
            <p:spPr bwMode="auto"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1" name="Rectangle 176"/>
              <p:cNvSpPr>
                <a:spLocks noChangeArrowheads="1"/>
              </p:cNvSpPr>
              <p:nvPr/>
            </p:nvSpPr>
            <p:spPr bwMode="auto"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2" name="Rectangle 177"/>
              <p:cNvSpPr>
                <a:spLocks noChangeArrowheads="1"/>
              </p:cNvSpPr>
              <p:nvPr/>
            </p:nvSpPr>
            <p:spPr bwMode="auto"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3" name="Freeform 178"/>
              <p:cNvSpPr>
                <a:spLocks noEditPoints="1"/>
              </p:cNvSpPr>
              <p:nvPr/>
            </p:nvSpPr>
            <p:spPr>
              <a:xfrm>
                <a:off x="6531804" y="2008188"/>
                <a:ext cx="962025" cy="962025"/>
              </a:xfrm>
              <a:custGeom>
                <a:avLst/>
                <a:gdLst/>
                <a:ahLst/>
                <a:cxnLst>
                  <a:cxn ang="0">
                    <a:pos x="715724375" y="0"/>
                  </a:cxn>
                  <a:cxn ang="0">
                    <a:pos x="667842200" y="0"/>
                  </a:cxn>
                  <a:cxn ang="0">
                    <a:pos x="0" y="1146671888"/>
                  </a:cxn>
                  <a:cxn ang="0">
                    <a:pos x="0" y="1194554063"/>
                  </a:cxn>
                  <a:cxn ang="0">
                    <a:pos x="667842200" y="1527214688"/>
                  </a:cxn>
                  <a:cxn ang="0">
                    <a:pos x="715724375" y="1527214688"/>
                  </a:cxn>
                  <a:cxn ang="0">
                    <a:pos x="1527214688" y="1194554063"/>
                  </a:cxn>
                  <a:cxn ang="0">
                    <a:pos x="1527214688" y="1146671888"/>
                  </a:cxn>
                  <a:cxn ang="0">
                    <a:pos x="715724375" y="0"/>
                  </a:cxn>
                  <a:cxn ang="0">
                    <a:pos x="1479332513" y="1164312188"/>
                  </a:cxn>
                  <a:cxn ang="0">
                    <a:pos x="703124388" y="1479332513"/>
                  </a:cxn>
                  <a:cxn ang="0">
                    <a:pos x="680442188" y="1479332513"/>
                  </a:cxn>
                  <a:cxn ang="0">
                    <a:pos x="45362813" y="1164312188"/>
                  </a:cxn>
                  <a:cxn ang="0">
                    <a:pos x="45362813" y="1156752513"/>
                  </a:cxn>
                  <a:cxn ang="0">
                    <a:pos x="690522813" y="52924075"/>
                  </a:cxn>
                  <a:cxn ang="0">
                    <a:pos x="1479332513" y="1164312188"/>
                  </a:cxn>
                </a:cxnLst>
                <a:rect l="0" t="0" r="0" b="0"/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Rectangle 179"/>
              <p:cNvSpPr>
                <a:spLocks noChangeArrowheads="1"/>
              </p:cNvSpPr>
              <p:nvPr/>
            </p:nvSpPr>
            <p:spPr bwMode="auto"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2"/>
          <p:cNvGrpSpPr>
            <a:grpSpLocks noChangeAspect="1"/>
          </p:cNvGrpSpPr>
          <p:nvPr/>
        </p:nvGrpSpPr>
        <p:grpSpPr bwMode="auto">
          <a:xfrm>
            <a:off x="8462963" y="4670425"/>
            <a:ext cx="539750" cy="509588"/>
            <a:chOff x="8129100" y="4468960"/>
            <a:chExt cx="793376" cy="749228"/>
          </a:xfrm>
        </p:grpSpPr>
        <p:grpSp>
          <p:nvGrpSpPr>
            <p:cNvPr id="7" name="组合 5"/>
            <p:cNvGrpSpPr/>
            <p:nvPr userDrawn="1"/>
          </p:nvGrpSpPr>
          <p:grpSpPr bwMode="auto"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20" name="Freeform 304"/>
              <p:cNvSpPr>
                <a:spLocks noChangeArrowheads="1"/>
              </p:cNvSpPr>
              <p:nvPr/>
            </p:nvSpPr>
            <p:spPr bwMode="auto">
              <a:xfrm>
                <a:off x="9791971" y="494501"/>
                <a:ext cx="359143" cy="361491"/>
              </a:xfrm>
              <a:custGeom>
                <a:avLst/>
                <a:gdLst>
                  <a:gd name="T0" fmla="*/ 28 w 171"/>
                  <a:gd name="T1" fmla="*/ 65 h 172"/>
                  <a:gd name="T2" fmla="*/ 106 w 171"/>
                  <a:gd name="T3" fmla="*/ 66 h 172"/>
                  <a:gd name="T4" fmla="*/ 107 w 171"/>
                  <a:gd name="T5" fmla="*/ 144 h 172"/>
                  <a:gd name="T6" fmla="*/ 134 w 171"/>
                  <a:gd name="T7" fmla="*/ 172 h 172"/>
                  <a:gd name="T8" fmla="*/ 135 w 171"/>
                  <a:gd name="T9" fmla="*/ 37 h 172"/>
                  <a:gd name="T10" fmla="*/ 0 w 171"/>
                  <a:gd name="T11" fmla="*/ 37 h 172"/>
                  <a:gd name="T12" fmla="*/ 28 w 171"/>
                  <a:gd name="T13" fmla="*/ 6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305"/>
              <p:cNvSpPr>
                <a:spLocks noChangeArrowheads="1"/>
              </p:cNvSpPr>
              <p:nvPr/>
            </p:nvSpPr>
            <p:spPr bwMode="auto">
              <a:xfrm>
                <a:off x="9691036" y="523842"/>
                <a:ext cx="433085" cy="433085"/>
              </a:xfrm>
              <a:custGeom>
                <a:avLst/>
                <a:gdLst>
                  <a:gd name="T0" fmla="*/ 0 w 369"/>
                  <a:gd name="T1" fmla="*/ 63 h 369"/>
                  <a:gd name="T2" fmla="*/ 62 w 369"/>
                  <a:gd name="T3" fmla="*/ 0 h 369"/>
                  <a:gd name="T4" fmla="*/ 369 w 369"/>
                  <a:gd name="T5" fmla="*/ 307 h 369"/>
                  <a:gd name="T6" fmla="*/ 306 w 369"/>
                  <a:gd name="T7" fmla="*/ 369 h 369"/>
                  <a:gd name="T8" fmla="*/ 0 w 369"/>
                  <a:gd name="T9" fmla="*/ 63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306"/>
              <p:cNvSpPr>
                <a:spLocks noChangeArrowheads="1"/>
              </p:cNvSpPr>
              <p:nvPr/>
            </p:nvSpPr>
            <p:spPr bwMode="auto">
              <a:xfrm>
                <a:off x="10018489" y="900591"/>
                <a:ext cx="29342" cy="29342"/>
              </a:xfrm>
              <a:custGeom>
                <a:avLst/>
                <a:gdLst>
                  <a:gd name="T0" fmla="*/ 0 w 25"/>
                  <a:gd name="T1" fmla="*/ 21 h 25"/>
                  <a:gd name="T2" fmla="*/ 22 w 25"/>
                  <a:gd name="T3" fmla="*/ 0 h 25"/>
                  <a:gd name="T4" fmla="*/ 25 w 25"/>
                  <a:gd name="T5" fmla="*/ 4 h 25"/>
                  <a:gd name="T6" fmla="*/ 4 w 25"/>
                  <a:gd name="T7" fmla="*/ 25 h 25"/>
                  <a:gd name="T8" fmla="*/ 0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307"/>
              <p:cNvSpPr>
                <a:spLocks noChangeArrowheads="1"/>
              </p:cNvSpPr>
              <p:nvPr/>
            </p:nvSpPr>
            <p:spPr bwMode="auto">
              <a:xfrm>
                <a:off x="9975064" y="855991"/>
                <a:ext cx="29342" cy="29342"/>
              </a:xfrm>
              <a:custGeom>
                <a:avLst/>
                <a:gdLst>
                  <a:gd name="T0" fmla="*/ 0 w 25"/>
                  <a:gd name="T1" fmla="*/ 22 h 25"/>
                  <a:gd name="T2" fmla="*/ 21 w 25"/>
                  <a:gd name="T3" fmla="*/ 0 h 25"/>
                  <a:gd name="T4" fmla="*/ 25 w 25"/>
                  <a:gd name="T5" fmla="*/ 4 h 25"/>
                  <a:gd name="T6" fmla="*/ 3 w 25"/>
                  <a:gd name="T7" fmla="*/ 25 h 25"/>
                  <a:gd name="T8" fmla="*/ 0 w 25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308"/>
              <p:cNvSpPr>
                <a:spLocks noChangeArrowheads="1"/>
              </p:cNvSpPr>
              <p:nvPr/>
            </p:nvSpPr>
            <p:spPr bwMode="auto">
              <a:xfrm>
                <a:off x="9935159" y="816087"/>
                <a:ext cx="29342" cy="29342"/>
              </a:xfrm>
              <a:custGeom>
                <a:avLst/>
                <a:gdLst>
                  <a:gd name="T0" fmla="*/ 0 w 25"/>
                  <a:gd name="T1" fmla="*/ 22 h 25"/>
                  <a:gd name="T2" fmla="*/ 21 w 25"/>
                  <a:gd name="T3" fmla="*/ 0 h 25"/>
                  <a:gd name="T4" fmla="*/ 25 w 25"/>
                  <a:gd name="T5" fmla="*/ 4 h 25"/>
                  <a:gd name="T6" fmla="*/ 3 w 25"/>
                  <a:gd name="T7" fmla="*/ 25 h 25"/>
                  <a:gd name="T8" fmla="*/ 0 w 25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309"/>
              <p:cNvSpPr>
                <a:spLocks noChangeArrowheads="1"/>
              </p:cNvSpPr>
              <p:nvPr/>
            </p:nvSpPr>
            <p:spPr bwMode="auto">
              <a:xfrm>
                <a:off x="9890560" y="772660"/>
                <a:ext cx="29342" cy="29342"/>
              </a:xfrm>
              <a:custGeom>
                <a:avLst/>
                <a:gdLst>
                  <a:gd name="T0" fmla="*/ 0 w 25"/>
                  <a:gd name="T1" fmla="*/ 21 h 25"/>
                  <a:gd name="T2" fmla="*/ 21 w 25"/>
                  <a:gd name="T3" fmla="*/ 0 h 25"/>
                  <a:gd name="T4" fmla="*/ 25 w 25"/>
                  <a:gd name="T5" fmla="*/ 3 h 25"/>
                  <a:gd name="T6" fmla="*/ 4 w 25"/>
                  <a:gd name="T7" fmla="*/ 25 h 25"/>
                  <a:gd name="T8" fmla="*/ 0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10"/>
              <p:cNvSpPr>
                <a:spLocks noChangeArrowheads="1"/>
              </p:cNvSpPr>
              <p:nvPr/>
            </p:nvSpPr>
            <p:spPr bwMode="auto">
              <a:xfrm>
                <a:off x="9853002" y="733930"/>
                <a:ext cx="29342" cy="29342"/>
              </a:xfrm>
              <a:custGeom>
                <a:avLst/>
                <a:gdLst>
                  <a:gd name="T0" fmla="*/ 0 w 25"/>
                  <a:gd name="T1" fmla="*/ 22 h 25"/>
                  <a:gd name="T2" fmla="*/ 21 w 25"/>
                  <a:gd name="T3" fmla="*/ 0 h 25"/>
                  <a:gd name="T4" fmla="*/ 25 w 25"/>
                  <a:gd name="T5" fmla="*/ 4 h 25"/>
                  <a:gd name="T6" fmla="*/ 3 w 25"/>
                  <a:gd name="T7" fmla="*/ 25 h 25"/>
                  <a:gd name="T8" fmla="*/ 0 w 25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11"/>
              <p:cNvSpPr>
                <a:spLocks noChangeArrowheads="1"/>
              </p:cNvSpPr>
              <p:nvPr/>
            </p:nvSpPr>
            <p:spPr bwMode="auto">
              <a:xfrm>
                <a:off x="9808403" y="690504"/>
                <a:ext cx="29342" cy="29342"/>
              </a:xfrm>
              <a:custGeom>
                <a:avLst/>
                <a:gdLst>
                  <a:gd name="T0" fmla="*/ 0 w 25"/>
                  <a:gd name="T1" fmla="*/ 21 h 25"/>
                  <a:gd name="T2" fmla="*/ 22 w 25"/>
                  <a:gd name="T3" fmla="*/ 0 h 25"/>
                  <a:gd name="T4" fmla="*/ 25 w 25"/>
                  <a:gd name="T5" fmla="*/ 3 h 25"/>
                  <a:gd name="T6" fmla="*/ 4 w 25"/>
                  <a:gd name="T7" fmla="*/ 25 h 25"/>
                  <a:gd name="T8" fmla="*/ 0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312"/>
              <p:cNvSpPr>
                <a:spLocks noChangeArrowheads="1"/>
              </p:cNvSpPr>
              <p:nvPr/>
            </p:nvSpPr>
            <p:spPr bwMode="auto">
              <a:xfrm>
                <a:off x="9760282" y="643557"/>
                <a:ext cx="31689" cy="29342"/>
              </a:xfrm>
              <a:custGeom>
                <a:avLst/>
                <a:gdLst>
                  <a:gd name="T0" fmla="*/ 0 w 27"/>
                  <a:gd name="T1" fmla="*/ 22 h 25"/>
                  <a:gd name="T2" fmla="*/ 21 w 27"/>
                  <a:gd name="T3" fmla="*/ 0 h 25"/>
                  <a:gd name="T4" fmla="*/ 27 w 27"/>
                  <a:gd name="T5" fmla="*/ 4 h 25"/>
                  <a:gd name="T6" fmla="*/ 5 w 27"/>
                  <a:gd name="T7" fmla="*/ 25 h 25"/>
                  <a:gd name="T8" fmla="*/ 0 w 27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13"/>
              <p:cNvSpPr>
                <a:spLocks noChangeArrowheads="1"/>
              </p:cNvSpPr>
              <p:nvPr/>
            </p:nvSpPr>
            <p:spPr bwMode="auto">
              <a:xfrm>
                <a:off x="9718030" y="598957"/>
                <a:ext cx="29342" cy="30515"/>
              </a:xfrm>
              <a:custGeom>
                <a:avLst/>
                <a:gdLst>
                  <a:gd name="T0" fmla="*/ 0 w 25"/>
                  <a:gd name="T1" fmla="*/ 22 h 26"/>
                  <a:gd name="T2" fmla="*/ 21 w 25"/>
                  <a:gd name="T3" fmla="*/ 0 h 26"/>
                  <a:gd name="T4" fmla="*/ 25 w 25"/>
                  <a:gd name="T5" fmla="*/ 4 h 26"/>
                  <a:gd name="T6" fmla="*/ 4 w 25"/>
                  <a:gd name="T7" fmla="*/ 26 h 26"/>
                  <a:gd name="T8" fmla="*/ 0 w 25"/>
                  <a:gd name="T9" fmla="*/ 2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8" name="组合 16"/>
            <p:cNvGrpSpPr/>
            <p:nvPr userDrawn="1"/>
          </p:nvGrpSpPr>
          <p:grpSpPr bwMode="auto">
            <a:xfrm rot="2109475">
              <a:off x="8808629" y="4468960"/>
              <a:ext cx="113847" cy="630261"/>
              <a:chOff x="10155809" y="569616"/>
              <a:chExt cx="113847" cy="630261"/>
            </a:xfrm>
          </p:grpSpPr>
          <p:sp>
            <p:nvSpPr>
              <p:cNvPr id="9" name="Rectangle 315"/>
              <p:cNvSpPr>
                <a:spLocks noChangeArrowheads="1"/>
              </p:cNvSpPr>
              <p:nvPr/>
            </p:nvSpPr>
            <p:spPr bwMode="auto">
              <a:xfrm>
                <a:off x="10143678" y="672114"/>
                <a:ext cx="114341" cy="424795"/>
              </a:xfrm>
              <a:prstGeom prst="rect">
                <a:avLst/>
              </a:pr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0" name="Rectangle 316"/>
              <p:cNvSpPr>
                <a:spLocks noChangeArrowheads="1"/>
              </p:cNvSpPr>
              <p:nvPr/>
            </p:nvSpPr>
            <p:spPr bwMode="auto">
              <a:xfrm>
                <a:off x="10143678" y="672114"/>
                <a:ext cx="114341" cy="424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1" name="Rectangle 317"/>
              <p:cNvSpPr>
                <a:spLocks noChangeArrowheads="1"/>
              </p:cNvSpPr>
              <p:nvPr/>
            </p:nvSpPr>
            <p:spPr bwMode="auto">
              <a:xfrm>
                <a:off x="10224975" y="669692"/>
                <a:ext cx="39670" cy="424795"/>
              </a:xfrm>
              <a:prstGeom prst="rect">
                <a:avLst/>
              </a:prstGeom>
              <a:solidFill>
                <a:srgbClr val="ED85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2" name="Rectangle 318"/>
              <p:cNvSpPr>
                <a:spLocks noChangeArrowheads="1"/>
              </p:cNvSpPr>
              <p:nvPr/>
            </p:nvSpPr>
            <p:spPr bwMode="auto">
              <a:xfrm>
                <a:off x="10182355" y="666282"/>
                <a:ext cx="37336" cy="424795"/>
              </a:xfrm>
              <a:prstGeom prst="rect">
                <a:avLst/>
              </a:prstGeom>
              <a:solidFill>
                <a:srgbClr val="F890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3" name="Rectangle 319"/>
              <p:cNvSpPr>
                <a:spLocks noChangeArrowheads="1"/>
              </p:cNvSpPr>
              <p:nvPr/>
            </p:nvSpPr>
            <p:spPr bwMode="auto">
              <a:xfrm>
                <a:off x="10182355" y="666282"/>
                <a:ext cx="37336" cy="424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4" name="Freeform 320"/>
              <p:cNvSpPr>
                <a:spLocks noChangeArrowheads="1"/>
              </p:cNvSpPr>
              <p:nvPr/>
            </p:nvSpPr>
            <p:spPr bwMode="auto">
              <a:xfrm>
                <a:off x="10195714" y="1170535"/>
                <a:ext cx="34037" cy="29342"/>
              </a:xfrm>
              <a:custGeom>
                <a:avLst/>
                <a:gdLst>
                  <a:gd name="T0" fmla="*/ 0 w 16"/>
                  <a:gd name="T1" fmla="*/ 2 h 14"/>
                  <a:gd name="T2" fmla="*/ 8 w 16"/>
                  <a:gd name="T3" fmla="*/ 14 h 14"/>
                  <a:gd name="T4" fmla="*/ 16 w 16"/>
                  <a:gd name="T5" fmla="*/ 2 h 14"/>
                  <a:gd name="T6" fmla="*/ 8 w 16"/>
                  <a:gd name="T7" fmla="*/ 0 h 14"/>
                  <a:gd name="T8" fmla="*/ 0 w 16"/>
                  <a:gd name="T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Rectangle 321"/>
              <p:cNvSpPr>
                <a:spLocks noChangeArrowheads="1"/>
              </p:cNvSpPr>
              <p:nvPr/>
            </p:nvSpPr>
            <p:spPr bwMode="auto">
              <a:xfrm>
                <a:off x="10143262" y="630952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6" name="Rectangle 322"/>
              <p:cNvSpPr>
                <a:spLocks noChangeArrowheads="1"/>
              </p:cNvSpPr>
              <p:nvPr/>
            </p:nvSpPr>
            <p:spPr bwMode="auto">
              <a:xfrm>
                <a:off x="10154814" y="620521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7" name="Rectangle 323"/>
              <p:cNvSpPr>
                <a:spLocks noChangeArrowheads="1"/>
              </p:cNvSpPr>
              <p:nvPr/>
            </p:nvSpPr>
            <p:spPr bwMode="auto">
              <a:xfrm>
                <a:off x="10139930" y="618974"/>
                <a:ext cx="119008" cy="16339"/>
              </a:xfrm>
              <a:prstGeom prst="rect">
                <a:avLst/>
              </a:pr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8" name="Freeform 324"/>
              <p:cNvSpPr>
                <a:spLocks noChangeArrowheads="1"/>
              </p:cNvSpPr>
              <p:nvPr/>
            </p:nvSpPr>
            <p:spPr bwMode="auto">
              <a:xfrm>
                <a:off x="10155809" y="569616"/>
                <a:ext cx="113846" cy="50468"/>
              </a:xfrm>
              <a:custGeom>
                <a:avLst/>
                <a:gdLst>
                  <a:gd name="T0" fmla="*/ 27 w 54"/>
                  <a:gd name="T1" fmla="*/ 0 h 24"/>
                  <a:gd name="T2" fmla="*/ 0 w 54"/>
                  <a:gd name="T3" fmla="*/ 24 h 24"/>
                  <a:gd name="T4" fmla="*/ 54 w 54"/>
                  <a:gd name="T5" fmla="*/ 24 h 24"/>
                  <a:gd name="T6" fmla="*/ 27 w 54"/>
                  <a:gd name="T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325"/>
              <p:cNvSpPr>
                <a:spLocks noChangeArrowheads="1"/>
              </p:cNvSpPr>
              <p:nvPr/>
            </p:nvSpPr>
            <p:spPr bwMode="auto">
              <a:xfrm>
                <a:off x="10155809" y="1077815"/>
                <a:ext cx="113846" cy="96241"/>
              </a:xfrm>
              <a:custGeom>
                <a:avLst/>
                <a:gdLst>
                  <a:gd name="T0" fmla="*/ 19 w 54"/>
                  <a:gd name="T1" fmla="*/ 46 h 46"/>
                  <a:gd name="T2" fmla="*/ 27 w 54"/>
                  <a:gd name="T3" fmla="*/ 44 h 46"/>
                  <a:gd name="T4" fmla="*/ 35 w 54"/>
                  <a:gd name="T5" fmla="*/ 46 h 46"/>
                  <a:gd name="T6" fmla="*/ 54 w 54"/>
                  <a:gd name="T7" fmla="*/ 8 h 46"/>
                  <a:gd name="T8" fmla="*/ 45 w 54"/>
                  <a:gd name="T9" fmla="*/ 0 h 46"/>
                  <a:gd name="T10" fmla="*/ 36 w 54"/>
                  <a:gd name="T11" fmla="*/ 8 h 46"/>
                  <a:gd name="T12" fmla="*/ 27 w 54"/>
                  <a:gd name="T13" fmla="*/ 0 h 46"/>
                  <a:gd name="T14" fmla="*/ 18 w 54"/>
                  <a:gd name="T15" fmla="*/ 8 h 46"/>
                  <a:gd name="T16" fmla="*/ 9 w 54"/>
                  <a:gd name="T17" fmla="*/ 0 h 46"/>
                  <a:gd name="T18" fmla="*/ 0 w 54"/>
                  <a:gd name="T19" fmla="*/ 8 h 46"/>
                  <a:gd name="T20" fmla="*/ 19 w 54"/>
                  <a:gd name="T2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0" name="组合 1"/>
          <p:cNvGrpSpPr>
            <a:grpSpLocks noChangeAspect="1"/>
          </p:cNvGrpSpPr>
          <p:nvPr/>
        </p:nvGrpSpPr>
        <p:grpSpPr bwMode="auto">
          <a:xfrm>
            <a:off x="50800" y="4670425"/>
            <a:ext cx="755650" cy="417513"/>
            <a:chOff x="50446" y="4572401"/>
            <a:chExt cx="938635" cy="517558"/>
          </a:xfrm>
        </p:grpSpPr>
        <p:sp>
          <p:nvSpPr>
            <p:cNvPr id="31" name="Freeform 60"/>
            <p:cNvSpPr>
              <a:spLocks noChangeAspect="1" noEditPoints="1"/>
            </p:cNvSpPr>
            <p:nvPr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grpSp>
          <p:nvGrpSpPr>
            <p:cNvPr id="32" name="组合 28"/>
            <p:cNvGrpSpPr>
              <a:grpSpLocks noChangeAspect="1"/>
            </p:cNvGrpSpPr>
            <p:nvPr userDrawn="1"/>
          </p:nvGrpSpPr>
          <p:grpSpPr bwMode="auto">
            <a:xfrm>
              <a:off x="590618" y="4691496"/>
              <a:ext cx="398463" cy="398463"/>
              <a:chOff x="6531804" y="2008188"/>
              <a:chExt cx="962025" cy="962025"/>
            </a:xfrm>
          </p:grpSpPr>
          <p:sp>
            <p:nvSpPr>
              <p:cNvPr id="33" name="Rectangle 169"/>
              <p:cNvSpPr>
                <a:spLocks noChangeArrowheads="1"/>
              </p:cNvSpPr>
              <p:nvPr/>
            </p:nvSpPr>
            <p:spPr bwMode="auto"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4" name="Rectangle 170"/>
              <p:cNvSpPr>
                <a:spLocks noChangeArrowheads="1"/>
              </p:cNvSpPr>
              <p:nvPr/>
            </p:nvSpPr>
            <p:spPr bwMode="auto"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5" name="Rectangle 171"/>
              <p:cNvSpPr>
                <a:spLocks noChangeArrowheads="1"/>
              </p:cNvSpPr>
              <p:nvPr/>
            </p:nvSpPr>
            <p:spPr bwMode="auto"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6" name="Rectangle 172"/>
              <p:cNvSpPr>
                <a:spLocks noChangeArrowheads="1"/>
              </p:cNvSpPr>
              <p:nvPr/>
            </p:nvSpPr>
            <p:spPr bwMode="auto"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7" name="Rectangle 173"/>
              <p:cNvSpPr>
                <a:spLocks noChangeArrowheads="1"/>
              </p:cNvSpPr>
              <p:nvPr/>
            </p:nvSpPr>
            <p:spPr bwMode="auto"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8" name="Rectangle 174"/>
              <p:cNvSpPr>
                <a:spLocks noChangeArrowheads="1"/>
              </p:cNvSpPr>
              <p:nvPr/>
            </p:nvSpPr>
            <p:spPr bwMode="auto"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9" name="Rectangle 175"/>
              <p:cNvSpPr>
                <a:spLocks noChangeArrowheads="1"/>
              </p:cNvSpPr>
              <p:nvPr/>
            </p:nvSpPr>
            <p:spPr bwMode="auto"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40" name="Rectangle 176"/>
              <p:cNvSpPr>
                <a:spLocks noChangeArrowheads="1"/>
              </p:cNvSpPr>
              <p:nvPr/>
            </p:nvSpPr>
            <p:spPr bwMode="auto"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41" name="Rectangle 177"/>
              <p:cNvSpPr>
                <a:spLocks noChangeArrowheads="1"/>
              </p:cNvSpPr>
              <p:nvPr/>
            </p:nvSpPr>
            <p:spPr bwMode="auto"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42" name="Freeform 178"/>
              <p:cNvSpPr>
                <a:spLocks noEditPoints="1" noChangeArrowheads="1"/>
              </p:cNvSpPr>
              <p:nvPr/>
            </p:nvSpPr>
            <p:spPr bwMode="auto">
              <a:xfrm>
                <a:off x="6531804" y="2008188"/>
                <a:ext cx="962025" cy="962025"/>
              </a:xfrm>
              <a:custGeom>
                <a:avLst/>
                <a:gdLst>
                  <a:gd name="T0" fmla="*/ 284 w 606"/>
                  <a:gd name="T1" fmla="*/ 0 h 606"/>
                  <a:gd name="T2" fmla="*/ 265 w 606"/>
                  <a:gd name="T3" fmla="*/ 0 h 606"/>
                  <a:gd name="T4" fmla="*/ 0 w 606"/>
                  <a:gd name="T5" fmla="*/ 455 h 606"/>
                  <a:gd name="T6" fmla="*/ 0 w 606"/>
                  <a:gd name="T7" fmla="*/ 474 h 606"/>
                  <a:gd name="T8" fmla="*/ 265 w 606"/>
                  <a:gd name="T9" fmla="*/ 606 h 606"/>
                  <a:gd name="T10" fmla="*/ 284 w 606"/>
                  <a:gd name="T11" fmla="*/ 606 h 606"/>
                  <a:gd name="T12" fmla="*/ 606 w 606"/>
                  <a:gd name="T13" fmla="*/ 474 h 606"/>
                  <a:gd name="T14" fmla="*/ 606 w 606"/>
                  <a:gd name="T15" fmla="*/ 455 h 606"/>
                  <a:gd name="T16" fmla="*/ 284 w 606"/>
                  <a:gd name="T17" fmla="*/ 0 h 606"/>
                  <a:gd name="T18" fmla="*/ 587 w 606"/>
                  <a:gd name="T19" fmla="*/ 462 h 606"/>
                  <a:gd name="T20" fmla="*/ 279 w 606"/>
                  <a:gd name="T21" fmla="*/ 587 h 606"/>
                  <a:gd name="T22" fmla="*/ 270 w 606"/>
                  <a:gd name="T23" fmla="*/ 587 h 606"/>
                  <a:gd name="T24" fmla="*/ 18 w 606"/>
                  <a:gd name="T25" fmla="*/ 462 h 606"/>
                  <a:gd name="T26" fmla="*/ 18 w 606"/>
                  <a:gd name="T27" fmla="*/ 459 h 606"/>
                  <a:gd name="T28" fmla="*/ 274 w 606"/>
                  <a:gd name="T29" fmla="*/ 21 h 606"/>
                  <a:gd name="T30" fmla="*/ 587 w 606"/>
                  <a:gd name="T31" fmla="*/ 462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Rectangle 179"/>
              <p:cNvSpPr>
                <a:spLocks noChangeArrowheads="1"/>
              </p:cNvSpPr>
              <p:nvPr/>
            </p:nvSpPr>
            <p:spPr bwMode="auto"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</p:grpSp>
      </p:grpSp>
      <p:sp>
        <p:nvSpPr>
          <p:cNvPr id="44" name="灯片编号占位符 5"/>
          <p:cNvSpPr>
            <a:spLocks noGrp="1" noChangeArrowheads="1"/>
          </p:cNvSpPr>
          <p:nvPr/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sz="1200">
                <a:solidFill>
                  <a:srgbClr val="898989"/>
                </a:solidFill>
              </a:rPr>
              <a:t> </a:t>
            </a:r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kumimoji="1"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46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3.xml"/><Relationship Id="rId3" Type="http://schemas.openxmlformats.org/officeDocument/2006/relationships/tags" Target="../tags/tag4.xml"/><Relationship Id="rId2" Type="http://schemas.openxmlformats.org/officeDocument/2006/relationships/slide" Target="slide3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4.xml"/><Relationship Id="rId1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4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4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tags" Target="../tags/tag8.xml"/><Relationship Id="rId1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46.xml"/><Relationship Id="rId4" Type="http://schemas.openxmlformats.org/officeDocument/2006/relationships/image" Target="../media/image9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8.wmf"/><Relationship Id="rId1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9.bin"/><Relationship Id="rId8" Type="http://schemas.openxmlformats.org/officeDocument/2006/relationships/image" Target="../media/image14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1.wmf"/><Relationship Id="rId18" Type="http://schemas.openxmlformats.org/officeDocument/2006/relationships/vmlDrawing" Target="../drawings/vmlDrawing3.vml"/><Relationship Id="rId17" Type="http://schemas.openxmlformats.org/officeDocument/2006/relationships/slideLayout" Target="../slideLayouts/slideLayout46.xml"/><Relationship Id="rId16" Type="http://schemas.openxmlformats.org/officeDocument/2006/relationships/image" Target="../media/image18.wmf"/><Relationship Id="rId15" Type="http://schemas.openxmlformats.org/officeDocument/2006/relationships/oleObject" Target="../embeddings/oleObject12.bin"/><Relationship Id="rId14" Type="http://schemas.openxmlformats.org/officeDocument/2006/relationships/image" Target="../media/image17.wmf"/><Relationship Id="rId13" Type="http://schemas.openxmlformats.org/officeDocument/2006/relationships/oleObject" Target="../embeddings/oleObject11.bin"/><Relationship Id="rId12" Type="http://schemas.openxmlformats.org/officeDocument/2006/relationships/image" Target="../media/image16.wmf"/><Relationship Id="rId11" Type="http://schemas.openxmlformats.org/officeDocument/2006/relationships/oleObject" Target="../embeddings/oleObject10.bin"/><Relationship Id="rId10" Type="http://schemas.openxmlformats.org/officeDocument/2006/relationships/image" Target="../media/image15.wmf"/><Relationship Id="rId1" Type="http://schemas.openxmlformats.org/officeDocument/2006/relationships/oleObject" Target="../embeddings/oleObject5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7.bin"/><Relationship Id="rId8" Type="http://schemas.openxmlformats.org/officeDocument/2006/relationships/image" Target="../media/image22.wmf"/><Relationship Id="rId7" Type="http://schemas.openxmlformats.org/officeDocument/2006/relationships/oleObject" Target="../embeddings/oleObject16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19.wmf"/><Relationship Id="rId14" Type="http://schemas.openxmlformats.org/officeDocument/2006/relationships/vmlDrawing" Target="../drawings/vmlDrawing4.vml"/><Relationship Id="rId13" Type="http://schemas.openxmlformats.org/officeDocument/2006/relationships/slideLayout" Target="../slideLayouts/slideLayout46.xml"/><Relationship Id="rId12" Type="http://schemas.openxmlformats.org/officeDocument/2006/relationships/image" Target="../media/image24.wmf"/><Relationship Id="rId11" Type="http://schemas.openxmlformats.org/officeDocument/2006/relationships/oleObject" Target="../embeddings/oleObject18.bin"/><Relationship Id="rId10" Type="http://schemas.openxmlformats.org/officeDocument/2006/relationships/image" Target="../media/image23.wmf"/><Relationship Id="rId1" Type="http://schemas.openxmlformats.org/officeDocument/2006/relationships/oleObject" Target="../embeddings/oleObject13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46.xml"/><Relationship Id="rId4" Type="http://schemas.openxmlformats.org/officeDocument/2006/relationships/image" Target="../media/image26.wmf"/><Relationship Id="rId3" Type="http://schemas.openxmlformats.org/officeDocument/2006/relationships/oleObject" Target="../embeddings/oleObject20.bin"/><Relationship Id="rId2" Type="http://schemas.openxmlformats.org/officeDocument/2006/relationships/image" Target="../media/image25.wmf"/><Relationship Id="rId1" Type="http://schemas.openxmlformats.org/officeDocument/2006/relationships/oleObject" Target="../embeddings/oleObject19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oleObject" Target="../embeddings/oleObject24.bin"/><Relationship Id="rId7" Type="http://schemas.openxmlformats.org/officeDocument/2006/relationships/image" Target="../media/image29.wmf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2.bin"/><Relationship Id="rId3" Type="http://schemas.openxmlformats.org/officeDocument/2006/relationships/image" Target="../media/image27.wmf"/><Relationship Id="rId2" Type="http://schemas.openxmlformats.org/officeDocument/2006/relationships/oleObject" Target="../embeddings/oleObject21.bin"/><Relationship Id="rId11" Type="http://schemas.openxmlformats.org/officeDocument/2006/relationships/vmlDrawing" Target="../drawings/vmlDrawing6.vml"/><Relationship Id="rId10" Type="http://schemas.openxmlformats.org/officeDocument/2006/relationships/slideLayout" Target="../slideLayouts/slideLayout46.xml"/><Relationship Id="rId1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2.xml"/><Relationship Id="rId8" Type="http://schemas.openxmlformats.org/officeDocument/2006/relationships/image" Target="../media/image34.wmf"/><Relationship Id="rId7" Type="http://schemas.openxmlformats.org/officeDocument/2006/relationships/oleObject" Target="../embeddings/oleObject28.bin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31.wmf"/><Relationship Id="rId10" Type="http://schemas.openxmlformats.org/officeDocument/2006/relationships/vmlDrawing" Target="../drawings/vmlDrawing7.vml"/><Relationship Id="rId1" Type="http://schemas.openxmlformats.org/officeDocument/2006/relationships/oleObject" Target="../embeddings/oleObject25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6.xml"/><Relationship Id="rId8" Type="http://schemas.openxmlformats.org/officeDocument/2006/relationships/image" Target="../media/image38.wmf"/><Relationship Id="rId7" Type="http://schemas.openxmlformats.org/officeDocument/2006/relationships/oleObject" Target="../embeddings/oleObject32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30.bin"/><Relationship Id="rId2" Type="http://schemas.openxmlformats.org/officeDocument/2006/relationships/image" Target="../media/image35.wmf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29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46.xml"/><Relationship Id="rId4" Type="http://schemas.openxmlformats.org/officeDocument/2006/relationships/image" Target="../media/image40.wmf"/><Relationship Id="rId3" Type="http://schemas.openxmlformats.org/officeDocument/2006/relationships/oleObject" Target="../embeddings/oleObject34.bin"/><Relationship Id="rId2" Type="http://schemas.openxmlformats.org/officeDocument/2006/relationships/image" Target="../media/image39.wmf"/><Relationship Id="rId1" Type="http://schemas.openxmlformats.org/officeDocument/2006/relationships/oleObject" Target="../embeddings/oleObject33.bin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46.xml"/><Relationship Id="rId2" Type="http://schemas.openxmlformats.org/officeDocument/2006/relationships/image" Target="../media/image41.wmf"/><Relationship Id="rId1" Type="http://schemas.openxmlformats.org/officeDocument/2006/relationships/oleObject" Target="../embeddings/oleObject35.bin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46.xml"/><Relationship Id="rId4" Type="http://schemas.openxmlformats.org/officeDocument/2006/relationships/image" Target="../media/image43.wmf"/><Relationship Id="rId3" Type="http://schemas.openxmlformats.org/officeDocument/2006/relationships/oleObject" Target="../embeddings/oleObject37.bin"/><Relationship Id="rId2" Type="http://schemas.openxmlformats.org/officeDocument/2006/relationships/image" Target="../media/image42.wmf"/><Relationship Id="rId1" Type="http://schemas.openxmlformats.org/officeDocument/2006/relationships/oleObject" Target="../embeddings/oleObject36.bin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2.bin"/><Relationship Id="rId8" Type="http://schemas.openxmlformats.org/officeDocument/2006/relationships/image" Target="../media/image47.wmf"/><Relationship Id="rId7" Type="http://schemas.openxmlformats.org/officeDocument/2006/relationships/oleObject" Target="../embeddings/oleObject41.bin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45.wmf"/><Relationship Id="rId3" Type="http://schemas.openxmlformats.org/officeDocument/2006/relationships/oleObject" Target="../embeddings/oleObject39.bin"/><Relationship Id="rId2" Type="http://schemas.openxmlformats.org/officeDocument/2006/relationships/image" Target="../media/image44.emf"/><Relationship Id="rId12" Type="http://schemas.openxmlformats.org/officeDocument/2006/relationships/vmlDrawing" Target="../drawings/vmlDrawing12.vml"/><Relationship Id="rId11" Type="http://schemas.openxmlformats.org/officeDocument/2006/relationships/slideLayout" Target="../slideLayouts/slideLayout46.xml"/><Relationship Id="rId10" Type="http://schemas.openxmlformats.org/officeDocument/2006/relationships/image" Target="../media/image48.wmf"/><Relationship Id="rId1" Type="http://schemas.openxmlformats.org/officeDocument/2006/relationships/oleObject" Target="../embeddings/oleObject38.bin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5" descr="https://ss1.baidu.com/6ONXsjip0QIZ8tyhnq/it/u=3806147764,994740599&amp;fm=173&amp;app=25&amp;f=JPEG?w=600&amp;h=401&amp;s=E27BAF7653B36C37D6EBECC80300F0F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4"/>
          <a:stretch>
            <a:fillRect/>
          </a:stretch>
        </p:blipFill>
        <p:spPr bwMode="auto">
          <a:xfrm>
            <a:off x="0" y="2503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48"/>
          <p:cNvSpPr txBox="1"/>
          <p:nvPr/>
        </p:nvSpPr>
        <p:spPr>
          <a:xfrm>
            <a:off x="326686" y="1041420"/>
            <a:ext cx="8325867" cy="142346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68580" tIns="34290" rIns="68580" bIns="34290">
            <a:spAutoFit/>
          </a:bodyPr>
          <a:lstStyle/>
          <a:p>
            <a:pPr algn="ctr" eaLnBrk="0" hangingPunct="0">
              <a:buFontTx/>
              <a:buNone/>
              <a:defRPr/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8.3 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实际问题与二元一次方程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组</a:t>
            </a:r>
            <a:endParaRPr lang="en-US" altLang="zh-CN" sz="4400" b="1" dirty="0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cs typeface="黑体" panose="02010609060101010101" pitchFamily="49" charset="-122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(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第</a:t>
            </a:r>
            <a:r>
              <a:rPr lang="en-US" altLang="zh-CN" sz="4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1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课时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) 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4" name="圆角矩形 13"/>
          <p:cNvSpPr/>
          <p:nvPr>
            <p:custDataLst>
              <p:tags r:id="rId2"/>
            </p:custDataLst>
          </p:nvPr>
        </p:nvSpPr>
        <p:spPr>
          <a:xfrm>
            <a:off x="15875" y="19050"/>
            <a:ext cx="3261360" cy="36703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 charset="-122"/>
                <a:sym typeface="+mn-ea"/>
              </a:rPr>
              <a:t>人教版 </a:t>
            </a:r>
            <a:r>
              <a:rPr lang="zh-CN" altLang="en-US" sz="20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 charset="-122"/>
                <a:sym typeface="+mn-ea"/>
              </a:rPr>
              <a:t>数学 </a:t>
            </a: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 charset="-122"/>
                <a:sym typeface="+mn-ea"/>
              </a:rPr>
              <a:t>七年级 下册</a:t>
            </a:r>
            <a:endParaRPr kumimoji="0" lang="zh-CN" altLang="en-US" sz="20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FZXingKai-S04" panose="0201060003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6" name="图片 72715" descr="e72fc65f1eda0432574e00c3"/>
          <p:cNvPicPr>
            <a:picLocks noChangeAspect="1"/>
          </p:cNvPicPr>
          <p:nvPr/>
        </p:nvPicPr>
        <p:blipFill>
          <a:blip r:embed="rId1">
            <a:lum bright="47998"/>
          </a:blip>
          <a:srcRect l="41298" b="13152"/>
          <a:stretch>
            <a:fillRect/>
          </a:stretch>
        </p:blipFill>
        <p:spPr>
          <a:xfrm>
            <a:off x="5374481" y="1487869"/>
            <a:ext cx="2626519" cy="3600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712" name="图片 72711" descr="2008101516425994_2"/>
          <p:cNvPicPr>
            <a:picLocks noChangeAspect="1"/>
          </p:cNvPicPr>
          <p:nvPr/>
        </p:nvPicPr>
        <p:blipFill>
          <a:blip r:embed="rId2"/>
          <a:srcRect b="4771"/>
          <a:stretch>
            <a:fillRect/>
          </a:stretch>
        </p:blipFill>
        <p:spPr>
          <a:xfrm>
            <a:off x="1143000" y="2435770"/>
            <a:ext cx="2971800" cy="211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10" name="矩形 72709"/>
          <p:cNvSpPr/>
          <p:nvPr/>
        </p:nvSpPr>
        <p:spPr>
          <a:xfrm>
            <a:off x="687705" y="1085760"/>
            <a:ext cx="61734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indent="666750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悟空顺风探妖踪，千里只行四分钟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2714" name="矩形 72713"/>
          <p:cNvSpPr/>
          <p:nvPr/>
        </p:nvSpPr>
        <p:spPr>
          <a:xfrm>
            <a:off x="1384300" y="1760845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归时四分行六百，风速多少才称雄？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-11475" y="-64398"/>
            <a:ext cx="2023745" cy="476885"/>
            <a:chOff x="3" y="-73"/>
            <a:chExt cx="3187" cy="751"/>
          </a:xfrm>
        </p:grpSpPr>
        <p:grpSp>
          <p:nvGrpSpPr>
            <p:cNvPr id="5" name="组合 4"/>
            <p:cNvGrpSpPr/>
            <p:nvPr/>
          </p:nvGrpSpPr>
          <p:grpSpPr>
            <a:xfrm>
              <a:off x="248" y="-73"/>
              <a:ext cx="2942" cy="751"/>
              <a:chOff x="248" y="-73"/>
              <a:chExt cx="2942" cy="751"/>
            </a:xfrm>
          </p:grpSpPr>
          <p:sp>
            <p:nvSpPr>
              <p:cNvPr id="6" name="文本框 18"/>
              <p:cNvSpPr txBox="1">
                <a:spLocks noChangeArrowheads="1"/>
              </p:cNvSpPr>
              <p:nvPr/>
            </p:nvSpPr>
            <p:spPr bwMode="auto">
              <a:xfrm>
                <a:off x="870" y="-73"/>
                <a:ext cx="2320" cy="7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zh-CN" altLang="en-US" sz="2500" b="1" dirty="0">
                    <a:solidFill>
                      <a:prstClr val="black"/>
                    </a:solidFill>
                    <a:latin typeface="宋体" panose="02010600030101010101" pitchFamily="2" charset="-122"/>
                  </a:rPr>
                  <a:t>导入新知</a:t>
                </a:r>
                <a:endPara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7" name="Freeform 74"/>
              <p:cNvSpPr>
                <a:spLocks noChangeAspect="1" noEditPoints="1"/>
              </p:cNvSpPr>
              <p:nvPr/>
            </p:nvSpPr>
            <p:spPr bwMode="auto">
              <a:xfrm>
                <a:off x="248" y="93"/>
                <a:ext cx="567" cy="502"/>
              </a:xfrm>
              <a:custGeom>
                <a:avLst/>
                <a:gdLst>
                  <a:gd name="T0" fmla="*/ 127 w 167"/>
                  <a:gd name="T1" fmla="*/ 22 h 148"/>
                  <a:gd name="T2" fmla="*/ 74 w 167"/>
                  <a:gd name="T3" fmla="*/ 0 h 148"/>
                  <a:gd name="T4" fmla="*/ 0 w 167"/>
                  <a:gd name="T5" fmla="*/ 74 h 148"/>
                  <a:gd name="T6" fmla="*/ 74 w 167"/>
                  <a:gd name="T7" fmla="*/ 148 h 148"/>
                  <a:gd name="T8" fmla="*/ 143 w 167"/>
                  <a:gd name="T9" fmla="*/ 99 h 148"/>
                  <a:gd name="T10" fmla="*/ 70 w 167"/>
                  <a:gd name="T11" fmla="*/ 79 h 148"/>
                  <a:gd name="T12" fmla="*/ 127 w 167"/>
                  <a:gd name="T13" fmla="*/ 22 h 148"/>
                  <a:gd name="T14" fmla="*/ 147 w 167"/>
                  <a:gd name="T15" fmla="*/ 19 h 148"/>
                  <a:gd name="T16" fmla="*/ 93 w 167"/>
                  <a:gd name="T17" fmla="*/ 73 h 148"/>
                  <a:gd name="T18" fmla="*/ 164 w 167"/>
                  <a:gd name="T19" fmla="*/ 92 h 148"/>
                  <a:gd name="T20" fmla="*/ 167 w 167"/>
                  <a:gd name="T21" fmla="*/ 69 h 148"/>
                  <a:gd name="T22" fmla="*/ 147 w 167"/>
                  <a:gd name="T23" fmla="*/ 1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7" h="148">
                    <a:moveTo>
                      <a:pt x="127" y="22"/>
                    </a:moveTo>
                    <a:cubicBezTo>
                      <a:pt x="113" y="8"/>
                      <a:pt x="95" y="0"/>
                      <a:pt x="74" y="0"/>
                    </a:cubicBez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06" y="148"/>
                      <a:pt x="133" y="127"/>
                      <a:pt x="143" y="99"/>
                    </a:cubicBezTo>
                    <a:cubicBezTo>
                      <a:pt x="70" y="79"/>
                      <a:pt x="70" y="79"/>
                      <a:pt x="70" y="79"/>
                    </a:cubicBezTo>
                    <a:lnTo>
                      <a:pt x="127" y="22"/>
                    </a:lnTo>
                    <a:close/>
                    <a:moveTo>
                      <a:pt x="147" y="19"/>
                    </a:moveTo>
                    <a:cubicBezTo>
                      <a:pt x="93" y="73"/>
                      <a:pt x="93" y="73"/>
                      <a:pt x="93" y="73"/>
                    </a:cubicBezTo>
                    <a:cubicBezTo>
                      <a:pt x="164" y="92"/>
                      <a:pt x="164" y="92"/>
                      <a:pt x="164" y="92"/>
                    </a:cubicBezTo>
                    <a:cubicBezTo>
                      <a:pt x="166" y="85"/>
                      <a:pt x="167" y="77"/>
                      <a:pt x="167" y="69"/>
                    </a:cubicBezTo>
                    <a:cubicBezTo>
                      <a:pt x="167" y="50"/>
                      <a:pt x="160" y="32"/>
                      <a:pt x="147" y="19"/>
                    </a:cubicBezTo>
                    <a:close/>
                  </a:path>
                </a:pathLst>
              </a:custGeom>
              <a:solidFill>
                <a:srgbClr val="FFBF53">
                  <a:lumMod val="75000"/>
                </a:srgb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</p:grpSp>
        <p:cxnSp>
          <p:nvCxnSpPr>
            <p:cNvPr id="34" name="直线连接符 10"/>
            <p:cNvCxnSpPr/>
            <p:nvPr/>
          </p:nvCxnSpPr>
          <p:spPr>
            <a:xfrm>
              <a:off x="3" y="66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矩形 11"/>
          <p:cNvSpPr/>
          <p:nvPr/>
        </p:nvSpPr>
        <p:spPr>
          <a:xfrm>
            <a:off x="459150" y="3573305"/>
            <a:ext cx="7329017" cy="1213664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800" b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能够根据具体的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数量关系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，列出二元一次方程组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解决简单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的实际问题</a:t>
            </a:r>
            <a:r>
              <a:rPr lang="en-US" altLang="zh-CN" sz="2800" b="1" dirty="0"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endParaRPr lang="zh-CN" altLang="en-US" sz="2800" b="1" noProof="1">
              <a:solidFill>
                <a:prstClr val="black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1208" name="矩形 2"/>
          <p:cNvSpPr>
            <a:spLocks noChangeArrowheads="1"/>
          </p:cNvSpPr>
          <p:nvPr/>
        </p:nvSpPr>
        <p:spPr bwMode="auto">
          <a:xfrm>
            <a:off x="942169" y="2130732"/>
            <a:ext cx="7213011" cy="1253381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学会利用二元一次方程组解决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几何、行程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sym typeface="宋体" panose="02010600030101010101" pitchFamily="2" charset="-122"/>
              </a:rPr>
              <a:t>问题</a:t>
            </a: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微软雅黑" panose="020B0503020204020204" pitchFamily="34" charset="-122"/>
              </a:rPr>
              <a:t>.</a:t>
            </a:r>
            <a:endParaRPr lang="en-US" altLang="zh-CN" sz="2800" b="1" dirty="0">
              <a:solidFill>
                <a:srgbClr val="FF0000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cxnSp>
        <p:nvCxnSpPr>
          <p:cNvPr id="14" name="直线连接符 14"/>
          <p:cNvCxnSpPr/>
          <p:nvPr/>
        </p:nvCxnSpPr>
        <p:spPr>
          <a:xfrm>
            <a:off x="-6295" y="403225"/>
            <a:ext cx="2006600" cy="0"/>
          </a:xfrm>
          <a:prstGeom prst="line">
            <a:avLst/>
          </a:prstGeom>
          <a:noFill/>
          <a:ln w="25400" cap="flat" cmpd="sng" algn="ctr">
            <a:solidFill>
              <a:srgbClr val="00B05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5" name="文本框 18"/>
          <p:cNvSpPr txBox="1">
            <a:spLocks noChangeArrowheads="1"/>
          </p:cNvSpPr>
          <p:nvPr/>
        </p:nvSpPr>
        <p:spPr bwMode="auto">
          <a:xfrm>
            <a:off x="552450" y="-56932"/>
            <a:ext cx="147348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rPr>
              <a:t>素养目标</a:t>
            </a:r>
            <a:endParaRPr lang="zh-CN" altLang="en-US" sz="2500" b="1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Freeform 74"/>
          <p:cNvSpPr>
            <a:spLocks noChangeAspect="1" noEditPoints="1"/>
          </p:cNvSpPr>
          <p:nvPr/>
        </p:nvSpPr>
        <p:spPr bwMode="auto">
          <a:xfrm>
            <a:off x="157163" y="39688"/>
            <a:ext cx="360362" cy="319087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rgbClr val="FFBF53">
              <a:lumMod val="75000"/>
            </a:srgb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" name="矩形 2"/>
          <p:cNvSpPr>
            <a:spLocks noChangeArrowheads="1"/>
          </p:cNvSpPr>
          <p:nvPr/>
        </p:nvSpPr>
        <p:spPr bwMode="auto">
          <a:xfrm>
            <a:off x="1289190" y="705196"/>
            <a:ext cx="7409767" cy="1220409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zh-CN" sz="2800" b="1" dirty="0">
                <a:latin typeface="+mn-lt"/>
                <a:ea typeface="楷体" panose="02010609060101010101" pitchFamily="49" charset="-122"/>
                <a:sym typeface="+mn-ea"/>
              </a:rPr>
              <a:t>经历用方程组解决实际图形问题的过程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zh-CN" sz="2800" b="1" dirty="0">
                <a:latin typeface="+mn-lt"/>
                <a:ea typeface="楷体" panose="02010609060101010101" pitchFamily="49" charset="-122"/>
                <a:sym typeface="+mn-ea"/>
              </a:rPr>
              <a:t>体会方程组是刻画现实世界的有效</a:t>
            </a:r>
            <a:r>
              <a:rPr lang="zh-CN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sym typeface="+mn-ea"/>
              </a:rPr>
              <a:t>数学模型</a:t>
            </a:r>
            <a:r>
              <a:rPr lang="en-US" altLang="zh-CN" sz="2800" b="1" dirty="0">
                <a:solidFill>
                  <a:prstClr val="black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微软雅黑" panose="020B0503020204020204" pitchFamily="34" charset="-122"/>
              </a:rPr>
              <a:t>.</a:t>
            </a:r>
            <a:endParaRPr lang="zh-CN" altLang="zh-CN" sz="2800" b="1" dirty="0">
              <a:solidFill>
                <a:prstClr val="black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25730" y="434464"/>
            <a:ext cx="8133316" cy="4435743"/>
            <a:chOff x="625730" y="434464"/>
            <a:chExt cx="8133316" cy="4435743"/>
          </a:xfrm>
        </p:grpSpPr>
        <p:grpSp>
          <p:nvGrpSpPr>
            <p:cNvPr id="18" name="组合 17"/>
            <p:cNvGrpSpPr/>
            <p:nvPr/>
          </p:nvGrpSpPr>
          <p:grpSpPr>
            <a:xfrm>
              <a:off x="625730" y="434464"/>
              <a:ext cx="8133316" cy="4435743"/>
              <a:chOff x="656210" y="189905"/>
              <a:chExt cx="8133316" cy="4435743"/>
            </a:xfrm>
          </p:grpSpPr>
          <p:grpSp>
            <p:nvGrpSpPr>
              <p:cNvPr id="20" name="组合 19"/>
              <p:cNvGrpSpPr/>
              <p:nvPr/>
            </p:nvGrpSpPr>
            <p:grpSpPr bwMode="auto">
              <a:xfrm>
                <a:off x="656210" y="189905"/>
                <a:ext cx="8133316" cy="4435743"/>
                <a:chOff x="1001" y="148"/>
                <a:chExt cx="13380" cy="6986"/>
              </a:xfrm>
            </p:grpSpPr>
            <p:cxnSp>
              <p:nvCxnSpPr>
                <p:cNvPr id="24" name="直接连接符 15"/>
                <p:cNvCxnSpPr>
                  <a:cxnSpLocks noChangeShapeType="1"/>
                </p:cNvCxnSpPr>
                <p:nvPr/>
              </p:nvCxnSpPr>
              <p:spPr bwMode="auto">
                <a:xfrm flipV="1">
                  <a:off x="1001" y="7084"/>
                  <a:ext cx="11904" cy="0"/>
                </a:xfrm>
                <a:prstGeom prst="line">
                  <a:avLst/>
                </a:prstGeom>
                <a:noFill/>
                <a:ln w="57150">
                  <a:solidFill>
                    <a:srgbClr val="0070C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2" name="直接连接符 3"/>
                <p:cNvCxnSpPr>
                  <a:cxnSpLocks noChangeShapeType="1"/>
                </p:cNvCxnSpPr>
                <p:nvPr/>
              </p:nvCxnSpPr>
              <p:spPr bwMode="auto">
                <a:xfrm>
                  <a:off x="12873" y="4866"/>
                  <a:ext cx="0" cy="2268"/>
                </a:xfrm>
                <a:prstGeom prst="line">
                  <a:avLst/>
                </a:prstGeom>
                <a:noFill/>
                <a:ln w="57150">
                  <a:solidFill>
                    <a:srgbClr val="0B5FD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" name="直接连接符 32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35" y="4876"/>
                  <a:ext cx="688" cy="0"/>
                </a:xfrm>
                <a:prstGeom prst="line">
                  <a:avLst/>
                </a:prstGeom>
                <a:noFill/>
                <a:ln w="57150">
                  <a:solidFill>
                    <a:srgbClr val="0B5FD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" name="直接箭头连接符 33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4381" y="148"/>
                  <a:ext cx="0" cy="2551"/>
                </a:xfrm>
                <a:prstGeom prst="straightConnector1">
                  <a:avLst/>
                </a:prstGeom>
                <a:noFill/>
                <a:ln w="57150">
                  <a:solidFill>
                    <a:srgbClr val="0B5FD1"/>
                  </a:solidFill>
                  <a:miter lim="800000"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21" name="直接连接符 3"/>
              <p:cNvCxnSpPr>
                <a:cxnSpLocks noChangeShapeType="1"/>
              </p:cNvCxnSpPr>
              <p:nvPr/>
            </p:nvCxnSpPr>
            <p:spPr bwMode="auto">
              <a:xfrm>
                <a:off x="8240826" y="1749340"/>
                <a:ext cx="0" cy="1476000"/>
              </a:xfrm>
              <a:prstGeom prst="line">
                <a:avLst/>
              </a:prstGeom>
              <a:noFill/>
              <a:ln w="57150">
                <a:solidFill>
                  <a:srgbClr val="0B5FD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9" name="直接连接符 18"/>
            <p:cNvCxnSpPr>
              <a:cxnSpLocks noChangeShapeType="1"/>
            </p:cNvCxnSpPr>
            <p:nvPr/>
          </p:nvCxnSpPr>
          <p:spPr bwMode="auto">
            <a:xfrm flipH="1">
              <a:off x="8205265" y="2028085"/>
              <a:ext cx="540000" cy="0"/>
            </a:xfrm>
            <a:prstGeom prst="line">
              <a:avLst/>
            </a:prstGeom>
            <a:noFill/>
            <a:ln w="57150">
              <a:solidFill>
                <a:srgbClr val="0B5FD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bldLvl="0" animBg="1"/>
      <p:bldP spid="51208" grpId="0" bldLvl="0" animBg="1"/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6"/>
          <p:cNvSpPr txBox="1"/>
          <p:nvPr/>
        </p:nvSpPr>
        <p:spPr>
          <a:xfrm>
            <a:off x="1872854" y="2745581"/>
            <a:ext cx="216694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00" dirty="0">
                <a:latin typeface="Arial" panose="020B0604020202020204" pitchFamily="34" charset="0"/>
              </a:rPr>
              <a:t>	</a:t>
            </a:r>
            <a:endParaRPr lang="en-US" altLang="zh-CN" sz="100" dirty="0">
              <a:latin typeface="Arial" panose="020B0604020202020204" pitchFamily="34" charset="0"/>
            </a:endParaRPr>
          </a:p>
        </p:txBody>
      </p:sp>
      <p:sp>
        <p:nvSpPr>
          <p:cNvPr id="35843" name="Text Box 7"/>
          <p:cNvSpPr txBox="1"/>
          <p:nvPr/>
        </p:nvSpPr>
        <p:spPr>
          <a:xfrm>
            <a:off x="7250906" y="2794397"/>
            <a:ext cx="216694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00" dirty="0">
                <a:latin typeface="Arial" panose="020B0604020202020204" pitchFamily="34" charset="0"/>
              </a:rPr>
              <a:t>	</a:t>
            </a:r>
            <a:endParaRPr lang="en-US" altLang="zh-CN" sz="100" dirty="0">
              <a:latin typeface="Arial" panose="020B0604020202020204" pitchFamily="34" charset="0"/>
            </a:endParaRPr>
          </a:p>
        </p:txBody>
      </p:sp>
      <p:sp>
        <p:nvSpPr>
          <p:cNvPr id="8203" name="Text Box 24"/>
          <p:cNvSpPr txBox="1"/>
          <p:nvPr/>
        </p:nvSpPr>
        <p:spPr>
          <a:xfrm>
            <a:off x="396240" y="967105"/>
            <a:ext cx="8219440" cy="20097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养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牛场原有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30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只大牛和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15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只小牛，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天约用饲料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675 kg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；一周后又购进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12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只大牛和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5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只小牛，这时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天约用饲料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940 kg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饲养员李大叔估计每只大牛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天约需饲料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18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20 kg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，每只小牛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天约需饲料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7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8 kg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你认为李大叔估计的准确吗？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3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29" name="组合 18"/>
          <p:cNvGrpSpPr/>
          <p:nvPr/>
        </p:nvGrpSpPr>
        <p:grpSpPr bwMode="auto">
          <a:xfrm>
            <a:off x="1103948" y="567055"/>
            <a:ext cx="1712912" cy="428625"/>
            <a:chOff x="2056130" y="684067"/>
            <a:chExt cx="2021840" cy="485831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8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1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2816860" y="536893"/>
            <a:ext cx="482536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ysClr val="windowText" lastClr="000000"/>
                </a:solidFill>
                <a:latin typeface="+mn-lt"/>
                <a:ea typeface="黑体" panose="02010609060101010101" pitchFamily="49" charset="-122"/>
                <a:cs typeface="+mn-ea"/>
                <a:sym typeface="微软雅黑" panose="020B0503020204020204" pitchFamily="34" charset="-122"/>
              </a:rPr>
              <a:t>列二元一次方程组解答较简单问题</a:t>
            </a:r>
            <a:endParaRPr lang="zh-CN" altLang="en-US" sz="2400" b="1" noProof="1">
              <a:solidFill>
                <a:sysClr val="windowText" lastClr="000000"/>
              </a:solidFill>
              <a:latin typeface="+mn-lt"/>
              <a:ea typeface="黑体" panose="02010609060101010101" pitchFamily="49" charset="-122"/>
              <a:cs typeface="+mn-ea"/>
              <a:sym typeface="微软雅黑" panose="020B0503020204020204" pitchFamily="34" charset="-122"/>
            </a:endParaRPr>
          </a:p>
        </p:txBody>
      </p:sp>
      <p:pic>
        <p:nvPicPr>
          <p:cNvPr id="6202" name="图片 6201" descr="草原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3845" y="2909198"/>
            <a:ext cx="6325235" cy="21259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文本框 2"/>
          <p:cNvSpPr txBox="1"/>
          <p:nvPr/>
        </p:nvSpPr>
        <p:spPr>
          <a:xfrm>
            <a:off x="915670" y="636270"/>
            <a:ext cx="66268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问题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题中有哪些未知量，你如何设未知数？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179" name="文本框 9"/>
          <p:cNvSpPr txBox="1"/>
          <p:nvPr/>
        </p:nvSpPr>
        <p:spPr>
          <a:xfrm>
            <a:off x="896937" y="1104062"/>
            <a:ext cx="8036560" cy="5708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未知量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每头大牛</a:t>
            </a:r>
            <a:r>
              <a:rPr lang="en-US" altLang="zh-CN" sz="2400" b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天需用的饲料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;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每头小牛</a:t>
            </a:r>
            <a:r>
              <a:rPr lang="en-US" altLang="zh-CN" sz="2400" b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天需用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饲料</a:t>
            </a:r>
            <a:r>
              <a:rPr lang="en-US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.</a:t>
            </a:r>
            <a:endParaRPr lang="en-US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7180" name="文本框 15"/>
          <p:cNvSpPr txBox="1"/>
          <p:nvPr/>
        </p:nvSpPr>
        <p:spPr>
          <a:xfrm>
            <a:off x="896937" y="2562859"/>
            <a:ext cx="492680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问题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题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中有哪些等量关系？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181" name="Text Box 24"/>
          <p:cNvSpPr txBox="1"/>
          <p:nvPr/>
        </p:nvSpPr>
        <p:spPr>
          <a:xfrm>
            <a:off x="896937" y="3023234"/>
            <a:ext cx="6538970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30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只大牛和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15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只小牛一天需用饲料为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675kg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;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182" name="Text Box 24"/>
          <p:cNvSpPr txBox="1"/>
          <p:nvPr/>
        </p:nvSpPr>
        <p:spPr>
          <a:xfrm>
            <a:off x="896937" y="3579063"/>
            <a:ext cx="7760458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30+12</a:t>
            </a: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只大牛和</a:t>
            </a: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15+5</a:t>
            </a: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只小牛一天需用饲料为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940kg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183" name="文本框 20"/>
          <p:cNvSpPr txBox="1"/>
          <p:nvPr/>
        </p:nvSpPr>
        <p:spPr>
          <a:xfrm>
            <a:off x="915670" y="1652587"/>
            <a:ext cx="7999095" cy="902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设未知数：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设每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头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大牛和每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头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小牛平均</a:t>
            </a:r>
            <a:r>
              <a:rPr lang="en-US" altLang="zh-CN" sz="2400" b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天各需用饲料为</a:t>
            </a:r>
            <a:r>
              <a:rPr lang="zh-CN" altLang="en-US" sz="2400" b="1" i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和</a:t>
            </a:r>
            <a:r>
              <a:rPr lang="zh-CN" altLang="en-US" sz="2400" b="1" i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</a:t>
            </a:r>
            <a:endParaRPr lang="en-US" altLang="zh-CN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3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9" grpId="0"/>
      <p:bldP spid="7181" grpId="0"/>
      <p:bldP spid="7182" grpId="0"/>
      <p:bldP spid="71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4"/>
          <p:cNvSpPr txBox="1"/>
          <p:nvPr/>
        </p:nvSpPr>
        <p:spPr>
          <a:xfrm>
            <a:off x="604732" y="549910"/>
            <a:ext cx="7341235" cy="497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设每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头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大牛和小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牛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平均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1天各需用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饲料为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和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kg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8195" name="Text Box 24"/>
          <p:cNvSpPr txBox="1"/>
          <p:nvPr/>
        </p:nvSpPr>
        <p:spPr>
          <a:xfrm>
            <a:off x="1038860" y="1046798"/>
            <a:ext cx="38557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根据等量关系，列方程组：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8203" name="Text Box 24"/>
          <p:cNvSpPr txBox="1"/>
          <p:nvPr/>
        </p:nvSpPr>
        <p:spPr>
          <a:xfrm>
            <a:off x="606972" y="3643630"/>
            <a:ext cx="7903933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答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每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头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大牛和每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头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小牛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天各需用饲料为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20kg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和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5kg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，饲养员李大叔估计每天大牛需用饲料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18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到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20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千克，每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头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小牛一天需用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7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到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8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千克与计算有一定的出入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67025" y="1526540"/>
            <a:ext cx="31972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/>
              <a:t> </a:t>
            </a:r>
            <a:r>
              <a:rPr lang="en-US" altLang="zh-CN" sz="2400" b="1" u="sng" dirty="0">
                <a:latin typeface="Times New Roman" panose="02020603050405020304" pitchFamily="18" charset="0"/>
              </a:rPr>
              <a:t>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+</a:t>
            </a:r>
            <a:r>
              <a:rPr lang="en-US" altLang="zh-CN" sz="2400" b="1" u="sng" dirty="0">
                <a:latin typeface="Times New Roman" panose="02020603050405020304" pitchFamily="18" charset="0"/>
              </a:rPr>
              <a:t>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= 675,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747963" y="1579960"/>
          <a:ext cx="261938" cy="856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6" name="" r:id="rId1" imgW="190500" imgH="457200" progId="Equation.3">
                  <p:embed/>
                </p:oleObj>
              </mc:Choice>
              <mc:Fallback>
                <p:oleObj name="" r:id="rId1" imgW="190500" imgH="4572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47963" y="1579960"/>
                        <a:ext cx="261938" cy="8560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2867025" y="1997710"/>
            <a:ext cx="33191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/>
              <a:t> </a:t>
            </a:r>
            <a:r>
              <a:rPr lang="en-US" altLang="zh-CN" sz="2400" b="1" u="sng" dirty="0">
                <a:latin typeface="Times New Roman" panose="02020603050405020304" pitchFamily="18" charset="0"/>
              </a:rPr>
              <a:t>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+</a:t>
            </a:r>
            <a:r>
              <a:rPr lang="en-US" altLang="zh-CN" sz="2400" b="1" u="sng" dirty="0">
                <a:latin typeface="Times New Roman" panose="02020603050405020304" pitchFamily="18" charset="0"/>
              </a:rPr>
              <a:t>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= 940.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10535" y="1480185"/>
            <a:ext cx="6591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30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30015" y="1480185"/>
            <a:ext cx="7010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15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65780" y="1997710"/>
            <a:ext cx="73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13200" y="1940560"/>
            <a:ext cx="7835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20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497806" y="2638425"/>
            <a:ext cx="3980711" cy="830997"/>
            <a:chOff x="1497806" y="2638425"/>
            <a:chExt cx="3980711" cy="830997"/>
          </a:xfrm>
        </p:grpSpPr>
        <p:sp>
          <p:nvSpPr>
            <p:cNvPr id="2064" name="文本框 10"/>
            <p:cNvSpPr txBox="1"/>
            <p:nvPr/>
          </p:nvSpPr>
          <p:spPr>
            <a:xfrm>
              <a:off x="1497806" y="2638425"/>
              <a:ext cx="3980711" cy="8309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解方程</a:t>
              </a:r>
              <a:r>
                <a:rPr lang="zh-CN" altLang="en-US" sz="2400" b="1" dirty="0" smtClean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组，得： </a:t>
              </a:r>
              <a:r>
                <a:rPr lang="en-US" altLang="zh-CN" sz="2400" b="1" i="1" dirty="0" smtClean="0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400" b="1" u="sng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</a:t>
              </a: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endPara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     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  </a:t>
              </a:r>
              <a:r>
                <a:rPr lang="en-US" altLang="zh-CN" sz="2400" b="1" i="1" dirty="0" smtClean="0">
                  <a:latin typeface="Times New Roman" panose="02020603050405020304" pitchFamily="18" charset="0"/>
                  <a:ea typeface="黑体" panose="02010609060101010101" pitchFamily="49" charset="-122"/>
                </a:rPr>
                <a:t>y</a:t>
              </a: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400" b="1" u="sng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</a:t>
              </a: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 </a:t>
              </a:r>
              <a:endPara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051" name="对象 11"/>
            <p:cNvGraphicFramePr>
              <a:graphicFrameLocks noChangeAspect="1"/>
            </p:cNvGraphicFramePr>
            <p:nvPr/>
          </p:nvGraphicFramePr>
          <p:xfrm>
            <a:off x="3614432" y="2693276"/>
            <a:ext cx="315583" cy="7212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7" name="" r:id="rId3" imgW="190500" imgH="457200" progId="Equation.3">
                    <p:embed/>
                  </p:oleObj>
                </mc:Choice>
                <mc:Fallback>
                  <p:oleObj name="" r:id="rId3" imgW="190500" imgH="45720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614432" y="2693276"/>
                          <a:ext cx="315583" cy="72129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文本框 14"/>
          <p:cNvSpPr txBox="1"/>
          <p:nvPr/>
        </p:nvSpPr>
        <p:spPr>
          <a:xfrm>
            <a:off x="4391824" y="2593548"/>
            <a:ext cx="533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20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457781" y="3007894"/>
            <a:ext cx="533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5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1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/>
      <p:bldP spid="8195" grpId="0" bldLvl="0"/>
      <p:bldP spid="8203" grpId="0" bldLvl="0"/>
      <p:bldP spid="3" grpId="0"/>
      <p:bldP spid="6" grpId="0"/>
      <p:bldP spid="7" grpId="0"/>
      <p:bldP spid="8" grpId="0"/>
      <p:bldP spid="9" grpId="0"/>
      <p:bldP spid="10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/>
          <p:nvPr/>
        </p:nvSpPr>
        <p:spPr>
          <a:xfrm>
            <a:off x="653415" y="1171575"/>
            <a:ext cx="8133080" cy="341249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例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医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院用甲、乙两种原料为手术后的病人配制营养品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每克甲原料含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0.5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单位蛋白质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和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单位铁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质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每克乙原料含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0.7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单位蛋白质和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0.4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单位铁质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 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若病人每餐需要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单位蛋白质和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40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单位铁质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 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那么每餐甲、乙原料各多少克恰好满足病人的需要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endParaRPr lang="en-US" altLang="zh-CN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58384" name="组合 6"/>
          <p:cNvGrpSpPr/>
          <p:nvPr/>
        </p:nvGrpSpPr>
        <p:grpSpPr>
          <a:xfrm>
            <a:off x="1250190" y="623060"/>
            <a:ext cx="1830473" cy="460112"/>
            <a:chOff x="397404" y="556710"/>
            <a:chExt cx="1829779" cy="460856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723" y="591841"/>
              <a:ext cx="1417172" cy="425725"/>
              <a:chOff x="2177459" y="-557354"/>
              <a:chExt cx="1417172" cy="425725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3565" name="文本框 5"/>
          <p:cNvSpPr txBox="1"/>
          <p:nvPr/>
        </p:nvSpPr>
        <p:spPr>
          <a:xfrm>
            <a:off x="3081387" y="626771"/>
            <a:ext cx="64496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列二元一次方程组解答数量问题</a:t>
            </a:r>
            <a:endParaRPr 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/>
          <p:cNvSpPr txBox="1"/>
          <p:nvPr/>
        </p:nvSpPr>
        <p:spPr>
          <a:xfrm>
            <a:off x="1249680" y="826135"/>
            <a:ext cx="6600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设每餐甲、乙原料各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克，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克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 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则有下表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aphicFrame>
        <p:nvGraphicFramePr>
          <p:cNvPr id="10272" name="Group 3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12955" y="1653381"/>
          <a:ext cx="6081395" cy="2400300"/>
        </p:xfrm>
        <a:graphic>
          <a:graphicData uri="http://schemas.openxmlformats.org/drawingml/2006/table">
            <a:tbl>
              <a:tblPr/>
              <a:tblGrid>
                <a:gridCol w="1815465"/>
                <a:gridCol w="1396365"/>
                <a:gridCol w="1155065"/>
                <a:gridCol w="1714500"/>
              </a:tblGrid>
              <a:tr h="54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  <a:cs typeface="仿宋" panose="02010609060101010101" charset="-122"/>
                        </a:rPr>
                        <a:t>甲原料</a:t>
                      </a:r>
                      <a:r>
                        <a:rPr kumimoji="1" lang="en-US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仿宋" panose="02010609060101010101" charset="-122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  <a:cs typeface="仿宋" panose="02010609060101010101" charset="-122"/>
                        </a:rPr>
                        <a:t>克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  <a:cs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  <a:cs typeface="仿宋" panose="02010609060101010101" charset="-122"/>
                        </a:rPr>
                        <a:t>乙原料</a:t>
                      </a:r>
                      <a:r>
                        <a:rPr kumimoji="1" lang="en-US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仿宋" panose="02010609060101010101" charset="-122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  <a:cs typeface="仿宋" panose="02010609060101010101" charset="-122"/>
                        </a:rPr>
                        <a:t>克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  <a:cs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</a:rPr>
                        <a:t>所配的营养品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</a:rPr>
                        <a:t>其中所含蛋白质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1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" panose="02010609060101010101" charset="-122"/>
                          <a:ea typeface="仿宋" panose="02010609060101010101" charset="-122"/>
                        </a:rPr>
                        <a:t>其中所含铁质</a:t>
                      </a:r>
                      <a:endParaRPr kumimoji="1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0554" name="Text Box 26"/>
          <p:cNvSpPr txBox="1"/>
          <p:nvPr/>
        </p:nvSpPr>
        <p:spPr>
          <a:xfrm>
            <a:off x="3511630" y="2616709"/>
            <a:ext cx="8096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0.5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x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sp>
        <p:nvSpPr>
          <p:cNvPr id="150555" name="Text Box 27"/>
          <p:cNvSpPr txBox="1"/>
          <p:nvPr/>
        </p:nvSpPr>
        <p:spPr>
          <a:xfrm>
            <a:off x="3713163" y="3467497"/>
            <a:ext cx="406004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x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sp>
        <p:nvSpPr>
          <p:cNvPr id="150556" name="Text Box 28"/>
          <p:cNvSpPr txBox="1"/>
          <p:nvPr/>
        </p:nvSpPr>
        <p:spPr>
          <a:xfrm>
            <a:off x="4728210" y="2606675"/>
            <a:ext cx="8705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0.7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y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sp>
        <p:nvSpPr>
          <p:cNvPr id="150557" name="Text Box 29"/>
          <p:cNvSpPr txBox="1"/>
          <p:nvPr/>
        </p:nvSpPr>
        <p:spPr>
          <a:xfrm>
            <a:off x="4835525" y="3402330"/>
            <a:ext cx="8515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0.4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y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sp>
        <p:nvSpPr>
          <p:cNvPr id="150558" name="Text Box 30"/>
          <p:cNvSpPr txBox="1"/>
          <p:nvPr/>
        </p:nvSpPr>
        <p:spPr>
          <a:xfrm>
            <a:off x="6232764" y="2606596"/>
            <a:ext cx="675084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35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sp>
        <p:nvSpPr>
          <p:cNvPr id="150559" name="Text Box 31"/>
          <p:cNvSpPr txBox="1"/>
          <p:nvPr/>
        </p:nvSpPr>
        <p:spPr>
          <a:xfrm>
            <a:off x="6232287" y="3402092"/>
            <a:ext cx="107989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40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50554" grpId="0"/>
      <p:bldP spid="150555" grpId="0"/>
      <p:bldP spid="150556" grpId="0"/>
      <p:bldP spid="150557" grpId="0"/>
      <p:bldP spid="150558" grpId="0"/>
      <p:bldP spid="15055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/>
          <p:nvPr/>
        </p:nvSpPr>
        <p:spPr>
          <a:xfrm>
            <a:off x="979170" y="828675"/>
            <a:ext cx="3074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根据题意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得方程组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1257935" y="1883410"/>
            <a:ext cx="15690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化简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1891030" y="2555240"/>
            <a:ext cx="35134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①- ②,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得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5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=150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ea typeface="仿宋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1273" name="Text Box 9"/>
          <p:cNvSpPr txBox="1"/>
          <p:nvPr/>
        </p:nvSpPr>
        <p:spPr>
          <a:xfrm>
            <a:off x="3868856" y="2969504"/>
            <a:ext cx="107989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rPr>
              <a:t>=30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ea typeface="楷体_GB2312" panose="02010600030101010101" pitchFamily="1" charset="-122"/>
              <a:cs typeface="Times New Roman" panose="02020603050405020304" pitchFamily="18" charset="0"/>
            </a:endParaRPr>
          </a:p>
        </p:txBody>
      </p:sp>
      <p:sp>
        <p:nvSpPr>
          <p:cNvPr id="11274" name="Text Box 10"/>
          <p:cNvSpPr txBox="1"/>
          <p:nvPr/>
        </p:nvSpPr>
        <p:spPr>
          <a:xfrm>
            <a:off x="1881505" y="3424555"/>
            <a:ext cx="32619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把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=30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代入①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得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=28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ea typeface="仿宋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1275" name="Text Box 11"/>
          <p:cNvSpPr txBox="1"/>
          <p:nvPr/>
        </p:nvSpPr>
        <p:spPr>
          <a:xfrm>
            <a:off x="881714" y="4010732"/>
            <a:ext cx="77146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每餐甲原料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28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克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乙原料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30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克恰好满足病人的需要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74185" y="677466"/>
            <a:ext cx="2386171" cy="928290"/>
            <a:chOff x="4274185" y="677466"/>
            <a:chExt cx="2386171" cy="928290"/>
          </a:xfrm>
        </p:grpSpPr>
        <p:sp>
          <p:nvSpPr>
            <p:cNvPr id="11269" name="Text Box 5"/>
            <p:cNvSpPr txBox="1"/>
            <p:nvPr/>
          </p:nvSpPr>
          <p:spPr>
            <a:xfrm>
              <a:off x="4364831" y="677466"/>
              <a:ext cx="2295525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0.5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x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+0.7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y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=35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，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endParaRPr>
            </a:p>
          </p:txBody>
        </p:sp>
        <p:sp>
          <p:nvSpPr>
            <p:cNvPr id="11270" name="Text Box 6"/>
            <p:cNvSpPr txBox="1"/>
            <p:nvPr/>
          </p:nvSpPr>
          <p:spPr>
            <a:xfrm>
              <a:off x="4364831" y="1145381"/>
              <a:ext cx="2295525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x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+0.4</a:t>
              </a: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y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=40.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endParaRPr>
            </a:p>
          </p:txBody>
        </p:sp>
        <p:sp>
          <p:nvSpPr>
            <p:cNvPr id="11276" name="AutoShape 12"/>
            <p:cNvSpPr/>
            <p:nvPr/>
          </p:nvSpPr>
          <p:spPr>
            <a:xfrm>
              <a:off x="4274185" y="828675"/>
              <a:ext cx="134620" cy="614045"/>
            </a:xfrm>
            <a:prstGeom prst="leftBrace">
              <a:avLst>
                <a:gd name="adj1" fmla="val 41811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019138" y="1613535"/>
            <a:ext cx="3549302" cy="936625"/>
            <a:chOff x="3019138" y="1613535"/>
            <a:chExt cx="3549302" cy="936625"/>
          </a:xfrm>
        </p:grpSpPr>
        <p:sp>
          <p:nvSpPr>
            <p:cNvPr id="11267" name="Text Box 3"/>
            <p:cNvSpPr txBox="1"/>
            <p:nvPr/>
          </p:nvSpPr>
          <p:spPr>
            <a:xfrm>
              <a:off x="3148965" y="1613535"/>
              <a:ext cx="3273425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5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x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+7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y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=350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，       ①</a:t>
              </a:r>
              <a:endPara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endParaRPr>
            </a:p>
          </p:txBody>
        </p:sp>
        <p:sp>
          <p:nvSpPr>
            <p:cNvPr id="11268" name="Text Box 4"/>
            <p:cNvSpPr txBox="1"/>
            <p:nvPr/>
          </p:nvSpPr>
          <p:spPr>
            <a:xfrm>
              <a:off x="3148965" y="2089785"/>
              <a:ext cx="3419475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5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x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+2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y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=200.        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  ②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endParaRPr>
            </a:p>
          </p:txBody>
        </p:sp>
        <p:sp>
          <p:nvSpPr>
            <p:cNvPr id="11277" name="AutoShape 13"/>
            <p:cNvSpPr/>
            <p:nvPr/>
          </p:nvSpPr>
          <p:spPr>
            <a:xfrm>
              <a:off x="3019138" y="1839765"/>
              <a:ext cx="139303" cy="516731"/>
            </a:xfrm>
            <a:prstGeom prst="leftBrace">
              <a:avLst>
                <a:gd name="adj1" fmla="val 41988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1" grpId="0"/>
      <p:bldP spid="11272" grpId="0"/>
      <p:bldP spid="11273" grpId="0"/>
      <p:bldP spid="11274" grpId="0"/>
      <p:bldP spid="112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3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4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5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6" name="内容占位符 21505"/>
          <p:cNvSpPr txBox="1">
            <a:spLocks noChangeArrowheads="1"/>
          </p:cNvSpPr>
          <p:nvPr/>
        </p:nvSpPr>
        <p:spPr bwMode="auto">
          <a:xfrm>
            <a:off x="752475" y="816823"/>
            <a:ext cx="7591426" cy="4107516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257175" indent="-257175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530" indent="-21463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endParaRPr lang="en-US" altLang="zh-CN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endParaRPr lang="en-US" altLang="zh-CN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963984" y="500086"/>
            <a:ext cx="2440363" cy="647699"/>
            <a:chOff x="3131762" y="248416"/>
            <a:chExt cx="2440363" cy="647699"/>
          </a:xfrm>
        </p:grpSpPr>
        <p:sp>
          <p:nvSpPr>
            <p:cNvPr id="8" name="圆角矩形 7"/>
            <p:cNvSpPr/>
            <p:nvPr/>
          </p:nvSpPr>
          <p:spPr>
            <a:xfrm>
              <a:off x="3343275" y="334907"/>
              <a:ext cx="2228850" cy="47471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归纳总结</a:t>
              </a:r>
              <a:endPara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860" t="22977" r="30278" b="33898"/>
            <a:stretch>
              <a:fillRect/>
            </a:stretch>
          </p:blipFill>
          <p:spPr>
            <a:xfrm>
              <a:off x="3131762" y="248416"/>
              <a:ext cx="687763" cy="647699"/>
            </a:xfrm>
            <a:prstGeom prst="roundRect">
              <a:avLst/>
            </a:prstGeom>
          </p:spPr>
        </p:pic>
      </p:grpSp>
      <p:sp>
        <p:nvSpPr>
          <p:cNvPr id="10" name="文本框 12294"/>
          <p:cNvSpPr txBox="1"/>
          <p:nvPr/>
        </p:nvSpPr>
        <p:spPr>
          <a:xfrm>
            <a:off x="771025" y="1189990"/>
            <a:ext cx="7572876" cy="40786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用二元一次方程组解决实际问题的步骤：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0000FF"/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</a:rPr>
              <a:t>审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弄清题意和题目</a:t>
            </a:r>
            <a:r>
              <a:rPr lang="zh-CN" altLang="en-US" sz="2400" b="1" dirty="0">
                <a:latin typeface="+mn-lt"/>
                <a:ea typeface="宋体" panose="02010600030101010101" pitchFamily="2" charset="-122"/>
              </a:rPr>
              <a:t>中的_________；</a:t>
            </a:r>
            <a:endParaRPr lang="zh-CN" altLang="en-US" sz="2400" b="1" dirty="0">
              <a:latin typeface="+mn-lt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0000FF"/>
                </a:solidFill>
                <a:highlight>
                  <a:srgbClr val="FFFF00"/>
                </a:highlight>
                <a:latin typeface="宋体" panose="02010600030101010101" pitchFamily="2" charset="-122"/>
              </a:rPr>
              <a:t>设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元：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用</a:t>
            </a:r>
            <a:r>
              <a:rPr lang="zh-CN" altLang="en-US" sz="2400" b="1" dirty="0">
                <a:latin typeface="+mn-lt"/>
                <a:ea typeface="宋体" panose="02010600030101010101" pitchFamily="2" charset="-122"/>
              </a:rPr>
              <a:t>___________表示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题目中的未知数；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0000FF"/>
                </a:solidFill>
                <a:highlight>
                  <a:srgbClr val="FFFF00"/>
                </a:highlight>
                <a:latin typeface="宋体" panose="02010600030101010101" pitchFamily="2" charset="-122"/>
              </a:rPr>
              <a:t>列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方程组：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根</a:t>
            </a:r>
            <a:r>
              <a:rPr lang="zh-CN" altLang="en-US" sz="2400" b="1" dirty="0">
                <a:latin typeface="+mn-lt"/>
                <a:ea typeface="宋体" panose="02010600030101010101" pitchFamily="2" charset="-122"/>
              </a:rPr>
              <a:t>据___个</a:t>
            </a:r>
            <a:r>
              <a:rPr lang="zh-CN" altLang="en-US" sz="2400" b="1" dirty="0">
                <a:highlight>
                  <a:srgbClr val="FFFF00"/>
                </a:highlight>
                <a:latin typeface="+mn-lt"/>
                <a:ea typeface="宋体" panose="02010600030101010101" pitchFamily="2" charset="-122"/>
              </a:rPr>
              <a:t>等</a:t>
            </a:r>
            <a:r>
              <a:rPr lang="zh-CN" altLang="en-US" sz="2400" b="1" dirty="0"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</a:rPr>
              <a:t>量关系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列出方程组；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</a:rPr>
              <a:t>4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0000FF"/>
                </a:solidFill>
                <a:highlight>
                  <a:srgbClr val="FFFF00"/>
                </a:highlight>
                <a:latin typeface="宋体" panose="02010600030101010101" pitchFamily="2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方程组：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利</a:t>
            </a:r>
            <a:r>
              <a:rPr lang="zh-CN" altLang="en-US" sz="2400" b="1" dirty="0">
                <a:latin typeface="+mn-lt"/>
                <a:ea typeface="宋体" panose="02010600030101010101" pitchFamily="2" charset="-122"/>
              </a:rPr>
              <a:t>用__________法或___________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解出未知数的值；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)检</a:t>
            </a:r>
            <a:r>
              <a:rPr lang="zh-CN" altLang="en-US" sz="2400" b="1" dirty="0">
                <a:solidFill>
                  <a:srgbClr val="0000FF"/>
                </a:solidFill>
                <a:highlight>
                  <a:srgbClr val="FFFF00"/>
                </a:highlight>
                <a:latin typeface="宋体" panose="02010600030101010101" pitchFamily="2" charset="-122"/>
              </a:rPr>
              <a:t>验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并答：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检验所求的解是否符合实际意义，然后作答.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文本框 12295"/>
          <p:cNvSpPr txBox="1"/>
          <p:nvPr/>
        </p:nvSpPr>
        <p:spPr>
          <a:xfrm>
            <a:off x="4988823" y="1597968"/>
            <a:ext cx="15106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数量关系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2" name="文本框 12296"/>
          <p:cNvSpPr txBox="1"/>
          <p:nvPr/>
        </p:nvSpPr>
        <p:spPr>
          <a:xfrm>
            <a:off x="2747352" y="2059416"/>
            <a:ext cx="9810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字母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3" name="文本框 12297"/>
          <p:cNvSpPr txBox="1"/>
          <p:nvPr/>
        </p:nvSpPr>
        <p:spPr>
          <a:xfrm>
            <a:off x="3531235" y="2536726"/>
            <a:ext cx="378619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2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仿宋" panose="02010609060101010101" charset="-122"/>
            </a:endParaRPr>
          </a:p>
        </p:txBody>
      </p:sp>
      <p:sp>
        <p:nvSpPr>
          <p:cNvPr id="14" name="文本框 12298"/>
          <p:cNvSpPr txBox="1"/>
          <p:nvPr/>
        </p:nvSpPr>
        <p:spPr>
          <a:xfrm>
            <a:off x="3531235" y="2940310"/>
            <a:ext cx="144970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代入消元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" name="文本框 12299"/>
          <p:cNvSpPr txBox="1"/>
          <p:nvPr/>
        </p:nvSpPr>
        <p:spPr>
          <a:xfrm>
            <a:off x="5577205" y="2940311"/>
            <a:ext cx="192849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加减消元法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uiExpand="1" build="p"/>
      <p:bldP spid="10" grpId="0"/>
      <p:bldP spid="11" grpId="0" bldLvl="0"/>
      <p:bldP spid="12" grpId="0" bldLvl="0"/>
      <p:bldP spid="13" grpId="0" bldLvl="0"/>
      <p:bldP spid="14" grpId="0" bldLvl="0"/>
      <p:bldP spid="15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/>
          <p:nvPr/>
        </p:nvSpPr>
        <p:spPr>
          <a:xfrm>
            <a:off x="1143000" y="-53340"/>
            <a:ext cx="309880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 sz="100" dirty="0">
              <a:latin typeface="Cambria" panose="02040503050406030204" pitchFamily="18" charset="0"/>
              <a:ea typeface="黑体" panose="02010609060101010101" pitchFamily="49" charset="-122"/>
            </a:endParaRPr>
          </a:p>
        </p:txBody>
      </p:sp>
      <p:sp>
        <p:nvSpPr>
          <p:cNvPr id="15362" name="Rectangle 3"/>
          <p:cNvSpPr/>
          <p:nvPr/>
        </p:nvSpPr>
        <p:spPr>
          <a:xfrm>
            <a:off x="1143000" y="-53340"/>
            <a:ext cx="309880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 sz="100" dirty="0">
              <a:latin typeface="Cambria" panose="02040503050406030204" pitchFamily="18" charset="0"/>
              <a:ea typeface="黑体" panose="02010609060101010101" pitchFamily="49" charset="-122"/>
            </a:endParaRP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594283" y="700405"/>
            <a:ext cx="8100695" cy="2973122"/>
          </a:xfrm>
          <a:prstGeom prst="rect">
            <a:avLst/>
          </a:prstGeom>
          <a:solidFill>
            <a:srgbClr val="FFFF00"/>
          </a:solidFill>
          <a:ln w="38100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400" b="1" dirty="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某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高校共有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个大餐厅和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个小餐厅，经过测试：同时开放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个大餐厅和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个小餐厅，可供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1680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名学生就餐；同时开放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个大餐厅和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个小餐厅，可供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2280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名学生就餐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b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</a:b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）求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个大餐厅和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个小餐厅分别可供多少名学生就餐？</a:t>
            </a:r>
            <a:b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</a:b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）若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个餐厅同时开放，请估计一下能否供应全校的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5300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名学生就餐？请说明理由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effectLst/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6" name="组合 24"/>
          <p:cNvGrpSpPr/>
          <p:nvPr/>
        </p:nvGrpSpPr>
        <p:grpSpPr>
          <a:xfrm>
            <a:off x="-6295" y="-30271"/>
            <a:ext cx="2017712" cy="477837"/>
            <a:chOff x="1588" y="41166"/>
            <a:chExt cx="2017712" cy="477838"/>
          </a:xfrm>
        </p:grpSpPr>
        <p:cxnSp>
          <p:nvCxnSpPr>
            <p:cNvPr id="7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1166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9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0" name="Picture 20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78333" y="678273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377870" y="790736"/>
            <a:ext cx="8509000" cy="460375"/>
          </a:xfrm>
          <a:prstGeom prst="rect">
            <a:avLst/>
          </a:prstGeom>
          <a:noFill/>
          <a:ln w="38100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  <a:sym typeface="Wingdings" panose="05000000000000000000" pitchFamily="2" charset="2"/>
              </a:rPr>
              <a:t>: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个大餐厅和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个小餐厅分别可供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名学生就餐，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3731" name="AutoShape 3"/>
          <p:cNvSpPr/>
          <p:nvPr/>
        </p:nvSpPr>
        <p:spPr>
          <a:xfrm>
            <a:off x="2680279" y="1544694"/>
            <a:ext cx="220645" cy="736840"/>
          </a:xfrm>
          <a:prstGeom prst="leftBrace">
            <a:avLst>
              <a:gd name="adj1" fmla="val 35193"/>
              <a:gd name="adj2" fmla="val 50000"/>
            </a:avLst>
          </a:prstGeom>
          <a:ln>
            <a:headEnd type="none" w="med" len="med"/>
            <a:tailEnd type="none" w="med" len="me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 sz="100" dirty="0">
              <a:solidFill>
                <a:srgbClr val="FF0000"/>
              </a:solidFill>
              <a:latin typeface="Cambria" panose="02040503050406030204" pitchFamily="18" charset="0"/>
              <a:ea typeface="黑体" panose="02010609060101010101" pitchFamily="49" charset="-122"/>
            </a:endParaRPr>
          </a:p>
        </p:txBody>
      </p:sp>
      <p:sp>
        <p:nvSpPr>
          <p:cNvPr id="73732" name="Text Box 4"/>
          <p:cNvSpPr txBox="1"/>
          <p:nvPr/>
        </p:nvSpPr>
        <p:spPr>
          <a:xfrm>
            <a:off x="2734610" y="1456308"/>
            <a:ext cx="2106215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=1680,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33" name="Text Box 5"/>
          <p:cNvSpPr txBox="1"/>
          <p:nvPr/>
        </p:nvSpPr>
        <p:spPr>
          <a:xfrm>
            <a:off x="2680952" y="1890343"/>
            <a:ext cx="2214563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=2280.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34" name="Text Box 6"/>
          <p:cNvSpPr txBox="1"/>
          <p:nvPr/>
        </p:nvSpPr>
        <p:spPr>
          <a:xfrm>
            <a:off x="4620022" y="1607213"/>
            <a:ext cx="1025128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解得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endParaRPr lang="en-US" altLang="zh-CN" sz="24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3735" name="AutoShape 7"/>
          <p:cNvSpPr/>
          <p:nvPr/>
        </p:nvSpPr>
        <p:spPr>
          <a:xfrm>
            <a:off x="5645151" y="1493990"/>
            <a:ext cx="198120" cy="752606"/>
          </a:xfrm>
          <a:prstGeom prst="leftBrace">
            <a:avLst>
              <a:gd name="adj1" fmla="val 35460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00" dirty="0">
              <a:latin typeface="Cambria" panose="02040503050406030204" pitchFamily="18" charset="0"/>
              <a:ea typeface="黑体" panose="02010609060101010101" pitchFamily="49" charset="-122"/>
            </a:endParaRPr>
          </a:p>
        </p:txBody>
      </p:sp>
      <p:sp>
        <p:nvSpPr>
          <p:cNvPr id="73736" name="Text Box 8"/>
          <p:cNvSpPr txBox="1"/>
          <p:nvPr/>
        </p:nvSpPr>
        <p:spPr>
          <a:xfrm>
            <a:off x="5800560" y="1369688"/>
            <a:ext cx="1051891" cy="461665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=960,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37" name="Text Box 9"/>
          <p:cNvSpPr txBox="1"/>
          <p:nvPr/>
        </p:nvSpPr>
        <p:spPr>
          <a:xfrm>
            <a:off x="5610939" y="1844826"/>
            <a:ext cx="1431131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=360.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38" name="Text Box 10"/>
          <p:cNvSpPr txBox="1"/>
          <p:nvPr/>
        </p:nvSpPr>
        <p:spPr>
          <a:xfrm>
            <a:off x="924275" y="2423479"/>
            <a:ext cx="6292453" cy="101473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若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7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个餐厅同时开放，则有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     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5×960+2×360=5520,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ea typeface="仿宋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6394" name="Text Box 11"/>
          <p:cNvSpPr txBox="1"/>
          <p:nvPr/>
        </p:nvSpPr>
        <p:spPr>
          <a:xfrm>
            <a:off x="1331119" y="3949303"/>
            <a:ext cx="6669881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329461" y="3977640"/>
            <a:ext cx="8517359" cy="871713"/>
          </a:xfrm>
          <a:prstGeom prst="rect">
            <a:avLst/>
          </a:prstGeom>
          <a:noFill/>
          <a:ln w="38100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 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个大餐厅和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个小餐厅分别可供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960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360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名学生就餐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 (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+mn-lt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若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7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个餐厅同时开放，可以供应全校的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5300</a:t>
            </a:r>
            <a:r>
              <a:rPr lang="zh-CN" altLang="en-US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名学生就餐</a:t>
            </a:r>
            <a:r>
              <a:rPr lang="en-US" altLang="zh-CN" sz="24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3741" name="Text Box 13"/>
          <p:cNvSpPr txBox="1"/>
          <p:nvPr/>
        </p:nvSpPr>
        <p:spPr>
          <a:xfrm>
            <a:off x="2459831" y="3446251"/>
            <a:ext cx="3050381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5520&gt;5300.</a:t>
            </a:r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42" name="Text Box 14"/>
          <p:cNvSpPr txBox="1"/>
          <p:nvPr/>
        </p:nvSpPr>
        <p:spPr>
          <a:xfrm>
            <a:off x="1005444" y="1607054"/>
            <a:ext cx="1407160" cy="829945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依题意得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algn="ctr"/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6" name="组合 24"/>
          <p:cNvGrpSpPr/>
          <p:nvPr/>
        </p:nvGrpSpPr>
        <p:grpSpPr>
          <a:xfrm>
            <a:off x="-6295" y="-22388"/>
            <a:ext cx="2017712" cy="477837"/>
            <a:chOff x="1588" y="49049"/>
            <a:chExt cx="2017712" cy="477838"/>
          </a:xfrm>
        </p:grpSpPr>
        <p:cxnSp>
          <p:nvCxnSpPr>
            <p:cNvPr id="7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9049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9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 bldLvl="0" animBg="1"/>
      <p:bldP spid="73731" grpId="0" bldLvl="0" animBg="1"/>
      <p:bldP spid="73732" grpId="0"/>
      <p:bldP spid="73733" grpId="0"/>
      <p:bldP spid="73734" grpId="0"/>
      <p:bldP spid="73735" grpId="0" bldLvl="0" animBg="1"/>
      <p:bldP spid="73736" grpId="0"/>
      <p:bldP spid="73738" grpId="0"/>
      <p:bldP spid="73740" grpId="0" bldLvl="0" animBg="1"/>
      <p:bldP spid="73741" grpId="0"/>
      <p:bldP spid="737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内容占位符 2"/>
          <p:cNvSpPr txBox="1"/>
          <p:nvPr/>
        </p:nvSpPr>
        <p:spPr>
          <a:xfrm>
            <a:off x="132715" y="899440"/>
            <a:ext cx="8812811" cy="20097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据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统计资料，甲、乙两种作物的单位面积产量的比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1:2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．现要把一块长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200m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、宽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100m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的长方形土地，分为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两块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小长方形土地，分别种植这两种作物．怎样划分这块土地，使甲、乙两种作物的总产量的比是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3:4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003723" y="2491013"/>
            <a:ext cx="2880753" cy="460338"/>
            <a:chOff x="8034" y="6476"/>
            <a:chExt cx="4116" cy="1069"/>
          </a:xfrm>
        </p:grpSpPr>
        <p:sp>
          <p:nvSpPr>
            <p:cNvPr id="12" name="圆角矩形标注 11"/>
            <p:cNvSpPr/>
            <p:nvPr/>
          </p:nvSpPr>
          <p:spPr>
            <a:xfrm rot="10800000">
              <a:off x="8034" y="6529"/>
              <a:ext cx="4116" cy="1016"/>
            </a:xfrm>
            <a:prstGeom prst="wedgeRoundRectCallout">
              <a:avLst>
                <a:gd name="adj1" fmla="val 18304"/>
                <a:gd name="adj2" fmla="val 113561"/>
                <a:gd name="adj3" fmla="val 16667"/>
              </a:avLst>
            </a:prstGeom>
            <a:solidFill>
              <a:schemeClr val="accent1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995" name="TextBox 12"/>
            <p:cNvSpPr txBox="1"/>
            <p:nvPr/>
          </p:nvSpPr>
          <p:spPr>
            <a:xfrm>
              <a:off x="8122" y="6476"/>
              <a:ext cx="4015" cy="106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r>
                <a:rPr lang="zh-CN" altLang="en-US" sz="24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请提取数学信息</a:t>
              </a:r>
              <a:endPara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29" name="组合 18"/>
          <p:cNvGrpSpPr/>
          <p:nvPr/>
        </p:nvGrpSpPr>
        <p:grpSpPr bwMode="auto">
          <a:xfrm>
            <a:off x="909003" y="564515"/>
            <a:ext cx="1712912" cy="428097"/>
            <a:chOff x="2056130" y="684067"/>
            <a:chExt cx="2021840" cy="485233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2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2787458" y="536665"/>
            <a:ext cx="64496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列二元一次方程组解答几何问题</a:t>
            </a:r>
            <a:endParaRPr 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2715" y="2741916"/>
            <a:ext cx="263017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转换成数学语言</a:t>
            </a:r>
            <a:r>
              <a:rPr lang="zh-CN" altLang="en-US" sz="240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：</a:t>
            </a:r>
            <a:endParaRPr lang="zh-CN" altLang="en-US" sz="240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3376" y="3116965"/>
            <a:ext cx="7081531" cy="186512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已知：长方形</a:t>
            </a:r>
            <a:r>
              <a:rPr lang="en-US" altLang="zh-CN" sz="24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en-US" sz="24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AB=CD=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200m</a:t>
            </a:r>
            <a:r>
              <a:rPr lang="zh-CN" altLang="en-US" sz="24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AD=BC=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100m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长方形</a:t>
            </a:r>
            <a:r>
              <a:rPr lang="en-US" altLang="zh-CN" sz="2400" b="1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分割为两个小长方形，长方形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和长方形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分别种甲、乙作物，甲、乙单位面积产量的比是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1:2.</a:t>
            </a:r>
            <a:endParaRPr lang="en-US" altLang="zh-CN" sz="24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43011" name="组合 2"/>
          <p:cNvGrpSpPr/>
          <p:nvPr/>
        </p:nvGrpSpPr>
        <p:grpSpPr>
          <a:xfrm>
            <a:off x="6799281" y="3103920"/>
            <a:ext cx="2462689" cy="1739263"/>
            <a:chOff x="809" y="3993"/>
            <a:chExt cx="5170" cy="3651"/>
          </a:xfrm>
        </p:grpSpPr>
        <p:sp>
          <p:nvSpPr>
            <p:cNvPr id="5" name="矩形 4"/>
            <p:cNvSpPr/>
            <p:nvPr/>
          </p:nvSpPr>
          <p:spPr bwMode="auto">
            <a:xfrm>
              <a:off x="1320" y="4696"/>
              <a:ext cx="3989" cy="22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015" name="内容占位符 2"/>
            <p:cNvSpPr txBox="1"/>
            <p:nvPr/>
          </p:nvSpPr>
          <p:spPr>
            <a:xfrm>
              <a:off x="922" y="6706"/>
              <a:ext cx="840" cy="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zh-CN" altLang="en-US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16" name="内容占位符 2"/>
            <p:cNvSpPr txBox="1"/>
            <p:nvPr/>
          </p:nvSpPr>
          <p:spPr>
            <a:xfrm>
              <a:off x="809" y="3994"/>
              <a:ext cx="840" cy="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zh-CN" altLang="en-US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17" name="内容占位符 2"/>
            <p:cNvSpPr txBox="1"/>
            <p:nvPr/>
          </p:nvSpPr>
          <p:spPr>
            <a:xfrm>
              <a:off x="5082" y="3993"/>
              <a:ext cx="837" cy="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zh-CN" altLang="en-US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3018" name="内容占位符 2"/>
            <p:cNvSpPr txBox="1"/>
            <p:nvPr/>
          </p:nvSpPr>
          <p:spPr>
            <a:xfrm>
              <a:off x="5142" y="6707"/>
              <a:ext cx="837" cy="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zh-CN" altLang="en-US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内容占位符 2"/>
          <p:cNvSpPr txBox="1"/>
          <p:nvPr/>
        </p:nvSpPr>
        <p:spPr>
          <a:xfrm>
            <a:off x="412274" y="1288019"/>
            <a:ext cx="594241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719455"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这里研究的实际上是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什么问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题？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1515" name="文本框 16"/>
          <p:cNvSpPr/>
          <p:nvPr/>
        </p:nvSpPr>
        <p:spPr>
          <a:xfrm>
            <a:off x="2842260" y="457835"/>
            <a:ext cx="4883150" cy="829944"/>
          </a:xfrm>
          <a:prstGeom prst="wedgeRectCallout">
            <a:avLst>
              <a:gd name="adj1" fmla="val 10624"/>
              <a:gd name="adj2" fmla="val 615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把一个长方形分成两个小长方形有哪些分割方式？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MH_Other_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13460" y="2596342"/>
            <a:ext cx="914400" cy="55181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方法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1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9" name="内容占位符 2"/>
          <p:cNvSpPr txBox="1"/>
          <p:nvPr/>
        </p:nvSpPr>
        <p:spPr>
          <a:xfrm>
            <a:off x="1936115" y="2611120"/>
            <a:ext cx="5198110" cy="534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竖着画，把长分成两段，则宽不变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0" name="MH_Other_9">
            <a:hlinkClick r:id="rId2" action="ppaction://hlinksldjump"/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014095" y="3289563"/>
            <a:ext cx="946785" cy="45466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方法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2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1" name="内容占位符 2"/>
          <p:cNvSpPr txBox="1"/>
          <p:nvPr/>
        </p:nvSpPr>
        <p:spPr>
          <a:xfrm>
            <a:off x="1927860" y="3272155"/>
            <a:ext cx="5028565" cy="534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横着画，把宽分成两段，则长不变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4" name="组合 25"/>
          <p:cNvGrpSpPr/>
          <p:nvPr/>
        </p:nvGrpSpPr>
        <p:grpSpPr>
          <a:xfrm>
            <a:off x="5457826" y="1395810"/>
            <a:ext cx="2866368" cy="536575"/>
            <a:chOff x="4389592" y="473357"/>
            <a:chExt cx="4293564" cy="717803"/>
          </a:xfrm>
        </p:grpSpPr>
        <p:sp>
          <p:nvSpPr>
            <p:cNvPr id="25" name="圆角矩形 24"/>
            <p:cNvSpPr/>
            <p:nvPr/>
          </p:nvSpPr>
          <p:spPr>
            <a:xfrm>
              <a:off x="4389592" y="473357"/>
              <a:ext cx="4045601" cy="717803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endParaRPr>
            </a:p>
          </p:txBody>
        </p:sp>
        <p:sp>
          <p:nvSpPr>
            <p:cNvPr id="44045" name="矩形 22"/>
            <p:cNvSpPr/>
            <p:nvPr/>
          </p:nvSpPr>
          <p:spPr>
            <a:xfrm>
              <a:off x="4452805" y="494448"/>
              <a:ext cx="4230351" cy="6158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长方形的面积分割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1497648" y="2065020"/>
            <a:ext cx="44678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我们可以画出示意图来帮助分析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1525" name="文本框 1"/>
          <p:cNvSpPr/>
          <p:nvPr/>
        </p:nvSpPr>
        <p:spPr>
          <a:xfrm>
            <a:off x="4871085" y="4015105"/>
            <a:ext cx="2475646" cy="460374"/>
          </a:xfrm>
          <a:prstGeom prst="wedgeRectCallout">
            <a:avLst>
              <a:gd name="adj1" fmla="val -16264"/>
              <a:gd name="adj2" fmla="val -13065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动手试着画一画</a:t>
            </a:r>
            <a:endParaRPr lang="zh-CN" altLang="en-US" sz="2400" b="1" dirty="0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48" name="TextBox 47"/>
          <p:cNvSpPr txBox="1"/>
          <p:nvPr/>
        </p:nvSpPr>
        <p:spPr>
          <a:xfrm>
            <a:off x="218440" y="617855"/>
            <a:ext cx="795655" cy="40786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目标：甲、乙两种作物的总产量的比是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3:4</a:t>
            </a:r>
            <a:endParaRPr lang="en-US" altLang="zh-CN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15390" y="609600"/>
            <a:ext cx="16268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问题分析</a:t>
            </a:r>
            <a:endParaRPr lang="zh-CN" altLang="en-US" sz="24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 bldLvl="0" animBg="1"/>
      <p:bldP spid="18" grpId="0" bldLvl="0" animBg="1"/>
      <p:bldP spid="19" grpId="0"/>
      <p:bldP spid="20" grpId="0" bldLvl="0" animBg="1"/>
      <p:bldP spid="21" grpId="0"/>
      <p:bldP spid="24" grpId="0"/>
      <p:bldP spid="21525" grpId="0" bldLvl="0" animBg="1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auto">
          <a:xfrm>
            <a:off x="1870472" y="2113360"/>
            <a:ext cx="2438400" cy="12025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580" name="内容占位符 2"/>
          <p:cNvSpPr txBox="1"/>
          <p:nvPr/>
        </p:nvSpPr>
        <p:spPr>
          <a:xfrm>
            <a:off x="2837260" y="885825"/>
            <a:ext cx="4817269" cy="5340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竖着画，把长分成两段，则宽不变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cxnSp>
        <p:nvCxnSpPr>
          <p:cNvPr id="7" name="直接连接符 6"/>
          <p:cNvCxnSpPr/>
          <p:nvPr/>
        </p:nvCxnSpPr>
        <p:spPr bwMode="auto">
          <a:xfrm>
            <a:off x="3421856" y="2121694"/>
            <a:ext cx="0" cy="1202531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62" name="内容占位符 2"/>
          <p:cNvSpPr txBox="1"/>
          <p:nvPr/>
        </p:nvSpPr>
        <p:spPr>
          <a:xfrm>
            <a:off x="1610916" y="3273028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63" name="内容占位符 2"/>
          <p:cNvSpPr txBox="1"/>
          <p:nvPr/>
        </p:nvSpPr>
        <p:spPr>
          <a:xfrm>
            <a:off x="1683544" y="1601391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64" name="内容占位符 2"/>
          <p:cNvSpPr txBox="1"/>
          <p:nvPr/>
        </p:nvSpPr>
        <p:spPr>
          <a:xfrm>
            <a:off x="4092178" y="1616869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5" name="内容占位符 2"/>
          <p:cNvSpPr txBox="1"/>
          <p:nvPr/>
        </p:nvSpPr>
        <p:spPr>
          <a:xfrm>
            <a:off x="3276600" y="1608535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66" name="内容占位符 2"/>
          <p:cNvSpPr txBox="1"/>
          <p:nvPr/>
        </p:nvSpPr>
        <p:spPr>
          <a:xfrm>
            <a:off x="4180285" y="3305175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7" name="内容占位符 2"/>
          <p:cNvSpPr txBox="1"/>
          <p:nvPr/>
        </p:nvSpPr>
        <p:spPr>
          <a:xfrm>
            <a:off x="3252788" y="3305175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" name="云形标注 29"/>
          <p:cNvSpPr/>
          <p:nvPr/>
        </p:nvSpPr>
        <p:spPr>
          <a:xfrm rot="221211">
            <a:off x="5054600" y="1505585"/>
            <a:ext cx="2437130" cy="1189990"/>
          </a:xfrm>
          <a:prstGeom prst="cloudCallout">
            <a:avLst>
              <a:gd name="adj1" fmla="val -57888"/>
              <a:gd name="adj2" fmla="val 11136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4591" name="TextBox 36"/>
          <p:cNvSpPr txBox="1"/>
          <p:nvPr/>
        </p:nvSpPr>
        <p:spPr>
          <a:xfrm>
            <a:off x="3422015" y="3832860"/>
            <a:ext cx="39547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</a:rPr>
              <a:t>1.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</a:rPr>
              <a:t>大长方形的长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</a:rPr>
              <a:t>=200m</a:t>
            </a:r>
            <a:endParaRPr lang="en-US" altLang="zh-CN" sz="2400" b="1" dirty="0">
              <a:solidFill>
                <a:srgbClr val="0000FF"/>
              </a:solidFill>
              <a:latin typeface="+mn-lt"/>
              <a:ea typeface="仿宋" panose="02010609060101010101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+mn-lt"/>
              <a:ea typeface="仿宋" panose="02010609060101010101" charset="-122"/>
            </a:endParaRPr>
          </a:p>
        </p:txBody>
      </p:sp>
      <p:sp>
        <p:nvSpPr>
          <p:cNvPr id="24592" name="TextBox 37"/>
          <p:cNvSpPr txBox="1"/>
          <p:nvPr/>
        </p:nvSpPr>
        <p:spPr>
          <a:xfrm>
            <a:off x="3437255" y="4291965"/>
            <a:ext cx="4506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</a:rPr>
              <a:t>甲、乙两种作物总产量比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</a:rPr>
              <a:t>=3:4</a:t>
            </a:r>
            <a:endParaRPr lang="en-US" altLang="zh-CN" sz="2400" b="1" dirty="0">
              <a:solidFill>
                <a:srgbClr val="0000FF"/>
              </a:solidFill>
              <a:latin typeface="+mn-lt"/>
              <a:ea typeface="仿宋" panose="02010609060101010101" charset="-122"/>
            </a:endParaRPr>
          </a:p>
        </p:txBody>
      </p:sp>
      <p:sp>
        <p:nvSpPr>
          <p:cNvPr id="24593" name="TextBox 44"/>
          <p:cNvSpPr txBox="1"/>
          <p:nvPr/>
        </p:nvSpPr>
        <p:spPr>
          <a:xfrm>
            <a:off x="5328417" y="1696562"/>
            <a:ext cx="2283619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等量关系式有几个？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22860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18" name="MH_Other_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48155" y="876300"/>
            <a:ext cx="914400" cy="55181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方法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1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5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5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5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5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5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5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5" grpId="0"/>
      <p:bldP spid="24587" grpId="0"/>
      <p:bldP spid="24591" grpId="0"/>
      <p:bldP spid="24592" grpId="0"/>
      <p:bldP spid="24593" grpId="0"/>
      <p:bldP spid="1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云形 61"/>
          <p:cNvSpPr/>
          <p:nvPr/>
        </p:nvSpPr>
        <p:spPr>
          <a:xfrm>
            <a:off x="1868805" y="1217096"/>
            <a:ext cx="2581910" cy="487680"/>
          </a:xfrm>
          <a:prstGeom prst="cloud">
            <a:avLst/>
          </a:prstGeom>
          <a:solidFill>
            <a:srgbClr val="EAE8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870472" y="2113360"/>
            <a:ext cx="2438400" cy="12025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6085" name="内容占位符 2"/>
          <p:cNvSpPr txBox="1"/>
          <p:nvPr/>
        </p:nvSpPr>
        <p:spPr>
          <a:xfrm>
            <a:off x="2068195" y="457835"/>
            <a:ext cx="5516245" cy="534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竖着画，把长分成两段，则宽不变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cxnSp>
        <p:nvCxnSpPr>
          <p:cNvPr id="7" name="直接连接符 6"/>
          <p:cNvCxnSpPr/>
          <p:nvPr/>
        </p:nvCxnSpPr>
        <p:spPr bwMode="auto">
          <a:xfrm>
            <a:off x="3486150" y="2121694"/>
            <a:ext cx="0" cy="1202531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7" name="内容占位符 2"/>
          <p:cNvSpPr txBox="1"/>
          <p:nvPr/>
        </p:nvSpPr>
        <p:spPr>
          <a:xfrm>
            <a:off x="1668066" y="3330178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88" name="内容占位符 2"/>
          <p:cNvSpPr txBox="1"/>
          <p:nvPr/>
        </p:nvSpPr>
        <p:spPr>
          <a:xfrm>
            <a:off x="1691879" y="1528763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89" name="内容占位符 2"/>
          <p:cNvSpPr txBox="1"/>
          <p:nvPr/>
        </p:nvSpPr>
        <p:spPr>
          <a:xfrm>
            <a:off x="4075510" y="1552575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0" name="内容占位符 2"/>
          <p:cNvSpPr txBox="1"/>
          <p:nvPr/>
        </p:nvSpPr>
        <p:spPr>
          <a:xfrm>
            <a:off x="3342085" y="1535906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1" name="内容占位符 2"/>
          <p:cNvSpPr txBox="1"/>
          <p:nvPr/>
        </p:nvSpPr>
        <p:spPr>
          <a:xfrm>
            <a:off x="4180285" y="3353991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2" name="内容占位符 2"/>
          <p:cNvSpPr txBox="1"/>
          <p:nvPr/>
        </p:nvSpPr>
        <p:spPr>
          <a:xfrm>
            <a:off x="3308747" y="3345656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en-US" altLang="zh-CN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3" name="TextBox 36"/>
          <p:cNvSpPr txBox="1"/>
          <p:nvPr/>
        </p:nvSpPr>
        <p:spPr>
          <a:xfrm>
            <a:off x="4498340" y="816610"/>
            <a:ext cx="36677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大长方形的长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=200m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6094" name="TextBox 37"/>
          <p:cNvSpPr txBox="1"/>
          <p:nvPr/>
        </p:nvSpPr>
        <p:spPr>
          <a:xfrm>
            <a:off x="4498340" y="1911985"/>
            <a:ext cx="48139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甲、乙两种作物总产量比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=3:4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8985" y="1176020"/>
            <a:ext cx="34417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设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仿宋" panose="02010609060101010101" charset="-122"/>
              </a:rPr>
              <a:t>AE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＝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m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，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仿宋" panose="02010609060101010101" charset="-122"/>
              </a:rPr>
              <a:t>BE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＝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m</a:t>
            </a:r>
            <a:r>
              <a:rPr lang="en-US" altLang="zh-CN" sz="2400" b="1" dirty="0">
                <a:solidFill>
                  <a:srgbClr val="7030A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rgbClr val="7030A0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616" name="TextBox 25"/>
          <p:cNvSpPr txBox="1"/>
          <p:nvPr/>
        </p:nvSpPr>
        <p:spPr>
          <a:xfrm>
            <a:off x="5675630" y="2341245"/>
            <a:ext cx="3508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先求出两种作物的面积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7" name="下箭头 26"/>
          <p:cNvSpPr/>
          <p:nvPr/>
        </p:nvSpPr>
        <p:spPr>
          <a:xfrm>
            <a:off x="5525770" y="2340610"/>
            <a:ext cx="193040" cy="703580"/>
          </a:xfrm>
          <a:prstGeom prst="downArrow">
            <a:avLst>
              <a:gd name="adj1" fmla="val 100000"/>
              <a:gd name="adj2" fmla="val 50000"/>
            </a:avLst>
          </a:prstGeo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8" name="内容占位符 2"/>
          <p:cNvSpPr txBox="1"/>
          <p:nvPr/>
        </p:nvSpPr>
        <p:spPr>
          <a:xfrm>
            <a:off x="4450715" y="2896235"/>
            <a:ext cx="1963420" cy="423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en-US" altLang="zh-CN" sz="1800" b="1" i="1" baseline="-25000" dirty="0">
                <a:latin typeface="Times New Roman" panose="02020603050405020304" pitchFamily="18" charset="0"/>
                <a:ea typeface="黑体" panose="02010609060101010101" pitchFamily="49" charset="-122"/>
              </a:rPr>
              <a:t>AEFD</a:t>
            </a:r>
            <a:r>
              <a:rPr lang="en-US" altLang="zh-CN" sz="1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en-US" altLang="zh-CN" sz="1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" name="内容占位符 2"/>
          <p:cNvSpPr txBox="1"/>
          <p:nvPr/>
        </p:nvSpPr>
        <p:spPr>
          <a:xfrm>
            <a:off x="5956300" y="2867660"/>
            <a:ext cx="2064385" cy="423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en-US" altLang="zh-CN" sz="1800" b="1" i="1" baseline="-25000" dirty="0">
                <a:latin typeface="Times New Roman" panose="02020603050405020304" pitchFamily="18" charset="0"/>
                <a:ea typeface="黑体" panose="02010609060101010101" pitchFamily="49" charset="-122"/>
              </a:rPr>
              <a:t>EFCB</a:t>
            </a:r>
            <a:r>
              <a:rPr lang="en-US" altLang="zh-CN" sz="1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en-US" altLang="zh-CN" sz="1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20" name="TextBox 32"/>
          <p:cNvSpPr txBox="1"/>
          <p:nvPr/>
        </p:nvSpPr>
        <p:spPr>
          <a:xfrm>
            <a:off x="5718810" y="3250565"/>
            <a:ext cx="3836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再写出两种作物的总产量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621" name="TextBox 33"/>
          <p:cNvSpPr txBox="1"/>
          <p:nvPr/>
        </p:nvSpPr>
        <p:spPr>
          <a:xfrm>
            <a:off x="4180205" y="3626485"/>
            <a:ext cx="224409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1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甲：</a:t>
            </a:r>
            <a:r>
              <a:rPr lang="en-US" altLang="zh-CN" sz="18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100</a:t>
            </a:r>
            <a:r>
              <a:rPr lang="en-US" altLang="zh-CN" sz="18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en-US" altLang="zh-CN" sz="18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×1</a:t>
            </a:r>
            <a:endParaRPr lang="zh-CN" altLang="en-US" sz="1800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622" name="TextBox 34"/>
          <p:cNvSpPr txBox="1"/>
          <p:nvPr/>
        </p:nvSpPr>
        <p:spPr>
          <a:xfrm>
            <a:off x="5788025" y="3626485"/>
            <a:ext cx="22352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1800" b="1" dirty="0">
                <a:latin typeface="仿宋" panose="02010609060101010101" charset="-122"/>
                <a:ea typeface="仿宋" panose="02010609060101010101" charset="-122"/>
              </a:rPr>
              <a:t>乙</a:t>
            </a:r>
            <a:r>
              <a:rPr lang="zh-CN" altLang="en-US" sz="1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en-US" altLang="zh-CN" sz="1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×2</a:t>
            </a:r>
            <a:endParaRPr lang="zh-CN" altLang="en-US" sz="1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88105" y="3928110"/>
            <a:ext cx="171323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buFontTx/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则列方程为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624" name="矩形 39"/>
          <p:cNvSpPr/>
          <p:nvPr/>
        </p:nvSpPr>
        <p:spPr>
          <a:xfrm>
            <a:off x="5070872" y="4216004"/>
            <a:ext cx="1595755" cy="4235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en-US" altLang="zh-CN" sz="1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:200</a:t>
            </a:r>
            <a:r>
              <a:rPr lang="en-US" altLang="zh-CN" sz="1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=3:4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" name="下箭头 40"/>
          <p:cNvSpPr/>
          <p:nvPr/>
        </p:nvSpPr>
        <p:spPr>
          <a:xfrm>
            <a:off x="5499497" y="3319463"/>
            <a:ext cx="201216" cy="322660"/>
          </a:xfrm>
          <a:prstGeom prst="downArrow">
            <a:avLst/>
          </a:prstGeo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2" name="下箭头 41"/>
          <p:cNvSpPr/>
          <p:nvPr/>
        </p:nvSpPr>
        <p:spPr>
          <a:xfrm>
            <a:off x="5517356" y="3950494"/>
            <a:ext cx="201216" cy="322660"/>
          </a:xfrm>
          <a:prstGeom prst="downArrow">
            <a:avLst/>
          </a:prstGeo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5627" name="矩形 42"/>
          <p:cNvSpPr/>
          <p:nvPr/>
        </p:nvSpPr>
        <p:spPr>
          <a:xfrm>
            <a:off x="730171" y="3921011"/>
            <a:ext cx="125349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总产量</a:t>
            </a:r>
            <a:r>
              <a:rPr lang="en-US" altLang="zh-CN" sz="2400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=</a:t>
            </a:r>
            <a:endParaRPr lang="en-US" altLang="zh-CN" sz="2400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629" name="矩形 45"/>
          <p:cNvSpPr>
            <a:spLocks noChangeArrowheads="1"/>
          </p:cNvSpPr>
          <p:nvPr/>
        </p:nvSpPr>
        <p:spPr bwMode="auto">
          <a:xfrm>
            <a:off x="8725139" y="2340690"/>
            <a:ext cx="353616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？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5631" name="TextBox 63"/>
          <p:cNvSpPr txBox="1"/>
          <p:nvPr/>
        </p:nvSpPr>
        <p:spPr>
          <a:xfrm>
            <a:off x="2942035" y="3798094"/>
            <a:ext cx="750094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: 2</a:t>
            </a:r>
            <a:endParaRPr lang="en-US" altLang="zh-CN" sz="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1868091" y="3290888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3488531" y="3290888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306491" y="3290888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>
            <a:off x="2921794" y="3417094"/>
            <a:ext cx="534591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 flipH="1">
            <a:off x="1896666" y="3390900"/>
            <a:ext cx="558404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 flipH="1">
            <a:off x="3483769" y="3417094"/>
            <a:ext cx="303610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38" name="内容占位符 2"/>
          <p:cNvSpPr txBox="1"/>
          <p:nvPr/>
        </p:nvSpPr>
        <p:spPr>
          <a:xfrm>
            <a:off x="2533650" y="3155156"/>
            <a:ext cx="400050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1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39" name="内容占位符 2"/>
          <p:cNvSpPr txBox="1"/>
          <p:nvPr/>
        </p:nvSpPr>
        <p:spPr>
          <a:xfrm>
            <a:off x="3781425" y="3148013"/>
            <a:ext cx="400050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endParaRPr lang="en-US" altLang="zh-CN" sz="21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73" name="直接箭头连接符 72"/>
          <p:cNvCxnSpPr/>
          <p:nvPr/>
        </p:nvCxnSpPr>
        <p:spPr>
          <a:xfrm>
            <a:off x="4060031" y="3408760"/>
            <a:ext cx="245269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1877616" y="1903810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04110" y="1912144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122" name="组合 112"/>
          <p:cNvGrpSpPr/>
          <p:nvPr/>
        </p:nvGrpSpPr>
        <p:grpSpPr>
          <a:xfrm>
            <a:off x="1897856" y="1821532"/>
            <a:ext cx="2382441" cy="369332"/>
            <a:chOff x="1017196" y="1151043"/>
            <a:chExt cx="3176903" cy="493823"/>
          </a:xfrm>
        </p:grpSpPr>
        <p:cxnSp>
          <p:nvCxnSpPr>
            <p:cNvPr id="80" name="直接箭头连接符 79"/>
            <p:cNvCxnSpPr/>
            <p:nvPr/>
          </p:nvCxnSpPr>
          <p:spPr>
            <a:xfrm>
              <a:off x="3033521" y="1397961"/>
              <a:ext cx="1160578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箭头连接符 80"/>
            <p:cNvCxnSpPr/>
            <p:nvPr/>
          </p:nvCxnSpPr>
          <p:spPr>
            <a:xfrm rot="10800000">
              <a:off x="1017196" y="1409102"/>
              <a:ext cx="1187568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135" name="矩形 89"/>
            <p:cNvSpPr/>
            <p:nvPr/>
          </p:nvSpPr>
          <p:spPr>
            <a:xfrm>
              <a:off x="2143717" y="1151043"/>
              <a:ext cx="964462" cy="493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200m</a:t>
              </a:r>
              <a:endPara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6123" name="组合 113"/>
          <p:cNvGrpSpPr/>
          <p:nvPr/>
        </p:nvGrpSpPr>
        <p:grpSpPr>
          <a:xfrm>
            <a:off x="1362234" y="2109788"/>
            <a:ext cx="571500" cy="1207295"/>
            <a:chOff x="291952" y="1955075"/>
            <a:chExt cx="762510" cy="1610733"/>
          </a:xfrm>
        </p:grpSpPr>
        <p:cxnSp>
          <p:nvCxnSpPr>
            <p:cNvPr id="91" name="直接连接符 90"/>
            <p:cNvCxnSpPr/>
            <p:nvPr/>
          </p:nvCxnSpPr>
          <p:spPr>
            <a:xfrm rot="10800000" flipV="1">
              <a:off x="647578" y="1969373"/>
              <a:ext cx="192217" cy="3177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箭头连接符 93"/>
            <p:cNvCxnSpPr/>
            <p:nvPr/>
          </p:nvCxnSpPr>
          <p:spPr>
            <a:xfrm rot="16200000" flipV="1">
              <a:off x="474439" y="2228296"/>
              <a:ext cx="562327" cy="15886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箭头连接符 95"/>
            <p:cNvCxnSpPr/>
            <p:nvPr/>
          </p:nvCxnSpPr>
          <p:spPr>
            <a:xfrm rot="16200000" flipH="1">
              <a:off x="424401" y="3221899"/>
              <a:ext cx="667167" cy="1112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0800000" flipV="1">
              <a:off x="660287" y="3562631"/>
              <a:ext cx="190627" cy="3177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132" name="矩形 111"/>
            <p:cNvSpPr/>
            <p:nvPr/>
          </p:nvSpPr>
          <p:spPr>
            <a:xfrm>
              <a:off x="291952" y="2527779"/>
              <a:ext cx="762510" cy="4927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100</a:t>
              </a:r>
              <a:endPara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1957833" y="1186180"/>
            <a:ext cx="2506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如何设未知数呢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zh-CN" altLang="en-US" sz="24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4726305" y="1545511"/>
            <a:ext cx="171323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buFontTx/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则列方程为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439218" y="1544717"/>
            <a:ext cx="127571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=200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1847850" y="3928269"/>
            <a:ext cx="293751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单位面积产量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Wingdings" panose="05000000000000000000" pitchFamily="2" charset="2"/>
              </a:rPr>
              <a:t>×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Wingdings" panose="05000000000000000000" pitchFamily="2" charset="2"/>
              </a:rPr>
              <a:t>面积</a:t>
            </a:r>
            <a:endParaRPr lang="zh-CN" altLang="en-US" sz="2400" b="1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  <a:sym typeface="Wingdings" panose="05000000000000000000" pitchFamily="2" charset="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3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4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6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8" name="MH_Other_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69340" y="434731"/>
            <a:ext cx="914400" cy="55181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方法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1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256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Motion origin="layout" path="M 0.00347 0.00339 C -0.00556 -0.00093 -0.01441 -0.00247 -0.02361 -0.00494 C -0.04271 -0.01605 -0.03056 -0.01142 -0.06111 -0.00895 C -0.07309 -0.00185 -0.08386 0.00123 -0.09653 0.00339 C -0.11927 0.01172 -0.14132 0.02746 -0.16441 0.03085 C -0.16806 0.0327 -0.17327 0.03795 -0.17847 0.03918 C -0.18264 0.04073 -0.18785 0.04042 -0.19375 0.04103 C -0.20816 0.04628 -0.22188 0.04906 -0.23646 0.05152 C -0.24636 0.05492 -0.25295 0.05831 -0.26233 0.05986 C -0.27361 0.07035 -0.25868 0.0577 -0.27535 0.06633 C -0.27674 0.06695 -0.27761 0.06942 -0.27882 0.07035 C -0.28038 0.07158 -0.2882 0.07436 -0.28941 0.07467 C -0.29375 0.0796 -0.29861 0.08392 -0.30347 0.08732 C -0.30504 0.08855 -0.30903 0.08978 -0.31059 0.09133 C -0.31806 0.09935 -0.32466 0.10953 -0.33299 0.11447 C -0.34688 0.13267 -0.32917 0.11107 -0.34236 0.1228 C -0.34549 0.12558 -0.34722 0.13267 -0.35052 0.13514 C -0.35347 0.13761 -0.36007 0.13946 -0.36007 0.13977 C -0.36528 0.14532 -0.37084 0.14903 -0.37639 0.15396 C -0.38403 0.16075 -0.37604 0.1555 -0.38351 0.16445 C -0.3908 0.17309 -0.40087 0.17618 -0.40938 0.17926 C -0.41945 0.19037 -0.43334 0.19006 -0.44462 0.1916 C -0.45452 0.19531 -0.46459 0.19592 -0.47413 0.2021 C -0.48386 0.20827 -0.49323 0.21475 -0.50347 0.21876 C -0.50625 0.21999 -0.50903 0.21999 -0.51181 0.22092 C -0.5165 0.22277 -0.52118 0.22554 -0.52587 0.2274 C -0.52934 0.22894 -0.53646 0.23141 -0.53646 0.23172 C -0.54323 0.24344 -0.55434 0.24437 -0.56233 0.25455 C -0.56945 0.2638 -0.57327 0.27707 -0.58004 0.28602 C -0.58264 0.29343 -0.58525 0.29774 -0.58941 0.30268 C -0.5941 0.31533 -0.59531 0.33045 -0.6 0.34248 C -0.60209 0.35359 -0.59983 0.34495 -0.60469 0.35513 C -0.60556 0.35699 -0.60712 0.36131 -0.60712 0.36161 " pathEditMode="relative" rAng="0" ptsTypes="ffffffffffffffffffffffffffffffffA">
                                      <p:cBhvr>
                                        <p:cTn id="90" dur="20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38" y="169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256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616" grpId="0"/>
      <p:bldP spid="27" grpId="0" bldLvl="0" animBg="1"/>
      <p:bldP spid="28" grpId="0"/>
      <p:bldP spid="29" grpId="0"/>
      <p:bldP spid="25620" grpId="0"/>
      <p:bldP spid="25621" grpId="0"/>
      <p:bldP spid="25622" grpId="0"/>
      <p:bldP spid="36" grpId="0"/>
      <p:bldP spid="25624" grpId="0"/>
      <p:bldP spid="41" grpId="0" bldLvl="0" animBg="1"/>
      <p:bldP spid="42" grpId="0" bldLvl="0" animBg="1"/>
      <p:bldP spid="25627" grpId="0" bldLvl="0" animBg="1"/>
      <p:bldP spid="25629" grpId="0"/>
      <p:bldP spid="25629" grpId="1"/>
      <p:bldP spid="25629" grpId="2"/>
      <p:bldP spid="25631" grpId="0"/>
      <p:bldP spid="25631" grpId="1"/>
      <p:bldP spid="25638" grpId="0"/>
      <p:bldP spid="25639" grpId="0"/>
      <p:bldP spid="61" grpId="0"/>
      <p:bldP spid="63" grpId="0"/>
      <p:bldP spid="64" grpId="0"/>
      <p:bldP spid="8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内容占位符 2"/>
          <p:cNvSpPr txBox="1"/>
          <p:nvPr/>
        </p:nvSpPr>
        <p:spPr>
          <a:xfrm>
            <a:off x="2789079" y="452914"/>
            <a:ext cx="4807744" cy="5340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竖着画，把长分成两段，则宽不变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7108" name="内容占位符 2"/>
          <p:cNvSpPr txBox="1"/>
          <p:nvPr/>
        </p:nvSpPr>
        <p:spPr>
          <a:xfrm>
            <a:off x="1668066" y="2707481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09" name="内容占位符 2"/>
          <p:cNvSpPr txBox="1"/>
          <p:nvPr/>
        </p:nvSpPr>
        <p:spPr>
          <a:xfrm>
            <a:off x="1691879" y="963216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0" name="内容占位符 2"/>
          <p:cNvSpPr txBox="1"/>
          <p:nvPr/>
        </p:nvSpPr>
        <p:spPr>
          <a:xfrm>
            <a:off x="4075510" y="995363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1" name="内容占位符 2"/>
          <p:cNvSpPr txBox="1"/>
          <p:nvPr/>
        </p:nvSpPr>
        <p:spPr>
          <a:xfrm>
            <a:off x="3342085" y="987029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2" name="内容占位符 2"/>
          <p:cNvSpPr txBox="1"/>
          <p:nvPr/>
        </p:nvSpPr>
        <p:spPr>
          <a:xfrm>
            <a:off x="4180285" y="2732485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3" name="内容占位符 2"/>
          <p:cNvSpPr txBox="1"/>
          <p:nvPr/>
        </p:nvSpPr>
        <p:spPr>
          <a:xfrm>
            <a:off x="3308747" y="2732485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15535" y="1855470"/>
            <a:ext cx="33020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根据题意列方程组为</a:t>
            </a:r>
            <a:r>
              <a:rPr lang="en-US" altLang="zh-CN" sz="2400" b="1" i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  <a:endParaRPr lang="en-US" altLang="zh-CN" sz="2400" b="1" i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6638" name="矩形 39"/>
          <p:cNvSpPr/>
          <p:nvPr/>
        </p:nvSpPr>
        <p:spPr>
          <a:xfrm>
            <a:off x="5147072" y="2669381"/>
            <a:ext cx="2162772" cy="49686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:200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=3:4.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6" name="内容占位符 2"/>
          <p:cNvSpPr txBox="1"/>
          <p:nvPr/>
        </p:nvSpPr>
        <p:spPr>
          <a:xfrm>
            <a:off x="2533650" y="2540794"/>
            <a:ext cx="400050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en-US" sz="21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7" name="内容占位符 2"/>
          <p:cNvSpPr txBox="1"/>
          <p:nvPr/>
        </p:nvSpPr>
        <p:spPr>
          <a:xfrm>
            <a:off x="3781425" y="2526506"/>
            <a:ext cx="400050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endParaRPr lang="zh-CN" altLang="en-US" sz="21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7118" name="组合 112"/>
          <p:cNvGrpSpPr/>
          <p:nvPr/>
        </p:nvGrpSpPr>
        <p:grpSpPr>
          <a:xfrm>
            <a:off x="1897856" y="1200933"/>
            <a:ext cx="2382441" cy="369332"/>
            <a:chOff x="1017196" y="1142966"/>
            <a:chExt cx="3176903" cy="491704"/>
          </a:xfrm>
        </p:grpSpPr>
        <p:cxnSp>
          <p:nvCxnSpPr>
            <p:cNvPr id="80" name="直接箭头连接符 79"/>
            <p:cNvCxnSpPr/>
            <p:nvPr/>
          </p:nvCxnSpPr>
          <p:spPr>
            <a:xfrm>
              <a:off x="3033521" y="1398711"/>
              <a:ext cx="1160578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箭头连接符 80"/>
            <p:cNvCxnSpPr/>
            <p:nvPr/>
          </p:nvCxnSpPr>
          <p:spPr>
            <a:xfrm rot="10800000">
              <a:off x="1017196" y="1409808"/>
              <a:ext cx="1187568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64" name="矩形 89"/>
            <p:cNvSpPr/>
            <p:nvPr/>
          </p:nvSpPr>
          <p:spPr>
            <a:xfrm>
              <a:off x="2146471" y="1142966"/>
              <a:ext cx="964462" cy="4917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FF0000"/>
                  </a:solidFill>
                  <a:latin typeface="+mn-lt"/>
                </a:rPr>
                <a:t>200m</a:t>
              </a:r>
              <a:endParaRPr lang="en-US" altLang="zh-CN" b="1" dirty="0">
                <a:solidFill>
                  <a:srgbClr val="FF0000"/>
                </a:solidFill>
                <a:latin typeface="+mn-lt"/>
              </a:endParaRPr>
            </a:p>
          </p:txBody>
        </p:sp>
      </p:grpSp>
      <p:sp>
        <p:nvSpPr>
          <p:cNvPr id="5" name="矩形 4"/>
          <p:cNvSpPr/>
          <p:nvPr/>
        </p:nvSpPr>
        <p:spPr bwMode="auto">
          <a:xfrm>
            <a:off x="1870472" y="1491854"/>
            <a:ext cx="2438400" cy="12025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 bwMode="auto">
          <a:xfrm>
            <a:off x="3486150" y="1498997"/>
            <a:ext cx="0" cy="1203722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 bwMode="auto">
          <a:xfrm>
            <a:off x="1868091" y="2669381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 bwMode="auto">
          <a:xfrm>
            <a:off x="3488531" y="2669381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 bwMode="auto">
          <a:xfrm>
            <a:off x="4306491" y="2669381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 bwMode="auto">
          <a:xfrm>
            <a:off x="2921794" y="2795588"/>
            <a:ext cx="534591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 bwMode="auto">
          <a:xfrm flipH="1">
            <a:off x="1896666" y="2769394"/>
            <a:ext cx="558404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 bwMode="auto">
          <a:xfrm flipH="1">
            <a:off x="3483769" y="2795588"/>
            <a:ext cx="303610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/>
          <p:nvPr/>
        </p:nvCxnSpPr>
        <p:spPr bwMode="auto">
          <a:xfrm>
            <a:off x="4060031" y="2787254"/>
            <a:ext cx="245269" cy="0"/>
          </a:xfrm>
          <a:prstGeom prst="straightConnector1">
            <a:avLst/>
          </a:prstGeom>
          <a:ln w="254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 bwMode="auto">
          <a:xfrm>
            <a:off x="1877616" y="1282304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 bwMode="auto">
          <a:xfrm>
            <a:off x="4305300" y="1290638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130" name="组合 113"/>
          <p:cNvGrpSpPr/>
          <p:nvPr/>
        </p:nvGrpSpPr>
        <p:grpSpPr>
          <a:xfrm>
            <a:off x="1228248" y="1487091"/>
            <a:ext cx="920592" cy="1208484"/>
            <a:chOff x="113115" y="1955075"/>
            <a:chExt cx="1228367" cy="1610733"/>
          </a:xfrm>
        </p:grpSpPr>
        <p:cxnSp>
          <p:nvCxnSpPr>
            <p:cNvPr id="91" name="直接连接符 90"/>
            <p:cNvCxnSpPr/>
            <p:nvPr/>
          </p:nvCxnSpPr>
          <p:spPr>
            <a:xfrm rot="10800000" flipV="1">
              <a:off x="647547" y="1969357"/>
              <a:ext cx="192231" cy="3174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箭头连接符 93"/>
            <p:cNvCxnSpPr/>
            <p:nvPr/>
          </p:nvCxnSpPr>
          <p:spPr>
            <a:xfrm rot="16200000" flipV="1">
              <a:off x="474691" y="2228018"/>
              <a:ext cx="561773" cy="15887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箭头连接符 95"/>
            <p:cNvCxnSpPr/>
            <p:nvPr/>
          </p:nvCxnSpPr>
          <p:spPr>
            <a:xfrm rot="16200000" flipH="1">
              <a:off x="424706" y="3222232"/>
              <a:ext cx="666510" cy="11121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0800000" flipV="1">
              <a:off x="660257" y="3562634"/>
              <a:ext cx="190642" cy="3174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61" name="矩形 111"/>
            <p:cNvSpPr/>
            <p:nvPr/>
          </p:nvSpPr>
          <p:spPr>
            <a:xfrm>
              <a:off x="113115" y="2528062"/>
              <a:ext cx="1228367" cy="49226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</a:rPr>
                <a:t>100</a:t>
              </a:r>
              <a:r>
                <a:rPr lang="en-US" altLang="zh-CN" b="1" dirty="0">
                  <a:solidFill>
                    <a:srgbClr val="FF0000"/>
                  </a:solidFill>
                  <a:latin typeface="+mn-lt"/>
                </a:rPr>
                <a:t>m</a:t>
              </a:r>
              <a:endParaRPr lang="zh-CN" altLang="en-US" dirty="0">
                <a:latin typeface="+mn-lt"/>
              </a:endParaRPr>
            </a:p>
          </p:txBody>
        </p:sp>
      </p:grpSp>
      <p:sp>
        <p:nvSpPr>
          <p:cNvPr id="26644" name="矩形 83"/>
          <p:cNvSpPr/>
          <p:nvPr/>
        </p:nvSpPr>
        <p:spPr>
          <a:xfrm>
            <a:off x="5147072" y="2277666"/>
            <a:ext cx="1285929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1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1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1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1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200,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85" name="AutoShape 7"/>
          <p:cNvSpPr/>
          <p:nvPr/>
        </p:nvSpPr>
        <p:spPr bwMode="auto">
          <a:xfrm>
            <a:off x="4980961" y="2442096"/>
            <a:ext cx="155972" cy="620316"/>
          </a:xfrm>
          <a:prstGeom prst="leftBrace">
            <a:avLst>
              <a:gd name="adj1" fmla="val 51630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7" name="AutoShape 7"/>
          <p:cNvSpPr/>
          <p:nvPr/>
        </p:nvSpPr>
        <p:spPr bwMode="auto">
          <a:xfrm>
            <a:off x="5291137" y="3349229"/>
            <a:ext cx="200025" cy="544854"/>
          </a:xfrm>
          <a:prstGeom prst="leftBrace">
            <a:avLst>
              <a:gd name="adj1" fmla="val 51630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6647" name="TextBox 87"/>
          <p:cNvSpPr txBox="1"/>
          <p:nvPr/>
        </p:nvSpPr>
        <p:spPr>
          <a:xfrm>
            <a:off x="4375131" y="3370580"/>
            <a:ext cx="13100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解得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6648" name="矩形 88"/>
          <p:cNvSpPr/>
          <p:nvPr/>
        </p:nvSpPr>
        <p:spPr>
          <a:xfrm>
            <a:off x="5491163" y="3125391"/>
            <a:ext cx="944489" cy="422039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1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1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=120,</a:t>
            </a:r>
            <a:endParaRPr lang="zh-CN" altLang="en-US" sz="21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49" name="矩形 91"/>
          <p:cNvSpPr/>
          <p:nvPr/>
        </p:nvSpPr>
        <p:spPr>
          <a:xfrm>
            <a:off x="5564981" y="3549253"/>
            <a:ext cx="880369" cy="46916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=80.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0" name="组合 58"/>
          <p:cNvGrpSpPr/>
          <p:nvPr/>
        </p:nvGrpSpPr>
        <p:grpSpPr>
          <a:xfrm>
            <a:off x="214630" y="3213735"/>
            <a:ext cx="3033630" cy="964127"/>
            <a:chOff x="6777319" y="2947593"/>
            <a:chExt cx="2690748" cy="1286574"/>
          </a:xfrm>
          <a:effectLst/>
        </p:grpSpPr>
        <p:sp>
          <p:nvSpPr>
            <p:cNvPr id="98" name="云形标注 97"/>
            <p:cNvSpPr/>
            <p:nvPr/>
          </p:nvSpPr>
          <p:spPr>
            <a:xfrm>
              <a:off x="6777319" y="2947593"/>
              <a:ext cx="2487487" cy="1286574"/>
            </a:xfrm>
            <a:prstGeom prst="cloudCallout">
              <a:avLst>
                <a:gd name="adj1" fmla="val 89110"/>
                <a:gd name="adj2" fmla="val -17248"/>
              </a:avLst>
            </a:prstGeom>
            <a:solidFill>
              <a:schemeClr val="accent1">
                <a:lumMod val="40000"/>
                <a:lumOff val="60000"/>
              </a:schemeClr>
            </a:solidFill>
            <a:effectLst>
              <a:outerShdw blurRad="50800" dist="25000" dir="5400000" rotWithShape="0">
                <a:srgbClr val="000000">
                  <a:alpha val="40000"/>
                </a:srgb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7148" name="TextBox 96"/>
            <p:cNvSpPr txBox="1"/>
            <p:nvPr/>
          </p:nvSpPr>
          <p:spPr>
            <a:xfrm>
              <a:off x="6903067" y="3045890"/>
              <a:ext cx="2565000" cy="11075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你觉得该如何答题比较完整呢？</a:t>
              </a:r>
              <a:endPara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6652" name="矩形 98"/>
          <p:cNvSpPr/>
          <p:nvPr/>
        </p:nvSpPr>
        <p:spPr>
          <a:xfrm>
            <a:off x="1901746" y="1855470"/>
            <a:ext cx="142218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甲种作物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6653" name="矩形 99"/>
          <p:cNvSpPr/>
          <p:nvPr/>
        </p:nvSpPr>
        <p:spPr>
          <a:xfrm>
            <a:off x="3456226" y="1678226"/>
            <a:ext cx="803425" cy="83099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乙种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作物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325129" y="883280"/>
            <a:ext cx="803425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buFontTx/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：</a:t>
            </a:r>
            <a:endParaRPr lang="zh-CN" altLang="en-US" sz="2400" b="1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4782022" y="897037"/>
            <a:ext cx="4361978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buFontTx/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过点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E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作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EF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⊥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AB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，交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CD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于点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F.</a:t>
            </a:r>
            <a:endParaRPr lang="en-US" altLang="zh-CN" sz="2400" b="1" i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782106" y="1325801"/>
            <a:ext cx="3182281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buFontTx/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设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AE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400" b="1" i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28725" y="4042172"/>
            <a:ext cx="7697941" cy="978729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20000"/>
              </a:lnSpc>
              <a:buFontTx/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将这块土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地分为长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120m,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宽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100m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和长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100m,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宽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80m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的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>
              <a:lnSpc>
                <a:spcPct val="120000"/>
              </a:lnSpc>
              <a:buFontTx/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两个小长方形分别种植甲、乙两种作物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4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8" name="MH_Other_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91640" y="450741"/>
            <a:ext cx="914400" cy="55181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方法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1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9870" y="677545"/>
            <a:ext cx="7810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解法一</a:t>
            </a:r>
            <a:endParaRPr lang="zh-CN" altLang="en-US" sz="2400" b="1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8" dur="500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9" dur="500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500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"/>
                            </p:stCondLst>
                            <p:childTnLst>
                              <p:par>
                                <p:cTn id="1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750"/>
                            </p:stCondLst>
                            <p:childTnLst>
                              <p:par>
                                <p:cTn id="1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638" grpId="0"/>
      <p:bldP spid="26644" grpId="0"/>
      <p:bldP spid="85" grpId="0" bldLvl="0" animBg="1"/>
      <p:bldP spid="87" grpId="0" bldLvl="0" animBg="1"/>
      <p:bldP spid="26647" grpId="0"/>
      <p:bldP spid="26648" grpId="0"/>
      <p:bldP spid="26649" grpId="0"/>
      <p:bldP spid="26652" grpId="0"/>
      <p:bldP spid="26653" grpId="0"/>
      <p:bldP spid="56" grpId="0"/>
      <p:bldP spid="57" grpId="0"/>
      <p:bldP spid="58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内容占位符 2"/>
          <p:cNvSpPr txBox="1"/>
          <p:nvPr/>
        </p:nvSpPr>
        <p:spPr>
          <a:xfrm>
            <a:off x="2748915" y="477520"/>
            <a:ext cx="5251450" cy="534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横着画，把宽分成两段，则长不变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684735" y="1341835"/>
            <a:ext cx="2438400" cy="12025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8133" name="内容占位符 2"/>
          <p:cNvSpPr txBox="1"/>
          <p:nvPr/>
        </p:nvSpPr>
        <p:spPr>
          <a:xfrm>
            <a:off x="1514475" y="2614613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134" name="内容占位符 2"/>
          <p:cNvSpPr txBox="1"/>
          <p:nvPr/>
        </p:nvSpPr>
        <p:spPr>
          <a:xfrm>
            <a:off x="1514475" y="917972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135" name="内容占位符 2"/>
          <p:cNvSpPr txBox="1"/>
          <p:nvPr/>
        </p:nvSpPr>
        <p:spPr>
          <a:xfrm>
            <a:off x="3865960" y="917972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136" name="内容占位符 2"/>
          <p:cNvSpPr txBox="1"/>
          <p:nvPr/>
        </p:nvSpPr>
        <p:spPr>
          <a:xfrm>
            <a:off x="3865960" y="2614613"/>
            <a:ext cx="398859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98" name="内容占位符 2"/>
          <p:cNvSpPr txBox="1"/>
          <p:nvPr/>
        </p:nvSpPr>
        <p:spPr>
          <a:xfrm>
            <a:off x="1239441" y="1879997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 bwMode="auto">
          <a:xfrm>
            <a:off x="1684735" y="2106216"/>
            <a:ext cx="2438400" cy="0"/>
          </a:xfrm>
          <a:prstGeom prst="line">
            <a:avLst/>
          </a:prstGeom>
          <a:ln w="254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内容占位符 2"/>
          <p:cNvSpPr txBox="1"/>
          <p:nvPr/>
        </p:nvSpPr>
        <p:spPr>
          <a:xfrm>
            <a:off x="1431131" y="1453754"/>
            <a:ext cx="400050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en-US" sz="21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" name="内容占位符 2"/>
          <p:cNvSpPr txBox="1"/>
          <p:nvPr/>
        </p:nvSpPr>
        <p:spPr>
          <a:xfrm>
            <a:off x="1434704" y="2068116"/>
            <a:ext cx="400050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endParaRPr lang="zh-CN" altLang="en-US" sz="21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8"/>
          <p:cNvGrpSpPr/>
          <p:nvPr/>
        </p:nvGrpSpPr>
        <p:grpSpPr>
          <a:xfrm>
            <a:off x="1485900" y="1341835"/>
            <a:ext cx="198835" cy="1200150"/>
            <a:chOff x="457200" y="1433513"/>
            <a:chExt cx="265113" cy="1600200"/>
          </a:xfrm>
        </p:grpSpPr>
        <p:cxnSp>
          <p:nvCxnSpPr>
            <p:cNvPr id="18" name="直接连接符 17"/>
            <p:cNvCxnSpPr/>
            <p:nvPr/>
          </p:nvCxnSpPr>
          <p:spPr>
            <a:xfrm rot="5400000">
              <a:off x="589757" y="1300957"/>
              <a:ext cx="0" cy="265113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flipV="1">
              <a:off x="577850" y="1457325"/>
              <a:ext cx="0" cy="27305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5400000">
              <a:off x="589757" y="2316957"/>
              <a:ext cx="0" cy="265113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箭头连接符 33"/>
            <p:cNvCxnSpPr/>
            <p:nvPr/>
          </p:nvCxnSpPr>
          <p:spPr>
            <a:xfrm flipV="1">
              <a:off x="577850" y="2473325"/>
              <a:ext cx="0" cy="160338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rot="5400000">
              <a:off x="589757" y="2901157"/>
              <a:ext cx="0" cy="265113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箭头连接符 37"/>
            <p:cNvCxnSpPr/>
            <p:nvPr/>
          </p:nvCxnSpPr>
          <p:spPr>
            <a:xfrm>
              <a:off x="577850" y="2854325"/>
              <a:ext cx="0" cy="160338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箭头连接符 38"/>
            <p:cNvCxnSpPr/>
            <p:nvPr/>
          </p:nvCxnSpPr>
          <p:spPr>
            <a:xfrm>
              <a:off x="577850" y="2141538"/>
              <a:ext cx="0" cy="27305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内容占位符 2"/>
          <p:cNvSpPr txBox="1"/>
          <p:nvPr/>
        </p:nvSpPr>
        <p:spPr>
          <a:xfrm>
            <a:off x="4113610" y="1841897"/>
            <a:ext cx="400050" cy="4462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zh-CN" altLang="en-US" sz="2100" b="1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 rot="5400000">
            <a:off x="3276005" y="2123480"/>
            <a:ext cx="2270522" cy="2381"/>
          </a:xfrm>
          <a:prstGeom prst="line">
            <a:avLst/>
          </a:prstGeom>
          <a:ln w="25400">
            <a:solidFill>
              <a:srgbClr val="00B0F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内容占位符 2"/>
          <p:cNvSpPr txBox="1"/>
          <p:nvPr/>
        </p:nvSpPr>
        <p:spPr>
          <a:xfrm>
            <a:off x="5151835" y="2293144"/>
            <a:ext cx="1628775" cy="49686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=100,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63" name="矩形 46"/>
          <p:cNvSpPr/>
          <p:nvPr/>
        </p:nvSpPr>
        <p:spPr>
          <a:xfrm>
            <a:off x="1983978" y="2154794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乙种作物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7664" name="矩形 47"/>
          <p:cNvSpPr/>
          <p:nvPr/>
        </p:nvSpPr>
        <p:spPr>
          <a:xfrm>
            <a:off x="1914684" y="1462405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甲种作物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572000" y="992813"/>
            <a:ext cx="4170045" cy="8717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FontTx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过点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E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作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EF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⊥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BC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，交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BC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于点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F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 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设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DE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＝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，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AE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＝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m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  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7666" name="矩形 49"/>
          <p:cNvSpPr/>
          <p:nvPr/>
        </p:nvSpPr>
        <p:spPr>
          <a:xfrm>
            <a:off x="5123180" y="2845435"/>
            <a:ext cx="2399665" cy="49686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:400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=3:4.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67" name="矩形 50"/>
          <p:cNvSpPr/>
          <p:nvPr/>
        </p:nvSpPr>
        <p:spPr>
          <a:xfrm>
            <a:off x="3423047" y="2170510"/>
            <a:ext cx="77533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7668" name="矩形 51"/>
          <p:cNvSpPr/>
          <p:nvPr/>
        </p:nvSpPr>
        <p:spPr>
          <a:xfrm>
            <a:off x="3310652" y="1412240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53" name="AutoShape 7"/>
          <p:cNvSpPr/>
          <p:nvPr/>
        </p:nvSpPr>
        <p:spPr bwMode="auto">
          <a:xfrm>
            <a:off x="5021605" y="2527658"/>
            <a:ext cx="157163" cy="652463"/>
          </a:xfrm>
          <a:prstGeom prst="leftBrace">
            <a:avLst>
              <a:gd name="adj1" fmla="val 51630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7670" name="矩形 53"/>
          <p:cNvSpPr/>
          <p:nvPr/>
        </p:nvSpPr>
        <p:spPr>
          <a:xfrm>
            <a:off x="5761314" y="3259773"/>
            <a:ext cx="898003" cy="46916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=60,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71" name="矩形 54"/>
          <p:cNvSpPr/>
          <p:nvPr/>
        </p:nvSpPr>
        <p:spPr>
          <a:xfrm>
            <a:off x="5761075" y="3646885"/>
            <a:ext cx="880369" cy="46916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=40.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6" name="AutoShape 7"/>
          <p:cNvSpPr/>
          <p:nvPr/>
        </p:nvSpPr>
        <p:spPr bwMode="auto">
          <a:xfrm>
            <a:off x="5553650" y="3508375"/>
            <a:ext cx="113110" cy="451247"/>
          </a:xfrm>
          <a:prstGeom prst="leftBrace">
            <a:avLst>
              <a:gd name="adj1" fmla="val 51630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7673" name="TextBox 56"/>
          <p:cNvSpPr txBox="1"/>
          <p:nvPr/>
        </p:nvSpPr>
        <p:spPr>
          <a:xfrm>
            <a:off x="4736881" y="3484672"/>
            <a:ext cx="816769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解得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830366" y="1842056"/>
            <a:ext cx="293751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buFontTx/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根据题意列方程组为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48158" name="组合 112"/>
          <p:cNvGrpSpPr/>
          <p:nvPr/>
        </p:nvGrpSpPr>
        <p:grpSpPr>
          <a:xfrm>
            <a:off x="1720453" y="1033501"/>
            <a:ext cx="2382440" cy="369332"/>
            <a:chOff x="1017196" y="1119783"/>
            <a:chExt cx="3176903" cy="491705"/>
          </a:xfrm>
        </p:grpSpPr>
        <p:cxnSp>
          <p:nvCxnSpPr>
            <p:cNvPr id="54" name="直接箭头连接符 53"/>
            <p:cNvCxnSpPr/>
            <p:nvPr/>
          </p:nvCxnSpPr>
          <p:spPr>
            <a:xfrm>
              <a:off x="3033522" y="1398713"/>
              <a:ext cx="1160577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箭头连接符 54"/>
            <p:cNvCxnSpPr/>
            <p:nvPr/>
          </p:nvCxnSpPr>
          <p:spPr>
            <a:xfrm rot="10800000">
              <a:off x="1017196" y="1409809"/>
              <a:ext cx="1187568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170" name="矩形 89"/>
            <p:cNvSpPr/>
            <p:nvPr/>
          </p:nvSpPr>
          <p:spPr>
            <a:xfrm>
              <a:off x="2154229" y="1119783"/>
              <a:ext cx="964463" cy="49170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FF0000"/>
                  </a:solidFill>
                  <a:latin typeface="+mn-lt"/>
                </a:rPr>
                <a:t>200m</a:t>
              </a:r>
              <a:endParaRPr lang="en-US" altLang="zh-CN" b="1" dirty="0">
                <a:solidFill>
                  <a:srgbClr val="FF0000"/>
                </a:solidFill>
                <a:latin typeface="+mn-lt"/>
              </a:endParaRPr>
            </a:p>
          </p:txBody>
        </p:sp>
      </p:grpSp>
      <p:cxnSp>
        <p:nvCxnSpPr>
          <p:cNvPr id="58" name="直接连接符 57"/>
          <p:cNvCxnSpPr/>
          <p:nvPr/>
        </p:nvCxnSpPr>
        <p:spPr bwMode="auto">
          <a:xfrm>
            <a:off x="1691879" y="1164431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 bwMode="auto">
          <a:xfrm>
            <a:off x="4119563" y="1172766"/>
            <a:ext cx="0" cy="200025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161" name="组合 113"/>
          <p:cNvGrpSpPr/>
          <p:nvPr/>
        </p:nvGrpSpPr>
        <p:grpSpPr>
          <a:xfrm>
            <a:off x="3813136" y="1337072"/>
            <a:ext cx="821928" cy="1208485"/>
            <a:chOff x="224373" y="1955074"/>
            <a:chExt cx="1096718" cy="1610734"/>
          </a:xfrm>
        </p:grpSpPr>
        <p:cxnSp>
          <p:nvCxnSpPr>
            <p:cNvPr id="71" name="直接连接符 70"/>
            <p:cNvCxnSpPr/>
            <p:nvPr/>
          </p:nvCxnSpPr>
          <p:spPr>
            <a:xfrm rot="10800000" flipV="1">
              <a:off x="647547" y="1969357"/>
              <a:ext cx="192230" cy="3174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箭头连接符 71"/>
            <p:cNvCxnSpPr/>
            <p:nvPr/>
          </p:nvCxnSpPr>
          <p:spPr>
            <a:xfrm rot="16200000" flipV="1">
              <a:off x="466746" y="2235961"/>
              <a:ext cx="561773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箭头连接符 72"/>
            <p:cNvCxnSpPr/>
            <p:nvPr/>
          </p:nvCxnSpPr>
          <p:spPr>
            <a:xfrm rot="16200000" flipH="1">
              <a:off x="419144" y="3227792"/>
              <a:ext cx="666510" cy="0"/>
            </a:xfrm>
            <a:prstGeom prst="straightConnector1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rot="10800000" flipV="1">
              <a:off x="660257" y="3562634"/>
              <a:ext cx="190642" cy="3174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167" name="矩形 111"/>
            <p:cNvSpPr/>
            <p:nvPr/>
          </p:nvSpPr>
          <p:spPr>
            <a:xfrm>
              <a:off x="224373" y="2459744"/>
              <a:ext cx="1096718" cy="49226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</a:rPr>
                <a:t>100</a:t>
              </a:r>
              <a:r>
                <a:rPr lang="en-US" altLang="zh-CN" b="1" dirty="0">
                  <a:solidFill>
                    <a:srgbClr val="FF0000"/>
                  </a:solidFill>
                  <a:latin typeface="+mn-lt"/>
                </a:rPr>
                <a:t>m</a:t>
              </a:r>
              <a:endParaRPr lang="zh-CN" altLang="en-US" dirty="0">
                <a:latin typeface="+mn-lt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1228725" y="4042172"/>
            <a:ext cx="7544053" cy="978729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20000"/>
              </a:lnSpc>
              <a:buFontTx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将这块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土地分为长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200m,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宽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60m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和长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200m,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宽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40m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的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>
              <a:lnSpc>
                <a:spcPct val="120000"/>
              </a:lnSpc>
              <a:buFontTx/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两个小长方形分别种植甲、乙两种作物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22860" y="-26933"/>
            <a:ext cx="2023745" cy="476250"/>
            <a:chOff x="3" y="-55"/>
            <a:chExt cx="3187" cy="750"/>
          </a:xfrm>
        </p:grpSpPr>
        <p:sp>
          <p:nvSpPr>
            <p:cNvPr id="6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0" name="MH_Other_9">
            <a:hlinkClick r:id="rId1" action="ppaction://hlinksldjump"/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713230" y="477520"/>
            <a:ext cx="946785" cy="45466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方法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仿宋" panose="02010609060101010101" charset="-122"/>
                <a:cs typeface="仿宋" panose="02010609060101010101" charset="-122"/>
              </a:rPr>
              <a:t>2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9870" y="677545"/>
            <a:ext cx="7810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解法二</a:t>
            </a:r>
            <a:endParaRPr lang="zh-CN" altLang="en-US" sz="2400" b="1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7" dur="80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8" dur="80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80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9"/>
                            </p:stCondLst>
                            <p:childTnLst>
                              <p:par>
                                <p:cTn id="10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98" grpId="0"/>
      <p:bldP spid="32" grpId="0"/>
      <p:bldP spid="33" grpId="0"/>
      <p:bldP spid="28" grpId="0"/>
      <p:bldP spid="35" grpId="0"/>
      <p:bldP spid="27663" grpId="0"/>
      <p:bldP spid="27664" grpId="0"/>
      <p:bldP spid="49" grpId="0"/>
      <p:bldP spid="27666" grpId="0"/>
      <p:bldP spid="27667" grpId="0"/>
      <p:bldP spid="27668" grpId="0"/>
      <p:bldP spid="53" grpId="0" bldLvl="0" animBg="1"/>
      <p:bldP spid="27670" grpId="0"/>
      <p:bldP spid="27671" grpId="0"/>
      <p:bldP spid="56" grpId="0" bldLvl="0" animBg="1"/>
      <p:bldP spid="27673" grpId="0"/>
      <p:bldP spid="51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8" name="矩形 374787"/>
          <p:cNvSpPr/>
          <p:nvPr/>
        </p:nvSpPr>
        <p:spPr>
          <a:xfrm>
            <a:off x="49131" y="821690"/>
            <a:ext cx="9045553" cy="16738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87425" lvl="2" indent="-29337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81430" lvl="3" indent="-2921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598930" lvl="4" indent="-31623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None/>
            </a:pP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例 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某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校现有校舍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20000m</a:t>
            </a:r>
            <a:r>
              <a:rPr lang="en-US" altLang="zh-CN" sz="2400" b="1" baseline="30000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计划拆除部分旧校舍，改建新校舍，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使校舍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总面积增加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30%.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若建造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新校舍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的面积为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被拆除的旧校舍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面积的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倍，那么应该拆除多少旧校舍，建造多少新校舍？（单位为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m</a:t>
            </a:r>
            <a:r>
              <a:rPr lang="en-US" altLang="zh-CN" sz="2400" b="1" baseline="30000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74789" name="文本框 374788"/>
          <p:cNvSpPr txBox="1"/>
          <p:nvPr/>
        </p:nvSpPr>
        <p:spPr>
          <a:xfrm>
            <a:off x="250031" y="2458006"/>
            <a:ext cx="658891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设应拆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除旧校舍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m</a:t>
            </a:r>
            <a:r>
              <a:rPr lang="en-US" altLang="zh-CN" sz="2400" b="1" baseline="30000" dirty="0">
                <a:latin typeface="+mn-lt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，建造新校舍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m</a:t>
            </a:r>
            <a:r>
              <a:rPr lang="en-US" altLang="zh-CN" sz="2400" b="1" baseline="30000" dirty="0">
                <a:latin typeface="+mn-lt"/>
                <a:ea typeface="仿宋" panose="02010609060101010101" charset="-122"/>
                <a:cs typeface="仿宋" panose="02010609060101010101" charset="-122"/>
              </a:rPr>
              <a:t>2</a:t>
            </a:r>
            <a:endParaRPr lang="en-US" altLang="zh-CN" sz="2400" b="1" baseline="30000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374790" name="组合 374789"/>
          <p:cNvGrpSpPr/>
          <p:nvPr/>
        </p:nvGrpSpPr>
        <p:grpSpPr>
          <a:xfrm>
            <a:off x="4744641" y="2572941"/>
            <a:ext cx="3255168" cy="2347913"/>
            <a:chOff x="1489" y="2265"/>
            <a:chExt cx="2734" cy="1972"/>
          </a:xfrm>
        </p:grpSpPr>
        <p:sp>
          <p:nvSpPr>
            <p:cNvPr id="374791" name="直接连接符 374790"/>
            <p:cNvSpPr/>
            <p:nvPr/>
          </p:nvSpPr>
          <p:spPr>
            <a:xfrm>
              <a:off x="3712" y="2795"/>
              <a:ext cx="0" cy="1043"/>
            </a:xfrm>
            <a:prstGeom prst="line">
              <a:avLst/>
            </a:prstGeom>
            <a:ln w="9525">
              <a:noFill/>
            </a:ln>
          </p:spPr>
        </p:sp>
        <p:sp>
          <p:nvSpPr>
            <p:cNvPr id="374792" name="文本框 374791"/>
            <p:cNvSpPr txBox="1"/>
            <p:nvPr/>
          </p:nvSpPr>
          <p:spPr>
            <a:xfrm>
              <a:off x="3116" y="2265"/>
              <a:ext cx="35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100" b="1" dirty="0">
                  <a:latin typeface="Tahoma" panose="020B0604030504040204" pitchFamily="34" charset="0"/>
                </a:rPr>
                <a:t>拆</a:t>
              </a:r>
              <a:endParaRPr lang="zh-CN" altLang="en-US" sz="2100" b="1" dirty="0">
                <a:latin typeface="Tahoma" panose="020B0604030504040204" pitchFamily="34" charset="0"/>
              </a:endParaRPr>
            </a:p>
          </p:txBody>
        </p:sp>
        <p:sp>
          <p:nvSpPr>
            <p:cNvPr id="374793" name="左大括号 374792"/>
            <p:cNvSpPr/>
            <p:nvPr/>
          </p:nvSpPr>
          <p:spPr>
            <a:xfrm rot="5400000">
              <a:off x="3202" y="2542"/>
              <a:ext cx="92" cy="235"/>
            </a:xfrm>
            <a:prstGeom prst="leftBrace">
              <a:avLst>
                <a:gd name="adj1" fmla="val 21286"/>
                <a:gd name="adj2" fmla="val 50000"/>
              </a:avLst>
            </a:prstGeom>
            <a:noFill/>
            <a:ln w="2222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794" name="矩形 374793"/>
            <p:cNvSpPr/>
            <p:nvPr/>
          </p:nvSpPr>
          <p:spPr>
            <a:xfrm>
              <a:off x="1489" y="2749"/>
              <a:ext cx="1905" cy="1043"/>
            </a:xfrm>
            <a:prstGeom prst="rect">
              <a:avLst/>
            </a:prstGeom>
            <a:noFill/>
            <a:ln w="2857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795" name="矩形 374794"/>
            <p:cNvSpPr/>
            <p:nvPr/>
          </p:nvSpPr>
          <p:spPr>
            <a:xfrm>
              <a:off x="3394" y="2749"/>
              <a:ext cx="273" cy="1043"/>
            </a:xfrm>
            <a:prstGeom prst="rect">
              <a:avLst/>
            </a:prstGeom>
            <a:noFill/>
            <a:ln w="28575" cap="flat" cmpd="sng">
              <a:solidFill>
                <a:schemeClr val="tx2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796" name="矩形 374795"/>
            <p:cNvSpPr/>
            <p:nvPr/>
          </p:nvSpPr>
          <p:spPr>
            <a:xfrm>
              <a:off x="3667" y="2749"/>
              <a:ext cx="273" cy="1043"/>
            </a:xfrm>
            <a:prstGeom prst="rect">
              <a:avLst/>
            </a:prstGeom>
            <a:noFill/>
            <a:ln w="28575" cap="flat" cmpd="sng">
              <a:solidFill>
                <a:schemeClr val="tx2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797" name="矩形 374796"/>
            <p:cNvSpPr/>
            <p:nvPr/>
          </p:nvSpPr>
          <p:spPr>
            <a:xfrm>
              <a:off x="3938" y="2749"/>
              <a:ext cx="273" cy="1043"/>
            </a:xfrm>
            <a:prstGeom prst="rect">
              <a:avLst/>
            </a:prstGeom>
            <a:noFill/>
            <a:ln w="28575" cap="flat" cmpd="sng">
              <a:solidFill>
                <a:schemeClr val="tx2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798" name="矩形 374797"/>
            <p:cNvSpPr/>
            <p:nvPr/>
          </p:nvSpPr>
          <p:spPr>
            <a:xfrm>
              <a:off x="3117" y="2749"/>
              <a:ext cx="273" cy="1043"/>
            </a:xfrm>
            <a:prstGeom prst="rect">
              <a:avLst/>
            </a:prstGeom>
            <a:solidFill>
              <a:srgbClr val="FFFF00"/>
            </a:solidFill>
            <a:ln w="28575" cap="flat" cmpd="sng">
              <a:solidFill>
                <a:schemeClr val="tx2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799" name="左大括号 374798"/>
            <p:cNvSpPr/>
            <p:nvPr/>
          </p:nvSpPr>
          <p:spPr>
            <a:xfrm rot="-5400000">
              <a:off x="3637" y="3337"/>
              <a:ext cx="66" cy="1107"/>
            </a:xfrm>
            <a:prstGeom prst="leftBrace">
              <a:avLst>
                <a:gd name="adj1" fmla="val 139772"/>
                <a:gd name="adj2" fmla="val 50000"/>
              </a:avLst>
            </a:prstGeom>
            <a:noFill/>
            <a:ln w="2222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374800" name="文本框 374799"/>
            <p:cNvSpPr txBox="1"/>
            <p:nvPr/>
          </p:nvSpPr>
          <p:spPr>
            <a:xfrm>
              <a:off x="1762" y="3021"/>
              <a:ext cx="1224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20000</a:t>
              </a:r>
              <a:r>
                <a:rPr lang="en-US" altLang="zh-CN" sz="2400" b="1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</a:rPr>
                <a:t>m</a:t>
              </a:r>
              <a:r>
                <a:rPr lang="en-US" altLang="zh-CN" sz="2400" b="1" baseline="30000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</a:rPr>
                <a:t>2</a:t>
              </a:r>
              <a:endParaRPr lang="en-US" altLang="zh-CN" sz="2400" b="1" baseline="300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374801" name="文本框 374800"/>
            <p:cNvSpPr txBox="1"/>
            <p:nvPr/>
          </p:nvSpPr>
          <p:spPr>
            <a:xfrm>
              <a:off x="3397" y="3888"/>
              <a:ext cx="662" cy="3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100" b="1" dirty="0">
                  <a:latin typeface="Tahoma" panose="020B0604030504040204" pitchFamily="34" charset="0"/>
                </a:rPr>
                <a:t>新建</a:t>
              </a:r>
              <a:endParaRPr lang="zh-CN" altLang="en-US" sz="2100" b="1"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58384" name="组合 6"/>
          <p:cNvGrpSpPr/>
          <p:nvPr/>
        </p:nvGrpSpPr>
        <p:grpSpPr>
          <a:xfrm>
            <a:off x="839795" y="369079"/>
            <a:ext cx="1830473" cy="619497"/>
            <a:chOff x="426603" y="397067"/>
            <a:chExt cx="1829779" cy="620499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723" y="591841"/>
              <a:ext cx="1417172" cy="425725"/>
              <a:chOff x="2177459" y="-557354"/>
              <a:chExt cx="1417172" cy="425725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426603" y="397067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3565" name="文本框 5"/>
          <p:cNvSpPr txBox="1"/>
          <p:nvPr/>
        </p:nvSpPr>
        <p:spPr>
          <a:xfrm>
            <a:off x="2744522" y="184195"/>
            <a:ext cx="64496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列二元一次方程组解答几何问题</a:t>
            </a:r>
            <a:endParaRPr 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7780" y="2921889"/>
            <a:ext cx="4434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由题意得：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解得：</a:t>
            </a:r>
            <a:endParaRPr lang="en-US" altLang="zh-CN" sz="2400" b="1" dirty="0">
              <a:latin typeface="仿宋" panose="02010609060101010101" charset="-122"/>
              <a:ea typeface="仿宋" panose="02010609060101010101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：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应该拆除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2000m</a:t>
            </a:r>
            <a:r>
              <a:rPr lang="en-US" altLang="zh-CN" sz="2400" b="1" baseline="30000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旧校舍，建造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8000m</a:t>
            </a:r>
            <a:r>
              <a:rPr lang="en-US" altLang="zh-CN" sz="2400" b="1" baseline="30000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新校</a:t>
            </a:r>
            <a:r>
              <a:rPr lang="zh-CN" altLang="en-US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舍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.</a:t>
            </a:r>
            <a:endParaRPr lang="zh-CN" altLang="en-US" sz="2400" b="1" dirty="0">
              <a:latin typeface="+mn-lt"/>
              <a:ea typeface="仿宋" panose="02010609060101010101" charset="-122"/>
            </a:endParaRP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673225" y="2905125"/>
          <a:ext cx="2908300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" name="Equation" r:id="rId1" imgW="49682400" imgH="10972800" progId="Equation.DSMT4">
                  <p:embed/>
                </p:oleObj>
              </mc:Choice>
              <mc:Fallback>
                <p:oleObj name="Equation" r:id="rId1" imgW="49682400" imgH="109728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73225" y="2905125"/>
                        <a:ext cx="2908300" cy="642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18142" y="3603424"/>
          <a:ext cx="1077027" cy="7044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" name="Equation" r:id="rId3" imgW="16764000" imgH="10972800" progId="Equation.DSMT4">
                  <p:embed/>
                </p:oleObj>
              </mc:Choice>
              <mc:Fallback>
                <p:oleObj name="Equation" r:id="rId3" imgW="16764000" imgH="10972800" progId="Equation.DSMT4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8142" y="3603424"/>
                        <a:ext cx="1077027" cy="7044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4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占位符 9218"/>
          <p:cNvSpPr>
            <a:spLocks noGrp="1"/>
          </p:cNvSpPr>
          <p:nvPr/>
        </p:nvSpPr>
        <p:spPr>
          <a:xfrm>
            <a:off x="639324" y="510213"/>
            <a:ext cx="8194040" cy="10096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/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8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块相同的小长方形地砖拼成一个大长方形，每块小长方形地砖的长和宽分别是多少</a:t>
            </a:r>
            <a:r>
              <a:rPr kumimoji="0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单位：</a:t>
            </a:r>
            <a:r>
              <a:rPr kumimoji="0" lang="en-US" altLang="zh-CN" sz="24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cm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49155" name="组合 3"/>
          <p:cNvGrpSpPr/>
          <p:nvPr/>
        </p:nvGrpSpPr>
        <p:grpSpPr>
          <a:xfrm>
            <a:off x="6031517" y="2031206"/>
            <a:ext cx="1924117" cy="1106165"/>
            <a:chOff x="8448" y="6760"/>
            <a:chExt cx="3619" cy="1818"/>
          </a:xfrm>
        </p:grpSpPr>
        <p:grpSp>
          <p:nvGrpSpPr>
            <p:cNvPr id="49165" name="组合 1"/>
            <p:cNvGrpSpPr/>
            <p:nvPr/>
          </p:nvGrpSpPr>
          <p:grpSpPr>
            <a:xfrm>
              <a:off x="11170" y="6760"/>
              <a:ext cx="680" cy="1815"/>
              <a:chOff x="11170" y="6760"/>
              <a:chExt cx="680" cy="1815"/>
            </a:xfrm>
          </p:grpSpPr>
          <p:sp>
            <p:nvSpPr>
              <p:cNvPr id="49180" name="直接连接符 9235"/>
              <p:cNvSpPr/>
              <p:nvPr/>
            </p:nvSpPr>
            <p:spPr>
              <a:xfrm>
                <a:off x="11170" y="6760"/>
                <a:ext cx="68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9181" name="直接连接符 9236"/>
              <p:cNvSpPr/>
              <p:nvPr/>
            </p:nvSpPr>
            <p:spPr>
              <a:xfrm>
                <a:off x="11170" y="8575"/>
                <a:ext cx="68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9166" name="组合 2"/>
            <p:cNvGrpSpPr/>
            <p:nvPr/>
          </p:nvGrpSpPr>
          <p:grpSpPr>
            <a:xfrm>
              <a:off x="8448" y="6760"/>
              <a:ext cx="3619" cy="1818"/>
              <a:chOff x="8334" y="6760"/>
              <a:chExt cx="3619" cy="1818"/>
            </a:xfrm>
          </p:grpSpPr>
          <p:grpSp>
            <p:nvGrpSpPr>
              <p:cNvPr id="49167" name="组合 9234"/>
              <p:cNvGrpSpPr/>
              <p:nvPr/>
            </p:nvGrpSpPr>
            <p:grpSpPr>
              <a:xfrm>
                <a:off x="8334" y="6761"/>
                <a:ext cx="2835" cy="1817"/>
                <a:chOff x="3334" y="2704"/>
                <a:chExt cx="1134" cy="727"/>
              </a:xfrm>
            </p:grpSpPr>
            <p:sp>
              <p:nvSpPr>
                <p:cNvPr id="49172" name="矩形 9220"/>
                <p:cNvSpPr/>
                <p:nvPr/>
              </p:nvSpPr>
              <p:spPr>
                <a:xfrm>
                  <a:off x="3878" y="2704"/>
                  <a:ext cx="590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3" name="矩形 9227"/>
                <p:cNvSpPr/>
                <p:nvPr/>
              </p:nvSpPr>
              <p:spPr>
                <a:xfrm>
                  <a:off x="3334" y="2704"/>
                  <a:ext cx="544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4" name="矩形 9228"/>
                <p:cNvSpPr/>
                <p:nvPr/>
              </p:nvSpPr>
              <p:spPr>
                <a:xfrm rot="5400000">
                  <a:off x="3153" y="3067"/>
                  <a:ext cx="544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5" name="矩形 9229"/>
                <p:cNvSpPr/>
                <p:nvPr/>
              </p:nvSpPr>
              <p:spPr>
                <a:xfrm rot="5400000">
                  <a:off x="4105" y="3067"/>
                  <a:ext cx="544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6" name="矩形 9230"/>
                <p:cNvSpPr/>
                <p:nvPr/>
              </p:nvSpPr>
              <p:spPr>
                <a:xfrm rot="5400000">
                  <a:off x="3924" y="3067"/>
                  <a:ext cx="544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7" name="矩形 9231"/>
                <p:cNvSpPr/>
                <p:nvPr/>
              </p:nvSpPr>
              <p:spPr>
                <a:xfrm>
                  <a:off x="3515" y="2886"/>
                  <a:ext cx="590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8" name="矩形 9232"/>
                <p:cNvSpPr/>
                <p:nvPr/>
              </p:nvSpPr>
              <p:spPr>
                <a:xfrm>
                  <a:off x="3515" y="3067"/>
                  <a:ext cx="590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179" name="矩形 9233"/>
                <p:cNvSpPr/>
                <p:nvPr/>
              </p:nvSpPr>
              <p:spPr>
                <a:xfrm>
                  <a:off x="3515" y="3249"/>
                  <a:ext cx="590" cy="182"/>
                </a:xfrm>
                <a:prstGeom prst="rect">
                  <a:avLst/>
                </a:pr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49168" name="组合 9241"/>
              <p:cNvGrpSpPr/>
              <p:nvPr/>
            </p:nvGrpSpPr>
            <p:grpSpPr>
              <a:xfrm>
                <a:off x="10669" y="6760"/>
                <a:ext cx="1284" cy="1815"/>
                <a:chOff x="4266" y="2704"/>
                <a:chExt cx="514" cy="726"/>
              </a:xfrm>
            </p:grpSpPr>
            <p:sp>
              <p:nvSpPr>
                <p:cNvPr id="49169" name="直接连接符 9238"/>
                <p:cNvSpPr/>
                <p:nvPr/>
              </p:nvSpPr>
              <p:spPr>
                <a:xfrm flipV="1">
                  <a:off x="4604" y="2704"/>
                  <a:ext cx="0" cy="27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49170" name="直接连接符 9239"/>
                <p:cNvSpPr/>
                <p:nvPr/>
              </p:nvSpPr>
              <p:spPr>
                <a:xfrm>
                  <a:off x="4604" y="3203"/>
                  <a:ext cx="0" cy="227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49171" name="文本框 9240"/>
                <p:cNvSpPr txBox="1"/>
                <p:nvPr/>
              </p:nvSpPr>
              <p:spPr>
                <a:xfrm rot="10800000">
                  <a:off x="4266" y="2900"/>
                  <a:ext cx="514" cy="31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vert="eaVert">
                  <a:spAutoFit/>
                </a:bodyPr>
                <a:lstStyle/>
                <a:p>
                  <a:pPr>
                    <a:lnSpc>
                      <a:spcPct val="150000"/>
                    </a:lnSpc>
                    <a:spcBef>
                      <a:spcPct val="50000"/>
                    </a:spcBef>
                  </a:pPr>
                  <a:r>
                    <a:rPr lang="en-US" altLang="zh-CN" sz="2100" b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60</a:t>
                  </a:r>
                  <a:endParaRPr lang="en-US" altLang="zh-CN" sz="2100" b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</p:grpSp>
      </p:grpSp>
      <p:grpSp>
        <p:nvGrpSpPr>
          <p:cNvPr id="8" name="组合 8201"/>
          <p:cNvGrpSpPr/>
          <p:nvPr/>
        </p:nvGrpSpPr>
        <p:grpSpPr>
          <a:xfrm>
            <a:off x="3275601" y="2265266"/>
            <a:ext cx="1712213" cy="1014413"/>
            <a:chOff x="2295" y="3294"/>
            <a:chExt cx="1039" cy="852"/>
          </a:xfrm>
        </p:grpSpPr>
        <p:sp>
          <p:nvSpPr>
            <p:cNvPr id="49163" name="文本框 8199"/>
            <p:cNvSpPr txBox="1"/>
            <p:nvPr/>
          </p:nvSpPr>
          <p:spPr>
            <a:xfrm>
              <a:off x="2381" y="3294"/>
              <a:ext cx="953" cy="8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 err="1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x</a:t>
              </a:r>
              <a:r>
                <a:rPr lang="en-US" altLang="zh-CN" sz="2400" b="1" dirty="0" err="1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+</a:t>
              </a:r>
              <a:r>
                <a:rPr lang="en-US" altLang="zh-CN" sz="2400" b="1" i="1" dirty="0" err="1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y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=60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，</a:t>
              </a:r>
              <a:endPara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 i="1" dirty="0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x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=3</a:t>
              </a:r>
              <a:r>
                <a:rPr lang="en-US" altLang="zh-CN" sz="2400" b="1" i="1" dirty="0" smtClean="0">
                  <a:solidFill>
                    <a:srgbClr val="FF0000"/>
                  </a:solidFill>
                  <a:latin typeface="Times New Roman" panose="02020603050405020304" pitchFamily="18" charset="0"/>
                  <a:sym typeface="宋体" panose="02010600030101010101" pitchFamily="2" charset="-122"/>
                </a:rPr>
                <a:t>y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.</a:t>
              </a:r>
              <a:endPara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  <p:sp>
          <p:nvSpPr>
            <p:cNvPr id="49164" name="左大括号 8200"/>
            <p:cNvSpPr/>
            <p:nvPr/>
          </p:nvSpPr>
          <p:spPr>
            <a:xfrm>
              <a:off x="2295" y="3455"/>
              <a:ext cx="91" cy="576"/>
            </a:xfrm>
            <a:prstGeom prst="leftBrace">
              <a:avLst>
                <a:gd name="adj1" fmla="val 106014"/>
                <a:gd name="adj2" fmla="val 50000"/>
              </a:avLst>
            </a:prstGeom>
            <a:noFill/>
            <a:ln w="28575" cap="flat" cmpd="sng">
              <a:solidFill>
                <a:srgbClr val="FE1234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34148" name="Rectangle 4"/>
          <p:cNvSpPr/>
          <p:nvPr/>
        </p:nvSpPr>
        <p:spPr>
          <a:xfrm>
            <a:off x="984571" y="1950081"/>
            <a:ext cx="53625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设小长方形地砖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的长为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, 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宽为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,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由题意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0967" name="Text Box 7"/>
          <p:cNvSpPr txBox="1"/>
          <p:nvPr/>
        </p:nvSpPr>
        <p:spPr>
          <a:xfrm>
            <a:off x="1420020" y="3591878"/>
            <a:ext cx="23253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解此方程组得：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88078" name="AutoShape 9"/>
          <p:cNvSpPr/>
          <p:nvPr/>
        </p:nvSpPr>
        <p:spPr>
          <a:xfrm>
            <a:off x="3543698" y="3456385"/>
            <a:ext cx="114300" cy="685800"/>
          </a:xfrm>
          <a:prstGeom prst="leftBrace">
            <a:avLst>
              <a:gd name="adj1" fmla="val 50000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1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70" name="Text Box 10"/>
          <p:cNvSpPr txBox="1"/>
          <p:nvPr/>
        </p:nvSpPr>
        <p:spPr>
          <a:xfrm>
            <a:off x="3648473" y="3344466"/>
            <a:ext cx="9664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=45,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71" name="Text Box 11"/>
          <p:cNvSpPr txBox="1"/>
          <p:nvPr/>
        </p:nvSpPr>
        <p:spPr>
          <a:xfrm>
            <a:off x="3657998" y="3852863"/>
            <a:ext cx="8731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=15.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Rectangle 4"/>
          <p:cNvSpPr/>
          <p:nvPr/>
        </p:nvSpPr>
        <p:spPr>
          <a:xfrm>
            <a:off x="993616" y="4414282"/>
            <a:ext cx="5763116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小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长方形地砖的长为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45cm, 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宽为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15cm.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6" name="组合 24"/>
          <p:cNvGrpSpPr/>
          <p:nvPr/>
        </p:nvGrpSpPr>
        <p:grpSpPr>
          <a:xfrm>
            <a:off x="-6295" y="-22388"/>
            <a:ext cx="2017712" cy="477837"/>
            <a:chOff x="1588" y="49049"/>
            <a:chExt cx="2017712" cy="477838"/>
          </a:xfrm>
        </p:grpSpPr>
        <p:cxnSp>
          <p:nvCxnSpPr>
            <p:cNvPr id="7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9049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9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34" name="Picture 20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2962" y="528151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88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/>
      <p:bldP spid="40967" grpId="0"/>
      <p:bldP spid="88078" grpId="0" bldLvl="0" animBg="1"/>
      <p:bldP spid="40970" grpId="0"/>
      <p:bldP spid="40971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矩形 24582"/>
          <p:cNvSpPr/>
          <p:nvPr/>
        </p:nvSpPr>
        <p:spPr>
          <a:xfrm>
            <a:off x="344805" y="1085658"/>
            <a:ext cx="8562975" cy="178879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5000"/>
              </a:lnSpc>
            </a:pPr>
            <a:r>
              <a:rPr lang="zh-CN" altLang="en-US" sz="24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 smtClean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小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华从家里到学校的路是一段平路和一段下坡路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假设他始终保持平路每分钟走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60m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，下坡路每分钟走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80m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，上坡路每分钟走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40m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，则他从家里到学校需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10min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，从学校到家里需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15min.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问小华家离学校多远？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14346" name="图片 24583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7269" y="2822442"/>
            <a:ext cx="2895600" cy="198477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9" name="组合 18"/>
          <p:cNvGrpSpPr/>
          <p:nvPr/>
        </p:nvGrpSpPr>
        <p:grpSpPr bwMode="auto">
          <a:xfrm>
            <a:off x="1019365" y="596047"/>
            <a:ext cx="1712912" cy="428097"/>
            <a:chOff x="2056130" y="684067"/>
            <a:chExt cx="2021840" cy="485233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3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2789716" y="555824"/>
            <a:ext cx="64496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列二元一次方程组解答行程问题</a:t>
            </a:r>
            <a:endParaRPr 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25601"/>
          <p:cNvSpPr txBox="1"/>
          <p:nvPr/>
        </p:nvSpPr>
        <p:spPr>
          <a:xfrm>
            <a:off x="858520" y="525145"/>
            <a:ext cx="78111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分析：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小华到学校的路分成两段，一段为平路，一段为下坡路</a:t>
            </a:r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15363" name="直接连接符 11"/>
          <p:cNvCxnSpPr/>
          <p:nvPr/>
        </p:nvCxnSpPr>
        <p:spPr>
          <a:xfrm>
            <a:off x="2201466" y="2214563"/>
            <a:ext cx="2251472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</p:cxnSp>
      <p:cxnSp>
        <p:nvCxnSpPr>
          <p:cNvPr id="15364" name="直接连接符 12"/>
          <p:cNvCxnSpPr/>
          <p:nvPr/>
        </p:nvCxnSpPr>
        <p:spPr>
          <a:xfrm>
            <a:off x="4452938" y="2240756"/>
            <a:ext cx="2171700" cy="1087041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</p:cxnSp>
      <p:grpSp>
        <p:nvGrpSpPr>
          <p:cNvPr id="2" name="组合 33"/>
          <p:cNvGrpSpPr/>
          <p:nvPr/>
        </p:nvGrpSpPr>
        <p:grpSpPr>
          <a:xfrm>
            <a:off x="2188369" y="1663304"/>
            <a:ext cx="2257425" cy="560784"/>
            <a:chOff x="0" y="0"/>
            <a:chExt cx="4740" cy="1178"/>
          </a:xfrm>
        </p:grpSpPr>
        <p:grpSp>
          <p:nvGrpSpPr>
            <p:cNvPr id="51218" name="组合 18"/>
            <p:cNvGrpSpPr/>
            <p:nvPr/>
          </p:nvGrpSpPr>
          <p:grpSpPr>
            <a:xfrm>
              <a:off x="0" y="816"/>
              <a:ext cx="4740" cy="363"/>
              <a:chOff x="0" y="0"/>
              <a:chExt cx="4740" cy="363"/>
            </a:xfrm>
          </p:grpSpPr>
          <p:cxnSp>
            <p:nvCxnSpPr>
              <p:cNvPr id="51220" name="直接连接符 14"/>
              <p:cNvCxnSpPr/>
              <p:nvPr/>
            </p:nvCxnSpPr>
            <p:spPr>
              <a:xfrm>
                <a:off x="0" y="0"/>
                <a:ext cx="0" cy="34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bevel/>
                <a:headEnd type="none" w="med" len="med"/>
                <a:tailEnd type="none" w="med" len="med"/>
              </a:ln>
            </p:spPr>
          </p:cxnSp>
          <p:cxnSp>
            <p:nvCxnSpPr>
              <p:cNvPr id="51221" name="直接连接符 17"/>
              <p:cNvCxnSpPr/>
              <p:nvPr/>
            </p:nvCxnSpPr>
            <p:spPr>
              <a:xfrm>
                <a:off x="4740" y="23"/>
                <a:ext cx="0" cy="34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bevel/>
                <a:headEnd type="none" w="med" len="med"/>
                <a:tailEnd type="none" w="med" len="med"/>
              </a:ln>
            </p:spPr>
          </p:cxnSp>
        </p:grpSp>
        <p:sp>
          <p:nvSpPr>
            <p:cNvPr id="51219" name="左大括号 19"/>
            <p:cNvSpPr/>
            <p:nvPr/>
          </p:nvSpPr>
          <p:spPr>
            <a:xfrm rot="5400000">
              <a:off x="2013" y="-2016"/>
              <a:ext cx="706" cy="4739"/>
            </a:xfrm>
            <a:prstGeom prst="leftBrace">
              <a:avLst>
                <a:gd name="adj1" fmla="val 8017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100" dirty="0">
                <a:latin typeface="Arial" panose="020B0604020202020204" pitchFamily="34" charset="0"/>
              </a:endParaRPr>
            </a:p>
          </p:txBody>
        </p:sp>
      </p:grpSp>
      <p:sp>
        <p:nvSpPr>
          <p:cNvPr id="15370" name="文本框 20"/>
          <p:cNvSpPr txBox="1"/>
          <p:nvPr/>
        </p:nvSpPr>
        <p:spPr>
          <a:xfrm>
            <a:off x="2314575" y="1320404"/>
            <a:ext cx="247292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平路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：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 m/min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" name="组合 23"/>
          <p:cNvGrpSpPr/>
          <p:nvPr/>
        </p:nvGrpSpPr>
        <p:grpSpPr>
          <a:xfrm>
            <a:off x="4301729" y="1924050"/>
            <a:ext cx="2488406" cy="1689497"/>
            <a:chOff x="0" y="0"/>
            <a:chExt cx="5225" cy="3549"/>
          </a:xfrm>
        </p:grpSpPr>
        <p:cxnSp>
          <p:nvCxnSpPr>
            <p:cNvPr id="51216" name="直接连接符 21"/>
            <p:cNvCxnSpPr/>
            <p:nvPr/>
          </p:nvCxnSpPr>
          <p:spPr>
            <a:xfrm flipH="1">
              <a:off x="0" y="0"/>
              <a:ext cx="680" cy="1134"/>
            </a:xfrm>
            <a:prstGeom prst="line">
              <a:avLst/>
            </a:prstGeom>
            <a:ln w="28575" cap="flat" cmpd="sng">
              <a:solidFill>
                <a:srgbClr val="006600"/>
              </a:solidFill>
              <a:prstDash val="solid"/>
              <a:bevel/>
              <a:headEnd type="none" w="med" len="med"/>
              <a:tailEnd type="none" w="med" len="med"/>
            </a:ln>
          </p:spPr>
        </p:cxnSp>
        <p:cxnSp>
          <p:nvCxnSpPr>
            <p:cNvPr id="51217" name="直接连接符 22"/>
            <p:cNvCxnSpPr/>
            <p:nvPr/>
          </p:nvCxnSpPr>
          <p:spPr>
            <a:xfrm flipH="1">
              <a:off x="4545" y="2415"/>
              <a:ext cx="680" cy="1134"/>
            </a:xfrm>
            <a:prstGeom prst="line">
              <a:avLst/>
            </a:prstGeom>
            <a:ln w="28575" cap="flat" cmpd="sng">
              <a:solidFill>
                <a:srgbClr val="006600"/>
              </a:solidFill>
              <a:prstDash val="solid"/>
              <a:bevel/>
              <a:headEnd type="none" w="med" len="med"/>
              <a:tailEnd type="none" w="med" len="med"/>
            </a:ln>
          </p:spPr>
        </p:cxnSp>
      </p:grpSp>
      <p:cxnSp>
        <p:nvCxnSpPr>
          <p:cNvPr id="15374" name="直接箭头连接符 24"/>
          <p:cNvCxnSpPr/>
          <p:nvPr/>
        </p:nvCxnSpPr>
        <p:spPr>
          <a:xfrm>
            <a:off x="4614863" y="2050256"/>
            <a:ext cx="2063354" cy="1115616"/>
          </a:xfrm>
          <a:prstGeom prst="straightConnector1">
            <a:avLst/>
          </a:prstGeom>
          <a:ln w="28575" cap="flat" cmpd="sng">
            <a:solidFill>
              <a:srgbClr val="0000FF"/>
            </a:solidFill>
            <a:prstDash val="solid"/>
            <a:bevel/>
            <a:headEnd type="none" w="med" len="med"/>
            <a:tailEnd type="arrow" w="med" len="med"/>
          </a:ln>
        </p:spPr>
      </p:cxnSp>
      <p:sp>
        <p:nvSpPr>
          <p:cNvPr id="15375" name="文本框 25"/>
          <p:cNvSpPr txBox="1"/>
          <p:nvPr/>
        </p:nvSpPr>
        <p:spPr>
          <a:xfrm rot="1620000">
            <a:off x="4563937" y="2227373"/>
            <a:ext cx="3048656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下坡路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：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80 m/min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15376" name="直接箭头连接符 26"/>
          <p:cNvCxnSpPr/>
          <p:nvPr/>
        </p:nvCxnSpPr>
        <p:spPr>
          <a:xfrm flipH="1" flipV="1">
            <a:off x="4410075" y="2409825"/>
            <a:ext cx="2097881" cy="1069181"/>
          </a:xfrm>
          <a:prstGeom prst="straightConnector1">
            <a:avLst/>
          </a:prstGeom>
          <a:ln w="28575" cap="flat" cmpd="sng">
            <a:solidFill>
              <a:srgbClr val="C71B90"/>
            </a:solidFill>
            <a:prstDash val="solid"/>
            <a:bevel/>
            <a:headEnd type="none" w="med" len="med"/>
            <a:tailEnd type="arrow" w="med" len="med"/>
          </a:ln>
        </p:spPr>
      </p:cxnSp>
      <p:sp>
        <p:nvSpPr>
          <p:cNvPr id="15377" name="文本框 27"/>
          <p:cNvSpPr txBox="1"/>
          <p:nvPr/>
        </p:nvSpPr>
        <p:spPr>
          <a:xfrm rot="1620000">
            <a:off x="3965575" y="2971800"/>
            <a:ext cx="29864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上坡路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：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40 m/min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8" name="文本框 28"/>
          <p:cNvSpPr txBox="1"/>
          <p:nvPr/>
        </p:nvSpPr>
        <p:spPr>
          <a:xfrm>
            <a:off x="1168400" y="3613150"/>
            <a:ext cx="628840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cs typeface="仿宋" panose="02010609060101010101" charset="-122"/>
              </a:rPr>
              <a:t>走平路的时间+走下坡路的时间=________，</a:t>
            </a:r>
            <a:endParaRPr lang="zh-CN" altLang="en-US" sz="2400" b="1" dirty="0">
              <a:latin typeface="宋体" panose="02010600030101010101" pitchFamily="2" charset="-122"/>
              <a:cs typeface="仿宋" panose="02010609060101010101" charset="-122"/>
            </a:endParaRPr>
          </a:p>
          <a:p>
            <a:pPr eaLnBrk="0" hangingPunct="0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cs typeface="仿宋" panose="02010609060101010101" charset="-122"/>
              </a:rPr>
              <a:t>走上坡路的时间+走平路的时间= _______．</a:t>
            </a:r>
            <a:endParaRPr lang="zh-CN" altLang="en-US" sz="2400" b="1" dirty="0">
              <a:latin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15379" name="横卷形 30"/>
          <p:cNvSpPr/>
          <p:nvPr/>
        </p:nvSpPr>
        <p:spPr>
          <a:xfrm>
            <a:off x="1048385" y="2890176"/>
            <a:ext cx="3361690" cy="588830"/>
          </a:xfrm>
          <a:prstGeom prst="horizontalScroll">
            <a:avLst>
              <a:gd name="adj" fmla="val 1250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路程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=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仿宋" panose="02010609060101010101" charset="-122"/>
              </a:rPr>
              <a:t>平均速度×时间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15380" name="文本框 31"/>
          <p:cNvSpPr txBox="1"/>
          <p:nvPr/>
        </p:nvSpPr>
        <p:spPr>
          <a:xfrm>
            <a:off x="5557148" y="3660095"/>
            <a:ext cx="7613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81" name="文本框 32"/>
          <p:cNvSpPr txBox="1"/>
          <p:nvPr/>
        </p:nvSpPr>
        <p:spPr>
          <a:xfrm>
            <a:off x="5582067" y="4084955"/>
            <a:ext cx="7607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7094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15370" grpId="0"/>
      <p:bldP spid="15375" grpId="0"/>
      <p:bldP spid="15377" grpId="0"/>
      <p:bldP spid="15378" grpId="0"/>
      <p:bldP spid="15379" grpId="0" bldLvl="0" animBg="1"/>
      <p:bldP spid="15380" grpId="0"/>
      <p:bldP spid="1538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文本框 25605"/>
          <p:cNvSpPr txBox="1"/>
          <p:nvPr/>
        </p:nvSpPr>
        <p:spPr>
          <a:xfrm>
            <a:off x="1506141" y="446485"/>
            <a:ext cx="512921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方法一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（直接设元法）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</a:endParaRPr>
          </a:p>
          <a:p>
            <a:pPr eaLnBrk="0" hangingPunct="0">
              <a:lnSpc>
                <a:spcPct val="150000"/>
              </a:lnSpc>
            </a:pP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aphicFrame>
        <p:nvGraphicFramePr>
          <p:cNvPr id="16387" name="表格 16386"/>
          <p:cNvGraphicFramePr/>
          <p:nvPr/>
        </p:nvGraphicFramePr>
        <p:xfrm>
          <a:off x="1619250" y="1668066"/>
          <a:ext cx="2515235" cy="1921510"/>
        </p:xfrm>
        <a:graphic>
          <a:graphicData uri="http://schemas.openxmlformats.org/drawingml/2006/table">
            <a:tbl>
              <a:tblPr/>
              <a:tblGrid>
                <a:gridCol w="633095"/>
                <a:gridCol w="616585"/>
                <a:gridCol w="684530"/>
                <a:gridCol w="581025"/>
              </a:tblGrid>
              <a:tr h="89217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平路时间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坡路时间</a:t>
                      </a:r>
                      <a:endParaRPr lang="zh-CN" altLang="en-US" sz="18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总时间</a:t>
                      </a:r>
                      <a:endParaRPr lang="zh-CN" altLang="en-US" sz="18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89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>
                          <a:solidFill>
                            <a:srgbClr val="1C1C1C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上学</a:t>
                      </a:r>
                      <a:endParaRPr lang="zh-CN" altLang="en-US" sz="1800">
                        <a:solidFill>
                          <a:srgbClr val="1C1C1C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en-US" altLang="x-none" sz="2100" b="1" dirty="0"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en-US" altLang="x-none" sz="2100" b="1" dirty="0"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44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>
                          <a:solidFill>
                            <a:srgbClr val="1C1C1C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放学</a:t>
                      </a:r>
                      <a:endParaRPr lang="zh-CN" altLang="en-US" sz="1800">
                        <a:solidFill>
                          <a:srgbClr val="1C1C1C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01" name="文本框 1"/>
          <p:cNvSpPr txBox="1"/>
          <p:nvPr/>
        </p:nvSpPr>
        <p:spPr>
          <a:xfrm>
            <a:off x="1514475" y="921544"/>
            <a:ext cx="6532558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  <a:sym typeface="Arial" panose="020B0604020202020204" pitchFamily="34" charset="0"/>
              </a:rPr>
              <a:t>解：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设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小华家到学校平路长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x 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m，下坡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路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长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y 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m.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graphicFrame>
        <p:nvGraphicFramePr>
          <p:cNvPr id="16410" name="对象 16409"/>
          <p:cNvGraphicFramePr>
            <a:graphicFrameLocks noChangeAspect="1"/>
          </p:cNvGraphicFramePr>
          <p:nvPr/>
        </p:nvGraphicFramePr>
        <p:xfrm>
          <a:off x="2438374" y="2614613"/>
          <a:ext cx="265509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65" name="" r:id="rId1" imgW="355600" imgH="559435" progId="Equation.DSMT4">
                  <p:embed/>
                </p:oleObj>
              </mc:Choice>
              <mc:Fallback>
                <p:oleObj name="" r:id="rId1" imgW="355600" imgH="559435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8374" y="2614613"/>
                        <a:ext cx="265509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11" name="对象 16410"/>
          <p:cNvGraphicFramePr>
            <a:graphicFrameLocks noChangeAspect="1"/>
          </p:cNvGraphicFramePr>
          <p:nvPr/>
        </p:nvGraphicFramePr>
        <p:xfrm>
          <a:off x="2444354" y="3137712"/>
          <a:ext cx="265509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66" name="" r:id="rId3" imgW="355600" imgH="559435" progId="Equation.DSMT4">
                  <p:embed/>
                </p:oleObj>
              </mc:Choice>
              <mc:Fallback>
                <p:oleObj name="" r:id="rId3" imgW="355600" imgH="559435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44354" y="3137712"/>
                        <a:ext cx="265509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12" name="对象 16411"/>
          <p:cNvGraphicFramePr>
            <a:graphicFrameLocks noChangeAspect="1"/>
          </p:cNvGraphicFramePr>
          <p:nvPr/>
        </p:nvGraphicFramePr>
        <p:xfrm>
          <a:off x="3091806" y="2614613"/>
          <a:ext cx="265509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67" name="" r:id="rId5" imgW="355600" imgH="559435" progId="Equation.DSMT4">
                  <p:embed/>
                </p:oleObj>
              </mc:Choice>
              <mc:Fallback>
                <p:oleObj name="" r:id="rId5" imgW="355600" imgH="559435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91806" y="2614613"/>
                        <a:ext cx="265509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13" name="对象 16412"/>
          <p:cNvGraphicFramePr>
            <a:graphicFrameLocks noChangeAspect="1"/>
          </p:cNvGraphicFramePr>
          <p:nvPr/>
        </p:nvGraphicFramePr>
        <p:xfrm>
          <a:off x="3072562" y="3128381"/>
          <a:ext cx="265509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68" name="" r:id="rId7" imgW="355600" imgH="559435" progId="Equation.DSMT4">
                  <p:embed/>
                </p:oleObj>
              </mc:Choice>
              <mc:Fallback>
                <p:oleObj name="" r:id="rId7" imgW="355600" imgH="55943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72562" y="3128381"/>
                        <a:ext cx="265509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14" name="对象 16413"/>
          <p:cNvGraphicFramePr>
            <a:graphicFrameLocks noChangeAspect="1"/>
          </p:cNvGraphicFramePr>
          <p:nvPr/>
        </p:nvGraphicFramePr>
        <p:xfrm>
          <a:off x="3688420" y="2719552"/>
          <a:ext cx="272182" cy="314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69" name="" r:id="rId9" imgW="179070" imgH="179070" progId="Equation.DSMT4">
                  <p:embed/>
                </p:oleObj>
              </mc:Choice>
              <mc:Fallback>
                <p:oleObj name="" r:id="rId9" imgW="179070" imgH="17907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688420" y="2719552"/>
                        <a:ext cx="272182" cy="31416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15" name="对象 16414"/>
          <p:cNvGraphicFramePr>
            <a:graphicFrameLocks noChangeAspect="1"/>
          </p:cNvGraphicFramePr>
          <p:nvPr/>
        </p:nvGraphicFramePr>
        <p:xfrm>
          <a:off x="3682355" y="3207543"/>
          <a:ext cx="350961" cy="31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70" name="" r:id="rId11" imgW="179070" imgH="179070" progId="Equation.DSMT4">
                  <p:embed/>
                </p:oleObj>
              </mc:Choice>
              <mc:Fallback>
                <p:oleObj name="" r:id="rId11" imgW="179070" imgH="17907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682355" y="3207543"/>
                        <a:ext cx="350961" cy="316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16" name="文本框 12"/>
          <p:cNvSpPr txBox="1"/>
          <p:nvPr/>
        </p:nvSpPr>
        <p:spPr>
          <a:xfrm>
            <a:off x="4466035" y="1557338"/>
            <a:ext cx="3264694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根据题意，可列方程组：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aphicFrame>
        <p:nvGraphicFramePr>
          <p:cNvPr id="16417" name="对象 16416"/>
          <p:cNvGraphicFramePr>
            <a:graphicFrameLocks noChangeAspect="1"/>
          </p:cNvGraphicFramePr>
          <p:nvPr/>
        </p:nvGraphicFramePr>
        <p:xfrm>
          <a:off x="4751388" y="1997075"/>
          <a:ext cx="1182687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71" name="Equation" r:id="rId13" imgW="29260800" imgH="29870400" progId="Equation.DSMT4">
                  <p:embed/>
                </p:oleObj>
              </mc:Choice>
              <mc:Fallback>
                <p:oleObj name="Equation" r:id="rId13" imgW="29260800" imgH="298704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751388" y="1997075"/>
                        <a:ext cx="1182687" cy="1201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18" name="文本框 15"/>
          <p:cNvSpPr txBox="1"/>
          <p:nvPr/>
        </p:nvSpPr>
        <p:spPr>
          <a:xfrm>
            <a:off x="4394597" y="3203972"/>
            <a:ext cx="263485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解方程组，得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aphicFrame>
        <p:nvGraphicFramePr>
          <p:cNvPr id="16419" name="对象 16418"/>
          <p:cNvGraphicFramePr>
            <a:graphicFrameLocks noChangeAspect="1"/>
          </p:cNvGraphicFramePr>
          <p:nvPr/>
        </p:nvGraphicFramePr>
        <p:xfrm>
          <a:off x="6391275" y="3100388"/>
          <a:ext cx="8080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72" name="Equation" r:id="rId15" imgW="19812000" imgH="17068800" progId="Equation.DSMT4">
                  <p:embed/>
                </p:oleObj>
              </mc:Choice>
              <mc:Fallback>
                <p:oleObj name="Equation" r:id="rId15" imgW="19812000" imgH="170688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391275" y="3100388"/>
                        <a:ext cx="808038" cy="681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20" name="文本框 18"/>
          <p:cNvSpPr txBox="1"/>
          <p:nvPr/>
        </p:nvSpPr>
        <p:spPr>
          <a:xfrm>
            <a:off x="1506141" y="3837385"/>
            <a:ext cx="4674678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所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以小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明家到学校的距离为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700m.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7094" y="-34816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1" grpId="0"/>
      <p:bldP spid="16416" grpId="0"/>
      <p:bldP spid="16418" grpId="0"/>
      <p:bldP spid="164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文本框 25605"/>
          <p:cNvSpPr txBox="1"/>
          <p:nvPr/>
        </p:nvSpPr>
        <p:spPr>
          <a:xfrm>
            <a:off x="1437085" y="265510"/>
            <a:ext cx="51292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方法二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（间接设元法）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aphicFrame>
        <p:nvGraphicFramePr>
          <p:cNvPr id="17411" name="表格 17410"/>
          <p:cNvGraphicFramePr/>
          <p:nvPr/>
        </p:nvGraphicFramePr>
        <p:xfrm>
          <a:off x="1410891" y="1576388"/>
          <a:ext cx="2447925" cy="1721485"/>
        </p:xfrm>
        <a:graphic>
          <a:graphicData uri="http://schemas.openxmlformats.org/drawingml/2006/table">
            <a:tbl>
              <a:tblPr/>
              <a:tblGrid>
                <a:gridCol w="718185"/>
                <a:gridCol w="910590"/>
                <a:gridCol w="819150"/>
              </a:tblGrid>
              <a:tr h="77787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>
                          <a:latin typeface="仿宋" panose="02010609060101010101" charset="-122"/>
                          <a:ea typeface="仿宋" panose="02010609060101010101" charset="-122"/>
                        </a:rPr>
                        <a:t>平路</a:t>
                      </a:r>
                      <a:endParaRPr lang="zh-CN" altLang="en-US" sz="1800" b="1" dirty="0">
                        <a:latin typeface="仿宋" panose="02010609060101010101" charset="-122"/>
                        <a:ea typeface="仿宋" panose="02010609060101010101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>
                          <a:latin typeface="仿宋" panose="02010609060101010101" charset="-122"/>
                          <a:ea typeface="仿宋" panose="02010609060101010101" charset="-122"/>
                        </a:rPr>
                        <a:t>距离</a:t>
                      </a:r>
                      <a:endParaRPr lang="zh-CN" altLang="en-US" sz="1800" b="1" dirty="0"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>
                          <a:latin typeface="仿宋" panose="02010609060101010101" charset="-122"/>
                          <a:ea typeface="仿宋" panose="02010609060101010101" charset="-122"/>
                        </a:rPr>
                        <a:t>坡路距离</a:t>
                      </a:r>
                      <a:endParaRPr lang="zh-CN" altLang="en-US" sz="1800" b="1" dirty="0"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117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>
                          <a:solidFill>
                            <a:srgbClr val="1C1C1C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上学</a:t>
                      </a:r>
                      <a:endParaRPr lang="zh-CN" altLang="en-US" sz="1800" b="1" dirty="0">
                        <a:solidFill>
                          <a:srgbClr val="1C1C1C"/>
                        </a:solidFill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en-US" altLang="x-none" sz="2100" b="1" dirty="0"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44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>
                          <a:solidFill>
                            <a:srgbClr val="1C1C1C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放学</a:t>
                      </a:r>
                      <a:endParaRPr lang="zh-CN" altLang="en-US" sz="1800" b="1" dirty="0">
                        <a:solidFill>
                          <a:srgbClr val="1C1C1C"/>
                        </a:solidFill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marL="68580" marR="68580" marT="34290" marB="34290"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100" b="1"/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9" name="文本框 1"/>
          <p:cNvSpPr txBox="1"/>
          <p:nvPr/>
        </p:nvSpPr>
        <p:spPr>
          <a:xfrm>
            <a:off x="1491615" y="666750"/>
            <a:ext cx="7291705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解：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设小华下坡路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所花时间为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min,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上坡路所花时间为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min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.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  <a:sym typeface="宋体" panose="02010600030101010101" pitchFamily="2" charset="-122"/>
            </a:endParaRPr>
          </a:p>
        </p:txBody>
      </p:sp>
      <p:graphicFrame>
        <p:nvGraphicFramePr>
          <p:cNvPr id="17430" name="对象 17429"/>
          <p:cNvGraphicFramePr>
            <a:graphicFrameLocks noChangeAspect="1"/>
          </p:cNvGraphicFramePr>
          <p:nvPr/>
        </p:nvGraphicFramePr>
        <p:xfrm>
          <a:off x="2135981" y="2438012"/>
          <a:ext cx="854869" cy="284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3" name="" r:id="rId1" imgW="648970" imgH="203200" progId="Equation.DSMT4">
                  <p:embed/>
                </p:oleObj>
              </mc:Choice>
              <mc:Fallback>
                <p:oleObj name="" r:id="rId1" imgW="648970" imgH="2032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35981" y="2438012"/>
                        <a:ext cx="854869" cy="284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1" name="对象 17430"/>
          <p:cNvGraphicFramePr>
            <a:graphicFrameLocks noChangeAspect="1"/>
          </p:cNvGraphicFramePr>
          <p:nvPr/>
        </p:nvGraphicFramePr>
        <p:xfrm>
          <a:off x="3240881" y="2430066"/>
          <a:ext cx="419100" cy="284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4" name="" r:id="rId3" imgW="280670" imgH="178435" progId="Equation.DSMT4">
                  <p:embed/>
                </p:oleObj>
              </mc:Choice>
              <mc:Fallback>
                <p:oleObj name="" r:id="rId3" imgW="280670" imgH="178435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40881" y="2430066"/>
                        <a:ext cx="419100" cy="2845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2" name="对象 17431"/>
          <p:cNvGraphicFramePr>
            <a:graphicFrameLocks noChangeAspect="1"/>
          </p:cNvGraphicFramePr>
          <p:nvPr/>
        </p:nvGraphicFramePr>
        <p:xfrm>
          <a:off x="3252788" y="2918222"/>
          <a:ext cx="395288" cy="273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5" name="" r:id="rId5" imgW="293370" imgH="203835" progId="Equation.DSMT4">
                  <p:embed/>
                </p:oleObj>
              </mc:Choice>
              <mc:Fallback>
                <p:oleObj name="" r:id="rId5" imgW="293370" imgH="203835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52788" y="2918222"/>
                        <a:ext cx="395288" cy="27384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3" name="文本框 12"/>
          <p:cNvSpPr txBox="1"/>
          <p:nvPr/>
        </p:nvSpPr>
        <p:spPr>
          <a:xfrm>
            <a:off x="4241800" y="1427480"/>
            <a:ext cx="37388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根据题意，可列方程组：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aphicFrame>
        <p:nvGraphicFramePr>
          <p:cNvPr id="17434" name="对象 17433"/>
          <p:cNvGraphicFramePr>
            <a:graphicFrameLocks noChangeAspect="1"/>
          </p:cNvGraphicFramePr>
          <p:nvPr/>
        </p:nvGraphicFramePr>
        <p:xfrm>
          <a:off x="4810125" y="1887538"/>
          <a:ext cx="2278063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6" name="Equation" r:id="rId7" imgW="48463200" imgH="17068800" progId="Equation.DSMT4">
                  <p:embed/>
                </p:oleObj>
              </mc:Choice>
              <mc:Fallback>
                <p:oleObj name="Equation" r:id="rId7" imgW="48463200" imgH="170688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10125" y="1887538"/>
                        <a:ext cx="2278063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5" name="文本框 15"/>
          <p:cNvSpPr txBox="1"/>
          <p:nvPr/>
        </p:nvSpPr>
        <p:spPr>
          <a:xfrm>
            <a:off x="4297339" y="2849166"/>
            <a:ext cx="263485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解方程组，得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aphicFrame>
        <p:nvGraphicFramePr>
          <p:cNvPr id="17436" name="对象 17435"/>
          <p:cNvGraphicFramePr>
            <a:graphicFrameLocks noChangeAspect="1"/>
          </p:cNvGraphicFramePr>
          <p:nvPr/>
        </p:nvGraphicFramePr>
        <p:xfrm>
          <a:off x="6218238" y="2714625"/>
          <a:ext cx="755650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7" name="Equation" r:id="rId9" imgW="16459200" imgH="17068800" progId="Equation.DSMT4">
                  <p:embed/>
                </p:oleObj>
              </mc:Choice>
              <mc:Fallback>
                <p:oleObj name="Equation" r:id="rId9" imgW="16459200" imgH="170688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18238" y="2714625"/>
                        <a:ext cx="755650" cy="754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7" name="文本框 18"/>
          <p:cNvSpPr txBox="1"/>
          <p:nvPr/>
        </p:nvSpPr>
        <p:spPr>
          <a:xfrm>
            <a:off x="1684735" y="4088606"/>
            <a:ext cx="4674678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所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以小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明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家到学校的距离为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700m.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7438" name="文本框 19"/>
          <p:cNvSpPr txBox="1"/>
          <p:nvPr/>
        </p:nvSpPr>
        <p:spPr>
          <a:xfrm>
            <a:off x="1769110" y="3402965"/>
            <a:ext cx="54362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故 平路距离：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60×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10-5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）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=300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m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7439" name="文本框 20"/>
          <p:cNvSpPr txBox="1"/>
          <p:nvPr/>
        </p:nvSpPr>
        <p:spPr>
          <a:xfrm>
            <a:off x="1607741" y="3745865"/>
            <a:ext cx="4699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坡路距离：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80×5=400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）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aphicFrame>
        <p:nvGraphicFramePr>
          <p:cNvPr id="17440" name="对象 17439"/>
          <p:cNvGraphicFramePr>
            <a:graphicFrameLocks noChangeAspect="1"/>
          </p:cNvGraphicFramePr>
          <p:nvPr/>
        </p:nvGraphicFramePr>
        <p:xfrm>
          <a:off x="2135981" y="2916837"/>
          <a:ext cx="871538" cy="284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8" name="" r:id="rId11" imgW="661035" imgH="203200" progId="Equation.DSMT4">
                  <p:embed/>
                </p:oleObj>
              </mc:Choice>
              <mc:Fallback>
                <p:oleObj name="" r:id="rId11" imgW="661035" imgH="2032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135981" y="2916837"/>
                        <a:ext cx="871538" cy="284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9" grpId="0"/>
      <p:bldP spid="17433" grpId="0"/>
      <p:bldP spid="17435" grpId="0"/>
      <p:bldP spid="17437" grpId="0"/>
      <p:bldP spid="17438" grpId="0"/>
      <p:bldP spid="174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74" name="文本框 111673"/>
          <p:cNvSpPr txBox="1"/>
          <p:nvPr/>
        </p:nvSpPr>
        <p:spPr>
          <a:xfrm>
            <a:off x="354637" y="1108030"/>
            <a:ext cx="8326297" cy="2308324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例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张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强与李毅二人分别从相距 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20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千米的两地出发，相向而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行</a:t>
            </a:r>
            <a:r>
              <a:rPr lang="en-US" altLang="zh-CN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若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张强比李毅早出发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30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分钟，那么在李毅出发后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小时，他们相遇；如果他们同时出发，那么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小时后两人还相距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11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千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米</a:t>
            </a:r>
            <a:r>
              <a:rPr lang="en-US" altLang="zh-CN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求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张强、李毅每小时各走多少千米？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7094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58384" name="组合 6"/>
          <p:cNvGrpSpPr/>
          <p:nvPr/>
        </p:nvGrpSpPr>
        <p:grpSpPr>
          <a:xfrm>
            <a:off x="1259399" y="576425"/>
            <a:ext cx="1830473" cy="460112"/>
            <a:chOff x="397404" y="556710"/>
            <a:chExt cx="1829779" cy="460856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723" y="591841"/>
              <a:ext cx="1417172" cy="425725"/>
              <a:chOff x="2177459" y="-557354"/>
              <a:chExt cx="1417172" cy="425725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3144451" y="587356"/>
            <a:ext cx="64496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列二元一次方程组解答行程问题</a:t>
            </a:r>
            <a:endParaRPr 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623" name="组合 111622"/>
          <p:cNvGrpSpPr/>
          <p:nvPr/>
        </p:nvGrpSpPr>
        <p:grpSpPr>
          <a:xfrm>
            <a:off x="5943600" y="2171700"/>
            <a:ext cx="1428750" cy="400050"/>
            <a:chOff x="3840" y="1286"/>
            <a:chExt cx="1200" cy="336"/>
          </a:xfrm>
        </p:grpSpPr>
        <p:sp>
          <p:nvSpPr>
            <p:cNvPr id="111624" name="直接连接符 111623"/>
            <p:cNvSpPr/>
            <p:nvPr/>
          </p:nvSpPr>
          <p:spPr>
            <a:xfrm flipH="1">
              <a:off x="3840" y="1622"/>
              <a:ext cx="105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triangle" w="med" len="med"/>
            </a:ln>
          </p:spPr>
        </p:sp>
        <p:sp>
          <p:nvSpPr>
            <p:cNvPr id="111625" name="文本框 111624"/>
            <p:cNvSpPr txBox="1"/>
            <p:nvPr/>
          </p:nvSpPr>
          <p:spPr>
            <a:xfrm>
              <a:off x="4176" y="1286"/>
              <a:ext cx="864" cy="2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500" b="1">
                  <a:solidFill>
                    <a:srgbClr val="0000FF"/>
                  </a:solidFill>
                  <a:latin typeface="+mn-lt"/>
                </a:rPr>
                <a:t>2</a:t>
              </a:r>
              <a:r>
                <a:rPr lang="en-US" altLang="zh-CN" sz="1500" b="1" i="1">
                  <a:solidFill>
                    <a:srgbClr val="0000FF"/>
                  </a:solidFill>
                  <a:latin typeface="+mn-lt"/>
                </a:rPr>
                <a:t>y</a:t>
              </a:r>
              <a:r>
                <a:rPr lang="zh-CN" altLang="en-US" sz="1500" b="1" dirty="0">
                  <a:solidFill>
                    <a:srgbClr val="0000FF"/>
                  </a:solidFill>
                  <a:latin typeface="+mn-lt"/>
                </a:rPr>
                <a:t>千米</a:t>
              </a:r>
              <a:endParaRPr lang="zh-CN" altLang="en-US" sz="1500" b="1">
                <a:solidFill>
                  <a:srgbClr val="0000FF"/>
                </a:solidFill>
                <a:latin typeface="+mn-lt"/>
              </a:endParaRPr>
            </a:p>
          </p:txBody>
        </p:sp>
      </p:grpSp>
      <p:grpSp>
        <p:nvGrpSpPr>
          <p:cNvPr id="111626" name="组合 111625"/>
          <p:cNvGrpSpPr/>
          <p:nvPr/>
        </p:nvGrpSpPr>
        <p:grpSpPr>
          <a:xfrm>
            <a:off x="3086100" y="2628900"/>
            <a:ext cx="2857500" cy="826294"/>
            <a:chOff x="1440" y="1728"/>
            <a:chExt cx="2400" cy="694"/>
          </a:xfrm>
        </p:grpSpPr>
        <p:sp>
          <p:nvSpPr>
            <p:cNvPr id="111627" name="直接连接符 111626"/>
            <p:cNvSpPr/>
            <p:nvPr/>
          </p:nvSpPr>
          <p:spPr>
            <a:xfrm>
              <a:off x="3840" y="1728"/>
              <a:ext cx="0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grpSp>
          <p:nvGrpSpPr>
            <p:cNvPr id="111628" name="组合 111627"/>
            <p:cNvGrpSpPr/>
            <p:nvPr/>
          </p:nvGrpSpPr>
          <p:grpSpPr>
            <a:xfrm>
              <a:off x="1440" y="1968"/>
              <a:ext cx="2400" cy="454"/>
              <a:chOff x="1440" y="1958"/>
              <a:chExt cx="2400" cy="454"/>
            </a:xfrm>
          </p:grpSpPr>
          <p:sp>
            <p:nvSpPr>
              <p:cNvPr id="111629" name="直接连接符 111628"/>
              <p:cNvSpPr/>
              <p:nvPr/>
            </p:nvSpPr>
            <p:spPr>
              <a:xfrm>
                <a:off x="1440" y="1958"/>
                <a:ext cx="2400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  <p:sp>
            <p:nvSpPr>
              <p:cNvPr id="111630" name="文本框 111629"/>
              <p:cNvSpPr txBox="1"/>
              <p:nvPr/>
            </p:nvSpPr>
            <p:spPr>
              <a:xfrm>
                <a:off x="1536" y="2102"/>
                <a:ext cx="2198" cy="3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latin typeface="+mn-lt"/>
                  </a:rPr>
                  <a:t>张强</a:t>
                </a:r>
                <a:r>
                  <a:rPr lang="en-US" altLang="zh-CN" b="1" dirty="0">
                    <a:latin typeface="+mn-lt"/>
                  </a:rPr>
                  <a:t>2.5</a:t>
                </a:r>
                <a:r>
                  <a:rPr lang="zh-CN" altLang="en-US" b="1" dirty="0">
                    <a:latin typeface="+mn-lt"/>
                  </a:rPr>
                  <a:t>小时走的路程</a:t>
                </a:r>
                <a:endParaRPr lang="zh-CN" altLang="en-US" b="1" dirty="0">
                  <a:latin typeface="+mn-lt"/>
                </a:endParaRPr>
              </a:p>
            </p:txBody>
          </p:sp>
        </p:grpSp>
      </p:grpSp>
      <p:grpSp>
        <p:nvGrpSpPr>
          <p:cNvPr id="111631" name="组合 111630"/>
          <p:cNvGrpSpPr/>
          <p:nvPr/>
        </p:nvGrpSpPr>
        <p:grpSpPr>
          <a:xfrm>
            <a:off x="5886451" y="2914649"/>
            <a:ext cx="2421732" cy="585787"/>
            <a:chOff x="3792" y="1958"/>
            <a:chExt cx="2034" cy="492"/>
          </a:xfrm>
        </p:grpSpPr>
        <p:sp>
          <p:nvSpPr>
            <p:cNvPr id="111632" name="直接连接符 111631"/>
            <p:cNvSpPr/>
            <p:nvPr/>
          </p:nvSpPr>
          <p:spPr>
            <a:xfrm flipH="1">
              <a:off x="3840" y="1958"/>
              <a:ext cx="105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triangle" w="med" len="med"/>
            </a:ln>
          </p:spPr>
        </p:sp>
        <p:sp>
          <p:nvSpPr>
            <p:cNvPr id="111633" name="文本框 111632"/>
            <p:cNvSpPr txBox="1"/>
            <p:nvPr/>
          </p:nvSpPr>
          <p:spPr>
            <a:xfrm>
              <a:off x="3792" y="2140"/>
              <a:ext cx="2034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fontAlgn="ctr">
                <a:spcBef>
                  <a:spcPct val="50000"/>
                </a:spcBef>
              </a:pPr>
              <a:r>
                <a:rPr lang="zh-CN" altLang="en-US" b="1" dirty="0">
                  <a:latin typeface="+mn-lt"/>
                </a:rPr>
                <a:t>李毅</a:t>
              </a:r>
              <a:r>
                <a:rPr lang="en-US" altLang="zh-CN" b="1" dirty="0">
                  <a:latin typeface="+mn-lt"/>
                </a:rPr>
                <a:t>2</a:t>
              </a:r>
              <a:r>
                <a:rPr lang="zh-CN" altLang="en-US" b="1" dirty="0">
                  <a:latin typeface="+mn-lt"/>
                </a:rPr>
                <a:t>小时走的路程</a:t>
              </a:r>
              <a:endParaRPr lang="zh-CN" altLang="en-US" b="1" dirty="0">
                <a:latin typeface="+mn-lt"/>
              </a:endParaRPr>
            </a:p>
          </p:txBody>
        </p:sp>
      </p:grpSp>
      <p:grpSp>
        <p:nvGrpSpPr>
          <p:cNvPr id="111677" name="组合 111676"/>
          <p:cNvGrpSpPr/>
          <p:nvPr/>
        </p:nvGrpSpPr>
        <p:grpSpPr>
          <a:xfrm>
            <a:off x="4343400" y="3371850"/>
            <a:ext cx="2171700" cy="400050"/>
            <a:chOff x="2064" y="2880"/>
            <a:chExt cx="1824" cy="336"/>
          </a:xfrm>
        </p:grpSpPr>
        <p:sp>
          <p:nvSpPr>
            <p:cNvPr id="111635" name="直接连接符 111634"/>
            <p:cNvSpPr/>
            <p:nvPr/>
          </p:nvSpPr>
          <p:spPr>
            <a:xfrm>
              <a:off x="2064" y="3216"/>
              <a:ext cx="1824" cy="0"/>
            </a:xfrm>
            <a:prstGeom prst="line">
              <a:avLst/>
            </a:prstGeom>
            <a:ln w="38100" cap="flat" cmpd="sng">
              <a:solidFill>
                <a:srgbClr val="009900"/>
              </a:solidFill>
              <a:prstDash val="solid"/>
              <a:miter/>
              <a:headEnd type="triangle" w="med" len="med"/>
              <a:tailEnd type="triangle" w="med" len="med"/>
            </a:ln>
          </p:spPr>
        </p:sp>
        <p:sp>
          <p:nvSpPr>
            <p:cNvPr id="111636" name="文本框 111635"/>
            <p:cNvSpPr txBox="1"/>
            <p:nvPr/>
          </p:nvSpPr>
          <p:spPr>
            <a:xfrm>
              <a:off x="2544" y="2880"/>
              <a:ext cx="816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b="1" dirty="0">
                  <a:latin typeface="+mn-lt"/>
                </a:rPr>
                <a:t>11</a:t>
              </a:r>
              <a:r>
                <a:rPr lang="zh-CN" altLang="en-US" sz="1800" b="1" dirty="0">
                  <a:latin typeface="+mn-lt"/>
                </a:rPr>
                <a:t>千米</a:t>
              </a:r>
              <a:endParaRPr lang="zh-CN" altLang="en-US" sz="1800" b="1" dirty="0">
                <a:latin typeface="+mn-lt"/>
              </a:endParaRPr>
            </a:p>
          </p:txBody>
        </p:sp>
      </p:grpSp>
      <p:grpSp>
        <p:nvGrpSpPr>
          <p:cNvPr id="111637" name="组合 111636"/>
          <p:cNvGrpSpPr/>
          <p:nvPr/>
        </p:nvGrpSpPr>
        <p:grpSpPr>
          <a:xfrm>
            <a:off x="2686050" y="2171700"/>
            <a:ext cx="1085850" cy="526256"/>
            <a:chOff x="1104" y="1286"/>
            <a:chExt cx="912" cy="442"/>
          </a:xfrm>
        </p:grpSpPr>
        <p:grpSp>
          <p:nvGrpSpPr>
            <p:cNvPr id="111638" name="组合 111637"/>
            <p:cNvGrpSpPr/>
            <p:nvPr/>
          </p:nvGrpSpPr>
          <p:grpSpPr>
            <a:xfrm>
              <a:off x="1104" y="1286"/>
              <a:ext cx="912" cy="336"/>
              <a:chOff x="1104" y="1286"/>
              <a:chExt cx="912" cy="336"/>
            </a:xfrm>
          </p:grpSpPr>
          <p:sp>
            <p:nvSpPr>
              <p:cNvPr id="111639" name="直接连接符 111638"/>
              <p:cNvSpPr/>
              <p:nvPr/>
            </p:nvSpPr>
            <p:spPr>
              <a:xfrm>
                <a:off x="1440" y="1622"/>
                <a:ext cx="480" cy="0"/>
              </a:xfrm>
              <a:prstGeom prst="line">
                <a:avLst/>
              </a:prstGeom>
              <a:ln w="38100" cap="flat" cmpd="sng">
                <a:solidFill>
                  <a:schemeClr val="hlink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  <p:sp>
            <p:nvSpPr>
              <p:cNvPr id="111640" name="文本框 111639"/>
              <p:cNvSpPr txBox="1"/>
              <p:nvPr/>
            </p:nvSpPr>
            <p:spPr>
              <a:xfrm>
                <a:off x="1104" y="1286"/>
                <a:ext cx="912" cy="2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500" b="1" dirty="0">
                    <a:latin typeface="+mn-lt"/>
                  </a:rPr>
                  <a:t>  </a:t>
                </a:r>
                <a:r>
                  <a:rPr lang="en-US" altLang="zh-CN" sz="1500" b="1">
                    <a:solidFill>
                      <a:srgbClr val="FF3300"/>
                    </a:solidFill>
                    <a:latin typeface="+mn-lt"/>
                  </a:rPr>
                  <a:t>0.5</a:t>
                </a:r>
                <a:r>
                  <a:rPr lang="en-US" altLang="zh-CN" sz="1500" b="1" i="1">
                    <a:solidFill>
                      <a:srgbClr val="FF3300"/>
                    </a:solidFill>
                    <a:latin typeface="+mn-lt"/>
                  </a:rPr>
                  <a:t>x</a:t>
                </a:r>
                <a:r>
                  <a:rPr lang="zh-CN" altLang="en-US" sz="1500" b="1" dirty="0">
                    <a:solidFill>
                      <a:srgbClr val="FF3300"/>
                    </a:solidFill>
                    <a:latin typeface="+mn-lt"/>
                  </a:rPr>
                  <a:t>千米</a:t>
                </a:r>
                <a:endParaRPr lang="zh-CN" altLang="en-US" sz="1500" b="1" dirty="0">
                  <a:solidFill>
                    <a:srgbClr val="FF3300"/>
                  </a:solidFill>
                  <a:latin typeface="+mn-lt"/>
                </a:endParaRPr>
              </a:p>
            </p:txBody>
          </p:sp>
        </p:grpSp>
        <p:sp>
          <p:nvSpPr>
            <p:cNvPr id="111641" name="直接连接符 111640"/>
            <p:cNvSpPr/>
            <p:nvPr/>
          </p:nvSpPr>
          <p:spPr>
            <a:xfrm>
              <a:off x="1920" y="1536"/>
              <a:ext cx="0" cy="19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grpSp>
        <p:nvGrpSpPr>
          <p:cNvPr id="111642" name="组合 111641"/>
          <p:cNvGrpSpPr/>
          <p:nvPr/>
        </p:nvGrpSpPr>
        <p:grpSpPr>
          <a:xfrm>
            <a:off x="3657600" y="2171700"/>
            <a:ext cx="2286000" cy="526256"/>
            <a:chOff x="1920" y="1286"/>
            <a:chExt cx="1920" cy="442"/>
          </a:xfrm>
        </p:grpSpPr>
        <p:grpSp>
          <p:nvGrpSpPr>
            <p:cNvPr id="111643" name="组合 111642"/>
            <p:cNvGrpSpPr/>
            <p:nvPr/>
          </p:nvGrpSpPr>
          <p:grpSpPr>
            <a:xfrm>
              <a:off x="1920" y="1286"/>
              <a:ext cx="1920" cy="336"/>
              <a:chOff x="1920" y="1286"/>
              <a:chExt cx="1920" cy="336"/>
            </a:xfrm>
          </p:grpSpPr>
          <p:sp>
            <p:nvSpPr>
              <p:cNvPr id="111644" name="直接连接符 111643"/>
              <p:cNvSpPr/>
              <p:nvPr/>
            </p:nvSpPr>
            <p:spPr>
              <a:xfrm>
                <a:off x="1920" y="1622"/>
                <a:ext cx="1920" cy="0"/>
              </a:xfrm>
              <a:prstGeom prst="line">
                <a:avLst/>
              </a:prstGeom>
              <a:ln w="38100" cap="flat" cmpd="sng">
                <a:solidFill>
                  <a:schemeClr val="hlink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  <p:sp>
            <p:nvSpPr>
              <p:cNvPr id="111645" name="文本框 111644"/>
              <p:cNvSpPr txBox="1"/>
              <p:nvPr/>
            </p:nvSpPr>
            <p:spPr>
              <a:xfrm>
                <a:off x="2448" y="1286"/>
                <a:ext cx="864" cy="2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500" b="1">
                    <a:solidFill>
                      <a:srgbClr val="FF3300"/>
                    </a:solidFill>
                    <a:latin typeface="+mn-lt"/>
                  </a:rPr>
                  <a:t>2</a:t>
                </a:r>
                <a:r>
                  <a:rPr lang="en-US" altLang="zh-CN" sz="1500" b="1" i="1">
                    <a:solidFill>
                      <a:srgbClr val="FF3300"/>
                    </a:solidFill>
                    <a:latin typeface="+mn-lt"/>
                  </a:rPr>
                  <a:t>x</a:t>
                </a:r>
                <a:r>
                  <a:rPr lang="zh-CN" altLang="en-US" sz="1500" b="1" dirty="0">
                    <a:solidFill>
                      <a:srgbClr val="FF3300"/>
                    </a:solidFill>
                    <a:latin typeface="+mn-lt"/>
                  </a:rPr>
                  <a:t>千米</a:t>
                </a:r>
                <a:endParaRPr lang="zh-CN" altLang="en-US" sz="1500" b="1" dirty="0">
                  <a:solidFill>
                    <a:srgbClr val="FF3300"/>
                  </a:solidFill>
                  <a:latin typeface="+mn-lt"/>
                </a:endParaRPr>
              </a:p>
            </p:txBody>
          </p:sp>
        </p:grpSp>
        <p:sp>
          <p:nvSpPr>
            <p:cNvPr id="111646" name="直接连接符 111645"/>
            <p:cNvSpPr/>
            <p:nvPr/>
          </p:nvSpPr>
          <p:spPr>
            <a:xfrm>
              <a:off x="3840" y="1536"/>
              <a:ext cx="0" cy="19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grpSp>
        <p:nvGrpSpPr>
          <p:cNvPr id="111647" name="组合 111646"/>
          <p:cNvGrpSpPr/>
          <p:nvPr/>
        </p:nvGrpSpPr>
        <p:grpSpPr>
          <a:xfrm>
            <a:off x="2000250" y="2469356"/>
            <a:ext cx="5600700" cy="742950"/>
            <a:chOff x="528" y="1536"/>
            <a:chExt cx="4704" cy="624"/>
          </a:xfrm>
        </p:grpSpPr>
        <p:sp>
          <p:nvSpPr>
            <p:cNvPr id="111648" name="文本框 111647"/>
            <p:cNvSpPr txBox="1"/>
            <p:nvPr/>
          </p:nvSpPr>
          <p:spPr>
            <a:xfrm>
              <a:off x="528" y="1680"/>
              <a:ext cx="672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宋体" panose="02010600030101010101" pitchFamily="2" charset="-122"/>
                </a:rPr>
                <a:t>(</a:t>
              </a:r>
              <a:r>
                <a:rPr lang="en-US" altLang="zh-CN" sz="2400" b="1" dirty="0">
                  <a:latin typeface="+mn-lt"/>
                </a:rPr>
                <a:t>1</a:t>
              </a:r>
              <a:r>
                <a:rPr lang="en-US" altLang="zh-CN" sz="2400" b="1" dirty="0">
                  <a:latin typeface="宋体" panose="02010600030101010101" pitchFamily="2" charset="-122"/>
                </a:rPr>
                <a:t>)</a:t>
              </a:r>
              <a:endParaRPr lang="en-US" altLang="zh-CN" sz="2400" b="1" dirty="0">
                <a:latin typeface="宋体" panose="02010600030101010101" pitchFamily="2" charset="-122"/>
              </a:endParaRPr>
            </a:p>
          </p:txBody>
        </p:sp>
        <p:grpSp>
          <p:nvGrpSpPr>
            <p:cNvPr id="111649" name="组合 111648"/>
            <p:cNvGrpSpPr/>
            <p:nvPr/>
          </p:nvGrpSpPr>
          <p:grpSpPr>
            <a:xfrm>
              <a:off x="1440" y="1536"/>
              <a:ext cx="3456" cy="624"/>
              <a:chOff x="1248" y="1776"/>
              <a:chExt cx="3456" cy="624"/>
            </a:xfrm>
          </p:grpSpPr>
          <p:sp>
            <p:nvSpPr>
              <p:cNvPr id="111650" name="直接连接符 111649"/>
              <p:cNvSpPr/>
              <p:nvPr/>
            </p:nvSpPr>
            <p:spPr>
              <a:xfrm>
                <a:off x="1248" y="1968"/>
                <a:ext cx="345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11651" name="直接连接符 111650"/>
              <p:cNvSpPr/>
              <p:nvPr/>
            </p:nvSpPr>
            <p:spPr>
              <a:xfrm>
                <a:off x="1248" y="1776"/>
                <a:ext cx="0" cy="62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11652" name="直接连接符 111651"/>
              <p:cNvSpPr/>
              <p:nvPr/>
            </p:nvSpPr>
            <p:spPr>
              <a:xfrm>
                <a:off x="4704" y="1776"/>
                <a:ext cx="0" cy="57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sp>
          <p:nvSpPr>
            <p:cNvPr id="111653" name="文本框 111652"/>
            <p:cNvSpPr txBox="1"/>
            <p:nvPr/>
          </p:nvSpPr>
          <p:spPr>
            <a:xfrm>
              <a:off x="1104" y="1536"/>
              <a:ext cx="288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+mn-lt"/>
                </a:rPr>
                <a:t>A</a:t>
              </a:r>
              <a:endParaRPr lang="en-US" altLang="zh-CN" sz="2400" b="1" i="1" dirty="0">
                <a:latin typeface="+mn-lt"/>
              </a:endParaRPr>
            </a:p>
          </p:txBody>
        </p:sp>
        <p:sp>
          <p:nvSpPr>
            <p:cNvPr id="111654" name="文本框 111653"/>
            <p:cNvSpPr txBox="1"/>
            <p:nvPr/>
          </p:nvSpPr>
          <p:spPr>
            <a:xfrm>
              <a:off x="4896" y="1536"/>
              <a:ext cx="336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+mn-lt"/>
                </a:rPr>
                <a:t>B</a:t>
              </a:r>
              <a:endParaRPr lang="en-US" altLang="zh-CN" sz="2400" b="1" i="1" dirty="0">
                <a:latin typeface="+mn-lt"/>
              </a:endParaRPr>
            </a:p>
          </p:txBody>
        </p:sp>
      </p:grpSp>
      <p:grpSp>
        <p:nvGrpSpPr>
          <p:cNvPr id="111655" name="组合 111654"/>
          <p:cNvGrpSpPr/>
          <p:nvPr/>
        </p:nvGrpSpPr>
        <p:grpSpPr>
          <a:xfrm>
            <a:off x="3200400" y="3314700"/>
            <a:ext cx="1143000" cy="628650"/>
            <a:chOff x="1440" y="2832"/>
            <a:chExt cx="960" cy="528"/>
          </a:xfrm>
        </p:grpSpPr>
        <p:grpSp>
          <p:nvGrpSpPr>
            <p:cNvPr id="111656" name="组合 111655"/>
            <p:cNvGrpSpPr/>
            <p:nvPr/>
          </p:nvGrpSpPr>
          <p:grpSpPr>
            <a:xfrm>
              <a:off x="1440" y="2832"/>
              <a:ext cx="960" cy="384"/>
              <a:chOff x="1440" y="2832"/>
              <a:chExt cx="960" cy="384"/>
            </a:xfrm>
          </p:grpSpPr>
          <p:sp>
            <p:nvSpPr>
              <p:cNvPr id="111657" name="文本框 111656"/>
              <p:cNvSpPr txBox="1"/>
              <p:nvPr/>
            </p:nvSpPr>
            <p:spPr>
              <a:xfrm>
                <a:off x="1584" y="2832"/>
                <a:ext cx="672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i="1">
                    <a:solidFill>
                      <a:srgbClr val="FF3300"/>
                    </a:solidFill>
                    <a:latin typeface="+mn-lt"/>
                  </a:rPr>
                  <a:t>x</a:t>
                </a:r>
                <a:r>
                  <a:rPr lang="zh-CN" altLang="en-US" sz="1500" b="1" dirty="0">
                    <a:solidFill>
                      <a:srgbClr val="FF3300"/>
                    </a:solidFill>
                    <a:latin typeface="+mn-lt"/>
                  </a:rPr>
                  <a:t>千米</a:t>
                </a:r>
                <a:endParaRPr lang="zh-CN" altLang="en-US" sz="1500" b="1">
                  <a:solidFill>
                    <a:srgbClr val="FF3300"/>
                  </a:solidFill>
                  <a:latin typeface="+mn-lt"/>
                </a:endParaRPr>
              </a:p>
            </p:txBody>
          </p:sp>
          <p:sp>
            <p:nvSpPr>
              <p:cNvPr id="111658" name="直接连接符 111657"/>
              <p:cNvSpPr/>
              <p:nvPr/>
            </p:nvSpPr>
            <p:spPr>
              <a:xfrm>
                <a:off x="1440" y="3216"/>
                <a:ext cx="960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</p:grpSp>
        <p:sp>
          <p:nvSpPr>
            <p:cNvPr id="111659" name="直接连接符 111658"/>
            <p:cNvSpPr/>
            <p:nvPr/>
          </p:nvSpPr>
          <p:spPr>
            <a:xfrm>
              <a:off x="2400" y="3072"/>
              <a:ext cx="0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grpSp>
        <p:nvGrpSpPr>
          <p:cNvPr id="111660" name="组合 111659"/>
          <p:cNvGrpSpPr/>
          <p:nvPr/>
        </p:nvGrpSpPr>
        <p:grpSpPr>
          <a:xfrm>
            <a:off x="6515100" y="3314700"/>
            <a:ext cx="971550" cy="628650"/>
            <a:chOff x="4224" y="2832"/>
            <a:chExt cx="816" cy="528"/>
          </a:xfrm>
        </p:grpSpPr>
        <p:grpSp>
          <p:nvGrpSpPr>
            <p:cNvPr id="111661" name="组合 111660"/>
            <p:cNvGrpSpPr/>
            <p:nvPr/>
          </p:nvGrpSpPr>
          <p:grpSpPr>
            <a:xfrm>
              <a:off x="4224" y="2832"/>
              <a:ext cx="816" cy="384"/>
              <a:chOff x="4224" y="2832"/>
              <a:chExt cx="816" cy="384"/>
            </a:xfrm>
          </p:grpSpPr>
          <p:sp>
            <p:nvSpPr>
              <p:cNvPr id="111662" name="文本框 111661"/>
              <p:cNvSpPr txBox="1"/>
              <p:nvPr/>
            </p:nvSpPr>
            <p:spPr>
              <a:xfrm>
                <a:off x="4272" y="2832"/>
                <a:ext cx="768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i="1">
                    <a:solidFill>
                      <a:srgbClr val="0000FF"/>
                    </a:solidFill>
                    <a:latin typeface="+mn-lt"/>
                  </a:rPr>
                  <a:t>y</a:t>
                </a:r>
                <a:r>
                  <a:rPr lang="zh-CN" altLang="en-US" sz="1500" b="1" dirty="0">
                    <a:solidFill>
                      <a:srgbClr val="0000FF"/>
                    </a:solidFill>
                    <a:latin typeface="+mn-lt"/>
                  </a:rPr>
                  <a:t>千米</a:t>
                </a:r>
                <a:endParaRPr lang="zh-CN" altLang="en-US" sz="1500" b="1">
                  <a:solidFill>
                    <a:srgbClr val="0000FF"/>
                  </a:solidFill>
                  <a:latin typeface="+mn-lt"/>
                </a:endParaRPr>
              </a:p>
            </p:txBody>
          </p:sp>
          <p:sp>
            <p:nvSpPr>
              <p:cNvPr id="111663" name="直接连接符 111662"/>
              <p:cNvSpPr/>
              <p:nvPr/>
            </p:nvSpPr>
            <p:spPr>
              <a:xfrm flipH="1">
                <a:off x="4224" y="3216"/>
                <a:ext cx="672" cy="0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</p:grpSp>
        <p:sp>
          <p:nvSpPr>
            <p:cNvPr id="111664" name="直接连接符 111663"/>
            <p:cNvSpPr/>
            <p:nvPr/>
          </p:nvSpPr>
          <p:spPr>
            <a:xfrm>
              <a:off x="4224" y="3120"/>
              <a:ext cx="0" cy="24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grpSp>
        <p:nvGrpSpPr>
          <p:cNvPr id="111665" name="组合 111664"/>
          <p:cNvGrpSpPr/>
          <p:nvPr/>
        </p:nvGrpSpPr>
        <p:grpSpPr>
          <a:xfrm>
            <a:off x="1981206" y="3486150"/>
            <a:ext cx="5734044" cy="742950"/>
            <a:chOff x="416" y="2976"/>
            <a:chExt cx="4816" cy="624"/>
          </a:xfrm>
        </p:grpSpPr>
        <p:sp>
          <p:nvSpPr>
            <p:cNvPr id="111666" name="文本框 111665"/>
            <p:cNvSpPr txBox="1"/>
            <p:nvPr/>
          </p:nvSpPr>
          <p:spPr>
            <a:xfrm>
              <a:off x="416" y="3133"/>
              <a:ext cx="480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宋体" panose="02010600030101010101" pitchFamily="2" charset="-122"/>
                </a:rPr>
                <a:t>(</a:t>
              </a:r>
              <a:r>
                <a:rPr lang="en-US" altLang="zh-CN" sz="2400" b="1" dirty="0">
                  <a:latin typeface="+mn-lt"/>
                </a:rPr>
                <a:t>2</a:t>
              </a:r>
              <a:r>
                <a:rPr lang="en-US" altLang="zh-CN" sz="2400" b="1" dirty="0">
                  <a:latin typeface="宋体" panose="02010600030101010101" pitchFamily="2" charset="-122"/>
                </a:rPr>
                <a:t>)</a:t>
              </a:r>
              <a:endParaRPr lang="en-US" altLang="zh-CN" sz="2400" b="1" dirty="0">
                <a:latin typeface="宋体" panose="02010600030101010101" pitchFamily="2" charset="-122"/>
              </a:endParaRPr>
            </a:p>
          </p:txBody>
        </p:sp>
        <p:grpSp>
          <p:nvGrpSpPr>
            <p:cNvPr id="111667" name="组合 111666"/>
            <p:cNvGrpSpPr/>
            <p:nvPr/>
          </p:nvGrpSpPr>
          <p:grpSpPr>
            <a:xfrm>
              <a:off x="1440" y="2976"/>
              <a:ext cx="3456" cy="624"/>
              <a:chOff x="1248" y="2976"/>
              <a:chExt cx="3456" cy="624"/>
            </a:xfrm>
          </p:grpSpPr>
          <p:sp>
            <p:nvSpPr>
              <p:cNvPr id="111668" name="直接连接符 111667"/>
              <p:cNvSpPr/>
              <p:nvPr/>
            </p:nvSpPr>
            <p:spPr>
              <a:xfrm>
                <a:off x="1248" y="3360"/>
                <a:ext cx="345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11669" name="直接连接符 111668"/>
              <p:cNvSpPr/>
              <p:nvPr/>
            </p:nvSpPr>
            <p:spPr>
              <a:xfrm>
                <a:off x="1248" y="2976"/>
                <a:ext cx="0" cy="62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11670" name="直接连接符 111669"/>
              <p:cNvSpPr/>
              <p:nvPr/>
            </p:nvSpPr>
            <p:spPr>
              <a:xfrm>
                <a:off x="4704" y="2976"/>
                <a:ext cx="0" cy="57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sp>
          <p:nvSpPr>
            <p:cNvPr id="111671" name="文本框 111670"/>
            <p:cNvSpPr txBox="1"/>
            <p:nvPr/>
          </p:nvSpPr>
          <p:spPr>
            <a:xfrm>
              <a:off x="1104" y="3139"/>
              <a:ext cx="288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+mn-lt"/>
                </a:rPr>
                <a:t>A</a:t>
              </a:r>
              <a:endParaRPr lang="en-US" altLang="zh-CN" sz="2400" b="1" i="1" dirty="0">
                <a:latin typeface="+mn-lt"/>
              </a:endParaRPr>
            </a:p>
          </p:txBody>
        </p:sp>
        <p:sp>
          <p:nvSpPr>
            <p:cNvPr id="111672" name="文本框 111671"/>
            <p:cNvSpPr txBox="1"/>
            <p:nvPr/>
          </p:nvSpPr>
          <p:spPr>
            <a:xfrm>
              <a:off x="4896" y="3168"/>
              <a:ext cx="336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+mn-lt"/>
                </a:rPr>
                <a:t>B</a:t>
              </a:r>
              <a:endParaRPr lang="en-US" altLang="zh-CN" sz="2400" b="1" i="1" dirty="0">
                <a:latin typeface="+mn-lt"/>
              </a:endParaRPr>
            </a:p>
          </p:txBody>
        </p:sp>
      </p:grpSp>
      <p:sp>
        <p:nvSpPr>
          <p:cNvPr id="111679" name="文本框 111678"/>
          <p:cNvSpPr txBox="1"/>
          <p:nvPr/>
        </p:nvSpPr>
        <p:spPr>
          <a:xfrm>
            <a:off x="971550" y="991235"/>
            <a:ext cx="7134225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设张强、李毅每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小时各走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仿宋" panose="02010609060101010101" charset="-122"/>
              </a:rPr>
              <a:t>x, y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千米，由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题意得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aphicFrame>
        <p:nvGraphicFramePr>
          <p:cNvPr id="111680" name="对象 111679"/>
          <p:cNvGraphicFramePr/>
          <p:nvPr/>
        </p:nvGraphicFramePr>
        <p:xfrm>
          <a:off x="1471613" y="1374775"/>
          <a:ext cx="2522537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3" name="Equation" r:id="rId1" imgW="34747200" imgH="10972800" progId="Equation.DSMT4">
                  <p:embed/>
                </p:oleObj>
              </mc:Choice>
              <mc:Fallback>
                <p:oleObj name="Equation" r:id="rId1" imgW="34747200" imgH="109728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71613" y="1374775"/>
                        <a:ext cx="2522537" cy="796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681" name="对象 111680"/>
          <p:cNvGraphicFramePr/>
          <p:nvPr/>
        </p:nvGraphicFramePr>
        <p:xfrm>
          <a:off x="4359275" y="1374775"/>
          <a:ext cx="1343025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4" name="Equation" r:id="rId3" imgW="18897600" imgH="10972800" progId="Equation.DSMT4">
                  <p:embed/>
                </p:oleObj>
              </mc:Choice>
              <mc:Fallback>
                <p:oleObj name="Equation" r:id="rId3" imgW="18897600" imgH="109728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59275" y="1374775"/>
                        <a:ext cx="1343025" cy="781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1682" name="文本框 111681"/>
          <p:cNvSpPr txBox="1"/>
          <p:nvPr/>
        </p:nvSpPr>
        <p:spPr>
          <a:xfrm>
            <a:off x="1042035" y="4229100"/>
            <a:ext cx="56508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张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强、李毅每小时各走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4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仿宋" panose="02010609060101010101" charset="-122"/>
              </a:rPr>
              <a:t>, 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5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千</a:t>
            </a:r>
            <a:r>
              <a:rPr lang="zh-CN" altLang="en-US" sz="2400" b="1" dirty="0" smtClean="0">
                <a:latin typeface="+mn-lt"/>
                <a:ea typeface="仿宋" panose="02010609060101010101" charset="-122"/>
                <a:cs typeface="仿宋" panose="02010609060101010101" charset="-122"/>
              </a:rPr>
              <a:t>米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11683" name="文本框 111682"/>
          <p:cNvSpPr txBox="1"/>
          <p:nvPr/>
        </p:nvSpPr>
        <p:spPr>
          <a:xfrm>
            <a:off x="1042035" y="457835"/>
            <a:ext cx="54025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分析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</a:rPr>
              <a:t>如下图（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</a:rPr>
              <a:t>）、（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</a:rPr>
              <a:t>）所示</a:t>
            </a:r>
            <a:endParaRPr lang="zh-CN" altLang="en-US" sz="2400" b="1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17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1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1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1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1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1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11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1000"/>
                                        <p:tgtEl>
                                          <p:spTgt spid="111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1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1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11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1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79" grpId="0"/>
      <p:bldP spid="111682" grpId="0"/>
      <p:bldP spid="11168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/>
          <p:nvPr/>
        </p:nvSpPr>
        <p:spPr>
          <a:xfrm>
            <a:off x="537353" y="431800"/>
            <a:ext cx="8401699" cy="2862322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巴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广高速公路在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月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日正式通车，从巴中到广元全长约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126 km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一辆小汽车、一辆货车同时从巴中、广元两地相向开出，经过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分钟相遇，相遇时小汽车比货车多行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km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，设小汽车和货车的速度分别为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km/h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km/h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，则下列方程组正确的是（    ）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6" name="组合 24"/>
          <p:cNvGrpSpPr/>
          <p:nvPr/>
        </p:nvGrpSpPr>
        <p:grpSpPr>
          <a:xfrm>
            <a:off x="-6295" y="-30271"/>
            <a:ext cx="2017712" cy="477837"/>
            <a:chOff x="1588" y="41166"/>
            <a:chExt cx="2017712" cy="477838"/>
          </a:xfrm>
        </p:grpSpPr>
        <p:cxnSp>
          <p:nvCxnSpPr>
            <p:cNvPr id="7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1166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9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8438" name="Text Box 7"/>
          <p:cNvSpPr txBox="1"/>
          <p:nvPr/>
        </p:nvSpPr>
        <p:spPr>
          <a:xfrm>
            <a:off x="997005" y="3358839"/>
            <a:ext cx="6042295" cy="1569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A</a:t>
            </a:r>
            <a:r>
              <a:rPr lang="en-US" altLang="zh-CN" sz="2400" b="1" dirty="0" smtClean="0">
                <a:latin typeface="+mn-lt"/>
                <a:ea typeface="宋体" panose="02010600030101010101" pitchFamily="2" charset="-122"/>
              </a:rPr>
              <a:t>.              </a:t>
            </a:r>
            <a:r>
              <a:rPr lang="zh-CN" altLang="en-US" sz="2400" b="1" dirty="0" smtClean="0">
                <a:latin typeface="+mn-lt"/>
                <a:ea typeface="宋体" panose="02010600030101010101" pitchFamily="2" charset="-122"/>
              </a:rPr>
              <a:t>                         </a:t>
            </a: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B.</a:t>
            </a:r>
            <a:endParaRPr lang="zh-CN" altLang="en-US" sz="2400" b="1" dirty="0">
              <a:latin typeface="+mn-lt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</a:pPr>
            <a:endParaRPr lang="zh-CN" altLang="en-US" sz="2400" b="1" dirty="0">
              <a:latin typeface="+mn-lt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</a:pP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C. </a:t>
            </a:r>
            <a:r>
              <a:rPr lang="en-US" altLang="zh-CN" sz="2400" b="1" dirty="0" smtClean="0">
                <a:latin typeface="+mn-lt"/>
                <a:ea typeface="宋体" panose="02010600030101010101" pitchFamily="2" charset="-122"/>
              </a:rPr>
              <a:t>      </a:t>
            </a:r>
            <a:r>
              <a:rPr lang="zh-CN" altLang="en-US" sz="2400" b="1" dirty="0" smtClean="0">
                <a:latin typeface="+mn-lt"/>
                <a:ea typeface="宋体" panose="02010600030101010101" pitchFamily="2" charset="-122"/>
              </a:rPr>
              <a:t>                                </a:t>
            </a: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D.</a:t>
            </a:r>
            <a:endParaRPr lang="zh-CN" altLang="en-US" sz="2400" b="1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7992" y="2731630"/>
            <a:ext cx="623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0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-26044" y="441199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617274" y="3256359"/>
          <a:ext cx="1466950" cy="614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4" name="Equation" r:id="rId2" imgW="26212800" imgH="10972800" progId="Equation.DSMT4">
                  <p:embed/>
                </p:oleObj>
              </mc:Choice>
              <mc:Fallback>
                <p:oleObj name="Equation" r:id="rId2" imgW="26212800" imgH="10972800" progId="Equation.DSMT4">
                  <p:embed/>
                  <p:pic>
                    <p:nvPicPr>
                      <p:cNvPr id="0" name="图片 761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17274" y="3256359"/>
                        <a:ext cx="1466950" cy="614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926723" y="3121407"/>
          <a:ext cx="1458311" cy="87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5" name="Equation" r:id="rId4" imgW="25298400" imgH="15240000" progId="Equation.DSMT4">
                  <p:embed/>
                </p:oleObj>
              </mc:Choice>
              <mc:Fallback>
                <p:oleObj name="Equation" r:id="rId4" imgW="25298400" imgH="15240000" progId="Equation.DSMT4">
                  <p:embed/>
                  <p:pic>
                    <p:nvPicPr>
                      <p:cNvPr id="0" name="图片 761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926723" y="3121407"/>
                        <a:ext cx="1458311" cy="878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967233" y="4088518"/>
          <a:ext cx="1260146" cy="10020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6" name="Equation" r:id="rId6" imgW="25298400" imgH="20116800" progId="Equation.DSMT4">
                  <p:embed/>
                </p:oleObj>
              </mc:Choice>
              <mc:Fallback>
                <p:oleObj name="Equation" r:id="rId6" imgW="25298400" imgH="20116800" progId="Equation.DSMT4">
                  <p:embed/>
                  <p:pic>
                    <p:nvPicPr>
                      <p:cNvPr id="0" name="图片 76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67233" y="4088518"/>
                        <a:ext cx="1260146" cy="10020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1608746" y="4193624"/>
          <a:ext cx="1315759" cy="792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17" name="Equation" r:id="rId8" imgW="25298400" imgH="15240000" progId="Equation.DSMT4">
                  <p:embed/>
                </p:oleObj>
              </mc:Choice>
              <mc:Fallback>
                <p:oleObj name="Equation" r:id="rId8" imgW="25298400" imgH="15240000" progId="Equation.DSMT4">
                  <p:embed/>
                  <p:pic>
                    <p:nvPicPr>
                      <p:cNvPr id="0" name="图片 76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08746" y="4193624"/>
                        <a:ext cx="1315759" cy="7926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extBox 2"/>
          <p:cNvSpPr txBox="1">
            <a:spLocks noChangeArrowheads="1"/>
          </p:cNvSpPr>
          <p:nvPr/>
        </p:nvSpPr>
        <p:spPr bwMode="auto">
          <a:xfrm>
            <a:off x="271145" y="697230"/>
            <a:ext cx="8164195" cy="190563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ctr" hangingPunct="0">
              <a:lnSpc>
                <a:spcPct val="120000"/>
              </a:lnSpc>
            </a:pPr>
            <a:r>
              <a:rPr lang="en-US" altLang="zh-CN" sz="2400" b="1" dirty="0" err="1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中国清代算书</a:t>
            </a:r>
            <a:r>
              <a:rPr lang="en-US" altLang="zh-CN" sz="2400" b="1" dirty="0" err="1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《御制数理精蕴》中有这样一题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：“马四匹、牛六头，共价四十八两（我国古代货币单位）；马三匹、牛五头，共价三十八两．问马、牛各价几何？”设马每匹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两，牛每头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两，根据题意可列方程组为（　　）</a:t>
            </a:r>
            <a:endParaRPr lang="en-US" altLang="zh-CN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eaLnBrk="0" fontAlgn="ctr" hangingPunct="0">
              <a:lnSpc>
                <a:spcPct val="120000"/>
              </a:lnSpc>
              <a:spcBef>
                <a:spcPts val="1200"/>
              </a:spcBef>
            </a:pPr>
            <a:r>
              <a:rPr lang="en-US" sz="2400" b="1" dirty="0" smtClean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sz="2400" b="1" dirty="0" smtClean="0">
                <a:solidFill>
                  <a:prstClr val="black"/>
                </a:solidFill>
                <a:latin typeface="Times New Roman" panose="02020603050405020304"/>
              </a:rPr>
              <a:t>A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．	                 </a:t>
            </a:r>
            <a:r>
              <a:rPr lang="en-US" sz="2400" b="1" dirty="0" smtClean="0">
                <a:solidFill>
                  <a:prstClr val="black"/>
                </a:solidFill>
                <a:latin typeface="Times New Roman" panose="02020603050405020304"/>
              </a:rPr>
              <a:t>            </a:t>
            </a:r>
            <a:r>
              <a:rPr sz="2400" b="1" dirty="0" smtClean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B．	</a:t>
            </a:r>
            <a:endParaRPr sz="2400" b="1" dirty="0">
              <a:solidFill>
                <a:prstClr val="black"/>
              </a:solidFill>
              <a:latin typeface="Times New Roman" panose="02020603050405020304"/>
            </a:endParaRPr>
          </a:p>
          <a:p>
            <a:pPr eaLnBrk="0" fontAlgn="ctr" hangingPunct="0">
              <a:lnSpc>
                <a:spcPct val="120000"/>
              </a:lnSpc>
            </a:pPr>
            <a:endParaRPr sz="2400" b="1" dirty="0">
              <a:solidFill>
                <a:prstClr val="black"/>
              </a:solidFill>
              <a:latin typeface="Times New Roman" panose="02020603050405020304"/>
            </a:endParaRPr>
          </a:p>
          <a:p>
            <a:pPr eaLnBrk="0" fontAlgn="ctr" hangingPunct="0">
              <a:lnSpc>
                <a:spcPct val="120000"/>
              </a:lnSpc>
            </a:pPr>
            <a:r>
              <a:rPr lang="en-US" sz="2400" b="1" dirty="0" smtClean="0">
                <a:solidFill>
                  <a:prstClr val="black"/>
                </a:solidFill>
                <a:latin typeface="Times New Roman" panose="02020603050405020304"/>
              </a:rPr>
              <a:t> </a:t>
            </a:r>
            <a:r>
              <a:rPr sz="2400" b="1" dirty="0" smtClean="0">
                <a:solidFill>
                  <a:prstClr val="black"/>
                </a:solidFill>
                <a:latin typeface="Times New Roman" panose="02020603050405020304"/>
              </a:rPr>
              <a:t>C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．	                  </a:t>
            </a:r>
            <a:r>
              <a:rPr lang="en-US" sz="2400" b="1" dirty="0" smtClean="0">
                <a:solidFill>
                  <a:prstClr val="black"/>
                </a:solidFill>
                <a:latin typeface="Times New Roman" panose="02020603050405020304"/>
              </a:rPr>
              <a:t>            </a:t>
            </a:r>
            <a:r>
              <a:rPr sz="2400" b="1" dirty="0" smtClean="0">
                <a:solidFill>
                  <a:prstClr val="black"/>
                </a:solidFill>
                <a:latin typeface="Times New Roman" panose="02020603050405020304"/>
              </a:rPr>
              <a:t>D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． </a:t>
            </a:r>
            <a:endParaRPr sz="2400" b="1" dirty="0">
              <a:solidFill>
                <a:prstClr val="black"/>
              </a:solidFill>
              <a:latin typeface="Times New Roman" panose="02020603050405020304"/>
            </a:endParaRPr>
          </a:p>
        </p:txBody>
      </p:sp>
      <p:sp>
        <p:nvSpPr>
          <p:cNvPr id="21" name="Freeform 74"/>
          <p:cNvSpPr>
            <a:spLocks noChangeAspect="1" noEditPoints="1"/>
          </p:cNvSpPr>
          <p:nvPr/>
        </p:nvSpPr>
        <p:spPr bwMode="auto">
          <a:xfrm>
            <a:off x="157163" y="39688"/>
            <a:ext cx="360362" cy="319087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rgbClr val="FFBF53">
              <a:lumMod val="75000"/>
            </a:srgb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2" name="直线连接符 23"/>
          <p:cNvCxnSpPr/>
          <p:nvPr/>
        </p:nvCxnSpPr>
        <p:spPr>
          <a:xfrm>
            <a:off x="-6295" y="403225"/>
            <a:ext cx="2006600" cy="0"/>
          </a:xfrm>
          <a:prstGeom prst="line">
            <a:avLst/>
          </a:prstGeom>
          <a:noFill/>
          <a:ln w="25400" cap="flat" cmpd="sng" algn="ctr">
            <a:solidFill>
              <a:srgbClr val="00B05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5" name="文本框 4"/>
          <p:cNvSpPr txBox="1"/>
          <p:nvPr/>
        </p:nvSpPr>
        <p:spPr>
          <a:xfrm>
            <a:off x="5466080" y="2054493"/>
            <a:ext cx="5416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对象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74065" y="2897505"/>
          <a:ext cx="155194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2" name="" r:id="rId1" imgW="876300" imgH="457200" progId="Equation.3">
                  <p:embed/>
                </p:oleObj>
              </mc:Choice>
              <mc:Fallback>
                <p:oleObj name="" r:id="rId1" imgW="876300" imgH="457200" progId="Equation.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74065" y="2897505"/>
                        <a:ext cx="1551940" cy="809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916969" y="2897505"/>
          <a:ext cx="154940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3" name="" r:id="rId3" imgW="889000" imgH="457200" progId="Equation.KSEE3">
                  <p:embed/>
                </p:oleObj>
              </mc:Choice>
              <mc:Fallback>
                <p:oleObj name="" r:id="rId3" imgW="889000" imgH="457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16969" y="2897505"/>
                        <a:ext cx="1549400" cy="796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1488" y="3860537"/>
          <a:ext cx="1553210" cy="798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4" name="" r:id="rId5" imgW="889000" imgH="457200" progId="Equation.KSEE3">
                  <p:embed/>
                </p:oleObj>
              </mc:Choice>
              <mc:Fallback>
                <p:oleObj name="" r:id="rId5" imgW="889000" imgH="4572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1488" y="3860537"/>
                        <a:ext cx="1553210" cy="7988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886371" y="3813240"/>
          <a:ext cx="1677035" cy="862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5" name="" r:id="rId7" imgW="889000" imgH="457200" progId="Equation.KSEE3">
                  <p:embed/>
                </p:oleObj>
              </mc:Choice>
              <mc:Fallback>
                <p:oleObj name="" r:id="rId7" imgW="889000" imgH="457200" progId="Equation.KSEE3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86371" y="3813240"/>
                        <a:ext cx="1677035" cy="8629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文本框 15"/>
          <p:cNvSpPr txBox="1"/>
          <p:nvPr/>
        </p:nvSpPr>
        <p:spPr>
          <a:xfrm>
            <a:off x="543983" y="-41716"/>
            <a:ext cx="1473200" cy="476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500" b="1" dirty="0" smtClean="0">
                <a:latin typeface="宋体" panose="02010600030101010101" pitchFamily="2" charset="-122"/>
              </a:rPr>
              <a:t>连接中考</a:t>
            </a:r>
            <a:endParaRPr lang="zh-CN" altLang="en-US" sz="25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/>
          <p:nvPr/>
        </p:nvSpPr>
        <p:spPr>
          <a:xfrm>
            <a:off x="327660" y="1016128"/>
            <a:ext cx="8303895" cy="249299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某校春季运动会比赛中，八年级（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）班、（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）班的竞技实力相当，关于比赛结果，甲同学说：（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）班与（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）班得分比为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6:5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；乙同学说：（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）班得分比（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）班得分的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倍少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40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分．若设（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）班得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分，（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）班得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分，根据题意所列的方程组应为（    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）</a:t>
            </a:r>
            <a:endParaRPr lang="zh-CN" altLang="en-US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11584" y="-32013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5742" name="组合 7"/>
          <p:cNvGrpSpPr/>
          <p:nvPr/>
        </p:nvGrpSpPr>
        <p:grpSpPr>
          <a:xfrm>
            <a:off x="3283964" y="524972"/>
            <a:ext cx="2480310" cy="492828"/>
            <a:chOff x="5083" y="1100"/>
            <a:chExt cx="3905" cy="778"/>
          </a:xfrm>
        </p:grpSpPr>
        <p:grpSp>
          <p:nvGrpSpPr>
            <p:cNvPr id="115743" name="组合 1"/>
            <p:cNvGrpSpPr>
              <a:grpSpLocks noChangeAspect="1"/>
            </p:cNvGrpSpPr>
            <p:nvPr/>
          </p:nvGrpSpPr>
          <p:grpSpPr>
            <a:xfrm>
              <a:off x="5138" y="1168"/>
              <a:ext cx="3797" cy="710"/>
              <a:chOff x="3564387" y="597378"/>
              <a:chExt cx="2247990" cy="419195"/>
            </a:xfrm>
          </p:grpSpPr>
          <p:sp>
            <p:nvSpPr>
              <p:cNvPr id="26" name="缺角矩形 25"/>
              <p:cNvSpPr/>
              <p:nvPr/>
            </p:nvSpPr>
            <p:spPr>
              <a:xfrm rot="3000000">
                <a:off x="4021485" y="597560"/>
                <a:ext cx="419195" cy="418816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缺角矩形 26"/>
              <p:cNvSpPr/>
              <p:nvPr/>
            </p:nvSpPr>
            <p:spPr>
              <a:xfrm rot="3000000">
                <a:off x="4478774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缺角矩形 27"/>
              <p:cNvSpPr/>
              <p:nvPr/>
            </p:nvSpPr>
            <p:spPr>
              <a:xfrm rot="3000000">
                <a:off x="4936073" y="597560"/>
                <a:ext cx="419195" cy="418816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缺角矩形 28"/>
              <p:cNvSpPr/>
              <p:nvPr/>
            </p:nvSpPr>
            <p:spPr>
              <a:xfrm rot="3000000">
                <a:off x="3564186" y="597557"/>
                <a:ext cx="419195" cy="418815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缺角矩形 29"/>
              <p:cNvSpPr/>
              <p:nvPr/>
            </p:nvSpPr>
            <p:spPr>
              <a:xfrm rot="3000000">
                <a:off x="5393361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" name="TextBox 15"/>
            <p:cNvSpPr txBox="1"/>
            <p:nvPr/>
          </p:nvSpPr>
          <p:spPr>
            <a:xfrm>
              <a:off x="5083" y="1100"/>
              <a:ext cx="3905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基础巩固题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" name="Text Box 8"/>
          <p:cNvSpPr txBox="1"/>
          <p:nvPr/>
        </p:nvSpPr>
        <p:spPr>
          <a:xfrm>
            <a:off x="796412" y="3317164"/>
            <a:ext cx="6208494" cy="17710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220000"/>
              </a:lnSpc>
              <a:spcBef>
                <a:spcPct val="50000"/>
              </a:spcBef>
              <a:buAutoNum type="alphaUcPeriod"/>
            </a:pP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                  </a:t>
            </a:r>
            <a:r>
              <a:rPr lang="en-US" altLang="zh-CN" sz="2400" b="1" dirty="0" smtClean="0">
                <a:latin typeface="+mn-lt"/>
                <a:ea typeface="宋体" panose="02010600030101010101" pitchFamily="2" charset="-122"/>
              </a:rPr>
              <a:t>                    </a:t>
            </a: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B.</a:t>
            </a:r>
            <a:endParaRPr lang="en-US" altLang="zh-CN" sz="2400" b="1" dirty="0">
              <a:latin typeface="+mn-lt"/>
              <a:ea typeface="宋体" panose="02010600030101010101" pitchFamily="2" charset="-122"/>
            </a:endParaRPr>
          </a:p>
          <a:p>
            <a:pPr marL="342900" indent="-342900">
              <a:lnSpc>
                <a:spcPct val="220000"/>
              </a:lnSpc>
              <a:spcBef>
                <a:spcPct val="50000"/>
              </a:spcBef>
            </a:pP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C.                  </a:t>
            </a:r>
            <a:r>
              <a:rPr lang="en-US" altLang="zh-CN" sz="2400" b="1" dirty="0" smtClean="0">
                <a:latin typeface="+mn-lt"/>
                <a:ea typeface="宋体" panose="02010600030101010101" pitchFamily="2" charset="-122"/>
              </a:rPr>
              <a:t>                     </a:t>
            </a:r>
            <a:r>
              <a:rPr lang="en-US" altLang="zh-CN" sz="2400" b="1" dirty="0">
                <a:latin typeface="+mn-lt"/>
                <a:ea typeface="宋体" panose="02010600030101010101" pitchFamily="2" charset="-122"/>
              </a:rPr>
              <a:t>D.</a:t>
            </a:r>
            <a:endParaRPr lang="en-US" altLang="zh-CN" sz="2400" b="1" dirty="0">
              <a:latin typeface="+mn-lt"/>
              <a:ea typeface="宋体" panose="02010600030101010101" pitchFamily="2" charset="-122"/>
            </a:endParaRP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97786" y="3478772"/>
          <a:ext cx="14160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6" name="Equation" r:id="rId1" imgW="800100" imgH="457200" progId="Equation.DSMT4">
                  <p:embed/>
                </p:oleObj>
              </mc:Choice>
              <mc:Fallback>
                <p:oleObj name="Equation" r:id="rId1" imgW="800100" imgH="457200" progId="Equation.DSMT4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7786" y="3478772"/>
                        <a:ext cx="1416050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623970" y="3393070"/>
          <a:ext cx="14160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7" name="Equation" r:id="rId3" imgW="800100" imgH="457200" progId="Equation.DSMT4">
                  <p:embed/>
                </p:oleObj>
              </mc:Choice>
              <mc:Fallback>
                <p:oleObj name="Equation" r:id="rId3" imgW="800100" imgH="45720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3970" y="3393070"/>
                        <a:ext cx="1416050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97786" y="4333875"/>
          <a:ext cx="14160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8" name="Equation" r:id="rId5" imgW="800100" imgH="457200" progId="Equation.DSMT4">
                  <p:embed/>
                </p:oleObj>
              </mc:Choice>
              <mc:Fallback>
                <p:oleObj name="Equation" r:id="rId5" imgW="800100" imgH="457200" progId="Equation.DSMT4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7786" y="4333875"/>
                        <a:ext cx="1416050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698700" y="4333875"/>
          <a:ext cx="14160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9" name="Equation" r:id="rId7" imgW="800100" imgH="457200" progId="Equation.DSMT4">
                  <p:embed/>
                </p:oleObj>
              </mc:Choice>
              <mc:Fallback>
                <p:oleObj name="Equation" r:id="rId7" imgW="800100" imgH="457200" progId="Equation.DSMT4">
                  <p:embed/>
                  <p:pic>
                    <p:nvPicPr>
                      <p:cNvPr id="0" name="对象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700" y="4333875"/>
                        <a:ext cx="1416050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文本框 4"/>
          <p:cNvSpPr txBox="1"/>
          <p:nvPr/>
        </p:nvSpPr>
        <p:spPr>
          <a:xfrm>
            <a:off x="2370470" y="2987037"/>
            <a:ext cx="5416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448817" y="848405"/>
            <a:ext cx="8516620" cy="2084070"/>
          </a:xfrm>
          <a:prstGeom prst="rect">
            <a:avLst/>
          </a:prstGeom>
          <a:solidFill>
            <a:srgbClr val="FFFF00"/>
          </a:solidFill>
          <a:ln w="1270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一只蛐蛐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条腿，一只蜘蛛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条腿，现有蛐蛐和蜘蛛共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只，共有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68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条腿，若设蛐蛐有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只，蜘蛛有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只，则列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出方程组为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______________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．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43363" name="Group 3"/>
          <p:cNvGrpSpPr/>
          <p:nvPr/>
        </p:nvGrpSpPr>
        <p:grpSpPr>
          <a:xfrm>
            <a:off x="2316957" y="1902455"/>
            <a:ext cx="2591991" cy="908446"/>
            <a:chOff x="1036" y="1165"/>
            <a:chExt cx="2177" cy="763"/>
          </a:xfrm>
        </p:grpSpPr>
        <p:sp>
          <p:nvSpPr>
            <p:cNvPr id="19462" name="Text Box 4"/>
            <p:cNvSpPr txBox="1"/>
            <p:nvPr/>
          </p:nvSpPr>
          <p:spPr>
            <a:xfrm>
              <a:off x="1036" y="1165"/>
              <a:ext cx="2177" cy="763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  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x+y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=10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endParaRPr>
            </a:p>
            <a:p>
              <a:pPr>
                <a:spcBef>
                  <a:spcPts val="6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  6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x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+8</a:t>
              </a: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y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rPr>
                <a:t>=68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0030101010101" pitchFamily="1" charset="-122"/>
                <a:cs typeface="Times New Roman" panose="02020603050405020304" pitchFamily="18" charset="0"/>
              </a:endParaRPr>
            </a:p>
          </p:txBody>
        </p:sp>
        <p:sp>
          <p:nvSpPr>
            <p:cNvPr id="19463" name="AutoShape 5"/>
            <p:cNvSpPr/>
            <p:nvPr/>
          </p:nvSpPr>
          <p:spPr>
            <a:xfrm>
              <a:off x="1121" y="1340"/>
              <a:ext cx="71" cy="501"/>
            </a:xfrm>
            <a:prstGeom prst="leftBrace">
              <a:avLst>
                <a:gd name="adj1" fmla="val 55952"/>
                <a:gd name="adj2" fmla="val 50000"/>
              </a:avLst>
            </a:prstGeom>
            <a:noFill/>
            <a:ln w="28575" cap="sq" cmpd="sng">
              <a:solidFill>
                <a:srgbClr val="FF0000"/>
              </a:solidFill>
              <a:prstDash val="solid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zh-CN" altLang="en-US" sz="1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43366" name="Text Box 6"/>
          <p:cNvSpPr txBox="1"/>
          <p:nvPr/>
        </p:nvSpPr>
        <p:spPr>
          <a:xfrm>
            <a:off x="434340" y="3002915"/>
            <a:ext cx="8420735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解析</a:t>
            </a:r>
            <a:r>
              <a:rPr lang="en-US" alt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根据蛐蛐和蜘蛛共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只，可得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10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;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 蛐蛐和蜘蛛共有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68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条腿，可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得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6</a:t>
            </a:r>
            <a:r>
              <a:rPr lang="en-US" altLang="zh-CN" sz="2400" b="1" i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8</a:t>
            </a:r>
            <a:r>
              <a:rPr lang="en-US" altLang="zh-CN" sz="2400" b="1" i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68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11584" y="-32013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/>
          <p:nvPr/>
        </p:nvSpPr>
        <p:spPr>
          <a:xfrm>
            <a:off x="336621" y="745077"/>
            <a:ext cx="8625840" cy="2012859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某电脑经销商计划同时购进一批电脑机箱和液晶显示器，若购进电脑机箱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台和液晶显示器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台，共需资金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7 000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元；若购进电脑机箱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台和液晶显示器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台，共需资金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4 120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元．则每台电脑机箱和液晶显示器的进价各多少元？</a:t>
            </a:r>
            <a:endParaRPr lang="zh-CN" altLang="en-US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11584" y="-32013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Text Box 3"/>
          <p:cNvSpPr txBox="1"/>
          <p:nvPr/>
        </p:nvSpPr>
        <p:spPr>
          <a:xfrm>
            <a:off x="533964" y="2736939"/>
            <a:ext cx="8381431" cy="201901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设每台电脑机箱和液晶显示器的进价分别为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元和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元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，</a:t>
            </a:r>
            <a:endParaRPr lang="en-US" altLang="zh-CN" sz="2400" b="1" dirty="0" smtClean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                    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   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每台电脑机箱和液晶显示器的进价分别是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60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元、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800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元．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61292" y="3346010"/>
            <a:ext cx="1897479" cy="773112"/>
            <a:chOff x="4479091" y="3513688"/>
            <a:chExt cx="1897479" cy="773112"/>
          </a:xfrm>
        </p:grpSpPr>
        <p:sp>
          <p:nvSpPr>
            <p:cNvPr id="2" name="矩形 1"/>
            <p:cNvSpPr/>
            <p:nvPr/>
          </p:nvSpPr>
          <p:spPr>
            <a:xfrm>
              <a:off x="4479091" y="3665455"/>
              <a:ext cx="8034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ea typeface="仿宋" panose="02010609060101010101" charset="-122"/>
                  <a:cs typeface="仿宋" panose="02010609060101010101" charset="-122"/>
                </a:rPr>
                <a:t>解得</a:t>
              </a:r>
              <a:endParaRPr lang="zh-CN" altLang="en-US" sz="2400" dirty="0"/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5331995" y="3513688"/>
            <a:ext cx="1044575" cy="7731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798" name="Equation" r:id="rId1" imgW="622300" imgH="457200" progId="Equation.DSMT4">
                    <p:embed/>
                  </p:oleObj>
                </mc:Choice>
                <mc:Fallback>
                  <p:oleObj name="Equation" r:id="rId1" imgW="622300" imgH="457200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1995" y="3513688"/>
                          <a:ext cx="1044575" cy="7731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组合 8"/>
          <p:cNvGrpSpPr/>
          <p:nvPr/>
        </p:nvGrpSpPr>
        <p:grpSpPr>
          <a:xfrm>
            <a:off x="778340" y="3369658"/>
            <a:ext cx="2370471" cy="773113"/>
            <a:chOff x="778340" y="3600400"/>
            <a:chExt cx="2370471" cy="773113"/>
          </a:xfrm>
        </p:grpSpPr>
        <p:graphicFrame>
          <p:nvGraphicFramePr>
            <p:cNvPr id="3" name="对象 2"/>
            <p:cNvGraphicFramePr>
              <a:graphicFrameLocks noChangeAspect="1"/>
            </p:cNvGraphicFramePr>
            <p:nvPr/>
          </p:nvGraphicFramePr>
          <p:xfrm>
            <a:off x="1272386" y="3600400"/>
            <a:ext cx="1876425" cy="773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799" name="Equation" r:id="rId3" imgW="1117600" imgH="457200" progId="Equation.DSMT4">
                    <p:embed/>
                  </p:oleObj>
                </mc:Choice>
                <mc:Fallback>
                  <p:oleObj name="Equation" r:id="rId3" imgW="1117600" imgH="457200" progId="Equation.DSMT4">
                    <p:embed/>
                    <p:pic>
                      <p:nvPicPr>
                        <p:cNvPr id="0" name="对象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2386" y="3600400"/>
                          <a:ext cx="1876425" cy="7731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" name="矩形 31"/>
            <p:cNvSpPr/>
            <p:nvPr/>
          </p:nvSpPr>
          <p:spPr>
            <a:xfrm>
              <a:off x="778340" y="3691731"/>
              <a:ext cx="49404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ea typeface="仿宋" panose="02010609060101010101" charset="-122"/>
                  <a:cs typeface="仿宋" panose="02010609060101010101" charset="-122"/>
                </a:rPr>
                <a:t>则</a:t>
              </a:r>
              <a:endParaRPr lang="zh-CN" altLang="en-US" sz="24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/>
          <p:nvPr/>
        </p:nvSpPr>
        <p:spPr>
          <a:xfrm>
            <a:off x="199390" y="762874"/>
            <a:ext cx="8630285" cy="1754326"/>
          </a:xfrm>
          <a:prstGeom prst="rect">
            <a:avLst/>
          </a:prstGeom>
          <a:solidFill>
            <a:srgbClr val="FFFF00"/>
          </a:solidFill>
          <a:ln w="1270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4.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市至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市的航线长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1200km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，一架飞机从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市顺风飞往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市需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小时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30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分，从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市逆风飞往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市需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小时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分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求飞机的平均速度与风速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-11584" y="-32013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Text Box 3"/>
          <p:cNvSpPr txBox="1"/>
          <p:nvPr/>
        </p:nvSpPr>
        <p:spPr>
          <a:xfrm>
            <a:off x="676043" y="2429815"/>
            <a:ext cx="8518525" cy="1421928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设飞机的平均速度为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km/h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风速为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km/h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8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根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据题意可列方程组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3811747" y="3036953"/>
          <a:ext cx="1773905" cy="1288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7" name="Equation" r:id="rId1" imgW="1155700" imgH="838200" progId="Equation.DSMT4">
                  <p:embed/>
                </p:oleObj>
              </mc:Choice>
              <mc:Fallback>
                <p:oleObj name="Equation" r:id="rId1" imgW="1155700" imgH="838200" progId="Equation.DSMT4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1747" y="3036953"/>
                        <a:ext cx="1773905" cy="12881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" name="组合 24"/>
          <p:cNvGrpSpPr/>
          <p:nvPr/>
        </p:nvGrpSpPr>
        <p:grpSpPr>
          <a:xfrm>
            <a:off x="5725795" y="3093481"/>
            <a:ext cx="2545284" cy="873339"/>
            <a:chOff x="1445454" y="3214493"/>
            <a:chExt cx="2545284" cy="873339"/>
          </a:xfrm>
        </p:grpSpPr>
        <p:sp>
          <p:nvSpPr>
            <p:cNvPr id="32" name="Text Box 23"/>
            <p:cNvSpPr txBox="1"/>
            <p:nvPr/>
          </p:nvSpPr>
          <p:spPr>
            <a:xfrm>
              <a:off x="1445454" y="3415030"/>
              <a:ext cx="1101090" cy="46037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解得：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  <p:grpSp>
          <p:nvGrpSpPr>
            <p:cNvPr id="34" name="Group 24"/>
            <p:cNvGrpSpPr/>
            <p:nvPr/>
          </p:nvGrpSpPr>
          <p:grpSpPr>
            <a:xfrm>
              <a:off x="2422684" y="3214493"/>
              <a:ext cx="1568054" cy="873339"/>
              <a:chOff x="2256" y="3017"/>
              <a:chExt cx="864" cy="1006"/>
            </a:xfrm>
          </p:grpSpPr>
          <p:sp>
            <p:nvSpPr>
              <p:cNvPr id="35" name="Text Box 25"/>
              <p:cNvSpPr txBox="1"/>
              <p:nvPr/>
            </p:nvSpPr>
            <p:spPr>
              <a:xfrm>
                <a:off x="2325" y="3017"/>
                <a:ext cx="795" cy="53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 i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anose="02010600030101010101" pitchFamily="1" charset="-122"/>
                    <a:cs typeface="Times New Roman" panose="02020603050405020304" pitchFamily="18" charset="0"/>
                  </a:rPr>
                  <a:t>x = 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anose="02010600030101010101" pitchFamily="1" charset="-122"/>
                    <a:cs typeface="Times New Roman" panose="02020603050405020304" pitchFamily="18" charset="0"/>
                  </a:rPr>
                  <a:t>420</a:t>
                </a:r>
                <a:r>
                  <a:rPr lang="zh-CN" altLang="en-US" sz="2400" b="1" i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anose="02010600030101010101" pitchFamily="1" charset="-122"/>
                    <a:cs typeface="Times New Roman" panose="02020603050405020304" pitchFamily="18" charset="0"/>
                  </a:rPr>
                  <a:t>，</a:t>
                </a:r>
                <a:endParaRPr lang="zh-CN" altLang="en-US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6" name="Text Box 26"/>
              <p:cNvSpPr txBox="1"/>
              <p:nvPr/>
            </p:nvSpPr>
            <p:spPr>
              <a:xfrm>
                <a:off x="2325" y="3491"/>
                <a:ext cx="570" cy="53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i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anose="02010600030101010101" pitchFamily="1" charset="-122"/>
                    <a:cs typeface="Times New Roman" panose="02020603050405020304" pitchFamily="18" charset="0"/>
                  </a:rPr>
                  <a:t>y = 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anose="02010600030101010101" pitchFamily="1" charset="-122"/>
                    <a:cs typeface="Times New Roman" panose="02020603050405020304" pitchFamily="18" charset="0"/>
                  </a:rPr>
                  <a:t>60.</a:t>
                </a:r>
                <a:endPara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anose="02010600030101010101" pitchFamily="1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" name="AutoShape 27"/>
              <p:cNvSpPr/>
              <p:nvPr/>
            </p:nvSpPr>
            <p:spPr>
              <a:xfrm>
                <a:off x="2256" y="3258"/>
                <a:ext cx="96" cy="576"/>
              </a:xfrm>
              <a:prstGeom prst="leftBrace">
                <a:avLst>
                  <a:gd name="adj1" fmla="val 50000"/>
                  <a:gd name="adj2" fmla="val 50000"/>
                </a:avLst>
              </a:prstGeom>
              <a:noFill/>
              <a:ln w="12700" cap="sq" cmpd="sng">
                <a:solidFill>
                  <a:srgbClr val="FF0000"/>
                </a:solidFill>
                <a:prstDash val="solid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zh-CN" altLang="en-US" sz="100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38" name="Text Box 28"/>
          <p:cNvSpPr txBox="1"/>
          <p:nvPr/>
        </p:nvSpPr>
        <p:spPr>
          <a:xfrm>
            <a:off x="720658" y="4347259"/>
            <a:ext cx="6774611" cy="46166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飞机的平均速度为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420km/h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，风速为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60km/h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3"/>
          <p:cNvSpPr txBox="1"/>
          <p:nvPr/>
        </p:nvSpPr>
        <p:spPr>
          <a:xfrm>
            <a:off x="236296" y="1086549"/>
            <a:ext cx="8612505" cy="142049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lnSpc>
                <a:spcPct val="120000"/>
              </a:lnSpc>
              <a:spcBef>
                <a:spcPts val="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我国</a:t>
            </a:r>
            <a:r>
              <a:rPr kumimoji="0" lang="zh-CN" altLang="en-US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的长江由西至东奔腾不息，其中九江至南京约有</a:t>
            </a:r>
            <a:r>
              <a:rPr kumimoji="0" lang="en-US" altLang="zh-CN" sz="2400" b="1" kern="1200" cap="none" spc="0" normalizeH="0" baseline="0" noProof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450</a:t>
            </a:r>
            <a:r>
              <a:rPr kumimoji="0" lang="zh-CN" altLang="en-US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千米的路程，某船从九江出发</a:t>
            </a:r>
            <a:r>
              <a:rPr kumimoji="0" lang="en-US" altLang="zh-CN" sz="2400" b="1" kern="1200" cap="none" spc="0" normalizeH="0" baseline="0" noProof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9</a:t>
            </a:r>
            <a:r>
              <a:rPr kumimoji="0" lang="zh-CN" altLang="en-US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个小时就能到达南京；返回时则用多了</a:t>
            </a:r>
            <a:r>
              <a:rPr kumimoji="0" lang="en-US" altLang="zh-CN" sz="2400" b="1" kern="1200" cap="none" spc="0" normalizeH="0" baseline="0" noProof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个小时</a:t>
            </a:r>
            <a:r>
              <a:rPr kumimoji="0" lang="en-US" altLang="zh-CN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kumimoji="0" lang="zh-CN" altLang="en-US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求此船在静水中的速度以及长江水的平均流速</a:t>
            </a:r>
            <a:r>
              <a:rPr kumimoji="0" lang="en-US" altLang="zh-CN" sz="2400" b="1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kumimoji="0" lang="en-US" altLang="zh-CN" sz="2400" b="1" kern="1200" cap="none" spc="0" normalizeH="0" baseline="0" noProof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13673" name="Text Box 9"/>
          <p:cNvSpPr txBox="1"/>
          <p:nvPr/>
        </p:nvSpPr>
        <p:spPr>
          <a:xfrm>
            <a:off x="260985" y="2562225"/>
            <a:ext cx="8622030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设轮船在静水中的速度为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千米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时，长江水的平均流速为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千米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时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13681" name="Text Box 17"/>
          <p:cNvSpPr txBox="1"/>
          <p:nvPr/>
        </p:nvSpPr>
        <p:spPr>
          <a:xfrm>
            <a:off x="313240" y="4016375"/>
            <a:ext cx="8769985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轮船在静水中的速度为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47.5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千米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时，长江水的平均流速为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</a:rPr>
              <a:t>2.5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千米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时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117769" name="组合 6"/>
          <p:cNvGrpSpPr/>
          <p:nvPr/>
        </p:nvGrpSpPr>
        <p:grpSpPr>
          <a:xfrm>
            <a:off x="3305836" y="517089"/>
            <a:ext cx="2480310" cy="500049"/>
            <a:chOff x="5060" y="904"/>
            <a:chExt cx="3905" cy="787"/>
          </a:xfrm>
        </p:grpSpPr>
        <p:grpSp>
          <p:nvGrpSpPr>
            <p:cNvPr id="117770" name="组合 21"/>
            <p:cNvGrpSpPr>
              <a:grpSpLocks noChangeAspect="1"/>
            </p:cNvGrpSpPr>
            <p:nvPr/>
          </p:nvGrpSpPr>
          <p:grpSpPr>
            <a:xfrm>
              <a:off x="5115" y="984"/>
              <a:ext cx="3797" cy="707"/>
              <a:chOff x="3564387" y="597378"/>
              <a:chExt cx="2247990" cy="419195"/>
            </a:xfrm>
          </p:grpSpPr>
          <p:sp>
            <p:nvSpPr>
              <p:cNvPr id="23" name="缺角矩形 22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缺角矩形 23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缺角矩形 24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缺角矩形 25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缺角矩形 26"/>
              <p:cNvSpPr/>
              <p:nvPr/>
            </p:nvSpPr>
            <p:spPr>
              <a:xfrm rot="3000000">
                <a:off x="5393365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7776" name="TextBox 15"/>
            <p:cNvSpPr txBox="1"/>
            <p:nvPr/>
          </p:nvSpPr>
          <p:spPr>
            <a:xfrm>
              <a:off x="5060" y="904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能力提升题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19467" y="-32013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69610" y="3267075"/>
            <a:ext cx="1948615" cy="760413"/>
            <a:chOff x="3255182" y="3282841"/>
            <a:chExt cx="1948615" cy="760413"/>
          </a:xfrm>
        </p:grpSpPr>
        <p:graphicFrame>
          <p:nvGraphicFramePr>
            <p:cNvPr id="113680" name="Object 16"/>
            <p:cNvGraphicFramePr/>
            <p:nvPr/>
          </p:nvGraphicFramePr>
          <p:xfrm>
            <a:off x="4105247" y="3282841"/>
            <a:ext cx="1098550" cy="760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79" name="Equation" r:id="rId1" imgW="15849600" imgH="10972800" progId="Equation.DSMT4">
                    <p:embed/>
                  </p:oleObj>
                </mc:Choice>
                <mc:Fallback>
                  <p:oleObj name="Equation" r:id="rId1" imgW="15849600" imgH="10972800" progId="Equation.DSMT4">
                    <p:embed/>
                    <p:pic>
                      <p:nvPicPr>
                        <p:cNvPr id="0" name="图片 310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05247" y="3282841"/>
                          <a:ext cx="1098550" cy="76041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Text Box 23"/>
            <p:cNvSpPr txBox="1"/>
            <p:nvPr/>
          </p:nvSpPr>
          <p:spPr>
            <a:xfrm>
              <a:off x="3255182" y="3399725"/>
              <a:ext cx="1101090" cy="46037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解得：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53789" y="3309938"/>
            <a:ext cx="2256186" cy="706437"/>
            <a:chOff x="1101533" y="3309938"/>
            <a:chExt cx="2256186" cy="706437"/>
          </a:xfrm>
        </p:grpSpPr>
        <p:graphicFrame>
          <p:nvGraphicFramePr>
            <p:cNvPr id="113679" name="Object 15"/>
            <p:cNvGraphicFramePr/>
            <p:nvPr/>
          </p:nvGraphicFramePr>
          <p:xfrm>
            <a:off x="1514632" y="3309938"/>
            <a:ext cx="1843087" cy="7064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80" name="Equation" r:id="rId3" imgW="28651200" imgH="10972800" progId="Equation.DSMT4">
                    <p:embed/>
                  </p:oleObj>
                </mc:Choice>
                <mc:Fallback>
                  <p:oleObj name="Equation" r:id="rId3" imgW="28651200" imgH="10972800" progId="Equation.DSMT4">
                    <p:embed/>
                    <p:pic>
                      <p:nvPicPr>
                        <p:cNvPr id="0" name="图片 3108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514632" y="3309938"/>
                          <a:ext cx="1843087" cy="7064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矩形 20"/>
            <p:cNvSpPr/>
            <p:nvPr/>
          </p:nvSpPr>
          <p:spPr>
            <a:xfrm>
              <a:off x="1101533" y="3437011"/>
              <a:ext cx="49404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ea typeface="仿宋" panose="02010609060101010101" charset="-122"/>
                  <a:cs typeface="仿宋" panose="02010609060101010101" charset="-122"/>
                </a:rPr>
                <a:t>即</a:t>
              </a:r>
              <a:endParaRPr lang="zh-CN" altLang="en-US" sz="2400" dirty="0"/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3" grpId="0"/>
      <p:bldP spid="11368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对象 9231"/>
          <p:cNvGraphicFramePr/>
          <p:nvPr/>
        </p:nvGraphicFramePr>
        <p:xfrm>
          <a:off x="1265635" y="1651397"/>
          <a:ext cx="5962650" cy="150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6" name="" r:id="rId1" imgW="7957820" imgH="200025" progId="Word.Document.8">
                  <p:embed/>
                </p:oleObj>
              </mc:Choice>
              <mc:Fallback>
                <p:oleObj name="" r:id="rId1" imgW="7957820" imgH="200025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65635" y="1651397"/>
                        <a:ext cx="5962650" cy="1500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224238" y="973031"/>
            <a:ext cx="8612330" cy="1754326"/>
            <a:chOff x="374015" y="1233170"/>
            <a:chExt cx="8395970" cy="1754326"/>
          </a:xfrm>
        </p:grpSpPr>
        <p:sp>
          <p:nvSpPr>
            <p:cNvPr id="17415" name="文本框 1"/>
            <p:cNvSpPr txBox="1"/>
            <p:nvPr/>
          </p:nvSpPr>
          <p:spPr>
            <a:xfrm>
              <a:off x="374015" y="1233170"/>
              <a:ext cx="8395970" cy="1754326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甲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、乙两人都从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地到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地，甲步行，乙骑自行车，如果甲先走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6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千米乙再动身，则乙走   小时后恰好与甲同时到达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地；如果甲先走</a:t>
              </a:r>
              <a:r>
                <a:rPr lang="zh-CN" altLang="en-US" sz="2400" b="1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小时，那么乙用  小时可追上甲，求两人的速度．</a:t>
              </a:r>
              <a:endPara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17412" name="对象 1"/>
            <p:cNvGraphicFramePr>
              <a:graphicFrameLocks noChangeAspect="1"/>
            </p:cNvGraphicFramePr>
            <p:nvPr/>
          </p:nvGraphicFramePr>
          <p:xfrm>
            <a:off x="3652953" y="1760884"/>
            <a:ext cx="279797" cy="6988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767" name="" r:id="rId3" imgW="152400" imgH="393700" progId="Equation.DSMT4">
                    <p:embed/>
                  </p:oleObj>
                </mc:Choice>
                <mc:Fallback>
                  <p:oleObj name="" r:id="rId3" imgW="152400" imgH="393700" progId="Equation.DSMT4">
                    <p:embed/>
                    <p:pic>
                      <p:nvPicPr>
                        <p:cNvPr id="0" name="图片 311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652953" y="1760884"/>
                          <a:ext cx="279797" cy="6988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413" name="对象 3"/>
            <p:cNvGraphicFramePr>
              <a:graphicFrameLocks noChangeAspect="1"/>
            </p:cNvGraphicFramePr>
            <p:nvPr/>
          </p:nvGraphicFramePr>
          <p:xfrm>
            <a:off x="3932033" y="2288599"/>
            <a:ext cx="279797" cy="6988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768" name="" r:id="rId5" imgW="152400" imgH="393700" progId="Equation.DSMT4">
                    <p:embed/>
                  </p:oleObj>
                </mc:Choice>
                <mc:Fallback>
                  <p:oleObj name="" r:id="rId5" imgW="152400" imgH="393700" progId="Equation.DSMT4">
                    <p:embed/>
                    <p:pic>
                      <p:nvPicPr>
                        <p:cNvPr id="0" name="图片 312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932033" y="2288599"/>
                          <a:ext cx="279797" cy="6988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8813" name="组合 2"/>
          <p:cNvGrpSpPr/>
          <p:nvPr/>
        </p:nvGrpSpPr>
        <p:grpSpPr>
          <a:xfrm>
            <a:off x="3297212" y="506146"/>
            <a:ext cx="2478723" cy="500049"/>
            <a:chOff x="5060" y="905"/>
            <a:chExt cx="3905" cy="787"/>
          </a:xfrm>
        </p:grpSpPr>
        <p:grpSp>
          <p:nvGrpSpPr>
            <p:cNvPr id="118814" name="组合 6"/>
            <p:cNvGrpSpPr>
              <a:grpSpLocks noChangeAspect="1"/>
            </p:cNvGrpSpPr>
            <p:nvPr/>
          </p:nvGrpSpPr>
          <p:grpSpPr>
            <a:xfrm>
              <a:off x="5116" y="984"/>
              <a:ext cx="3797" cy="708"/>
              <a:chOff x="3564382" y="597302"/>
              <a:chExt cx="2247283" cy="419263"/>
            </a:xfrm>
          </p:grpSpPr>
          <p:sp>
            <p:nvSpPr>
              <p:cNvPr id="4" name="缺角矩形 3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" name="缺角矩形 4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" name="缺角矩形 1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" name="缺角矩形 6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缺角矩形 10"/>
              <p:cNvSpPr/>
              <p:nvPr/>
            </p:nvSpPr>
            <p:spPr>
              <a:xfrm rot="3000000">
                <a:off x="5392659" y="597492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8820" name="TextBox 15"/>
            <p:cNvSpPr txBox="1"/>
            <p:nvPr/>
          </p:nvSpPr>
          <p:spPr>
            <a:xfrm>
              <a:off x="5060" y="905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拓广探索题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11584" y="-32013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9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Text Box 20"/>
          <p:cNvSpPr txBox="1"/>
          <p:nvPr/>
        </p:nvSpPr>
        <p:spPr>
          <a:xfrm>
            <a:off x="632861" y="2710680"/>
            <a:ext cx="77266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设甲的速度为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千米/时，乙的速度为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Arial" panose="020B0604020202020204" pitchFamily="34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千米/时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则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572666" y="3281355"/>
          <a:ext cx="1184275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9" name="Equation" r:id="rId7" imgW="1155700" imgH="1219200" progId="Equation.DSMT4">
                  <p:embed/>
                </p:oleObj>
              </mc:Choice>
              <mc:Fallback>
                <p:oleObj name="Equation" r:id="rId7" imgW="1155700" imgH="1219200" progId="Equation.DSMT4">
                  <p:embed/>
                  <p:pic>
                    <p:nvPicPr>
                      <p:cNvPr id="0" name="对象 245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2666" y="3281355"/>
                        <a:ext cx="1184275" cy="120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 Box 20"/>
          <p:cNvSpPr txBox="1"/>
          <p:nvPr/>
        </p:nvSpPr>
        <p:spPr>
          <a:xfrm>
            <a:off x="708660" y="4416233"/>
            <a:ext cx="70110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楷体" panose="02010609060101010101" pitchFamily="49" charset="-122"/>
              </a:rPr>
              <a:t>答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甲的速度为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千米/时，乙的速度为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charset="-122"/>
                <a:cs typeface="Times New Roman" panose="02020603050405020304" pitchFamily="18" charset="0"/>
                <a:sym typeface="Arial" panose="020B0604020202020204" pitchFamily="34" charset="0"/>
              </a:rPr>
              <a:t>12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千米/时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509162" y="3464603"/>
            <a:ext cx="1771747" cy="874712"/>
            <a:chOff x="1122266" y="3211513"/>
            <a:chExt cx="1771747" cy="874712"/>
          </a:xfrm>
        </p:grpSpPr>
        <p:graphicFrame>
          <p:nvGraphicFramePr>
            <p:cNvPr id="23" name="对象 22"/>
            <p:cNvGraphicFramePr>
              <a:graphicFrameLocks noChangeAspect="1"/>
            </p:cNvGraphicFramePr>
            <p:nvPr/>
          </p:nvGraphicFramePr>
          <p:xfrm>
            <a:off x="2019300" y="3211513"/>
            <a:ext cx="874713" cy="874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770" name="Equation" r:id="rId9" imgW="16459200" imgH="17068800" progId="Equation.DSMT4">
                    <p:embed/>
                  </p:oleObj>
                </mc:Choice>
                <mc:Fallback>
                  <p:oleObj name="Equation" r:id="rId9" imgW="16459200" imgH="17068800" progId="Equation.DSMT4">
                    <p:embed/>
                    <p:pic>
                      <p:nvPicPr>
                        <p:cNvPr id="0" name="图片 12769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019300" y="3211513"/>
                          <a:ext cx="874713" cy="8747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" name="Text Box 23"/>
            <p:cNvSpPr txBox="1"/>
            <p:nvPr/>
          </p:nvSpPr>
          <p:spPr>
            <a:xfrm>
              <a:off x="1122266" y="3363124"/>
              <a:ext cx="1101090" cy="46037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解得：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矩形 1"/>
          <p:cNvSpPr/>
          <p:nvPr/>
        </p:nvSpPr>
        <p:spPr>
          <a:xfrm>
            <a:off x="1050530" y="1382395"/>
            <a:ext cx="922655" cy="2199640"/>
          </a:xfrm>
          <a:prstGeom prst="rect">
            <a:avLst/>
          </a:prstGeom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二元一次方程组的应用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4" name="左大括号 2"/>
          <p:cNvSpPr/>
          <p:nvPr/>
        </p:nvSpPr>
        <p:spPr>
          <a:xfrm>
            <a:off x="1972868" y="1382316"/>
            <a:ext cx="401241" cy="2163365"/>
          </a:xfrm>
          <a:prstGeom prst="leftBrace">
            <a:avLst>
              <a:gd name="adj1" fmla="val 8062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5" name="矩形 3"/>
          <p:cNvSpPr/>
          <p:nvPr/>
        </p:nvSpPr>
        <p:spPr>
          <a:xfrm>
            <a:off x="2373870" y="1070610"/>
            <a:ext cx="437515" cy="796290"/>
          </a:xfrm>
          <a:prstGeom prst="rect">
            <a:avLst/>
          </a:prstGeom>
          <a:ln>
            <a:solidFill>
              <a:srgbClr val="7030A0"/>
            </a:solidFill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应用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6" name="矩形 4"/>
          <p:cNvSpPr/>
          <p:nvPr/>
        </p:nvSpPr>
        <p:spPr>
          <a:xfrm>
            <a:off x="2373870" y="3256280"/>
            <a:ext cx="436880" cy="781685"/>
          </a:xfrm>
          <a:prstGeom prst="rect">
            <a:avLst/>
          </a:prstGeom>
          <a:ln>
            <a:solidFill>
              <a:srgbClr val="7030A0"/>
            </a:solidFill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步骤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7" name="左大括号 5"/>
          <p:cNvSpPr/>
          <p:nvPr/>
        </p:nvSpPr>
        <p:spPr>
          <a:xfrm>
            <a:off x="2788408" y="848916"/>
            <a:ext cx="429446" cy="1134665"/>
          </a:xfrm>
          <a:prstGeom prst="leftBrace">
            <a:avLst>
              <a:gd name="adj1" fmla="val 821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8" name="矩形 6"/>
          <p:cNvSpPr/>
          <p:nvPr/>
        </p:nvSpPr>
        <p:spPr>
          <a:xfrm>
            <a:off x="3225408" y="636920"/>
            <a:ext cx="2250440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indent="-457200" fontAlgn="t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简单实际问题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9" name="矩形 7"/>
          <p:cNvSpPr/>
          <p:nvPr/>
        </p:nvSpPr>
        <p:spPr>
          <a:xfrm>
            <a:off x="3211435" y="1788160"/>
            <a:ext cx="1595120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行程问题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1" name="矩形 9"/>
          <p:cNvSpPr/>
          <p:nvPr/>
        </p:nvSpPr>
        <p:spPr>
          <a:xfrm>
            <a:off x="5158980" y="1788160"/>
            <a:ext cx="3337560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路程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平均速度×时间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7" name="矩形 16"/>
          <p:cNvSpPr/>
          <p:nvPr/>
        </p:nvSpPr>
        <p:spPr>
          <a:xfrm>
            <a:off x="3226675" y="2273539"/>
            <a:ext cx="5208905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审题：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弄清题意和题目中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t"/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 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18" name="矩形 17"/>
          <p:cNvSpPr/>
          <p:nvPr/>
        </p:nvSpPr>
        <p:spPr>
          <a:xfrm>
            <a:off x="3211435" y="2810986"/>
            <a:ext cx="5224145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设元：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用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字母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表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示题目中的未知数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5619" name="矩形 18"/>
          <p:cNvSpPr/>
          <p:nvPr/>
        </p:nvSpPr>
        <p:spPr>
          <a:xfrm>
            <a:off x="3211435" y="3352509"/>
            <a:ext cx="5517515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列方程组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: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根</a:t>
            </a:r>
            <a:r>
              <a:rPr lang="zh-CN" altLang="en-US" sz="2400" b="1" dirty="0" smtClean="0">
                <a:ea typeface="黑体" panose="02010609060101010101" pitchFamily="49" charset="-122"/>
                <a:sym typeface="Arial" panose="020B0604020202020204" pitchFamily="34" charset="0"/>
              </a:rPr>
              <a:t>据</a:t>
            </a:r>
            <a:r>
              <a:rPr lang="en-US" altLang="zh-CN" sz="2400" b="1" dirty="0" smtClean="0">
                <a:solidFill>
                  <a:srgbClr val="FF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 smtClean="0">
                <a:ea typeface="黑体" panose="02010609060101010101" pitchFamily="49" charset="-122"/>
                <a:sym typeface="Arial" panose="020B0604020202020204" pitchFamily="34" charset="0"/>
              </a:rPr>
              <a:t>个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等量关系列出方程组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5621" name="矩形 20"/>
          <p:cNvSpPr/>
          <p:nvPr/>
        </p:nvSpPr>
        <p:spPr>
          <a:xfrm>
            <a:off x="3225409" y="4490720"/>
            <a:ext cx="1505932" cy="36076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检验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作答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211435" y="3868009"/>
            <a:ext cx="3977005" cy="468511"/>
            <a:chOff x="3596005" y="3799641"/>
            <a:chExt cx="3977005" cy="468511"/>
          </a:xfrm>
        </p:grpSpPr>
        <p:sp>
          <p:nvSpPr>
            <p:cNvPr id="25620" name="矩形 19"/>
            <p:cNvSpPr/>
            <p:nvPr/>
          </p:nvSpPr>
          <p:spPr>
            <a:xfrm>
              <a:off x="3596005" y="3862705"/>
              <a:ext cx="3822700" cy="360680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fontAlgn="t"/>
              <a:r>
                <a: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解</a:t>
              </a:r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方程</a:t>
              </a:r>
              <a:r>
                <a:rPr lang="zh-CN" altLang="en-US" sz="2400" b="1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组：</a:t>
              </a:r>
              <a:endPara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5625" name="Text Box 22"/>
            <p:cNvSpPr txBox="1"/>
            <p:nvPr/>
          </p:nvSpPr>
          <p:spPr>
            <a:xfrm>
              <a:off x="4940617" y="3807777"/>
              <a:ext cx="1275080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代入法；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26" name="Text Box 22"/>
            <p:cNvSpPr txBox="1"/>
            <p:nvPr/>
          </p:nvSpPr>
          <p:spPr>
            <a:xfrm>
              <a:off x="6104255" y="3799641"/>
              <a:ext cx="1468755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加减法</a:t>
              </a:r>
              <a:r>
                <a:rPr lang="en-US" altLang="zh-CN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" name="矩形 7"/>
          <p:cNvSpPr/>
          <p:nvPr/>
        </p:nvSpPr>
        <p:spPr>
          <a:xfrm>
            <a:off x="3211435" y="1235710"/>
            <a:ext cx="1653540" cy="3606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t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几何问题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10949" y="-47888"/>
            <a:ext cx="2006600" cy="476885"/>
            <a:chOff x="20" y="-63"/>
            <a:chExt cx="3160" cy="751"/>
          </a:xfrm>
        </p:grpSpPr>
        <p:cxnSp>
          <p:nvCxnSpPr>
            <p:cNvPr id="31" name="直线连接符 16"/>
            <p:cNvCxnSpPr/>
            <p:nvPr/>
          </p:nvCxnSpPr>
          <p:spPr>
            <a:xfrm>
              <a:off x="20" y="66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32" name="文本框 17"/>
            <p:cNvSpPr txBox="1"/>
            <p:nvPr/>
          </p:nvSpPr>
          <p:spPr>
            <a:xfrm>
              <a:off x="860" y="-63"/>
              <a:ext cx="2320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课堂小结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92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左大括号 2"/>
          <p:cNvSpPr/>
          <p:nvPr/>
        </p:nvSpPr>
        <p:spPr>
          <a:xfrm>
            <a:off x="2809877" y="2482214"/>
            <a:ext cx="401241" cy="2163365"/>
          </a:xfrm>
          <a:prstGeom prst="leftBrace">
            <a:avLst>
              <a:gd name="adj1" fmla="val 8062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ldLvl="0" animBg="1"/>
      <p:bldP spid="25605" grpId="0" bldLvl="0" animBg="1"/>
      <p:bldP spid="25606" grpId="0" bldLvl="0" animBg="1"/>
      <p:bldP spid="25607" grpId="0" bldLvl="0" animBg="1"/>
      <p:bldP spid="25608" grpId="0" bldLvl="0" animBg="1"/>
      <p:bldP spid="25609" grpId="0" bldLvl="0" animBg="1"/>
      <p:bldP spid="25611" grpId="0" bldLvl="0" animBg="1"/>
      <p:bldP spid="25617" grpId="0" bldLvl="0" animBg="1"/>
      <p:bldP spid="25618" grpId="0" bldLvl="0" animBg="1"/>
      <p:bldP spid="25619" grpId="0" bldLvl="0" animBg="1"/>
      <p:bldP spid="25621" grpId="0" bldLvl="0" animBg="1"/>
      <p:bldP spid="2" grpId="0" bldLvl="0" animBg="1"/>
      <p:bldP spid="34" grpId="0" bldLvl="0" animBg="1"/>
    </p:bldLst>
  </p:timing>
</p:sld>
</file>

<file path=ppt/tags/tag1.xml><?xml version="1.0" encoding="utf-8"?>
<p:tagLst xmlns:p="http://schemas.openxmlformats.org/presentationml/2006/main">
  <p:tag name="KSO_WM_NO_TAGS_SHAPE_FLAG" val="1"/>
</p:tagLst>
</file>

<file path=ppt/tags/tag2.xml><?xml version="1.0" encoding="utf-8"?>
<p:tagLst xmlns:p="http://schemas.openxmlformats.org/presentationml/2006/main">
  <p:tag name="KSO_WM_UNIT_TABLE_BEAUTIFY" val="smartTable{7aee12cb-2b4c-4655-a9d0-1040079170c0}"/>
</p:tagLst>
</file>

<file path=ppt/tags/tag3.xml><?xml version="1.0" encoding="utf-8"?>
<p:tagLst xmlns:p="http://schemas.openxmlformats.org/presentationml/2006/main">
  <p:tag name="MH" val="20161114085521"/>
  <p:tag name="MH_LIBRARY" val="GRAPHIC"/>
  <p:tag name="MH_TYPE" val="Other"/>
  <p:tag name="MH_ORDER" val="9"/>
</p:tagLst>
</file>

<file path=ppt/tags/tag4.xml><?xml version="1.0" encoding="utf-8"?>
<p:tagLst xmlns:p="http://schemas.openxmlformats.org/presentationml/2006/main">
  <p:tag name="MH" val="20161114085521"/>
  <p:tag name="MH_LIBRARY" val="GRAPHIC"/>
  <p:tag name="MH_TYPE" val="Other"/>
  <p:tag name="MH_ORDER" val="9"/>
</p:tagLst>
</file>

<file path=ppt/tags/tag5.xml><?xml version="1.0" encoding="utf-8"?>
<p:tagLst xmlns:p="http://schemas.openxmlformats.org/presentationml/2006/main">
  <p:tag name="MH" val="20161114085521"/>
  <p:tag name="MH_LIBRARY" val="GRAPHIC"/>
  <p:tag name="MH_TYPE" val="Other"/>
  <p:tag name="MH_ORDER" val="9"/>
</p:tagLst>
</file>

<file path=ppt/tags/tag6.xml><?xml version="1.0" encoding="utf-8"?>
<p:tagLst xmlns:p="http://schemas.openxmlformats.org/presentationml/2006/main">
  <p:tag name="MH" val="20161114085521"/>
  <p:tag name="MH_LIBRARY" val="GRAPHIC"/>
  <p:tag name="MH_TYPE" val="Other"/>
  <p:tag name="MH_ORDER" val="9"/>
</p:tagLst>
</file>

<file path=ppt/tags/tag7.xml><?xml version="1.0" encoding="utf-8"?>
<p:tagLst xmlns:p="http://schemas.openxmlformats.org/presentationml/2006/main">
  <p:tag name="MH" val="20161114085521"/>
  <p:tag name="MH_LIBRARY" val="GRAPHIC"/>
  <p:tag name="MH_TYPE" val="Other"/>
  <p:tag name="MH_ORDER" val="9"/>
</p:tagLst>
</file>

<file path=ppt/tags/tag8.xml><?xml version="1.0" encoding="utf-8"?>
<p:tagLst xmlns:p="http://schemas.openxmlformats.org/presentationml/2006/main">
  <p:tag name="MH" val="20161114085521"/>
  <p:tag name="MH_LIBRARY" val="GRAPHIC"/>
  <p:tag name="MH_TYPE" val="Other"/>
  <p:tag name="MH_ORDER" val="9"/>
</p:tagLst>
</file>

<file path=ppt/tags/tag9.xml><?xml version="1.0" encoding="utf-8"?>
<p:tagLst xmlns:p="http://schemas.openxmlformats.org/presentationml/2006/main">
  <p:tag name="KSO_WPP_MARK_KEY" val="8e78a543-9ef0-4332-af66-abe334c2dbdc"/>
  <p:tag name="COMMONDATA" val="eyJoZGlkIjoiMTY3YmM5Y2NhMDNhMmY2NGYwNjEzNjVjNDIyMGMzMjIifQ==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5234</Words>
  <Application>WPS 演示</Application>
  <PresentationFormat>全屏显示(16:9)</PresentationFormat>
  <Paragraphs>712</Paragraphs>
  <Slides>35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42</vt:i4>
      </vt:variant>
      <vt:variant>
        <vt:lpstr>幻灯片标题</vt:lpstr>
      </vt:variant>
      <vt:variant>
        <vt:i4>35</vt:i4>
      </vt:variant>
    </vt:vector>
  </HeadingPairs>
  <TitlesOfParts>
    <vt:vector size="99" baseType="lpstr">
      <vt:lpstr>Arial</vt:lpstr>
      <vt:lpstr>宋体</vt:lpstr>
      <vt:lpstr>Wingdings</vt:lpstr>
      <vt:lpstr>Calibri</vt:lpstr>
      <vt:lpstr>微软雅黑</vt:lpstr>
      <vt:lpstr>Impact</vt:lpstr>
      <vt:lpstr>黑体</vt:lpstr>
      <vt:lpstr>方正舒体</vt:lpstr>
      <vt:lpstr>FZXingKai-S04</vt:lpstr>
      <vt:lpstr>楷体</vt:lpstr>
      <vt:lpstr>Times New Roman</vt:lpstr>
      <vt:lpstr>仿宋</vt:lpstr>
      <vt:lpstr>楷体_GB2312</vt:lpstr>
      <vt:lpstr>Arial Unicode MS</vt:lpstr>
      <vt:lpstr>Cambria</vt:lpstr>
      <vt:lpstr>Segoe Print</vt:lpstr>
      <vt:lpstr>Tahoma</vt:lpstr>
      <vt:lpstr>Times New Roman</vt:lpstr>
      <vt:lpstr>自定义设计方案</vt:lpstr>
      <vt:lpstr>《七彩课堂》课件模板（新）</vt:lpstr>
      <vt:lpstr>3_《七彩课堂》课件模板（新）</vt:lpstr>
      <vt:lpstr>2_《七彩课堂》课件模板（新）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檀</cp:lastModifiedBy>
  <cp:revision>1299</cp:revision>
  <dcterms:created xsi:type="dcterms:W3CDTF">2016-01-14T07:05:00Z</dcterms:created>
  <dcterms:modified xsi:type="dcterms:W3CDTF">2023-02-06T08:27:38Z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16D6C2BFA27A4ACE8FCE1D4F995D52B3</vt:lpwstr>
  </property>
</Properties>
</file>