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theme/themeOverride10.xml" ContentType="application/vnd.openxmlformats-officedocument.themeOverride+xml"/>
  <Override PartName="/ppt/theme/themeOverride11.xml" ContentType="application/vnd.openxmlformats-officedocument.themeOverride+xml"/>
  <Override PartName="/ppt/theme/themeOverride1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  <p:sldMasterId id="2147483653" r:id="rId2"/>
  </p:sldMasterIdLst>
  <p:sldIdLst>
    <p:sldId id="307" r:id="rId3"/>
    <p:sldId id="277" r:id="rId4"/>
    <p:sldId id="292" r:id="rId5"/>
    <p:sldId id="290" r:id="rId6"/>
    <p:sldId id="291" r:id="rId7"/>
    <p:sldId id="259" r:id="rId8"/>
    <p:sldId id="260" r:id="rId9"/>
    <p:sldId id="261" r:id="rId10"/>
    <p:sldId id="262" r:id="rId11"/>
    <p:sldId id="263" r:id="rId12"/>
    <p:sldId id="295" r:id="rId13"/>
    <p:sldId id="296" r:id="rId14"/>
    <p:sldId id="265" r:id="rId15"/>
    <p:sldId id="297" r:id="rId16"/>
    <p:sldId id="268" r:id="rId17"/>
    <p:sldId id="294" r:id="rId18"/>
    <p:sldId id="269" r:id="rId19"/>
    <p:sldId id="274" r:id="rId20"/>
    <p:sldId id="271" r:id="rId21"/>
    <p:sldId id="272" r:id="rId22"/>
    <p:sldId id="300" r:id="rId23"/>
    <p:sldId id="298" r:id="rId24"/>
    <p:sldId id="308" r:id="rId25"/>
    <p:sldId id="273" r:id="rId26"/>
    <p:sldId id="287" r:id="rId27"/>
    <p:sldId id="275" r:id="rId28"/>
    <p:sldId id="302" r:id="rId29"/>
    <p:sldId id="303" r:id="rId30"/>
    <p:sldId id="304" r:id="rId31"/>
    <p:sldId id="305" r:id="rId32"/>
    <p:sldId id="306" r:id="rId33"/>
    <p:sldId id="276" r:id="rId34"/>
    <p:sldId id="301" r:id="rId35"/>
  </p:sldIdLst>
  <p:sldSz cx="9144000" cy="6858000" type="screen4x3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3399"/>
    <a:srgbClr val="CC0099"/>
    <a:srgbClr val="CC6600"/>
    <a:srgbClr val="66FFCC"/>
    <a:srgbClr val="FF0000"/>
    <a:srgbClr val="0033CC"/>
    <a:srgbClr val="00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432" autoAdjust="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w 1588"/>
              <a:gd name="T1" fmla="*/ 0 h 1912"/>
              <a:gd name="T2" fmla="*/ 0 w 1588"/>
              <a:gd name="T3" fmla="*/ 15120938 h 1912"/>
              <a:gd name="T4" fmla="*/ 0 w 1588"/>
              <a:gd name="T5" fmla="*/ 15120938 h 1912"/>
              <a:gd name="T6" fmla="*/ 0 w 1588"/>
              <a:gd name="T7" fmla="*/ 151209375 h 1912"/>
              <a:gd name="T8" fmla="*/ 0 w 1588"/>
              <a:gd name="T9" fmla="*/ 2147483646 h 1912"/>
              <a:gd name="T10" fmla="*/ 0 w 1588"/>
              <a:gd name="T11" fmla="*/ 2147483646 h 1912"/>
              <a:gd name="T12" fmla="*/ 0 w 1588"/>
              <a:gd name="T13" fmla="*/ 0 h 1912"/>
              <a:gd name="T14" fmla="*/ 0 w 1588"/>
              <a:gd name="T15" fmla="*/ 0 h 1912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588" h="1912">
                <a:moveTo>
                  <a:pt x="0" y="0"/>
                </a:move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7346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D3A26AD-18C4-4121-B0DA-05408246065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834312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56E4FE-57A2-41FF-9DCD-8674C6951CB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1082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F735E4-56C9-4A05-BE31-122F34635D2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4918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87917D-CECA-483E-B644-A5693BDB229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055189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4BAF8A-C04C-4C73-B756-C3761C6C18A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323588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54C4AE-917C-45DA-87BC-E93A597631D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613659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66F189-6BED-4BEA-89B3-3027D06E685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57242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D4BFAB-AD32-47BD-9AA3-DFBEFE49538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563798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AA89A0-51DF-48F2-B2D4-60EF213EA0F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925553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AFC0F7-893B-43EF-B257-1B1E78244A2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464882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0B1D33-5D34-4298-BD6B-DA715531C0E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330848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92100"/>
            <a:ext cx="8229600" cy="57277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8319EA-0863-44CF-8B3F-E3F4B0E13B8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040363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406F4E-9828-4487-9303-7AEF7CD753E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684076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4BD70E-AAC2-4580-A8A8-F080868802F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136634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221248-EF52-4E03-A7AF-99790EAB4EA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254067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4E2050-2673-46AA-A237-65EB451C5FF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803862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AF4CC8-EC22-4355-9355-AEF659C85EC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811899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62E84B-3F92-4091-903E-9FD98E0349C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384153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DF98E3-AAC1-47F0-ABF4-2923B53DAB3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377549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6185C5-D76C-4BEE-8832-902DC33413C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3367425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B5D290-BCFB-4601-95BC-BA78B6731F8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8993031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4BD4F8-A9B7-4AD8-8C17-7806F796735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7564415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61E3BA-35AF-4A59-B62D-121B37DFDEE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825406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563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63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632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740A4517-0777-453D-9F98-E23EDEE5DCA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23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Tahoma" panose="020B0604030504040204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ahoma" panose="020B0604030504040204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246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246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247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43AE3274-1793-4A9F-84B6-6A638479133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hemeOverride" Target="../theme/themeOverrid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hemeOverride" Target="../theme/themeOverrid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.xml"/><Relationship Id="rId1" Type="http://schemas.openxmlformats.org/officeDocument/2006/relationships/themeOverride" Target="../theme/themeOverride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19.xml"/><Relationship Id="rId1" Type="http://schemas.openxmlformats.org/officeDocument/2006/relationships/themeOverride" Target="../theme/themeOverride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5.xm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0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8" name="Text Box 4"/>
          <p:cNvSpPr txBox="1">
            <a:spLocks noChangeArrowheads="1"/>
          </p:cNvSpPr>
          <p:nvPr/>
        </p:nvSpPr>
        <p:spPr bwMode="auto">
          <a:xfrm>
            <a:off x="538957" y="548680"/>
            <a:ext cx="8424862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4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第二章 化学反应速率和化学平衡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538957" y="1628800"/>
            <a:ext cx="8820150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eaLnBrk="1" hangingPunct="1">
              <a:buFontTx/>
              <a:buNone/>
            </a:pPr>
            <a:endParaRPr lang="en-US" altLang="zh-CN" sz="3600" b="1" kern="0" dirty="0" smtClean="0">
              <a:solidFill>
                <a:srgbClr val="FF3300"/>
              </a:solidFill>
            </a:endParaRPr>
          </a:p>
          <a:p>
            <a:pPr eaLnBrk="1" hangingPunct="1">
              <a:buFontTx/>
              <a:buNone/>
            </a:pPr>
            <a:r>
              <a:rPr lang="en-US" altLang="zh-CN" sz="3600" b="1" kern="0" dirty="0" smtClean="0">
                <a:solidFill>
                  <a:srgbClr val="FF3300"/>
                </a:solidFill>
              </a:rPr>
              <a:t> </a:t>
            </a:r>
            <a:r>
              <a:rPr lang="zh-CN" altLang="en-US" sz="3600" b="1" kern="0" dirty="0" smtClean="0">
                <a:solidFill>
                  <a:srgbClr val="FF3300"/>
                </a:solidFill>
              </a:rPr>
              <a:t>一、化学反应原理的重要组成部分∶</a:t>
            </a:r>
            <a:r>
              <a:rPr lang="zh-CN" altLang="en-US" sz="3600" b="1" kern="0" dirty="0" smtClean="0">
                <a:solidFill>
                  <a:srgbClr val="000404"/>
                </a:solidFill>
              </a:rPr>
              <a:t> </a:t>
            </a:r>
          </a:p>
          <a:p>
            <a:pPr eaLnBrk="1" hangingPunct="1">
              <a:buFontTx/>
              <a:buNone/>
            </a:pPr>
            <a:endParaRPr lang="zh-CN" altLang="en-US" sz="3600" b="1" kern="0" dirty="0" smtClean="0">
              <a:solidFill>
                <a:srgbClr val="000404"/>
              </a:solidFill>
            </a:endParaRPr>
          </a:p>
          <a:p>
            <a:pPr eaLnBrk="1" hangingPunct="1">
              <a:buFontTx/>
              <a:buNone/>
            </a:pPr>
            <a:r>
              <a:rPr lang="zh-CN" altLang="en-US" sz="3600" b="1" kern="0" dirty="0" smtClean="0">
                <a:solidFill>
                  <a:srgbClr val="000404"/>
                </a:solidFill>
              </a:rPr>
              <a:t>                                 反应的快慢程度</a:t>
            </a:r>
          </a:p>
          <a:p>
            <a:pPr eaLnBrk="1" hangingPunct="1">
              <a:buFontTx/>
              <a:buNone/>
            </a:pPr>
            <a:r>
              <a:rPr lang="zh-CN" altLang="en-US" sz="3600" b="1" kern="0" dirty="0" smtClean="0">
                <a:solidFill>
                  <a:srgbClr val="000404"/>
                </a:solidFill>
              </a:rPr>
              <a:t>       化学反应原理    化学反应的限度</a:t>
            </a:r>
          </a:p>
          <a:p>
            <a:pPr eaLnBrk="1" hangingPunct="1">
              <a:buFontTx/>
              <a:buNone/>
            </a:pPr>
            <a:r>
              <a:rPr lang="zh-CN" altLang="en-US" sz="3600" b="1" kern="0" dirty="0" smtClean="0">
                <a:solidFill>
                  <a:srgbClr val="000404"/>
                </a:solidFill>
              </a:rPr>
              <a:t>                                 反应进行的方向</a:t>
            </a:r>
            <a:r>
              <a:rPr lang="zh-CN" altLang="en-US" sz="3600" b="1" kern="0" dirty="0" smtClean="0">
                <a:solidFill>
                  <a:srgbClr val="000404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✔</a:t>
            </a:r>
            <a:endParaRPr lang="zh-CN" altLang="en-US" sz="3600" b="1" kern="0" dirty="0" smtClean="0">
              <a:solidFill>
                <a:srgbClr val="000404"/>
              </a:solidFill>
            </a:endParaRPr>
          </a:p>
          <a:p>
            <a:pPr eaLnBrk="1" hangingPunct="1">
              <a:buFontTx/>
              <a:buNone/>
            </a:pPr>
            <a:r>
              <a:rPr lang="zh-CN" altLang="en-US" sz="3600" b="1" kern="0" dirty="0" smtClean="0">
                <a:solidFill>
                  <a:srgbClr val="000404"/>
                </a:solidFill>
              </a:rPr>
              <a:t>   </a:t>
            </a:r>
          </a:p>
        </p:txBody>
      </p:sp>
      <p:sp>
        <p:nvSpPr>
          <p:cNvPr id="5" name="AutoShape 3"/>
          <p:cNvSpPr>
            <a:spLocks/>
          </p:cNvSpPr>
          <p:nvPr/>
        </p:nvSpPr>
        <p:spPr bwMode="auto">
          <a:xfrm>
            <a:off x="4355976" y="3861048"/>
            <a:ext cx="288925" cy="1512887"/>
          </a:xfrm>
          <a:prstGeom prst="leftBrace">
            <a:avLst>
              <a:gd name="adj1" fmla="val 43636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kumimoji="1" lang="zh-CN" altLang="zh-CN" sz="240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utoUpdateAnimBg="0"/>
      <p:bldP spid="5" grpId="0" animBg="1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5"/>
          <p:cNvSpPr txBox="1">
            <a:spLocks noChangeArrowheads="1"/>
          </p:cNvSpPr>
          <p:nvPr/>
        </p:nvSpPr>
        <p:spPr bwMode="auto">
          <a:xfrm>
            <a:off x="1187450" y="1196975"/>
            <a:ext cx="33131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zh-CN" altLang="zh-CN" sz="1800"/>
          </a:p>
        </p:txBody>
      </p:sp>
      <p:pic>
        <p:nvPicPr>
          <p:cNvPr id="2355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0"/>
            <a:ext cx="475615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9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0"/>
            <a:ext cx="3935413" cy="3895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561" name="Text Box 9"/>
          <p:cNvSpPr txBox="1">
            <a:spLocks noChangeArrowheads="1"/>
          </p:cNvSpPr>
          <p:nvPr/>
        </p:nvSpPr>
        <p:spPr bwMode="auto">
          <a:xfrm>
            <a:off x="3769830" y="1563688"/>
            <a:ext cx="861774" cy="2592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4400" b="1" dirty="0">
                <a:solidFill>
                  <a:srgbClr val="00FF00"/>
                </a:solidFill>
              </a:rPr>
              <a:t>高山流水</a:t>
            </a:r>
          </a:p>
        </p:txBody>
      </p:sp>
      <p:sp>
        <p:nvSpPr>
          <p:cNvPr id="23562" name="Text Box 10"/>
          <p:cNvSpPr txBox="1">
            <a:spLocks noChangeArrowheads="1"/>
          </p:cNvSpPr>
          <p:nvPr/>
        </p:nvSpPr>
        <p:spPr bwMode="auto">
          <a:xfrm>
            <a:off x="6682010" y="404664"/>
            <a:ext cx="247786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zh-CN" altLang="en-US" b="1" dirty="0">
                <a:solidFill>
                  <a:srgbClr val="FF0000"/>
                </a:solidFill>
              </a:rPr>
              <a:t>冰雪融化</a:t>
            </a: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3831017"/>
            <a:ext cx="3893494" cy="2998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7174457" y="4008001"/>
            <a:ext cx="187166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zh-CN" altLang="en-US" b="1" dirty="0">
                <a:solidFill>
                  <a:srgbClr val="0033CC"/>
                </a:solidFill>
              </a:rPr>
              <a:t>花开花谢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10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1" grpId="0"/>
      <p:bldP spid="23562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8"/>
          <p:cNvSpPr>
            <a:spLocks noChangeArrowheads="1"/>
          </p:cNvSpPr>
          <p:nvPr/>
        </p:nvSpPr>
        <p:spPr bwMode="auto">
          <a:xfrm>
            <a:off x="250825" y="0"/>
            <a:ext cx="2736850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zh-CN" sz="2000"/>
          </a:p>
        </p:txBody>
      </p:sp>
      <p:pic>
        <p:nvPicPr>
          <p:cNvPr id="71683" name="Picture 26" descr="000016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80"/>
            <a:ext cx="2593975" cy="374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684" name="Text Box 4"/>
          <p:cNvSpPr txBox="1">
            <a:spLocks noChangeArrowheads="1"/>
          </p:cNvSpPr>
          <p:nvPr/>
        </p:nvSpPr>
        <p:spPr bwMode="auto">
          <a:xfrm>
            <a:off x="-36511" y="3885055"/>
            <a:ext cx="2376264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3600" b="1" dirty="0">
                <a:solidFill>
                  <a:srgbClr val="0033CC"/>
                </a:solidFill>
              </a:rPr>
              <a:t>墨水滴入水</a:t>
            </a:r>
            <a:r>
              <a:rPr lang="zh-CN" altLang="en-US" sz="3600" b="1" dirty="0" smtClean="0">
                <a:solidFill>
                  <a:srgbClr val="0033CC"/>
                </a:solidFill>
              </a:rPr>
              <a:t>中扩散</a:t>
            </a:r>
            <a:endParaRPr lang="zh-CN" altLang="en-US" sz="3600" b="1" dirty="0">
              <a:solidFill>
                <a:srgbClr val="0033CC"/>
              </a:solidFill>
            </a:endParaRPr>
          </a:p>
        </p:txBody>
      </p:sp>
      <p:sp>
        <p:nvSpPr>
          <p:cNvPr id="71686" name="Text Box 6"/>
          <p:cNvSpPr txBox="1">
            <a:spLocks noChangeArrowheads="1"/>
          </p:cNvSpPr>
          <p:nvPr/>
        </p:nvSpPr>
        <p:spPr bwMode="auto">
          <a:xfrm>
            <a:off x="6767301" y="266700"/>
            <a:ext cx="25923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3600" b="1" dirty="0">
                <a:solidFill>
                  <a:srgbClr val="CC6600"/>
                </a:solidFill>
              </a:rPr>
              <a:t>气体的扩散</a:t>
            </a:r>
          </a:p>
        </p:txBody>
      </p:sp>
      <p:pic>
        <p:nvPicPr>
          <p:cNvPr id="71687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0270" y="86371"/>
            <a:ext cx="4176712" cy="3240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0269" y="3349262"/>
            <a:ext cx="4157031" cy="3501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6659351" y="4164544"/>
            <a:ext cx="28082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3600" b="1" dirty="0">
                <a:solidFill>
                  <a:srgbClr val="CC0099"/>
                </a:solidFill>
              </a:rPr>
              <a:t>固体的溶解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1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1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16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16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4" grpId="0"/>
      <p:bldP spid="71686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-900113" y="0"/>
            <a:ext cx="6096001" cy="1173163"/>
          </a:xfrm>
        </p:spPr>
        <p:txBody>
          <a:bodyPr/>
          <a:lstStyle/>
          <a:p>
            <a:pPr eaLnBrk="1" hangingPunct="1"/>
            <a:r>
              <a:rPr lang="zh-CN" altLang="en-US" b="1" smtClean="0">
                <a:solidFill>
                  <a:srgbClr val="FF0000"/>
                </a:solidFill>
                <a:ea typeface="华文行楷" panose="02010800040101010101" pitchFamily="2" charset="-122"/>
              </a:rPr>
              <a:t>化学反应的方向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268413"/>
            <a:ext cx="8229600" cy="452596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zh-CN" b="1" smtClean="0"/>
              <a:t>1.</a:t>
            </a:r>
            <a:r>
              <a:rPr lang="zh-CN" altLang="en-US" b="1" smtClean="0">
                <a:solidFill>
                  <a:srgbClr val="0000FF"/>
                </a:solidFill>
              </a:rPr>
              <a:t>自发过程</a:t>
            </a:r>
            <a:r>
              <a:rPr lang="en-US" altLang="zh-CN" b="1" smtClean="0"/>
              <a:t>:</a:t>
            </a:r>
            <a:r>
              <a:rPr lang="zh-CN" altLang="en-US" b="1" smtClean="0"/>
              <a:t>在</a:t>
            </a:r>
            <a:r>
              <a:rPr lang="zh-CN" altLang="en-US" b="1" smtClean="0">
                <a:solidFill>
                  <a:srgbClr val="0000FF"/>
                </a:solidFill>
              </a:rPr>
              <a:t>一定条件下</a:t>
            </a:r>
            <a:r>
              <a:rPr lang="zh-CN" altLang="en-US" b="1" smtClean="0">
                <a:solidFill>
                  <a:srgbClr val="FF0000"/>
                </a:solidFill>
              </a:rPr>
              <a:t>不需外力作用</a:t>
            </a:r>
            <a:r>
              <a:rPr lang="zh-CN" altLang="en-US" b="1" smtClean="0"/>
              <a:t>就</a:t>
            </a:r>
            <a:r>
              <a:rPr lang="zh-CN" altLang="en-US" b="1" smtClean="0">
                <a:solidFill>
                  <a:srgbClr val="FF0000"/>
                </a:solidFill>
              </a:rPr>
              <a:t>能自动进行</a:t>
            </a:r>
            <a:r>
              <a:rPr lang="zh-CN" altLang="en-US" b="1" smtClean="0"/>
              <a:t>的过程</a:t>
            </a:r>
            <a:r>
              <a:rPr lang="en-US" altLang="zh-CN" b="1" smtClean="0"/>
              <a:t>.</a:t>
            </a:r>
          </a:p>
          <a:p>
            <a:pPr eaLnBrk="1" hangingPunct="1">
              <a:buFontTx/>
              <a:buNone/>
            </a:pPr>
            <a:endParaRPr lang="en-US" altLang="zh-CN" b="1" smtClean="0"/>
          </a:p>
          <a:p>
            <a:pPr eaLnBrk="1" hangingPunct="1">
              <a:buFontTx/>
              <a:buNone/>
            </a:pPr>
            <a:r>
              <a:rPr kumimoji="1" lang="en-US" altLang="zh-CN" b="1" smtClean="0">
                <a:solidFill>
                  <a:srgbClr val="3F3F3F"/>
                </a:solidFill>
              </a:rPr>
              <a:t>2.</a:t>
            </a:r>
            <a:r>
              <a:rPr kumimoji="1" lang="zh-CN" altLang="en-US" b="1" smtClean="0">
                <a:solidFill>
                  <a:srgbClr val="3F3F3F"/>
                </a:solidFill>
              </a:rPr>
              <a:t>非自发过程</a:t>
            </a:r>
            <a:r>
              <a:rPr kumimoji="1" lang="zh-CN" altLang="en-US" b="1" smtClean="0"/>
              <a:t> ：在</a:t>
            </a:r>
            <a:r>
              <a:rPr kumimoji="1" lang="zh-CN" altLang="en-US" b="1" smtClean="0">
                <a:solidFill>
                  <a:srgbClr val="FF3300"/>
                </a:solidFill>
              </a:rPr>
              <a:t>一定条件</a:t>
            </a:r>
            <a:r>
              <a:rPr kumimoji="1" lang="zh-CN" altLang="en-US" b="1" smtClean="0"/>
              <a:t>下，</a:t>
            </a:r>
            <a:r>
              <a:rPr kumimoji="1" lang="zh-CN" altLang="en-US" b="1" u="sng" smtClean="0">
                <a:solidFill>
                  <a:schemeClr val="accent2"/>
                </a:solidFill>
              </a:rPr>
              <a:t>需要外界做功</a:t>
            </a:r>
            <a:r>
              <a:rPr kumimoji="1" lang="zh-CN" altLang="en-US" b="1" smtClean="0"/>
              <a:t>才能进行的过程。</a:t>
            </a:r>
          </a:p>
          <a:p>
            <a:pPr eaLnBrk="1" hangingPunct="1">
              <a:buFontTx/>
              <a:buNone/>
            </a:pPr>
            <a:endParaRPr kumimoji="1" lang="zh-CN" altLang="en-US" b="1" smtClean="0"/>
          </a:p>
          <a:p>
            <a:pPr eaLnBrk="1" hangingPunct="1">
              <a:buFontTx/>
              <a:buNone/>
            </a:pPr>
            <a:r>
              <a:rPr kumimoji="1" lang="en-US" altLang="zh-CN" b="1" smtClean="0">
                <a:solidFill>
                  <a:schemeClr val="accent2"/>
                </a:solidFill>
              </a:rPr>
              <a:t>3.</a:t>
            </a:r>
            <a:r>
              <a:rPr kumimoji="1" lang="zh-CN" altLang="en-US" b="1" smtClean="0">
                <a:solidFill>
                  <a:schemeClr val="accent2"/>
                </a:solidFill>
              </a:rPr>
              <a:t>自发过程的特征</a:t>
            </a:r>
            <a:r>
              <a:rPr kumimoji="1" lang="zh-CN" altLang="en-US" b="1" smtClean="0"/>
              <a:t>：</a:t>
            </a:r>
            <a:r>
              <a:rPr kumimoji="1" lang="zh-CN" altLang="en-US" b="1" smtClean="0">
                <a:solidFill>
                  <a:srgbClr val="3F3F3F"/>
                </a:solidFill>
              </a:rPr>
              <a:t>有明确的</a:t>
            </a:r>
            <a:r>
              <a:rPr kumimoji="1" lang="zh-CN" altLang="en-US" b="1" smtClean="0">
                <a:solidFill>
                  <a:srgbClr val="FF3300"/>
                </a:solidFill>
              </a:rPr>
              <a:t>方向性</a:t>
            </a:r>
            <a:r>
              <a:rPr kumimoji="1" lang="zh-CN" altLang="en-US" b="1" smtClean="0">
                <a:solidFill>
                  <a:srgbClr val="3F3F3F"/>
                </a:solidFill>
              </a:rPr>
              <a:t>，要逆转必须借助外界做功；具有做功的本领。</a:t>
            </a:r>
          </a:p>
          <a:p>
            <a:pPr eaLnBrk="1" hangingPunct="1">
              <a:buFontTx/>
              <a:buNone/>
            </a:pPr>
            <a:endParaRPr lang="zh-CN" altLang="en-US" b="1" smtClean="0"/>
          </a:p>
          <a:p>
            <a:pPr eaLnBrk="1" hangingPunct="1"/>
            <a:endParaRPr lang="zh-CN" altLang="en-US" b="1" smtClean="0"/>
          </a:p>
          <a:p>
            <a:pPr eaLnBrk="1" hangingPunct="1"/>
            <a:endParaRPr lang="en-US" altLang="zh-CN" b="1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684213" y="1268413"/>
            <a:ext cx="7391400" cy="3144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b="1" dirty="0">
                <a:solidFill>
                  <a:srgbClr val="FF3300"/>
                </a:solidFill>
                <a:latin typeface="Times New Roman" panose="02020603050405020304" pitchFamily="18" charset="0"/>
              </a:rPr>
              <a:t>练习</a:t>
            </a:r>
            <a:r>
              <a:rPr kumimoji="1" lang="zh-CN" altLang="en-US" b="1" dirty="0">
                <a:latin typeface="Times New Roman" panose="02020603050405020304" pitchFamily="18" charset="0"/>
              </a:rPr>
              <a:t>：判断自发与非自发（</a:t>
            </a:r>
            <a:r>
              <a:rPr kumimoji="1" lang="zh-CN" altLang="en-US" b="1" u="sng" dirty="0">
                <a:solidFill>
                  <a:schemeClr val="accent2"/>
                </a:solidFill>
                <a:latin typeface="Times New Roman" panose="02020603050405020304" pitchFamily="18" charset="0"/>
              </a:rPr>
              <a:t>室温下</a:t>
            </a:r>
            <a:r>
              <a:rPr kumimoji="1" lang="zh-CN" altLang="en-US" b="1" dirty="0">
                <a:latin typeface="Times New Roman" panose="02020603050405020304" pitchFamily="18" charset="0"/>
              </a:rPr>
              <a:t>）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2800" b="1" dirty="0">
                <a:latin typeface="Times New Roman" panose="02020603050405020304" pitchFamily="18" charset="0"/>
              </a:rPr>
              <a:t>（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1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）</a:t>
            </a:r>
            <a:r>
              <a:rPr kumimoji="1" lang="zh-CN" altLang="en-US" sz="2800" b="1" dirty="0">
                <a:latin typeface="宋体" panose="02010600030101010101" pitchFamily="2" charset="-122"/>
              </a:rPr>
              <a:t>打开活塞，分液漏斗中的水流进烧杯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 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2800" b="1" dirty="0">
                <a:latin typeface="Times New Roman" panose="02020603050405020304" pitchFamily="18" charset="0"/>
              </a:rPr>
              <a:t>（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2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）</a:t>
            </a:r>
            <a:r>
              <a:rPr kumimoji="1" lang="zh-CN" altLang="en-US" sz="2800" b="1" dirty="0">
                <a:latin typeface="宋体" panose="02010600030101010101" pitchFamily="2" charset="-122"/>
              </a:rPr>
              <a:t>镁带燃烧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 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2800" b="1" dirty="0">
                <a:latin typeface="Times New Roman" panose="02020603050405020304" pitchFamily="18" charset="0"/>
              </a:rPr>
              <a:t>（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3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）</a:t>
            </a:r>
            <a:r>
              <a:rPr kumimoji="1" lang="zh-CN" altLang="en-US" sz="2800" b="1" dirty="0">
                <a:latin typeface="宋体" panose="02010600030101010101" pitchFamily="2" charset="-122"/>
              </a:rPr>
              <a:t>氢气燃烧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 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2800" b="1" dirty="0">
                <a:latin typeface="Times New Roman" panose="02020603050405020304" pitchFamily="18" charset="0"/>
              </a:rPr>
              <a:t>（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4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）</a:t>
            </a:r>
            <a:r>
              <a:rPr kumimoji="1" lang="zh-CN" altLang="en-US" sz="2800" b="1" dirty="0">
                <a:latin typeface="宋体" panose="02010600030101010101" pitchFamily="2" charset="-122"/>
              </a:rPr>
              <a:t>水分解成</a:t>
            </a:r>
            <a:r>
              <a:rPr kumimoji="1" lang="en-US" altLang="zh-CN" sz="2800" b="1" dirty="0">
                <a:latin typeface="宋体" panose="02010600030101010101" pitchFamily="2" charset="-122"/>
              </a:rPr>
              <a:t>H</a:t>
            </a:r>
            <a:r>
              <a:rPr kumimoji="1" lang="en-US" altLang="zh-CN" sz="2800" b="1" baseline="-25000" dirty="0">
                <a:latin typeface="宋体" panose="02010600030101010101" pitchFamily="2" charset="-122"/>
              </a:rPr>
              <a:t>2</a:t>
            </a:r>
            <a:r>
              <a:rPr kumimoji="1" lang="zh-CN" altLang="en-US" sz="2800" b="1" dirty="0">
                <a:latin typeface="宋体" panose="02010600030101010101" pitchFamily="2" charset="-122"/>
              </a:rPr>
              <a:t>和</a:t>
            </a:r>
            <a:r>
              <a:rPr kumimoji="1" lang="en-US" altLang="zh-CN" sz="2800" b="1" dirty="0">
                <a:latin typeface="宋体" panose="02010600030101010101" pitchFamily="2" charset="-122"/>
              </a:rPr>
              <a:t>O</a:t>
            </a:r>
            <a:r>
              <a:rPr kumimoji="1" lang="en-US" altLang="zh-CN" sz="2800" b="1" baseline="-25000" dirty="0">
                <a:latin typeface="宋体" panose="02010600030101010101" pitchFamily="2" charset="-122"/>
              </a:rPr>
              <a:t>2</a:t>
            </a:r>
            <a:r>
              <a:rPr kumimoji="1" lang="zh-CN" altLang="en-US" sz="2800" b="1" dirty="0">
                <a:latin typeface="宋体" panose="02010600030101010101" pitchFamily="2" charset="-122"/>
              </a:rPr>
              <a:t>过程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67587" name="Text Box 3"/>
          <p:cNvSpPr txBox="1">
            <a:spLocks noChangeArrowheads="1"/>
          </p:cNvSpPr>
          <p:nvPr/>
        </p:nvSpPr>
        <p:spPr bwMode="auto">
          <a:xfrm>
            <a:off x="7380288" y="1916113"/>
            <a:ext cx="12954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800" b="1">
                <a:solidFill>
                  <a:srgbClr val="FF0000"/>
                </a:solidFill>
              </a:rPr>
              <a:t>自发</a:t>
            </a:r>
          </a:p>
        </p:txBody>
      </p:sp>
      <p:sp>
        <p:nvSpPr>
          <p:cNvPr id="67588" name="Text Box 4"/>
          <p:cNvSpPr txBox="1">
            <a:spLocks noChangeArrowheads="1"/>
          </p:cNvSpPr>
          <p:nvPr/>
        </p:nvSpPr>
        <p:spPr bwMode="auto">
          <a:xfrm>
            <a:off x="3348038" y="3284538"/>
            <a:ext cx="16764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800" b="1">
                <a:solidFill>
                  <a:srgbClr val="FF0000"/>
                </a:solidFill>
              </a:rPr>
              <a:t>自发</a:t>
            </a:r>
          </a:p>
        </p:txBody>
      </p:sp>
      <p:sp>
        <p:nvSpPr>
          <p:cNvPr id="67589" name="Text Box 5"/>
          <p:cNvSpPr txBox="1">
            <a:spLocks noChangeArrowheads="1"/>
          </p:cNvSpPr>
          <p:nvPr/>
        </p:nvSpPr>
        <p:spPr bwMode="auto">
          <a:xfrm>
            <a:off x="3276600" y="2565400"/>
            <a:ext cx="2133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800" b="1">
                <a:solidFill>
                  <a:srgbClr val="FF0000"/>
                </a:solidFill>
              </a:rPr>
              <a:t>自发</a:t>
            </a:r>
          </a:p>
        </p:txBody>
      </p:sp>
      <p:sp>
        <p:nvSpPr>
          <p:cNvPr id="67590" name="Text Box 6"/>
          <p:cNvSpPr txBox="1">
            <a:spLocks noChangeArrowheads="1"/>
          </p:cNvSpPr>
          <p:nvPr/>
        </p:nvSpPr>
        <p:spPr bwMode="auto">
          <a:xfrm>
            <a:off x="4787900" y="3860800"/>
            <a:ext cx="1676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800" b="1">
                <a:solidFill>
                  <a:srgbClr val="FF0000"/>
                </a:solidFill>
              </a:rPr>
              <a:t>非自发</a:t>
            </a:r>
          </a:p>
        </p:txBody>
      </p:sp>
      <p:sp>
        <p:nvSpPr>
          <p:cNvPr id="67591" name="Rectangle 7"/>
          <p:cNvSpPr>
            <a:spLocks noChangeArrowheads="1"/>
          </p:cNvSpPr>
          <p:nvPr/>
        </p:nvSpPr>
        <p:spPr bwMode="auto">
          <a:xfrm>
            <a:off x="323850" y="5084763"/>
            <a:ext cx="83439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90000"/>
              </a:lnSpc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b="1"/>
              <a:t>如何判断一个过程，一个反应能否自发进行？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7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7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7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67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75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7" grpId="0"/>
      <p:bldP spid="67588" grpId="0"/>
      <p:bldP spid="67589" grpId="0"/>
      <p:bldP spid="6759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0" y="0"/>
            <a:ext cx="9756775" cy="287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ct val="130000"/>
              </a:lnSpc>
              <a:defRPr/>
            </a:pPr>
            <a:r>
              <a:rPr lang="zh-CN" altLang="en-US" sz="2800" b="1">
                <a:solidFill>
                  <a:srgbClr val="FF0000"/>
                </a:solidFill>
              </a:rPr>
              <a:t>自发过程：</a:t>
            </a:r>
          </a:p>
          <a:p>
            <a:pPr eaLnBrk="1" hangingPunct="1">
              <a:lnSpc>
                <a:spcPct val="130000"/>
              </a:lnSpc>
              <a:defRPr/>
            </a:pPr>
            <a:r>
              <a:rPr lang="zh-CN" altLang="en-US" sz="2800" b="1"/>
              <a:t>     </a:t>
            </a:r>
            <a:r>
              <a:rPr lang="zh-CN" altLang="en-US" sz="2800" b="1">
                <a:solidFill>
                  <a:schemeClr val="bg1"/>
                </a:solidFill>
              </a:rPr>
              <a:t>在一定条件下，不借助外部力量就能自动进行的过程。</a:t>
            </a:r>
          </a:p>
          <a:p>
            <a:pPr eaLnBrk="1" hangingPunct="1">
              <a:lnSpc>
                <a:spcPct val="130000"/>
              </a:lnSpc>
              <a:defRPr/>
            </a:pPr>
            <a:r>
              <a:rPr lang="zh-CN" altLang="en-US" sz="2800" b="1">
                <a:solidFill>
                  <a:srgbClr val="FF0000"/>
                </a:solidFill>
              </a:rPr>
              <a:t>自发反应：</a:t>
            </a:r>
          </a:p>
          <a:p>
            <a:pPr eaLnBrk="1" hangingPunct="1">
              <a:lnSpc>
                <a:spcPct val="130000"/>
              </a:lnSpc>
              <a:defRPr/>
            </a:pP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     </a:t>
            </a:r>
            <a:r>
              <a:rPr lang="zh-CN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在一定温度、压强下，不借助</a:t>
            </a:r>
            <a:r>
              <a:rPr lang="en-US" altLang="zh-CN" sz="2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(</a:t>
            </a:r>
            <a:r>
              <a:rPr lang="zh-CN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光、电能等）外部力量</a:t>
            </a:r>
          </a:p>
          <a:p>
            <a:pPr eaLnBrk="1" hangingPunct="1">
              <a:lnSpc>
                <a:spcPct val="130000"/>
              </a:lnSpc>
              <a:defRPr/>
            </a:pPr>
            <a:r>
              <a:rPr lang="zh-CN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即能进行，或具有发生的可能性的反应称为自发反应。</a:t>
            </a:r>
            <a:endParaRPr lang="zh-CN" altLang="en-US" sz="2800" b="1">
              <a:solidFill>
                <a:schemeClr val="bg1"/>
              </a:solidFill>
            </a:endParaRP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0" y="3284538"/>
            <a:ext cx="100441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自发反应是从属于自发过程的，是属于自发过程的一部分。</a:t>
            </a: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0" y="4724400"/>
            <a:ext cx="914400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那么我们该如何判断一个过程，一个反应能否自发进行呢？一个过程或者一个反应要自发的进行是否要符合什么条件呢？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/>
      <p:bldP spid="51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4"/>
          <p:cNvSpPr txBox="1">
            <a:spLocks noChangeArrowheads="1"/>
          </p:cNvSpPr>
          <p:nvPr/>
        </p:nvSpPr>
        <p:spPr bwMode="auto">
          <a:xfrm>
            <a:off x="0" y="0"/>
            <a:ext cx="88931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【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探究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】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以“物体由高处自由下落”为代表，探究自发过程中有哪些变化趋势。</a:t>
            </a:r>
          </a:p>
        </p:txBody>
      </p:sp>
      <p:sp>
        <p:nvSpPr>
          <p:cNvPr id="15363" name="Text Box 5"/>
          <p:cNvSpPr txBox="1">
            <a:spLocks noChangeArrowheads="1"/>
          </p:cNvSpPr>
          <p:nvPr/>
        </p:nvSpPr>
        <p:spPr bwMode="auto">
          <a:xfrm>
            <a:off x="395288" y="981075"/>
            <a:ext cx="8748712" cy="120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1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。自然界中水总是从高处往地处流；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2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。电流总是从电位高的地方向电位低的地方流动；</a:t>
            </a:r>
          </a:p>
        </p:txBody>
      </p:sp>
      <p:sp>
        <p:nvSpPr>
          <p:cNvPr id="15364" name="Text Box 6"/>
          <p:cNvSpPr txBox="1">
            <a:spLocks noChangeArrowheads="1"/>
          </p:cNvSpPr>
          <p:nvPr/>
        </p:nvSpPr>
        <p:spPr bwMode="auto">
          <a:xfrm>
            <a:off x="0" y="3357563"/>
            <a:ext cx="9685338" cy="213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4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chemeClr val="bg1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观察下列几个自发进行的化学反应，找出它们的共同之处</a:t>
            </a:r>
          </a:p>
          <a:p>
            <a:pPr eaLnBrk="1" hangingPunct="1">
              <a:lnSpc>
                <a:spcPct val="14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b="1">
                <a:solidFill>
                  <a:schemeClr val="bg1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1.</a:t>
            </a:r>
            <a:r>
              <a:rPr lang="zh-CN" altLang="en-US" sz="2400" b="1">
                <a:solidFill>
                  <a:schemeClr val="bg1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钠与水反应</a:t>
            </a:r>
            <a:r>
              <a:rPr lang="en-US" altLang="zh-CN" sz="2400" b="1">
                <a:solidFill>
                  <a:schemeClr val="bg1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2Na(s)+2H</a:t>
            </a:r>
            <a:r>
              <a:rPr lang="en-US" altLang="zh-CN" sz="2400" b="1" baseline="-30000">
                <a:solidFill>
                  <a:schemeClr val="bg1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b="1">
                <a:solidFill>
                  <a:schemeClr val="bg1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O(l)=2NaOH(aq)+H</a:t>
            </a:r>
            <a:r>
              <a:rPr lang="en-US" altLang="zh-CN" sz="2400" b="1" baseline="-30000">
                <a:solidFill>
                  <a:schemeClr val="bg1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b="1">
                <a:solidFill>
                  <a:schemeClr val="bg1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(g) △H=</a:t>
            </a:r>
            <a:r>
              <a:rPr lang="zh-CN" altLang="en-US" sz="2400" b="1">
                <a:solidFill>
                  <a:schemeClr val="bg1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－</a:t>
            </a:r>
            <a:r>
              <a:rPr lang="en-US" altLang="zh-CN" sz="2400" b="1">
                <a:solidFill>
                  <a:schemeClr val="bg1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368 kJ/mol</a:t>
            </a:r>
          </a:p>
          <a:p>
            <a:pPr eaLnBrk="1" hangingPunct="1">
              <a:lnSpc>
                <a:spcPct val="14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b="1">
                <a:solidFill>
                  <a:schemeClr val="bg1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2.</a:t>
            </a:r>
            <a:r>
              <a:rPr lang="zh-CN" altLang="en-US" sz="2400" b="1">
                <a:solidFill>
                  <a:schemeClr val="bg1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铁生锈：</a:t>
            </a:r>
            <a:r>
              <a:rPr lang="en-US" altLang="zh-CN" sz="2400" b="1">
                <a:solidFill>
                  <a:schemeClr val="bg1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3Fe (s)+3/2O</a:t>
            </a:r>
            <a:r>
              <a:rPr lang="en-US" altLang="zh-CN" sz="2400" b="1" baseline="-30000">
                <a:solidFill>
                  <a:schemeClr val="bg1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 </a:t>
            </a:r>
            <a:r>
              <a:rPr lang="en-US" altLang="zh-CN" sz="2400" b="1">
                <a:solidFill>
                  <a:schemeClr val="bg1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(g)=Fe</a:t>
            </a:r>
            <a:r>
              <a:rPr lang="en-US" altLang="zh-CN" sz="2400" b="1" baseline="-30000">
                <a:solidFill>
                  <a:schemeClr val="bg1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b="1">
                <a:solidFill>
                  <a:schemeClr val="bg1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O</a:t>
            </a:r>
            <a:r>
              <a:rPr lang="en-US" altLang="zh-CN" sz="2400" b="1" baseline="-30000">
                <a:solidFill>
                  <a:schemeClr val="bg1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3 </a:t>
            </a:r>
            <a:r>
              <a:rPr lang="en-US" altLang="zh-CN" sz="2400" b="1">
                <a:solidFill>
                  <a:schemeClr val="bg1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(s) </a:t>
            </a:r>
            <a:r>
              <a:rPr lang="zh-CN" altLang="en-US" sz="2400" b="1">
                <a:solidFill>
                  <a:schemeClr val="bg1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　△</a:t>
            </a:r>
            <a:r>
              <a:rPr lang="en-US" altLang="zh-CN" sz="2400" b="1">
                <a:solidFill>
                  <a:schemeClr val="bg1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H=</a:t>
            </a:r>
            <a:r>
              <a:rPr lang="zh-CN" altLang="en-US" sz="2400" b="1">
                <a:solidFill>
                  <a:schemeClr val="bg1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－</a:t>
            </a:r>
            <a:r>
              <a:rPr lang="en-US" altLang="zh-CN" sz="2400" b="1">
                <a:solidFill>
                  <a:schemeClr val="bg1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824 kJ/mol</a:t>
            </a:r>
          </a:p>
          <a:p>
            <a:pPr eaLnBrk="1" hangingPunct="1">
              <a:lnSpc>
                <a:spcPct val="14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b="1">
                <a:solidFill>
                  <a:schemeClr val="bg1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3.</a:t>
            </a:r>
            <a:r>
              <a:rPr lang="zh-CN" altLang="en-US" sz="2400" b="1">
                <a:solidFill>
                  <a:schemeClr val="bg1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氢气和氧气反应：</a:t>
            </a:r>
            <a:r>
              <a:rPr lang="en-US" altLang="zh-CN" sz="2400" b="1">
                <a:solidFill>
                  <a:schemeClr val="bg1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2H</a:t>
            </a:r>
            <a:r>
              <a:rPr lang="en-US" altLang="zh-CN" sz="2400" b="1" baseline="-30000">
                <a:solidFill>
                  <a:schemeClr val="bg1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b="1">
                <a:solidFill>
                  <a:schemeClr val="bg1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(g)+O</a:t>
            </a:r>
            <a:r>
              <a:rPr lang="en-US" altLang="zh-CN" sz="2400" b="1" baseline="-30000">
                <a:solidFill>
                  <a:schemeClr val="bg1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b="1">
                <a:solidFill>
                  <a:schemeClr val="bg1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(g)=2H</a:t>
            </a:r>
            <a:r>
              <a:rPr lang="en-US" altLang="zh-CN" sz="2400" b="1" baseline="-30000">
                <a:solidFill>
                  <a:schemeClr val="bg1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b="1">
                <a:solidFill>
                  <a:schemeClr val="bg1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O(l ) △H=</a:t>
            </a:r>
            <a:r>
              <a:rPr lang="zh-CN" altLang="en-US" sz="2400" b="1">
                <a:solidFill>
                  <a:schemeClr val="bg1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－</a:t>
            </a:r>
            <a:r>
              <a:rPr lang="en-US" altLang="zh-CN" sz="2400" b="1">
                <a:solidFill>
                  <a:schemeClr val="bg1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571.6kJ/mol</a:t>
            </a:r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0" y="5876925"/>
            <a:ext cx="9144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</a:rPr>
              <a:t>共同点：△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H&lt;0</a:t>
            </a: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</a:rPr>
              <a:t>，放热反应，高能向低能转化。</a:t>
            </a: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0" y="2276475"/>
            <a:ext cx="9144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</a:rPr>
              <a:t>共同点：高能向低能转化。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1" grpId="0"/>
      <p:bldP spid="615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4"/>
          <p:cNvSpPr txBox="1">
            <a:spLocks noChangeArrowheads="1"/>
          </p:cNvSpPr>
          <p:nvPr/>
        </p:nvSpPr>
        <p:spPr bwMode="auto">
          <a:xfrm>
            <a:off x="0" y="188913"/>
            <a:ext cx="9144000" cy="62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一、反应焓变与反应方向</a:t>
            </a: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</a:rPr>
              <a:t> ：</a:t>
            </a:r>
            <a:endParaRPr lang="zh-CN" altLang="en-US" sz="2800" b="1">
              <a:latin typeface="Arial" panose="020B0604020202020204" pitchFamily="34" charset="0"/>
            </a:endParaRP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0" y="2852738"/>
            <a:ext cx="8964613" cy="3681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</a:rPr>
              <a:t>注意：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1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）焓判据只能用于判断过程的方向，能否实现要看具体条件；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2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）焓判据只判断一定条件化学反应能否自发进行，与化学反应速率无关。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）反应焓变是反应能否自发进行的一个因素，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但不是唯一因素</a:t>
            </a: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0" y="908050"/>
            <a:ext cx="9144000" cy="175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自发过程的体系</a:t>
            </a: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</a:rPr>
              <a:t>取向于</a:t>
            </a:r>
            <a:r>
              <a:rPr lang="zh-CN" altLang="en-US" sz="2800" b="1" u="sng">
                <a:solidFill>
                  <a:srgbClr val="FF0000"/>
                </a:solidFill>
                <a:latin typeface="Arial" panose="020B0604020202020204" pitchFamily="34" charset="0"/>
              </a:rPr>
              <a:t>从高能状态转变为低能状态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(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这时体系会对外部做功或释放热量，</a:t>
            </a: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</a:rPr>
              <a:t>焓变小于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0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)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，这一经验规律就是</a:t>
            </a: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</a:rPr>
              <a:t>焓判据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，是判断化学反应进行方向的判据之一。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/>
      <p:bldP spid="717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611188" y="836613"/>
            <a:ext cx="2808287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zh-CN" altLang="en-US" sz="4800" b="1" smtClean="0">
                <a:solidFill>
                  <a:srgbClr val="CC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行楷" pitchFamily="2" charset="-122"/>
              </a:rPr>
              <a:t>交流 研讨</a:t>
            </a:r>
          </a:p>
        </p:txBody>
      </p:sp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395536" y="1916832"/>
            <a:ext cx="8137525" cy="3816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zh-CN" altLang="en-US" sz="4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放热反应可以自发进行，</a:t>
            </a:r>
            <a:endParaRPr lang="en-US" altLang="zh-CN" sz="4400" b="1" dirty="0" smtClean="0">
              <a:solidFill>
                <a:srgbClr val="3333FF"/>
              </a:solidFill>
              <a:effectLst>
                <a:outerShdw blurRad="38100" dist="38100" dir="2700000" algn="tl">
                  <a:srgbClr val="C0C0C0"/>
                </a:outerShdw>
              </a:effectLst>
              <a:ea typeface="楷体_GB2312" pitchFamily="49" charset="-122"/>
            </a:endParaRPr>
          </a:p>
          <a:p>
            <a:pPr eaLnBrk="1" hangingPunct="1">
              <a:spcBef>
                <a:spcPct val="50000"/>
              </a:spcBef>
              <a:defRPr/>
            </a:pPr>
            <a:r>
              <a:rPr lang="zh-CN" altLang="en-US" sz="4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而</a:t>
            </a:r>
            <a:r>
              <a:rPr lang="zh-CN" altLang="en-US" sz="4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吸热反应则不能自发进行。</a:t>
            </a:r>
            <a:endParaRPr lang="en-US" altLang="zh-CN" sz="4400" b="1" dirty="0" smtClean="0">
              <a:solidFill>
                <a:srgbClr val="3333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spcBef>
                <a:spcPct val="50000"/>
              </a:spcBef>
              <a:defRPr/>
            </a:pPr>
            <a:r>
              <a:rPr lang="zh-CN" altLang="en-US" sz="4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你同意这种观点吗？</a:t>
            </a:r>
            <a:endParaRPr lang="zh-CN" altLang="en-US" sz="4400" b="1" dirty="0" smtClean="0">
              <a:solidFill>
                <a:srgbClr val="3333FF"/>
              </a:solidFill>
            </a:endParaRPr>
          </a:p>
          <a:p>
            <a:pPr eaLnBrk="1" hangingPunct="1">
              <a:spcBef>
                <a:spcPct val="50000"/>
              </a:spcBef>
              <a:defRPr/>
            </a:pPr>
            <a:endParaRPr lang="en-US" altLang="zh-CN" sz="4400" b="1" dirty="0" smtClean="0">
              <a:solidFill>
                <a:srgbClr val="3333FF"/>
              </a:solidFill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  <p:bldP spid="2458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71" name="Group 55"/>
          <p:cNvGraphicFramePr>
            <a:graphicFrameLocks noGrp="1"/>
          </p:cNvGraphicFramePr>
          <p:nvPr/>
        </p:nvGraphicFramePr>
        <p:xfrm>
          <a:off x="34925" y="981075"/>
          <a:ext cx="9109075" cy="4406941"/>
        </p:xfrm>
        <a:graphic>
          <a:graphicData uri="http://schemas.openxmlformats.org/drawingml/2006/table">
            <a:tbl>
              <a:tblPr/>
              <a:tblGrid>
                <a:gridCol w="9109075"/>
              </a:tblGrid>
              <a:tr h="10158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2NH</a:t>
                      </a:r>
                      <a:r>
                        <a:rPr kumimoji="0" lang="en-US" altLang="zh-CN" sz="2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4</a:t>
                      </a:r>
                      <a:r>
                        <a:rPr kumimoji="0" lang="en-US" alt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Cl(s)+Ba(OH)</a:t>
                      </a:r>
                      <a:r>
                        <a:rPr kumimoji="0" lang="en-US" altLang="zh-CN" sz="2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2</a:t>
                      </a:r>
                      <a:r>
                        <a:rPr kumimoji="0" lang="en-US" alt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·8H</a:t>
                      </a:r>
                      <a:r>
                        <a:rPr kumimoji="0" lang="en-US" altLang="zh-CN" sz="2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2</a:t>
                      </a:r>
                      <a:r>
                        <a:rPr kumimoji="0" lang="en-US" alt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O(s)=BaCl</a:t>
                      </a:r>
                      <a:r>
                        <a:rPr kumimoji="0" lang="en-US" altLang="zh-CN" sz="2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2</a:t>
                      </a:r>
                      <a:r>
                        <a:rPr kumimoji="0" lang="en-US" alt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(s)+2NH</a:t>
                      </a:r>
                      <a:r>
                        <a:rPr kumimoji="0" lang="en-US" altLang="zh-CN" sz="2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3</a:t>
                      </a:r>
                      <a:r>
                        <a:rPr kumimoji="0" lang="en-US" alt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(g) +10H</a:t>
                      </a:r>
                      <a:r>
                        <a:rPr kumimoji="0" lang="en-US" altLang="zh-CN" sz="2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2</a:t>
                      </a:r>
                      <a:r>
                        <a:rPr kumimoji="0" lang="en-US" alt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O(l)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rgbClr val="6600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accent1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</a:tcPr>
                </a:tc>
              </a:tr>
              <a:tr h="10158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NH</a:t>
                      </a:r>
                      <a:r>
                        <a:rPr kumimoji="0" lang="en-US" altLang="zh-CN" sz="25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4</a:t>
                      </a:r>
                      <a:r>
                        <a:rPr kumimoji="0" lang="en-US" altLang="zh-CN" sz="2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HCO</a:t>
                      </a:r>
                      <a:r>
                        <a:rPr kumimoji="0" lang="en-US" altLang="zh-CN" sz="25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3</a:t>
                      </a:r>
                      <a:r>
                        <a:rPr kumimoji="0" lang="en-US" altLang="zh-CN" sz="2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(s)+CH</a:t>
                      </a:r>
                      <a:r>
                        <a:rPr kumimoji="0" lang="en-US" altLang="zh-CN" sz="25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3</a:t>
                      </a:r>
                      <a:r>
                        <a:rPr kumimoji="0" lang="en-US" altLang="zh-CN" sz="2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COOH(aq)=CH</a:t>
                      </a:r>
                      <a:r>
                        <a:rPr kumimoji="0" lang="en-US" altLang="zh-CN" sz="25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3</a:t>
                      </a:r>
                      <a:r>
                        <a:rPr kumimoji="0" lang="en-US" altLang="zh-CN" sz="2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COONH</a:t>
                      </a:r>
                      <a:r>
                        <a:rPr kumimoji="0" lang="en-US" altLang="zh-CN" sz="25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4</a:t>
                      </a:r>
                      <a:r>
                        <a:rPr kumimoji="0" lang="en-US" altLang="zh-CN" sz="2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(aq)+CO</a:t>
                      </a:r>
                      <a:r>
                        <a:rPr kumimoji="0" lang="en-US" altLang="zh-CN" sz="25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2</a:t>
                      </a:r>
                      <a:r>
                        <a:rPr kumimoji="0" lang="en-US" altLang="zh-CN" sz="2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(g)+H</a:t>
                      </a:r>
                      <a:r>
                        <a:rPr kumimoji="0" lang="en-US" altLang="zh-CN" sz="25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2</a:t>
                      </a:r>
                      <a:r>
                        <a:rPr kumimoji="0" lang="en-US" altLang="zh-CN" sz="2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O(l)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                                                            △</a:t>
                      </a:r>
                      <a:r>
                        <a:rPr kumimoji="0" lang="en-US" altLang="zh-CN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H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=+37.3kJ/mol</a:t>
                      </a:r>
                      <a:endParaRPr kumimoji="0" lang="en-US" altLang="zh-CN" sz="2500" b="1" i="0" u="none" strike="noStrike" cap="none" normalizeH="0" baseline="0" smtClean="0">
                        <a:ln>
                          <a:noFill/>
                        </a:ln>
                        <a:solidFill>
                          <a:srgbClr val="6600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accent1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</a:tcPr>
                </a:tc>
              </a:tr>
              <a:tr h="10158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CaCO</a:t>
                      </a:r>
                      <a:r>
                        <a:rPr kumimoji="0" lang="en-US" altLang="zh-CN" sz="2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3</a:t>
                      </a:r>
                      <a:r>
                        <a:rPr kumimoji="0" lang="en-US" alt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(s)=CaO(s)+CO</a:t>
                      </a:r>
                      <a:r>
                        <a:rPr kumimoji="0" lang="en-US" altLang="zh-CN" sz="2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2</a:t>
                      </a:r>
                      <a:r>
                        <a:rPr kumimoji="0" lang="en-US" alt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(g) </a:t>
                      </a:r>
                      <a:br>
                        <a:rPr kumimoji="0" lang="en-US" alt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</a:br>
                      <a:r>
                        <a:rPr kumimoji="0" lang="en-US" alt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                                                               </a:t>
                      </a:r>
                      <a:r>
                        <a:rPr kumimoji="0" lang="en-US" alt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△</a:t>
                      </a:r>
                      <a:r>
                        <a:rPr kumimoji="0" lang="en-US" altLang="zh-CN" sz="26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H</a:t>
                      </a:r>
                      <a:r>
                        <a:rPr kumimoji="0" lang="en-US" alt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=+178.2kJ/mol</a:t>
                      </a:r>
                    </a:p>
                  </a:txBody>
                  <a:tcPr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accent1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</a:tcPr>
                </a:tc>
              </a:tr>
              <a:tr h="13593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2NaHCO</a:t>
                      </a:r>
                      <a:r>
                        <a:rPr kumimoji="0" lang="en-US" altLang="zh-CN" sz="2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3</a:t>
                      </a:r>
                      <a:r>
                        <a:rPr kumimoji="0" lang="en-US" alt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(s)=Na</a:t>
                      </a:r>
                      <a:r>
                        <a:rPr kumimoji="0" lang="en-US" altLang="zh-CN" sz="2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2</a:t>
                      </a:r>
                      <a:r>
                        <a:rPr kumimoji="0" lang="en-US" alt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CO</a:t>
                      </a:r>
                      <a:r>
                        <a:rPr kumimoji="0" lang="en-US" altLang="zh-CN" sz="2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3</a:t>
                      </a:r>
                      <a:r>
                        <a:rPr kumimoji="0" lang="en-US" alt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(s)+CO</a:t>
                      </a:r>
                      <a:r>
                        <a:rPr kumimoji="0" lang="en-US" altLang="zh-CN" sz="2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2</a:t>
                      </a:r>
                      <a:r>
                        <a:rPr kumimoji="0" lang="en-US" alt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(g)+H</a:t>
                      </a:r>
                      <a:r>
                        <a:rPr kumimoji="0" lang="en-US" altLang="zh-CN" sz="26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2</a:t>
                      </a:r>
                      <a:r>
                        <a:rPr kumimoji="0" lang="en-US" alt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O(g)       </a:t>
                      </a:r>
                      <a:br>
                        <a:rPr kumimoji="0" lang="en-US" alt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</a:br>
                      <a:r>
                        <a:rPr kumimoji="0" lang="en-US" alt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                                                              </a:t>
                      </a:r>
                      <a:r>
                        <a:rPr kumimoji="0" lang="en-US" alt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△</a:t>
                      </a:r>
                      <a:r>
                        <a:rPr kumimoji="0" lang="en-US" altLang="zh-CN" sz="26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H</a:t>
                      </a:r>
                      <a:r>
                        <a:rPr kumimoji="0" lang="en-US" alt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宋体" pitchFamily="2" charset="-122"/>
                        </a:rPr>
                        <a:t>=+126.1kJ/mol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rgbClr val="6600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accent1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sp>
        <p:nvSpPr>
          <p:cNvPr id="18446" name="Text Box 15"/>
          <p:cNvSpPr txBox="1">
            <a:spLocks noChangeArrowheads="1"/>
          </p:cNvSpPr>
          <p:nvPr/>
        </p:nvSpPr>
        <p:spPr bwMode="auto">
          <a:xfrm>
            <a:off x="250825" y="333375"/>
            <a:ext cx="15843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3600">
                <a:solidFill>
                  <a:srgbClr val="0033CC"/>
                </a:solidFill>
              </a:rPr>
              <a:t>举例：</a:t>
            </a:r>
          </a:p>
        </p:txBody>
      </p:sp>
      <p:sp>
        <p:nvSpPr>
          <p:cNvPr id="9272" name="Text Box 56"/>
          <p:cNvSpPr txBox="1">
            <a:spLocks noChangeArrowheads="1"/>
          </p:cNvSpPr>
          <p:nvPr/>
        </p:nvSpPr>
        <p:spPr bwMode="auto">
          <a:xfrm>
            <a:off x="7380288" y="1557338"/>
            <a:ext cx="1098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1800">
                <a:solidFill>
                  <a:srgbClr val="FF0000"/>
                </a:solidFill>
              </a:rPr>
              <a:t>吸热反应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7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>
          <a:xfrm>
            <a:off x="-108520" y="1700808"/>
            <a:ext cx="9468544" cy="5157192"/>
          </a:xfrm>
        </p:spPr>
        <p:txBody>
          <a:bodyPr/>
          <a:lstStyle/>
          <a:p>
            <a:pPr eaLnBrk="1" hangingPunct="1"/>
            <a:r>
              <a:rPr lang="zh-CN" altLang="en-US" sz="3200" b="1" dirty="0" smtClean="0">
                <a:solidFill>
                  <a:srgbClr val="FF0066"/>
                </a:solidFill>
              </a:rPr>
              <a:t>但是，有不少吸热反应也能自发进行</a:t>
            </a:r>
            <a:r>
              <a:rPr lang="zh-CN" altLang="en-US" sz="3200" b="1" dirty="0" smtClean="0"/>
              <a:t>，</a:t>
            </a:r>
            <a:br>
              <a:rPr lang="zh-CN" altLang="en-US" sz="3200" b="1" dirty="0" smtClean="0"/>
            </a:br>
            <a:r>
              <a:rPr lang="zh-CN" altLang="en-US" sz="3200" b="1" dirty="0" smtClean="0"/>
              <a:t>如∶  </a:t>
            </a:r>
            <a:br>
              <a:rPr lang="zh-CN" altLang="en-US" sz="3200" b="1" dirty="0" smtClean="0"/>
            </a:br>
            <a:r>
              <a:rPr lang="en-US" altLang="zh-CN" sz="2800" b="1" dirty="0" smtClean="0">
                <a:solidFill>
                  <a:schemeClr val="tx1"/>
                </a:solidFill>
              </a:rPr>
              <a:t>NH</a:t>
            </a:r>
            <a:r>
              <a:rPr lang="en-US" altLang="zh-CN" sz="2800" b="1" baseline="-25000" dirty="0" smtClean="0">
                <a:solidFill>
                  <a:schemeClr val="tx1"/>
                </a:solidFill>
              </a:rPr>
              <a:t>4</a:t>
            </a:r>
            <a:r>
              <a:rPr lang="en-US" altLang="zh-CN" sz="2800" b="1" dirty="0" smtClean="0">
                <a:solidFill>
                  <a:schemeClr val="tx1"/>
                </a:solidFill>
              </a:rPr>
              <a:t>HCO</a:t>
            </a:r>
            <a:r>
              <a:rPr lang="en-US" altLang="zh-CN" sz="2800" b="1" baseline="-25000" dirty="0" smtClean="0">
                <a:solidFill>
                  <a:schemeClr val="tx1"/>
                </a:solidFill>
              </a:rPr>
              <a:t>3</a:t>
            </a:r>
            <a:r>
              <a:rPr lang="en-US" altLang="zh-CN" sz="2800" b="1" dirty="0" smtClean="0">
                <a:solidFill>
                  <a:schemeClr val="tx1"/>
                </a:solidFill>
              </a:rPr>
              <a:t>(s)+CH</a:t>
            </a:r>
            <a:r>
              <a:rPr lang="en-US" altLang="zh-CN" sz="2800" b="1" baseline="-25000" dirty="0" smtClean="0">
                <a:solidFill>
                  <a:schemeClr val="tx1"/>
                </a:solidFill>
              </a:rPr>
              <a:t>3</a:t>
            </a:r>
            <a:r>
              <a:rPr lang="en-US" altLang="zh-CN" sz="2800" b="1" dirty="0" smtClean="0">
                <a:solidFill>
                  <a:schemeClr val="tx1"/>
                </a:solidFill>
              </a:rPr>
              <a:t>COOH(</a:t>
            </a:r>
            <a:r>
              <a:rPr lang="en-US" altLang="zh-CN" sz="2800" b="1" dirty="0" err="1" smtClean="0">
                <a:solidFill>
                  <a:schemeClr val="tx1"/>
                </a:solidFill>
              </a:rPr>
              <a:t>aq</a:t>
            </a:r>
            <a:r>
              <a:rPr lang="en-US" altLang="zh-CN" sz="2800" b="1" dirty="0" smtClean="0">
                <a:solidFill>
                  <a:schemeClr val="tx1"/>
                </a:solidFill>
              </a:rPr>
              <a:t>)=</a:t>
            </a:r>
            <a:br>
              <a:rPr lang="en-US" altLang="zh-CN" sz="2800" b="1" dirty="0" smtClean="0">
                <a:solidFill>
                  <a:schemeClr val="tx1"/>
                </a:solidFill>
              </a:rPr>
            </a:br>
            <a:r>
              <a:rPr lang="en-US" altLang="zh-CN" sz="2800" b="1" dirty="0" smtClean="0">
                <a:solidFill>
                  <a:schemeClr val="tx1"/>
                </a:solidFill>
              </a:rPr>
              <a:t>CH</a:t>
            </a:r>
            <a:r>
              <a:rPr lang="en-US" altLang="zh-CN" sz="2800" b="1" baseline="-25000" dirty="0" smtClean="0">
                <a:solidFill>
                  <a:schemeClr val="tx1"/>
                </a:solidFill>
              </a:rPr>
              <a:t>3</a:t>
            </a:r>
            <a:r>
              <a:rPr lang="en-US" altLang="zh-CN" sz="2800" b="1" dirty="0" smtClean="0">
                <a:solidFill>
                  <a:schemeClr val="tx1"/>
                </a:solidFill>
              </a:rPr>
              <a:t>COONH</a:t>
            </a:r>
            <a:r>
              <a:rPr lang="en-US" altLang="zh-CN" sz="2800" b="1" baseline="-25000" dirty="0" smtClean="0">
                <a:solidFill>
                  <a:schemeClr val="tx1"/>
                </a:solidFill>
              </a:rPr>
              <a:t>4</a:t>
            </a:r>
            <a:r>
              <a:rPr lang="en-US" altLang="zh-CN" sz="2800" b="1" dirty="0" smtClean="0">
                <a:solidFill>
                  <a:schemeClr val="tx1"/>
                </a:solidFill>
              </a:rPr>
              <a:t>(</a:t>
            </a:r>
            <a:r>
              <a:rPr lang="en-US" altLang="zh-CN" sz="2800" b="1" dirty="0" err="1" smtClean="0">
                <a:solidFill>
                  <a:schemeClr val="tx1"/>
                </a:solidFill>
              </a:rPr>
              <a:t>aq</a:t>
            </a:r>
            <a:r>
              <a:rPr lang="en-US" altLang="zh-CN" sz="2800" b="1" dirty="0" smtClean="0">
                <a:solidFill>
                  <a:schemeClr val="tx1"/>
                </a:solidFill>
              </a:rPr>
              <a:t>)+CO</a:t>
            </a:r>
            <a:r>
              <a:rPr lang="en-US" altLang="zh-CN" sz="2800" b="1" baseline="-25000" dirty="0" smtClean="0">
                <a:solidFill>
                  <a:schemeClr val="tx1"/>
                </a:solidFill>
              </a:rPr>
              <a:t>2</a:t>
            </a:r>
            <a:r>
              <a:rPr lang="en-US" altLang="zh-CN" sz="2800" b="1" dirty="0" smtClean="0">
                <a:solidFill>
                  <a:schemeClr val="tx1"/>
                </a:solidFill>
              </a:rPr>
              <a:t>(g)+H</a:t>
            </a:r>
            <a:r>
              <a:rPr lang="en-US" altLang="zh-CN" sz="2800" b="1" baseline="-25000" dirty="0" smtClean="0">
                <a:solidFill>
                  <a:schemeClr val="tx1"/>
                </a:solidFill>
              </a:rPr>
              <a:t>2</a:t>
            </a:r>
            <a:r>
              <a:rPr lang="en-US" altLang="zh-CN" sz="2800" b="1" dirty="0" smtClean="0">
                <a:solidFill>
                  <a:schemeClr val="tx1"/>
                </a:solidFill>
              </a:rPr>
              <a:t>O(l)      △H=+37.3kJ/</a:t>
            </a:r>
            <a:r>
              <a:rPr lang="en-US" altLang="zh-CN" sz="2800" b="1" dirty="0" err="1" smtClean="0">
                <a:solidFill>
                  <a:schemeClr val="tx1"/>
                </a:solidFill>
              </a:rPr>
              <a:t>mol</a:t>
            </a:r>
            <a:r>
              <a:rPr lang="en-US" altLang="zh-CN" sz="3200" b="1" dirty="0" smtClean="0"/>
              <a:t> </a:t>
            </a:r>
            <a:br>
              <a:rPr lang="en-US" altLang="zh-CN" sz="3200" b="1" dirty="0" smtClean="0"/>
            </a:br>
            <a:r>
              <a:rPr lang="en-US" altLang="zh-CN" sz="3200" b="1" dirty="0" smtClean="0"/>
              <a:t/>
            </a:r>
            <a:br>
              <a:rPr lang="en-US" altLang="zh-CN" sz="3200" b="1" dirty="0" smtClean="0"/>
            </a:br>
            <a:r>
              <a:rPr lang="zh-CN" altLang="en-US" sz="3200" b="1" dirty="0" smtClean="0">
                <a:solidFill>
                  <a:srgbClr val="0033CC"/>
                </a:solidFill>
              </a:rPr>
              <a:t>还有一些吸热反应在室温条件下不能自发进行，但在较高温度下则能自发进行</a:t>
            </a:r>
            <a:r>
              <a:rPr lang="zh-CN" altLang="en-US" sz="3200" b="1" dirty="0" smtClean="0">
                <a:solidFill>
                  <a:srgbClr val="FF0066"/>
                </a:solidFill>
              </a:rPr>
              <a:t>，</a:t>
            </a:r>
            <a:r>
              <a:rPr lang="zh-CN" altLang="en-US" sz="3200" b="1" dirty="0" smtClean="0"/>
              <a:t>如在室温下吸热反应的碳酸钙分解反应不能自发进行，但同样是这个吸热反应在较高温度（</a:t>
            </a:r>
            <a:r>
              <a:rPr lang="en-US" altLang="zh-CN" sz="3200" b="1" dirty="0" smtClean="0"/>
              <a:t>1200K</a:t>
            </a:r>
            <a:r>
              <a:rPr lang="zh-CN" altLang="en-US" sz="3200" b="1" dirty="0" smtClean="0"/>
              <a:t>）下则能自发进行。    </a:t>
            </a:r>
          </a:p>
        </p:txBody>
      </p:sp>
      <p:sp>
        <p:nvSpPr>
          <p:cNvPr id="74755" name="Rectangle 3"/>
          <p:cNvSpPr>
            <a:spLocks noChangeArrowheads="1"/>
          </p:cNvSpPr>
          <p:nvPr/>
        </p:nvSpPr>
        <p:spPr bwMode="auto">
          <a:xfrm>
            <a:off x="250825" y="188913"/>
            <a:ext cx="8424863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zh-CN" altLang="en-US" sz="3600" b="1">
                <a:solidFill>
                  <a:srgbClr val="000404"/>
                </a:solidFill>
              </a:rPr>
              <a:t>放热反应过程中体系能量降低</a:t>
            </a:r>
            <a:r>
              <a:rPr lang="en-US" altLang="zh-CN" sz="3600" b="1">
                <a:solidFill>
                  <a:srgbClr val="000404"/>
                </a:solidFill>
              </a:rPr>
              <a:t>,</a:t>
            </a:r>
            <a:r>
              <a:rPr lang="zh-CN" altLang="en-US" sz="3600" b="1">
                <a:solidFill>
                  <a:srgbClr val="000404"/>
                </a:solidFill>
              </a:rPr>
              <a:t>因此具有自发进行的倾向</a:t>
            </a:r>
            <a:r>
              <a:rPr lang="en-US" altLang="zh-CN" sz="3600" b="1">
                <a:solidFill>
                  <a:srgbClr val="000404"/>
                </a:solidFill>
              </a:rPr>
              <a:t>,-------</a:t>
            </a:r>
            <a:r>
              <a:rPr lang="en-US" altLang="zh-CN" sz="3600" b="1">
                <a:solidFill>
                  <a:srgbClr val="FF0066"/>
                </a:solidFill>
              </a:rPr>
              <a:t> </a:t>
            </a:r>
            <a:r>
              <a:rPr lang="zh-CN" altLang="en-US" sz="3600" b="1">
                <a:solidFill>
                  <a:srgbClr val="0000FF"/>
                </a:solidFill>
              </a:rPr>
              <a:t>焓（△</a:t>
            </a:r>
            <a:r>
              <a:rPr lang="en-US" altLang="zh-CN" sz="3600" b="1">
                <a:solidFill>
                  <a:srgbClr val="0000FF"/>
                </a:solidFill>
              </a:rPr>
              <a:t>H</a:t>
            </a:r>
            <a:r>
              <a:rPr lang="zh-CN" altLang="en-US" sz="3600" b="1">
                <a:solidFill>
                  <a:srgbClr val="0000FF"/>
                </a:solidFill>
              </a:rPr>
              <a:t>）判据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4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4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4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4" grpId="0" autoUpdateAnimBg="0"/>
      <p:bldP spid="7475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z="4800" b="1" smtClean="0"/>
              <a:t>由此可见：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5068888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zh-CN" b="1" smtClean="0"/>
              <a:t>   1</a:t>
            </a:r>
            <a:r>
              <a:rPr lang="zh-CN" altLang="en-US" b="1" smtClean="0"/>
              <a:t>。运用</a:t>
            </a:r>
            <a:r>
              <a:rPr lang="zh-CN" altLang="en-US" b="1" smtClean="0">
                <a:solidFill>
                  <a:srgbClr val="FF0000"/>
                </a:solidFill>
              </a:rPr>
              <a:t>能量判据</a:t>
            </a:r>
            <a:r>
              <a:rPr lang="zh-CN" altLang="en-US" b="1" smtClean="0"/>
              <a:t>主要依据反应焓变，而</a:t>
            </a:r>
          </a:p>
          <a:p>
            <a:pPr eaLnBrk="1" hangingPunct="1">
              <a:buFontTx/>
              <a:buNone/>
            </a:pPr>
            <a:r>
              <a:rPr lang="zh-CN" altLang="en-US" b="1" smtClean="0"/>
              <a:t>焓变（△</a:t>
            </a:r>
            <a:r>
              <a:rPr lang="en-US" altLang="zh-CN" b="1" smtClean="0"/>
              <a:t>H</a:t>
            </a:r>
            <a:r>
              <a:rPr lang="zh-CN" altLang="en-US" b="1" smtClean="0"/>
              <a:t>）的确是一个与反应能否自发进行</a:t>
            </a:r>
          </a:p>
          <a:p>
            <a:pPr eaLnBrk="1" hangingPunct="1">
              <a:buFontTx/>
              <a:buNone/>
            </a:pPr>
            <a:r>
              <a:rPr lang="zh-CN" altLang="en-US" b="1" smtClean="0"/>
              <a:t>的因素</a:t>
            </a:r>
            <a:r>
              <a:rPr lang="zh-CN" altLang="en-US" b="1" smtClean="0">
                <a:solidFill>
                  <a:srgbClr val="FF0000"/>
                </a:solidFill>
              </a:rPr>
              <a:t>之一</a:t>
            </a:r>
            <a:r>
              <a:rPr lang="zh-CN" altLang="en-US" b="1" smtClean="0"/>
              <a:t>，但不是决定反应能否自发进行</a:t>
            </a:r>
          </a:p>
          <a:p>
            <a:pPr eaLnBrk="1" hangingPunct="1">
              <a:buFontTx/>
              <a:buNone/>
            </a:pPr>
            <a:r>
              <a:rPr lang="zh-CN" altLang="en-US" b="1" smtClean="0"/>
              <a:t>的</a:t>
            </a:r>
            <a:r>
              <a:rPr lang="zh-CN" altLang="en-US" b="1" smtClean="0">
                <a:solidFill>
                  <a:srgbClr val="FF0000"/>
                </a:solidFill>
              </a:rPr>
              <a:t>唯一因素</a:t>
            </a:r>
            <a:r>
              <a:rPr lang="zh-CN" altLang="en-US" b="1" smtClean="0">
                <a:solidFill>
                  <a:srgbClr val="FF3300"/>
                </a:solidFill>
              </a:rPr>
              <a:t>。</a:t>
            </a:r>
          </a:p>
          <a:p>
            <a:pPr eaLnBrk="1" hangingPunct="1">
              <a:buFontTx/>
              <a:buNone/>
            </a:pPr>
            <a:r>
              <a:rPr lang="zh-CN" altLang="en-US" b="1" smtClean="0">
                <a:solidFill>
                  <a:srgbClr val="FF3300"/>
                </a:solidFill>
              </a:rPr>
              <a:t>　</a:t>
            </a:r>
            <a:r>
              <a:rPr lang="en-US" altLang="zh-CN" b="1" smtClean="0">
                <a:solidFill>
                  <a:srgbClr val="0033CC"/>
                </a:solidFill>
              </a:rPr>
              <a:t>2</a:t>
            </a:r>
            <a:r>
              <a:rPr lang="zh-CN" altLang="en-US" b="1" smtClean="0">
                <a:solidFill>
                  <a:srgbClr val="0033CC"/>
                </a:solidFill>
              </a:rPr>
              <a:t>。对于某些反应而言：</a:t>
            </a:r>
          </a:p>
          <a:p>
            <a:pPr eaLnBrk="1" hangingPunct="1">
              <a:buFontTx/>
              <a:buNone/>
            </a:pPr>
            <a:r>
              <a:rPr lang="zh-CN" altLang="en-US" b="1" smtClean="0">
                <a:solidFill>
                  <a:srgbClr val="0033CC"/>
                </a:solidFill>
              </a:rPr>
              <a:t>若 △</a:t>
            </a:r>
            <a:r>
              <a:rPr lang="en-US" altLang="zh-CN" b="1" smtClean="0">
                <a:solidFill>
                  <a:srgbClr val="0033CC"/>
                </a:solidFill>
                <a:latin typeface="宋体" panose="02010600030101010101" pitchFamily="2" charset="-122"/>
              </a:rPr>
              <a:t>H&lt;0</a:t>
            </a:r>
            <a:r>
              <a:rPr lang="zh-CN" altLang="en-US" b="1" smtClean="0">
                <a:solidFill>
                  <a:srgbClr val="0033CC"/>
                </a:solidFill>
                <a:latin typeface="宋体" panose="02010600030101010101" pitchFamily="2" charset="-122"/>
              </a:rPr>
              <a:t>，</a:t>
            </a:r>
            <a:r>
              <a:rPr lang="zh-CN" altLang="en-US" b="1" smtClean="0">
                <a:solidFill>
                  <a:srgbClr val="0033CC"/>
                </a:solidFill>
              </a:rPr>
              <a:t>正向反应能自发进行；</a:t>
            </a:r>
          </a:p>
          <a:p>
            <a:pPr eaLnBrk="1" hangingPunct="1">
              <a:buFontTx/>
              <a:buNone/>
            </a:pPr>
            <a:r>
              <a:rPr lang="zh-CN" altLang="en-US" b="1" smtClean="0">
                <a:solidFill>
                  <a:srgbClr val="0033CC"/>
                </a:solidFill>
              </a:rPr>
              <a:t>若△</a:t>
            </a:r>
            <a:r>
              <a:rPr lang="en-US" altLang="zh-CN" b="1" smtClean="0">
                <a:solidFill>
                  <a:srgbClr val="0033CC"/>
                </a:solidFill>
                <a:latin typeface="宋体" panose="02010600030101010101" pitchFamily="2" charset="-122"/>
              </a:rPr>
              <a:t>H&gt;0</a:t>
            </a:r>
            <a:r>
              <a:rPr lang="zh-CN" altLang="en-US" b="1" smtClean="0">
                <a:solidFill>
                  <a:srgbClr val="0033CC"/>
                </a:solidFill>
              </a:rPr>
              <a:t>，正向反应不能自发进行，而逆向</a:t>
            </a:r>
          </a:p>
          <a:p>
            <a:pPr eaLnBrk="1" hangingPunct="1">
              <a:buFontTx/>
              <a:buNone/>
            </a:pPr>
            <a:r>
              <a:rPr lang="zh-CN" altLang="en-US" b="1" smtClean="0">
                <a:solidFill>
                  <a:srgbClr val="0033CC"/>
                </a:solidFill>
              </a:rPr>
              <a:t>反应能自发进行。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179388" y="620713"/>
            <a:ext cx="8766175" cy="277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3200" b="1">
                <a:solidFill>
                  <a:srgbClr val="66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一副崭新的扑克牌被洗过后会怎样？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zh-CN" altLang="en-US" sz="3200" b="1">
                <a:solidFill>
                  <a:srgbClr val="66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如果没有法律的制约，世界会怎样？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zh-CN" altLang="en-US" sz="3200" b="1">
                <a:solidFill>
                  <a:srgbClr val="66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下课铃一响教室里会怎样？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zh-CN" altLang="en-US" sz="3200" b="1"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你能发现这些看似不相干的事件之间的联系吗？</a:t>
            </a:r>
          </a:p>
        </p:txBody>
      </p:sp>
      <p:pic>
        <p:nvPicPr>
          <p:cNvPr id="11268" name="Picture 4" descr="109eb7ec42ea2e3463d09f2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500438"/>
            <a:ext cx="2376488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2268538" y="3860800"/>
            <a:ext cx="1420812" cy="208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 algn="ctr" eaLnBrk="1" hangingPunct="1">
              <a:defRPr/>
            </a:pPr>
            <a:r>
              <a:rPr lang="zh-CN" altLang="en-US">
                <a:solidFill>
                  <a:srgbClr val="6666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克劳修斯</a:t>
            </a:r>
            <a:br>
              <a:rPr lang="zh-CN" altLang="en-US">
                <a:solidFill>
                  <a:srgbClr val="6666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zh-CN" altLang="en-US">
                <a:solidFill>
                  <a:srgbClr val="6666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（德国）</a:t>
            </a:r>
            <a:br>
              <a:rPr lang="zh-CN" altLang="en-US">
                <a:solidFill>
                  <a:srgbClr val="6666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zh-CN" altLang="en-US">
              <a:solidFill>
                <a:srgbClr val="6666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spcBef>
                <a:spcPct val="50000"/>
              </a:spcBef>
              <a:defRPr/>
            </a:pPr>
            <a:endParaRPr lang="en-US" altLang="zh-CN"/>
          </a:p>
        </p:txBody>
      </p:sp>
      <p:sp>
        <p:nvSpPr>
          <p:cNvPr id="12301" name="WordArt 13"/>
          <p:cNvSpPr>
            <a:spLocks noChangeArrowheads="1" noChangeShapeType="1" noTextEdit="1"/>
          </p:cNvSpPr>
          <p:nvPr/>
        </p:nvSpPr>
        <p:spPr bwMode="auto">
          <a:xfrm>
            <a:off x="4572000" y="3644900"/>
            <a:ext cx="1800225" cy="13684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</a:rPr>
              <a:t>熵</a:t>
            </a:r>
          </a:p>
        </p:txBody>
      </p:sp>
      <p:sp>
        <p:nvSpPr>
          <p:cNvPr id="12302" name="WordArt 14"/>
          <p:cNvSpPr>
            <a:spLocks noChangeArrowheads="1" noChangeShapeType="1" noTextEdit="1"/>
          </p:cNvSpPr>
          <p:nvPr/>
        </p:nvSpPr>
        <p:spPr bwMode="auto">
          <a:xfrm>
            <a:off x="6084888" y="5300663"/>
            <a:ext cx="1741487" cy="73025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en-US" altLang="zh-CN" sz="3600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宋体" panose="02010600030101010101" pitchFamily="2" charset="-122"/>
              </a:rPr>
              <a:t>S</a:t>
            </a:r>
            <a:endParaRPr lang="zh-CN" altLang="en-US" sz="3600" kern="10">
              <a:ln w="12700">
                <a:solidFill>
                  <a:srgbClr val="B2B2B2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5400000" scaled="1"/>
              </a:gra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宋体" panose="02010600030101010101" pitchFamily="2" charset="-122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3" grpId="0"/>
      <p:bldP spid="11269" grpId="0"/>
      <p:bldP spid="12301" grpId="0" animBg="1"/>
      <p:bldP spid="1230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Text Box 2"/>
          <p:cNvSpPr txBox="1">
            <a:spLocks noChangeArrowheads="1"/>
          </p:cNvSpPr>
          <p:nvPr/>
        </p:nvSpPr>
        <p:spPr bwMode="auto">
          <a:xfrm>
            <a:off x="323850" y="2708275"/>
            <a:ext cx="31686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b="1">
                <a:solidFill>
                  <a:srgbClr val="0000FF"/>
                </a:solidFill>
              </a:rPr>
              <a:t>3</a:t>
            </a:r>
            <a:r>
              <a:rPr lang="zh-CN" altLang="en-US" b="1">
                <a:solidFill>
                  <a:srgbClr val="0000FF"/>
                </a:solidFill>
              </a:rPr>
              <a:t>。火柴棒散落</a:t>
            </a:r>
          </a:p>
        </p:txBody>
      </p:sp>
      <p:sp>
        <p:nvSpPr>
          <p:cNvPr id="76803" name="Text Box 3"/>
          <p:cNvSpPr txBox="1">
            <a:spLocks noChangeArrowheads="1"/>
          </p:cNvSpPr>
          <p:nvPr/>
        </p:nvSpPr>
        <p:spPr bwMode="auto">
          <a:xfrm>
            <a:off x="323850" y="3357563"/>
            <a:ext cx="28797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b="1">
                <a:solidFill>
                  <a:srgbClr val="0000FF"/>
                </a:solidFill>
              </a:rPr>
              <a:t>4</a:t>
            </a:r>
            <a:r>
              <a:rPr lang="zh-CN" altLang="en-US" b="1">
                <a:solidFill>
                  <a:srgbClr val="0000FF"/>
                </a:solidFill>
              </a:rPr>
              <a:t>。墨水扩散</a:t>
            </a:r>
          </a:p>
        </p:txBody>
      </p:sp>
      <p:pic>
        <p:nvPicPr>
          <p:cNvPr id="76804" name="Picture 4" descr="u=3207511027,1302978197&amp;gp=1"/>
          <p:cNvPicPr>
            <a:picLocks noChangeAspect="1" noChangeArrowheads="1"/>
          </p:cNvPicPr>
          <p:nvPr/>
        </p:nvPicPr>
        <p:blipFill>
          <a:blip r:embed="rId2">
            <a:lum bright="-48000" contrast="6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8613" y="2420938"/>
            <a:ext cx="3529012" cy="130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805" name="Rectangle 5"/>
          <p:cNvSpPr>
            <a:spLocks noChangeArrowheads="1"/>
          </p:cNvSpPr>
          <p:nvPr/>
        </p:nvSpPr>
        <p:spPr bwMode="auto">
          <a:xfrm>
            <a:off x="1762125" y="3883025"/>
            <a:ext cx="5618163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zh-CN" altLang="en-US" sz="5400" b="1">
                <a:solidFill>
                  <a:srgbClr val="FF3300"/>
                </a:solidFill>
              </a:rPr>
              <a:t>由有序变为无序</a:t>
            </a:r>
          </a:p>
        </p:txBody>
      </p:sp>
      <p:sp>
        <p:nvSpPr>
          <p:cNvPr id="76806" name="Rectangle 6"/>
          <p:cNvSpPr>
            <a:spLocks noChangeArrowheads="1"/>
          </p:cNvSpPr>
          <p:nvPr/>
        </p:nvSpPr>
        <p:spPr bwMode="auto">
          <a:xfrm>
            <a:off x="395288" y="404813"/>
            <a:ext cx="80645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zh-CN" b="1">
                <a:solidFill>
                  <a:srgbClr val="0000FF"/>
                </a:solidFill>
              </a:rPr>
              <a:t>1</a:t>
            </a:r>
            <a:r>
              <a:rPr lang="zh-CN" altLang="en-US" b="1">
                <a:solidFill>
                  <a:srgbClr val="0000FF"/>
                </a:solidFill>
              </a:rPr>
              <a:t>。同一种物质，其气态时会通过分子的扩散自发形成均匀的混合物</a:t>
            </a:r>
          </a:p>
        </p:txBody>
      </p:sp>
      <p:sp>
        <p:nvSpPr>
          <p:cNvPr id="76807" name="Rectangle 7"/>
          <p:cNvSpPr>
            <a:spLocks noChangeArrowheads="1"/>
          </p:cNvSpPr>
          <p:nvPr/>
        </p:nvSpPr>
        <p:spPr bwMode="auto">
          <a:xfrm>
            <a:off x="395288" y="1557338"/>
            <a:ext cx="76327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zh-CN" b="1">
                <a:solidFill>
                  <a:srgbClr val="0000FF"/>
                </a:solidFill>
              </a:rPr>
              <a:t>2</a:t>
            </a:r>
            <a:r>
              <a:rPr lang="zh-CN" altLang="en-US" b="1">
                <a:solidFill>
                  <a:srgbClr val="0000FF"/>
                </a:solidFill>
              </a:rPr>
              <a:t>。硝酸铵溶于水要吸热，但它能自发向水中扩散</a:t>
            </a:r>
          </a:p>
        </p:txBody>
      </p:sp>
      <p:sp>
        <p:nvSpPr>
          <p:cNvPr id="76808" name="Rectangle 8"/>
          <p:cNvSpPr>
            <a:spLocks noChangeArrowheads="1"/>
          </p:cNvSpPr>
          <p:nvPr/>
        </p:nvSpPr>
        <p:spPr bwMode="auto">
          <a:xfrm>
            <a:off x="468313" y="4868863"/>
            <a:ext cx="7670800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zh-CN" altLang="en-US" b="1"/>
              <a:t>为了解释这样一类</a:t>
            </a:r>
            <a:r>
              <a:rPr lang="zh-CN" altLang="en-US" b="1">
                <a:solidFill>
                  <a:srgbClr val="FF0000"/>
                </a:solidFill>
              </a:rPr>
              <a:t>与能量状态的高低无关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b="1">
                <a:solidFill>
                  <a:srgbClr val="FF0000"/>
                </a:solidFill>
              </a:rPr>
              <a:t> 的过程的自发性</a:t>
            </a:r>
            <a:r>
              <a:rPr lang="zh-CN" altLang="en-US" b="1"/>
              <a:t>，提出了在自然界还存在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b="1"/>
              <a:t> 着另一种能够推动体系变化的因素</a:t>
            </a:r>
            <a:r>
              <a:rPr lang="zh-CN" altLang="en-US" b="1">
                <a:solidFill>
                  <a:srgbClr val="FF3300"/>
                </a:solidFill>
              </a:rPr>
              <a:t>→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6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6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6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76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6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80"/>
                                        <p:tgtEl>
                                          <p:spTgt spid="768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80"/>
                                        <p:tgtEl>
                                          <p:spTgt spid="768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80"/>
                                        <p:tgtEl>
                                          <p:spTgt spid="768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76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2" grpId="0"/>
      <p:bldP spid="76803" grpId="0"/>
      <p:bldP spid="76805" grpId="0"/>
      <p:bldP spid="76806" grpId="0"/>
      <p:bldP spid="76807" grpId="0"/>
      <p:bldP spid="7680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0" y="260350"/>
            <a:ext cx="9324975" cy="1887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4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</a:rPr>
              <a:t>二、熵（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S</a:t>
            </a: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</a:rPr>
              <a:t>）：</a:t>
            </a:r>
          </a:p>
          <a:p>
            <a:pPr algn="just" eaLnBrk="1" hangingPunct="1">
              <a:lnSpc>
                <a:spcPct val="14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描述体系混乱度的物理量</a:t>
            </a:r>
          </a:p>
          <a:p>
            <a:pPr algn="just" eaLnBrk="1" hangingPunct="1">
              <a:lnSpc>
                <a:spcPct val="14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符号：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    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单位：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•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mol</a:t>
            </a:r>
            <a:r>
              <a:rPr lang="en-US" altLang="zh-CN" sz="2800" b="1" baseline="30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•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altLang="zh-CN" sz="2800" b="1" baseline="30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0" y="2133600"/>
            <a:ext cx="9144000" cy="2957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3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3.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大小判据：</a:t>
            </a:r>
          </a:p>
          <a:p>
            <a:pPr algn="just" eaLnBrk="1" hangingPunct="1">
              <a:lnSpc>
                <a:spcPct val="13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（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）物质的混乱度：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体系混乱度越大，熵值越大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；</a:t>
            </a:r>
          </a:p>
          <a:p>
            <a:pPr algn="just" eaLnBrk="1" hangingPunct="1">
              <a:lnSpc>
                <a:spcPct val="13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（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）同一条件：不同物质的熵值不同；</a:t>
            </a:r>
          </a:p>
          <a:p>
            <a:pPr eaLnBrk="1" hangingPunct="1">
              <a:lnSpc>
                <a:spcPct val="13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zh-CN" altLang="en-US" sz="2800" b="1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323850" y="4581525"/>
            <a:ext cx="7416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800">
                <a:latin typeface="Arial" panose="020B0604020202020204" pitchFamily="34" charset="0"/>
              </a:rPr>
              <a:t> 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3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）物质的存在状态：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S(g) &gt; S(l) &gt; S(s)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。</a:t>
            </a:r>
            <a:r>
              <a:rPr lang="zh-CN" altLang="en-US" sz="2800">
                <a:latin typeface="Arial" panose="020B0604020202020204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3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3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 build="allAtOnce"/>
      <p:bldP spid="1434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196975"/>
            <a:ext cx="2089150" cy="200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1196975"/>
            <a:ext cx="2159000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597" name="Text Box 13"/>
          <p:cNvSpPr txBox="1">
            <a:spLocks noChangeArrowheads="1"/>
          </p:cNvSpPr>
          <p:nvPr/>
        </p:nvSpPr>
        <p:spPr bwMode="auto">
          <a:xfrm>
            <a:off x="3275013" y="3429000"/>
            <a:ext cx="25923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altLang="zh-CN" sz="2800" b="1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69.9Jmol</a:t>
            </a:r>
            <a:r>
              <a:rPr lang="en-US" altLang="zh-CN" sz="2800" b="1" baseline="30000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-1</a:t>
            </a:r>
            <a:r>
              <a:rPr lang="en-US" altLang="zh-CN" sz="2800" b="1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K</a:t>
            </a:r>
            <a:r>
              <a:rPr lang="en-US" altLang="zh-CN" sz="2800" b="1" baseline="30000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-1</a:t>
            </a:r>
          </a:p>
        </p:txBody>
      </p:sp>
      <p:sp>
        <p:nvSpPr>
          <p:cNvPr id="67599" name="Text Box 15"/>
          <p:cNvSpPr txBox="1">
            <a:spLocks noChangeArrowheads="1"/>
          </p:cNvSpPr>
          <p:nvPr/>
        </p:nvSpPr>
        <p:spPr bwMode="auto">
          <a:xfrm>
            <a:off x="323850" y="3429000"/>
            <a:ext cx="25923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altLang="zh-CN" sz="2800" b="1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47.9Jmol</a:t>
            </a:r>
            <a:r>
              <a:rPr lang="en-US" altLang="zh-CN" sz="2800" b="1" baseline="30000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-1</a:t>
            </a:r>
            <a:r>
              <a:rPr lang="en-US" altLang="zh-CN" sz="2800" b="1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K</a:t>
            </a:r>
            <a:r>
              <a:rPr lang="en-US" altLang="zh-CN" sz="2800" b="1" baseline="30000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-1</a:t>
            </a:r>
          </a:p>
        </p:txBody>
      </p:sp>
      <p:grpSp>
        <p:nvGrpSpPr>
          <p:cNvPr id="24582" name="Group 42"/>
          <p:cNvGrpSpPr>
            <a:grpSpLocks/>
          </p:cNvGrpSpPr>
          <p:nvPr/>
        </p:nvGrpSpPr>
        <p:grpSpPr bwMode="auto">
          <a:xfrm>
            <a:off x="6372225" y="1268413"/>
            <a:ext cx="2449513" cy="1916112"/>
            <a:chOff x="2789" y="3067"/>
            <a:chExt cx="1543" cy="1207"/>
          </a:xfrm>
        </p:grpSpPr>
        <p:sp>
          <p:nvSpPr>
            <p:cNvPr id="24587" name="Rectangle 17"/>
            <p:cNvSpPr>
              <a:spLocks noChangeArrowheads="1"/>
            </p:cNvSpPr>
            <p:nvPr/>
          </p:nvSpPr>
          <p:spPr bwMode="auto">
            <a:xfrm>
              <a:off x="2789" y="3067"/>
              <a:ext cx="1543" cy="120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Tahoma" panose="020B0604030504040204" pitchFamily="34" charset="0"/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Tahoma" panose="020B0604030504040204" pitchFamily="34" charset="0"/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zh-CN" altLang="zh-CN" sz="2000">
                <a:latin typeface="Arial" panose="020B0604020202020204" pitchFamily="34" charset="0"/>
              </a:endParaRPr>
            </a:p>
          </p:txBody>
        </p:sp>
        <p:sp>
          <p:nvSpPr>
            <p:cNvPr id="24588" name="Oval 19"/>
            <p:cNvSpPr>
              <a:spLocks noChangeArrowheads="1"/>
            </p:cNvSpPr>
            <p:nvPr/>
          </p:nvSpPr>
          <p:spPr bwMode="auto">
            <a:xfrm>
              <a:off x="3062" y="3340"/>
              <a:ext cx="182" cy="182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26999"/>
                  </a:schemeClr>
                </a:gs>
                <a:gs pos="100000">
                  <a:srgbClr val="FF6600"/>
                </a:gs>
              </a:gsLst>
              <a:path path="rect">
                <a:fillToRect r="100000" b="10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Tahoma" panose="020B0604030504040204" pitchFamily="34" charset="0"/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Tahoma" panose="020B0604030504040204" pitchFamily="34" charset="0"/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zh-CN" altLang="zh-CN" sz="2000">
                <a:latin typeface="Arial" panose="020B0604020202020204" pitchFamily="34" charset="0"/>
              </a:endParaRPr>
            </a:p>
          </p:txBody>
        </p:sp>
        <p:sp>
          <p:nvSpPr>
            <p:cNvPr id="24589" name="Oval 20"/>
            <p:cNvSpPr>
              <a:spLocks noChangeArrowheads="1"/>
            </p:cNvSpPr>
            <p:nvPr/>
          </p:nvSpPr>
          <p:spPr bwMode="auto">
            <a:xfrm>
              <a:off x="3107" y="3249"/>
              <a:ext cx="90" cy="90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rgbClr val="3366FF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Tahoma" panose="020B0604030504040204" pitchFamily="34" charset="0"/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Tahoma" panose="020B0604030504040204" pitchFamily="34" charset="0"/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zh-CN" altLang="zh-CN" sz="2000">
                <a:latin typeface="Arial" panose="020B0604020202020204" pitchFamily="34" charset="0"/>
              </a:endParaRPr>
            </a:p>
          </p:txBody>
        </p:sp>
        <p:sp>
          <p:nvSpPr>
            <p:cNvPr id="24590" name="Oval 21"/>
            <p:cNvSpPr>
              <a:spLocks noChangeArrowheads="1"/>
            </p:cNvSpPr>
            <p:nvPr/>
          </p:nvSpPr>
          <p:spPr bwMode="auto">
            <a:xfrm>
              <a:off x="3243" y="3385"/>
              <a:ext cx="90" cy="90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rgbClr val="3366FF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Tahoma" panose="020B0604030504040204" pitchFamily="34" charset="0"/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Tahoma" panose="020B0604030504040204" pitchFamily="34" charset="0"/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zh-CN" altLang="zh-CN" sz="2000">
                <a:latin typeface="Arial" panose="020B0604020202020204" pitchFamily="34" charset="0"/>
              </a:endParaRPr>
            </a:p>
          </p:txBody>
        </p:sp>
        <p:sp>
          <p:nvSpPr>
            <p:cNvPr id="24591" name="Oval 22"/>
            <p:cNvSpPr>
              <a:spLocks noChangeArrowheads="1"/>
            </p:cNvSpPr>
            <p:nvPr/>
          </p:nvSpPr>
          <p:spPr bwMode="auto">
            <a:xfrm>
              <a:off x="2881" y="3658"/>
              <a:ext cx="182" cy="182"/>
            </a:xfrm>
            <a:prstGeom prst="ellipse">
              <a:avLst/>
            </a:prstGeom>
            <a:gradFill rotWithShape="1">
              <a:gsLst>
                <a:gs pos="0">
                  <a:srgbClr val="F9866F">
                    <a:alpha val="26999"/>
                  </a:srgbClr>
                </a:gs>
                <a:gs pos="100000">
                  <a:srgbClr val="FF6600"/>
                </a:gs>
              </a:gsLst>
              <a:path path="rect">
                <a:fillToRect r="100000" b="10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Tahoma" panose="020B0604030504040204" pitchFamily="34" charset="0"/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Tahoma" panose="020B0604030504040204" pitchFamily="34" charset="0"/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zh-CN" altLang="zh-CN" sz="2000">
                <a:latin typeface="Arial" panose="020B0604020202020204" pitchFamily="34" charset="0"/>
              </a:endParaRPr>
            </a:p>
          </p:txBody>
        </p:sp>
        <p:sp>
          <p:nvSpPr>
            <p:cNvPr id="24592" name="Oval 23"/>
            <p:cNvSpPr>
              <a:spLocks noChangeArrowheads="1"/>
            </p:cNvSpPr>
            <p:nvPr/>
          </p:nvSpPr>
          <p:spPr bwMode="auto">
            <a:xfrm>
              <a:off x="2835" y="3612"/>
              <a:ext cx="90" cy="90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rgbClr val="3366FF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Tahoma" panose="020B0604030504040204" pitchFamily="34" charset="0"/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Tahoma" panose="020B0604030504040204" pitchFamily="34" charset="0"/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zh-CN" altLang="zh-CN" sz="2000">
                <a:latin typeface="Arial" panose="020B0604020202020204" pitchFamily="34" charset="0"/>
              </a:endParaRPr>
            </a:p>
          </p:txBody>
        </p:sp>
        <p:sp>
          <p:nvSpPr>
            <p:cNvPr id="24593" name="Oval 24"/>
            <p:cNvSpPr>
              <a:spLocks noChangeArrowheads="1"/>
            </p:cNvSpPr>
            <p:nvPr/>
          </p:nvSpPr>
          <p:spPr bwMode="auto">
            <a:xfrm>
              <a:off x="3017" y="3612"/>
              <a:ext cx="90" cy="90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rgbClr val="3366FF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Tahoma" panose="020B0604030504040204" pitchFamily="34" charset="0"/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Tahoma" panose="020B0604030504040204" pitchFamily="34" charset="0"/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zh-CN" altLang="zh-CN" sz="2000">
                <a:latin typeface="Arial" panose="020B0604020202020204" pitchFamily="34" charset="0"/>
              </a:endParaRPr>
            </a:p>
          </p:txBody>
        </p:sp>
        <p:sp>
          <p:nvSpPr>
            <p:cNvPr id="24594" name="Oval 25"/>
            <p:cNvSpPr>
              <a:spLocks noChangeArrowheads="1"/>
            </p:cNvSpPr>
            <p:nvPr/>
          </p:nvSpPr>
          <p:spPr bwMode="auto">
            <a:xfrm>
              <a:off x="3605" y="3431"/>
              <a:ext cx="90" cy="90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rgbClr val="3366FF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Tahoma" panose="020B0604030504040204" pitchFamily="34" charset="0"/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Tahoma" panose="020B0604030504040204" pitchFamily="34" charset="0"/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zh-CN" altLang="zh-CN" sz="2000">
                <a:latin typeface="Arial" panose="020B0604020202020204" pitchFamily="34" charset="0"/>
              </a:endParaRPr>
            </a:p>
          </p:txBody>
        </p:sp>
        <p:sp>
          <p:nvSpPr>
            <p:cNvPr id="24595" name="Oval 26"/>
            <p:cNvSpPr>
              <a:spLocks noChangeArrowheads="1"/>
            </p:cNvSpPr>
            <p:nvPr/>
          </p:nvSpPr>
          <p:spPr bwMode="auto">
            <a:xfrm>
              <a:off x="3741" y="3385"/>
              <a:ext cx="90" cy="90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rgbClr val="3366FF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Tahoma" panose="020B0604030504040204" pitchFamily="34" charset="0"/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Tahoma" panose="020B0604030504040204" pitchFamily="34" charset="0"/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zh-CN" altLang="zh-CN" sz="2000">
                <a:latin typeface="Arial" panose="020B0604020202020204" pitchFamily="34" charset="0"/>
              </a:endParaRPr>
            </a:p>
          </p:txBody>
        </p:sp>
        <p:sp>
          <p:nvSpPr>
            <p:cNvPr id="24596" name="Oval 27"/>
            <p:cNvSpPr>
              <a:spLocks noChangeArrowheads="1"/>
            </p:cNvSpPr>
            <p:nvPr/>
          </p:nvSpPr>
          <p:spPr bwMode="auto">
            <a:xfrm>
              <a:off x="3334" y="3748"/>
              <a:ext cx="90" cy="90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rgbClr val="3366FF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Tahoma" panose="020B0604030504040204" pitchFamily="34" charset="0"/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Tahoma" panose="020B0604030504040204" pitchFamily="34" charset="0"/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zh-CN" altLang="zh-CN" sz="2000">
                <a:latin typeface="Arial" panose="020B0604020202020204" pitchFamily="34" charset="0"/>
              </a:endParaRPr>
            </a:p>
          </p:txBody>
        </p:sp>
        <p:sp>
          <p:nvSpPr>
            <p:cNvPr id="24597" name="Oval 29"/>
            <p:cNvSpPr>
              <a:spLocks noChangeArrowheads="1"/>
            </p:cNvSpPr>
            <p:nvPr/>
          </p:nvSpPr>
          <p:spPr bwMode="auto">
            <a:xfrm>
              <a:off x="3651" y="3476"/>
              <a:ext cx="182" cy="182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26999"/>
                  </a:schemeClr>
                </a:gs>
                <a:gs pos="100000">
                  <a:srgbClr val="FF6600"/>
                </a:gs>
              </a:gsLst>
              <a:path path="rect">
                <a:fillToRect r="100000" b="10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Tahoma" panose="020B0604030504040204" pitchFamily="34" charset="0"/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Tahoma" panose="020B0604030504040204" pitchFamily="34" charset="0"/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zh-CN" altLang="zh-CN" sz="2000">
                <a:latin typeface="Arial" panose="020B0604020202020204" pitchFamily="34" charset="0"/>
              </a:endParaRPr>
            </a:p>
          </p:txBody>
        </p:sp>
        <p:sp>
          <p:nvSpPr>
            <p:cNvPr id="24598" name="Oval 30"/>
            <p:cNvSpPr>
              <a:spLocks noChangeArrowheads="1"/>
            </p:cNvSpPr>
            <p:nvPr/>
          </p:nvSpPr>
          <p:spPr bwMode="auto">
            <a:xfrm>
              <a:off x="3334" y="3612"/>
              <a:ext cx="182" cy="182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26999"/>
                  </a:schemeClr>
                </a:gs>
                <a:gs pos="100000">
                  <a:srgbClr val="FF6600"/>
                </a:gs>
              </a:gsLst>
              <a:path path="rect">
                <a:fillToRect r="100000" b="10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Tahoma" panose="020B0604030504040204" pitchFamily="34" charset="0"/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Tahoma" panose="020B0604030504040204" pitchFamily="34" charset="0"/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zh-CN" altLang="zh-CN" sz="2000">
                <a:latin typeface="Arial" panose="020B0604020202020204" pitchFamily="34" charset="0"/>
              </a:endParaRPr>
            </a:p>
          </p:txBody>
        </p:sp>
        <p:sp>
          <p:nvSpPr>
            <p:cNvPr id="24599" name="Oval 31"/>
            <p:cNvSpPr>
              <a:spLocks noChangeArrowheads="1"/>
            </p:cNvSpPr>
            <p:nvPr/>
          </p:nvSpPr>
          <p:spPr bwMode="auto">
            <a:xfrm>
              <a:off x="3289" y="3567"/>
              <a:ext cx="90" cy="90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rgbClr val="3366FF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Tahoma" panose="020B0604030504040204" pitchFamily="34" charset="0"/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Tahoma" panose="020B0604030504040204" pitchFamily="34" charset="0"/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zh-CN" altLang="zh-CN" sz="2000">
                <a:latin typeface="Arial" panose="020B0604020202020204" pitchFamily="34" charset="0"/>
              </a:endParaRPr>
            </a:p>
          </p:txBody>
        </p:sp>
        <p:sp>
          <p:nvSpPr>
            <p:cNvPr id="24600" name="Oval 32"/>
            <p:cNvSpPr>
              <a:spLocks noChangeArrowheads="1"/>
            </p:cNvSpPr>
            <p:nvPr/>
          </p:nvSpPr>
          <p:spPr bwMode="auto">
            <a:xfrm>
              <a:off x="3832" y="3885"/>
              <a:ext cx="90" cy="90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rgbClr val="3366FF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Tahoma" panose="020B0604030504040204" pitchFamily="34" charset="0"/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Tahoma" panose="020B0604030504040204" pitchFamily="34" charset="0"/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zh-CN" altLang="zh-CN" sz="2000">
                <a:latin typeface="Arial" panose="020B0604020202020204" pitchFamily="34" charset="0"/>
              </a:endParaRPr>
            </a:p>
          </p:txBody>
        </p:sp>
        <p:sp>
          <p:nvSpPr>
            <p:cNvPr id="24601" name="Oval 33"/>
            <p:cNvSpPr>
              <a:spLocks noChangeArrowheads="1"/>
            </p:cNvSpPr>
            <p:nvPr/>
          </p:nvSpPr>
          <p:spPr bwMode="auto">
            <a:xfrm>
              <a:off x="3787" y="4020"/>
              <a:ext cx="90" cy="90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rgbClr val="3366FF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Tahoma" panose="020B0604030504040204" pitchFamily="34" charset="0"/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Tahoma" panose="020B0604030504040204" pitchFamily="34" charset="0"/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zh-CN" altLang="zh-CN" sz="2000">
                <a:latin typeface="Arial" panose="020B0604020202020204" pitchFamily="34" charset="0"/>
              </a:endParaRPr>
            </a:p>
          </p:txBody>
        </p:sp>
        <p:sp>
          <p:nvSpPr>
            <p:cNvPr id="24602" name="Oval 34"/>
            <p:cNvSpPr>
              <a:spLocks noChangeArrowheads="1"/>
            </p:cNvSpPr>
            <p:nvPr/>
          </p:nvSpPr>
          <p:spPr bwMode="auto">
            <a:xfrm>
              <a:off x="3832" y="3930"/>
              <a:ext cx="182" cy="182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26999"/>
                  </a:schemeClr>
                </a:gs>
                <a:gs pos="100000">
                  <a:srgbClr val="FF6600"/>
                </a:gs>
              </a:gsLst>
              <a:path path="rect">
                <a:fillToRect r="100000" b="10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Tahoma" panose="020B0604030504040204" pitchFamily="34" charset="0"/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Tahoma" panose="020B0604030504040204" pitchFamily="34" charset="0"/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zh-CN" altLang="zh-CN" sz="2000">
                <a:latin typeface="Arial" panose="020B0604020202020204" pitchFamily="34" charset="0"/>
              </a:endParaRPr>
            </a:p>
          </p:txBody>
        </p:sp>
        <p:sp>
          <p:nvSpPr>
            <p:cNvPr id="24603" name="Oval 35"/>
            <p:cNvSpPr>
              <a:spLocks noChangeArrowheads="1"/>
            </p:cNvSpPr>
            <p:nvPr/>
          </p:nvSpPr>
          <p:spPr bwMode="auto">
            <a:xfrm>
              <a:off x="3062" y="3930"/>
              <a:ext cx="182" cy="182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26999"/>
                  </a:schemeClr>
                </a:gs>
                <a:gs pos="100000">
                  <a:srgbClr val="FF6600"/>
                </a:gs>
              </a:gsLst>
              <a:path path="rect">
                <a:fillToRect r="100000" b="10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Tahoma" panose="020B0604030504040204" pitchFamily="34" charset="0"/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Tahoma" panose="020B0604030504040204" pitchFamily="34" charset="0"/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zh-CN" altLang="zh-CN" sz="2000">
                <a:latin typeface="Arial" panose="020B0604020202020204" pitchFamily="34" charset="0"/>
              </a:endParaRPr>
            </a:p>
          </p:txBody>
        </p:sp>
        <p:sp>
          <p:nvSpPr>
            <p:cNvPr id="24604" name="Oval 36"/>
            <p:cNvSpPr>
              <a:spLocks noChangeArrowheads="1"/>
            </p:cNvSpPr>
            <p:nvPr/>
          </p:nvSpPr>
          <p:spPr bwMode="auto">
            <a:xfrm>
              <a:off x="3017" y="4020"/>
              <a:ext cx="90" cy="90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rgbClr val="3366FF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Tahoma" panose="020B0604030504040204" pitchFamily="34" charset="0"/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Tahoma" panose="020B0604030504040204" pitchFamily="34" charset="0"/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zh-CN" altLang="zh-CN" sz="2000">
                <a:latin typeface="Arial" panose="020B0604020202020204" pitchFamily="34" charset="0"/>
              </a:endParaRPr>
            </a:p>
          </p:txBody>
        </p:sp>
        <p:sp>
          <p:nvSpPr>
            <p:cNvPr id="24605" name="Oval 37"/>
            <p:cNvSpPr>
              <a:spLocks noChangeArrowheads="1"/>
            </p:cNvSpPr>
            <p:nvPr/>
          </p:nvSpPr>
          <p:spPr bwMode="auto">
            <a:xfrm>
              <a:off x="3153" y="4066"/>
              <a:ext cx="90" cy="90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rgbClr val="3366FF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Tahoma" panose="020B0604030504040204" pitchFamily="34" charset="0"/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Tahoma" panose="020B0604030504040204" pitchFamily="34" charset="0"/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zh-CN" altLang="zh-CN" sz="2000">
                <a:latin typeface="Arial" panose="020B0604020202020204" pitchFamily="34" charset="0"/>
              </a:endParaRPr>
            </a:p>
          </p:txBody>
        </p:sp>
        <p:sp>
          <p:nvSpPr>
            <p:cNvPr id="24606" name="Oval 38"/>
            <p:cNvSpPr>
              <a:spLocks noChangeArrowheads="1"/>
            </p:cNvSpPr>
            <p:nvPr/>
          </p:nvSpPr>
          <p:spPr bwMode="auto">
            <a:xfrm>
              <a:off x="4014" y="3204"/>
              <a:ext cx="90" cy="90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rgbClr val="3366FF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Tahoma" panose="020B0604030504040204" pitchFamily="34" charset="0"/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Tahoma" panose="020B0604030504040204" pitchFamily="34" charset="0"/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zh-CN" altLang="zh-CN" sz="2000">
                <a:latin typeface="Arial" panose="020B0604020202020204" pitchFamily="34" charset="0"/>
              </a:endParaRPr>
            </a:p>
          </p:txBody>
        </p:sp>
        <p:sp>
          <p:nvSpPr>
            <p:cNvPr id="24607" name="Oval 39"/>
            <p:cNvSpPr>
              <a:spLocks noChangeArrowheads="1"/>
            </p:cNvSpPr>
            <p:nvPr/>
          </p:nvSpPr>
          <p:spPr bwMode="auto">
            <a:xfrm>
              <a:off x="4150" y="3385"/>
              <a:ext cx="90" cy="90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rgbClr val="3366FF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Tahoma" panose="020B0604030504040204" pitchFamily="34" charset="0"/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Tahoma" panose="020B0604030504040204" pitchFamily="34" charset="0"/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zh-CN" altLang="zh-CN" sz="2000">
                <a:latin typeface="Arial" panose="020B0604020202020204" pitchFamily="34" charset="0"/>
              </a:endParaRPr>
            </a:p>
          </p:txBody>
        </p:sp>
        <p:sp>
          <p:nvSpPr>
            <p:cNvPr id="24608" name="Oval 40"/>
            <p:cNvSpPr>
              <a:spLocks noChangeArrowheads="1"/>
            </p:cNvSpPr>
            <p:nvPr/>
          </p:nvSpPr>
          <p:spPr bwMode="auto">
            <a:xfrm>
              <a:off x="4104" y="3204"/>
              <a:ext cx="182" cy="182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26999"/>
                  </a:schemeClr>
                </a:gs>
                <a:gs pos="100000">
                  <a:srgbClr val="FF6600"/>
                </a:gs>
              </a:gsLst>
              <a:path path="rect">
                <a:fillToRect r="100000" b="10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Tahoma" panose="020B0604030504040204" pitchFamily="34" charset="0"/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Tahoma" panose="020B0604030504040204" pitchFamily="34" charset="0"/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zh-CN" altLang="zh-CN" sz="2000">
                <a:latin typeface="Arial" panose="020B0604020202020204" pitchFamily="34" charset="0"/>
              </a:endParaRPr>
            </a:p>
          </p:txBody>
        </p:sp>
      </p:grpSp>
      <p:sp>
        <p:nvSpPr>
          <p:cNvPr id="67627" name="Text Box 43"/>
          <p:cNvSpPr txBox="1">
            <a:spLocks noChangeArrowheads="1"/>
          </p:cNvSpPr>
          <p:nvPr/>
        </p:nvSpPr>
        <p:spPr bwMode="auto">
          <a:xfrm>
            <a:off x="6227763" y="3429000"/>
            <a:ext cx="30607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altLang="zh-CN" sz="2800" b="1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188.7Jmol</a:t>
            </a:r>
            <a:r>
              <a:rPr lang="en-US" altLang="zh-CN" sz="2800" b="1" baseline="30000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-1</a:t>
            </a:r>
            <a:r>
              <a:rPr lang="en-US" altLang="zh-CN" sz="2800" b="1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K</a:t>
            </a:r>
            <a:r>
              <a:rPr lang="en-US" altLang="zh-CN" sz="2800" b="1" baseline="30000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-1</a:t>
            </a:r>
          </a:p>
        </p:txBody>
      </p:sp>
      <p:sp>
        <p:nvSpPr>
          <p:cNvPr id="67629" name="Text Box 45"/>
          <p:cNvSpPr txBox="1">
            <a:spLocks noChangeArrowheads="1"/>
          </p:cNvSpPr>
          <p:nvPr/>
        </p:nvSpPr>
        <p:spPr bwMode="auto">
          <a:xfrm>
            <a:off x="2411413" y="5661025"/>
            <a:ext cx="36369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4000" i="1">
                <a:solidFill>
                  <a:srgbClr val="CC3399"/>
                </a:solidFill>
                <a:latin typeface="Arial" panose="020B0604020202020204" pitchFamily="34" charset="0"/>
              </a:rPr>
              <a:t>S</a:t>
            </a:r>
            <a:r>
              <a:rPr lang="en-US" altLang="zh-CN" sz="4000" b="1">
                <a:solidFill>
                  <a:srgbClr val="CC3399"/>
                </a:solidFill>
                <a:latin typeface="Arial" panose="020B0604020202020204" pitchFamily="34" charset="0"/>
              </a:rPr>
              <a:t>(g)&gt;</a:t>
            </a:r>
            <a:r>
              <a:rPr lang="en-US" altLang="zh-CN" sz="4000" i="1">
                <a:solidFill>
                  <a:srgbClr val="CC3399"/>
                </a:solidFill>
                <a:latin typeface="Arial" panose="020B0604020202020204" pitchFamily="34" charset="0"/>
              </a:rPr>
              <a:t>S</a:t>
            </a:r>
            <a:r>
              <a:rPr lang="en-US" altLang="zh-CN" sz="4000" b="1">
                <a:solidFill>
                  <a:srgbClr val="CC3399"/>
                </a:solidFill>
                <a:latin typeface="Arial" panose="020B0604020202020204" pitchFamily="34" charset="0"/>
              </a:rPr>
              <a:t>(l)&gt;</a:t>
            </a:r>
            <a:r>
              <a:rPr lang="en-US" altLang="zh-CN" sz="4000" i="1">
                <a:solidFill>
                  <a:srgbClr val="CC3399"/>
                </a:solidFill>
                <a:latin typeface="Arial" panose="020B0604020202020204" pitchFamily="34" charset="0"/>
              </a:rPr>
              <a:t>S</a:t>
            </a:r>
            <a:r>
              <a:rPr lang="en-US" altLang="zh-CN" sz="4000" b="1">
                <a:solidFill>
                  <a:srgbClr val="CC3399"/>
                </a:solidFill>
                <a:latin typeface="Arial" panose="020B0604020202020204" pitchFamily="34" charset="0"/>
              </a:rPr>
              <a:t>(s)</a:t>
            </a:r>
          </a:p>
        </p:txBody>
      </p:sp>
      <p:sp>
        <p:nvSpPr>
          <p:cNvPr id="24585" name="Text Box 31"/>
          <p:cNvSpPr txBox="1">
            <a:spLocks noChangeArrowheads="1"/>
          </p:cNvSpPr>
          <p:nvPr/>
        </p:nvSpPr>
        <p:spPr bwMode="auto">
          <a:xfrm>
            <a:off x="144463" y="300038"/>
            <a:ext cx="91440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三种状态下水的熵</a:t>
            </a:r>
          </a:p>
        </p:txBody>
      </p:sp>
      <p:sp>
        <p:nvSpPr>
          <p:cNvPr id="24586" name="Text Box 32"/>
          <p:cNvSpPr txBox="1">
            <a:spLocks noChangeArrowheads="1"/>
          </p:cNvSpPr>
          <p:nvPr/>
        </p:nvSpPr>
        <p:spPr bwMode="auto">
          <a:xfrm>
            <a:off x="395288" y="4221163"/>
            <a:ext cx="85693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b="1">
                <a:latin typeface="Arial" panose="020B0604020202020204" pitchFamily="34" charset="0"/>
              </a:rPr>
              <a:t>    </a:t>
            </a:r>
            <a:r>
              <a:rPr lang="zh-CN" altLang="en-US" b="1">
                <a:solidFill>
                  <a:schemeClr val="bg1"/>
                </a:solidFill>
                <a:latin typeface="Arial" panose="020B0604020202020204" pitchFamily="34" charset="0"/>
              </a:rPr>
              <a:t>冰                         水                    水蒸气</a:t>
            </a:r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75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75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75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75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76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76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67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97" grpId="0"/>
      <p:bldP spid="67599" grpId="0"/>
      <p:bldP spid="67627" grpId="0"/>
      <p:bldP spid="6762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407" name="Group 47"/>
          <p:cNvGraphicFramePr>
            <a:graphicFrameLocks noGrp="1"/>
          </p:cNvGraphicFramePr>
          <p:nvPr/>
        </p:nvGraphicFramePr>
        <p:xfrm>
          <a:off x="762000" y="1341438"/>
          <a:ext cx="7620000" cy="5040312"/>
        </p:xfrm>
        <a:graphic>
          <a:graphicData uri="http://schemas.openxmlformats.org/drawingml/2006/table">
            <a:tbl>
              <a:tblPr/>
              <a:tblGrid>
                <a:gridCol w="1524000"/>
                <a:gridCol w="1682750"/>
                <a:gridCol w="1365250"/>
                <a:gridCol w="1524000"/>
                <a:gridCol w="1524000"/>
              </a:tblGrid>
              <a:tr h="8588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pitchFamily="2" charset="-122"/>
                        </a:rPr>
                        <a:t>CH</a:t>
                      </a:r>
                      <a:r>
                        <a:rPr kumimoji="0" lang="en-US" altLang="zh-CN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pitchFamily="2" charset="-122"/>
                        </a:rPr>
                        <a:t>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pitchFamily="2" charset="-122"/>
                        </a:rPr>
                        <a:t>O</a:t>
                      </a:r>
                      <a:r>
                        <a:rPr kumimoji="0" lang="en-US" altLang="zh-CN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pitchFamily="2" charset="-122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pitchFamily="2" charset="-122"/>
                        </a:rPr>
                        <a:t>CO</a:t>
                      </a:r>
                      <a:r>
                        <a:rPr kumimoji="0" lang="en-US" altLang="zh-CN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pitchFamily="2" charset="-122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pitchFamily="2" charset="-122"/>
                        </a:rPr>
                        <a:t>H</a:t>
                      </a:r>
                      <a:r>
                        <a:rPr kumimoji="0" lang="en-US" altLang="zh-CN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pitchFamily="2" charset="-122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pitchFamily="2" charset="-122"/>
                        </a:rPr>
                        <a:t>NH</a:t>
                      </a:r>
                      <a:r>
                        <a:rPr kumimoji="0" lang="en-US" altLang="zh-CN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pitchFamily="2" charset="-122"/>
                        </a:rPr>
                        <a:t>3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868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pitchFamily="2" charset="-122"/>
                        </a:rPr>
                        <a:t>186.15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pitchFamily="2" charset="-122"/>
                        </a:rPr>
                        <a:t>205.03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pitchFamily="2" charset="-122"/>
                        </a:rPr>
                        <a:t>214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pitchFamily="2" charset="-122"/>
                        </a:rPr>
                        <a:t>130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pitchFamily="2" charset="-122"/>
                        </a:rPr>
                        <a:t>192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8350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pitchFamily="2" charset="-122"/>
                        </a:rPr>
                        <a:t>H</a:t>
                      </a:r>
                      <a:r>
                        <a:rPr kumimoji="0" lang="en-US" altLang="zh-CN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pitchFamily="2" charset="-122"/>
                        </a:rPr>
                        <a:t>2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pitchFamily="2" charset="-122"/>
                        </a:rPr>
                        <a:t>O(l)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pitchFamily="2" charset="-122"/>
                        </a:rPr>
                        <a:t>HNO</a:t>
                      </a:r>
                      <a:r>
                        <a:rPr kumimoji="0" lang="en-US" altLang="zh-CN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pitchFamily="2" charset="-122"/>
                        </a:rPr>
                        <a:t>3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pitchFamily="2" charset="-122"/>
                        </a:rPr>
                        <a:t>(l)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pitchFamily="2" charset="-122"/>
                        </a:rPr>
                        <a:t>Br</a:t>
                      </a:r>
                      <a:r>
                        <a:rPr kumimoji="0" lang="en-US" altLang="zh-CN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pitchFamily="2" charset="-122"/>
                        </a:rPr>
                        <a:t>2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pitchFamily="2" charset="-122"/>
                        </a:rPr>
                        <a:t>(l)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820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pitchFamily="2" charset="-122"/>
                        </a:rPr>
                        <a:t>69.9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pitchFamily="2" charset="-122"/>
                        </a:rPr>
                        <a:t>156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pitchFamily="2" charset="-122"/>
                        </a:rPr>
                        <a:t>152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3333CC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8651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pitchFamily="2" charset="-122"/>
                        </a:rPr>
                        <a:t>NaCl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pitchFamily="2" charset="-122"/>
                        </a:rPr>
                        <a:t>Fe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pitchFamily="2" charset="-122"/>
                        </a:rPr>
                        <a:t>金刚石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pitchFamily="2" charset="-122"/>
                        </a:rPr>
                        <a:t>SiO</a:t>
                      </a:r>
                      <a:r>
                        <a:rPr kumimoji="0" lang="en-US" altLang="zh-CN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pitchFamily="2" charset="-122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pitchFamily="2" charset="-122"/>
                        </a:rPr>
                        <a:t>CuO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792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pitchFamily="2" charset="-122"/>
                        </a:rPr>
                        <a:t>72.1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pitchFamily="2" charset="-122"/>
                        </a:rPr>
                        <a:t>27.3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pitchFamily="2" charset="-122"/>
                        </a:rPr>
                        <a:t>2.4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pitchFamily="2" charset="-122"/>
                        </a:rPr>
                        <a:t>41.84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CC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pitchFamily="2" charset="-122"/>
                        </a:rPr>
                        <a:t>42.7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58474" name="Text Box 106"/>
          <p:cNvSpPr txBox="1">
            <a:spLocks noChangeArrowheads="1"/>
          </p:cNvSpPr>
          <p:nvPr/>
        </p:nvSpPr>
        <p:spPr bwMode="auto">
          <a:xfrm>
            <a:off x="468313" y="404813"/>
            <a:ext cx="92900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3200" b="1" dirty="0">
                <a:solidFill>
                  <a:srgbClr val="CC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rPr>
              <a:t>标准状况下：</a:t>
            </a:r>
            <a:r>
              <a:rPr lang="en-US" altLang="zh-CN" sz="3200" b="1" dirty="0">
                <a:solidFill>
                  <a:srgbClr val="CC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rPr>
              <a:t>1mol</a:t>
            </a:r>
            <a:r>
              <a:rPr lang="zh-CN" altLang="en-US" sz="3200" b="1" dirty="0">
                <a:solidFill>
                  <a:srgbClr val="CC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rPr>
              <a:t>不同物质的熵</a:t>
            </a:r>
            <a:r>
              <a:rPr lang="en-US" altLang="zh-CN" sz="3200" i="1" dirty="0">
                <a:solidFill>
                  <a:srgbClr val="CC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rPr>
              <a:t>S</a:t>
            </a:r>
            <a:r>
              <a:rPr lang="en-US" altLang="zh-CN" sz="3200" b="1" dirty="0">
                <a:solidFill>
                  <a:srgbClr val="CC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rPr>
              <a:t>(Jmol</a:t>
            </a:r>
            <a:r>
              <a:rPr lang="en-US" altLang="zh-CN" sz="3200" b="1" baseline="30000" dirty="0">
                <a:solidFill>
                  <a:srgbClr val="CC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rPr>
              <a:t>-1</a:t>
            </a:r>
            <a:r>
              <a:rPr lang="en-US" altLang="zh-CN" sz="3200" b="1" dirty="0">
                <a:solidFill>
                  <a:srgbClr val="CC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rPr>
              <a:t>K</a:t>
            </a:r>
            <a:r>
              <a:rPr lang="en-US" altLang="zh-CN" sz="3200" b="1" baseline="30000" dirty="0">
                <a:solidFill>
                  <a:srgbClr val="CC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rPr>
              <a:t>-1</a:t>
            </a:r>
            <a:r>
              <a:rPr lang="en-US" altLang="zh-CN" sz="3200" b="1" dirty="0">
                <a:solidFill>
                  <a:srgbClr val="CC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rPr>
              <a:t>)</a:t>
            </a:r>
            <a:r>
              <a:rPr lang="en-US" altLang="zh-CN" sz="3200" dirty="0">
                <a:solidFill>
                  <a:srgbClr val="CC00CC"/>
                </a:solidFill>
                <a:latin typeface="Arial" charset="0"/>
              </a:rPr>
              <a:t> </a:t>
            </a:r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8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47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0" y="260350"/>
            <a:ext cx="9144000" cy="390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反应熵变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反应产物的总熵与反应物总熵之差</a:t>
            </a:r>
          </a:p>
          <a:p>
            <a:pPr algn="just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(1)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符号：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△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</a:p>
          <a:p>
            <a:pPr algn="just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(2)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表达式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△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 =</a:t>
            </a:r>
            <a:r>
              <a:rPr lang="en-US" altLang="zh-CN" sz="3600" b="1">
                <a:solidFill>
                  <a:schemeClr val="bg1"/>
                </a:solidFill>
                <a:latin typeface="Arial" panose="020B0604020202020204" pitchFamily="34" charset="0"/>
              </a:rPr>
              <a:t>∑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S(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生成物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–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600" b="1">
                <a:solidFill>
                  <a:schemeClr val="bg1"/>
                </a:solidFill>
                <a:latin typeface="Arial" panose="020B0604020202020204" pitchFamily="34" charset="0"/>
              </a:rPr>
              <a:t>∑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altLang="zh-CN" sz="2800" b="1" baseline="-30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反应物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just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(3)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正负判断：</a:t>
            </a:r>
          </a:p>
          <a:p>
            <a:pPr algn="just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①气体体积增大的反应，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△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S&gt;0,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熵增加反应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②气体体积减小的反应，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△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S&lt;0,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熵减小反应</a:t>
            </a:r>
            <a:r>
              <a:rPr lang="zh-CN" altLang="en-US" sz="2800" b="1">
                <a:solidFill>
                  <a:srgbClr val="0033CC"/>
                </a:solidFill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26627" name="Freeform 5"/>
          <p:cNvSpPr>
            <a:spLocks/>
          </p:cNvSpPr>
          <p:nvPr/>
        </p:nvSpPr>
        <p:spPr bwMode="auto">
          <a:xfrm>
            <a:off x="1046163" y="5619750"/>
            <a:ext cx="547687" cy="287338"/>
          </a:xfrm>
          <a:custGeom>
            <a:avLst/>
            <a:gdLst>
              <a:gd name="T0" fmla="*/ 181451084 w 345"/>
              <a:gd name="T1" fmla="*/ 0 h 181"/>
              <a:gd name="T2" fmla="*/ 851812035 w 345"/>
              <a:gd name="T3" fmla="*/ 17641918 h 181"/>
              <a:gd name="T4" fmla="*/ 801408956 w 345"/>
              <a:gd name="T5" fmla="*/ 32762882 h 181"/>
              <a:gd name="T6" fmla="*/ 622477232 w 345"/>
              <a:gd name="T7" fmla="*/ 131048353 h 181"/>
              <a:gd name="T8" fmla="*/ 231854163 w 345"/>
              <a:gd name="T9" fmla="*/ 196572530 h 181"/>
              <a:gd name="T10" fmla="*/ 20161232 w 345"/>
              <a:gd name="T11" fmla="*/ 229335412 h 181"/>
              <a:gd name="T12" fmla="*/ 83164287 w 345"/>
              <a:gd name="T13" fmla="*/ 262096706 h 181"/>
              <a:gd name="T14" fmla="*/ 214212292 w 345"/>
              <a:gd name="T15" fmla="*/ 342741846 h 181"/>
              <a:gd name="T16" fmla="*/ 753525237 w 345"/>
              <a:gd name="T17" fmla="*/ 456149869 h 18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345" h="181">
                <a:moveTo>
                  <a:pt x="72" y="0"/>
                </a:moveTo>
                <a:cubicBezTo>
                  <a:pt x="161" y="2"/>
                  <a:pt x="249" y="2"/>
                  <a:pt x="338" y="7"/>
                </a:cubicBezTo>
                <a:cubicBezTo>
                  <a:pt x="345" y="7"/>
                  <a:pt x="325" y="11"/>
                  <a:pt x="318" y="13"/>
                </a:cubicBezTo>
                <a:cubicBezTo>
                  <a:pt x="278" y="27"/>
                  <a:pt x="286" y="26"/>
                  <a:pt x="247" y="52"/>
                </a:cubicBezTo>
                <a:cubicBezTo>
                  <a:pt x="201" y="83"/>
                  <a:pt x="147" y="74"/>
                  <a:pt x="92" y="78"/>
                </a:cubicBezTo>
                <a:cubicBezTo>
                  <a:pt x="65" y="86"/>
                  <a:pt x="33" y="78"/>
                  <a:pt x="8" y="91"/>
                </a:cubicBezTo>
                <a:cubicBezTo>
                  <a:pt x="0" y="95"/>
                  <a:pt x="25" y="99"/>
                  <a:pt x="33" y="104"/>
                </a:cubicBezTo>
                <a:cubicBezTo>
                  <a:pt x="51" y="114"/>
                  <a:pt x="65" y="130"/>
                  <a:pt x="85" y="136"/>
                </a:cubicBezTo>
                <a:cubicBezTo>
                  <a:pt x="157" y="156"/>
                  <a:pt x="224" y="181"/>
                  <a:pt x="299" y="181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28" name="Freeform 8"/>
          <p:cNvSpPr>
            <a:spLocks/>
          </p:cNvSpPr>
          <p:nvPr/>
        </p:nvSpPr>
        <p:spPr bwMode="auto">
          <a:xfrm>
            <a:off x="2238375" y="4649788"/>
            <a:ext cx="320675" cy="125412"/>
          </a:xfrm>
          <a:custGeom>
            <a:avLst/>
            <a:gdLst>
              <a:gd name="T0" fmla="*/ 509071563 w 202"/>
              <a:gd name="T1" fmla="*/ 7559645 h 79"/>
              <a:gd name="T2" fmla="*/ 17641888 w 202"/>
              <a:gd name="T3" fmla="*/ 22680522 h 79"/>
              <a:gd name="T4" fmla="*/ 35282188 w 202"/>
              <a:gd name="T5" fmla="*/ 73083446 h 79"/>
              <a:gd name="T6" fmla="*/ 68045013 w 202"/>
              <a:gd name="T7" fmla="*/ 138607247 h 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2" h="79">
                <a:moveTo>
                  <a:pt x="202" y="3"/>
                </a:moveTo>
                <a:cubicBezTo>
                  <a:pt x="137" y="5"/>
                  <a:pt x="71" y="0"/>
                  <a:pt x="7" y="9"/>
                </a:cubicBezTo>
                <a:cubicBezTo>
                  <a:pt x="0" y="10"/>
                  <a:pt x="12" y="22"/>
                  <a:pt x="14" y="29"/>
                </a:cubicBezTo>
                <a:cubicBezTo>
                  <a:pt x="23" y="68"/>
                  <a:pt x="13" y="79"/>
                  <a:pt x="27" y="55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29" name="Line 12"/>
          <p:cNvSpPr>
            <a:spLocks noChangeShapeType="1"/>
          </p:cNvSpPr>
          <p:nvPr/>
        </p:nvSpPr>
        <p:spPr bwMode="auto">
          <a:xfrm>
            <a:off x="1547813" y="5354638"/>
            <a:ext cx="3603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06" name="Text Box 26"/>
          <p:cNvSpPr txBox="1">
            <a:spLocks noChangeArrowheads="1"/>
          </p:cNvSpPr>
          <p:nvPr/>
        </p:nvSpPr>
        <p:spPr bwMode="auto">
          <a:xfrm>
            <a:off x="179388" y="4168775"/>
            <a:ext cx="7019925" cy="2738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练习：判断下列反应熵变大小：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1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、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N</a:t>
            </a:r>
            <a:r>
              <a:rPr lang="en-US" altLang="zh-CN" sz="2800" b="1" baseline="-25000">
                <a:solidFill>
                  <a:schemeClr val="bg1"/>
                </a:solidFill>
                <a:latin typeface="Arial" panose="020B0604020202020204" pitchFamily="34" charset="0"/>
              </a:rPr>
              <a:t>2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+3H</a:t>
            </a:r>
            <a:r>
              <a:rPr lang="en-US" altLang="zh-CN" sz="2800" b="1" baseline="-25000">
                <a:solidFill>
                  <a:schemeClr val="bg1"/>
                </a:solidFill>
                <a:latin typeface="Arial" panose="020B0604020202020204" pitchFamily="34" charset="0"/>
              </a:rPr>
              <a:t>2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=2NH</a:t>
            </a:r>
            <a:r>
              <a:rPr lang="en-US" altLang="zh-CN" sz="2800" b="1" baseline="-25000">
                <a:solidFill>
                  <a:schemeClr val="bg1"/>
                </a:solidFill>
                <a:latin typeface="Arial" panose="020B0604020202020204" pitchFamily="34" charset="0"/>
              </a:rPr>
              <a:t>3         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2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、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2C+O</a:t>
            </a:r>
            <a:r>
              <a:rPr lang="en-US" altLang="zh-CN" sz="2800" b="1" baseline="-25000">
                <a:solidFill>
                  <a:schemeClr val="bg1"/>
                </a:solidFill>
                <a:latin typeface="Arial" panose="020B0604020202020204" pitchFamily="34" charset="0"/>
              </a:rPr>
              <a:t>2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=2CO</a:t>
            </a:r>
            <a:endParaRPr lang="en-US" altLang="zh-CN" sz="2800" b="1" baseline="-2500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3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、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CaCO</a:t>
            </a:r>
            <a:r>
              <a:rPr lang="en-US" altLang="zh-CN" sz="2800" b="1" baseline="-25000">
                <a:solidFill>
                  <a:schemeClr val="bg1"/>
                </a:solidFill>
                <a:latin typeface="Arial" panose="020B0604020202020204" pitchFamily="34" charset="0"/>
              </a:rPr>
              <a:t>3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=CaO+CO</a:t>
            </a:r>
            <a:r>
              <a:rPr lang="en-US" altLang="zh-CN" sz="2800" b="1" baseline="-25000">
                <a:solidFill>
                  <a:schemeClr val="bg1"/>
                </a:solidFill>
                <a:latin typeface="Arial" panose="020B0604020202020204" pitchFamily="34" charset="0"/>
              </a:rPr>
              <a:t>2</a:t>
            </a:r>
            <a:endParaRPr lang="en-US" altLang="zh-CN" sz="1800" baseline="-25000">
              <a:latin typeface="Arial" panose="020B0604020202020204" pitchFamily="34" charset="0"/>
            </a:endParaRP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zh-CN" sz="1800" baseline="-25000">
              <a:latin typeface="Arial" panose="020B0604020202020204" pitchFamily="34" charset="0"/>
            </a:endParaRPr>
          </a:p>
        </p:txBody>
      </p:sp>
      <p:sp>
        <p:nvSpPr>
          <p:cNvPr id="20507" name="Text Box 27"/>
          <p:cNvSpPr txBox="1">
            <a:spLocks noChangeArrowheads="1"/>
          </p:cNvSpPr>
          <p:nvPr/>
        </p:nvSpPr>
        <p:spPr bwMode="auto">
          <a:xfrm>
            <a:off x="4094163" y="4852988"/>
            <a:ext cx="18002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</a:rPr>
              <a:t>△S</a:t>
            </a:r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</a:rPr>
              <a:t>＜</a:t>
            </a: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</a:rPr>
              <a:t>0</a:t>
            </a:r>
          </a:p>
        </p:txBody>
      </p:sp>
      <p:sp>
        <p:nvSpPr>
          <p:cNvPr id="20509" name="Text Box 29"/>
          <p:cNvSpPr txBox="1">
            <a:spLocks noChangeArrowheads="1"/>
          </p:cNvSpPr>
          <p:nvPr/>
        </p:nvSpPr>
        <p:spPr bwMode="auto">
          <a:xfrm>
            <a:off x="4111625" y="6178550"/>
            <a:ext cx="21605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</a:rPr>
              <a:t>△S</a:t>
            </a:r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</a:rPr>
              <a:t>＞</a:t>
            </a: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</a:rPr>
              <a:t>0</a:t>
            </a:r>
          </a:p>
        </p:txBody>
      </p:sp>
      <p:sp>
        <p:nvSpPr>
          <p:cNvPr id="20510" name="Rectangle 30"/>
          <p:cNvSpPr>
            <a:spLocks noChangeArrowheads="1"/>
          </p:cNvSpPr>
          <p:nvPr/>
        </p:nvSpPr>
        <p:spPr bwMode="auto">
          <a:xfrm>
            <a:off x="4122738" y="5449888"/>
            <a:ext cx="11699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</a:rPr>
              <a:t>△S</a:t>
            </a:r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</a:rPr>
              <a:t>＞</a:t>
            </a: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</a:rPr>
              <a:t>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0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20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20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7" grpId="0"/>
      <p:bldP spid="20509" grpId="0"/>
      <p:bldP spid="205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4"/>
          <p:cNvSpPr txBox="1">
            <a:spLocks noChangeArrowheads="1"/>
          </p:cNvSpPr>
          <p:nvPr/>
        </p:nvSpPr>
        <p:spPr bwMode="auto">
          <a:xfrm>
            <a:off x="0" y="1052513"/>
            <a:ext cx="8964613" cy="415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chemeClr val="bg1"/>
                </a:solidFill>
                <a:latin typeface="ˎ̥" charset="0"/>
                <a:cs typeface="Tahoma" panose="020B0604030504040204" pitchFamily="34" charset="0"/>
              </a:rPr>
              <a:t>、冰</a:t>
            </a:r>
            <a:r>
              <a:rPr lang="zh-CN" altLang="en-US" sz="2800" b="1">
                <a:solidFill>
                  <a:schemeClr val="bg1"/>
                </a:solidFill>
                <a:latin typeface="ˎ̥" charset="0"/>
                <a:ea typeface="ˎ̥" charset="0"/>
                <a:cs typeface="Tahoma" panose="020B0604030504040204" pitchFamily="34" charset="0"/>
              </a:rPr>
              <a:t>→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2800" b="1">
                <a:solidFill>
                  <a:schemeClr val="bg1"/>
                </a:solidFill>
                <a:latin typeface="ˎ̥" charset="0"/>
                <a:cs typeface="Tahoma" panose="020B0604030504040204" pitchFamily="34" charset="0"/>
              </a:rPr>
              <a:t>液态水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2800" b="1">
                <a:solidFill>
                  <a:schemeClr val="bg1"/>
                </a:solidFill>
                <a:latin typeface="ˎ̥" charset="0"/>
              </a:rPr>
              <a:t>→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2800" b="1">
                <a:solidFill>
                  <a:schemeClr val="bg1"/>
                </a:solidFill>
                <a:latin typeface="ˎ̥" charset="0"/>
                <a:cs typeface="Tahoma" panose="020B0604030504040204" pitchFamily="34" charset="0"/>
              </a:rPr>
              <a:t>水蒸气</a:t>
            </a:r>
            <a:endParaRPr lang="zh-CN" altLang="en-US" sz="28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chemeClr val="bg1"/>
                </a:solidFill>
                <a:latin typeface="ˎ̥" charset="0"/>
                <a:cs typeface="Tahoma" panose="020B0604030504040204" pitchFamily="34" charset="0"/>
              </a:rPr>
              <a:t>、氯化钠晶体溶于水</a:t>
            </a:r>
            <a:endParaRPr lang="zh-CN" altLang="en-US" sz="28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2800" b="1">
                <a:solidFill>
                  <a:schemeClr val="bg1"/>
                </a:solidFill>
                <a:latin typeface="ˎ̥" charset="0"/>
                <a:cs typeface="Tahoma" panose="020B0604030504040204" pitchFamily="34" charset="0"/>
              </a:rPr>
              <a:t>、自发进行的吸热反应：</a:t>
            </a:r>
            <a:endParaRPr lang="zh-CN" altLang="pt-BR" sz="28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pt-BR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pt-BR" altLang="zh-CN" sz="2800" b="1" baseline="-30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pt-BR" altLang="zh-CN" sz="2800" b="1" baseline="-30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zh-CN" altLang="pt-BR" sz="2800" b="1">
                <a:solidFill>
                  <a:schemeClr val="bg1"/>
                </a:solidFill>
                <a:latin typeface="ˎ̥" charset="0"/>
                <a:cs typeface="Tahoma" panose="020B0604030504040204" pitchFamily="34" charset="0"/>
              </a:rPr>
              <a:t>分解：</a:t>
            </a:r>
            <a:r>
              <a:rPr lang="zh-CN" altLang="pt-BR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pt-BR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2N</a:t>
            </a:r>
            <a:r>
              <a:rPr lang="pt-BR" altLang="zh-CN" sz="2800" b="1" baseline="-30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pt-BR" altLang="zh-CN" sz="2800" b="1" baseline="-30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pt-BR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(g) </a:t>
            </a:r>
            <a:r>
              <a:rPr lang="zh-CN" altLang="pt-BR" sz="2800" b="1">
                <a:solidFill>
                  <a:schemeClr val="bg1"/>
                </a:solidFill>
                <a:latin typeface="ˎ̥" charset="0"/>
                <a:cs typeface="Tahoma" panose="020B0604030504040204" pitchFamily="34" charset="0"/>
              </a:rPr>
              <a:t>＝</a:t>
            </a:r>
            <a:r>
              <a:rPr lang="pt-BR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4NO</a:t>
            </a:r>
            <a:r>
              <a:rPr lang="pt-BR" altLang="zh-CN" sz="2800" b="1" baseline="-30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(g)+O</a:t>
            </a:r>
            <a:r>
              <a:rPr lang="pt-BR" altLang="zh-CN" sz="2800" b="1" baseline="-30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(g)</a:t>
            </a:r>
            <a:r>
              <a:rPr lang="pt-BR" altLang="zh-CN" sz="2800" b="1">
                <a:solidFill>
                  <a:schemeClr val="bg1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   </a:t>
            </a:r>
            <a:r>
              <a:rPr lang="pt-BR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altLang="zh-CN" sz="2800" b="1">
                <a:solidFill>
                  <a:schemeClr val="bg1"/>
                </a:solidFill>
                <a:latin typeface="Times New Roman" panose="02020603050405020304" pitchFamily="18" charset="0"/>
              </a:rPr>
              <a:t>△</a:t>
            </a:r>
            <a:r>
              <a:rPr lang="pt-BR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H=+56.7kJ/mol</a:t>
            </a:r>
            <a:endParaRPr lang="pt-BR" altLang="zh-CN" sz="2800" b="1">
              <a:solidFill>
                <a:schemeClr val="bg1"/>
              </a:solidFill>
              <a:latin typeface="ˎ̥" charset="0"/>
              <a:cs typeface="Tahoma" panose="020B0604030504040204" pitchFamily="34" charset="0"/>
            </a:endParaRP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pt-BR" sz="2800" b="1">
                <a:solidFill>
                  <a:schemeClr val="bg1"/>
                </a:solidFill>
                <a:latin typeface="ˎ̥" charset="0"/>
                <a:cs typeface="Tahoma" panose="020B0604030504040204" pitchFamily="34" charset="0"/>
              </a:rPr>
              <a:t>碳酸铵的分解： 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(NH</a:t>
            </a:r>
            <a:r>
              <a:rPr lang="en-US" altLang="zh-CN" sz="2800" b="1" baseline="-30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)</a:t>
            </a:r>
            <a:r>
              <a:rPr lang="en-US" altLang="zh-CN" sz="2800" b="1" baseline="-30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en-US" altLang="zh-CN" sz="2800" b="1" baseline="-30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(s)=NH</a:t>
            </a:r>
            <a:r>
              <a:rPr lang="en-US" altLang="zh-CN" sz="2800" b="1" baseline="-30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HCO</a:t>
            </a:r>
            <a:r>
              <a:rPr lang="en-US" altLang="zh-CN" sz="2800" b="1" baseline="-30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(s)+NH</a:t>
            </a:r>
            <a:r>
              <a:rPr lang="en-US" altLang="zh-CN" sz="2800" b="1" baseline="-30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(g)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   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</a:rPr>
              <a:t>△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H=+74.9 kJ/mol</a:t>
            </a: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0" y="5661025"/>
            <a:ext cx="9144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</a:rPr>
              <a:t>共同点：熵（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S</a:t>
            </a: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</a:rPr>
              <a:t>）增加</a:t>
            </a:r>
          </a:p>
        </p:txBody>
      </p:sp>
      <p:sp>
        <p:nvSpPr>
          <p:cNvPr id="27652" name="Rectangle 8"/>
          <p:cNvSpPr>
            <a:spLocks noChangeArrowheads="1"/>
          </p:cNvSpPr>
          <p:nvPr/>
        </p:nvSpPr>
        <p:spPr bwMode="auto">
          <a:xfrm>
            <a:off x="0" y="188913"/>
            <a:ext cx="88931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【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探究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】</a:t>
            </a: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</a:rPr>
              <a:t>下列自发过程中熵变的特点：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0" y="2205038"/>
            <a:ext cx="9144000" cy="4535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</a:rPr>
              <a:t>注意：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１。熵判据只判断</a:t>
            </a: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</a:rPr>
              <a:t>一定条件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化学反应能否自发进行，与化学反应速率无关；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２。熵变（△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S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）只决定于体系的始态和终态，与变化的途径无关；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３。熵变只是反应能否自发进行的</a:t>
            </a: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</a:rPr>
              <a:t>一种因素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。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４。</a:t>
            </a:r>
            <a:r>
              <a:rPr lang="zh-CN" altLang="en-US" sz="2800" b="1">
                <a:solidFill>
                  <a:srgbClr val="0033CC"/>
                </a:solidFill>
                <a:latin typeface="Arial" panose="020B0604020202020204" pitchFamily="34" charset="0"/>
              </a:rPr>
              <a:t>若 △Ｓ</a:t>
            </a:r>
            <a:r>
              <a:rPr lang="en-US" altLang="zh-CN" sz="2800" b="1">
                <a:solidFill>
                  <a:srgbClr val="0033CC"/>
                </a:solidFill>
                <a:latin typeface="Arial" panose="020B0604020202020204" pitchFamily="34" charset="0"/>
              </a:rPr>
              <a:t>&gt;0</a:t>
            </a:r>
            <a:r>
              <a:rPr lang="en-US" altLang="zh-CN" sz="2800">
                <a:latin typeface="Arial" panose="020B0604020202020204" pitchFamily="34" charset="0"/>
              </a:rPr>
              <a:t> </a:t>
            </a:r>
            <a:r>
              <a:rPr lang="zh-CN" altLang="en-US" sz="2800" b="1">
                <a:solidFill>
                  <a:srgbClr val="0033CC"/>
                </a:solidFill>
                <a:latin typeface="Arial" panose="020B0604020202020204" pitchFamily="34" charset="0"/>
              </a:rPr>
              <a:t>，正向反应能自发进行；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rgbClr val="0033CC"/>
                </a:solidFill>
                <a:latin typeface="Arial" panose="020B0604020202020204" pitchFamily="34" charset="0"/>
              </a:rPr>
              <a:t>　若△Ｓ</a:t>
            </a:r>
            <a:r>
              <a:rPr lang="en-US" altLang="zh-CN" sz="2800" b="1">
                <a:solidFill>
                  <a:srgbClr val="0033CC"/>
                </a:solidFill>
                <a:latin typeface="Arial" panose="020B0604020202020204" pitchFamily="34" charset="0"/>
              </a:rPr>
              <a:t>&lt;0 </a:t>
            </a:r>
            <a:r>
              <a:rPr lang="zh-CN" altLang="en-US" sz="2800" b="1">
                <a:solidFill>
                  <a:srgbClr val="0033CC"/>
                </a:solidFill>
                <a:latin typeface="Arial" panose="020B0604020202020204" pitchFamily="34" charset="0"/>
              </a:rPr>
              <a:t>，正向反应不能自发进行，而逆向反应能自发进行。</a:t>
            </a:r>
          </a:p>
        </p:txBody>
      </p:sp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0" y="0"/>
            <a:ext cx="9144000" cy="222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三、反应熵变与反应方向</a:t>
            </a: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</a:rPr>
              <a:t>：</a:t>
            </a:r>
          </a:p>
          <a:p>
            <a:pPr eaLnBrk="1" hangingPunct="1">
              <a:lnSpc>
                <a:spcPct val="12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        在与外界隔离的体系中，自发过程将导致体系的熵增大，这一经验规律叫做</a:t>
            </a: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</a:rPr>
              <a:t>熵增原理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。是在用来判断化学反应方向时就称为熵判据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95288" y="1052513"/>
            <a:ext cx="8208962" cy="3960812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altLang="zh-CN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-10℃</a:t>
            </a:r>
            <a:r>
              <a:rPr lang="zh-CN" altLang="en-US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的</a:t>
            </a:r>
            <a:r>
              <a:rPr lang="zh-CN" altLang="en-US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液态</a:t>
            </a:r>
            <a:r>
              <a:rPr lang="zh-CN" altLang="en-US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水能自动结冰成为</a:t>
            </a:r>
            <a:r>
              <a:rPr lang="zh-CN" altLang="en-US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固态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zh-CN" altLang="en-US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铝热反应是熵减反应，它在一定条件下也可自发进行。</a:t>
            </a:r>
          </a:p>
          <a:p>
            <a:pPr eaLnBrk="1" hangingPunct="1">
              <a:lnSpc>
                <a:spcPct val="90000"/>
              </a:lnSpc>
              <a:defRPr/>
            </a:pPr>
            <a:endParaRPr lang="zh-CN" altLang="en-US" b="1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zh-CN" altLang="en-US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有些</a:t>
            </a:r>
            <a:r>
              <a:rPr lang="zh-CN" altLang="en-US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熵减</a:t>
            </a:r>
            <a:r>
              <a:rPr lang="zh-CN" altLang="en-US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的反应一定条件下也可以自发进行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zh-CN" altLang="en-US" b="1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zh-CN" altLang="en-US" b="1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因此熵判据判断过程的方向也是不全面的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altLang="zh-CN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08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08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08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808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8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2" name="Text Box 4"/>
          <p:cNvSpPr txBox="1">
            <a:spLocks noGrp="1" noChangeArrowheads="1"/>
          </p:cNvSpPr>
          <p:nvPr>
            <p:ph type="body" idx="1"/>
          </p:nvPr>
        </p:nvSpPr>
        <p:spPr>
          <a:xfrm>
            <a:off x="611188" y="1052513"/>
            <a:ext cx="8229600" cy="41148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zh-CN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zh-CN" altLang="en-US" b="1" smtClean="0">
                <a:solidFill>
                  <a:srgbClr val="000000"/>
                </a:solidFill>
                <a:effectLst/>
              </a:rPr>
              <a:t>总结：自发过程的两大变化趋势：</a:t>
            </a:r>
          </a:p>
          <a:p>
            <a:pPr eaLnBrk="1" hangingPunct="1">
              <a:defRPr/>
            </a:pPr>
            <a:endParaRPr lang="zh-CN" altLang="en-US" b="1" smtClean="0">
              <a:solidFill>
                <a:srgbClr val="000000"/>
              </a:solidFill>
              <a:effectLst/>
            </a:endParaRPr>
          </a:p>
          <a:p>
            <a:pPr eaLnBrk="1" hangingPunct="1">
              <a:defRPr/>
            </a:pPr>
            <a:r>
              <a:rPr lang="zh-CN" altLang="en-US" b="1" smtClean="0">
                <a:solidFill>
                  <a:srgbClr val="000000"/>
                </a:solidFill>
                <a:effectLst/>
              </a:rPr>
              <a:t>      （</a:t>
            </a:r>
            <a:r>
              <a:rPr lang="en-US" altLang="zh-CN" b="1" smtClean="0">
                <a:solidFill>
                  <a:srgbClr val="000000"/>
                </a:solidFill>
                <a:effectLst/>
              </a:rPr>
              <a:t>1</a:t>
            </a:r>
            <a:r>
              <a:rPr lang="zh-CN" altLang="en-US" b="1" smtClean="0">
                <a:solidFill>
                  <a:srgbClr val="000000"/>
                </a:solidFill>
                <a:effectLst/>
              </a:rPr>
              <a:t>）能量趋于减小</a:t>
            </a:r>
            <a:r>
              <a:rPr lang="en-US" altLang="zh-CN" b="1" smtClean="0">
                <a:solidFill>
                  <a:srgbClr val="000000"/>
                </a:solidFill>
                <a:effectLst/>
              </a:rPr>
              <a:t>(</a:t>
            </a:r>
            <a:r>
              <a:rPr lang="zh-CN" altLang="en-US" b="1" smtClean="0">
                <a:solidFill>
                  <a:srgbClr val="000000"/>
                </a:solidFill>
                <a:effectLst/>
              </a:rPr>
              <a:t>焓减）</a:t>
            </a:r>
          </a:p>
          <a:p>
            <a:pPr eaLnBrk="1" hangingPunct="1">
              <a:defRPr/>
            </a:pPr>
            <a:endParaRPr lang="zh-CN" altLang="en-US" b="1" smtClean="0">
              <a:solidFill>
                <a:srgbClr val="000000"/>
              </a:solidFill>
              <a:effectLst/>
            </a:endParaRPr>
          </a:p>
          <a:p>
            <a:pPr eaLnBrk="1" hangingPunct="1">
              <a:defRPr/>
            </a:pPr>
            <a:r>
              <a:rPr lang="zh-CN" altLang="en-US" b="1" smtClean="0">
                <a:solidFill>
                  <a:srgbClr val="000000"/>
                </a:solidFill>
                <a:effectLst/>
              </a:rPr>
              <a:t>      （</a:t>
            </a:r>
            <a:r>
              <a:rPr lang="en-US" altLang="zh-CN" b="1" smtClean="0">
                <a:solidFill>
                  <a:srgbClr val="000000"/>
                </a:solidFill>
                <a:effectLst/>
              </a:rPr>
              <a:t>2</a:t>
            </a:r>
            <a:r>
              <a:rPr lang="zh-CN" altLang="en-US" b="1" smtClean="0">
                <a:solidFill>
                  <a:srgbClr val="000000"/>
                </a:solidFill>
                <a:effectLst/>
              </a:rPr>
              <a:t>）混乱度趋于增大（熵增）</a:t>
            </a:r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78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2" grpId="0"/>
      <p:bldP spid="78852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6804025" y="3213100"/>
            <a:ext cx="7921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endParaRPr lang="zh-CN" altLang="zh-CN" sz="1800">
              <a:latin typeface="Comic Sans MS" panose="030F0702030302020204" pitchFamily="66" charset="0"/>
            </a:endParaRPr>
          </a:p>
        </p:txBody>
      </p:sp>
      <p:grpSp>
        <p:nvGrpSpPr>
          <p:cNvPr id="1047555" name="Group 3"/>
          <p:cNvGrpSpPr>
            <a:grpSpLocks/>
          </p:cNvGrpSpPr>
          <p:nvPr/>
        </p:nvGrpSpPr>
        <p:grpSpPr bwMode="auto">
          <a:xfrm>
            <a:off x="1619250" y="3429000"/>
            <a:ext cx="6122988" cy="366713"/>
            <a:chOff x="1020" y="2160"/>
            <a:chExt cx="3857" cy="231"/>
          </a:xfrm>
        </p:grpSpPr>
        <p:sp>
          <p:nvSpPr>
            <p:cNvPr id="1047556" name="Line 4"/>
            <p:cNvSpPr>
              <a:spLocks noChangeShapeType="1"/>
            </p:cNvSpPr>
            <p:nvPr/>
          </p:nvSpPr>
          <p:spPr bwMode="auto">
            <a:xfrm>
              <a:off x="1020" y="2296"/>
              <a:ext cx="3448" cy="0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algn="ctr" eaLnBrk="1" hangingPunct="1">
                <a:spcBef>
                  <a:spcPct val="50000"/>
                </a:spcBef>
                <a:defRPr/>
              </a:pPr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0972" name="矩形 3"/>
            <p:cNvSpPr>
              <a:spLocks noChangeArrowheads="1"/>
            </p:cNvSpPr>
            <p:nvPr/>
          </p:nvSpPr>
          <p:spPr bwMode="auto">
            <a:xfrm>
              <a:off x="4513" y="2160"/>
              <a:ext cx="364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pt-BR" altLang="zh-CN" sz="1800" b="1">
                  <a:latin typeface="Gill Sans MT" panose="020B0502020104020203" pitchFamily="34" charset="0"/>
                  <a:ea typeface="华文中宋" panose="02010600040101010101" pitchFamily="2" charset="-122"/>
                </a:rPr>
                <a:t>△H</a:t>
              </a:r>
              <a:endParaRPr lang="en-US" altLang="zh-CN" sz="1800">
                <a:latin typeface="Gill Sans MT" panose="020B0502020104020203" pitchFamily="34" charset="0"/>
                <a:ea typeface="华文中宋" panose="02010600040101010101" pitchFamily="2" charset="-122"/>
              </a:endParaRPr>
            </a:p>
          </p:txBody>
        </p:sp>
      </p:grpSp>
      <p:grpSp>
        <p:nvGrpSpPr>
          <p:cNvPr id="1047558" name="Group 6"/>
          <p:cNvGrpSpPr>
            <a:grpSpLocks/>
          </p:cNvGrpSpPr>
          <p:nvPr/>
        </p:nvGrpSpPr>
        <p:grpSpPr bwMode="auto">
          <a:xfrm>
            <a:off x="4140200" y="333375"/>
            <a:ext cx="565150" cy="5975350"/>
            <a:chOff x="2608" y="210"/>
            <a:chExt cx="356" cy="3583"/>
          </a:xfrm>
        </p:grpSpPr>
        <p:sp>
          <p:nvSpPr>
            <p:cNvPr id="1047559" name="Line 7"/>
            <p:cNvSpPr>
              <a:spLocks noChangeShapeType="1"/>
            </p:cNvSpPr>
            <p:nvPr/>
          </p:nvSpPr>
          <p:spPr bwMode="auto">
            <a:xfrm flipV="1">
              <a:off x="2789" y="482"/>
              <a:ext cx="0" cy="3311"/>
            </a:xfrm>
            <a:prstGeom prst="lin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algn="ctr" eaLnBrk="1" hangingPunct="1">
                <a:spcBef>
                  <a:spcPct val="50000"/>
                </a:spcBef>
                <a:defRPr/>
              </a:pPr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0970" name="矩形 4"/>
            <p:cNvSpPr>
              <a:spLocks noChangeArrowheads="1"/>
            </p:cNvSpPr>
            <p:nvPr/>
          </p:nvSpPr>
          <p:spPr bwMode="auto">
            <a:xfrm>
              <a:off x="2608" y="210"/>
              <a:ext cx="356" cy="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pt-BR" altLang="zh-CN" sz="1800" b="1">
                  <a:latin typeface="Gill Sans MT" panose="020B0502020104020203" pitchFamily="34" charset="0"/>
                  <a:ea typeface="华文中宋" panose="02010600040101010101" pitchFamily="2" charset="-122"/>
                </a:rPr>
                <a:t>△</a:t>
              </a:r>
              <a:r>
                <a:rPr lang="en-US" altLang="zh-CN" sz="1800" b="1">
                  <a:latin typeface="Gill Sans MT" panose="020B0502020104020203" pitchFamily="34" charset="0"/>
                  <a:ea typeface="华文中宋" panose="02010600040101010101" pitchFamily="2" charset="-122"/>
                </a:rPr>
                <a:t>S</a:t>
              </a:r>
              <a:endParaRPr lang="en-US" altLang="zh-CN" sz="1800">
                <a:latin typeface="Gill Sans MT" panose="020B0502020104020203" pitchFamily="34" charset="0"/>
                <a:ea typeface="华文中宋" panose="02010600040101010101" pitchFamily="2" charset="-122"/>
              </a:endParaRPr>
            </a:p>
          </p:txBody>
        </p:sp>
      </p:grpSp>
      <p:sp>
        <p:nvSpPr>
          <p:cNvPr id="1047561" name="Rectangle 9"/>
          <p:cNvSpPr>
            <a:spLocks noChangeArrowheads="1"/>
          </p:cNvSpPr>
          <p:nvPr/>
        </p:nvSpPr>
        <p:spPr bwMode="auto">
          <a:xfrm>
            <a:off x="4427538" y="1960563"/>
            <a:ext cx="2305050" cy="1704975"/>
          </a:xfrm>
          <a:prstGeom prst="rect">
            <a:avLst/>
          </a:prstGeom>
          <a:solidFill>
            <a:srgbClr val="969696"/>
          </a:solidFill>
          <a:ln w="28575" algn="ctr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</a:rPr>
              <a:t>∆H&gt;0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</a:rPr>
              <a:t>∆S&gt;0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chemeClr val="bg1"/>
                </a:solidFill>
                <a:latin typeface="Comic Sans MS" panose="030F0702030302020204" pitchFamily="66" charset="0"/>
              </a:rPr>
              <a:t>高温下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chemeClr val="bg1"/>
                </a:solidFill>
                <a:latin typeface="Comic Sans MS" panose="030F0702030302020204" pitchFamily="66" charset="0"/>
              </a:rPr>
              <a:t>反应自发进行</a:t>
            </a:r>
          </a:p>
        </p:txBody>
      </p:sp>
      <p:sp>
        <p:nvSpPr>
          <p:cNvPr id="1047562" name="Rectangle 10"/>
          <p:cNvSpPr>
            <a:spLocks noChangeArrowheads="1"/>
          </p:cNvSpPr>
          <p:nvPr/>
        </p:nvSpPr>
        <p:spPr bwMode="auto">
          <a:xfrm>
            <a:off x="4427538" y="3703638"/>
            <a:ext cx="2305050" cy="1584325"/>
          </a:xfrm>
          <a:prstGeom prst="rect">
            <a:avLst/>
          </a:prstGeom>
          <a:solidFill>
            <a:srgbClr val="FFCC00"/>
          </a:solidFill>
          <a:ln w="28575" algn="ctr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Times New Roman" panose="02020603050405020304" pitchFamily="18" charset="0"/>
              </a:rPr>
              <a:t>∆H&lt;0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Times New Roman" panose="02020603050405020304" pitchFamily="18" charset="0"/>
              </a:rPr>
              <a:t>∆S&lt;0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2000" b="1">
                <a:latin typeface="Comic Sans MS" panose="030F0702030302020204" pitchFamily="66" charset="0"/>
              </a:rPr>
              <a:t>所有温度下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2000" b="1">
                <a:latin typeface="Comic Sans MS" panose="030F0702030302020204" pitchFamily="66" charset="0"/>
              </a:rPr>
              <a:t>反应不能自发进行</a:t>
            </a:r>
          </a:p>
        </p:txBody>
      </p:sp>
      <p:sp>
        <p:nvSpPr>
          <p:cNvPr id="1047563" name="Rectangle 11"/>
          <p:cNvSpPr>
            <a:spLocks noChangeArrowheads="1"/>
          </p:cNvSpPr>
          <p:nvPr/>
        </p:nvSpPr>
        <p:spPr bwMode="auto">
          <a:xfrm>
            <a:off x="2124075" y="1952625"/>
            <a:ext cx="2305050" cy="1704975"/>
          </a:xfrm>
          <a:prstGeom prst="rect">
            <a:avLst/>
          </a:prstGeom>
          <a:solidFill>
            <a:schemeClr val="accent1"/>
          </a:solidFill>
          <a:ln w="28575" algn="ctr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∆H&lt;0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∆S&gt;0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2400" b="1" dirty="0">
                <a:latin typeface="Comic Sans MS" panose="030F0702030302020204" pitchFamily="66" charset="0"/>
              </a:rPr>
              <a:t>所有温度下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2400" b="1" dirty="0">
                <a:latin typeface="Comic Sans MS" panose="030F0702030302020204" pitchFamily="66" charset="0"/>
              </a:rPr>
              <a:t>反应自发进行</a:t>
            </a:r>
          </a:p>
        </p:txBody>
      </p:sp>
      <p:sp>
        <p:nvSpPr>
          <p:cNvPr id="1047564" name="Rectangle 12"/>
          <p:cNvSpPr>
            <a:spLocks noChangeArrowheads="1"/>
          </p:cNvSpPr>
          <p:nvPr/>
        </p:nvSpPr>
        <p:spPr bwMode="auto">
          <a:xfrm>
            <a:off x="2124075" y="3705225"/>
            <a:ext cx="2305050" cy="1584325"/>
          </a:xfrm>
          <a:prstGeom prst="rect">
            <a:avLst/>
          </a:prstGeom>
          <a:solidFill>
            <a:srgbClr val="808080"/>
          </a:solidFill>
          <a:ln w="28575" algn="ctr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</a:rPr>
              <a:t>∆H&lt;0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</a:rPr>
              <a:t>∆S&lt;0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2000" b="1">
                <a:solidFill>
                  <a:schemeClr val="bg1"/>
                </a:solidFill>
                <a:latin typeface="Comic Sans MS" panose="030F0702030302020204" pitchFamily="66" charset="0"/>
              </a:rPr>
              <a:t>低温下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2000" b="1">
                <a:solidFill>
                  <a:schemeClr val="bg1"/>
                </a:solidFill>
                <a:latin typeface="Comic Sans MS" panose="030F0702030302020204" pitchFamily="66" charset="0"/>
              </a:rPr>
              <a:t>反应自发进行</a:t>
            </a:r>
          </a:p>
        </p:txBody>
      </p:sp>
    </p:spTree>
    <p:extLst>
      <p:ext uri="{BB962C8B-B14F-4D97-AF65-F5344CB8AC3E}">
        <p14:creationId xmlns:p14="http://schemas.microsoft.com/office/powerpoint/2010/main" val="3653739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47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47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047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47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047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47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7561" grpId="0" animBg="1"/>
      <p:bldP spid="1047562" grpId="0" animBg="1"/>
      <p:bldP spid="1047563" grpId="0" animBg="1"/>
      <p:bldP spid="104756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596" name="Group 140"/>
          <p:cNvGraphicFramePr>
            <a:graphicFrameLocks noGrp="1"/>
          </p:cNvGraphicFramePr>
          <p:nvPr/>
        </p:nvGraphicFramePr>
        <p:xfrm>
          <a:off x="250825" y="908050"/>
          <a:ext cx="8424863" cy="3600451"/>
        </p:xfrm>
        <a:graphic>
          <a:graphicData uri="http://schemas.openxmlformats.org/drawingml/2006/table">
            <a:tbl>
              <a:tblPr/>
              <a:tblGrid>
                <a:gridCol w="2054225"/>
                <a:gridCol w="2482850"/>
                <a:gridCol w="3887788"/>
              </a:tblGrid>
              <a:tr h="11525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焓变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熵变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化学反应能否自发进行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92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  <a:sym typeface="Symbol" pitchFamily="18" charset="2"/>
                        </a:rPr>
                        <a:t>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H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  <a:sym typeface="Symbol" pitchFamily="18" charset="2"/>
                        </a:rPr>
                        <a:t>＜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  <a:sym typeface="Symbol" pitchFamily="18" charset="2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  <a:sym typeface="Symbol" pitchFamily="18" charset="2"/>
                        </a:rPr>
                        <a:t>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S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  <a:sym typeface="Symbol" pitchFamily="18" charset="2"/>
                        </a:rPr>
                        <a:t>＞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  <a:sym typeface="Symbol" pitchFamily="18" charset="2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53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  <a:sym typeface="Symbol" pitchFamily="18" charset="2"/>
                        </a:rPr>
                        <a:t>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H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  <a:sym typeface="Symbol" pitchFamily="18" charset="2"/>
                        </a:rPr>
                        <a:t>＞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  <a:sym typeface="Symbol" pitchFamily="18" charset="2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  <a:sym typeface="Symbol" pitchFamily="18" charset="2"/>
                        </a:rPr>
                        <a:t>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S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  <a:sym typeface="Symbol" pitchFamily="18" charset="2"/>
                        </a:rPr>
                        <a:t>＜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  <a:sym typeface="Symbol" pitchFamily="18" charset="2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0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  <a:sym typeface="Symbol" pitchFamily="18" charset="2"/>
                        </a:rPr>
                        <a:t>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H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  <a:sym typeface="Symbol" pitchFamily="18" charset="2"/>
                        </a:rPr>
                        <a:t>＜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  <a:sym typeface="Symbol" pitchFamily="18" charset="2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  <a:sym typeface="Symbol" pitchFamily="18" charset="2"/>
                        </a:rPr>
                        <a:t>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S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  <a:sym typeface="Symbol" pitchFamily="18" charset="2"/>
                        </a:rPr>
                        <a:t>＜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  <a:sym typeface="Symbol" pitchFamily="18" charset="2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3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  <a:sym typeface="Symbol" pitchFamily="18" charset="2"/>
                        </a:rPr>
                        <a:t>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H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  <a:sym typeface="Symbol" pitchFamily="18" charset="2"/>
                        </a:rPr>
                        <a:t>＞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  <a:sym typeface="Symbol" pitchFamily="18" charset="2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  <a:sym typeface="Symbol" pitchFamily="18" charset="2"/>
                        </a:rPr>
                        <a:t>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S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  <a:sym typeface="Symbol" pitchFamily="18" charset="2"/>
                        </a:rPr>
                        <a:t>＞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  <a:sym typeface="Symbol" pitchFamily="18" charset="2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9557" name="Text Box 101"/>
          <p:cNvSpPr txBox="1">
            <a:spLocks noChangeArrowheads="1"/>
          </p:cNvSpPr>
          <p:nvPr/>
        </p:nvSpPr>
        <p:spPr bwMode="auto">
          <a:xfrm>
            <a:off x="0" y="4797425"/>
            <a:ext cx="9144000" cy="180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科学家们总结出了一条公式△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G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＝ △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H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－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T △S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，△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G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代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表的是</a:t>
            </a: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</a:rPr>
              <a:t>自由能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，</a:t>
            </a: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</a:rPr>
              <a:t>用自由能来判断反应进行的方向是最全面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</a:rPr>
              <a:t>最科学的，当△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G&lt;0</a:t>
            </a: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</a:rPr>
              <a:t>时，反应就可以自发进行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19558" name="Text Box 102"/>
          <p:cNvSpPr txBox="1">
            <a:spLocks noChangeArrowheads="1"/>
          </p:cNvSpPr>
          <p:nvPr/>
        </p:nvSpPr>
        <p:spPr bwMode="auto">
          <a:xfrm>
            <a:off x="4932363" y="2133600"/>
            <a:ext cx="35274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>
                <a:solidFill>
                  <a:srgbClr val="FF0000"/>
                </a:solidFill>
                <a:latin typeface="Arial" panose="020B0604020202020204" pitchFamily="34" charset="0"/>
              </a:rPr>
              <a:t>任何温度都自发进行</a:t>
            </a:r>
          </a:p>
        </p:txBody>
      </p:sp>
      <p:sp>
        <p:nvSpPr>
          <p:cNvPr id="19559" name="Text Box 103"/>
          <p:cNvSpPr txBox="1">
            <a:spLocks noChangeArrowheads="1"/>
          </p:cNvSpPr>
          <p:nvPr/>
        </p:nvSpPr>
        <p:spPr bwMode="auto">
          <a:xfrm>
            <a:off x="5076825" y="2708275"/>
            <a:ext cx="25923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</a:rPr>
              <a:t>不能</a:t>
            </a:r>
            <a:r>
              <a:rPr lang="zh-CN" altLang="en-US" sz="2800">
                <a:solidFill>
                  <a:srgbClr val="FF0000"/>
                </a:solidFill>
                <a:latin typeface="Arial" panose="020B0604020202020204" pitchFamily="34" charset="0"/>
              </a:rPr>
              <a:t>自发进行</a:t>
            </a:r>
          </a:p>
        </p:txBody>
      </p:sp>
      <p:sp>
        <p:nvSpPr>
          <p:cNvPr id="19560" name="Text Box 104"/>
          <p:cNvSpPr txBox="1">
            <a:spLocks noChangeArrowheads="1"/>
          </p:cNvSpPr>
          <p:nvPr/>
        </p:nvSpPr>
        <p:spPr bwMode="auto">
          <a:xfrm>
            <a:off x="4932363" y="3357563"/>
            <a:ext cx="38163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</a:rPr>
              <a:t>较低温度时自发进行</a:t>
            </a:r>
            <a:endParaRPr lang="zh-CN" altLang="en-US" sz="28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9561" name="Text Box 105"/>
          <p:cNvSpPr txBox="1">
            <a:spLocks noChangeArrowheads="1"/>
          </p:cNvSpPr>
          <p:nvPr/>
        </p:nvSpPr>
        <p:spPr bwMode="auto">
          <a:xfrm>
            <a:off x="5076825" y="3933825"/>
            <a:ext cx="33131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</a:rPr>
              <a:t>高温时自发进行</a:t>
            </a:r>
            <a:endParaRPr lang="zh-CN" altLang="en-US" sz="28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2801" name="Text Box 141"/>
          <p:cNvSpPr txBox="1">
            <a:spLocks noChangeArrowheads="1"/>
          </p:cNvSpPr>
          <p:nvPr/>
        </p:nvSpPr>
        <p:spPr bwMode="auto">
          <a:xfrm>
            <a:off x="323850" y="0"/>
            <a:ext cx="18002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4000">
                <a:solidFill>
                  <a:srgbClr val="FF3399"/>
                </a:solidFill>
                <a:latin typeface="Arial" panose="020B0604020202020204" pitchFamily="34" charset="0"/>
              </a:rPr>
              <a:t>总结：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2000"/>
                                        <p:tgtEl>
                                          <p:spTgt spid="19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57" grpId="0"/>
      <p:bldP spid="19558" grpId="0"/>
      <p:bldP spid="19559" grpId="0"/>
      <p:bldP spid="19560" grpId="0"/>
      <p:bldP spid="1956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6180" name="Group 100"/>
          <p:cNvGraphicFramePr>
            <a:graphicFrameLocks noGrp="1"/>
          </p:cNvGraphicFramePr>
          <p:nvPr>
            <p:ph/>
          </p:nvPr>
        </p:nvGraphicFramePr>
        <p:xfrm>
          <a:off x="611188" y="1196975"/>
          <a:ext cx="7772400" cy="5340352"/>
        </p:xfrm>
        <a:graphic>
          <a:graphicData uri="http://schemas.openxmlformats.org/drawingml/2006/table">
            <a:tbl>
              <a:tblPr/>
              <a:tblGrid>
                <a:gridCol w="7772400"/>
              </a:tblGrid>
              <a:tr h="1335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</a:rPr>
                        <a:t>2KClO</a:t>
                      </a:r>
                      <a:r>
                        <a:rPr kumimoji="0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</a:rPr>
                        <a:t>3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</a:rPr>
                        <a:t>(s)= 2KCl(s)+3O</a:t>
                      </a:r>
                      <a:r>
                        <a:rPr kumimoji="0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</a:rPr>
                        <a:t>2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</a:rPr>
                        <a:t>(g)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</a:rPr>
                        <a:t>△H=-78.3kJ/mol     △S=494.4J/mol/K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</a:rPr>
                        <a:t>一定能自发反应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35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</a:rPr>
                        <a:t>CO(g)=C(s,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</a:rPr>
                        <a:t>石墨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</a:rPr>
                        <a:t>)+1/2O</a:t>
                      </a:r>
                      <a:r>
                        <a:rPr kumimoji="0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</a:rPr>
                        <a:t>2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</a:rPr>
                        <a:t>(g)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</a:rPr>
                        <a:t>△H=110.5kJ/mol     △S=-89.4J/mol/K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</a:rPr>
                        <a:t> 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</a:rPr>
                        <a:t>一定不能自发反应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35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</a:rPr>
                        <a:t>4Fe(OH)</a:t>
                      </a:r>
                      <a:r>
                        <a:rPr kumimoji="0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</a:rPr>
                        <a:t>2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</a:rPr>
                        <a:t>(s)+2H</a:t>
                      </a:r>
                      <a:r>
                        <a:rPr kumimoji="0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</a:rPr>
                        <a:t>2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</a:rPr>
                        <a:t>O(l)+O</a:t>
                      </a:r>
                      <a:r>
                        <a:rPr kumimoji="0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</a:rPr>
                        <a:t>2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</a:rPr>
                        <a:t> (g)= 4Fe(OH)</a:t>
                      </a:r>
                      <a:r>
                        <a:rPr kumimoji="0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</a:rPr>
                        <a:t>3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</a:rPr>
                        <a:t>(s)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</a:rPr>
                        <a:t>△H=-444.3kJ/mol     △S=-280.1J/mol/K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</a:rPr>
                        <a:t>低温下能自发反应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35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</a:rPr>
                        <a:t>NH</a:t>
                      </a:r>
                      <a:r>
                        <a:rPr kumimoji="0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</a:rPr>
                        <a:t>4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</a:rPr>
                        <a:t>HCO</a:t>
                      </a:r>
                      <a:r>
                        <a:rPr kumimoji="0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</a:rPr>
                        <a:t>3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</a:rPr>
                        <a:t> (s)+CH</a:t>
                      </a:r>
                      <a:r>
                        <a:rPr kumimoji="0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</a:rPr>
                        <a:t>3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</a:rPr>
                        <a:t>COOH(aq)=CO</a:t>
                      </a:r>
                      <a:r>
                        <a:rPr kumimoji="0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</a:rPr>
                        <a:t>2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</a:rPr>
                        <a:t> (g)+CH</a:t>
                      </a:r>
                      <a:r>
                        <a:rPr kumimoji="0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</a:rPr>
                        <a:t>3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</a:rPr>
                        <a:t>COONH</a:t>
                      </a:r>
                      <a:r>
                        <a:rPr kumimoji="0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</a:rPr>
                        <a:t>4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</a:rPr>
                        <a:t>(aq)+H</a:t>
                      </a:r>
                      <a:r>
                        <a:rPr kumimoji="0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</a:rPr>
                        <a:t>2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</a:rPr>
                        <a:t>O(l)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</a:rPr>
                        <a:t>△H=37.30kJ/mol     △S=184.0J/mol/K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itchFamily="2" charset="-122"/>
                          <a:ea typeface="宋体" pitchFamily="2" charset="-122"/>
                        </a:rPr>
                        <a:t>高温下能自发反应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6166" name="Text Box 86"/>
          <p:cNvSpPr txBox="1">
            <a:spLocks noChangeArrowheads="1"/>
          </p:cNvSpPr>
          <p:nvPr/>
        </p:nvSpPr>
        <p:spPr bwMode="auto">
          <a:xfrm>
            <a:off x="611188" y="260350"/>
            <a:ext cx="29527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4000">
                <a:solidFill>
                  <a:srgbClr val="000000"/>
                </a:solidFill>
                <a:latin typeface="Arial" panose="020B0604020202020204" pitchFamily="34" charset="0"/>
              </a:rPr>
              <a:t>举例：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46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16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6757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四、焓变与熵变对反应方向的共同影响</a:t>
            </a:r>
          </a:p>
          <a:p>
            <a:pPr algn="just"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判据： </a:t>
            </a:r>
            <a:r>
              <a:rPr lang="zh-CN" altLang="en-US" sz="2400" b="1">
                <a:solidFill>
                  <a:schemeClr val="bg1"/>
                </a:solidFill>
                <a:latin typeface="Arial" panose="020B0604020202020204" pitchFamily="34" charset="0"/>
              </a:rPr>
              <a:t>△</a:t>
            </a:r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</a:rPr>
              <a:t>G</a:t>
            </a:r>
            <a:r>
              <a:rPr lang="zh-CN" altLang="en-US" sz="2400" b="1">
                <a:solidFill>
                  <a:schemeClr val="bg1"/>
                </a:solidFill>
                <a:latin typeface="Arial" panose="020B0604020202020204" pitchFamily="34" charset="0"/>
              </a:rPr>
              <a:t>＝ △</a:t>
            </a:r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</a:rPr>
              <a:t>H</a:t>
            </a:r>
            <a:r>
              <a:rPr lang="zh-CN" altLang="en-US" sz="2400" b="1">
                <a:solidFill>
                  <a:schemeClr val="bg1"/>
                </a:solidFill>
                <a:latin typeface="Arial" panose="020B0604020202020204" pitchFamily="34" charset="0"/>
              </a:rPr>
              <a:t>－</a:t>
            </a:r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</a:rPr>
              <a:t>T △S</a:t>
            </a:r>
            <a:endParaRPr lang="en-US" altLang="zh-CN" sz="2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2.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判据与反应的自发性：</a:t>
            </a:r>
          </a:p>
          <a:p>
            <a:pPr algn="just"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　　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&lt; 0  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反应自发进行</a:t>
            </a:r>
          </a:p>
          <a:p>
            <a:pPr algn="just"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2400" b="1">
                <a:solidFill>
                  <a:schemeClr val="bg1"/>
                </a:solidFill>
                <a:latin typeface="Arial" panose="020B0604020202020204" pitchFamily="34" charset="0"/>
              </a:rPr>
              <a:t>△</a:t>
            </a:r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</a:rPr>
              <a:t>G</a:t>
            </a:r>
            <a:r>
              <a:rPr lang="zh-CN" altLang="en-US" sz="2400" b="1">
                <a:solidFill>
                  <a:schemeClr val="bg1"/>
                </a:solidFill>
                <a:latin typeface="Arial" panose="020B0604020202020204" pitchFamily="34" charset="0"/>
              </a:rPr>
              <a:t>＝ △</a:t>
            </a:r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</a:rPr>
              <a:t>H</a:t>
            </a:r>
            <a:r>
              <a:rPr lang="zh-CN" altLang="en-US" sz="2400" b="1">
                <a:solidFill>
                  <a:schemeClr val="bg1"/>
                </a:solidFill>
                <a:latin typeface="Arial" panose="020B0604020202020204" pitchFamily="34" charset="0"/>
              </a:rPr>
              <a:t>－</a:t>
            </a:r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</a:rPr>
              <a:t>T △S</a:t>
            </a:r>
            <a:r>
              <a:rPr lang="en-US" altLang="zh-CN" sz="1800">
                <a:latin typeface="Arial" panose="020B0604020202020204" pitchFamily="34" charset="0"/>
              </a:rPr>
              <a:t> </a:t>
            </a:r>
            <a:r>
              <a:rPr lang="zh-CN" altLang="en-US" sz="1800">
                <a:latin typeface="Arial" panose="020B0604020202020204" pitchFamily="34" charset="0"/>
              </a:rPr>
              <a:t>　　　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0  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反应达平衡状态</a:t>
            </a:r>
          </a:p>
          <a:p>
            <a:pPr algn="just"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　　 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&gt; 0  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反应不能自发进行</a:t>
            </a:r>
          </a:p>
          <a:p>
            <a:pPr algn="just"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适用判据应注意的问题：</a:t>
            </a:r>
          </a:p>
          <a:p>
            <a:pPr algn="just"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）判断反应的自发性要结合△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和△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，利用</a:t>
            </a:r>
          </a:p>
          <a:p>
            <a:pPr algn="just"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　　　 </a:t>
            </a:r>
            <a:r>
              <a:rPr lang="zh-CN" altLang="en-US" sz="2400" b="1">
                <a:solidFill>
                  <a:schemeClr val="bg1"/>
                </a:solidFill>
                <a:latin typeface="Arial" panose="020B0604020202020204" pitchFamily="34" charset="0"/>
              </a:rPr>
              <a:t>△</a:t>
            </a:r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</a:rPr>
              <a:t>G</a:t>
            </a:r>
            <a:r>
              <a:rPr lang="zh-CN" altLang="en-US" sz="2400" b="1">
                <a:solidFill>
                  <a:schemeClr val="bg1"/>
                </a:solidFill>
                <a:latin typeface="Arial" panose="020B0604020202020204" pitchFamily="34" charset="0"/>
              </a:rPr>
              <a:t>＝</a:t>
            </a:r>
            <a:r>
              <a:rPr lang="zh-CN" altLang="en-US" sz="1800">
                <a:latin typeface="Arial" panose="020B0604020202020204" pitchFamily="34" charset="0"/>
              </a:rPr>
              <a:t> 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△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H-T△S</a:t>
            </a:r>
          </a:p>
          <a:p>
            <a:pPr algn="just"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）条件是一定温度、压强下</a:t>
            </a:r>
          </a:p>
          <a:p>
            <a:pPr algn="just"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）反应具有自发性，只能说明这个反应有进行的趋势，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但这个反应到底能不能反应，那还要看反应进行的限度和反应进行的速率。</a:t>
            </a:r>
          </a:p>
        </p:txBody>
      </p:sp>
      <p:sp>
        <p:nvSpPr>
          <p:cNvPr id="21509" name="AutoShape 5"/>
          <p:cNvSpPr>
            <a:spLocks/>
          </p:cNvSpPr>
          <p:nvPr/>
        </p:nvSpPr>
        <p:spPr bwMode="auto">
          <a:xfrm>
            <a:off x="3203575" y="1700213"/>
            <a:ext cx="71438" cy="1368425"/>
          </a:xfrm>
          <a:prstGeom prst="leftBrace">
            <a:avLst>
              <a:gd name="adj1" fmla="val 159629"/>
              <a:gd name="adj2" fmla="val 50000"/>
            </a:avLst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33796" name="AutoShape 6"/>
          <p:cNvSpPr>
            <a:spLocks/>
          </p:cNvSpPr>
          <p:nvPr/>
        </p:nvSpPr>
        <p:spPr bwMode="auto">
          <a:xfrm>
            <a:off x="1403350" y="1628775"/>
            <a:ext cx="152400" cy="914400"/>
          </a:xfrm>
          <a:prstGeom prst="leftBrace">
            <a:avLst>
              <a:gd name="adj1" fmla="val 50000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ChangeArrowheads="1"/>
          </p:cNvSpPr>
          <p:nvPr/>
        </p:nvSpPr>
        <p:spPr bwMode="auto">
          <a:xfrm>
            <a:off x="0" y="908050"/>
            <a:ext cx="9144000" cy="2528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>
                    <a:alpha val="54117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1</a:t>
            </a:r>
            <a:r>
              <a:rPr kumimoji="1" lang="zh-CN" altLang="en-US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．过程的自发性只能用于判断过程的方向，不能确定过程是否一定会发生和过程发生的速率。    </a:t>
            </a:r>
            <a:r>
              <a:rPr kumimoji="1" lang="zh-CN" altLang="en-US" b="1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例如：金刚石有向石墨转化的倾向，但是能否发生，什么时候发生，多快才能完成，就不是能量判据和熵判据能解决的问题了。</a:t>
            </a:r>
            <a:endParaRPr kumimoji="1" lang="zh-CN" altLang="en-US" b="1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3492500" y="-100013"/>
            <a:ext cx="1892300" cy="914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5400" b="1">
                <a:solidFill>
                  <a:srgbClr val="0000FF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注意</a:t>
            </a:r>
          </a:p>
        </p:txBody>
      </p:sp>
      <p:sp>
        <p:nvSpPr>
          <p:cNvPr id="82948" name="Rectangle 4"/>
          <p:cNvSpPr>
            <a:spLocks noChangeArrowheads="1"/>
          </p:cNvSpPr>
          <p:nvPr/>
        </p:nvSpPr>
        <p:spPr bwMode="auto">
          <a:xfrm>
            <a:off x="179388" y="3860800"/>
            <a:ext cx="8569325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2</a:t>
            </a:r>
            <a:r>
              <a:rPr kumimoji="1" lang="zh-CN" altLang="en-US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．在讨论过程的方向时，指的是没有外界干扰时体系的性质。如果允许外界对体系施加某种作用，就可能出现相反的结果。  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zh-CN" altLang="en-US" b="1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例如：石墨经高温高压还是可以变为金刚石的。</a:t>
            </a:r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2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829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1000"/>
                                        <p:tgtEl>
                                          <p:spTgt spid="829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3563938" y="0"/>
            <a:ext cx="19446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小结</a:t>
            </a:r>
          </a:p>
        </p:txBody>
      </p:sp>
      <p:sp>
        <p:nvSpPr>
          <p:cNvPr id="83971" name="Rectangle 3"/>
          <p:cNvSpPr>
            <a:spLocks noChangeArrowheads="1"/>
          </p:cNvSpPr>
          <p:nvPr/>
        </p:nvSpPr>
        <p:spPr bwMode="auto">
          <a:xfrm>
            <a:off x="179388" y="908050"/>
            <a:ext cx="8280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zh-CN" altLang="en-US" sz="3600" b="1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一、化学反应进行方向的判据</a:t>
            </a:r>
          </a:p>
        </p:txBody>
      </p:sp>
      <p:sp>
        <p:nvSpPr>
          <p:cNvPr id="83972" name="Rectangle 4"/>
          <p:cNvSpPr>
            <a:spLocks noChangeArrowheads="1"/>
          </p:cNvSpPr>
          <p:nvPr/>
        </p:nvSpPr>
        <p:spPr bwMode="auto">
          <a:xfrm>
            <a:off x="250825" y="1924050"/>
            <a:ext cx="30241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1</a:t>
            </a:r>
            <a:r>
              <a:rPr kumimoji="1" lang="zh-CN" altLang="en-US" sz="36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．焓判据</a:t>
            </a:r>
          </a:p>
        </p:txBody>
      </p:sp>
      <p:sp>
        <p:nvSpPr>
          <p:cNvPr id="83973" name="Rectangle 5"/>
          <p:cNvSpPr>
            <a:spLocks noChangeArrowheads="1"/>
          </p:cNvSpPr>
          <p:nvPr/>
        </p:nvSpPr>
        <p:spPr bwMode="auto">
          <a:xfrm>
            <a:off x="3635375" y="1924050"/>
            <a:ext cx="28082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2</a:t>
            </a:r>
            <a:r>
              <a:rPr kumimoji="1" lang="zh-CN" altLang="en-US" sz="36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．熵判据</a:t>
            </a:r>
          </a:p>
        </p:txBody>
      </p:sp>
      <p:sp>
        <p:nvSpPr>
          <p:cNvPr id="83974" name="Text Box 6"/>
          <p:cNvSpPr txBox="1">
            <a:spLocks noChangeArrowheads="1"/>
          </p:cNvSpPr>
          <p:nvPr/>
        </p:nvSpPr>
        <p:spPr bwMode="auto">
          <a:xfrm>
            <a:off x="179388" y="2781300"/>
            <a:ext cx="82089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二、理解熵的含义和熵的变化</a:t>
            </a:r>
          </a:p>
        </p:txBody>
      </p:sp>
      <p:sp>
        <p:nvSpPr>
          <p:cNvPr id="83975" name="Rectangle 7"/>
          <p:cNvSpPr>
            <a:spLocks noChangeArrowheads="1"/>
          </p:cNvSpPr>
          <p:nvPr/>
        </p:nvSpPr>
        <p:spPr bwMode="auto">
          <a:xfrm>
            <a:off x="142875" y="3644900"/>
            <a:ext cx="9001125" cy="283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sz="3600" b="1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1</a:t>
            </a:r>
            <a:r>
              <a:rPr kumimoji="1" lang="zh-CN" altLang="en-US" sz="3600" b="1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、放热的自发过程可能是熵减小的过程，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zh-CN" altLang="en-US" sz="3600" b="1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如铁生锈、氢气燃烧等；也可能是熵无明显变化或增加的过程，如金刚石和石墨的互变熵不变；活泼金属与酸的置换反应熵增等</a:t>
            </a:r>
            <a:r>
              <a:rPr kumimoji="1" lang="en-US" altLang="zh-CN" sz="3600" b="1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……</a:t>
            </a:r>
            <a:endParaRPr kumimoji="1" lang="en-US" altLang="zh-CN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83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3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83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83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83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1" grpId="0"/>
      <p:bldP spid="83972" grpId="0"/>
      <p:bldP spid="83973" grpId="0"/>
      <p:bldP spid="83974" grpId="0"/>
      <p:bldP spid="8397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ChangeArrowheads="1"/>
          </p:cNvSpPr>
          <p:nvPr/>
        </p:nvSpPr>
        <p:spPr bwMode="auto">
          <a:xfrm>
            <a:off x="250825" y="333375"/>
            <a:ext cx="8353425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>
                    <a:alpha val="54117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2</a:t>
            </a:r>
            <a:r>
              <a:rPr kumimoji="1" lang="zh-CN" altLang="en-US" sz="36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、吸热的自发过程应为熵增加的过程，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zh-CN" altLang="en-US" sz="36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  </a:t>
            </a:r>
            <a:r>
              <a:rPr kumimoji="1" lang="zh-CN" altLang="en-US" sz="3600" b="1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如冰的融化、硝酸铵溶于水等。</a:t>
            </a:r>
          </a:p>
        </p:txBody>
      </p:sp>
      <p:sp>
        <p:nvSpPr>
          <p:cNvPr id="84995" name="Rectangle 3"/>
          <p:cNvSpPr>
            <a:spLocks noChangeArrowheads="1"/>
          </p:cNvSpPr>
          <p:nvPr/>
        </p:nvSpPr>
        <p:spPr bwMode="auto">
          <a:xfrm>
            <a:off x="250825" y="2205038"/>
            <a:ext cx="8893175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3</a:t>
            </a:r>
            <a:r>
              <a:rPr kumimoji="1" lang="zh-CN" altLang="en-US" sz="36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、无热效应的自发过程是熵增加的过程，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zh-CN" altLang="en-US" sz="36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 </a:t>
            </a:r>
            <a:r>
              <a:rPr kumimoji="1" lang="zh-CN" altLang="en-US" sz="3600" b="1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如两种理想气体的混合等。</a:t>
            </a:r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4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4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4" grpId="0"/>
      <p:bldP spid="8499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4925" y="100013"/>
            <a:ext cx="8964613" cy="68580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zh-CN" altLang="en-US" b="1" smtClean="0">
                <a:solidFill>
                  <a:srgbClr val="0099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练习：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US" altLang="zh-CN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1.</a:t>
            </a:r>
            <a:r>
              <a:rPr lang="zh-CN" altLang="en-US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能用能量判据判断下列过程的方向的是（     ）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US" altLang="zh-CN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A.</a:t>
            </a:r>
            <a:r>
              <a:rPr lang="en-US" altLang="zh-CN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zh-CN" altLang="en-US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水总是自发的由高处往低处流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US" altLang="zh-CN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B.</a:t>
            </a:r>
            <a:r>
              <a:rPr lang="en-US" altLang="zh-CN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zh-CN" altLang="en-US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放热反应容易自发进行，吸热反应不能自发进行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US" altLang="zh-CN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C.</a:t>
            </a:r>
            <a:r>
              <a:rPr lang="en-US" altLang="zh-CN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zh-CN" altLang="en-US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有序排列的火柴散落时成为无序排列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US" altLang="zh-CN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D.</a:t>
            </a:r>
            <a:r>
              <a:rPr lang="en-US" altLang="zh-CN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zh-CN" altLang="en-US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多次洗牌后，扑克牌的毫无规律的混乱排列的几率大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zh-CN" altLang="en-US" sz="2800" b="1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US" altLang="zh-CN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2.</a:t>
            </a:r>
            <a:r>
              <a:rPr lang="zh-CN" altLang="en-US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已知石墨、金刚石燃烧的热化学方程式分别为：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US" altLang="zh-CN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C(</a:t>
            </a:r>
            <a:r>
              <a:rPr lang="zh-CN" altLang="en-US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石墨，</a:t>
            </a:r>
            <a:r>
              <a:rPr lang="en-US" altLang="zh-CN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s)+O</a:t>
            </a:r>
            <a:r>
              <a:rPr lang="en-US" altLang="zh-CN" sz="2800" b="1" baseline="-2500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2</a:t>
            </a:r>
            <a:r>
              <a:rPr lang="zh-CN" altLang="en-US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（</a:t>
            </a:r>
            <a:r>
              <a:rPr lang="en-US" altLang="zh-CN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g</a:t>
            </a:r>
            <a:r>
              <a:rPr lang="zh-CN" altLang="en-US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）</a:t>
            </a:r>
            <a:r>
              <a:rPr lang="en-US" altLang="zh-CN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=CO</a:t>
            </a:r>
            <a:r>
              <a:rPr lang="en-US" altLang="zh-CN" sz="2800" b="1" baseline="-2500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2 </a:t>
            </a:r>
            <a:r>
              <a:rPr lang="zh-CN" altLang="en-US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（</a:t>
            </a:r>
            <a:r>
              <a:rPr lang="en-US" altLang="zh-CN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g</a:t>
            </a:r>
            <a:r>
              <a:rPr lang="zh-CN" altLang="en-US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）△</a:t>
            </a:r>
            <a:r>
              <a:rPr lang="en-US" altLang="zh-CN" sz="2800" b="1" i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H</a:t>
            </a:r>
            <a:r>
              <a:rPr lang="en-US" altLang="zh-CN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=-393.5kJ/mol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US" altLang="zh-CN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C(</a:t>
            </a:r>
            <a:r>
              <a:rPr lang="zh-CN" altLang="en-US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金刚石，</a:t>
            </a:r>
            <a:r>
              <a:rPr lang="en-US" altLang="zh-CN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s)+O</a:t>
            </a:r>
            <a:r>
              <a:rPr lang="en-US" altLang="zh-CN" sz="2800" b="1" baseline="-2500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2 </a:t>
            </a:r>
            <a:r>
              <a:rPr lang="zh-CN" altLang="en-US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（</a:t>
            </a:r>
            <a:r>
              <a:rPr lang="en-US" altLang="zh-CN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g</a:t>
            </a:r>
            <a:r>
              <a:rPr lang="zh-CN" altLang="en-US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）</a:t>
            </a:r>
            <a:r>
              <a:rPr lang="zh-CN" altLang="en-US" sz="2800" b="1" baseline="-2500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 </a:t>
            </a:r>
            <a:r>
              <a:rPr lang="en-US" altLang="zh-CN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=CO</a:t>
            </a:r>
            <a:r>
              <a:rPr lang="en-US" altLang="zh-CN" sz="2800" b="1" baseline="-2500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2 </a:t>
            </a:r>
            <a:r>
              <a:rPr lang="zh-CN" altLang="en-US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（</a:t>
            </a:r>
            <a:r>
              <a:rPr lang="en-US" altLang="zh-CN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g</a:t>
            </a:r>
            <a:r>
              <a:rPr lang="zh-CN" altLang="en-US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）△</a:t>
            </a:r>
            <a:r>
              <a:rPr lang="en-US" altLang="zh-CN" sz="2800" b="1" i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H</a:t>
            </a:r>
            <a:r>
              <a:rPr lang="en-US" altLang="zh-CN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=-395.4kJ/mol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zh-CN" altLang="en-US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关于金刚石和石墨的相互转化，下列说法正确的是（    ）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US" altLang="zh-CN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A.</a:t>
            </a:r>
            <a:r>
              <a:rPr lang="zh-CN" altLang="en-US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石墨转化为金刚石是自发进行的过程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US" altLang="zh-CN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B.</a:t>
            </a:r>
            <a:r>
              <a:rPr lang="zh-CN" altLang="en-US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金刚石转化为石墨是自发进行的过程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US" altLang="zh-CN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C.</a:t>
            </a:r>
            <a:r>
              <a:rPr lang="zh-CN" altLang="en-US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石墨比金刚石能量低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US" altLang="zh-CN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D.</a:t>
            </a:r>
            <a:r>
              <a:rPr lang="zh-CN" altLang="en-US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金刚石比石墨能量低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en-US" altLang="zh-CN" sz="2800" b="1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86019" name="Text Box 3"/>
          <p:cNvSpPr txBox="1">
            <a:spLocks noChangeArrowheads="1"/>
          </p:cNvSpPr>
          <p:nvPr/>
        </p:nvSpPr>
        <p:spPr bwMode="auto">
          <a:xfrm>
            <a:off x="6948488" y="476250"/>
            <a:ext cx="14414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</a:p>
        </p:txBody>
      </p:sp>
      <p:sp>
        <p:nvSpPr>
          <p:cNvPr id="86020" name="Text Box 4"/>
          <p:cNvSpPr txBox="1">
            <a:spLocks noChangeArrowheads="1"/>
          </p:cNvSpPr>
          <p:nvPr/>
        </p:nvSpPr>
        <p:spPr bwMode="auto">
          <a:xfrm>
            <a:off x="8243888" y="4411663"/>
            <a:ext cx="20161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</a:rPr>
              <a:t>BC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6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6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19" grpId="0"/>
      <p:bldP spid="8602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0"/>
            <a:ext cx="8964612" cy="659765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US" altLang="zh-CN" sz="24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3.</a:t>
            </a:r>
            <a:r>
              <a:rPr lang="zh-CN" altLang="en-US" sz="24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下列过程属于熵增加的是（    ）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US" altLang="zh-CN" sz="24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A.</a:t>
            </a:r>
            <a:r>
              <a:rPr lang="zh-CN" altLang="en-US" sz="24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固体的溶解过程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US" altLang="zh-CN" sz="24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B.</a:t>
            </a:r>
            <a:r>
              <a:rPr lang="zh-CN" altLang="en-US" sz="24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气体扩散过程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US" altLang="zh-CN" sz="24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C.</a:t>
            </a:r>
            <a:r>
              <a:rPr lang="zh-CN" altLang="en-US" sz="24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水蒸气变为液态水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US" altLang="zh-CN" sz="24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D.CO(g)+2H</a:t>
            </a:r>
            <a:r>
              <a:rPr lang="en-US" altLang="zh-CN" sz="2400" b="1" baseline="-2500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2</a:t>
            </a:r>
            <a:r>
              <a:rPr lang="en-US" altLang="zh-CN" sz="24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(g)=CH</a:t>
            </a:r>
            <a:r>
              <a:rPr lang="en-US" altLang="zh-CN" sz="2400" b="1" baseline="-2500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3</a:t>
            </a:r>
            <a:r>
              <a:rPr lang="en-US" altLang="zh-CN" sz="24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OH(g)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en-US" altLang="zh-CN" sz="2400" b="1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itchFamily="2" charset="-122"/>
            </a:endParaRP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US" altLang="zh-CN" sz="24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4.</a:t>
            </a:r>
            <a:r>
              <a:rPr lang="zh-CN" altLang="en-US" sz="24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下列说法中，正确的是（  ）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US" altLang="zh-CN" sz="24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A.</a:t>
            </a:r>
            <a:r>
              <a:rPr lang="zh-CN" altLang="en-US" sz="24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自发反应一定是熵增大，非自发反应一定是熵减小或不变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US" altLang="zh-CN" sz="24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B.</a:t>
            </a:r>
            <a:r>
              <a:rPr lang="zh-CN" altLang="en-US" sz="24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自发反应在恰当条件下才能实现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US" altLang="zh-CN" sz="24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C.</a:t>
            </a:r>
            <a:r>
              <a:rPr lang="zh-CN" altLang="en-US" sz="24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自发反应在任何条件下均能实现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US" altLang="zh-CN" sz="24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D.</a:t>
            </a:r>
            <a:r>
              <a:rPr lang="zh-CN" altLang="en-US" sz="24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同一物质的固、液、气三种状态的熵值相同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zh-CN" altLang="en-US" sz="2400" b="1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itchFamily="2" charset="-122"/>
            </a:endParaRP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US" altLang="zh-CN" sz="24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5</a:t>
            </a:r>
            <a:r>
              <a:rPr lang="en-US" altLang="zh-CN" sz="24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.</a:t>
            </a:r>
            <a:r>
              <a:rPr lang="zh-CN" altLang="en-US" sz="24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下列反应中在高温下不能自发进行的是（   ）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US" altLang="zh-CN" sz="24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A.CO(g)=C(s) +</a:t>
            </a:r>
            <a:r>
              <a:rPr lang="zh-CN" altLang="en-US" sz="24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１</a:t>
            </a:r>
            <a:r>
              <a:rPr lang="en-US" altLang="zh-CN" sz="24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/2O</a:t>
            </a:r>
            <a:r>
              <a:rPr lang="en-US" altLang="zh-CN" sz="2400" b="1" baseline="-2500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2</a:t>
            </a:r>
            <a:r>
              <a:rPr lang="en-US" altLang="zh-CN" sz="24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(g) 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US" altLang="zh-CN" sz="24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B.2N</a:t>
            </a:r>
            <a:r>
              <a:rPr lang="en-US" altLang="zh-CN" sz="2400" b="1" baseline="-2500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2</a:t>
            </a:r>
            <a:r>
              <a:rPr lang="en-US" altLang="zh-CN" sz="24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O</a:t>
            </a:r>
            <a:r>
              <a:rPr lang="en-US" altLang="zh-CN" sz="2400" b="1" baseline="-2500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5</a:t>
            </a:r>
            <a:r>
              <a:rPr lang="en-US" altLang="zh-CN" sz="24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(g)=4NO</a:t>
            </a:r>
            <a:r>
              <a:rPr lang="en-US" altLang="zh-CN" sz="2400" b="1" baseline="-2500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2</a:t>
            </a:r>
            <a:r>
              <a:rPr lang="en-US" altLang="zh-CN" sz="24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(g)+O</a:t>
            </a:r>
            <a:r>
              <a:rPr lang="en-US" altLang="zh-CN" sz="2400" b="1" baseline="-2500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2</a:t>
            </a:r>
            <a:r>
              <a:rPr lang="en-US" altLang="zh-CN" sz="24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(g)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US" altLang="zh-CN" sz="24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C.(NH</a:t>
            </a:r>
            <a:r>
              <a:rPr lang="en-US" altLang="zh-CN" sz="2400" b="1" baseline="-2500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4</a:t>
            </a:r>
            <a:r>
              <a:rPr lang="en-US" altLang="zh-CN" sz="24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)</a:t>
            </a:r>
            <a:r>
              <a:rPr lang="en-US" altLang="zh-CN" sz="2400" b="1" baseline="-2500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2</a:t>
            </a:r>
            <a:r>
              <a:rPr lang="en-US" altLang="zh-CN" sz="24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CO</a:t>
            </a:r>
            <a:r>
              <a:rPr lang="en-US" altLang="zh-CN" sz="2400" b="1" baseline="-2500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3</a:t>
            </a:r>
            <a:r>
              <a:rPr lang="en-US" altLang="zh-CN" sz="24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(s)=NH</a:t>
            </a:r>
            <a:r>
              <a:rPr lang="en-US" altLang="zh-CN" sz="2400" b="1" baseline="-2500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4</a:t>
            </a:r>
            <a:r>
              <a:rPr lang="en-US" altLang="zh-CN" sz="24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HCO</a:t>
            </a:r>
            <a:r>
              <a:rPr lang="en-US" altLang="zh-CN" sz="2400" b="1" baseline="-2500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3</a:t>
            </a:r>
            <a:r>
              <a:rPr lang="en-US" altLang="zh-CN" sz="24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(s)+NH</a:t>
            </a:r>
            <a:r>
              <a:rPr lang="en-US" altLang="zh-CN" sz="2400" b="1" baseline="-2500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3</a:t>
            </a:r>
            <a:r>
              <a:rPr lang="en-US" altLang="zh-CN" sz="24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(g)</a:t>
            </a:r>
            <a:endParaRPr lang="en-US" altLang="zh-CN" sz="2400" b="1" baseline="-2500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itchFamily="2" charset="-122"/>
            </a:endParaRP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US" altLang="zh-CN" sz="24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D.MgCO</a:t>
            </a:r>
            <a:r>
              <a:rPr lang="en-US" altLang="zh-CN" sz="2400" b="1" baseline="-2500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3</a:t>
            </a:r>
            <a:r>
              <a:rPr lang="en-US" altLang="zh-CN" sz="24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(s)=MgO(s)+CO</a:t>
            </a:r>
            <a:r>
              <a:rPr lang="en-US" altLang="zh-CN" sz="2400" b="1" baseline="-2500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2</a:t>
            </a:r>
            <a:r>
              <a:rPr lang="en-US" altLang="zh-CN" sz="24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(g)</a:t>
            </a:r>
          </a:p>
        </p:txBody>
      </p:sp>
      <p:sp>
        <p:nvSpPr>
          <p:cNvPr id="87043" name="Text Box 3"/>
          <p:cNvSpPr txBox="1">
            <a:spLocks noChangeArrowheads="1"/>
          </p:cNvSpPr>
          <p:nvPr/>
        </p:nvSpPr>
        <p:spPr bwMode="auto">
          <a:xfrm>
            <a:off x="4211638" y="-26988"/>
            <a:ext cx="2016125" cy="457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</a:rPr>
              <a:t>AB</a:t>
            </a:r>
          </a:p>
        </p:txBody>
      </p:sp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2103438" y="6099175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zh-CN" altLang="zh-CN" sz="1800">
              <a:latin typeface="Arial" panose="020B0604020202020204" pitchFamily="34" charset="0"/>
            </a:endParaRPr>
          </a:p>
        </p:txBody>
      </p:sp>
      <p:sp>
        <p:nvSpPr>
          <p:cNvPr id="87045" name="Text Box 5"/>
          <p:cNvSpPr txBox="1">
            <a:spLocks noChangeArrowheads="1"/>
          </p:cNvSpPr>
          <p:nvPr/>
        </p:nvSpPr>
        <p:spPr bwMode="auto">
          <a:xfrm>
            <a:off x="3852863" y="2133600"/>
            <a:ext cx="16557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</a:rPr>
              <a:t>B</a:t>
            </a:r>
          </a:p>
        </p:txBody>
      </p:sp>
      <p:sp>
        <p:nvSpPr>
          <p:cNvPr id="87046" name="Text Box 6"/>
          <p:cNvSpPr txBox="1">
            <a:spLocks noChangeArrowheads="1"/>
          </p:cNvSpPr>
          <p:nvPr/>
        </p:nvSpPr>
        <p:spPr bwMode="auto">
          <a:xfrm>
            <a:off x="6156325" y="4365625"/>
            <a:ext cx="23764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70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870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870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870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870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870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870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870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870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870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8704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8704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8704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500"/>
                                        <p:tgtEl>
                                          <p:spTgt spid="8704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"/>
                                        <p:tgtEl>
                                          <p:spTgt spid="8704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87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70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70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6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6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704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6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704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6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7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3" grpId="0"/>
      <p:bldP spid="87045" grpId="0"/>
      <p:bldP spid="8704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0" y="-65088"/>
            <a:ext cx="9144000" cy="5911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5000"/>
              </a:lnSpc>
              <a:spcBef>
                <a:spcPct val="0"/>
              </a:spcBef>
              <a:buClrTx/>
              <a:buSzTx/>
              <a:buFontTx/>
              <a:buNone/>
            </a:pPr>
            <a:endParaRPr lang="en-US" altLang="zh-CN" sz="2800" b="1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eaLnBrk="1" hangingPunct="1">
              <a:lnSpc>
                <a:spcPct val="10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6.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下列说法完全正确的是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(     )</a:t>
            </a:r>
          </a:p>
          <a:p>
            <a:pPr eaLnBrk="1" hangingPunct="1">
              <a:lnSpc>
                <a:spcPct val="10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    A.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放热反应均是自发反应   </a:t>
            </a:r>
          </a:p>
          <a:p>
            <a:pPr eaLnBrk="1" hangingPunct="1">
              <a:lnSpc>
                <a:spcPct val="10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    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B.ΔS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为正值的反应均是自发反应</a:t>
            </a:r>
          </a:p>
          <a:p>
            <a:pPr eaLnBrk="1" hangingPunct="1">
              <a:lnSpc>
                <a:spcPct val="10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    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C.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物质的量增加的反应，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ΔS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为正值</a:t>
            </a:r>
          </a:p>
          <a:p>
            <a:pPr eaLnBrk="1" hangingPunct="1">
              <a:lnSpc>
                <a:spcPct val="10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    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D.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如果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ΔH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和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ΔS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均为正值，当温度升高时，反应可能</a:t>
            </a:r>
          </a:p>
          <a:p>
            <a:pPr eaLnBrk="1" hangingPunct="1">
              <a:lnSpc>
                <a:spcPct val="10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       自发进行</a:t>
            </a:r>
          </a:p>
          <a:p>
            <a:pPr eaLnBrk="1" hangingPunct="1">
              <a:lnSpc>
                <a:spcPct val="105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2800" b="1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just" eaLnBrk="1" hangingPunct="1">
              <a:lnSpc>
                <a:spcPct val="10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下列反应中，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ΔS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最大的是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    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just" eaLnBrk="1" hangingPunct="1">
              <a:lnSpc>
                <a:spcPct val="10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A.CaCO</a:t>
            </a:r>
            <a:r>
              <a:rPr lang="en-US" altLang="zh-CN" sz="2800" b="1" baseline="-30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(s)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CaO(s)+CO</a:t>
            </a:r>
            <a:r>
              <a:rPr lang="en-US" altLang="zh-CN" sz="2800" b="1" baseline="-30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(g)     </a:t>
            </a:r>
          </a:p>
          <a:p>
            <a:pPr algn="just" eaLnBrk="1" hangingPunct="1">
              <a:lnSpc>
                <a:spcPct val="10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B.2SO</a:t>
            </a:r>
            <a:r>
              <a:rPr lang="en-US" altLang="zh-CN" sz="2800" b="1" baseline="-30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(g)+O</a:t>
            </a:r>
            <a:r>
              <a:rPr lang="en-US" altLang="zh-CN" sz="2800" b="1" baseline="-30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(g)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2SO</a:t>
            </a:r>
            <a:r>
              <a:rPr lang="en-US" altLang="zh-CN" sz="2800" b="1" baseline="-30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(g)</a:t>
            </a:r>
          </a:p>
          <a:p>
            <a:pPr algn="just" eaLnBrk="1" hangingPunct="1">
              <a:lnSpc>
                <a:spcPct val="10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C.N</a:t>
            </a:r>
            <a:r>
              <a:rPr lang="en-US" altLang="zh-CN" sz="2800" b="1" baseline="-30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(g)+3H</a:t>
            </a:r>
            <a:r>
              <a:rPr lang="en-US" altLang="zh-CN" sz="2800" b="1" baseline="-30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(g)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2NH</a:t>
            </a:r>
            <a:r>
              <a:rPr lang="en-US" altLang="zh-CN" sz="2800" b="1" baseline="-30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(g)        </a:t>
            </a:r>
          </a:p>
          <a:p>
            <a:pPr algn="just" eaLnBrk="1" hangingPunct="1">
              <a:lnSpc>
                <a:spcPct val="10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D.CuSO</a:t>
            </a:r>
            <a:r>
              <a:rPr lang="en-US" altLang="zh-CN" sz="2800" b="1" baseline="-30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(s)+5H</a:t>
            </a:r>
            <a:r>
              <a:rPr lang="en-US" altLang="zh-CN" sz="2800" b="1" baseline="-30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O(l)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CuSO</a:t>
            </a:r>
            <a:r>
              <a:rPr lang="en-US" altLang="zh-CN" sz="2800" b="1" baseline="-30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•5H</a:t>
            </a:r>
            <a:r>
              <a:rPr lang="en-US" altLang="zh-CN" sz="2800" b="1" baseline="-30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O(s)</a:t>
            </a:r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4140200" y="476250"/>
            <a:ext cx="349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</a:rPr>
              <a:t>D</a:t>
            </a:r>
          </a:p>
        </p:txBody>
      </p:sp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4643438" y="3573463"/>
            <a:ext cx="6477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25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25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25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225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225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25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2253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2253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2253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2253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253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/>
      <p:bldP spid="2253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zh-CN" b="1" smtClean="0">
                <a:solidFill>
                  <a:schemeClr val="bg1"/>
                </a:solidFill>
                <a:effectLst/>
              </a:rPr>
              <a:t>8.</a:t>
            </a:r>
            <a:r>
              <a:rPr lang="zh-CN" altLang="en-US" b="1" smtClean="0">
                <a:solidFill>
                  <a:schemeClr val="bg1"/>
                </a:solidFill>
                <a:effectLst/>
              </a:rPr>
              <a:t>某反应２</a:t>
            </a:r>
            <a:r>
              <a:rPr lang="en-US" altLang="zh-CN" b="1" smtClean="0">
                <a:solidFill>
                  <a:schemeClr val="bg1"/>
                </a:solidFill>
                <a:effectLst/>
              </a:rPr>
              <a:t>AB(g)=C(g)+3D(g)</a:t>
            </a:r>
            <a:r>
              <a:rPr lang="zh-CN" altLang="en-US" b="1" smtClean="0">
                <a:solidFill>
                  <a:schemeClr val="bg1"/>
                </a:solidFill>
                <a:effectLst/>
              </a:rPr>
              <a:t>在高温时能自发进行，其逆反应在低温下能自发进行，则该反应的</a:t>
            </a:r>
            <a:r>
              <a:rPr lang="en-US" altLang="zh-CN" b="1" smtClean="0">
                <a:solidFill>
                  <a:schemeClr val="bg1"/>
                </a:solidFill>
                <a:effectLst/>
              </a:rPr>
              <a:t>ΔH</a:t>
            </a:r>
            <a:r>
              <a:rPr lang="zh-CN" altLang="en-US" b="1" smtClean="0">
                <a:solidFill>
                  <a:schemeClr val="bg1"/>
                </a:solidFill>
                <a:effectLst/>
              </a:rPr>
              <a:t>、</a:t>
            </a:r>
            <a:r>
              <a:rPr lang="en-US" altLang="zh-CN" b="1" smtClean="0">
                <a:solidFill>
                  <a:schemeClr val="bg1"/>
                </a:solidFill>
                <a:effectLst/>
              </a:rPr>
              <a:t>ΔS</a:t>
            </a:r>
            <a:r>
              <a:rPr lang="zh-CN" altLang="en-US" b="1" smtClean="0">
                <a:solidFill>
                  <a:schemeClr val="bg1"/>
                </a:solidFill>
                <a:effectLst/>
              </a:rPr>
              <a:t>应为</a:t>
            </a:r>
            <a:r>
              <a:rPr lang="en-US" altLang="zh-CN" b="1" smtClean="0">
                <a:solidFill>
                  <a:schemeClr val="bg1"/>
                </a:solidFill>
                <a:effectLst/>
              </a:rPr>
              <a:t>(    )</a:t>
            </a:r>
          </a:p>
          <a:p>
            <a:pPr eaLnBrk="1" hangingPunct="1">
              <a:defRPr/>
            </a:pPr>
            <a:r>
              <a:rPr lang="en-US" altLang="zh-CN" b="1" smtClean="0">
                <a:solidFill>
                  <a:schemeClr val="bg1"/>
                </a:solidFill>
                <a:effectLst/>
              </a:rPr>
              <a:t>   A.ΔH &lt; 0</a:t>
            </a:r>
            <a:r>
              <a:rPr lang="zh-CN" altLang="en-US" b="1" smtClean="0">
                <a:solidFill>
                  <a:schemeClr val="bg1"/>
                </a:solidFill>
                <a:effectLst/>
              </a:rPr>
              <a:t>，</a:t>
            </a:r>
            <a:r>
              <a:rPr lang="en-US" altLang="zh-CN" b="1" smtClean="0">
                <a:solidFill>
                  <a:schemeClr val="bg1"/>
                </a:solidFill>
                <a:effectLst/>
              </a:rPr>
              <a:t>ΔS &gt; 0             </a:t>
            </a:r>
          </a:p>
          <a:p>
            <a:pPr eaLnBrk="1" hangingPunct="1">
              <a:defRPr/>
            </a:pPr>
            <a:r>
              <a:rPr lang="en-US" altLang="zh-CN" b="1" smtClean="0">
                <a:solidFill>
                  <a:schemeClr val="bg1"/>
                </a:solidFill>
                <a:effectLst/>
              </a:rPr>
              <a:t>   B. ΔH &lt; 0</a:t>
            </a:r>
            <a:r>
              <a:rPr lang="zh-CN" altLang="en-US" b="1" smtClean="0">
                <a:solidFill>
                  <a:schemeClr val="bg1"/>
                </a:solidFill>
                <a:effectLst/>
              </a:rPr>
              <a:t>，</a:t>
            </a:r>
            <a:r>
              <a:rPr lang="en-US" altLang="zh-CN" b="1" smtClean="0">
                <a:solidFill>
                  <a:schemeClr val="bg1"/>
                </a:solidFill>
                <a:effectLst/>
              </a:rPr>
              <a:t>ΔS &lt;0</a:t>
            </a:r>
          </a:p>
          <a:p>
            <a:pPr eaLnBrk="1" hangingPunct="1">
              <a:defRPr/>
            </a:pPr>
            <a:r>
              <a:rPr lang="en-US" altLang="zh-CN" b="1" smtClean="0">
                <a:solidFill>
                  <a:schemeClr val="bg1"/>
                </a:solidFill>
                <a:effectLst/>
              </a:rPr>
              <a:t>   C. ΔH &gt; 0</a:t>
            </a:r>
            <a:r>
              <a:rPr lang="zh-CN" altLang="en-US" b="1" smtClean="0">
                <a:solidFill>
                  <a:schemeClr val="bg1"/>
                </a:solidFill>
                <a:effectLst/>
              </a:rPr>
              <a:t>，</a:t>
            </a:r>
            <a:r>
              <a:rPr lang="en-US" altLang="zh-CN" b="1" smtClean="0">
                <a:solidFill>
                  <a:schemeClr val="bg1"/>
                </a:solidFill>
                <a:effectLst/>
              </a:rPr>
              <a:t>ΔS &gt; 0             </a:t>
            </a:r>
          </a:p>
          <a:p>
            <a:pPr eaLnBrk="1" hangingPunct="1">
              <a:defRPr/>
            </a:pPr>
            <a:r>
              <a:rPr lang="en-US" altLang="zh-CN" b="1" smtClean="0">
                <a:solidFill>
                  <a:schemeClr val="bg1"/>
                </a:solidFill>
                <a:effectLst/>
              </a:rPr>
              <a:t>   D. ΔH &gt; 0</a:t>
            </a:r>
            <a:r>
              <a:rPr lang="zh-CN" altLang="en-US" b="1" smtClean="0">
                <a:solidFill>
                  <a:schemeClr val="bg1"/>
                </a:solidFill>
                <a:effectLst/>
              </a:rPr>
              <a:t>，</a:t>
            </a:r>
            <a:r>
              <a:rPr lang="en-US" altLang="zh-CN" b="1" smtClean="0">
                <a:solidFill>
                  <a:schemeClr val="bg1"/>
                </a:solidFill>
                <a:effectLst/>
              </a:rPr>
              <a:t>ΔS &lt; 0</a:t>
            </a:r>
          </a:p>
          <a:p>
            <a:pPr eaLnBrk="1" hangingPunct="1">
              <a:defRPr/>
            </a:pPr>
            <a:endParaRPr lang="en-US" altLang="zh-CN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81924" name="Text Box 4"/>
          <p:cNvSpPr txBox="1">
            <a:spLocks noChangeArrowheads="1"/>
          </p:cNvSpPr>
          <p:nvPr/>
        </p:nvSpPr>
        <p:spPr bwMode="auto">
          <a:xfrm>
            <a:off x="6588125" y="2997200"/>
            <a:ext cx="936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C</a:t>
            </a:r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4" grpId="0"/>
    </p:bldLst>
  </p:timing>
</p:sld>
</file>

<file path=ppt/theme/theme1.xml><?xml version="1.0" encoding="utf-8"?>
<a:theme xmlns:a="http://schemas.openxmlformats.org/drawingml/2006/main" name="Ocean">
  <a:themeElements>
    <a:clrScheme name="Ocea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ean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cea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Override1.xml><?xml version="1.0" encoding="utf-8"?>
<a:themeOverride xmlns:a="http://schemas.openxmlformats.org/drawingml/2006/main">
  <a:clrScheme name="默认设计模板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2.xml><?xml version="1.0" encoding="utf-8"?>
<a:themeOverride xmlns:a="http://schemas.openxmlformats.org/drawingml/2006/main">
  <a:clrScheme name="默认设计模板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3.xml><?xml version="1.0" encoding="utf-8"?>
<a:themeOverride xmlns:a="http://schemas.openxmlformats.org/drawingml/2006/main">
  <a:clrScheme name="默认设计模板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4.xml><?xml version="1.0" encoding="utf-8"?>
<a:themeOverride xmlns:a="http://schemas.openxmlformats.org/drawingml/2006/main">
  <a:clrScheme name="默认设计模板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5.xml><?xml version="1.0" encoding="utf-8"?>
<a:themeOverride xmlns:a="http://schemas.openxmlformats.org/drawingml/2006/main">
  <a:clrScheme name="Ocean 1">
    <a:dk1>
      <a:srgbClr val="010199"/>
    </a:dk1>
    <a:lt1>
      <a:srgbClr val="FFFFFF"/>
    </a:lt1>
    <a:dk2>
      <a:srgbClr val="000099"/>
    </a:dk2>
    <a:lt2>
      <a:srgbClr val="FFFFFF"/>
    </a:lt2>
    <a:accent1>
      <a:srgbClr val="33CCCC"/>
    </a:accent1>
    <a:accent2>
      <a:srgbClr val="00C600"/>
    </a:accent2>
    <a:accent3>
      <a:srgbClr val="AAAACA"/>
    </a:accent3>
    <a:accent4>
      <a:srgbClr val="DADADA"/>
    </a:accent4>
    <a:accent5>
      <a:srgbClr val="ADE2E2"/>
    </a:accent5>
    <a:accent6>
      <a:srgbClr val="00B300"/>
    </a:accent6>
    <a:hlink>
      <a:srgbClr val="FFCC00"/>
    </a:hlink>
    <a:folHlink>
      <a:srgbClr val="6699FF"/>
    </a:folHlink>
  </a:clrScheme>
</a:themeOverride>
</file>

<file path=ppt/theme/themeOverride6.xml><?xml version="1.0" encoding="utf-8"?>
<a:themeOverride xmlns:a="http://schemas.openxmlformats.org/drawingml/2006/main">
  <a:clrScheme name="Ocean 1">
    <a:dk1>
      <a:srgbClr val="010199"/>
    </a:dk1>
    <a:lt1>
      <a:srgbClr val="FFFFFF"/>
    </a:lt1>
    <a:dk2>
      <a:srgbClr val="000099"/>
    </a:dk2>
    <a:lt2>
      <a:srgbClr val="FFFFFF"/>
    </a:lt2>
    <a:accent1>
      <a:srgbClr val="33CCCC"/>
    </a:accent1>
    <a:accent2>
      <a:srgbClr val="00C600"/>
    </a:accent2>
    <a:accent3>
      <a:srgbClr val="AAAACA"/>
    </a:accent3>
    <a:accent4>
      <a:srgbClr val="DADADA"/>
    </a:accent4>
    <a:accent5>
      <a:srgbClr val="ADE2E2"/>
    </a:accent5>
    <a:accent6>
      <a:srgbClr val="00B300"/>
    </a:accent6>
    <a:hlink>
      <a:srgbClr val="FFCC00"/>
    </a:hlink>
    <a:folHlink>
      <a:srgbClr val="6699FF"/>
    </a:folHlink>
  </a:clrScheme>
</a:themeOverride>
</file>

<file path=ppt/theme/themeOverride7.xml><?xml version="1.0" encoding="utf-8"?>
<a:themeOverride xmlns:a="http://schemas.openxmlformats.org/drawingml/2006/main">
  <a:clrScheme name="Ocean 1">
    <a:dk1>
      <a:srgbClr val="010199"/>
    </a:dk1>
    <a:lt1>
      <a:srgbClr val="FFFFFF"/>
    </a:lt1>
    <a:dk2>
      <a:srgbClr val="000099"/>
    </a:dk2>
    <a:lt2>
      <a:srgbClr val="FFFFFF"/>
    </a:lt2>
    <a:accent1>
      <a:srgbClr val="33CCCC"/>
    </a:accent1>
    <a:accent2>
      <a:srgbClr val="00C600"/>
    </a:accent2>
    <a:accent3>
      <a:srgbClr val="AAAACA"/>
    </a:accent3>
    <a:accent4>
      <a:srgbClr val="DADADA"/>
    </a:accent4>
    <a:accent5>
      <a:srgbClr val="ADE2E2"/>
    </a:accent5>
    <a:accent6>
      <a:srgbClr val="00B300"/>
    </a:accent6>
    <a:hlink>
      <a:srgbClr val="FFCC00"/>
    </a:hlink>
    <a:folHlink>
      <a:srgbClr val="6699FF"/>
    </a:folHlink>
  </a:clrScheme>
</a:themeOverride>
</file>

<file path=ppt/theme/themeOverride8.xml><?xml version="1.0" encoding="utf-8"?>
<a:themeOverride xmlns:a="http://schemas.openxmlformats.org/drawingml/2006/main">
  <a:clrScheme name="Ocean 1">
    <a:dk1>
      <a:srgbClr val="010199"/>
    </a:dk1>
    <a:lt1>
      <a:srgbClr val="FFFFFF"/>
    </a:lt1>
    <a:dk2>
      <a:srgbClr val="000099"/>
    </a:dk2>
    <a:lt2>
      <a:srgbClr val="FFFFFF"/>
    </a:lt2>
    <a:accent1>
      <a:srgbClr val="33CCCC"/>
    </a:accent1>
    <a:accent2>
      <a:srgbClr val="00C600"/>
    </a:accent2>
    <a:accent3>
      <a:srgbClr val="AAAACA"/>
    </a:accent3>
    <a:accent4>
      <a:srgbClr val="DADADA"/>
    </a:accent4>
    <a:accent5>
      <a:srgbClr val="ADE2E2"/>
    </a:accent5>
    <a:accent6>
      <a:srgbClr val="00B300"/>
    </a:accent6>
    <a:hlink>
      <a:srgbClr val="FFCC00"/>
    </a:hlink>
    <a:folHlink>
      <a:srgbClr val="6699FF"/>
    </a:folHlink>
  </a:clrScheme>
</a:themeOverride>
</file>

<file path=ppt/theme/themeOverride9.xml><?xml version="1.0" encoding="utf-8"?>
<a:themeOverride xmlns:a="http://schemas.openxmlformats.org/drawingml/2006/main">
  <a:clrScheme name="Ocean 1">
    <a:dk1>
      <a:srgbClr val="010199"/>
    </a:dk1>
    <a:lt1>
      <a:srgbClr val="FFFFFF"/>
    </a:lt1>
    <a:dk2>
      <a:srgbClr val="000099"/>
    </a:dk2>
    <a:lt2>
      <a:srgbClr val="FFFFFF"/>
    </a:lt2>
    <a:accent1>
      <a:srgbClr val="33CCCC"/>
    </a:accent1>
    <a:accent2>
      <a:srgbClr val="00C600"/>
    </a:accent2>
    <a:accent3>
      <a:srgbClr val="AAAACA"/>
    </a:accent3>
    <a:accent4>
      <a:srgbClr val="DADADA"/>
    </a:accent4>
    <a:accent5>
      <a:srgbClr val="ADE2E2"/>
    </a:accent5>
    <a:accent6>
      <a:srgbClr val="00B300"/>
    </a:accent6>
    <a:hlink>
      <a:srgbClr val="FFCC00"/>
    </a:hlink>
    <a:folHlink>
      <a:srgbClr val="6699FF"/>
    </a:folHlink>
  </a:clrScheme>
</a:themeOverride>
</file>

<file path=ppt/theme/themeOverride10.xml><?xml version="1.0" encoding="utf-8"?>
<a:themeOverride xmlns:a="http://schemas.openxmlformats.org/drawingml/2006/main">
  <a:clrScheme name="Ocean 1">
    <a:dk1>
      <a:srgbClr val="010199"/>
    </a:dk1>
    <a:lt1>
      <a:srgbClr val="FFFFFF"/>
    </a:lt1>
    <a:dk2>
      <a:srgbClr val="000099"/>
    </a:dk2>
    <a:lt2>
      <a:srgbClr val="FFFFFF"/>
    </a:lt2>
    <a:accent1>
      <a:srgbClr val="33CCCC"/>
    </a:accent1>
    <a:accent2>
      <a:srgbClr val="00C600"/>
    </a:accent2>
    <a:accent3>
      <a:srgbClr val="AAAACA"/>
    </a:accent3>
    <a:accent4>
      <a:srgbClr val="DADADA"/>
    </a:accent4>
    <a:accent5>
      <a:srgbClr val="ADE2E2"/>
    </a:accent5>
    <a:accent6>
      <a:srgbClr val="00B300"/>
    </a:accent6>
    <a:hlink>
      <a:srgbClr val="FFCC00"/>
    </a:hlink>
    <a:folHlink>
      <a:srgbClr val="6699FF"/>
    </a:folHlink>
  </a:clrScheme>
</a:themeOverride>
</file>

<file path=ppt/theme/themeOverride11.xml><?xml version="1.0" encoding="utf-8"?>
<a:themeOverride xmlns:a="http://schemas.openxmlformats.org/drawingml/2006/main">
  <a:clrScheme name="Ocean 1">
    <a:dk1>
      <a:srgbClr val="010199"/>
    </a:dk1>
    <a:lt1>
      <a:srgbClr val="FFFFFF"/>
    </a:lt1>
    <a:dk2>
      <a:srgbClr val="000099"/>
    </a:dk2>
    <a:lt2>
      <a:srgbClr val="FFFFFF"/>
    </a:lt2>
    <a:accent1>
      <a:srgbClr val="33CCCC"/>
    </a:accent1>
    <a:accent2>
      <a:srgbClr val="00C600"/>
    </a:accent2>
    <a:accent3>
      <a:srgbClr val="AAAACA"/>
    </a:accent3>
    <a:accent4>
      <a:srgbClr val="DADADA"/>
    </a:accent4>
    <a:accent5>
      <a:srgbClr val="ADE2E2"/>
    </a:accent5>
    <a:accent6>
      <a:srgbClr val="00B300"/>
    </a:accent6>
    <a:hlink>
      <a:srgbClr val="FFCC00"/>
    </a:hlink>
    <a:folHlink>
      <a:srgbClr val="6699FF"/>
    </a:folHlink>
  </a:clrScheme>
</a:themeOverride>
</file>

<file path=ppt/theme/themeOverride12.xml><?xml version="1.0" encoding="utf-8"?>
<a:themeOverride xmlns:a="http://schemas.openxmlformats.org/drawingml/2006/main">
  <a:clrScheme name="Ocean 1">
    <a:dk1>
      <a:srgbClr val="010199"/>
    </a:dk1>
    <a:lt1>
      <a:srgbClr val="FFFFFF"/>
    </a:lt1>
    <a:dk2>
      <a:srgbClr val="000099"/>
    </a:dk2>
    <a:lt2>
      <a:srgbClr val="FFFFFF"/>
    </a:lt2>
    <a:accent1>
      <a:srgbClr val="33CCCC"/>
    </a:accent1>
    <a:accent2>
      <a:srgbClr val="00C600"/>
    </a:accent2>
    <a:accent3>
      <a:srgbClr val="AAAACA"/>
    </a:accent3>
    <a:accent4>
      <a:srgbClr val="DADADA"/>
    </a:accent4>
    <a:accent5>
      <a:srgbClr val="ADE2E2"/>
    </a:accent5>
    <a:accent6>
      <a:srgbClr val="00B300"/>
    </a:accent6>
    <a:hlink>
      <a:srgbClr val="FFCC00"/>
    </a:hlink>
    <a:folHlink>
      <a:srgbClr val="6699F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1195</TotalTime>
  <Words>2242</Words>
  <Application>Microsoft Office PowerPoint</Application>
  <PresentationFormat>全屏显示(4:3)</PresentationFormat>
  <Paragraphs>305</Paragraphs>
  <Slides>33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33</vt:i4>
      </vt:variant>
    </vt:vector>
  </HeadingPairs>
  <TitlesOfParts>
    <vt:vector size="51" baseType="lpstr">
      <vt:lpstr>ˎ̥</vt:lpstr>
      <vt:lpstr>MS Mincho</vt:lpstr>
      <vt:lpstr>黑体</vt:lpstr>
      <vt:lpstr>华文行楷</vt:lpstr>
      <vt:lpstr>华文楷体</vt:lpstr>
      <vt:lpstr>华文新魏</vt:lpstr>
      <vt:lpstr>华文中宋</vt:lpstr>
      <vt:lpstr>楷体_GB2312</vt:lpstr>
      <vt:lpstr>宋体</vt:lpstr>
      <vt:lpstr>Arial</vt:lpstr>
      <vt:lpstr>Comic Sans MS</vt:lpstr>
      <vt:lpstr>Gill Sans MT</vt:lpstr>
      <vt:lpstr>Symbol</vt:lpstr>
      <vt:lpstr>Tahoma</vt:lpstr>
      <vt:lpstr>Times New Roman</vt:lpstr>
      <vt:lpstr>Wingdings</vt:lpstr>
      <vt:lpstr>Ocean</vt:lpstr>
      <vt:lpstr>默认设计模板</vt:lpstr>
      <vt:lpstr>PowerPoint 演示文稿</vt:lpstr>
      <vt:lpstr>PowerPoint 演示文稿</vt:lpstr>
      <vt:lpstr>PowerPoint 演示文稿</vt:lpstr>
      <vt:lpstr>化学反应的方向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但是，有不少吸热反应也能自发进行， 如∶   NH4HCO3(s)+CH3COOH(aq)= CH3COONH4(aq)+CO2(g)+H2O(l)      △H=+37.3kJ/mol   还有一些吸热反应在室温条件下不能自发进行，但在较高温度下则能自发进行，如在室温下吸热反应的碳酸钙分解反应不能自发进行，但同样是这个吸热反应在较高温度（1200K）下则能自发进行。    </vt:lpstr>
      <vt:lpstr>由此可见：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  </Company>
  <LinksUpToDate>false</LinksUpToDate>
  <SharedDoc>false</SharedDoc>
  <HyperlinkBase>中学化学资料网 www.zxhxzlw.com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</dc:title>
  <dc:subject>   </dc:subject>
  <dc:creator>oscarfox</dc:creator>
  <cp:keywords> </cp:keywords>
  <dc:description>  </dc:description>
  <cp:lastModifiedBy>oscarfox</cp:lastModifiedBy>
  <cp:revision>5</cp:revision>
  <dcterms:created xsi:type="dcterms:W3CDTF">2009-08-21T00:04:08Z</dcterms:created>
  <dcterms:modified xsi:type="dcterms:W3CDTF">2016-10-13T08:13:58Z</dcterms:modified>
  <cp:category>  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编辑者">
    <vt:lpwstr>中学化学资料网 www.zxhxzlw.com</vt:lpwstr>
  </property>
</Properties>
</file>