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3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5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6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7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8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9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10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11.xml" ContentType="application/vnd.openxmlformats-officedocument.presentationml.notesSl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2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13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4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notesSlides/notesSlide15.xml" ContentType="application/vnd.openxmlformats-officedocument.presentationml.notesSlide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</p:sldMasterIdLst>
  <p:notesMasterIdLst>
    <p:notesMasterId r:id="rId23"/>
  </p:notesMasterIdLst>
  <p:sldIdLst>
    <p:sldId id="375" r:id="rId3"/>
    <p:sldId id="307" r:id="rId4"/>
    <p:sldId id="342" r:id="rId5"/>
    <p:sldId id="359" r:id="rId6"/>
    <p:sldId id="266" r:id="rId7"/>
    <p:sldId id="343" r:id="rId8"/>
    <p:sldId id="372" r:id="rId9"/>
    <p:sldId id="261" r:id="rId10"/>
    <p:sldId id="267" r:id="rId11"/>
    <p:sldId id="268" r:id="rId12"/>
    <p:sldId id="269" r:id="rId13"/>
    <p:sldId id="270" r:id="rId14"/>
    <p:sldId id="373" r:id="rId15"/>
    <p:sldId id="366" r:id="rId16"/>
    <p:sldId id="367" r:id="rId17"/>
    <p:sldId id="368" r:id="rId18"/>
    <p:sldId id="369" r:id="rId19"/>
    <p:sldId id="370" r:id="rId20"/>
    <p:sldId id="371" r:id="rId21"/>
    <p:sldId id="376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94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明" initials="张" lastIdx="33" clrIdx="0"/>
  <p:cmAuthor id="2" name="yunying" initials="y" lastIdx="2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19DC"/>
    <a:srgbClr val="52107A"/>
    <a:srgbClr val="476C2C"/>
    <a:srgbClr val="FFFFFF"/>
    <a:srgbClr val="324C1F"/>
    <a:srgbClr val="6D986A"/>
    <a:srgbClr val="385424"/>
    <a:srgbClr val="D9D9D9"/>
    <a:srgbClr val="DCDCDC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936" y="62"/>
      </p:cViewPr>
      <p:guideLst>
        <p:guide orient="horz" pos="2160"/>
        <p:guide pos="394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919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394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169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979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090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028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2060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0003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8740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2068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89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9360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9191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3633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8446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675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pPr/>
              <a:t>2023/5/22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00840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145707"/>
            <a:ext cx="975362" cy="9753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t>2023/5/22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031107" y="145707"/>
            <a:ext cx="975362" cy="9753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10.xml"/><Relationship Id="rId7" Type="http://schemas.openxmlformats.org/officeDocument/2006/relationships/slideLayout" Target="../slideLayouts/slideLayout19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11" Type="http://schemas.openxmlformats.org/officeDocument/2006/relationships/image" Target="../media/image6.png"/><Relationship Id="rId5" Type="http://schemas.openxmlformats.org/officeDocument/2006/relationships/tags" Target="../tags/tag12.xml"/><Relationship Id="rId10" Type="http://schemas.openxmlformats.org/officeDocument/2006/relationships/image" Target="../media/image5.png"/><Relationship Id="rId4" Type="http://schemas.openxmlformats.org/officeDocument/2006/relationships/tags" Target="../tags/tag1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7" Type="http://schemas.openxmlformats.org/officeDocument/2006/relationships/notesSlide" Target="../notesSlides/notesSlide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28.xml"/><Relationship Id="rId4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7" Type="http://schemas.openxmlformats.org/officeDocument/2006/relationships/notesSlide" Target="../notesSlides/notesSlide10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44.xml"/><Relationship Id="rId4" Type="http://schemas.openxmlformats.org/officeDocument/2006/relationships/tags" Target="../tags/tag4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59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6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50939" y="3236913"/>
            <a:ext cx="9372600" cy="17526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sym typeface="黑体" panose="02010609060101010101" charset="-122"/>
              </a:rPr>
              <a:t>本课件已在中国版权保护中心登记作品著作权，</a:t>
            </a:r>
          </a:p>
          <a:p>
            <a:r>
              <a:rPr lang="zh-CN" altLang="en-US" sz="3200" b="1">
                <a:solidFill>
                  <a:schemeClr val="tx1"/>
                </a:solidFill>
                <a:sym typeface="黑体" panose="02010609060101010101" charset="-122"/>
              </a:rPr>
              <a:t>未经许可，禁止商用、分享、转载！</a:t>
            </a:r>
            <a:endParaRPr lang="zh-CN" altLang="en-US" sz="3200" b="1">
              <a:solidFill>
                <a:schemeClr val="tx1"/>
              </a:solidFill>
            </a:endParaRPr>
          </a:p>
          <a:p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212995" name="标题 1"/>
          <p:cNvSpPr>
            <a:spLocks noGrp="1"/>
          </p:cNvSpPr>
          <p:nvPr>
            <p:custDataLst>
              <p:tags r:id="rId3"/>
            </p:custDataLst>
          </p:nvPr>
        </p:nvSpPr>
        <p:spPr bwMode="auto">
          <a:xfrm>
            <a:off x="2420939" y="57151"/>
            <a:ext cx="7350125" cy="257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/>
          <a:p>
            <a:pPr algn="ctr" eaLnBrk="1" hangingPunct="1"/>
            <a:r>
              <a:rPr lang="zh-CN" altLang="en-US" sz="4800" b="1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黑体" panose="02010609060101010101" charset="-122"/>
              </a:rPr>
              <a:t>版权提示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4574736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花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 cstate="screen"/>
          <a:stretch>
            <a:fillRect/>
          </a:stretch>
        </p:blipFill>
        <p:spPr>
          <a:xfrm>
            <a:off x="-33020" y="4057650"/>
            <a:ext cx="2219325" cy="2904490"/>
          </a:xfrm>
          <a:prstGeom prst="rect">
            <a:avLst/>
          </a:prstGeom>
        </p:spPr>
      </p:pic>
      <p:sp>
        <p:nvSpPr>
          <p:cNvPr id="10" name="Rectangle 5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884380" y="1936504"/>
            <a:ext cx="7659035" cy="2191505"/>
          </a:xfrm>
          <a:prstGeom prst="rect">
            <a:avLst/>
          </a:prstGeom>
          <a:noFill/>
          <a:ln w="31750" cap="flat">
            <a:solidFill>
              <a:srgbClr val="476C2C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3468202" y="2432817"/>
            <a:ext cx="509524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dirty="0">
                <a:solidFill>
                  <a:srgbClr val="476C2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话题写作</a:t>
            </a:r>
          </a:p>
        </p:txBody>
      </p:sp>
      <p:sp>
        <p:nvSpPr>
          <p:cNvPr id="13" name="文本框 12"/>
          <p:cNvSpPr txBox="1"/>
          <p:nvPr>
            <p:custDataLst>
              <p:tags r:id="rId5"/>
            </p:custDataLst>
          </p:nvPr>
        </p:nvSpPr>
        <p:spPr>
          <a:xfrm>
            <a:off x="1763820" y="607338"/>
            <a:ext cx="80275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>
                <a:solidFill>
                  <a:srgbClr val="476C2C"/>
                </a:solidFill>
                <a:latin typeface="Times New Roman" panose="02020603050405020304" pitchFamily="18" charset="0"/>
                <a:ea typeface="方正清刻本悦宋简体" panose="02000000000000000000" charset="-122"/>
                <a:cs typeface="Times New Roman" panose="02020603050405020304" pitchFamily="18" charset="0"/>
              </a:rPr>
              <a:t>Unit 18 </a:t>
            </a:r>
            <a:r>
              <a:rPr lang="zh-CN" altLang="en-US" sz="5400" b="1">
                <a:solidFill>
                  <a:srgbClr val="476C2C"/>
                </a:solidFill>
                <a:latin typeface="Times New Roman" panose="02020603050405020304" pitchFamily="18" charset="0"/>
                <a:ea typeface="方正清刻本悦宋简体" panose="02000000000000000000" charset="-122"/>
                <a:cs typeface="Times New Roman" panose="02020603050405020304" pitchFamily="18" charset="0"/>
              </a:rPr>
              <a:t>文娱</a:t>
            </a:r>
            <a:endParaRPr lang="zh-CN" altLang="en-US" sz="5400" b="1" dirty="0">
              <a:solidFill>
                <a:srgbClr val="476C2C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 descr="叶子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0" cstate="screen"/>
          <a:stretch>
            <a:fillRect/>
          </a:stretch>
        </p:blipFill>
        <p:spPr>
          <a:xfrm>
            <a:off x="9003639" y="1879858"/>
            <a:ext cx="2724150" cy="2028190"/>
          </a:xfrm>
          <a:prstGeom prst="rect">
            <a:avLst/>
          </a:prstGeom>
        </p:spPr>
      </p:pic>
      <p:pic>
        <p:nvPicPr>
          <p:cNvPr id="7" name="图片 6" descr="电脑萤幕画面&#10;&#10;描述已自动生成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014" y="3530261"/>
            <a:ext cx="1947346" cy="262669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029848" y="1262887"/>
            <a:ext cx="9994709" cy="5129287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    你校英文报 </a:t>
            </a:r>
            <a:r>
              <a:rPr lang="en-US" altLang="zh-CN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Youth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正在庆祝创刊十周年。请你写一篇短文投稿，内容包括：</a:t>
            </a:r>
            <a:endParaRPr lang="en-US" altLang="zh-CN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    1.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读报的经历；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2.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喜爱的栏目；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3.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期望和祝福。</a:t>
            </a:r>
          </a:p>
          <a:p>
            <a:pPr algn="just">
              <a:lnSpc>
                <a:spcPct val="20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    注意：写作词数应为 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80 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左右。 </a:t>
            </a:r>
            <a:endParaRPr lang="en-US" altLang="zh-CN" sz="3200" b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algn="r">
              <a:lnSpc>
                <a:spcPct val="200000"/>
              </a:lnSpc>
            </a:pP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21 </a:t>
            </a: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新高考</a:t>
            </a:r>
            <a:r>
              <a:rPr lang="en-US" altLang="zh-CN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Ⅰ</a:t>
            </a: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卷）</a:t>
            </a:r>
            <a:endParaRPr lang="zh-CN" altLang="en-US" sz="3200" i="1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0" y="297180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5" name="矩形 4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638175" y="317500"/>
            <a:ext cx="185991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写作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9724" y="0"/>
            <a:ext cx="5580849" cy="2478217"/>
          </a:xfrm>
          <a:prstGeom prst="rect">
            <a:avLst/>
          </a:prstGeom>
        </p:spPr>
      </p:pic>
      <p:sp>
        <p:nvSpPr>
          <p:cNvPr id="16" name="圆角矩形 16"/>
          <p:cNvSpPr/>
          <p:nvPr/>
        </p:nvSpPr>
        <p:spPr>
          <a:xfrm>
            <a:off x="434480" y="2354247"/>
            <a:ext cx="11171803" cy="4694297"/>
          </a:xfrm>
          <a:prstGeom prst="foldedCorner">
            <a:avLst/>
          </a:prstGeom>
          <a:solidFill>
            <a:srgbClr val="476C2C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zh-CN" altLang="en-US">
              <a:solidFill>
                <a:srgbClr val="00B050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3" name="矩形 12"/>
            <p:cNvSpPr/>
            <p:nvPr>
              <p:custDataLst>
                <p:tags r:id="rId1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2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写作提纲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34757" y="3325731"/>
            <a:ext cx="108422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要点一：</a:t>
            </a:r>
            <a:r>
              <a:rPr lang="zh-CN" altLang="en-US" sz="36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读报的经历</a:t>
            </a:r>
            <a:r>
              <a:rPr lang="zh-CN" altLang="en-US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（开始读报的时间、读报过程、</a:t>
            </a:r>
            <a:endParaRPr lang="en-US" altLang="zh-CN" sz="3600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读报收获等）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2215" y="4593121"/>
            <a:ext cx="10705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要点二：</a:t>
            </a:r>
            <a:r>
              <a:rPr lang="zh-CN" altLang="en-US" sz="3600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喜爱的栏目</a:t>
            </a:r>
            <a:r>
              <a:rPr lang="zh-CN" altLang="en-US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（喜爱原因、阅读感悟等）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12217" y="5373573"/>
            <a:ext cx="10816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要点三：</a:t>
            </a:r>
            <a:r>
              <a:rPr lang="zh-CN" altLang="en-US" sz="36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期望和祝福</a:t>
            </a:r>
            <a:r>
              <a:rPr lang="zh-CN" altLang="en-US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（表达期待发展的愿景、继续阅</a:t>
            </a:r>
            <a:endParaRPr lang="en-US" altLang="zh-CN" sz="3600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36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读的心愿等）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192438" y="2434593"/>
            <a:ext cx="45978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Youth 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Me</a:t>
            </a:r>
            <a:endParaRPr lang="zh-CN" altLang="en-US" sz="3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4" grpId="0"/>
      <p:bldP spid="15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3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>
            <p:custDataLst>
              <p:tags r:id="rId1"/>
            </p:custDataLst>
          </p:nvPr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参考词块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33095" y="1351128"/>
            <a:ext cx="4071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36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出版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33095" y="2215417"/>
            <a:ext cx="3666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时事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33095" y="3079706"/>
            <a:ext cx="4071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报道国内外新闻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58596" y="1298123"/>
            <a:ext cx="3407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come out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158596" y="2180715"/>
            <a:ext cx="3873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current affairs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158596" y="3063307"/>
            <a:ext cx="69216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cover / report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 and international news 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158596" y="4230556"/>
            <a:ext cx="67286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cover / report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news at home and abroad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158596" y="5397805"/>
            <a:ext cx="71771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report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domestic and foreign news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19" grpId="0"/>
      <p:bldP spid="20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6" name="矩形 5"/>
            <p:cNvSpPr/>
            <p:nvPr>
              <p:custDataLst>
                <p:tags r:id="rId2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3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文本框 12"/>
          <p:cNvSpPr txBox="1"/>
          <p:nvPr>
            <p:custDataLst>
              <p:tags r:id="rId1"/>
            </p:custDataLst>
          </p:nvPr>
        </p:nvSpPr>
        <p:spPr>
          <a:xfrm>
            <a:off x="175917" y="198763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参考词块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58329" y="3212550"/>
            <a:ext cx="3600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5.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传播中国文化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25261" y="1362994"/>
            <a:ext cx="3666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4.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体育专栏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58329" y="4607744"/>
            <a:ext cx="4048664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6.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有价值的内容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101603" y="1362994"/>
            <a:ext cx="5724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sports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30308" y="3244606"/>
            <a:ext cx="5167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spread Chinese culture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174412" y="4656904"/>
            <a:ext cx="5167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valuable content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105588" y="1999452"/>
            <a:ext cx="5724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sports </a:t>
            </a: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column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折角形 10"/>
          <p:cNvSpPr/>
          <p:nvPr/>
        </p:nvSpPr>
        <p:spPr>
          <a:xfrm>
            <a:off x="175011" y="528150"/>
            <a:ext cx="11841978" cy="6200453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3289" y="586867"/>
            <a:ext cx="11613699" cy="6083018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/>
            <a:r>
              <a:rPr lang="en-US" altLang="zh-CN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高级词块</a:t>
            </a:r>
            <a:r>
              <a:rPr lang="en-US" altLang="zh-CN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文娱</a:t>
            </a:r>
            <a:endParaRPr lang="en-US" altLang="zh-CN" sz="32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get up-to-date information easily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轻松获取最新信息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  <a:sym typeface="Wingdings" panose="05000000000000000000" charset="0"/>
              </a:rPr>
              <a:t>feature stories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  <a:sym typeface="Wingdings" panose="05000000000000000000" charset="0"/>
              </a:rPr>
              <a:t>专题报道；新闻特写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  <a:sym typeface="Wingdings" panose="05000000000000000000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  <a:sym typeface="Wingdings" panose="05000000000000000000" charset="0"/>
              </a:rPr>
              <a:t>a feature on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  <a:sym typeface="Wingdings" panose="05000000000000000000" charset="0"/>
              </a:rPr>
              <a:t>关于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……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  <a:sym typeface="Wingdings" panose="05000000000000000000" charset="0"/>
              </a:rPr>
              <a:t>的专题节目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media coverage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媒体报道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the travel section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旅游专栏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make a hit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大受欢迎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be on the edge of one’s seat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看得聚精会神；极为激动</a:t>
            </a: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be met with mixed reviews from the audience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受到观众褒贬不一的评论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a catchy tune / slogan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朗朗上口的乐曲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/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口号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33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6377" y="1412395"/>
            <a:ext cx="10943612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1. 众所周知，阅读可以开阔我们的视野，丰富我们的生活。</a:t>
            </a:r>
          </a:p>
        </p:txBody>
      </p:sp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388845" y="2445110"/>
            <a:ext cx="9718675" cy="1567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common knowledge that reading can broaden our horizons and enrich our life.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0" name="矩形 9"/>
            <p:cNvSpPr/>
            <p:nvPr>
              <p:custDataLst>
                <p:tags r:id="rId4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5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>
            <p:custDataLst>
              <p:tags r:id="rId2"/>
            </p:custDataLst>
          </p:nvPr>
        </p:nvSpPr>
        <p:spPr>
          <a:xfrm>
            <a:off x="176086" y="172297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实用句式</a:t>
            </a:r>
          </a:p>
        </p:txBody>
      </p:sp>
      <p:cxnSp>
        <p:nvCxnSpPr>
          <p:cNvPr id="18" name="曲线连接符 13"/>
          <p:cNvCxnSpPr/>
          <p:nvPr/>
        </p:nvCxnSpPr>
        <p:spPr>
          <a:xfrm rot="16200000" flipH="1">
            <a:off x="6094652" y="3635851"/>
            <a:ext cx="1034991" cy="319177"/>
          </a:xfrm>
          <a:prstGeom prst="curvedConnector3">
            <a:avLst>
              <a:gd name="adj1" fmla="val 50000"/>
            </a:avLst>
          </a:prstGeom>
          <a:ln w="28575">
            <a:solidFill>
              <a:srgbClr val="7030A0"/>
            </a:solidFill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9" name="圆角矩形 26011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813540" y="4312936"/>
            <a:ext cx="10711978" cy="1941746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表达“众所周知”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as we all know, it is well known that ..., as is well known, as everyone knows, it is common knowledge that ...</a:t>
            </a:r>
            <a:endParaRPr lang="zh-CN" altLang="en-US" sz="3200" b="1" noProof="1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V="1">
            <a:off x="1388845" y="3228786"/>
            <a:ext cx="5218989" cy="2"/>
          </a:xfrm>
          <a:prstGeom prst="line">
            <a:avLst/>
          </a:prstGeom>
          <a:ln w="38100">
            <a:solidFill>
              <a:srgbClr val="521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44260" y="1528770"/>
            <a:ext cx="9098814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2. 新闻媒体在形成社会舆论方面起着重要的作用。（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role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public opinion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07102" y="3494995"/>
            <a:ext cx="9864106" cy="166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news media ______________________ in forming public opinion.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0" name="矩形 9"/>
            <p:cNvSpPr/>
            <p:nvPr>
              <p:custDataLst>
                <p:tags r:id="rId2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3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实用句式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573874" y="3652308"/>
            <a:ext cx="4387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plays an important role</a:t>
            </a:r>
            <a:endParaRPr lang="zh-CN" alt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78229" y="868494"/>
            <a:ext cx="10548488" cy="28149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140000"/>
              </a:lnSpc>
            </a:pP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3. </a:t>
            </a:r>
            <a:r>
              <a:rPr lang="en-US" altLang="zh-CN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“</a:t>
            </a: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异域文化”专栏刊登外国友人写的关于他们国家文化的文章。 </a:t>
            </a: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（</a:t>
            </a:r>
            <a:r>
              <a:rPr lang="en-US" altLang="zh-CN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15 </a:t>
            </a: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全国书面表达）</a:t>
            </a:r>
            <a:endParaRPr lang="zh-CN" altLang="en-US" sz="3200" b="1" i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9394" y="4289716"/>
            <a:ext cx="10434284" cy="18827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“Foreign Cultures” section carries articles written by foreign friends about the cultures of their home countries.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5" name="矩形 14"/>
            <p:cNvSpPr/>
            <p:nvPr>
              <p:custDataLst>
                <p:tags r:id="rId3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>
              <p:custDataLst>
                <p:tags r:id="rId4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/>
          <p:cNvSpPr txBox="1"/>
          <p:nvPr>
            <p:custDataLst>
              <p:tags r:id="rId1"/>
            </p:custDataLst>
          </p:nvPr>
        </p:nvSpPr>
        <p:spPr>
          <a:xfrm>
            <a:off x="175895" y="155575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实用句式</a:t>
            </a:r>
          </a:p>
        </p:txBody>
      </p:sp>
      <p:cxnSp>
        <p:nvCxnSpPr>
          <p:cNvPr id="11" name="曲线连接符 13"/>
          <p:cNvCxnSpPr>
            <a:endCxn id="12" idx="3"/>
          </p:cNvCxnSpPr>
          <p:nvPr/>
        </p:nvCxnSpPr>
        <p:spPr>
          <a:xfrm rot="10800000">
            <a:off x="6206537" y="3673482"/>
            <a:ext cx="885261" cy="814957"/>
          </a:xfrm>
          <a:prstGeom prst="curvedConnector3">
            <a:avLst>
              <a:gd name="adj1" fmla="val 50000"/>
            </a:avLst>
          </a:prstGeom>
          <a:ln w="28575">
            <a:solidFill>
              <a:srgbClr val="7030A0"/>
            </a:solidFill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2" name="圆角矩形 26011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209398" y="3169004"/>
            <a:ext cx="2997138" cy="1008954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i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刊登；登载；报道</a:t>
            </a:r>
          </a:p>
        </p:txBody>
      </p:sp>
      <p:sp>
        <p:nvSpPr>
          <p:cNvPr id="6" name="矩形 5"/>
          <p:cNvSpPr/>
          <p:nvPr/>
        </p:nvSpPr>
        <p:spPr>
          <a:xfrm>
            <a:off x="6702725" y="4572001"/>
            <a:ext cx="1337094" cy="552090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non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468929" y="4511617"/>
            <a:ext cx="1337094" cy="552090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non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970662" y="3125192"/>
            <a:ext cx="3476419" cy="1023381"/>
            <a:chOff x="1589000" y="2547748"/>
            <a:chExt cx="3476419" cy="1023381"/>
          </a:xfrm>
        </p:grpSpPr>
        <p:sp>
          <p:nvSpPr>
            <p:cNvPr id="20" name="文本框 19"/>
            <p:cNvSpPr txBox="1"/>
            <p:nvPr/>
          </p:nvSpPr>
          <p:spPr>
            <a:xfrm>
              <a:off x="2163749" y="2804716"/>
              <a:ext cx="29016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476C2C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分词作定语</a:t>
              </a:r>
            </a:p>
          </p:txBody>
        </p:sp>
        <p:sp>
          <p:nvSpPr>
            <p:cNvPr id="21" name="椭圆形标注 20"/>
            <p:cNvSpPr/>
            <p:nvPr/>
          </p:nvSpPr>
          <p:spPr>
            <a:xfrm>
              <a:off x="1589000" y="2547748"/>
              <a:ext cx="3415327" cy="1023381"/>
            </a:xfrm>
            <a:prstGeom prst="wedgeEllipseCallout">
              <a:avLst>
                <a:gd name="adj1" fmla="val 17565"/>
                <a:gd name="adj2" fmla="val 79519"/>
              </a:avLst>
            </a:prstGeom>
            <a:ln w="28575">
              <a:solidFill>
                <a:srgbClr val="476C2C"/>
              </a:solidFill>
            </a:ln>
          </p:spPr>
          <p:txBody>
            <a:bodyPr wrap="square">
              <a:no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 bldLvl="0" animBg="1"/>
      <p:bldP spid="6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10267" y="1029848"/>
            <a:ext cx="9922917" cy="21605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4. 我真希望自己的文章有朝一日能见报。 </a:t>
            </a: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（</a:t>
            </a:r>
            <a:r>
              <a:rPr lang="en-US" altLang="zh-CN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16 </a:t>
            </a:r>
            <a:r>
              <a:rPr lang="zh-CN" altLang="en-US" sz="32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上海句子翻译）</a:t>
            </a:r>
            <a:endParaRPr lang="zh-CN" altLang="en-US" sz="3200" b="1" i="1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635" y="374015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5" name="矩形 14"/>
            <p:cNvSpPr/>
            <p:nvPr>
              <p:custDataLst>
                <p:tags r:id="rId3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>
              <p:custDataLst>
                <p:tags r:id="rId4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/>
          <p:cNvSpPr txBox="1"/>
          <p:nvPr>
            <p:custDataLst>
              <p:tags r:id="rId1"/>
            </p:custDataLst>
          </p:nvPr>
        </p:nvSpPr>
        <p:spPr>
          <a:xfrm>
            <a:off x="175917" y="252126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实用句式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10267" y="3361208"/>
            <a:ext cx="102009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really hope that my article will come out in a newspaper someday.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曲线连接符 13"/>
          <p:cNvCxnSpPr/>
          <p:nvPr/>
        </p:nvCxnSpPr>
        <p:spPr>
          <a:xfrm rot="16200000" flipH="1">
            <a:off x="7383423" y="4453302"/>
            <a:ext cx="925077" cy="310549"/>
          </a:xfrm>
          <a:prstGeom prst="curvedConnector3">
            <a:avLst>
              <a:gd name="adj1" fmla="val 50000"/>
            </a:avLst>
          </a:prstGeom>
          <a:ln w="28575">
            <a:solidFill>
              <a:srgbClr val="7030A0"/>
            </a:solidFill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2" name="圆角矩形 26011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546119" y="5139887"/>
            <a:ext cx="6487065" cy="971040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appear / be published / be printed</a:t>
            </a:r>
            <a:endParaRPr lang="zh-CN" altLang="en-US" sz="3200" b="1" noProof="1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870279" y="3570227"/>
            <a:ext cx="1640817" cy="552090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bldLvl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07680" y="729028"/>
            <a:ext cx="10820766" cy="1389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5. 作为贵报的忠实读者，我建议刊登一些文章来指导我们的英语学习，并且希望它会变得更受欢迎。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37116" y="2894241"/>
            <a:ext cx="10761895" cy="2071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 faithful reader of your newspaper, I suggest carrying some articles / that it (should) carry articles to guide us in our English learning, and I hope that it will become even more popular.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0" y="27733"/>
            <a:ext cx="3477260" cy="758190"/>
            <a:chOff x="-35" y="638"/>
            <a:chExt cx="5116" cy="786"/>
          </a:xfrm>
          <a:solidFill>
            <a:srgbClr val="476C2C"/>
          </a:solidFill>
        </p:grpSpPr>
        <p:sp>
          <p:nvSpPr>
            <p:cNvPr id="10" name="矩形 9"/>
            <p:cNvSpPr/>
            <p:nvPr>
              <p:custDataLst>
                <p:tags r:id="rId4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76C2C"/>
                </a:solidFill>
              </a:endParaRPr>
            </a:p>
          </p:txBody>
        </p:sp>
        <p:sp>
          <p:nvSpPr>
            <p:cNvPr id="14" name="等腰三角形 13"/>
            <p:cNvSpPr/>
            <p:nvPr>
              <p:custDataLst>
                <p:tags r:id="rId5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76C2C"/>
                </a:solidFill>
              </a:endParaRPr>
            </a:p>
          </p:txBody>
        </p:sp>
      </p:grpSp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176721" y="-122594"/>
            <a:ext cx="27819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实用句式</a:t>
            </a:r>
          </a:p>
        </p:txBody>
      </p:sp>
      <p:cxnSp>
        <p:nvCxnSpPr>
          <p:cNvPr id="13" name="曲线连接符 13"/>
          <p:cNvCxnSpPr/>
          <p:nvPr/>
        </p:nvCxnSpPr>
        <p:spPr>
          <a:xfrm flipV="1">
            <a:off x="2594121" y="2671766"/>
            <a:ext cx="540918" cy="297105"/>
          </a:xfrm>
          <a:prstGeom prst="curvedConnector3">
            <a:avLst>
              <a:gd name="adj1" fmla="val 50000"/>
            </a:avLst>
          </a:prstGeom>
          <a:ln w="28575">
            <a:solidFill>
              <a:srgbClr val="7030A0"/>
            </a:solidFill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圆角矩形 26011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141949" y="2151278"/>
            <a:ext cx="2976114" cy="817593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loyal / regular</a:t>
            </a:r>
            <a:endParaRPr lang="zh-CN" altLang="en-US" sz="3200" b="1" noProof="1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2" name="圆角矩形 26011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37116" y="4965771"/>
            <a:ext cx="9852664" cy="1613703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2300"/>
              </a:lnSpc>
              <a:spcBef>
                <a:spcPct val="50000"/>
              </a:spcBef>
            </a:pPr>
            <a:r>
              <a:rPr lang="en-US" altLang="zh-CN" sz="3200" b="1" noProof="1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suggest </a:t>
            </a:r>
            <a:r>
              <a:rPr lang="zh-CN" altLang="en-US" sz="3200" b="1" noProof="1">
                <a:solidFill>
                  <a:srgbClr val="FFFF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表达“建议”</a:t>
            </a:r>
          </a:p>
          <a:p>
            <a:pPr marL="457200" indent="-457200">
              <a:lnSpc>
                <a:spcPts val="23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suggest doing sth</a:t>
            </a:r>
          </a:p>
          <a:p>
            <a:pPr marL="457200" indent="-457200">
              <a:lnSpc>
                <a:spcPts val="23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suggest (that) ... (should) do sth </a:t>
            </a:r>
            <a:r>
              <a:rPr lang="zh-CN" altLang="en-US" sz="3200" b="1" noProof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建议</a:t>
            </a:r>
            <a:r>
              <a:rPr lang="en-US" altLang="zh-CN" sz="3200" b="1" noProof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……</a:t>
            </a:r>
            <a:r>
              <a:rPr lang="zh-CN" altLang="en-US" sz="3200" b="1" noProof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做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某事</a:t>
            </a:r>
          </a:p>
        </p:txBody>
      </p:sp>
      <p:sp>
        <p:nvSpPr>
          <p:cNvPr id="16" name="矩形 15"/>
          <p:cNvSpPr/>
          <p:nvPr/>
        </p:nvSpPr>
        <p:spPr>
          <a:xfrm>
            <a:off x="1773712" y="2990307"/>
            <a:ext cx="1368237" cy="434380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439055" y="2990307"/>
            <a:ext cx="1368237" cy="434380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bldLvl="0" animBg="1"/>
      <p:bldP spid="12" grpId="0" bldLvl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折角形 10"/>
          <p:cNvSpPr/>
          <p:nvPr/>
        </p:nvSpPr>
        <p:spPr>
          <a:xfrm>
            <a:off x="312308" y="681486"/>
            <a:ext cx="11574892" cy="6176513"/>
          </a:xfrm>
          <a:prstGeom prst="foldedCorner">
            <a:avLst/>
          </a:prstGeom>
          <a:solidFill>
            <a:srgbClr val="476C2C"/>
          </a:solidFill>
        </p:spPr>
        <p:txBody>
          <a:bodyPr wrap="square">
            <a:no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5805" y="859768"/>
            <a:ext cx="10812129" cy="5389372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高级句式</a:t>
            </a:r>
            <a:r>
              <a:rPr lang="en-US" altLang="zh-CN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文娱</a:t>
            </a:r>
            <a:endParaRPr lang="en-US" altLang="zh-CN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The article spoke words of encouragement to the deepest part of my being.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这篇文章使我的内心深受鼓舞。</a:t>
            </a: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The story took me through the twists and turns of a classic story.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这个故事带我经历了一个跌宕起伏的经典故事。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The past decades have witnessed the rapid development of online news media.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过去几十年来，网络新闻媒体迅速发展。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As media channels have grown in number and type, so have advertisements.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思源宋体 CN" panose="02020700000000000000" pitchFamily="18" charset="-122"/>
                <a:cs typeface="Times New Roman" panose="02020603050405020304" pitchFamily="18" charset="0"/>
              </a:rPr>
              <a:t>随着媒体渠道数量和类型的增加，广告也在增加。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40000"/>
              </a:lnSpc>
              <a:buFont typeface="Wingdings" panose="05000000000000000000" pitchFamily="2" charset="2"/>
              <a:buChar char=""/>
            </a:pPr>
            <a:endParaRPr lang="zh-CN" altLang="en-US" sz="2800" b="1" dirty="0">
              <a:solidFill>
                <a:schemeClr val="bg1"/>
              </a:solidFill>
              <a:latin typeface="Times New Roman" panose="02020603050405020304" pitchFamily="18" charset="0"/>
              <a:ea typeface="思源宋体 CN" panose="02020700000000000000" pitchFamily="18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79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6260" y="920214"/>
            <a:ext cx="11320037" cy="5521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and Me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Time flies in the blink of an eye! It is ten years since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first came out.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As a faithful reader, whenever I read it, I feel greatly inspired. It gives me a lot of power to read how other young people live their lives. The section I like most is the sayings from famous people. These sayings reflect their wisdom of life and spread positive energy, which encourage me to become a better person.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I sincerely wish Youth would become increasingly popular and hope it carries more valuable articles and wonderful content.</a:t>
            </a:r>
          </a:p>
        </p:txBody>
      </p:sp>
      <p:sp>
        <p:nvSpPr>
          <p:cNvPr id="15" name="矩形 14"/>
          <p:cNvSpPr/>
          <p:nvPr/>
        </p:nvSpPr>
        <p:spPr>
          <a:xfrm>
            <a:off x="362505" y="1568598"/>
            <a:ext cx="11276708" cy="558902"/>
          </a:xfrm>
          <a:prstGeom prst="rect">
            <a:avLst/>
          </a:prstGeom>
          <a:ln w="38100">
            <a:solidFill>
              <a:srgbClr val="52107A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-1" y="18415"/>
            <a:ext cx="5253487" cy="666750"/>
            <a:chOff x="-35" y="638"/>
            <a:chExt cx="5116" cy="786"/>
          </a:xfrm>
          <a:solidFill>
            <a:srgbClr val="476C2C"/>
          </a:solidFill>
        </p:grpSpPr>
        <p:sp>
          <p:nvSpPr>
            <p:cNvPr id="26" name="矩形 25"/>
            <p:cNvSpPr/>
            <p:nvPr>
              <p:custDataLst>
                <p:tags r:id="rId2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>
              <p:custDataLst>
                <p:tags r:id="rId3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>
            <p:custDataLst>
              <p:tags r:id="rId1"/>
            </p:custDataLst>
          </p:nvPr>
        </p:nvSpPr>
        <p:spPr>
          <a:xfrm>
            <a:off x="225040" y="-133911"/>
            <a:ext cx="4156204" cy="83503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下笔成文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—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范文一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7650479" y="774439"/>
            <a:ext cx="3464561" cy="558902"/>
            <a:chOff x="3795622" y="71328"/>
            <a:chExt cx="4684795" cy="863708"/>
          </a:xfrm>
        </p:grpSpPr>
        <p:sp>
          <p:nvSpPr>
            <p:cNvPr id="12" name="圆角矩形标注 11"/>
            <p:cNvSpPr/>
            <p:nvPr/>
          </p:nvSpPr>
          <p:spPr>
            <a:xfrm>
              <a:off x="3795622" y="137093"/>
              <a:ext cx="4107782" cy="797943"/>
            </a:xfrm>
            <a:prstGeom prst="wedgeRoundRectCallout">
              <a:avLst>
                <a:gd name="adj1" fmla="val 37425"/>
                <a:gd name="adj2" fmla="val 91548"/>
                <a:gd name="adj3" fmla="val 16667"/>
              </a:avLst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817891" y="71328"/>
              <a:ext cx="4662526" cy="8085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开头用感叹句引入</a:t>
              </a:r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286260" y="2220509"/>
            <a:ext cx="11380428" cy="1131762"/>
          </a:xfrm>
          <a:custGeom>
            <a:avLst/>
            <a:gdLst>
              <a:gd name="connsiteX0" fmla="*/ 0 w 11371803"/>
              <a:gd name="connsiteY0" fmla="*/ 0 h 1235279"/>
              <a:gd name="connsiteX1" fmla="*/ 11371803 w 11371803"/>
              <a:gd name="connsiteY1" fmla="*/ 0 h 1235279"/>
              <a:gd name="connsiteX2" fmla="*/ 11371803 w 11371803"/>
              <a:gd name="connsiteY2" fmla="*/ 1235279 h 1235279"/>
              <a:gd name="connsiteX3" fmla="*/ 0 w 11371803"/>
              <a:gd name="connsiteY3" fmla="*/ 1235279 h 1235279"/>
              <a:gd name="connsiteX4" fmla="*/ 0 w 11371803"/>
              <a:gd name="connsiteY4" fmla="*/ 0 h 1235279"/>
              <a:gd name="connsiteX0" fmla="*/ 0 w 11371803"/>
              <a:gd name="connsiteY0" fmla="*/ 0 h 1235279"/>
              <a:gd name="connsiteX1" fmla="*/ 11371803 w 11371803"/>
              <a:gd name="connsiteY1" fmla="*/ 0 h 1235279"/>
              <a:gd name="connsiteX2" fmla="*/ 11368028 w 11371803"/>
              <a:gd name="connsiteY2" fmla="*/ 505438 h 1235279"/>
              <a:gd name="connsiteX3" fmla="*/ 11371803 w 11371803"/>
              <a:gd name="connsiteY3" fmla="*/ 1235279 h 1235279"/>
              <a:gd name="connsiteX4" fmla="*/ 0 w 11371803"/>
              <a:gd name="connsiteY4" fmla="*/ 1235279 h 1235279"/>
              <a:gd name="connsiteX5" fmla="*/ 0 w 11371803"/>
              <a:gd name="connsiteY5" fmla="*/ 0 h 1235279"/>
              <a:gd name="connsiteX0" fmla="*/ 0 w 11371803"/>
              <a:gd name="connsiteY0" fmla="*/ 0 h 1235279"/>
              <a:gd name="connsiteX1" fmla="*/ 11371803 w 11371803"/>
              <a:gd name="connsiteY1" fmla="*/ 0 h 1235279"/>
              <a:gd name="connsiteX2" fmla="*/ 11368028 w 11371803"/>
              <a:gd name="connsiteY2" fmla="*/ 505438 h 1235279"/>
              <a:gd name="connsiteX3" fmla="*/ 11363176 w 11371803"/>
              <a:gd name="connsiteY3" fmla="*/ 502034 h 1235279"/>
              <a:gd name="connsiteX4" fmla="*/ 0 w 11371803"/>
              <a:gd name="connsiteY4" fmla="*/ 1235279 h 1235279"/>
              <a:gd name="connsiteX5" fmla="*/ 0 w 11371803"/>
              <a:gd name="connsiteY5" fmla="*/ 0 h 1235279"/>
              <a:gd name="connsiteX0" fmla="*/ 0 w 11371803"/>
              <a:gd name="connsiteY0" fmla="*/ 0 h 1235279"/>
              <a:gd name="connsiteX1" fmla="*/ 11371803 w 11371803"/>
              <a:gd name="connsiteY1" fmla="*/ 0 h 1235279"/>
              <a:gd name="connsiteX2" fmla="*/ 11368028 w 11371803"/>
              <a:gd name="connsiteY2" fmla="*/ 505438 h 1235279"/>
              <a:gd name="connsiteX3" fmla="*/ 11363176 w 11371803"/>
              <a:gd name="connsiteY3" fmla="*/ 502034 h 1235279"/>
              <a:gd name="connsiteX4" fmla="*/ 9271809 w 11371803"/>
              <a:gd name="connsiteY4" fmla="*/ 634834 h 1235279"/>
              <a:gd name="connsiteX5" fmla="*/ 0 w 11371803"/>
              <a:gd name="connsiteY5" fmla="*/ 1235279 h 1235279"/>
              <a:gd name="connsiteX6" fmla="*/ 0 w 11371803"/>
              <a:gd name="connsiteY6" fmla="*/ 0 h 1235279"/>
              <a:gd name="connsiteX0" fmla="*/ 0 w 11371803"/>
              <a:gd name="connsiteY0" fmla="*/ 0 h 1235279"/>
              <a:gd name="connsiteX1" fmla="*/ 11371803 w 11371803"/>
              <a:gd name="connsiteY1" fmla="*/ 0 h 1235279"/>
              <a:gd name="connsiteX2" fmla="*/ 11368028 w 11371803"/>
              <a:gd name="connsiteY2" fmla="*/ 505438 h 1235279"/>
              <a:gd name="connsiteX3" fmla="*/ 11363176 w 11371803"/>
              <a:gd name="connsiteY3" fmla="*/ 502034 h 1235279"/>
              <a:gd name="connsiteX4" fmla="*/ 9271809 w 11371803"/>
              <a:gd name="connsiteY4" fmla="*/ 634834 h 1235279"/>
              <a:gd name="connsiteX5" fmla="*/ 8676586 w 11371803"/>
              <a:gd name="connsiteY5" fmla="*/ 677966 h 1235279"/>
              <a:gd name="connsiteX6" fmla="*/ 0 w 11371803"/>
              <a:gd name="connsiteY6" fmla="*/ 1235279 h 1235279"/>
              <a:gd name="connsiteX7" fmla="*/ 0 w 11371803"/>
              <a:gd name="connsiteY7" fmla="*/ 0 h 1235279"/>
              <a:gd name="connsiteX0" fmla="*/ 0 w 11371803"/>
              <a:gd name="connsiteY0" fmla="*/ 0 h 1235279"/>
              <a:gd name="connsiteX1" fmla="*/ 11371803 w 11371803"/>
              <a:gd name="connsiteY1" fmla="*/ 0 h 1235279"/>
              <a:gd name="connsiteX2" fmla="*/ 11368028 w 11371803"/>
              <a:gd name="connsiteY2" fmla="*/ 505438 h 1235279"/>
              <a:gd name="connsiteX3" fmla="*/ 11363176 w 11371803"/>
              <a:gd name="connsiteY3" fmla="*/ 502034 h 1235279"/>
              <a:gd name="connsiteX4" fmla="*/ 9271809 w 11371803"/>
              <a:gd name="connsiteY4" fmla="*/ 634834 h 1235279"/>
              <a:gd name="connsiteX5" fmla="*/ 9289061 w 11371803"/>
              <a:gd name="connsiteY5" fmla="*/ 1109287 h 1235279"/>
              <a:gd name="connsiteX6" fmla="*/ 0 w 11371803"/>
              <a:gd name="connsiteY6" fmla="*/ 1235279 h 1235279"/>
              <a:gd name="connsiteX7" fmla="*/ 0 w 11371803"/>
              <a:gd name="connsiteY7" fmla="*/ 0 h 1235279"/>
              <a:gd name="connsiteX0" fmla="*/ 0 w 11371803"/>
              <a:gd name="connsiteY0" fmla="*/ 0 h 1235279"/>
              <a:gd name="connsiteX1" fmla="*/ 11371803 w 11371803"/>
              <a:gd name="connsiteY1" fmla="*/ 0 h 1235279"/>
              <a:gd name="connsiteX2" fmla="*/ 11368028 w 11371803"/>
              <a:gd name="connsiteY2" fmla="*/ 505438 h 1235279"/>
              <a:gd name="connsiteX3" fmla="*/ 11363176 w 11371803"/>
              <a:gd name="connsiteY3" fmla="*/ 502034 h 1235279"/>
              <a:gd name="connsiteX4" fmla="*/ 9228677 w 11371803"/>
              <a:gd name="connsiteY4" fmla="*/ 591702 h 1235279"/>
              <a:gd name="connsiteX5" fmla="*/ 9289061 w 11371803"/>
              <a:gd name="connsiteY5" fmla="*/ 1109287 h 1235279"/>
              <a:gd name="connsiteX6" fmla="*/ 0 w 11371803"/>
              <a:gd name="connsiteY6" fmla="*/ 1235279 h 1235279"/>
              <a:gd name="connsiteX7" fmla="*/ 0 w 11371803"/>
              <a:gd name="connsiteY7" fmla="*/ 0 h 1235279"/>
              <a:gd name="connsiteX0" fmla="*/ 0 w 11371803"/>
              <a:gd name="connsiteY0" fmla="*/ 0 h 1235279"/>
              <a:gd name="connsiteX1" fmla="*/ 11371803 w 11371803"/>
              <a:gd name="connsiteY1" fmla="*/ 0 h 1235279"/>
              <a:gd name="connsiteX2" fmla="*/ 11368028 w 11371803"/>
              <a:gd name="connsiteY2" fmla="*/ 505438 h 1235279"/>
              <a:gd name="connsiteX3" fmla="*/ 11363176 w 11371803"/>
              <a:gd name="connsiteY3" fmla="*/ 502034 h 1235279"/>
              <a:gd name="connsiteX4" fmla="*/ 9297688 w 11371803"/>
              <a:gd name="connsiteY4" fmla="*/ 583076 h 1235279"/>
              <a:gd name="connsiteX5" fmla="*/ 9289061 w 11371803"/>
              <a:gd name="connsiteY5" fmla="*/ 1109287 h 1235279"/>
              <a:gd name="connsiteX6" fmla="*/ 0 w 11371803"/>
              <a:gd name="connsiteY6" fmla="*/ 1235279 h 1235279"/>
              <a:gd name="connsiteX7" fmla="*/ 0 w 11371803"/>
              <a:gd name="connsiteY7" fmla="*/ 0 h 1235279"/>
              <a:gd name="connsiteX0" fmla="*/ 0 w 11380428"/>
              <a:gd name="connsiteY0" fmla="*/ 0 h 1235279"/>
              <a:gd name="connsiteX1" fmla="*/ 11371803 w 11380428"/>
              <a:gd name="connsiteY1" fmla="*/ 0 h 1235279"/>
              <a:gd name="connsiteX2" fmla="*/ 11368028 w 11380428"/>
              <a:gd name="connsiteY2" fmla="*/ 505438 h 1235279"/>
              <a:gd name="connsiteX3" fmla="*/ 11380428 w 11380428"/>
              <a:gd name="connsiteY3" fmla="*/ 562419 h 1235279"/>
              <a:gd name="connsiteX4" fmla="*/ 9297688 w 11380428"/>
              <a:gd name="connsiteY4" fmla="*/ 583076 h 1235279"/>
              <a:gd name="connsiteX5" fmla="*/ 9289061 w 11380428"/>
              <a:gd name="connsiteY5" fmla="*/ 1109287 h 1235279"/>
              <a:gd name="connsiteX6" fmla="*/ 0 w 11380428"/>
              <a:gd name="connsiteY6" fmla="*/ 1235279 h 1235279"/>
              <a:gd name="connsiteX7" fmla="*/ 0 w 11380428"/>
              <a:gd name="connsiteY7" fmla="*/ 0 h 1235279"/>
              <a:gd name="connsiteX0" fmla="*/ 0 w 11380428"/>
              <a:gd name="connsiteY0" fmla="*/ 0 h 1131762"/>
              <a:gd name="connsiteX1" fmla="*/ 11371803 w 11380428"/>
              <a:gd name="connsiteY1" fmla="*/ 0 h 1131762"/>
              <a:gd name="connsiteX2" fmla="*/ 11368028 w 11380428"/>
              <a:gd name="connsiteY2" fmla="*/ 505438 h 1131762"/>
              <a:gd name="connsiteX3" fmla="*/ 11380428 w 11380428"/>
              <a:gd name="connsiteY3" fmla="*/ 562419 h 1131762"/>
              <a:gd name="connsiteX4" fmla="*/ 9297688 w 11380428"/>
              <a:gd name="connsiteY4" fmla="*/ 583076 h 1131762"/>
              <a:gd name="connsiteX5" fmla="*/ 9289061 w 11380428"/>
              <a:gd name="connsiteY5" fmla="*/ 1109287 h 1131762"/>
              <a:gd name="connsiteX6" fmla="*/ 17253 w 11380428"/>
              <a:gd name="connsiteY6" fmla="*/ 1131762 h 1131762"/>
              <a:gd name="connsiteX7" fmla="*/ 0 w 11380428"/>
              <a:gd name="connsiteY7" fmla="*/ 0 h 1131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80428" h="1131762">
                <a:moveTo>
                  <a:pt x="0" y="0"/>
                </a:moveTo>
                <a:lnTo>
                  <a:pt x="11371803" y="0"/>
                </a:lnTo>
                <a:cubicBezTo>
                  <a:pt x="11370545" y="168479"/>
                  <a:pt x="11369286" y="336959"/>
                  <a:pt x="11368028" y="505438"/>
                </a:cubicBezTo>
                <a:cubicBezTo>
                  <a:pt x="11369286" y="748718"/>
                  <a:pt x="11379170" y="319139"/>
                  <a:pt x="11380428" y="562419"/>
                </a:cubicBezTo>
                <a:lnTo>
                  <a:pt x="9297688" y="583076"/>
                </a:lnTo>
                <a:lnTo>
                  <a:pt x="9289061" y="1109287"/>
                </a:lnTo>
                <a:lnTo>
                  <a:pt x="17253" y="1131762"/>
                </a:lnTo>
                <a:lnTo>
                  <a:pt x="0" y="0"/>
                </a:lnTo>
                <a:close/>
              </a:path>
            </a:pathLst>
          </a:custGeom>
          <a:ln w="38100">
            <a:solidFill>
              <a:schemeClr val="accent5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8255732" y="3558208"/>
            <a:ext cx="3787202" cy="719497"/>
            <a:chOff x="7946508" y="4004304"/>
            <a:chExt cx="3787202" cy="719497"/>
          </a:xfrm>
        </p:grpSpPr>
        <p:sp>
          <p:nvSpPr>
            <p:cNvPr id="22" name="圆角矩形标注 21"/>
            <p:cNvSpPr/>
            <p:nvPr/>
          </p:nvSpPr>
          <p:spPr>
            <a:xfrm>
              <a:off x="7946508" y="4004304"/>
              <a:ext cx="3647590" cy="719497"/>
            </a:xfrm>
            <a:prstGeom prst="wedgeRoundRectCallout">
              <a:avLst>
                <a:gd name="adj1" fmla="val -33208"/>
                <a:gd name="adj2" fmla="val -82371"/>
                <a:gd name="adj3" fmla="val 16667"/>
              </a:avLst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46508" y="4004304"/>
              <a:ext cx="3787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要点一：</a:t>
              </a: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</a:rPr>
                <a:t>读报的经历</a:t>
              </a:r>
            </a:p>
          </p:txBody>
        </p:sp>
      </p:grpSp>
      <p:cxnSp>
        <p:nvCxnSpPr>
          <p:cNvPr id="5" name="直接连接符 4"/>
          <p:cNvCxnSpPr/>
          <p:nvPr/>
        </p:nvCxnSpPr>
        <p:spPr>
          <a:xfrm flipV="1">
            <a:off x="6698664" y="2686753"/>
            <a:ext cx="4839290" cy="51759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V="1">
            <a:off x="362505" y="3209026"/>
            <a:ext cx="9058924" cy="269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677823" y="2278802"/>
            <a:ext cx="2993366" cy="553998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读报感悟和收获</a:t>
            </a:r>
          </a:p>
        </p:txBody>
      </p:sp>
    </p:spTree>
    <p:extLst>
      <p:ext uri="{BB962C8B-B14F-4D97-AF65-F5344CB8AC3E}">
        <p14:creationId xmlns:p14="http://schemas.microsoft.com/office/powerpoint/2010/main" val="54157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-1" y="18415"/>
            <a:ext cx="4917057" cy="666750"/>
            <a:chOff x="-35" y="638"/>
            <a:chExt cx="5116" cy="786"/>
          </a:xfrm>
          <a:solidFill>
            <a:srgbClr val="476C2C"/>
          </a:solidFill>
        </p:grpSpPr>
        <p:sp>
          <p:nvSpPr>
            <p:cNvPr id="26" name="矩形 25"/>
            <p:cNvSpPr/>
            <p:nvPr>
              <p:custDataLst>
                <p:tags r:id="rId2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>
              <p:custDataLst>
                <p:tags r:id="rId3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>
            <p:custDataLst>
              <p:tags r:id="rId1"/>
            </p:custDataLst>
          </p:nvPr>
        </p:nvSpPr>
        <p:spPr>
          <a:xfrm>
            <a:off x="176530" y="-200025"/>
            <a:ext cx="4312176" cy="18651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下笔成文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—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范文一</a:t>
            </a:r>
          </a:p>
          <a:p>
            <a:pPr algn="just">
              <a:lnSpc>
                <a:spcPct val="160000"/>
              </a:lnSpc>
            </a:pPr>
            <a:endParaRPr lang="zh-CN" altLang="en-US" sz="3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7104" y="626597"/>
            <a:ext cx="11320037" cy="5521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en-US" altLang="zh-CN" sz="2800" b="1" i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and Me</a:t>
            </a:r>
          </a:p>
          <a:p>
            <a:pPr algn="just">
              <a:lnSpc>
                <a:spcPct val="140000"/>
              </a:lnSpc>
            </a:pPr>
            <a:r>
              <a:rPr lang="en-US" altLang="zh-CN" sz="280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Time flies in the blink of an eye! It is ten years since Youth first came out.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As a faithful reader, whenever I read it, I feel greatly inspired. It gives me a lot of power to read how other young people live their lives. The section I like most is the sayings from famous people. These sayings reflect their wisdom of life and spread positive energy, which encourage me to become a better person.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I sincerely wish Youth would become increasingly popular and hope it carries more valuable articles and wonderful content.</a:t>
            </a:r>
          </a:p>
        </p:txBody>
      </p:sp>
      <p:sp>
        <p:nvSpPr>
          <p:cNvPr id="15" name="矩形 14"/>
          <p:cNvSpPr/>
          <p:nvPr/>
        </p:nvSpPr>
        <p:spPr>
          <a:xfrm>
            <a:off x="447104" y="2472317"/>
            <a:ext cx="11360989" cy="2329131"/>
          </a:xfrm>
          <a:custGeom>
            <a:avLst/>
            <a:gdLst>
              <a:gd name="connsiteX0" fmla="*/ 0 w 11326483"/>
              <a:gd name="connsiteY0" fmla="*/ 0 h 2329131"/>
              <a:gd name="connsiteX1" fmla="*/ 11326483 w 11326483"/>
              <a:gd name="connsiteY1" fmla="*/ 0 h 2329131"/>
              <a:gd name="connsiteX2" fmla="*/ 11326483 w 11326483"/>
              <a:gd name="connsiteY2" fmla="*/ 2329131 h 2329131"/>
              <a:gd name="connsiteX3" fmla="*/ 0 w 11326483"/>
              <a:gd name="connsiteY3" fmla="*/ 2329131 h 2329131"/>
              <a:gd name="connsiteX4" fmla="*/ 0 w 11326483"/>
              <a:gd name="connsiteY4" fmla="*/ 0 h 2329131"/>
              <a:gd name="connsiteX0" fmla="*/ 8625 w 11335108"/>
              <a:gd name="connsiteY0" fmla="*/ 0 h 2329131"/>
              <a:gd name="connsiteX1" fmla="*/ 11335108 w 11335108"/>
              <a:gd name="connsiteY1" fmla="*/ 0 h 2329131"/>
              <a:gd name="connsiteX2" fmla="*/ 11335108 w 11335108"/>
              <a:gd name="connsiteY2" fmla="*/ 2329131 h 2329131"/>
              <a:gd name="connsiteX3" fmla="*/ 8625 w 11335108"/>
              <a:gd name="connsiteY3" fmla="*/ 2329131 h 2329131"/>
              <a:gd name="connsiteX4" fmla="*/ 0 w 11335108"/>
              <a:gd name="connsiteY4" fmla="*/ 552091 h 2329131"/>
              <a:gd name="connsiteX5" fmla="*/ 8625 w 11335108"/>
              <a:gd name="connsiteY5" fmla="*/ 0 h 2329131"/>
              <a:gd name="connsiteX0" fmla="*/ 0 w 11360989"/>
              <a:gd name="connsiteY0" fmla="*/ 534838 h 2329131"/>
              <a:gd name="connsiteX1" fmla="*/ 11360989 w 11360989"/>
              <a:gd name="connsiteY1" fmla="*/ 0 h 2329131"/>
              <a:gd name="connsiteX2" fmla="*/ 11360989 w 11360989"/>
              <a:gd name="connsiteY2" fmla="*/ 2329131 h 2329131"/>
              <a:gd name="connsiteX3" fmla="*/ 34506 w 11360989"/>
              <a:gd name="connsiteY3" fmla="*/ 2329131 h 2329131"/>
              <a:gd name="connsiteX4" fmla="*/ 25881 w 11360989"/>
              <a:gd name="connsiteY4" fmla="*/ 552091 h 2329131"/>
              <a:gd name="connsiteX5" fmla="*/ 0 w 11360989"/>
              <a:gd name="connsiteY5" fmla="*/ 534838 h 2329131"/>
              <a:gd name="connsiteX0" fmla="*/ 0 w 11360989"/>
              <a:gd name="connsiteY0" fmla="*/ 534838 h 2329131"/>
              <a:gd name="connsiteX1" fmla="*/ 9213014 w 11360989"/>
              <a:gd name="connsiteY1" fmla="*/ 86264 h 2329131"/>
              <a:gd name="connsiteX2" fmla="*/ 11360989 w 11360989"/>
              <a:gd name="connsiteY2" fmla="*/ 0 h 2329131"/>
              <a:gd name="connsiteX3" fmla="*/ 11360989 w 11360989"/>
              <a:gd name="connsiteY3" fmla="*/ 2329131 h 2329131"/>
              <a:gd name="connsiteX4" fmla="*/ 34506 w 11360989"/>
              <a:gd name="connsiteY4" fmla="*/ 2329131 h 2329131"/>
              <a:gd name="connsiteX5" fmla="*/ 25881 w 11360989"/>
              <a:gd name="connsiteY5" fmla="*/ 552091 h 2329131"/>
              <a:gd name="connsiteX6" fmla="*/ 0 w 11360989"/>
              <a:gd name="connsiteY6" fmla="*/ 534838 h 2329131"/>
              <a:gd name="connsiteX0" fmla="*/ 0 w 11360989"/>
              <a:gd name="connsiteY0" fmla="*/ 534838 h 2329131"/>
              <a:gd name="connsiteX1" fmla="*/ 8531527 w 11360989"/>
              <a:gd name="connsiteY1" fmla="*/ 103517 h 2329131"/>
              <a:gd name="connsiteX2" fmla="*/ 9213014 w 11360989"/>
              <a:gd name="connsiteY2" fmla="*/ 86264 h 2329131"/>
              <a:gd name="connsiteX3" fmla="*/ 11360989 w 11360989"/>
              <a:gd name="connsiteY3" fmla="*/ 0 h 2329131"/>
              <a:gd name="connsiteX4" fmla="*/ 11360989 w 11360989"/>
              <a:gd name="connsiteY4" fmla="*/ 2329131 h 2329131"/>
              <a:gd name="connsiteX5" fmla="*/ 34506 w 11360989"/>
              <a:gd name="connsiteY5" fmla="*/ 2329131 h 2329131"/>
              <a:gd name="connsiteX6" fmla="*/ 25881 w 11360989"/>
              <a:gd name="connsiteY6" fmla="*/ 552091 h 2329131"/>
              <a:gd name="connsiteX7" fmla="*/ 0 w 11360989"/>
              <a:gd name="connsiteY7" fmla="*/ 534838 h 2329131"/>
              <a:gd name="connsiteX0" fmla="*/ 0 w 11360989"/>
              <a:gd name="connsiteY0" fmla="*/ 534838 h 2329131"/>
              <a:gd name="connsiteX1" fmla="*/ 9195761 w 11360989"/>
              <a:gd name="connsiteY1" fmla="*/ 517585 h 2329131"/>
              <a:gd name="connsiteX2" fmla="*/ 9213014 w 11360989"/>
              <a:gd name="connsiteY2" fmla="*/ 86264 h 2329131"/>
              <a:gd name="connsiteX3" fmla="*/ 11360989 w 11360989"/>
              <a:gd name="connsiteY3" fmla="*/ 0 h 2329131"/>
              <a:gd name="connsiteX4" fmla="*/ 11360989 w 11360989"/>
              <a:gd name="connsiteY4" fmla="*/ 2329131 h 2329131"/>
              <a:gd name="connsiteX5" fmla="*/ 34506 w 11360989"/>
              <a:gd name="connsiteY5" fmla="*/ 2329131 h 2329131"/>
              <a:gd name="connsiteX6" fmla="*/ 25881 w 11360989"/>
              <a:gd name="connsiteY6" fmla="*/ 552091 h 2329131"/>
              <a:gd name="connsiteX7" fmla="*/ 0 w 11360989"/>
              <a:gd name="connsiteY7" fmla="*/ 534838 h 2329131"/>
              <a:gd name="connsiteX0" fmla="*/ 0 w 11360989"/>
              <a:gd name="connsiteY0" fmla="*/ 534838 h 2329131"/>
              <a:gd name="connsiteX1" fmla="*/ 9195761 w 11360989"/>
              <a:gd name="connsiteY1" fmla="*/ 517585 h 2329131"/>
              <a:gd name="connsiteX2" fmla="*/ 9152629 w 11360989"/>
              <a:gd name="connsiteY2" fmla="*/ 17253 h 2329131"/>
              <a:gd name="connsiteX3" fmla="*/ 11360989 w 11360989"/>
              <a:gd name="connsiteY3" fmla="*/ 0 h 2329131"/>
              <a:gd name="connsiteX4" fmla="*/ 11360989 w 11360989"/>
              <a:gd name="connsiteY4" fmla="*/ 2329131 h 2329131"/>
              <a:gd name="connsiteX5" fmla="*/ 34506 w 11360989"/>
              <a:gd name="connsiteY5" fmla="*/ 2329131 h 2329131"/>
              <a:gd name="connsiteX6" fmla="*/ 25881 w 11360989"/>
              <a:gd name="connsiteY6" fmla="*/ 552091 h 2329131"/>
              <a:gd name="connsiteX7" fmla="*/ 0 w 11360989"/>
              <a:gd name="connsiteY7" fmla="*/ 534838 h 2329131"/>
              <a:gd name="connsiteX0" fmla="*/ 0 w 11360989"/>
              <a:gd name="connsiteY0" fmla="*/ 534838 h 2329131"/>
              <a:gd name="connsiteX1" fmla="*/ 9195761 w 11360989"/>
              <a:gd name="connsiteY1" fmla="*/ 517585 h 2329131"/>
              <a:gd name="connsiteX2" fmla="*/ 9187135 w 11360989"/>
              <a:gd name="connsiteY2" fmla="*/ 43132 h 2329131"/>
              <a:gd name="connsiteX3" fmla="*/ 11360989 w 11360989"/>
              <a:gd name="connsiteY3" fmla="*/ 0 h 2329131"/>
              <a:gd name="connsiteX4" fmla="*/ 11360989 w 11360989"/>
              <a:gd name="connsiteY4" fmla="*/ 2329131 h 2329131"/>
              <a:gd name="connsiteX5" fmla="*/ 34506 w 11360989"/>
              <a:gd name="connsiteY5" fmla="*/ 2329131 h 2329131"/>
              <a:gd name="connsiteX6" fmla="*/ 25881 w 11360989"/>
              <a:gd name="connsiteY6" fmla="*/ 552091 h 2329131"/>
              <a:gd name="connsiteX7" fmla="*/ 0 w 11360989"/>
              <a:gd name="connsiteY7" fmla="*/ 534838 h 2329131"/>
              <a:gd name="connsiteX0" fmla="*/ 0 w 11360989"/>
              <a:gd name="connsiteY0" fmla="*/ 534838 h 2329131"/>
              <a:gd name="connsiteX1" fmla="*/ 9213014 w 11360989"/>
              <a:gd name="connsiteY1" fmla="*/ 560717 h 2329131"/>
              <a:gd name="connsiteX2" fmla="*/ 9187135 w 11360989"/>
              <a:gd name="connsiteY2" fmla="*/ 43132 h 2329131"/>
              <a:gd name="connsiteX3" fmla="*/ 11360989 w 11360989"/>
              <a:gd name="connsiteY3" fmla="*/ 0 h 2329131"/>
              <a:gd name="connsiteX4" fmla="*/ 11360989 w 11360989"/>
              <a:gd name="connsiteY4" fmla="*/ 2329131 h 2329131"/>
              <a:gd name="connsiteX5" fmla="*/ 34506 w 11360989"/>
              <a:gd name="connsiteY5" fmla="*/ 2329131 h 2329131"/>
              <a:gd name="connsiteX6" fmla="*/ 25881 w 11360989"/>
              <a:gd name="connsiteY6" fmla="*/ 552091 h 2329131"/>
              <a:gd name="connsiteX7" fmla="*/ 0 w 11360989"/>
              <a:gd name="connsiteY7" fmla="*/ 534838 h 2329131"/>
              <a:gd name="connsiteX0" fmla="*/ 0 w 11360989"/>
              <a:gd name="connsiteY0" fmla="*/ 595223 h 2329131"/>
              <a:gd name="connsiteX1" fmla="*/ 9213014 w 11360989"/>
              <a:gd name="connsiteY1" fmla="*/ 560717 h 2329131"/>
              <a:gd name="connsiteX2" fmla="*/ 9187135 w 11360989"/>
              <a:gd name="connsiteY2" fmla="*/ 43132 h 2329131"/>
              <a:gd name="connsiteX3" fmla="*/ 11360989 w 11360989"/>
              <a:gd name="connsiteY3" fmla="*/ 0 h 2329131"/>
              <a:gd name="connsiteX4" fmla="*/ 11360989 w 11360989"/>
              <a:gd name="connsiteY4" fmla="*/ 2329131 h 2329131"/>
              <a:gd name="connsiteX5" fmla="*/ 34506 w 11360989"/>
              <a:gd name="connsiteY5" fmla="*/ 2329131 h 2329131"/>
              <a:gd name="connsiteX6" fmla="*/ 25881 w 11360989"/>
              <a:gd name="connsiteY6" fmla="*/ 552091 h 2329131"/>
              <a:gd name="connsiteX7" fmla="*/ 0 w 11360989"/>
              <a:gd name="connsiteY7" fmla="*/ 595223 h 2329131"/>
              <a:gd name="connsiteX0" fmla="*/ 0 w 11360989"/>
              <a:gd name="connsiteY0" fmla="*/ 595223 h 2329131"/>
              <a:gd name="connsiteX1" fmla="*/ 9213014 w 11360989"/>
              <a:gd name="connsiteY1" fmla="*/ 560717 h 2329131"/>
              <a:gd name="connsiteX2" fmla="*/ 9221641 w 11360989"/>
              <a:gd name="connsiteY2" fmla="*/ 51758 h 2329131"/>
              <a:gd name="connsiteX3" fmla="*/ 11360989 w 11360989"/>
              <a:gd name="connsiteY3" fmla="*/ 0 h 2329131"/>
              <a:gd name="connsiteX4" fmla="*/ 11360989 w 11360989"/>
              <a:gd name="connsiteY4" fmla="*/ 2329131 h 2329131"/>
              <a:gd name="connsiteX5" fmla="*/ 34506 w 11360989"/>
              <a:gd name="connsiteY5" fmla="*/ 2329131 h 2329131"/>
              <a:gd name="connsiteX6" fmla="*/ 25881 w 11360989"/>
              <a:gd name="connsiteY6" fmla="*/ 552091 h 2329131"/>
              <a:gd name="connsiteX7" fmla="*/ 0 w 11360989"/>
              <a:gd name="connsiteY7" fmla="*/ 595223 h 2329131"/>
              <a:gd name="connsiteX0" fmla="*/ 0 w 11360989"/>
              <a:gd name="connsiteY0" fmla="*/ 595223 h 2329131"/>
              <a:gd name="connsiteX1" fmla="*/ 9213014 w 11360989"/>
              <a:gd name="connsiteY1" fmla="*/ 560717 h 2329131"/>
              <a:gd name="connsiteX2" fmla="*/ 9213014 w 11360989"/>
              <a:gd name="connsiteY2" fmla="*/ 17252 h 2329131"/>
              <a:gd name="connsiteX3" fmla="*/ 11360989 w 11360989"/>
              <a:gd name="connsiteY3" fmla="*/ 0 h 2329131"/>
              <a:gd name="connsiteX4" fmla="*/ 11360989 w 11360989"/>
              <a:gd name="connsiteY4" fmla="*/ 2329131 h 2329131"/>
              <a:gd name="connsiteX5" fmla="*/ 34506 w 11360989"/>
              <a:gd name="connsiteY5" fmla="*/ 2329131 h 2329131"/>
              <a:gd name="connsiteX6" fmla="*/ 25881 w 11360989"/>
              <a:gd name="connsiteY6" fmla="*/ 552091 h 2329131"/>
              <a:gd name="connsiteX7" fmla="*/ 0 w 11360989"/>
              <a:gd name="connsiteY7" fmla="*/ 595223 h 232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60989" h="2329131">
                <a:moveTo>
                  <a:pt x="0" y="595223"/>
                </a:moveTo>
                <a:lnTo>
                  <a:pt x="9213014" y="560717"/>
                </a:lnTo>
                <a:lnTo>
                  <a:pt x="9213014" y="17252"/>
                </a:lnTo>
                <a:lnTo>
                  <a:pt x="11360989" y="0"/>
                </a:lnTo>
                <a:lnTo>
                  <a:pt x="11360989" y="2329131"/>
                </a:lnTo>
                <a:lnTo>
                  <a:pt x="34506" y="2329131"/>
                </a:lnTo>
                <a:lnTo>
                  <a:pt x="25881" y="552091"/>
                </a:lnTo>
                <a:lnTo>
                  <a:pt x="0" y="595223"/>
                </a:lnTo>
                <a:close/>
              </a:path>
            </a:pathLst>
          </a:custGeom>
          <a:ln w="38100">
            <a:solidFill>
              <a:srgbClr val="52107A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8212347" y="4277890"/>
            <a:ext cx="3554794" cy="1047116"/>
            <a:chOff x="8531525" y="5902700"/>
            <a:chExt cx="3235616" cy="1047116"/>
          </a:xfrm>
        </p:grpSpPr>
        <p:sp>
          <p:nvSpPr>
            <p:cNvPr id="21" name="圆角矩形标注 20"/>
            <p:cNvSpPr/>
            <p:nvPr/>
          </p:nvSpPr>
          <p:spPr>
            <a:xfrm>
              <a:off x="8531525" y="5902700"/>
              <a:ext cx="3235616" cy="719497"/>
            </a:xfrm>
            <a:prstGeom prst="wedgeRoundRectCallout">
              <a:avLst>
                <a:gd name="adj1" fmla="val -58948"/>
                <a:gd name="adj2" fmla="val -52466"/>
                <a:gd name="adj3" fmla="val 16667"/>
              </a:avLst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577462" y="5995709"/>
              <a:ext cx="318967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要点二：</a:t>
              </a: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</a:rPr>
                <a:t>喜爱的栏目</a:t>
              </a:r>
            </a:p>
          </p:txBody>
        </p:sp>
      </p:grpSp>
      <p:cxnSp>
        <p:nvCxnSpPr>
          <p:cNvPr id="33" name="直接连接符 32"/>
          <p:cNvCxnSpPr/>
          <p:nvPr/>
        </p:nvCxnSpPr>
        <p:spPr>
          <a:xfrm flipV="1">
            <a:off x="7737894" y="3674317"/>
            <a:ext cx="3946709" cy="25879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583720" y="4183811"/>
            <a:ext cx="11100883" cy="3109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583720" y="4698522"/>
            <a:ext cx="1883435" cy="2588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488706" y="3258993"/>
            <a:ext cx="2993366" cy="553998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喜爱的原因</a:t>
            </a:r>
          </a:p>
        </p:txBody>
      </p:sp>
      <p:sp>
        <p:nvSpPr>
          <p:cNvPr id="37" name="矩形 36"/>
          <p:cNvSpPr/>
          <p:nvPr/>
        </p:nvSpPr>
        <p:spPr>
          <a:xfrm>
            <a:off x="489243" y="5053132"/>
            <a:ext cx="11548471" cy="967347"/>
          </a:xfrm>
          <a:prstGeom prst="rect">
            <a:avLst/>
          </a:prstGeom>
          <a:ln w="38100">
            <a:solidFill>
              <a:srgbClr val="52107A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8376249" y="5777028"/>
            <a:ext cx="3580673" cy="1047116"/>
            <a:chOff x="8531525" y="5902700"/>
            <a:chExt cx="3235616" cy="1047116"/>
          </a:xfrm>
        </p:grpSpPr>
        <p:sp>
          <p:nvSpPr>
            <p:cNvPr id="30" name="圆角矩形标注 29"/>
            <p:cNvSpPr/>
            <p:nvPr/>
          </p:nvSpPr>
          <p:spPr>
            <a:xfrm>
              <a:off x="8531525" y="5902700"/>
              <a:ext cx="3235616" cy="719497"/>
            </a:xfrm>
            <a:prstGeom prst="wedgeRoundRectCallout">
              <a:avLst>
                <a:gd name="adj1" fmla="val -57495"/>
                <a:gd name="adj2" fmla="val -42874"/>
                <a:gd name="adj3" fmla="val 16667"/>
              </a:avLst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577462" y="5995709"/>
              <a:ext cx="318967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要点三：</a:t>
              </a: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</a:rPr>
                <a:t>期望和祝福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3754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6" grpId="0" animBg="1"/>
      <p:bldP spid="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845389" y="1444414"/>
            <a:ext cx="4753155" cy="44857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0549" y="685589"/>
            <a:ext cx="11320037" cy="5521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and Me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Time flies in the blink of an eye! It is ten years since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first came out.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As a faithful reader, whenever I read it, I feel greatly inspired. It gives me a lot of power to read how other young people live their lives. The section I like most is the sayings from famous people. These sayings reflect their wisdom of life and spread positive energy, which encourage me to become a better person.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I sincerely wish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would become increasingly popular and hope it carries more valuable articles and wonderful content.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-1" y="18415"/>
            <a:ext cx="4761781" cy="666750"/>
            <a:chOff x="-35" y="638"/>
            <a:chExt cx="5116" cy="786"/>
          </a:xfrm>
          <a:solidFill>
            <a:srgbClr val="476C2C"/>
          </a:solidFill>
        </p:grpSpPr>
        <p:sp>
          <p:nvSpPr>
            <p:cNvPr id="26" name="矩形 25"/>
            <p:cNvSpPr/>
            <p:nvPr>
              <p:custDataLst>
                <p:tags r:id="rId2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>
              <p:custDataLst>
                <p:tags r:id="rId3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>
            <p:custDataLst>
              <p:tags r:id="rId1"/>
            </p:custDataLst>
          </p:nvPr>
        </p:nvSpPr>
        <p:spPr>
          <a:xfrm>
            <a:off x="176530" y="-200025"/>
            <a:ext cx="4697395" cy="9787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下笔成文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—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范文一</a:t>
            </a:r>
            <a:endParaRPr lang="zh-CN" altLang="en-US" sz="3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16390" y="1752143"/>
            <a:ext cx="6357667" cy="224676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Tempus Sans ITC" panose="04020404030D07020202" pitchFamily="82" charset="0"/>
                <a:ea typeface="楷体" panose="02010609060101010101" pitchFamily="49" charset="-122"/>
                <a:cs typeface="Times New Roman" panose="02020603050405020304" pitchFamily="18" charset="0"/>
              </a:rPr>
              <a:t>表达“时光飞逝” ：</a:t>
            </a:r>
            <a:endParaRPr lang="en-US" altLang="zh-CN" sz="2800" b="1" dirty="0">
              <a:latin typeface="Tempus Sans ITC" panose="04020404030D07020202" pitchFamily="82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How time flies! 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光阴似箭！</a:t>
            </a:r>
            <a:endParaRPr lang="en-US" altLang="zh-CN" sz="2800" b="1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How time has passed! 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时间过得真快！</a:t>
            </a:r>
            <a:endParaRPr lang="en-US" altLang="zh-CN" sz="2800" b="1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The years have just flown by. </a:t>
            </a:r>
            <a:r>
              <a:rPr lang="zh-CN" altLang="en-US" sz="2800" b="1" dirty="0">
                <a:latin typeface="Tempus Sans ITC" panose="04020404030D07020202" pitchFamily="82" charset="0"/>
                <a:ea typeface="楷体" panose="02010609060101010101" pitchFamily="49" charset="-122"/>
                <a:cs typeface="Times New Roman" panose="02020603050405020304" pitchFamily="18" charset="0"/>
              </a:rPr>
              <a:t>岁月匆匆而过。</a:t>
            </a:r>
          </a:p>
        </p:txBody>
      </p:sp>
      <p:cxnSp>
        <p:nvCxnSpPr>
          <p:cNvPr id="7" name="直接连接符 6"/>
          <p:cNvCxnSpPr>
            <a:cxnSpLocks/>
          </p:cNvCxnSpPr>
          <p:nvPr/>
        </p:nvCxnSpPr>
        <p:spPr>
          <a:xfrm>
            <a:off x="11381186" y="3105509"/>
            <a:ext cx="198600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cxnSpLocks/>
          </p:cNvCxnSpPr>
          <p:nvPr/>
        </p:nvCxnSpPr>
        <p:spPr>
          <a:xfrm>
            <a:off x="419818" y="3723736"/>
            <a:ext cx="133786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2608906" y="4303365"/>
            <a:ext cx="1684235" cy="523220"/>
          </a:xfrm>
          <a:prstGeom prst="rect">
            <a:avLst/>
          </a:prstGeom>
          <a:solidFill>
            <a:srgbClr val="7030A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定语从句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59DAC78-5663-7001-BDFF-8585F9F5AECB}"/>
              </a:ext>
            </a:extLst>
          </p:cNvPr>
          <p:cNvSpPr txBox="1"/>
          <p:nvPr/>
        </p:nvSpPr>
        <p:spPr>
          <a:xfrm>
            <a:off x="489716" y="1921420"/>
            <a:ext cx="4037977" cy="954107"/>
          </a:xfrm>
          <a:prstGeom prst="rect">
            <a:avLst/>
          </a:prstGeom>
          <a:solidFill>
            <a:srgbClr val="7030A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感叹句：充分表达情感，奠定全文感情基调</a:t>
            </a:r>
            <a:endParaRPr lang="zh-CN" altLang="en-US" sz="28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67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29" grpId="0" animBg="1"/>
      <p:bldP spid="10" grpId="0" animBg="1"/>
      <p:bldP spid="10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11"/>
          <p:cNvSpPr/>
          <p:nvPr/>
        </p:nvSpPr>
        <p:spPr>
          <a:xfrm>
            <a:off x="336428" y="4166557"/>
            <a:ext cx="2277376" cy="49652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6546830" y="3599951"/>
            <a:ext cx="5126268" cy="49652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9430" y="409770"/>
            <a:ext cx="11320037" cy="5521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and Me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Time flies in the blink of an eye! It is ten years since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first came out.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As a faithful reader, whenever I read it, I feel greatly inspired. It gives me a lot of power to read how other young people live their lives. The section I like most is the sayings from famous people. These sayings reflect their wisdom of life and spread positive energy, which encourage me to become a better person.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I sincerely wish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would become increasingly popular and hope it carries more valuable articles and wonderful content.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-1" y="18415"/>
            <a:ext cx="4761781" cy="666750"/>
            <a:chOff x="-35" y="638"/>
            <a:chExt cx="5116" cy="786"/>
          </a:xfrm>
          <a:solidFill>
            <a:srgbClr val="476C2C"/>
          </a:solidFill>
        </p:grpSpPr>
        <p:sp>
          <p:nvSpPr>
            <p:cNvPr id="26" name="矩形 25"/>
            <p:cNvSpPr/>
            <p:nvPr>
              <p:custDataLst>
                <p:tags r:id="rId2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>
              <p:custDataLst>
                <p:tags r:id="rId3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>
            <p:custDataLst>
              <p:tags r:id="rId1"/>
            </p:custDataLst>
          </p:nvPr>
        </p:nvSpPr>
        <p:spPr>
          <a:xfrm>
            <a:off x="176530" y="-200025"/>
            <a:ext cx="4697395" cy="9787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下笔成文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—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范文一</a:t>
            </a:r>
            <a:endParaRPr lang="zh-CN" altLang="en-US" sz="3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charset="-122"/>
              <a:sym typeface="+mn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7332567" y="2451029"/>
            <a:ext cx="3554794" cy="719497"/>
            <a:chOff x="8437971" y="5974735"/>
            <a:chExt cx="3235616" cy="719497"/>
          </a:xfrm>
        </p:grpSpPr>
        <p:sp>
          <p:nvSpPr>
            <p:cNvPr id="14" name="圆角矩形标注 13"/>
            <p:cNvSpPr/>
            <p:nvPr/>
          </p:nvSpPr>
          <p:spPr>
            <a:xfrm>
              <a:off x="8437971" y="5974735"/>
              <a:ext cx="3235616" cy="719497"/>
            </a:xfrm>
            <a:prstGeom prst="wedgeRoundRectCallout">
              <a:avLst>
                <a:gd name="adj1" fmla="val -1435"/>
                <a:gd name="adj2" fmla="val 101000"/>
                <a:gd name="adj3" fmla="val 16667"/>
              </a:avLst>
            </a:prstGeom>
            <a:solidFill>
              <a:srgbClr val="002060"/>
            </a:solidFill>
            <a:ln w="38100"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613745" y="6056669"/>
              <a:ext cx="28543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非限制性定语从句</a:t>
              </a: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757334" y="5845583"/>
            <a:ext cx="10524227" cy="95410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翻译句子：</a:t>
            </a:r>
            <a:r>
              <a: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我衷心祝愿</a:t>
            </a:r>
            <a:r>
              <a:rPr lang="en-US" altLang="zh-CN" sz="2800" b="1" i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越来越受欢迎，希望能刊登更多有价值的文章和精彩的内容。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757334" y="5180937"/>
            <a:ext cx="10827941" cy="3084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V="1">
            <a:off x="453620" y="5729636"/>
            <a:ext cx="7568946" cy="3084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145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9046" y="567451"/>
            <a:ext cx="1132003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and Me</a:t>
            </a:r>
            <a:endParaRPr lang="en-US" altLang="zh-CN" sz="28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Congratulations on the tenth anniversary of the launch of Youth.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has sparked my interest in English and broadened my horizons. It covers the latest news both at home and abroad, which enables me to keep pace with / get up-to-date information of the world. Of all the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columns, I like Western World most. Written in simple but authentic English, the articles introduce me to western society and culture. Amazingly, they also inspire me to appreciate my own culture more.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I hope to continue benefiting from reading it and may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stay in youth forever. 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-1" y="18415"/>
            <a:ext cx="4761781" cy="666750"/>
            <a:chOff x="-35" y="638"/>
            <a:chExt cx="5116" cy="786"/>
          </a:xfrm>
          <a:solidFill>
            <a:srgbClr val="476C2C"/>
          </a:solidFill>
        </p:grpSpPr>
        <p:sp>
          <p:nvSpPr>
            <p:cNvPr id="4" name="矩形 3"/>
            <p:cNvSpPr/>
            <p:nvPr>
              <p:custDataLst>
                <p:tags r:id="rId5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>
              <p:custDataLst>
                <p:tags r:id="rId6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76530" y="-200025"/>
            <a:ext cx="4697395" cy="9787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下笔成文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—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范文二</a:t>
            </a:r>
            <a:endParaRPr lang="zh-CN" altLang="en-US" sz="3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62234" y="1891631"/>
            <a:ext cx="2858672" cy="443006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圆角矩形 26011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115683" y="2516366"/>
            <a:ext cx="6362740" cy="1405394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spark somebody’s interest / hope / curiosity etc 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激起某人的兴趣 </a:t>
            </a: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希望 </a:t>
            </a: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好奇心等</a:t>
            </a:r>
          </a:p>
        </p:txBody>
      </p:sp>
      <p:sp>
        <p:nvSpPr>
          <p:cNvPr id="9" name="矩形 8"/>
          <p:cNvSpPr/>
          <p:nvPr/>
        </p:nvSpPr>
        <p:spPr>
          <a:xfrm>
            <a:off x="7731691" y="1910490"/>
            <a:ext cx="3474022" cy="456345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cxnSp>
        <p:nvCxnSpPr>
          <p:cNvPr id="10" name="曲线连接符 13"/>
          <p:cNvCxnSpPr/>
          <p:nvPr/>
        </p:nvCxnSpPr>
        <p:spPr>
          <a:xfrm rot="16200000" flipH="1">
            <a:off x="9021367" y="2564696"/>
            <a:ext cx="641402" cy="245679"/>
          </a:xfrm>
          <a:prstGeom prst="curvedConnector3">
            <a:avLst>
              <a:gd name="adj1" fmla="val 50000"/>
            </a:avLst>
          </a:prstGeom>
          <a:ln w="28575">
            <a:solidFill>
              <a:srgbClr val="7030A0"/>
            </a:solidFill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1" name="圆角矩形 26011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8330707" y="3008237"/>
            <a:ext cx="2745610" cy="549036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开拓视野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6B954EC9-C4B3-BD1F-76F4-6744AEDEDDD9}"/>
              </a:ext>
            </a:extLst>
          </p:cNvPr>
          <p:cNvSpPr/>
          <p:nvPr/>
        </p:nvSpPr>
        <p:spPr>
          <a:xfrm>
            <a:off x="1158240" y="1247301"/>
            <a:ext cx="9204960" cy="558902"/>
          </a:xfrm>
          <a:prstGeom prst="rect">
            <a:avLst/>
          </a:prstGeom>
          <a:ln w="38100">
            <a:solidFill>
              <a:srgbClr val="52107A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3" name="圆角矩形 260113">
            <a:extLst>
              <a:ext uri="{FF2B5EF4-FFF2-40B4-BE49-F238E27FC236}">
                <a16:creationId xmlns:a16="http://schemas.microsoft.com/office/drawing/2014/main" id="{8865D3B6-5D91-BF19-1A3E-5A90A20454E7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164910" y="639053"/>
            <a:ext cx="4040803" cy="549036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开门见山，点明主旨</a:t>
            </a:r>
          </a:p>
        </p:txBody>
      </p:sp>
    </p:spTree>
    <p:extLst>
      <p:ext uri="{BB962C8B-B14F-4D97-AF65-F5344CB8AC3E}">
        <p14:creationId xmlns:p14="http://schemas.microsoft.com/office/powerpoint/2010/main" val="34290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bldLvl="0" animBg="1"/>
      <p:bldP spid="12" grpId="0" animBg="1"/>
      <p:bldP spid="1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9046" y="567451"/>
            <a:ext cx="1132003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and Me</a:t>
            </a:r>
            <a:endParaRPr lang="en-US" altLang="zh-CN" sz="28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Congratulations on the tenth anniversary of the launch of Youth.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has sparked my interest in English and broadened my horizons. It covers the latest news both at home and abroad, which enables me to keep pace with / get up-to-date information of the world. Of all the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columns, I like Western World most. Written in simple but authentic English, the articles introduce me to western society and culture. Amazingly, they also inspire me to appreciate my own culture more.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I hope to continue benefiting from reading it and may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Youth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stay in youth forever. 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-1" y="18415"/>
            <a:ext cx="4761781" cy="666750"/>
            <a:chOff x="-35" y="638"/>
            <a:chExt cx="5116" cy="786"/>
          </a:xfrm>
          <a:solidFill>
            <a:srgbClr val="476C2C"/>
          </a:solidFill>
        </p:grpSpPr>
        <p:sp>
          <p:nvSpPr>
            <p:cNvPr id="4" name="矩形 3"/>
            <p:cNvSpPr/>
            <p:nvPr>
              <p:custDataLst>
                <p:tags r:id="rId3"/>
              </p:custDataLst>
            </p:nvPr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>
              <p:custDataLst>
                <p:tags r:id="rId4"/>
              </p:custDataLst>
            </p:nvPr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solidFill>
                <a:srgbClr val="476C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76530" y="-200025"/>
            <a:ext cx="4697395" cy="9787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下笔成文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—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范文二</a:t>
            </a:r>
            <a:endParaRPr lang="zh-CN" altLang="en-US" sz="3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圆角矩形 26011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464188" y="3040851"/>
            <a:ext cx="2291276" cy="574564"/>
          </a:xfrm>
          <a:prstGeom prst="roundRect">
            <a:avLst>
              <a:gd name="adj" fmla="val 16667"/>
            </a:avLst>
          </a:prstGeom>
          <a:solidFill>
            <a:srgbClr val="476C2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i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adj</a:t>
            </a: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地道的</a:t>
            </a:r>
          </a:p>
        </p:txBody>
      </p:sp>
      <p:sp>
        <p:nvSpPr>
          <p:cNvPr id="9" name="矩形 8"/>
          <p:cNvSpPr/>
          <p:nvPr/>
        </p:nvSpPr>
        <p:spPr>
          <a:xfrm>
            <a:off x="8145061" y="3676597"/>
            <a:ext cx="1464765" cy="461665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>
            <a:off x="7763774" y="2976113"/>
            <a:ext cx="3769743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04266" y="3629828"/>
            <a:ext cx="7359508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7137654" y="1553473"/>
            <a:ext cx="3554794" cy="719497"/>
            <a:chOff x="8437971" y="5974735"/>
            <a:chExt cx="3235616" cy="719497"/>
          </a:xfrm>
        </p:grpSpPr>
        <p:sp>
          <p:nvSpPr>
            <p:cNvPr id="17" name="圆角矩形标注 16"/>
            <p:cNvSpPr/>
            <p:nvPr/>
          </p:nvSpPr>
          <p:spPr>
            <a:xfrm>
              <a:off x="8437971" y="5974735"/>
              <a:ext cx="3235616" cy="719497"/>
            </a:xfrm>
            <a:prstGeom prst="wedgeRoundRectCallout">
              <a:avLst>
                <a:gd name="adj1" fmla="val -1435"/>
                <a:gd name="adj2" fmla="val 101000"/>
                <a:gd name="adj3" fmla="val 16667"/>
              </a:avLst>
            </a:prstGeom>
            <a:solidFill>
              <a:srgbClr val="002060"/>
            </a:solidFill>
            <a:ln w="38100"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pPr algn="l"/>
              <a:endParaRPr lang="zh-CN" altLang="en-US" sz="2400" dirty="0">
                <a:solidFill>
                  <a:srgbClr val="FFCC66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613745" y="6056669"/>
              <a:ext cx="28543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非限制性定语从句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8314714" y="4284257"/>
            <a:ext cx="1795444" cy="461665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893801" y="4702493"/>
            <a:ext cx="2613106" cy="954107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话语标记词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</a:p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令人惊奇的是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11A74A51-593E-438C-0C26-4B5724CD21D9}"/>
              </a:ext>
            </a:extLst>
          </p:cNvPr>
          <p:cNvCxnSpPr>
            <a:cxnSpLocks/>
          </p:cNvCxnSpPr>
          <p:nvPr/>
        </p:nvCxnSpPr>
        <p:spPr>
          <a:xfrm>
            <a:off x="8781626" y="5997034"/>
            <a:ext cx="2837457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EB9DAC77-1C91-4D93-FE6F-B0F22E1140F4}"/>
              </a:ext>
            </a:extLst>
          </p:cNvPr>
          <p:cNvCxnSpPr>
            <a:cxnSpLocks/>
          </p:cNvCxnSpPr>
          <p:nvPr/>
        </p:nvCxnSpPr>
        <p:spPr>
          <a:xfrm>
            <a:off x="404266" y="6603764"/>
            <a:ext cx="1861414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id="{683939EB-5C96-56AA-5C62-7595EB313D0F}"/>
              </a:ext>
            </a:extLst>
          </p:cNvPr>
          <p:cNvSpPr txBox="1"/>
          <p:nvPr/>
        </p:nvSpPr>
        <p:spPr>
          <a:xfrm>
            <a:off x="2517554" y="6250919"/>
            <a:ext cx="5417406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翻译句子：</a:t>
            </a:r>
            <a:r>
              <a: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愿 </a:t>
            </a:r>
            <a:r>
              <a:rPr lang="en-US" altLang="zh-CN" sz="2800" b="1" i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Youth </a:t>
            </a:r>
            <a:r>
              <a: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青春永驻！</a:t>
            </a:r>
          </a:p>
        </p:txBody>
      </p:sp>
    </p:spTree>
    <p:extLst>
      <p:ext uri="{BB962C8B-B14F-4D97-AF65-F5344CB8AC3E}">
        <p14:creationId xmlns:p14="http://schemas.microsoft.com/office/powerpoint/2010/main" val="121911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animBg="1"/>
      <p:bldP spid="19" grpId="0" animBg="1"/>
      <p:bldP spid="20" grpId="0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50939" y="3236913"/>
            <a:ext cx="9372600" cy="17526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sym typeface="黑体" panose="02010609060101010101" charset="-122"/>
              </a:rPr>
              <a:t>本课件已在中国版权保护中心登记作品著作权，</a:t>
            </a:r>
          </a:p>
          <a:p>
            <a:r>
              <a:rPr lang="zh-CN" altLang="en-US" sz="3200" b="1">
                <a:solidFill>
                  <a:schemeClr val="tx1"/>
                </a:solidFill>
                <a:sym typeface="黑体" panose="02010609060101010101" charset="-122"/>
              </a:rPr>
              <a:t>未经许可，禁止商用、分享、转载！</a:t>
            </a:r>
            <a:endParaRPr lang="zh-CN" altLang="en-US" sz="3200" b="1">
              <a:solidFill>
                <a:schemeClr val="tx1"/>
              </a:solidFill>
            </a:endParaRPr>
          </a:p>
          <a:p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212995" name="标题 1"/>
          <p:cNvSpPr>
            <a:spLocks noGrp="1"/>
          </p:cNvSpPr>
          <p:nvPr>
            <p:custDataLst>
              <p:tags r:id="rId3"/>
            </p:custDataLst>
          </p:nvPr>
        </p:nvSpPr>
        <p:spPr bwMode="auto">
          <a:xfrm>
            <a:off x="2420939" y="57151"/>
            <a:ext cx="7350125" cy="257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/>
          <a:p>
            <a:pPr algn="ctr" eaLnBrk="1" hangingPunct="1"/>
            <a:r>
              <a:rPr lang="zh-CN" altLang="en-US" sz="4800" b="1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黑体" panose="02010609060101010101" charset="-122"/>
              </a:rPr>
              <a:t>版权提示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407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YzAwMDFlZTY3Y2U4YTIwMWYzMjgzYjBmZWIwMGI5OWMifQ=="/>
  <p:tag name="KSO_WPP_MARK_KEY" val="91847894-aa2b-45a5-9a2c-ab7afac936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OLD_SHAPE_ID" val="2"/>
  <p:tag name="REFSHAPE" val="37735806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OLD_SHAPE_ID" val="3"/>
  <p:tag name="REFSHAPE" val="37735950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OLD_SHAPE_ID" val="4"/>
  <p:tag name="REFSHAPE" val="37735878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12799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12799"/>
  <p:tag name="KSO_WM_SLIDE_LAYOUT" val="a_d"/>
  <p:tag name="KSO_WM_SLIDE_LAYOUT_CNT" val="1_1"/>
  <p:tag name="KSO_WM_TEMPLATE_THUMBS_INDEX" val="1、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5:39:53&quot;,&quot;maxSize&quot;:{&quot;size1&quot;:98.8},&quot;minSize&quot;:{&quot;size1&quot;:98.8},&quot;normalSize&quot;:{&quot;size1&quot;:98.8},&quot;subLayout&quot;:[{&quot;id&quot;:&quot;2021-04-01T15:39:53&quot;,&quot;margin&quot;:{&quot;bottom&quot;:4.2330002784729,&quot;left&quot;:2.117000102996826,&quot;right&quot;:19.049999237060547,&quot;top&quot;:4.2330002784729},&quot;type&quot;:0},{&quot;id&quot;:&quot;2021-04-01T15:39:53&quot;,&quot;type&quot;:0}],&quot;type&quot;:0}"/>
  <p:tag name="KSO_WM_SLIDE_BACKGROUND" val="[&quot;general&quot;]"/>
  <p:tag name="KSO_WM_SLIDE_RATIO" val="1.777778"/>
  <p:tag name="KSO_WM_CHIP_INFOS" val="{&quot;type&quot;:0,&quot;layout_type&quot;:&quot;full&quot;,&quot;layout_feature&quot;:2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9983aa6b953a2f5c83cff1"/>
  <p:tag name="KSO_WM_CHIP_FILLPROP" val="[[{&quot;text_align&quot;:&quot;cm&quot;,&quot;text_direction&quot;:&quot;horizontal&quot;,&quot;support_big_font&quot;:false,&quot;fill_id&quot;:&quot;1442f1ca52884017ae7cb76167f313bf&quot;,&quot;fill_align&quot;:&quot;cm&quot;,&quot;chip_types&quot;:[&quot;picture&quot;]},{&quot;text_align&quot;:&quot;lm&quot;,&quot;text_direction&quot;:&quot;horizontal&quot;,&quot;support_big_font&quot;:false,&quot;fill_id&quot;:&quot;fa4f39658b114f6896f7c35e693dea0d&quot;,&quot;fill_align&quot;:&quot;cm&quot;,&quot;chip_types&quot;:[&quot;text&quot;,&quot;header&quot;]}]]"/>
  <p:tag name="KSO_WM_SLIDE_SIZE" val="960*540"/>
  <p:tag name="KSO_WM_SLIDE_POSITION" val="0*0"/>
  <p:tag name="KSO_WM_SLIDE_CAN_ADD_NAVIGATION" val="1"/>
  <p:tag name="KSO_WM_CHIP_DECFILLPROP" val="[]"/>
  <p:tag name="KSO_WM_CHIP_GROUPID" val="5e9d76f7dc741d3f2d9ea57a"/>
  <p:tag name="KSO_WM_SLIDE_BK_DARK_LIGHT" val="2"/>
  <p:tag name="KSO_WM_SLIDE_BACKGROUND_TYPE" val="general"/>
  <p:tag name="KSO_WM_SLIDE_SUPPORT_FEATURE_TYPE" val="0"/>
  <p:tag name="KSO_WM_TEMPLATE_ASSEMBLE_XID" val="60656f524054ed1e2fb807c2"/>
  <p:tag name="KSO_WM_TEMPLATE_ASSEMBLE_GROUPID" val="60656f524054ed1e2fb807c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1575</Words>
  <Application>Microsoft Office PowerPoint</Application>
  <PresentationFormat>宽屏</PresentationFormat>
  <Paragraphs>146</Paragraphs>
  <Slides>20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等线</vt:lpstr>
      <vt:lpstr>等线 Light</vt:lpstr>
      <vt:lpstr>黑体</vt:lpstr>
      <vt:lpstr>楷体</vt:lpstr>
      <vt:lpstr>迷你简卡通</vt:lpstr>
      <vt:lpstr>Arial</vt:lpstr>
      <vt:lpstr>Calibri</vt:lpstr>
      <vt:lpstr>Tempus Sans ITC</vt:lpstr>
      <vt:lpstr>Times New Roman</vt:lpstr>
      <vt:lpstr>Wingdings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Jenny</dc:creator>
  <cp:lastModifiedBy>ct</cp:lastModifiedBy>
  <cp:revision>257</cp:revision>
  <dcterms:created xsi:type="dcterms:W3CDTF">2019-06-19T02:08:00Z</dcterms:created>
  <dcterms:modified xsi:type="dcterms:W3CDTF">2023-05-22T07:13:56Z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2052-11.1.0.13703</vt:lpwstr>
  </property>
  <property fmtid="{D5CDD505-2E9C-101B-9397-08002B2CF9AE}" pid="3" name="ICV">
    <vt:lpwstr>A9675331A8BA40D8ABA4FB3D2BD2C32A</vt:lpwstr>
  </property>
</Properties>
</file>