
<file path=[Content_Types].xml><?xml version="1.0" encoding="utf-8"?>
<Types xmlns="http://schemas.openxmlformats.org/package/2006/content-types">
  <Default Extension="jpeg" ContentType="image/jpe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0" r:id="rId3"/>
    <p:sldId id="256" r:id="rId4"/>
    <p:sldId id="264" r:id="rId5"/>
    <p:sldId id="258" r:id="rId6"/>
    <p:sldId id="276" r:id="rId7"/>
    <p:sldId id="277" r:id="rId8"/>
    <p:sldId id="263" r:id="rId9"/>
    <p:sldId id="262" r:id="rId10"/>
    <p:sldId id="278" r:id="rId11"/>
    <p:sldId id="261" r:id="rId12"/>
    <p:sldId id="269" r:id="rId13"/>
    <p:sldId id="267" r:id="rId14"/>
    <p:sldId id="279" r:id="rId15"/>
    <p:sldId id="280" r:id="rId16"/>
    <p:sldId id="281" r:id="rId17"/>
    <p:sldId id="266" r:id="rId18"/>
    <p:sldId id="268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2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568A4-A78B-40A0-B6B5-06E276D14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D31FB-F7ED-4110-B12C-F2D5345B2FC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hyperlink" Target="https://baike.so.com/doc/24922623-25871587.html" TargetMode="External"/><Relationship Id="rId8" Type="http://schemas.openxmlformats.org/officeDocument/2006/relationships/hyperlink" Target="https://baike.so.com/doc/6243507-6456906.html" TargetMode="External"/><Relationship Id="rId7" Type="http://schemas.openxmlformats.org/officeDocument/2006/relationships/hyperlink" Target="https://baike.so.com/doc/6031891-6244892.html" TargetMode="External"/><Relationship Id="rId6" Type="http://schemas.openxmlformats.org/officeDocument/2006/relationships/hyperlink" Target="https://baike.so.com/doc/4341055-4546043.html" TargetMode="External"/><Relationship Id="rId5" Type="http://schemas.openxmlformats.org/officeDocument/2006/relationships/hyperlink" Target="https://baike.so.com/doc/5346943-5582390.html" TargetMode="External"/><Relationship Id="rId4" Type="http://schemas.openxmlformats.org/officeDocument/2006/relationships/hyperlink" Target="https://baike.so.com/doc/5335531-5570969.html" TargetMode="External"/><Relationship Id="rId3" Type="http://schemas.openxmlformats.org/officeDocument/2006/relationships/hyperlink" Target="https://baike.so.com/doc/2646630-2794721.html" TargetMode="External"/><Relationship Id="rId2" Type="http://schemas.openxmlformats.org/officeDocument/2006/relationships/image" Target="../media/image3.png"/><Relationship Id="rId11" Type="http://schemas.openxmlformats.org/officeDocument/2006/relationships/slideLayout" Target="../slideLayouts/slideLayout1.xml"/><Relationship Id="rId10" Type="http://schemas.openxmlformats.org/officeDocument/2006/relationships/hyperlink" Target="https://baike.so.com/doc/5418223-5656383.html" TargetMode="Externa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jpeg"/><Relationship Id="rId8" Type="http://schemas.openxmlformats.org/officeDocument/2006/relationships/hyperlink" Target="https://baike.so.com/doc/6392984-6606641.html" TargetMode="External"/><Relationship Id="rId7" Type="http://schemas.openxmlformats.org/officeDocument/2006/relationships/hyperlink" Target="https://baike.so.com/doc/5607384-5819993.html" TargetMode="External"/><Relationship Id="rId6" Type="http://schemas.openxmlformats.org/officeDocument/2006/relationships/hyperlink" Target="https://baike.so.com/doc/5429564-5667811.html" TargetMode="External"/><Relationship Id="rId5" Type="http://schemas.openxmlformats.org/officeDocument/2006/relationships/hyperlink" Target="https://baike.so.com/doc/5346943-5582390.html" TargetMode="External"/><Relationship Id="rId4" Type="http://schemas.openxmlformats.org/officeDocument/2006/relationships/hyperlink" Target="https://baike.so.com/doc/7017676-7240565.html" TargetMode="External"/><Relationship Id="rId3" Type="http://schemas.openxmlformats.org/officeDocument/2006/relationships/hyperlink" Target="https://baike.so.com/doc/947812-1001917.html" TargetMode="External"/><Relationship Id="rId2" Type="http://schemas.openxmlformats.org/officeDocument/2006/relationships/hyperlink" Target="https://baike.so.com/doc/467693-495243.html" TargetMode="External"/><Relationship Id="rId10" Type="http://schemas.openxmlformats.org/officeDocument/2006/relationships/slideLayout" Target="../slideLayouts/slideLayout2.xml"/><Relationship Id="rId1" Type="http://schemas.openxmlformats.org/officeDocument/2006/relationships/hyperlink" Target="https://baike.so.com/doc/8810779-9135504.html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1" y="0"/>
            <a:ext cx="9124378" cy="6858000"/>
          </a:xfrm>
          <a:prstGeom prst="rect">
            <a:avLst/>
          </a:prstGeom>
        </p:spPr>
      </p:pic>
      <p:pic>
        <p:nvPicPr>
          <p:cNvPr id="2050" name="Picture 2" descr="https://p1.ssl.qhmsg.com/t012d4151d3e5acf2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0"/>
            <a:ext cx="6660231" cy="558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552" y="836712"/>
            <a:ext cx="1415772" cy="43831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孟母三迁</a:t>
            </a:r>
            <a: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的故事你知道吗？</a:t>
            </a:r>
            <a:endParaRPr lang="zh-CN" altLang="en-US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67744" y="5744848"/>
            <a:ext cx="66967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告诫人们：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近朱者赤，近墨者黑。（接近好的人才能学到好的习惯）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85" y="-2540"/>
            <a:ext cx="920305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7993" y="1196752"/>
            <a:ext cx="61206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21</a:t>
            </a:r>
            <a:r>
              <a:rPr lang="zh-CN" altLang="en-US" sz="5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5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5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孟子</a:t>
            </a:r>
            <a:r>
              <a:rPr lang="en-US" altLang="zh-CN" sz="5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5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二章</a:t>
            </a:r>
            <a:endParaRPr lang="zh-CN" altLang="en-US" sz="5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40081" y="3011209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富贵不能淫</a:t>
            </a:r>
            <a:endParaRPr lang="zh-CN" altLang="en-US" sz="4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08333" y="5301208"/>
            <a:ext cx="43204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1" y="0"/>
            <a:ext cx="9124378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47221" y="900728"/>
            <a:ext cx="3888432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学习目标</a:t>
            </a:r>
            <a:endParaRPr lang="en-US" altLang="zh-CN" sz="40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/>
            <a:endParaRPr lang="zh-CN" altLang="en-US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2397948"/>
            <a:ext cx="7272807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en-US" altLang="zh-CN" sz="36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1</a:t>
            </a:r>
            <a:r>
              <a:rPr lang="zh-CN" altLang="en-US" sz="36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、熟读课文，背诵文章。</a:t>
            </a:r>
            <a:endParaRPr lang="en-US" altLang="zh-CN" sz="3600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457200"/>
            <a:r>
              <a:rPr lang="en-US" altLang="zh-CN" sz="36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2</a:t>
            </a:r>
            <a:r>
              <a:rPr lang="zh-CN" altLang="en-US" sz="36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、实记重点字词并翻译文章。</a:t>
            </a:r>
            <a:endParaRPr lang="en-US" altLang="zh-CN" sz="3600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457200"/>
            <a:r>
              <a:rPr lang="en-US" altLang="zh-CN" sz="36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3</a:t>
            </a:r>
            <a:r>
              <a:rPr lang="zh-CN" altLang="en-US" sz="36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、小组研讨，理解本文意思，感受大丈夫的英雄气度。</a:t>
            </a:r>
            <a:endParaRPr lang="zh-CN" altLang="en-US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4378" cy="6858000"/>
          </a:xfrm>
          <a:prstGeom prst="rect">
            <a:avLst/>
          </a:prstGeom>
        </p:spPr>
      </p:pic>
      <p:pic>
        <p:nvPicPr>
          <p:cNvPr id="1026" name="Picture 2" descr="https://p1.ssl.qhmsg.com/t015b6140c720bbf96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3635896" cy="47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3982601" y="1667054"/>
            <a:ext cx="4896544" cy="4831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孟子（约公元前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372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-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约公元前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289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年），名轲，或字子舆，华夏族（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hlinkClick r:id="rId3"/>
              </a:rPr>
              <a:t>汉族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），邹（今山东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hlinkClick r:id="rId4"/>
              </a:rPr>
              <a:t>邹城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市）人。</a:t>
            </a: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457200"/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他是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hlinkClick r:id="rId5"/>
              </a:rPr>
              <a:t>孔子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之孙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hlinkClick r:id="rId6"/>
              </a:rPr>
              <a:t>孔伋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的再传弟子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。孟子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是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hlinkClick r:id="rId7"/>
              </a:rPr>
              <a:t>战国时期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伟大的思想家、教育家，儒家学派的代表人物。与孔子并称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"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hlinkClick r:id="rId8"/>
              </a:rPr>
              <a:t>孔孟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"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后世追封孟子为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"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hlinkClick r:id="rId9"/>
              </a:rPr>
              <a:t>亚圣公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"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，尊称为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"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hlinkClick r:id="rId10"/>
              </a:rPr>
              <a:t>亚圣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"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endParaRPr lang="en-US" altLang="zh-CN" sz="2800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457200"/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0333" y="595255"/>
            <a:ext cx="3054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作家简介</a:t>
            </a:r>
            <a:endParaRPr lang="zh-CN" altLang="en-US" sz="4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5125" y="274955"/>
            <a:ext cx="8229600" cy="4525963"/>
          </a:xfrm>
        </p:spPr>
        <p:txBody>
          <a:bodyPr/>
          <a:p>
            <a:pPr indent="0">
              <a:buNone/>
            </a:pPr>
            <a:r>
              <a:rPr lang="en-US" altLang="zh-CN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 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政治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上，孟子主张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  <a:hlinkClick r:id="rId1"/>
              </a:rPr>
              <a:t>法先王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、行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  <a:hlinkClick r:id="rId2"/>
              </a:rPr>
              <a:t>仁政</a:t>
            </a:r>
            <a:r>
              <a:rPr lang="en-US" altLang="zh-CN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;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他主张仁政，提出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  <a:hlinkClick r:id="rId3"/>
              </a:rPr>
              <a:t>民贵君轻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”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的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  <a:hlinkClick r:id="rId4"/>
              </a:rPr>
              <a:t>民本思想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</a:t>
            </a:r>
            <a:endParaRPr lang="en-US" altLang="zh-CN" sz="2800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0">
              <a:buNone/>
            </a:pP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  他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推崇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  <a:hlinkClick r:id="rId5"/>
              </a:rPr>
              <a:t>孔子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，反对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  <a:hlinkClick r:id="rId6"/>
              </a:rPr>
              <a:t>杨朱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、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  <a:hlinkClick r:id="rId7"/>
              </a:rPr>
              <a:t>墨翟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，其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弟子及再传弟子将孟子的言行记录成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《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孟子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一书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，是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孟子的言论汇编，由孟子及其弟子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  <a:hlinkClick r:id="rId8"/>
              </a:rPr>
              <a:t>万章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等共同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编写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完成，属</a:t>
            </a:r>
            <a:r>
              <a:rPr lang="zh-CN" altLang="en-US" sz="28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语录体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散文集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</a:t>
            </a:r>
            <a:endParaRPr lang="zh-CN" altLang="en-US" sz="2800"/>
          </a:p>
          <a:p>
            <a:pPr indent="0">
              <a:buNone/>
            </a:pPr>
            <a:endParaRPr lang="zh-CN" altLang="en-US" sz="2800"/>
          </a:p>
        </p:txBody>
      </p:sp>
      <p:pic>
        <p:nvPicPr>
          <p:cNvPr id="3074" name="Picture 2" descr="C:\Users\srytyd\Desktop\62369s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" y="3045460"/>
            <a:ext cx="2647950" cy="371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3319145" y="3342640"/>
            <a:ext cx="499745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/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链接：“四书五经” 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是四书和五经的合称，是中国儒家的经典书籍。</a:t>
            </a: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  <a:p>
            <a:pPr indent="457200"/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四书：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《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大学</a:t>
            </a:r>
            <a:r>
              <a:rPr lang="en-US" altLang="zh-CN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》《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中庸</a:t>
            </a:r>
            <a:r>
              <a:rPr lang="en-US" altLang="zh-CN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》《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论语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》《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孟子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</a:t>
            </a: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  <a:p>
            <a:pPr indent="457200"/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五经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：</a:t>
            </a:r>
            <a:r>
              <a:rPr lang="en-US" altLang="zh-CN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《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诗经</a:t>
            </a:r>
            <a:r>
              <a:rPr lang="en-US" altLang="zh-CN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》《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尚书</a:t>
            </a:r>
            <a:r>
              <a:rPr lang="en-US" altLang="zh-CN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》《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礼记</a:t>
            </a:r>
            <a:r>
              <a:rPr lang="en-US" altLang="zh-CN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》《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周易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》《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春秋</a:t>
            </a:r>
            <a:r>
              <a:rPr lang="en-US" altLang="zh-CN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》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</a:t>
            </a:r>
            <a:endParaRPr lang="zh-CN" altLang="en-US" sz="2800" dirty="0" smtClean="0"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25133"/>
            <a:ext cx="8229600" cy="1143000"/>
          </a:xfrm>
        </p:spPr>
        <p:txBody>
          <a:bodyPr/>
          <a:p>
            <a:r>
              <a:rPr lang="zh-CN" altLang="en-US"/>
              <a:t>齐读课文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38705" y="1965325"/>
            <a:ext cx="8229600" cy="4525963"/>
          </a:xfrm>
        </p:spPr>
        <p:txBody>
          <a:bodyPr>
            <a:norm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读准字音 </a:t>
            </a:r>
            <a:endParaRPr lang="zh-CN" altLang="en-US" sz="3600" b="1" noProof="1" dirty="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读出停顿</a:t>
            </a:r>
            <a:endParaRPr lang="zh-CN" altLang="en-US" sz="3600" b="1" noProof="1" dirty="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cs typeface="+mn-ea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读出感情</a:t>
            </a:r>
            <a:endParaRPr lang="zh-CN" altLang="en-US" sz="3600" b="1" noProof="1" dirty="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cs typeface="+mn-ea"/>
              <a:sym typeface="+mn-ea"/>
            </a:endParaRPr>
          </a:p>
          <a:p>
            <a:pPr marL="0" indent="0">
              <a:spcBef>
                <a:spcPct val="50000"/>
              </a:spcBef>
              <a:buNone/>
            </a:pPr>
            <a:endParaRPr lang="zh-CN" altLang="en-US" sz="3600" b="1" noProof="1" dirty="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  <a:p>
            <a:endParaRPr lang="zh-CN" altLang="en-US" sz="36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1" y="0"/>
            <a:ext cx="9124378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1560" y="404664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正字正音</a:t>
            </a:r>
            <a:endParaRPr lang="zh-CN" altLang="en-US" sz="4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1772816"/>
            <a:ext cx="69127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公孙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衍                  </a:t>
            </a:r>
            <a:r>
              <a:rPr lang="zh-CN" altLang="en-US" sz="3600" b="1" dirty="0" smtClean="0"/>
              <a:t>丈夫之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冠</a:t>
            </a:r>
            <a:endParaRPr lang="en-US" altLang="zh-CN" sz="3600" b="1" dirty="0" smtClean="0"/>
          </a:p>
          <a:p>
            <a:endParaRPr lang="en-US" altLang="zh-CN" sz="3600" b="1" dirty="0" smtClean="0"/>
          </a:p>
          <a:p>
            <a:r>
              <a:rPr lang="zh-CN" altLang="en-US" sz="3600" b="1" dirty="0" smtClean="0"/>
              <a:t>往之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女</a:t>
            </a:r>
            <a:r>
              <a:rPr lang="zh-CN" altLang="en-US" sz="3600" b="1" dirty="0" smtClean="0"/>
              <a:t>家</a:t>
            </a:r>
            <a:endParaRPr lang="en-US" altLang="zh-CN" sz="3600" b="1" dirty="0" smtClean="0"/>
          </a:p>
          <a:p>
            <a:endParaRPr lang="en-US" altLang="zh-CN" sz="3600" b="1" dirty="0" smtClean="0"/>
          </a:p>
          <a:p>
            <a:r>
              <a:rPr lang="zh-CN" altLang="en-US" sz="3600" b="1" dirty="0" smtClean="0"/>
              <a:t>富贵富贵不能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淫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29087" y="1618578"/>
            <a:ext cx="2232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err="1">
                <a:solidFill>
                  <a:srgbClr val="0000FF"/>
                </a:solidFill>
              </a:rPr>
              <a:t>yǎn</a:t>
            </a:r>
            <a:r>
              <a:rPr lang="zh-CN" altLang="en-US" sz="4400" dirty="0">
                <a:solidFill>
                  <a:srgbClr val="0000FF"/>
                </a:solidFill>
              </a:rPr>
              <a:t> </a:t>
            </a:r>
            <a:endParaRPr lang="zh-CN" altLang="en-US" sz="4400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56176" y="1618577"/>
            <a:ext cx="14401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err="1">
                <a:solidFill>
                  <a:srgbClr val="0000FF"/>
                </a:solidFill>
              </a:rPr>
              <a:t>guàn</a:t>
            </a:r>
            <a:endParaRPr lang="zh-CN" alt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10800000" flipV="1">
            <a:off x="3311860" y="2788478"/>
            <a:ext cx="40684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err="1">
                <a:solidFill>
                  <a:srgbClr val="0000FF"/>
                </a:solidFill>
              </a:rPr>
              <a:t>rǔ</a:t>
            </a:r>
            <a:r>
              <a:rPr lang="en-US" altLang="zh-CN" sz="4800" dirty="0">
                <a:solidFill>
                  <a:srgbClr val="0000FF"/>
                </a:solidFill>
              </a:rPr>
              <a:t>  </a:t>
            </a:r>
            <a:r>
              <a:rPr lang="zh-CN" altLang="en-US" sz="3600" dirty="0">
                <a:solidFill>
                  <a:srgbClr val="0000FF"/>
                </a:solidFill>
              </a:rPr>
              <a:t>同“汝”，你</a:t>
            </a:r>
            <a:r>
              <a:rPr lang="en-US" altLang="zh-CN" sz="3600" dirty="0">
                <a:solidFill>
                  <a:srgbClr val="0000FF"/>
                </a:solidFill>
              </a:rPr>
              <a:t> </a:t>
            </a:r>
            <a:endParaRPr lang="zh-CN" altLang="en-US" sz="3600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81754" y="3865697"/>
            <a:ext cx="17281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err="1">
                <a:solidFill>
                  <a:srgbClr val="0000FF"/>
                </a:solidFill>
              </a:rPr>
              <a:t>yín</a:t>
            </a:r>
            <a:endParaRPr lang="zh-CN" altLang="en-US" sz="4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1" y="0"/>
            <a:ext cx="9124378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8" y="194737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朗读课文</a:t>
            </a:r>
            <a:endParaRPr lang="zh-CN" altLang="en-US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980728"/>
            <a:ext cx="864096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/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富贵不能淫</a:t>
            </a:r>
            <a:endParaRPr lang="en-US" altLang="zh-CN" sz="36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457200"/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景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春曰：“公孙衍、张仪岂不诚大丈夫哉？一怒而诸侯惧，安居而天下熄。”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　　孟子曰：“是焉得为大丈夫乎？子未学礼乎？丈夫之冠也，父命之；女子之嫁也，母命之，往送之门，戒之曰：‘往之女家，必敬必戒，无违夫子！’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以顺为正者，妾妇之道也。居天下之广居，立天下之正位，行天下之大道。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得志，与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民由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之；不得志，独行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其道。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富贵不能淫，贫贱不能移，威武不能屈。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此之谓大丈夫。”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7" name="富贵不能淫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40352" y="594188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8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396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-52070" y="520383"/>
            <a:ext cx="8010525" cy="230695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 fontAlgn="base"/>
            <a:r>
              <a:rPr lang="zh-CN" altLang="en-US" sz="7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合作探究</a:t>
            </a:r>
            <a:endParaRPr lang="zh-CN" altLang="en-US" sz="72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 fontAlgn="base"/>
            <a:endParaRPr lang="zh-CN" altLang="en-US" sz="72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381626" y="2340610"/>
            <a:ext cx="8566150" cy="230695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l" fontAlgn="base"/>
            <a:r>
              <a:rPr lang="zh-CN" altLang="en-US" sz="3600" b="1" strike="noStrike" noProof="1">
                <a:solidFill>
                  <a:schemeClr val="accent4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1.借助注释工具书，疏通文意。</a:t>
            </a:r>
            <a:endParaRPr lang="zh-CN" altLang="en-US" sz="3600" b="1" strike="noStrike" noProof="1">
              <a:solidFill>
                <a:schemeClr val="accent4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 fontAlgn="base"/>
            <a:endParaRPr lang="zh-CN" altLang="en-US" sz="3600" b="1" strike="noStrike" noProof="1">
              <a:solidFill>
                <a:schemeClr val="accent4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 fontAlgn="base"/>
            <a:endParaRPr lang="zh-CN" altLang="en-US" sz="3600" b="1" strike="noStrike" noProof="1">
              <a:solidFill>
                <a:schemeClr val="accent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  <a:sym typeface="+mn-ea"/>
            </a:endParaRPr>
          </a:p>
          <a:p>
            <a:pPr algn="l" fontAlgn="base"/>
            <a:r>
              <a:rPr lang="zh-CN" altLang="en-US" sz="3600" b="1" strike="noStrike" noProof="1">
                <a:solidFill>
                  <a:schemeClr val="accent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 </a:t>
            </a:r>
            <a:endParaRPr lang="zh-CN" altLang="en-US" sz="3600" b="1" strike="noStrike" noProof="1">
              <a:solidFill>
                <a:schemeClr val="accent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037"/>
            <a:ext cx="9124378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51520" y="1102097"/>
            <a:ext cx="8712968" cy="569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景春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说：“公孙衍和张仪，难道不是真正的大丈夫吗？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他们发起怒来，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诸侯就害怕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；安静下来，战争停息，天下太平。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b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　　孟子说：“这怎么能算大丈夫呢？你没有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学习过礼吗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？男子行成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年礼时，父亲给予训导；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女子要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出嫁时，母亲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给予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训导，送她到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大门口，告诫她说：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‘到了你夫家，必须恭敬，必须谨慎，不要违抗你丈夫！’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以顺从作为准则，是为人妻妾的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道理。（大丈夫）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住在天下最宽广的住宅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‘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仁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’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里，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站在天下最正确 的位置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‘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礼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’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走着天下最光明的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大道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‘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义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’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上。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得志的时候与百姓一同遵循正道而行，不得志时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就自己走自己的道路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富贵不能使他迷惑，贫贱不能使他动摇，威武不能使他屈服，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这样的人才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称得上大丈夫！”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8018"/>
            <a:ext cx="28803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翻译</a:t>
            </a:r>
            <a:r>
              <a:rPr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注释</a:t>
            </a:r>
            <a:endParaRPr lang="zh-CN" altLang="en-US" sz="4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09" y="2538"/>
            <a:ext cx="9124378" cy="6858000"/>
          </a:xfrm>
          <a:prstGeom prst="rect">
            <a:avLst/>
          </a:prstGeom>
          <a:ln>
            <a:solidFill>
              <a:schemeClr val="accent1">
                <a:shade val="95000"/>
                <a:satMod val="105000"/>
                <a:alpha val="29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611560" y="548680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重点词归纳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3469" y="2024844"/>
            <a:ext cx="800219" cy="29523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之的用法</a:t>
            </a:r>
            <a:endParaRPr lang="zh-CN" altLang="en-US" sz="4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1619672" y="1772816"/>
            <a:ext cx="1152128" cy="3456384"/>
          </a:xfrm>
          <a:prstGeom prst="leftBrace">
            <a:avLst/>
          </a:prstGeom>
          <a:scene3d>
            <a:camera prst="orthographicFront"/>
            <a:lightRig rig="threePt" dir="t"/>
          </a:scene3d>
          <a:sp3d>
            <a:bevelT w="6350"/>
            <a:bevelB w="63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7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807804" y="1772816"/>
            <a:ext cx="30603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代词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动词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主谓之间，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取消句子的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独立性。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48064" y="1608182"/>
            <a:ext cx="3816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父命之、母命之、往送之门、诫之</a:t>
            </a:r>
            <a:endParaRPr lang="en-US" altLang="zh-CN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en-US" altLang="zh-CN" sz="24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5267034" y="2657309"/>
            <a:ext cx="1667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往之女家</a:t>
            </a:r>
            <a:endParaRPr lang="en-US" altLang="zh-CN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67034" y="3431538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妾妇之道也、居天下之广者，立天下之正位，行天下之大道。</a:t>
            </a:r>
            <a:endParaRPr lang="en-US" altLang="zh-CN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67034" y="4977172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丈夫之冠也、女子之冠也</a:t>
            </a:r>
            <a:endParaRPr lang="en-US" altLang="zh-CN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906484" y="5743134"/>
            <a:ext cx="6149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使动用法：淫、移、屈</a:t>
            </a:r>
            <a:endParaRPr lang="zh-CN" altLang="en-US" sz="4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5" y="0"/>
            <a:ext cx="9124378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79512" y="1305342"/>
            <a:ext cx="8784976" cy="501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孟子欣赏公孙衍、张仪这样的人吗？从哪里看出？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 smtClean="0"/>
          </a:p>
          <a:p>
            <a:endParaRPr lang="en-US" altLang="zh-CN" sz="2800" b="1" dirty="0" smtClean="0"/>
          </a:p>
          <a:p>
            <a:endParaRPr lang="en-US" altLang="zh-CN" sz="2800" b="1" dirty="0"/>
          </a:p>
          <a:p>
            <a:endParaRPr lang="en-US" altLang="zh-CN" sz="2800" b="1" dirty="0" smtClean="0"/>
          </a:p>
          <a:p>
            <a:endParaRPr lang="en-US" altLang="zh-CN" sz="2800" b="1" dirty="0" smtClean="0"/>
          </a:p>
          <a:p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dirty="0"/>
              <a:t> </a:t>
            </a:r>
            <a:endParaRPr lang="zh-CN" altLang="en-US" sz="2400" dirty="0"/>
          </a:p>
          <a:p>
            <a:endParaRPr lang="en-US" altLang="zh-CN" sz="2400" dirty="0" smtClean="0"/>
          </a:p>
          <a:p>
            <a:endParaRPr lang="en-US" altLang="zh-CN" sz="2400" dirty="0" smtClean="0"/>
          </a:p>
          <a:p>
            <a:endParaRPr lang="zh-CN" alt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260648"/>
            <a:ext cx="457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合作探究   重点释疑</a:t>
            </a:r>
            <a:endParaRPr lang="zh-CN" altLang="en-US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735" y="2047384"/>
            <a:ext cx="8208912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不。“是焉得为大丈夫乎？子未学礼乎？”</a:t>
            </a:r>
            <a:endParaRPr lang="zh-CN" altLang="en-US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457200"/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指像公孙衍、张仪一样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顺从诸侯的意思往上爬，没有任意道德的原则，不能坚持仁义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。孟子认为他们“以顺为正者，妾妇之道也”。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457200"/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729615"/>
            <a:ext cx="8229600" cy="4525963"/>
          </a:xfrm>
        </p:spPr>
        <p:txBody>
          <a:bodyPr/>
          <a:p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2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、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如何理解文中的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妾妇之道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”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？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57200" y="1654810"/>
            <a:ext cx="774255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孟子善于用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类比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来说理，此处就是用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妾妇之道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”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来类比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公孙衍、张仪之道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”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。旧时婚姻中的男女双方地位不平等，女子能做的往往只是顺从，即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必敬必戒，无违夫子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”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。而在孟子看来，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在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顺从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这点上，公孙衍、张仪这些纵横家与出嫁女子没有什么区别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2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泛舟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29210" y="-3810"/>
            <a:ext cx="9176385" cy="688022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78485" y="865505"/>
            <a:ext cx="7960995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         </a:t>
            </a:r>
            <a:r>
              <a:rPr lang="zh-CN" altLang="en-US" sz="2400"/>
              <a:t>苏秦使锥子扎腿的时候，自己发狠道：</a:t>
            </a:r>
            <a:r>
              <a:rPr lang="en-US" altLang="zh-CN" sz="2400"/>
              <a:t>“</a:t>
            </a:r>
            <a:r>
              <a:rPr lang="zh-CN" altLang="en-US" sz="2400"/>
              <a:t>哪有游说人主不能得金玉锦绣，不能取卿相之尊的道理！</a:t>
            </a:r>
            <a:r>
              <a:rPr lang="en-US" altLang="zh-CN" sz="2400"/>
              <a:t>”</a:t>
            </a:r>
            <a:r>
              <a:rPr lang="zh-CN" altLang="en-US" sz="2400"/>
              <a:t>这正是战国策士的心思。他们凭他们的智谋和辩才，给人家策划，办外交；谁用他们就帮谁。他们是职业的，所图的是自己的功名富贵；帮你的时候帮你，不帮你的时候也许害你。翻覆，在他们看来是没有什么的。本来呢，当时七雄分立，没有共主，没有盟主，各干各的，谁胜谁得势。国际间没有是非，爱帮谁就帮谁，反正都一样。苏秦说，连横不成，就改说合纵，在策士看来，这正是当然。张仪说舌头在就行，说是说非，只要会说，这也正是职业的态度。他们自己没有理想，没有主张，只求揣摩主上的心理，拐弯儿抹角投其所好。</a:t>
            </a:r>
            <a:endParaRPr lang="zh-CN" altLang="en-US" sz="2400"/>
          </a:p>
          <a:p>
            <a:r>
              <a:rPr lang="zh-CN" altLang="en-US" sz="2400"/>
              <a:t>                                                      </a:t>
            </a:r>
            <a:r>
              <a:rPr lang="en-US" altLang="zh-CN" sz="2400"/>
              <a:t>——</a:t>
            </a:r>
            <a:r>
              <a:rPr lang="zh-CN" altLang="en-US" sz="2400"/>
              <a:t>朱自清《经典常谈》</a:t>
            </a:r>
            <a:endParaRPr lang="zh-CN" altLang="en-US" sz="2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534035"/>
            <a:ext cx="8229600" cy="4525963"/>
          </a:xfrm>
        </p:spPr>
        <p:txBody>
          <a:bodyPr/>
          <a:p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2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、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如何理解文中的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妾妇之道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”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？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57200" y="1417955"/>
            <a:ext cx="7742555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      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孟子善于用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类比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来说理，此处就是用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妾妇之道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”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来类比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公孙衍、张仪之道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”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。旧时婚姻中的男女双方地位不平等，女子能做的往往只是顺从，即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必敬必戒，无违夫子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”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。而在孟子看来，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在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顺从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这点上，公孙衍、张仪这些纵横家与出嫁女子没有什么区别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/>
              <a:t>        </a:t>
            </a:r>
            <a:endParaRPr lang="zh-CN" altLang="en-US" sz="2800"/>
          </a:p>
          <a:p>
            <a:r>
              <a:rPr lang="zh-CN" altLang="en-US" sz="2800"/>
              <a:t>         </a:t>
            </a:r>
            <a:r>
              <a:rPr lang="zh-CN" altLang="en-US" sz="2800" b="1">
                <a:solidFill>
                  <a:srgbClr val="0000FF"/>
                </a:solidFill>
              </a:rPr>
              <a:t>纵横家的行事方式，是固守儒家仁义之道，强调为人要有原则的孟子所不齿的。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  <p:sp>
        <p:nvSpPr>
          <p:cNvPr id="5" name="爆炸形 1 4"/>
          <p:cNvSpPr/>
          <p:nvPr/>
        </p:nvSpPr>
        <p:spPr>
          <a:xfrm>
            <a:off x="6598285" y="5060315"/>
            <a:ext cx="2088515" cy="165608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7261860" y="5504180"/>
            <a:ext cx="93789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F0000"/>
                </a:solidFill>
              </a:rPr>
              <a:t>破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2" y="-53788"/>
            <a:ext cx="9124378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3871" y="610219"/>
            <a:ext cx="7876504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、孟子认为什么样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的人才能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是真正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的大丈夫？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6096" y="1369782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居天下之广居，立天下之正位，行天下之大道。</a:t>
            </a:r>
            <a:endParaRPr lang="zh-CN" altLang="en-US" sz="2800" dirty="0"/>
          </a:p>
        </p:txBody>
      </p:sp>
      <p:sp>
        <p:nvSpPr>
          <p:cNvPr id="6" name="文本框 5"/>
          <p:cNvSpPr txBox="1"/>
          <p:nvPr/>
        </p:nvSpPr>
        <p:spPr>
          <a:xfrm>
            <a:off x="961390" y="2038985"/>
            <a:ext cx="72218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00FF"/>
                </a:solidFill>
              </a:rPr>
              <a:t>（</a:t>
            </a:r>
            <a:r>
              <a:rPr lang="en-US" altLang="zh-CN" sz="2400" b="1">
                <a:solidFill>
                  <a:srgbClr val="0000FF"/>
                </a:solidFill>
              </a:rPr>
              <a:t>1</a:t>
            </a:r>
            <a:r>
              <a:rPr lang="zh-CN" altLang="en-US" sz="2400" b="1">
                <a:solidFill>
                  <a:srgbClr val="0000FF"/>
                </a:solidFill>
              </a:rPr>
              <a:t>）讲仁德，守礼法，做事合乎道义。</a:t>
            </a:r>
            <a:endParaRPr lang="zh-CN" altLang="en-US" sz="2400" b="1">
              <a:solidFill>
                <a:srgbClr val="0000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2300" y="2670810"/>
            <a:ext cx="76219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得志，与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民由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之；不得志，独行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其道。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61390" y="3309620"/>
            <a:ext cx="62191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00FF"/>
                </a:solidFill>
              </a:rPr>
              <a:t>（</a:t>
            </a:r>
            <a:r>
              <a:rPr lang="en-US" altLang="zh-CN" sz="2400" b="1">
                <a:solidFill>
                  <a:srgbClr val="0000FF"/>
                </a:solidFill>
              </a:rPr>
              <a:t>2</a:t>
            </a:r>
            <a:r>
              <a:rPr lang="zh-CN" altLang="en-US" sz="2400" b="1">
                <a:solidFill>
                  <a:srgbClr val="0000FF"/>
                </a:solidFill>
              </a:rPr>
              <a:t>）无论得志与否，都不能放弃自己的原则。</a:t>
            </a:r>
            <a:endParaRPr lang="zh-CN" altLang="en-US" sz="2400" b="1">
              <a:solidFill>
                <a:srgbClr val="0000F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61365" y="4092575"/>
            <a:ext cx="76212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富贵不能淫，贫贱不能移，威武不能屈。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029970" y="4882515"/>
            <a:ext cx="685419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00FF"/>
                </a:solidFill>
              </a:rPr>
              <a:t>（</a:t>
            </a:r>
            <a:r>
              <a:rPr lang="en-US" altLang="zh-CN" sz="2400" b="1">
                <a:solidFill>
                  <a:srgbClr val="0000FF"/>
                </a:solidFill>
              </a:rPr>
              <a:t>3</a:t>
            </a:r>
            <a:r>
              <a:rPr lang="zh-CN" altLang="en-US" sz="2400" b="1">
                <a:solidFill>
                  <a:srgbClr val="0000FF"/>
                </a:solidFill>
              </a:rPr>
              <a:t>）富贵、贫贱、威武这些外部施加的因素都不能使其迷乱、动摇、屈服。</a:t>
            </a:r>
            <a:endParaRPr lang="zh-CN" altLang="en-US" sz="2400" b="1">
              <a:solidFill>
                <a:srgbClr val="0000FF"/>
              </a:solidFill>
            </a:endParaRPr>
          </a:p>
        </p:txBody>
      </p:sp>
      <p:sp>
        <p:nvSpPr>
          <p:cNvPr id="13" name="爆炸形 1 12"/>
          <p:cNvSpPr/>
          <p:nvPr/>
        </p:nvSpPr>
        <p:spPr>
          <a:xfrm>
            <a:off x="6953250" y="5273675"/>
            <a:ext cx="1867535" cy="158432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418705" y="5650865"/>
            <a:ext cx="103949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>
                <a:solidFill>
                  <a:srgbClr val="FF0000"/>
                </a:solidFill>
              </a:rPr>
              <a:t>立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2" y="-19921"/>
            <a:ext cx="9124378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197435" y="2262485"/>
            <a:ext cx="67687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 smtClean="0"/>
              <a:t>①</a:t>
            </a:r>
            <a:r>
              <a:rPr lang="zh-CN" altLang="en-US" sz="32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摆事实，讲道理（举例子）。</a:t>
            </a:r>
            <a:endParaRPr lang="en-US" altLang="zh-CN" sz="3200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dirty="0"/>
              <a:t>②</a:t>
            </a:r>
            <a:r>
              <a:rPr lang="zh-CN" altLang="en-US" sz="32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运用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排比，增强文章气势和</a:t>
            </a:r>
            <a:r>
              <a:rPr lang="zh-CN" altLang="en-US" sz="32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感染力。</a:t>
            </a:r>
            <a:endParaRPr lang="en-US" altLang="zh-CN" sz="3200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dirty="0" smtClean="0"/>
              <a:t>③</a:t>
            </a:r>
            <a:r>
              <a:rPr lang="zh-CN" altLang="en-US" sz="32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语言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含蓄幽默，讽刺深刻尖锐。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 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733346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、文章的写作特色</a:t>
            </a:r>
            <a:endParaRPr lang="en-US" altLang="zh-CN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2136</Words>
  <Application>WPS 演示</Application>
  <PresentationFormat>全屏显示(4:3)</PresentationFormat>
  <Paragraphs>154</Paragraphs>
  <Slides>17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Arial</vt:lpstr>
      <vt:lpstr>宋体</vt:lpstr>
      <vt:lpstr>Wingdings</vt:lpstr>
      <vt:lpstr>华文楷体</vt:lpstr>
      <vt:lpstr>微软雅黑</vt:lpstr>
      <vt:lpstr>Calibri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齐读课文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srytyd</dc:creator>
  <cp:lastModifiedBy>爱睡觉的猪</cp:lastModifiedBy>
  <cp:revision>65</cp:revision>
  <dcterms:created xsi:type="dcterms:W3CDTF">2017-11-14T02:33:00Z</dcterms:created>
  <dcterms:modified xsi:type="dcterms:W3CDTF">2018-12-07T08:21:13Z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2052-10.1.0.7670</vt:lpwstr>
  </property>
</Properties>
</file>