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mf" ContentType="image/x-wmf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activeX/activeX1.bin" ContentType="application/vnd.ms-office.activeX"/>
  <Override PartName="/ppt/activeX/activeX1.xml" ContentType="application/vnd.ms-office.activeX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37" r:id="rId3"/>
    <p:sldId id="338" r:id="rId5"/>
    <p:sldId id="339" r:id="rId6"/>
    <p:sldId id="340" r:id="rId7"/>
    <p:sldId id="341" r:id="rId8"/>
    <p:sldId id="342" r:id="rId9"/>
    <p:sldId id="343" r:id="rId10"/>
    <p:sldId id="344" r:id="rId11"/>
    <p:sldId id="345" r:id="rId12"/>
    <p:sldId id="336" r:id="rId13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FFCC00"/>
    <a:srgbClr val="FF3300"/>
    <a:srgbClr val="006600"/>
    <a:srgbClr val="0000FF"/>
    <a:srgbClr val="FFFF00"/>
    <a:srgbClr val="99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589"/>
    <p:restoredTop sz="97044"/>
  </p:normalViewPr>
  <p:slideViewPr>
    <p:cSldViewPr showGuides="1">
      <p:cViewPr>
        <p:scale>
          <a:sx n="66" d="100"/>
          <a:sy n="66" d="100"/>
        </p:scale>
        <p:origin x="-1212" y="-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1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00000000-0000-0000-0000-00000000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63842" name="页眉占位符 16384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fontAlgn="base"/>
            <a:endParaRPr lang="zh-CN" sz="1200" strike="noStrike" noProof="1" dirty="0"/>
          </a:p>
        </p:txBody>
      </p:sp>
      <p:sp>
        <p:nvSpPr>
          <p:cNvPr id="163843" name="日期占位符 16384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fontAlgn="base"/>
            <a:endParaRPr lang="zh-CN" altLang="en-US" sz="1200" strike="noStrike" noProof="1" dirty="0"/>
          </a:p>
        </p:txBody>
      </p:sp>
      <p:sp>
        <p:nvSpPr>
          <p:cNvPr id="2052" name="幻灯片图像占位符 163843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053" name="文本占位符 163844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0"/>
            <a:r>
              <a:rPr lang="zh-CN" altLang="en-US" dirty="0"/>
              <a:t>第二级</a:t>
            </a:r>
            <a:endParaRPr lang="zh-CN" altLang="en-US" dirty="0"/>
          </a:p>
          <a:p>
            <a:pPr lvl="2" indent="0"/>
            <a:r>
              <a:rPr lang="zh-CN" altLang="en-US" dirty="0"/>
              <a:t>第三级</a:t>
            </a:r>
            <a:endParaRPr lang="zh-CN" altLang="en-US" dirty="0"/>
          </a:p>
          <a:p>
            <a:pPr lvl="3" indent="0"/>
            <a:r>
              <a:rPr lang="zh-CN" altLang="en-US" dirty="0"/>
              <a:t>第四级</a:t>
            </a:r>
            <a:endParaRPr lang="zh-CN" altLang="en-US" dirty="0"/>
          </a:p>
          <a:p>
            <a:pPr lvl="4" indent="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63846" name="页脚占位符 16384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fontAlgn="base"/>
            <a:endParaRPr lang="zh-CN" sz="1200" strike="noStrike" noProof="1" dirty="0"/>
          </a:p>
        </p:txBody>
      </p:sp>
      <p:sp>
        <p:nvSpPr>
          <p:cNvPr id="163847" name="灯片编号占位符 16384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fontAlgn="base"/>
            <a:fld id="{9A0DB2DC-4C9A-4742-B13C-FB6460FD3503}" type="slidenum">
              <a:rPr lang="zh-CN" sz="12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7" name="幻灯片图像占位符 18124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4098" name="文本占位符 181250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4099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幻灯片图像占位符 18227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6146" name="文本占位符 182274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6147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幻灯片图像占位符 18329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194" name="文本占位符 183298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8195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幻灯片图像占位符 18432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0242" name="文本占位符 184322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10243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幻灯片图像占位符 18534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2290" name="文本占位符 185346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12291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幻灯片图像占位符 18636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4338" name="文本占位符 186370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14339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幻灯片图像占位符 18739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6386" name="文本占位符 187394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16387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幻灯片图像占位符 18841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8434" name="文本占位符 188418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18435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幻灯片图像占位符 18944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0482" name="文本占位符 189442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0483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幻灯片图像占位符 16998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2530" name="文本占位符 169986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ln/>
        </p:spPr>
        <p:txBody>
          <a:bodyPr anchor="t" anchorCtr="0"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2531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vmlDrawing" Target="../drawings/vmlDrawing1.vml"/><Relationship Id="rId14" Type="http://schemas.openxmlformats.org/officeDocument/2006/relationships/image" Target="../media/image1.wmf"/><Relationship Id="rId13" Type="http://schemas.openxmlformats.org/officeDocument/2006/relationships/control" Target="../activeX/activeX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5052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50530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50532" name="日期占位符 15053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150533" name="页脚占位符 15053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150534" name="灯片编号占位符 15053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31" name="" r:id="rId13" imgW="6337300" imgH="333375"/>
        </mc:Choice>
        <mc:Fallback>
          <p:control name="" r:id="rId13" imgW="6337300" imgH="333375">
            <p:pic>
              <p:nvPicPr>
                <p:cNvPr id="0" name="ShockwaveFlash1"/>
                <p:cNvPicPr/>
                <p:nvPr userDrawn="1"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971550" y="6524625"/>
                  <a:ext cx="6337300" cy="333375"/>
                </a:xfrm>
                <a:prstGeom prst="rect">
                  <a:avLst/>
                </a:prstGeom>
              </p:spPr>
            </p:pic>
          </p:control>
        </mc:Fallback>
      </mc:AlternateContent>
    </p:controls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wmf"/><Relationship Id="rId1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3" name="图片 171009" descr="图片1"/>
          <p:cNvPicPr>
            <a:picLocks noChangeAspect="1"/>
          </p:cNvPicPr>
          <p:nvPr/>
        </p:nvPicPr>
        <p:blipFill>
          <a:blip r:embed="rId1">
            <a:lum bright="7999"/>
          </a:blip>
          <a:stretch>
            <a:fillRect/>
          </a:stretch>
        </p:blipFill>
        <p:spPr>
          <a:xfrm>
            <a:off x="323850" y="0"/>
            <a:ext cx="8640763" cy="6481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4" name="矩形 171010"/>
          <p:cNvSpPr>
            <a:spLocks noGrp="1"/>
          </p:cNvSpPr>
          <p:nvPr/>
        </p:nvSpPr>
        <p:spPr>
          <a:xfrm>
            <a:off x="4343400" y="4876800"/>
            <a:ext cx="4800600" cy="609600"/>
          </a:xfrm>
          <a:prstGeom prst="rect">
            <a:avLst/>
          </a:prstGeom>
          <a:noFill/>
          <a:ln w="9525">
            <a:noFill/>
          </a:ln>
        </p:spPr>
        <p:txBody>
          <a:bodyPr lIns="87679" tIns="43840" rIns="87679" bIns="43840" anchor="ctr" anchorCtr="0"/>
          <a:p>
            <a:pPr algn="ctr" eaLnBrk="0" hangingPunct="0"/>
            <a:endParaRPr sz="32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075" name="矩形 171011"/>
          <p:cNvSpPr/>
          <p:nvPr/>
        </p:nvSpPr>
        <p:spPr>
          <a:xfrm>
            <a:off x="1330325" y="836613"/>
            <a:ext cx="6626225" cy="23764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27.3位似图形(二)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2034" name="文本框 172033"/>
          <p:cNvSpPr txBox="1"/>
          <p:nvPr/>
        </p:nvSpPr>
        <p:spPr>
          <a:xfrm>
            <a:off x="468313" y="1341438"/>
            <a:ext cx="8207375" cy="1373187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p>
            <a:pPr eaLnBrk="0" hangingPunct="0">
              <a:buClr>
                <a:schemeClr val="tx2"/>
              </a:buClr>
              <a:buSzPct val="100000"/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zh-CN" altLang="en-US" sz="2800" b="1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如果两个图形不仅相似</a:t>
            </a:r>
            <a:r>
              <a:rPr lang="en-US" altLang="zh-CN" sz="2800" b="1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而且对应顶点的连线相交于一点</a:t>
            </a:r>
            <a:r>
              <a:rPr lang="en-US" altLang="zh-CN" sz="2800" b="1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像这样的两个图形叫做位似图形</a:t>
            </a:r>
            <a:r>
              <a:rPr lang="en-US" altLang="zh-CN" sz="2800" b="1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 </a:t>
            </a:r>
            <a:r>
              <a:rPr lang="zh-CN" altLang="en-US" sz="2800" b="1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这个点叫做位似中心</a:t>
            </a:r>
            <a:r>
              <a:rPr lang="en-US" altLang="zh-CN" sz="2800" b="1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 </a:t>
            </a:r>
            <a:r>
              <a:rPr lang="zh-CN" altLang="en-US" sz="2800" b="1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这时的相似比又称为位似比</a:t>
            </a:r>
            <a:r>
              <a:rPr lang="en-US" altLang="zh-CN" sz="28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2800" b="1">
              <a:solidFill>
                <a:srgbClr val="0066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22" name="矩形 172034"/>
          <p:cNvSpPr/>
          <p:nvPr/>
        </p:nvSpPr>
        <p:spPr>
          <a:xfrm>
            <a:off x="582613" y="568325"/>
            <a:ext cx="3557587" cy="519113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什么叫位似图形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2036" name="文本框 172035"/>
          <p:cNvSpPr txBox="1"/>
          <p:nvPr/>
        </p:nvSpPr>
        <p:spPr>
          <a:xfrm>
            <a:off x="468313" y="2997200"/>
            <a:ext cx="7561262" cy="579438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p>
            <a:pPr eaLnBrk="0" hangingPunct="0">
              <a:buClr>
                <a:schemeClr val="tx2"/>
              </a:buClr>
              <a:buSzPct val="100000"/>
              <a:buFont typeface="Wingdings" panose="05000000000000000000" pitchFamily="2" charset="2"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位似图形的性质</a:t>
            </a:r>
            <a:endParaRPr lang="zh-CN" altLang="en-US" sz="32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2037" name="文本框 172036"/>
          <p:cNvSpPr txBox="1"/>
          <p:nvPr/>
        </p:nvSpPr>
        <p:spPr>
          <a:xfrm>
            <a:off x="539750" y="3860800"/>
            <a:ext cx="7561263" cy="946150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p>
            <a:pPr eaLnBrk="0" hangingPunct="0">
              <a:buClr>
                <a:schemeClr val="tx2"/>
              </a:buClr>
              <a:buSzPct val="100000"/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zh-CN" altLang="en-US" sz="2800" b="1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位似图形上的任意一对对应点到位似中心的距离之比等于位似比</a:t>
            </a:r>
            <a:endParaRPr lang="zh-CN" altLang="en-US" sz="2800" dirty="0">
              <a:solidFill>
                <a:srgbClr val="0066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2038" name="文本框 172037"/>
          <p:cNvSpPr txBox="1"/>
          <p:nvPr/>
        </p:nvSpPr>
        <p:spPr>
          <a:xfrm>
            <a:off x="539750" y="5300663"/>
            <a:ext cx="7561263" cy="519112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p>
            <a:pPr eaLnBrk="0" hangingPunct="0">
              <a:buClr>
                <a:schemeClr val="tx2"/>
              </a:buClr>
              <a:buSzPct val="100000"/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3.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利用位似可以把一个图形放大或缩小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26" name="文本框 172038"/>
          <p:cNvSpPr txBox="1"/>
          <p:nvPr/>
        </p:nvSpPr>
        <p:spPr>
          <a:xfrm>
            <a:off x="0" y="0"/>
            <a:ext cx="2232025" cy="64135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复习回顾</a:t>
            </a:r>
            <a:endParaRPr lang="zh-CN" altLang="en-US" sz="36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2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4" grpId="0"/>
      <p:bldP spid="172036" grpId="0"/>
      <p:bldP spid="172037" grpId="0"/>
      <p:bldP spid="1720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矩形 173057"/>
          <p:cNvSpPr>
            <a:spLocks noChangeAspect="1" noTextEdit="1"/>
          </p:cNvSpPr>
          <p:nvPr/>
        </p:nvSpPr>
        <p:spPr>
          <a:xfrm>
            <a:off x="819150" y="2124075"/>
            <a:ext cx="7019925" cy="2992438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0" name="直接连接符 173058"/>
          <p:cNvSpPr/>
          <p:nvPr/>
        </p:nvSpPr>
        <p:spPr>
          <a:xfrm>
            <a:off x="971550" y="2276475"/>
            <a:ext cx="6702425" cy="158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1" name="直接连接符 173059"/>
          <p:cNvSpPr/>
          <p:nvPr/>
        </p:nvSpPr>
        <p:spPr>
          <a:xfrm>
            <a:off x="971550" y="2276475"/>
            <a:ext cx="12700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2" name="直接连接符 173060"/>
          <p:cNvSpPr/>
          <p:nvPr/>
        </p:nvSpPr>
        <p:spPr>
          <a:xfrm>
            <a:off x="984250" y="4951413"/>
            <a:ext cx="6678613" cy="1587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3" name="直接连接符 173061"/>
          <p:cNvSpPr/>
          <p:nvPr/>
        </p:nvSpPr>
        <p:spPr>
          <a:xfrm flipH="1">
            <a:off x="7662863" y="2276475"/>
            <a:ext cx="11112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4" name="直接连接符 173062"/>
          <p:cNvSpPr/>
          <p:nvPr/>
        </p:nvSpPr>
        <p:spPr>
          <a:xfrm>
            <a:off x="1408113" y="2276475"/>
            <a:ext cx="1587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5" name="直接连接符 173063"/>
          <p:cNvSpPr/>
          <p:nvPr/>
        </p:nvSpPr>
        <p:spPr>
          <a:xfrm>
            <a:off x="1866900" y="2276475"/>
            <a:ext cx="12700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6" name="直接连接符 173064"/>
          <p:cNvSpPr/>
          <p:nvPr/>
        </p:nvSpPr>
        <p:spPr>
          <a:xfrm>
            <a:off x="2303463" y="2276475"/>
            <a:ext cx="1587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7" name="直接连接符 173065"/>
          <p:cNvSpPr/>
          <p:nvPr/>
        </p:nvSpPr>
        <p:spPr>
          <a:xfrm>
            <a:off x="2751138" y="2276475"/>
            <a:ext cx="11112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8" name="直接连接符 173066"/>
          <p:cNvSpPr/>
          <p:nvPr/>
        </p:nvSpPr>
        <p:spPr>
          <a:xfrm flipH="1">
            <a:off x="3198813" y="2276475"/>
            <a:ext cx="11112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9" name="直接连接符 173067"/>
          <p:cNvSpPr/>
          <p:nvPr/>
        </p:nvSpPr>
        <p:spPr>
          <a:xfrm>
            <a:off x="3657600" y="2276475"/>
            <a:ext cx="1588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80" name="直接连接符 173068"/>
          <p:cNvSpPr/>
          <p:nvPr/>
        </p:nvSpPr>
        <p:spPr>
          <a:xfrm>
            <a:off x="4094163" y="2276475"/>
            <a:ext cx="1587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81" name="直接连接符 173069"/>
          <p:cNvSpPr/>
          <p:nvPr/>
        </p:nvSpPr>
        <p:spPr>
          <a:xfrm flipH="1">
            <a:off x="4529138" y="2276475"/>
            <a:ext cx="12700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82" name="直接连接符 173070"/>
          <p:cNvSpPr/>
          <p:nvPr/>
        </p:nvSpPr>
        <p:spPr>
          <a:xfrm flipH="1">
            <a:off x="4976813" y="2276475"/>
            <a:ext cx="11112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83" name="直接连接符 173071"/>
          <p:cNvSpPr/>
          <p:nvPr/>
        </p:nvSpPr>
        <p:spPr>
          <a:xfrm flipH="1">
            <a:off x="5413375" y="2276475"/>
            <a:ext cx="22225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84" name="直接连接符 173072"/>
          <p:cNvSpPr/>
          <p:nvPr/>
        </p:nvSpPr>
        <p:spPr>
          <a:xfrm flipH="1">
            <a:off x="5872163" y="2276475"/>
            <a:ext cx="11112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85" name="直接连接符 173073"/>
          <p:cNvSpPr/>
          <p:nvPr/>
        </p:nvSpPr>
        <p:spPr>
          <a:xfrm flipH="1">
            <a:off x="6307138" y="2276475"/>
            <a:ext cx="23812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86" name="直接连接符 173074"/>
          <p:cNvSpPr/>
          <p:nvPr/>
        </p:nvSpPr>
        <p:spPr>
          <a:xfrm>
            <a:off x="6743700" y="2276475"/>
            <a:ext cx="11113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87" name="直接连接符 173075"/>
          <p:cNvSpPr/>
          <p:nvPr/>
        </p:nvSpPr>
        <p:spPr>
          <a:xfrm flipH="1">
            <a:off x="7202488" y="2276475"/>
            <a:ext cx="12700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88" name="直接连接符 173076"/>
          <p:cNvSpPr/>
          <p:nvPr/>
        </p:nvSpPr>
        <p:spPr>
          <a:xfrm>
            <a:off x="971550" y="2724150"/>
            <a:ext cx="67024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89" name="直接连接符 173077"/>
          <p:cNvSpPr/>
          <p:nvPr/>
        </p:nvSpPr>
        <p:spPr>
          <a:xfrm>
            <a:off x="971550" y="3171825"/>
            <a:ext cx="67024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90" name="直接连接符 173078"/>
          <p:cNvSpPr/>
          <p:nvPr/>
        </p:nvSpPr>
        <p:spPr>
          <a:xfrm flipH="1">
            <a:off x="984250" y="3608388"/>
            <a:ext cx="66897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91" name="直接连接符 173079"/>
          <p:cNvSpPr/>
          <p:nvPr/>
        </p:nvSpPr>
        <p:spPr>
          <a:xfrm>
            <a:off x="984250" y="4056063"/>
            <a:ext cx="6678613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92" name="直接连接符 173080"/>
          <p:cNvSpPr/>
          <p:nvPr/>
        </p:nvSpPr>
        <p:spPr>
          <a:xfrm>
            <a:off x="984250" y="4527550"/>
            <a:ext cx="6678613" cy="158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3082" name="矩形 173081"/>
          <p:cNvSpPr/>
          <p:nvPr/>
        </p:nvSpPr>
        <p:spPr>
          <a:xfrm>
            <a:off x="3492500" y="4076700"/>
            <a:ext cx="533400" cy="25400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t" anchorCtr="0">
            <a:spAutoFit/>
          </a:bodyPr>
          <a:p>
            <a:pPr algn="ctr"/>
            <a:r>
              <a:rPr lang="en-US" altLang="zh-CN" sz="1600" b="1">
                <a:latin typeface="Arial" panose="020B0604020202020204" pitchFamily="34" charset="0"/>
                <a:ea typeface="宋体" panose="02010600030101010101" pitchFamily="2" charset="-122"/>
              </a:rPr>
              <a:t>B'</a:t>
            </a:r>
            <a:endParaRPr lang="en-US" altLang="zh-CN" sz="1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3083" name="矩形 173082"/>
          <p:cNvSpPr/>
          <p:nvPr/>
        </p:nvSpPr>
        <p:spPr>
          <a:xfrm>
            <a:off x="3492500" y="3284538"/>
            <a:ext cx="471488" cy="25400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t" anchorCtr="0">
            <a:spAutoFit/>
          </a:bodyPr>
          <a:p>
            <a:pPr algn="ctr"/>
            <a:r>
              <a:rPr lang="en-US" altLang="zh-CN" sz="1600" b="1">
                <a:latin typeface="Arial" panose="020B0604020202020204" pitchFamily="34" charset="0"/>
                <a:ea typeface="宋体" panose="02010600030101010101" pitchFamily="2" charset="-122"/>
              </a:rPr>
              <a:t>A'</a:t>
            </a:r>
            <a:endParaRPr lang="en-US" altLang="zh-CN" sz="1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95" name="椭圆 173083"/>
          <p:cNvSpPr/>
          <p:nvPr/>
        </p:nvSpPr>
        <p:spPr>
          <a:xfrm>
            <a:off x="949325" y="22542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96" name="椭圆 173084"/>
          <p:cNvSpPr/>
          <p:nvPr/>
        </p:nvSpPr>
        <p:spPr>
          <a:xfrm>
            <a:off x="7650163" y="225425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97" name="椭圆 173085"/>
          <p:cNvSpPr/>
          <p:nvPr/>
        </p:nvSpPr>
        <p:spPr>
          <a:xfrm>
            <a:off x="960438" y="492760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98" name="椭圆 173086"/>
          <p:cNvSpPr/>
          <p:nvPr/>
        </p:nvSpPr>
        <p:spPr>
          <a:xfrm>
            <a:off x="7639050" y="49276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99" name="椭圆 173087"/>
          <p:cNvSpPr/>
          <p:nvPr/>
        </p:nvSpPr>
        <p:spPr>
          <a:xfrm>
            <a:off x="949325" y="27019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00" name="椭圆 173088"/>
          <p:cNvSpPr/>
          <p:nvPr/>
        </p:nvSpPr>
        <p:spPr>
          <a:xfrm>
            <a:off x="7650163" y="2713038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01" name="椭圆 173089"/>
          <p:cNvSpPr/>
          <p:nvPr/>
        </p:nvSpPr>
        <p:spPr>
          <a:xfrm>
            <a:off x="949325" y="31496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02" name="椭圆 173090"/>
          <p:cNvSpPr/>
          <p:nvPr/>
        </p:nvSpPr>
        <p:spPr>
          <a:xfrm>
            <a:off x="7650163" y="3160713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03" name="椭圆 173091"/>
          <p:cNvSpPr/>
          <p:nvPr/>
        </p:nvSpPr>
        <p:spPr>
          <a:xfrm>
            <a:off x="960438" y="35972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04" name="椭圆 173092"/>
          <p:cNvSpPr/>
          <p:nvPr/>
        </p:nvSpPr>
        <p:spPr>
          <a:xfrm>
            <a:off x="7650163" y="35845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05" name="椭圆 173093"/>
          <p:cNvSpPr/>
          <p:nvPr/>
        </p:nvSpPr>
        <p:spPr>
          <a:xfrm>
            <a:off x="960438" y="403225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06" name="椭圆 173094"/>
          <p:cNvSpPr/>
          <p:nvPr/>
        </p:nvSpPr>
        <p:spPr>
          <a:xfrm>
            <a:off x="7639050" y="40449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07" name="椭圆 173095"/>
          <p:cNvSpPr/>
          <p:nvPr/>
        </p:nvSpPr>
        <p:spPr>
          <a:xfrm>
            <a:off x="960438" y="4503738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08" name="椭圆 173096"/>
          <p:cNvSpPr/>
          <p:nvPr/>
        </p:nvSpPr>
        <p:spPr>
          <a:xfrm>
            <a:off x="7639050" y="4503738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09" name="椭圆 173097"/>
          <p:cNvSpPr/>
          <p:nvPr/>
        </p:nvSpPr>
        <p:spPr>
          <a:xfrm>
            <a:off x="1384300" y="22542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10" name="椭圆 173098"/>
          <p:cNvSpPr/>
          <p:nvPr/>
        </p:nvSpPr>
        <p:spPr>
          <a:xfrm>
            <a:off x="1384300" y="49276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11" name="椭圆 173099"/>
          <p:cNvSpPr/>
          <p:nvPr/>
        </p:nvSpPr>
        <p:spPr>
          <a:xfrm>
            <a:off x="1843088" y="2254250"/>
            <a:ext cx="60325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12" name="椭圆 173100"/>
          <p:cNvSpPr/>
          <p:nvPr/>
        </p:nvSpPr>
        <p:spPr>
          <a:xfrm>
            <a:off x="1855788" y="492760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13" name="椭圆 173101"/>
          <p:cNvSpPr/>
          <p:nvPr/>
        </p:nvSpPr>
        <p:spPr>
          <a:xfrm>
            <a:off x="2279650" y="22542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14" name="椭圆 173102"/>
          <p:cNvSpPr/>
          <p:nvPr/>
        </p:nvSpPr>
        <p:spPr>
          <a:xfrm>
            <a:off x="2279650" y="49276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15" name="椭圆 173103"/>
          <p:cNvSpPr/>
          <p:nvPr/>
        </p:nvSpPr>
        <p:spPr>
          <a:xfrm>
            <a:off x="2727325" y="22542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16" name="椭圆 173104"/>
          <p:cNvSpPr/>
          <p:nvPr/>
        </p:nvSpPr>
        <p:spPr>
          <a:xfrm>
            <a:off x="2738438" y="492760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17" name="椭圆 173105"/>
          <p:cNvSpPr/>
          <p:nvPr/>
        </p:nvSpPr>
        <p:spPr>
          <a:xfrm>
            <a:off x="3186113" y="225425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18" name="椭圆 173106"/>
          <p:cNvSpPr/>
          <p:nvPr/>
        </p:nvSpPr>
        <p:spPr>
          <a:xfrm>
            <a:off x="3175000" y="49276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19" name="椭圆 173107"/>
          <p:cNvSpPr/>
          <p:nvPr/>
        </p:nvSpPr>
        <p:spPr>
          <a:xfrm>
            <a:off x="3633788" y="225425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20" name="椭圆 173108"/>
          <p:cNvSpPr/>
          <p:nvPr/>
        </p:nvSpPr>
        <p:spPr>
          <a:xfrm>
            <a:off x="3633788" y="492760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21" name="椭圆 173109"/>
          <p:cNvSpPr/>
          <p:nvPr/>
        </p:nvSpPr>
        <p:spPr>
          <a:xfrm>
            <a:off x="4070350" y="22542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22" name="椭圆 173110"/>
          <p:cNvSpPr/>
          <p:nvPr/>
        </p:nvSpPr>
        <p:spPr>
          <a:xfrm>
            <a:off x="4070350" y="49276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23" name="椭圆 173111"/>
          <p:cNvSpPr/>
          <p:nvPr/>
        </p:nvSpPr>
        <p:spPr>
          <a:xfrm>
            <a:off x="4518025" y="22542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24" name="椭圆 173112"/>
          <p:cNvSpPr/>
          <p:nvPr/>
        </p:nvSpPr>
        <p:spPr>
          <a:xfrm>
            <a:off x="4505325" y="49276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25" name="椭圆 173113"/>
          <p:cNvSpPr/>
          <p:nvPr/>
        </p:nvSpPr>
        <p:spPr>
          <a:xfrm>
            <a:off x="4965700" y="22542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26" name="椭圆 173114"/>
          <p:cNvSpPr/>
          <p:nvPr/>
        </p:nvSpPr>
        <p:spPr>
          <a:xfrm>
            <a:off x="4953000" y="49276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27" name="椭圆 173115"/>
          <p:cNvSpPr/>
          <p:nvPr/>
        </p:nvSpPr>
        <p:spPr>
          <a:xfrm>
            <a:off x="5413375" y="22542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28" name="椭圆 173116"/>
          <p:cNvSpPr/>
          <p:nvPr/>
        </p:nvSpPr>
        <p:spPr>
          <a:xfrm>
            <a:off x="5389563" y="492760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29" name="椭圆 173117"/>
          <p:cNvSpPr/>
          <p:nvPr/>
        </p:nvSpPr>
        <p:spPr>
          <a:xfrm>
            <a:off x="5861050" y="22542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30" name="椭圆 173118"/>
          <p:cNvSpPr/>
          <p:nvPr/>
        </p:nvSpPr>
        <p:spPr>
          <a:xfrm>
            <a:off x="5848350" y="49276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31" name="椭圆 173119"/>
          <p:cNvSpPr/>
          <p:nvPr/>
        </p:nvSpPr>
        <p:spPr>
          <a:xfrm>
            <a:off x="6307138" y="2254250"/>
            <a:ext cx="60325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32" name="椭圆 173120"/>
          <p:cNvSpPr/>
          <p:nvPr/>
        </p:nvSpPr>
        <p:spPr>
          <a:xfrm>
            <a:off x="6284913" y="492760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33" name="椭圆 173121"/>
          <p:cNvSpPr/>
          <p:nvPr/>
        </p:nvSpPr>
        <p:spPr>
          <a:xfrm>
            <a:off x="6719888" y="225425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34" name="椭圆 173122"/>
          <p:cNvSpPr/>
          <p:nvPr/>
        </p:nvSpPr>
        <p:spPr>
          <a:xfrm>
            <a:off x="6732588" y="492760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35" name="椭圆 173123"/>
          <p:cNvSpPr/>
          <p:nvPr/>
        </p:nvSpPr>
        <p:spPr>
          <a:xfrm>
            <a:off x="7191375" y="22542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36" name="椭圆 173124"/>
          <p:cNvSpPr/>
          <p:nvPr/>
        </p:nvSpPr>
        <p:spPr>
          <a:xfrm>
            <a:off x="7180263" y="492760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37" name="直接连接符 173125"/>
          <p:cNvSpPr/>
          <p:nvPr/>
        </p:nvSpPr>
        <p:spPr>
          <a:xfrm>
            <a:off x="531813" y="4033838"/>
            <a:ext cx="7632700" cy="0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round/>
            <a:headEnd type="none" w="sm" len="sm"/>
            <a:tailEnd type="triangl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38" name="直接连接符 173126"/>
          <p:cNvSpPr/>
          <p:nvPr/>
        </p:nvSpPr>
        <p:spPr>
          <a:xfrm flipV="1">
            <a:off x="2763838" y="1981200"/>
            <a:ext cx="0" cy="3311525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round/>
            <a:headEnd type="none" w="sm" len="sm"/>
            <a:tailEnd type="triangl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39" name="文本框 173127"/>
          <p:cNvSpPr txBox="1"/>
          <p:nvPr/>
        </p:nvSpPr>
        <p:spPr>
          <a:xfrm>
            <a:off x="7948613" y="3565525"/>
            <a:ext cx="649287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40" name="文本框 173128"/>
          <p:cNvSpPr txBox="1"/>
          <p:nvPr/>
        </p:nvSpPr>
        <p:spPr>
          <a:xfrm>
            <a:off x="2547938" y="1549400"/>
            <a:ext cx="649287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3130" name="直接连接符 173129"/>
          <p:cNvSpPr/>
          <p:nvPr/>
        </p:nvSpPr>
        <p:spPr>
          <a:xfrm flipV="1">
            <a:off x="5427663" y="2733675"/>
            <a:ext cx="0" cy="1258888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3131" name="矩形 173130"/>
          <p:cNvSpPr/>
          <p:nvPr/>
        </p:nvSpPr>
        <p:spPr>
          <a:xfrm>
            <a:off x="5422900" y="4068763"/>
            <a:ext cx="147638" cy="23812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tIns="0" rIns="0" bIns="0" anchor="t" anchorCtr="0">
            <a:spAutoFit/>
          </a:bodyPr>
          <a:p>
            <a:pPr algn="ctr"/>
            <a:r>
              <a:rPr lang="en-US" altLang="zh-CN" sz="1500" b="1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3132" name="矩形 173131"/>
          <p:cNvSpPr/>
          <p:nvPr/>
        </p:nvSpPr>
        <p:spPr>
          <a:xfrm>
            <a:off x="5422900" y="2413000"/>
            <a:ext cx="147638" cy="23812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tIns="0" rIns="0" bIns="0" anchor="t" anchorCtr="0">
            <a:spAutoFit/>
          </a:bodyPr>
          <a:p>
            <a:pPr algn="ctr"/>
            <a:r>
              <a:rPr lang="en-US" altLang="zh-CN" sz="1500" b="1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44" name="矩形 173132"/>
          <p:cNvSpPr/>
          <p:nvPr/>
        </p:nvSpPr>
        <p:spPr>
          <a:xfrm>
            <a:off x="2767013" y="4005263"/>
            <a:ext cx="195262" cy="37465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tIns="0" rIns="0" bIns="0" anchor="t" anchorCtr="0">
            <a:spAutoFit/>
          </a:bodyPr>
          <a:p>
            <a:pPr algn="ctr"/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3134" name="直接连接符 173133"/>
          <p:cNvSpPr/>
          <p:nvPr/>
        </p:nvSpPr>
        <p:spPr>
          <a:xfrm flipH="1">
            <a:off x="2700338" y="2700338"/>
            <a:ext cx="2727325" cy="1376362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46" name="文本框 173134"/>
          <p:cNvSpPr txBox="1"/>
          <p:nvPr/>
        </p:nvSpPr>
        <p:spPr>
          <a:xfrm>
            <a:off x="1116013" y="768350"/>
            <a:ext cx="7704137" cy="860425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在平面直角坐标系中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有两点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A(6,3),B(6,0),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以原点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O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为位似中心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相似比为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3:1,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把线段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AB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缩小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24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3136" name="文本框 173135"/>
          <p:cNvSpPr txBox="1"/>
          <p:nvPr/>
        </p:nvSpPr>
        <p:spPr>
          <a:xfrm>
            <a:off x="3348038" y="1557338"/>
            <a:ext cx="3529012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A′(2,1),B′(2,0)   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3137" name="直接连接符 173136"/>
          <p:cNvSpPr/>
          <p:nvPr/>
        </p:nvSpPr>
        <p:spPr>
          <a:xfrm flipV="1">
            <a:off x="3635375" y="3644900"/>
            <a:ext cx="0" cy="395288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3138" name="矩形 173137"/>
          <p:cNvSpPr/>
          <p:nvPr/>
        </p:nvSpPr>
        <p:spPr>
          <a:xfrm>
            <a:off x="827088" y="5445125"/>
            <a:ext cx="7345362" cy="557213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观察对应点之间的坐标的变化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你有什么发现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50" name="文本框 173138"/>
          <p:cNvSpPr txBox="1"/>
          <p:nvPr/>
        </p:nvSpPr>
        <p:spPr>
          <a:xfrm>
            <a:off x="250825" y="188913"/>
            <a:ext cx="2232025" cy="64135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探索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1:</a:t>
            </a:r>
            <a:endParaRPr lang="en-US" altLang="zh-CN" sz="36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7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7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7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7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7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1731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1731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1731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82" grpId="0" animBg="1"/>
      <p:bldP spid="173083" grpId="0" animBg="1"/>
      <p:bldP spid="173131" grpId="0" animBg="1"/>
      <p:bldP spid="173132" grpId="0" animBg="1"/>
      <p:bldP spid="173136" grpId="0" animBg="1"/>
      <p:bldP spid="17313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矩形 174081"/>
          <p:cNvSpPr>
            <a:spLocks noChangeAspect="1" noTextEdit="1"/>
          </p:cNvSpPr>
          <p:nvPr/>
        </p:nvSpPr>
        <p:spPr>
          <a:xfrm>
            <a:off x="539750" y="1987550"/>
            <a:ext cx="7019925" cy="2992438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18" name="直接连接符 174082"/>
          <p:cNvSpPr/>
          <p:nvPr/>
        </p:nvSpPr>
        <p:spPr>
          <a:xfrm>
            <a:off x="692150" y="2139950"/>
            <a:ext cx="6702425" cy="158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19" name="直接连接符 174083"/>
          <p:cNvSpPr/>
          <p:nvPr/>
        </p:nvSpPr>
        <p:spPr>
          <a:xfrm>
            <a:off x="692150" y="2139950"/>
            <a:ext cx="12700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0" name="直接连接符 174084"/>
          <p:cNvSpPr/>
          <p:nvPr/>
        </p:nvSpPr>
        <p:spPr>
          <a:xfrm>
            <a:off x="704850" y="4814888"/>
            <a:ext cx="6678613" cy="1587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1" name="直接连接符 174085"/>
          <p:cNvSpPr/>
          <p:nvPr/>
        </p:nvSpPr>
        <p:spPr>
          <a:xfrm flipH="1">
            <a:off x="7383463" y="2139950"/>
            <a:ext cx="11112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2" name="直接连接符 174086"/>
          <p:cNvSpPr/>
          <p:nvPr/>
        </p:nvSpPr>
        <p:spPr>
          <a:xfrm>
            <a:off x="1128713" y="2139950"/>
            <a:ext cx="1587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3" name="直接连接符 174087"/>
          <p:cNvSpPr/>
          <p:nvPr/>
        </p:nvSpPr>
        <p:spPr>
          <a:xfrm>
            <a:off x="1587500" y="2139950"/>
            <a:ext cx="12700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4" name="直接连接符 174088"/>
          <p:cNvSpPr/>
          <p:nvPr/>
        </p:nvSpPr>
        <p:spPr>
          <a:xfrm>
            <a:off x="2024063" y="2139950"/>
            <a:ext cx="1587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5" name="直接连接符 174089"/>
          <p:cNvSpPr/>
          <p:nvPr/>
        </p:nvSpPr>
        <p:spPr>
          <a:xfrm>
            <a:off x="2471738" y="2139950"/>
            <a:ext cx="11112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6" name="直接连接符 174090"/>
          <p:cNvSpPr/>
          <p:nvPr/>
        </p:nvSpPr>
        <p:spPr>
          <a:xfrm flipH="1">
            <a:off x="2919413" y="2139950"/>
            <a:ext cx="11112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7" name="直接连接符 174091"/>
          <p:cNvSpPr/>
          <p:nvPr/>
        </p:nvSpPr>
        <p:spPr>
          <a:xfrm>
            <a:off x="3378200" y="2139950"/>
            <a:ext cx="1588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8" name="直接连接符 174092"/>
          <p:cNvSpPr/>
          <p:nvPr/>
        </p:nvSpPr>
        <p:spPr>
          <a:xfrm>
            <a:off x="3814763" y="2139950"/>
            <a:ext cx="1587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9" name="直接连接符 174093"/>
          <p:cNvSpPr/>
          <p:nvPr/>
        </p:nvSpPr>
        <p:spPr>
          <a:xfrm flipH="1">
            <a:off x="4249738" y="2139950"/>
            <a:ext cx="12700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30" name="直接连接符 174094"/>
          <p:cNvSpPr/>
          <p:nvPr/>
        </p:nvSpPr>
        <p:spPr>
          <a:xfrm flipH="1">
            <a:off x="4697413" y="2139950"/>
            <a:ext cx="11112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31" name="直接连接符 174095"/>
          <p:cNvSpPr/>
          <p:nvPr/>
        </p:nvSpPr>
        <p:spPr>
          <a:xfrm flipH="1">
            <a:off x="5133975" y="2139950"/>
            <a:ext cx="22225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32" name="直接连接符 174096"/>
          <p:cNvSpPr/>
          <p:nvPr/>
        </p:nvSpPr>
        <p:spPr>
          <a:xfrm flipH="1">
            <a:off x="5592763" y="2139950"/>
            <a:ext cx="11112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33" name="直接连接符 174097"/>
          <p:cNvSpPr/>
          <p:nvPr/>
        </p:nvSpPr>
        <p:spPr>
          <a:xfrm flipH="1">
            <a:off x="6027738" y="2139950"/>
            <a:ext cx="23812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34" name="直接连接符 174098"/>
          <p:cNvSpPr/>
          <p:nvPr/>
        </p:nvSpPr>
        <p:spPr>
          <a:xfrm>
            <a:off x="6464300" y="2139950"/>
            <a:ext cx="11113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35" name="直接连接符 174099"/>
          <p:cNvSpPr/>
          <p:nvPr/>
        </p:nvSpPr>
        <p:spPr>
          <a:xfrm flipH="1">
            <a:off x="6923088" y="2139950"/>
            <a:ext cx="12700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36" name="直接连接符 174100"/>
          <p:cNvSpPr/>
          <p:nvPr/>
        </p:nvSpPr>
        <p:spPr>
          <a:xfrm>
            <a:off x="692150" y="2587625"/>
            <a:ext cx="67024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37" name="直接连接符 174101"/>
          <p:cNvSpPr/>
          <p:nvPr/>
        </p:nvSpPr>
        <p:spPr>
          <a:xfrm>
            <a:off x="692150" y="3035300"/>
            <a:ext cx="67024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38" name="直接连接符 174102"/>
          <p:cNvSpPr/>
          <p:nvPr/>
        </p:nvSpPr>
        <p:spPr>
          <a:xfrm flipH="1">
            <a:off x="704850" y="3471863"/>
            <a:ext cx="66897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39" name="直接连接符 174103"/>
          <p:cNvSpPr/>
          <p:nvPr/>
        </p:nvSpPr>
        <p:spPr>
          <a:xfrm>
            <a:off x="704850" y="3919538"/>
            <a:ext cx="6678613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40" name="直接连接符 174104"/>
          <p:cNvSpPr/>
          <p:nvPr/>
        </p:nvSpPr>
        <p:spPr>
          <a:xfrm>
            <a:off x="704850" y="4391025"/>
            <a:ext cx="6678613" cy="158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41" name="矩形 174105"/>
          <p:cNvSpPr/>
          <p:nvPr/>
        </p:nvSpPr>
        <p:spPr>
          <a:xfrm>
            <a:off x="3213100" y="3940175"/>
            <a:ext cx="533400" cy="25400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t" anchorCtr="0">
            <a:spAutoFit/>
          </a:bodyPr>
          <a:p>
            <a:pPr algn="ctr"/>
            <a:r>
              <a:rPr lang="en-US" altLang="zh-CN" sz="1600" b="1">
                <a:latin typeface="Arial" panose="020B0604020202020204" pitchFamily="34" charset="0"/>
                <a:ea typeface="宋体" panose="02010600030101010101" pitchFamily="2" charset="-122"/>
              </a:rPr>
              <a:t>B'</a:t>
            </a:r>
            <a:endParaRPr lang="en-US" altLang="zh-CN" sz="1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42" name="矩形 174106"/>
          <p:cNvSpPr/>
          <p:nvPr/>
        </p:nvSpPr>
        <p:spPr>
          <a:xfrm>
            <a:off x="3213100" y="3148013"/>
            <a:ext cx="471488" cy="25400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t" anchorCtr="0">
            <a:spAutoFit/>
          </a:bodyPr>
          <a:p>
            <a:pPr algn="ctr"/>
            <a:r>
              <a:rPr lang="en-US" altLang="zh-CN" sz="1600" b="1">
                <a:latin typeface="Arial" panose="020B0604020202020204" pitchFamily="34" charset="0"/>
                <a:ea typeface="宋体" panose="02010600030101010101" pitchFamily="2" charset="-122"/>
              </a:rPr>
              <a:t>A'</a:t>
            </a:r>
            <a:endParaRPr lang="en-US" altLang="zh-CN" sz="1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43" name="椭圆 174107"/>
          <p:cNvSpPr/>
          <p:nvPr/>
        </p:nvSpPr>
        <p:spPr>
          <a:xfrm>
            <a:off x="669925" y="21177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44" name="椭圆 174108"/>
          <p:cNvSpPr/>
          <p:nvPr/>
        </p:nvSpPr>
        <p:spPr>
          <a:xfrm>
            <a:off x="7370763" y="211772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45" name="椭圆 174109"/>
          <p:cNvSpPr/>
          <p:nvPr/>
        </p:nvSpPr>
        <p:spPr>
          <a:xfrm>
            <a:off x="681038" y="47910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46" name="椭圆 174110"/>
          <p:cNvSpPr/>
          <p:nvPr/>
        </p:nvSpPr>
        <p:spPr>
          <a:xfrm>
            <a:off x="7359650" y="479107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47" name="椭圆 174111"/>
          <p:cNvSpPr/>
          <p:nvPr/>
        </p:nvSpPr>
        <p:spPr>
          <a:xfrm>
            <a:off x="669925" y="25654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48" name="椭圆 174112"/>
          <p:cNvSpPr/>
          <p:nvPr/>
        </p:nvSpPr>
        <p:spPr>
          <a:xfrm>
            <a:off x="7370763" y="2576513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49" name="椭圆 174113"/>
          <p:cNvSpPr/>
          <p:nvPr/>
        </p:nvSpPr>
        <p:spPr>
          <a:xfrm>
            <a:off x="669925" y="301307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50" name="椭圆 174114"/>
          <p:cNvSpPr/>
          <p:nvPr/>
        </p:nvSpPr>
        <p:spPr>
          <a:xfrm>
            <a:off x="7370763" y="3024188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51" name="椭圆 174115"/>
          <p:cNvSpPr/>
          <p:nvPr/>
        </p:nvSpPr>
        <p:spPr>
          <a:xfrm>
            <a:off x="681038" y="346075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52" name="椭圆 174116"/>
          <p:cNvSpPr/>
          <p:nvPr/>
        </p:nvSpPr>
        <p:spPr>
          <a:xfrm>
            <a:off x="7370763" y="344805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53" name="椭圆 174117"/>
          <p:cNvSpPr/>
          <p:nvPr/>
        </p:nvSpPr>
        <p:spPr>
          <a:xfrm>
            <a:off x="681038" y="389572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54" name="椭圆 174118"/>
          <p:cNvSpPr/>
          <p:nvPr/>
        </p:nvSpPr>
        <p:spPr>
          <a:xfrm>
            <a:off x="7359650" y="39084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55" name="椭圆 174119"/>
          <p:cNvSpPr/>
          <p:nvPr/>
        </p:nvSpPr>
        <p:spPr>
          <a:xfrm>
            <a:off x="681038" y="4367213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56" name="椭圆 174120"/>
          <p:cNvSpPr/>
          <p:nvPr/>
        </p:nvSpPr>
        <p:spPr>
          <a:xfrm>
            <a:off x="7359650" y="4367213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57" name="椭圆 174121"/>
          <p:cNvSpPr/>
          <p:nvPr/>
        </p:nvSpPr>
        <p:spPr>
          <a:xfrm>
            <a:off x="1104900" y="21177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58" name="椭圆 174122"/>
          <p:cNvSpPr/>
          <p:nvPr/>
        </p:nvSpPr>
        <p:spPr>
          <a:xfrm>
            <a:off x="1104900" y="479107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59" name="椭圆 174123"/>
          <p:cNvSpPr/>
          <p:nvPr/>
        </p:nvSpPr>
        <p:spPr>
          <a:xfrm>
            <a:off x="1563688" y="2117725"/>
            <a:ext cx="60325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60" name="椭圆 174124"/>
          <p:cNvSpPr/>
          <p:nvPr/>
        </p:nvSpPr>
        <p:spPr>
          <a:xfrm>
            <a:off x="1576388" y="47910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61" name="椭圆 174125"/>
          <p:cNvSpPr/>
          <p:nvPr/>
        </p:nvSpPr>
        <p:spPr>
          <a:xfrm>
            <a:off x="2000250" y="21177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62" name="椭圆 174126"/>
          <p:cNvSpPr/>
          <p:nvPr/>
        </p:nvSpPr>
        <p:spPr>
          <a:xfrm>
            <a:off x="2000250" y="479107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63" name="椭圆 174127"/>
          <p:cNvSpPr/>
          <p:nvPr/>
        </p:nvSpPr>
        <p:spPr>
          <a:xfrm>
            <a:off x="2447925" y="21177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64" name="椭圆 174128"/>
          <p:cNvSpPr/>
          <p:nvPr/>
        </p:nvSpPr>
        <p:spPr>
          <a:xfrm>
            <a:off x="2459038" y="47910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65" name="椭圆 174129"/>
          <p:cNvSpPr/>
          <p:nvPr/>
        </p:nvSpPr>
        <p:spPr>
          <a:xfrm>
            <a:off x="2906713" y="211772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66" name="椭圆 174130"/>
          <p:cNvSpPr/>
          <p:nvPr/>
        </p:nvSpPr>
        <p:spPr>
          <a:xfrm>
            <a:off x="2895600" y="479107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67" name="椭圆 174131"/>
          <p:cNvSpPr/>
          <p:nvPr/>
        </p:nvSpPr>
        <p:spPr>
          <a:xfrm>
            <a:off x="3354388" y="211772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68" name="椭圆 174132"/>
          <p:cNvSpPr/>
          <p:nvPr/>
        </p:nvSpPr>
        <p:spPr>
          <a:xfrm>
            <a:off x="3354388" y="47910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69" name="椭圆 174133"/>
          <p:cNvSpPr/>
          <p:nvPr/>
        </p:nvSpPr>
        <p:spPr>
          <a:xfrm>
            <a:off x="3790950" y="21177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70" name="椭圆 174134"/>
          <p:cNvSpPr/>
          <p:nvPr/>
        </p:nvSpPr>
        <p:spPr>
          <a:xfrm>
            <a:off x="3790950" y="479107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71" name="椭圆 174135"/>
          <p:cNvSpPr/>
          <p:nvPr/>
        </p:nvSpPr>
        <p:spPr>
          <a:xfrm>
            <a:off x="4238625" y="21177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72" name="椭圆 174136"/>
          <p:cNvSpPr/>
          <p:nvPr/>
        </p:nvSpPr>
        <p:spPr>
          <a:xfrm>
            <a:off x="4225925" y="479107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73" name="椭圆 174137"/>
          <p:cNvSpPr/>
          <p:nvPr/>
        </p:nvSpPr>
        <p:spPr>
          <a:xfrm>
            <a:off x="4686300" y="21177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74" name="椭圆 174138"/>
          <p:cNvSpPr/>
          <p:nvPr/>
        </p:nvSpPr>
        <p:spPr>
          <a:xfrm>
            <a:off x="4673600" y="479107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75" name="椭圆 174139"/>
          <p:cNvSpPr/>
          <p:nvPr/>
        </p:nvSpPr>
        <p:spPr>
          <a:xfrm>
            <a:off x="5133975" y="21177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76" name="椭圆 174140"/>
          <p:cNvSpPr/>
          <p:nvPr/>
        </p:nvSpPr>
        <p:spPr>
          <a:xfrm>
            <a:off x="5110163" y="47910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77" name="椭圆 174141"/>
          <p:cNvSpPr/>
          <p:nvPr/>
        </p:nvSpPr>
        <p:spPr>
          <a:xfrm>
            <a:off x="5581650" y="21177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78" name="椭圆 174142"/>
          <p:cNvSpPr/>
          <p:nvPr/>
        </p:nvSpPr>
        <p:spPr>
          <a:xfrm>
            <a:off x="5568950" y="479107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79" name="椭圆 174143"/>
          <p:cNvSpPr/>
          <p:nvPr/>
        </p:nvSpPr>
        <p:spPr>
          <a:xfrm>
            <a:off x="6027738" y="2117725"/>
            <a:ext cx="60325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80" name="椭圆 174144"/>
          <p:cNvSpPr/>
          <p:nvPr/>
        </p:nvSpPr>
        <p:spPr>
          <a:xfrm>
            <a:off x="6005513" y="47910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81" name="椭圆 174145"/>
          <p:cNvSpPr/>
          <p:nvPr/>
        </p:nvSpPr>
        <p:spPr>
          <a:xfrm>
            <a:off x="6440488" y="211772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82" name="椭圆 174146"/>
          <p:cNvSpPr/>
          <p:nvPr/>
        </p:nvSpPr>
        <p:spPr>
          <a:xfrm>
            <a:off x="6453188" y="47910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83" name="椭圆 174147"/>
          <p:cNvSpPr/>
          <p:nvPr/>
        </p:nvSpPr>
        <p:spPr>
          <a:xfrm>
            <a:off x="6911975" y="21177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84" name="椭圆 174148"/>
          <p:cNvSpPr/>
          <p:nvPr/>
        </p:nvSpPr>
        <p:spPr>
          <a:xfrm>
            <a:off x="6900863" y="47910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85" name="直接连接符 174149"/>
          <p:cNvSpPr/>
          <p:nvPr/>
        </p:nvSpPr>
        <p:spPr>
          <a:xfrm>
            <a:off x="252413" y="3897313"/>
            <a:ext cx="7632700" cy="0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round/>
            <a:headEnd type="none" w="sm" len="sm"/>
            <a:tailEnd type="triangl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86" name="直接连接符 174150"/>
          <p:cNvSpPr/>
          <p:nvPr/>
        </p:nvSpPr>
        <p:spPr>
          <a:xfrm flipV="1">
            <a:off x="2484438" y="1844675"/>
            <a:ext cx="0" cy="3311525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round/>
            <a:headEnd type="none" w="sm" len="sm"/>
            <a:tailEnd type="triangl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87" name="文本框 174151"/>
          <p:cNvSpPr txBox="1"/>
          <p:nvPr/>
        </p:nvSpPr>
        <p:spPr>
          <a:xfrm>
            <a:off x="7669213" y="3429000"/>
            <a:ext cx="649287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88" name="文本框 174152"/>
          <p:cNvSpPr txBox="1"/>
          <p:nvPr/>
        </p:nvSpPr>
        <p:spPr>
          <a:xfrm>
            <a:off x="2268538" y="1412875"/>
            <a:ext cx="649287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89" name="直接连接符 174153"/>
          <p:cNvSpPr/>
          <p:nvPr/>
        </p:nvSpPr>
        <p:spPr>
          <a:xfrm flipV="1">
            <a:off x="5148263" y="2597150"/>
            <a:ext cx="0" cy="1258888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90" name="矩形 174154"/>
          <p:cNvSpPr/>
          <p:nvPr/>
        </p:nvSpPr>
        <p:spPr>
          <a:xfrm>
            <a:off x="5143500" y="3932238"/>
            <a:ext cx="147638" cy="23812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tIns="0" rIns="0" bIns="0" anchor="t" anchorCtr="0">
            <a:spAutoFit/>
          </a:bodyPr>
          <a:p>
            <a:pPr algn="ctr"/>
            <a:r>
              <a:rPr lang="en-US" altLang="zh-CN" sz="1500" b="1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91" name="矩形 174155"/>
          <p:cNvSpPr/>
          <p:nvPr/>
        </p:nvSpPr>
        <p:spPr>
          <a:xfrm>
            <a:off x="5143500" y="2276475"/>
            <a:ext cx="147638" cy="23812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tIns="0" rIns="0" bIns="0" anchor="t" anchorCtr="0">
            <a:spAutoFit/>
          </a:bodyPr>
          <a:p>
            <a:pPr algn="ctr"/>
            <a:r>
              <a:rPr lang="en-US" altLang="zh-CN" sz="1500" b="1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92" name="矩形 174156"/>
          <p:cNvSpPr/>
          <p:nvPr/>
        </p:nvSpPr>
        <p:spPr>
          <a:xfrm>
            <a:off x="2487613" y="3868738"/>
            <a:ext cx="195262" cy="37465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tIns="0" rIns="0" bIns="0" anchor="t" anchorCtr="0">
            <a:spAutoFit/>
          </a:bodyPr>
          <a:p>
            <a:pPr algn="ctr"/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58" name="直接连接符 174157"/>
          <p:cNvSpPr/>
          <p:nvPr/>
        </p:nvSpPr>
        <p:spPr>
          <a:xfrm flipV="1">
            <a:off x="1620838" y="3897313"/>
            <a:ext cx="0" cy="468312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94" name="直接连接符 174158"/>
          <p:cNvSpPr/>
          <p:nvPr/>
        </p:nvSpPr>
        <p:spPr>
          <a:xfrm flipH="1">
            <a:off x="2492375" y="2597150"/>
            <a:ext cx="2655888" cy="1304925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95" name="文本框 174159"/>
          <p:cNvSpPr txBox="1"/>
          <p:nvPr/>
        </p:nvSpPr>
        <p:spPr>
          <a:xfrm>
            <a:off x="684213" y="333375"/>
            <a:ext cx="7704137" cy="860425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在平面直角坐标系中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有两点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A(6,3),B(6,0),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以原点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O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为位似中心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相似比为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3:1,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把线段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AB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缩小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24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296" name="文本框 174160"/>
          <p:cNvSpPr txBox="1"/>
          <p:nvPr/>
        </p:nvSpPr>
        <p:spPr>
          <a:xfrm>
            <a:off x="3059113" y="1196975"/>
            <a:ext cx="3529012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A′(2,1),B′(2,0)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97" name="直接连接符 174161"/>
          <p:cNvSpPr/>
          <p:nvPr/>
        </p:nvSpPr>
        <p:spPr>
          <a:xfrm flipV="1">
            <a:off x="3355975" y="3508375"/>
            <a:ext cx="0" cy="395288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63" name="文本框 174162"/>
          <p:cNvSpPr txBox="1"/>
          <p:nvPr/>
        </p:nvSpPr>
        <p:spPr>
          <a:xfrm>
            <a:off x="1555750" y="4371975"/>
            <a:ext cx="720725" cy="37465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1600" b="1">
                <a:latin typeface="Times New Roman" panose="02020603050405020304" pitchFamily="18" charset="0"/>
                <a:ea typeface="宋体" panose="02010600030101010101" pitchFamily="2" charset="-122"/>
              </a:rPr>
              <a:t>〞</a:t>
            </a:r>
            <a:endParaRPr lang="zh-CN" altLang="en-US" sz="1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64" name="文本框 174163"/>
          <p:cNvSpPr txBox="1"/>
          <p:nvPr/>
        </p:nvSpPr>
        <p:spPr>
          <a:xfrm>
            <a:off x="1484313" y="3579813"/>
            <a:ext cx="576262" cy="37465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1600" b="1">
                <a:latin typeface="Times New Roman" panose="02020603050405020304" pitchFamily="18" charset="0"/>
                <a:ea typeface="宋体" panose="02010600030101010101" pitchFamily="2" charset="-122"/>
              </a:rPr>
              <a:t>〞</a:t>
            </a:r>
            <a:endParaRPr lang="zh-CN" altLang="en-US" sz="1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65" name="文本框 174164"/>
          <p:cNvSpPr txBox="1"/>
          <p:nvPr/>
        </p:nvSpPr>
        <p:spPr>
          <a:xfrm>
            <a:off x="5795963" y="1196975"/>
            <a:ext cx="3095625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400">
                <a:latin typeface="Times New Roman" panose="02020603050405020304" pitchFamily="18" charset="0"/>
                <a:ea typeface="宋体" panose="02010600030101010101" pitchFamily="2" charset="-122"/>
              </a:rPr>
              <a:t>〞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(-2,-1),B(-2,0)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66" name="文本框 174165"/>
          <p:cNvSpPr txBox="1"/>
          <p:nvPr/>
        </p:nvSpPr>
        <p:spPr>
          <a:xfrm>
            <a:off x="539750" y="5734050"/>
            <a:ext cx="8064500" cy="860425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在平面直角坐标系中</a:t>
            </a:r>
            <a:r>
              <a:rPr lang="en-US" altLang="zh-CN" sz="24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4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如果位似变换是以原点为位似中心</a:t>
            </a:r>
            <a:r>
              <a:rPr lang="en-US" altLang="zh-CN" sz="24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4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相似比为</a:t>
            </a:r>
            <a:r>
              <a:rPr lang="en-US" altLang="zh-CN" sz="24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k,</a:t>
            </a:r>
            <a:r>
              <a:rPr lang="zh-CN" altLang="en-US" sz="24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那么位似图形对应点的坐标的比等于</a:t>
            </a:r>
            <a:r>
              <a:rPr lang="en-US" altLang="zh-CN" sz="24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k</a:t>
            </a:r>
            <a:r>
              <a:rPr lang="zh-CN" altLang="en-US" sz="24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或</a:t>
            </a:r>
            <a:r>
              <a:rPr lang="en-US" altLang="zh-CN" sz="24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-k.</a:t>
            </a:r>
            <a:endParaRPr lang="en-US" altLang="zh-CN" sz="2400" b="1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4167" name="矩形 174166"/>
          <p:cNvSpPr/>
          <p:nvPr/>
        </p:nvSpPr>
        <p:spPr>
          <a:xfrm>
            <a:off x="552450" y="5137150"/>
            <a:ext cx="6351588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观察对应点之间的坐标的变化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你有什么发现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?</a:t>
            </a:r>
            <a:endParaRPr lang="en-US" altLang="zh-CN" sz="24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4168" name="直接连接符 174167"/>
          <p:cNvSpPr/>
          <p:nvPr/>
        </p:nvSpPr>
        <p:spPr>
          <a:xfrm flipH="1">
            <a:off x="908050" y="3797300"/>
            <a:ext cx="1801813" cy="863600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4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4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4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4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4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1741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1741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1741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1741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1741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1741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63" grpId="0" animBg="1"/>
      <p:bldP spid="174164" grpId="0" animBg="1"/>
      <p:bldP spid="174165" grpId="0" animBg="1"/>
      <p:bldP spid="174166" grpId="0" animBg="1"/>
      <p:bldP spid="17416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矩形 175105"/>
          <p:cNvSpPr>
            <a:spLocks noChangeAspect="1" noTextEdit="1"/>
          </p:cNvSpPr>
          <p:nvPr/>
        </p:nvSpPr>
        <p:spPr>
          <a:xfrm>
            <a:off x="747713" y="3060700"/>
            <a:ext cx="7019925" cy="2992438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6" name="直接连接符 175106"/>
          <p:cNvSpPr/>
          <p:nvPr/>
        </p:nvSpPr>
        <p:spPr>
          <a:xfrm>
            <a:off x="900113" y="3213100"/>
            <a:ext cx="6702425" cy="158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7" name="直接连接符 175107"/>
          <p:cNvSpPr/>
          <p:nvPr/>
        </p:nvSpPr>
        <p:spPr>
          <a:xfrm>
            <a:off x="900113" y="3213100"/>
            <a:ext cx="12700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8" name="直接连接符 175108"/>
          <p:cNvSpPr/>
          <p:nvPr/>
        </p:nvSpPr>
        <p:spPr>
          <a:xfrm>
            <a:off x="912813" y="5888038"/>
            <a:ext cx="6678612" cy="1587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9" name="直接连接符 175109"/>
          <p:cNvSpPr/>
          <p:nvPr/>
        </p:nvSpPr>
        <p:spPr>
          <a:xfrm flipH="1">
            <a:off x="7591425" y="3213100"/>
            <a:ext cx="11113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0" name="直接连接符 175110"/>
          <p:cNvSpPr/>
          <p:nvPr/>
        </p:nvSpPr>
        <p:spPr>
          <a:xfrm>
            <a:off x="1336675" y="3213100"/>
            <a:ext cx="1588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1" name="直接连接符 175111"/>
          <p:cNvSpPr/>
          <p:nvPr/>
        </p:nvSpPr>
        <p:spPr>
          <a:xfrm>
            <a:off x="1795463" y="3213100"/>
            <a:ext cx="12700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2" name="直接连接符 175112"/>
          <p:cNvSpPr/>
          <p:nvPr/>
        </p:nvSpPr>
        <p:spPr>
          <a:xfrm>
            <a:off x="2232025" y="3213100"/>
            <a:ext cx="1588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3" name="直接连接符 175113"/>
          <p:cNvSpPr/>
          <p:nvPr/>
        </p:nvSpPr>
        <p:spPr>
          <a:xfrm>
            <a:off x="2679700" y="3213100"/>
            <a:ext cx="11113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4" name="直接连接符 175114"/>
          <p:cNvSpPr/>
          <p:nvPr/>
        </p:nvSpPr>
        <p:spPr>
          <a:xfrm flipH="1">
            <a:off x="3127375" y="3213100"/>
            <a:ext cx="11113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5" name="直接连接符 175115"/>
          <p:cNvSpPr/>
          <p:nvPr/>
        </p:nvSpPr>
        <p:spPr>
          <a:xfrm>
            <a:off x="3586163" y="3213100"/>
            <a:ext cx="1587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6" name="直接连接符 175116"/>
          <p:cNvSpPr/>
          <p:nvPr/>
        </p:nvSpPr>
        <p:spPr>
          <a:xfrm>
            <a:off x="4022725" y="3213100"/>
            <a:ext cx="1588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7" name="直接连接符 175117"/>
          <p:cNvSpPr/>
          <p:nvPr/>
        </p:nvSpPr>
        <p:spPr>
          <a:xfrm flipH="1">
            <a:off x="4457700" y="3213100"/>
            <a:ext cx="12700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8" name="直接连接符 175118"/>
          <p:cNvSpPr/>
          <p:nvPr/>
        </p:nvSpPr>
        <p:spPr>
          <a:xfrm flipH="1">
            <a:off x="4905375" y="3213100"/>
            <a:ext cx="11113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9" name="直接连接符 175119"/>
          <p:cNvSpPr/>
          <p:nvPr/>
        </p:nvSpPr>
        <p:spPr>
          <a:xfrm flipH="1">
            <a:off x="5341938" y="3213100"/>
            <a:ext cx="22225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0" name="直接连接符 175120"/>
          <p:cNvSpPr/>
          <p:nvPr/>
        </p:nvSpPr>
        <p:spPr>
          <a:xfrm flipH="1">
            <a:off x="5800725" y="3213100"/>
            <a:ext cx="11113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1" name="直接连接符 175121"/>
          <p:cNvSpPr/>
          <p:nvPr/>
        </p:nvSpPr>
        <p:spPr>
          <a:xfrm flipH="1">
            <a:off x="6235700" y="3213100"/>
            <a:ext cx="23813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2" name="直接连接符 175122"/>
          <p:cNvSpPr/>
          <p:nvPr/>
        </p:nvSpPr>
        <p:spPr>
          <a:xfrm>
            <a:off x="6672263" y="3213100"/>
            <a:ext cx="11112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3" name="直接连接符 175123"/>
          <p:cNvSpPr/>
          <p:nvPr/>
        </p:nvSpPr>
        <p:spPr>
          <a:xfrm flipH="1">
            <a:off x="7131050" y="3213100"/>
            <a:ext cx="12700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4" name="直接连接符 175124"/>
          <p:cNvSpPr/>
          <p:nvPr/>
        </p:nvSpPr>
        <p:spPr>
          <a:xfrm>
            <a:off x="900113" y="3660775"/>
            <a:ext cx="6702425" cy="12700"/>
          </a:xfrm>
          <a:prstGeom prst="line">
            <a:avLst/>
          </a:prstGeom>
          <a:ln w="0" cap="flat" cmpd="sng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5" name="直接连接符 175125"/>
          <p:cNvSpPr/>
          <p:nvPr/>
        </p:nvSpPr>
        <p:spPr>
          <a:xfrm>
            <a:off x="900113" y="4108450"/>
            <a:ext cx="67024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6" name="直接连接符 175126"/>
          <p:cNvSpPr/>
          <p:nvPr/>
        </p:nvSpPr>
        <p:spPr>
          <a:xfrm flipH="1">
            <a:off x="912813" y="4545013"/>
            <a:ext cx="66897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7" name="直接连接符 175127"/>
          <p:cNvSpPr/>
          <p:nvPr/>
        </p:nvSpPr>
        <p:spPr>
          <a:xfrm>
            <a:off x="912813" y="4992688"/>
            <a:ext cx="6678612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8" name="直接连接符 175128"/>
          <p:cNvSpPr/>
          <p:nvPr/>
        </p:nvSpPr>
        <p:spPr>
          <a:xfrm>
            <a:off x="912813" y="5464175"/>
            <a:ext cx="6678612" cy="158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9" name="椭圆 175129"/>
          <p:cNvSpPr/>
          <p:nvPr/>
        </p:nvSpPr>
        <p:spPr>
          <a:xfrm>
            <a:off x="877888" y="31908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90" name="椭圆 175130"/>
          <p:cNvSpPr/>
          <p:nvPr/>
        </p:nvSpPr>
        <p:spPr>
          <a:xfrm>
            <a:off x="7578725" y="319087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91" name="椭圆 175131"/>
          <p:cNvSpPr/>
          <p:nvPr/>
        </p:nvSpPr>
        <p:spPr>
          <a:xfrm>
            <a:off x="889000" y="58642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92" name="椭圆 175132"/>
          <p:cNvSpPr/>
          <p:nvPr/>
        </p:nvSpPr>
        <p:spPr>
          <a:xfrm>
            <a:off x="7567613" y="586422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93" name="椭圆 175133"/>
          <p:cNvSpPr/>
          <p:nvPr/>
        </p:nvSpPr>
        <p:spPr>
          <a:xfrm>
            <a:off x="877888" y="363855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94" name="椭圆 175134"/>
          <p:cNvSpPr/>
          <p:nvPr/>
        </p:nvSpPr>
        <p:spPr>
          <a:xfrm>
            <a:off x="7578725" y="3649663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95" name="椭圆 175135"/>
          <p:cNvSpPr/>
          <p:nvPr/>
        </p:nvSpPr>
        <p:spPr>
          <a:xfrm>
            <a:off x="877888" y="408622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96" name="椭圆 175136"/>
          <p:cNvSpPr/>
          <p:nvPr/>
        </p:nvSpPr>
        <p:spPr>
          <a:xfrm>
            <a:off x="7578725" y="4097338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97" name="椭圆 175137"/>
          <p:cNvSpPr/>
          <p:nvPr/>
        </p:nvSpPr>
        <p:spPr>
          <a:xfrm>
            <a:off x="889000" y="45339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98" name="椭圆 175138"/>
          <p:cNvSpPr/>
          <p:nvPr/>
        </p:nvSpPr>
        <p:spPr>
          <a:xfrm>
            <a:off x="7578725" y="45212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99" name="椭圆 175139"/>
          <p:cNvSpPr/>
          <p:nvPr/>
        </p:nvSpPr>
        <p:spPr>
          <a:xfrm>
            <a:off x="889000" y="496887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00" name="椭圆 175140"/>
          <p:cNvSpPr/>
          <p:nvPr/>
        </p:nvSpPr>
        <p:spPr>
          <a:xfrm>
            <a:off x="7567613" y="49815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01" name="椭圆 175141"/>
          <p:cNvSpPr/>
          <p:nvPr/>
        </p:nvSpPr>
        <p:spPr>
          <a:xfrm>
            <a:off x="889000" y="5440363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02" name="椭圆 175142"/>
          <p:cNvSpPr/>
          <p:nvPr/>
        </p:nvSpPr>
        <p:spPr>
          <a:xfrm>
            <a:off x="7567613" y="5440363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03" name="椭圆 175143"/>
          <p:cNvSpPr/>
          <p:nvPr/>
        </p:nvSpPr>
        <p:spPr>
          <a:xfrm>
            <a:off x="1312863" y="31908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04" name="椭圆 175144"/>
          <p:cNvSpPr/>
          <p:nvPr/>
        </p:nvSpPr>
        <p:spPr>
          <a:xfrm>
            <a:off x="1312863" y="586422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05" name="椭圆 175145"/>
          <p:cNvSpPr/>
          <p:nvPr/>
        </p:nvSpPr>
        <p:spPr>
          <a:xfrm>
            <a:off x="1771650" y="3190875"/>
            <a:ext cx="60325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06" name="椭圆 175146"/>
          <p:cNvSpPr/>
          <p:nvPr/>
        </p:nvSpPr>
        <p:spPr>
          <a:xfrm>
            <a:off x="1784350" y="58642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07" name="椭圆 175147"/>
          <p:cNvSpPr/>
          <p:nvPr/>
        </p:nvSpPr>
        <p:spPr>
          <a:xfrm>
            <a:off x="2208213" y="31908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08" name="椭圆 175148"/>
          <p:cNvSpPr/>
          <p:nvPr/>
        </p:nvSpPr>
        <p:spPr>
          <a:xfrm>
            <a:off x="2208213" y="586422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09" name="椭圆 175149"/>
          <p:cNvSpPr/>
          <p:nvPr/>
        </p:nvSpPr>
        <p:spPr>
          <a:xfrm>
            <a:off x="2655888" y="31908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10" name="椭圆 175150"/>
          <p:cNvSpPr/>
          <p:nvPr/>
        </p:nvSpPr>
        <p:spPr>
          <a:xfrm>
            <a:off x="2667000" y="58642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11" name="椭圆 175151"/>
          <p:cNvSpPr/>
          <p:nvPr/>
        </p:nvSpPr>
        <p:spPr>
          <a:xfrm>
            <a:off x="3114675" y="319087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12" name="椭圆 175152"/>
          <p:cNvSpPr/>
          <p:nvPr/>
        </p:nvSpPr>
        <p:spPr>
          <a:xfrm>
            <a:off x="3103563" y="586422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13" name="椭圆 175153"/>
          <p:cNvSpPr/>
          <p:nvPr/>
        </p:nvSpPr>
        <p:spPr>
          <a:xfrm>
            <a:off x="3562350" y="319087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14" name="椭圆 175154"/>
          <p:cNvSpPr/>
          <p:nvPr/>
        </p:nvSpPr>
        <p:spPr>
          <a:xfrm>
            <a:off x="3562350" y="58642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15" name="椭圆 175155"/>
          <p:cNvSpPr/>
          <p:nvPr/>
        </p:nvSpPr>
        <p:spPr>
          <a:xfrm>
            <a:off x="3998913" y="31908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16" name="椭圆 175156"/>
          <p:cNvSpPr/>
          <p:nvPr/>
        </p:nvSpPr>
        <p:spPr>
          <a:xfrm>
            <a:off x="3998913" y="586422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17" name="椭圆 175157"/>
          <p:cNvSpPr/>
          <p:nvPr/>
        </p:nvSpPr>
        <p:spPr>
          <a:xfrm>
            <a:off x="4446588" y="31908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18" name="椭圆 175158"/>
          <p:cNvSpPr/>
          <p:nvPr/>
        </p:nvSpPr>
        <p:spPr>
          <a:xfrm>
            <a:off x="4433888" y="586422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19" name="椭圆 175159"/>
          <p:cNvSpPr/>
          <p:nvPr/>
        </p:nvSpPr>
        <p:spPr>
          <a:xfrm>
            <a:off x="4894263" y="31908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20" name="椭圆 175160"/>
          <p:cNvSpPr/>
          <p:nvPr/>
        </p:nvSpPr>
        <p:spPr>
          <a:xfrm>
            <a:off x="4881563" y="586422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21" name="椭圆 175161"/>
          <p:cNvSpPr/>
          <p:nvPr/>
        </p:nvSpPr>
        <p:spPr>
          <a:xfrm>
            <a:off x="5341938" y="31908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22" name="椭圆 175162"/>
          <p:cNvSpPr/>
          <p:nvPr/>
        </p:nvSpPr>
        <p:spPr>
          <a:xfrm>
            <a:off x="5318125" y="58642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23" name="椭圆 175163"/>
          <p:cNvSpPr/>
          <p:nvPr/>
        </p:nvSpPr>
        <p:spPr>
          <a:xfrm>
            <a:off x="5789613" y="31908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24" name="椭圆 175164"/>
          <p:cNvSpPr/>
          <p:nvPr/>
        </p:nvSpPr>
        <p:spPr>
          <a:xfrm>
            <a:off x="5776913" y="586422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25" name="椭圆 175165"/>
          <p:cNvSpPr/>
          <p:nvPr/>
        </p:nvSpPr>
        <p:spPr>
          <a:xfrm>
            <a:off x="6235700" y="3190875"/>
            <a:ext cx="60325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26" name="椭圆 175166"/>
          <p:cNvSpPr/>
          <p:nvPr/>
        </p:nvSpPr>
        <p:spPr>
          <a:xfrm>
            <a:off x="6213475" y="58642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27" name="椭圆 175167"/>
          <p:cNvSpPr/>
          <p:nvPr/>
        </p:nvSpPr>
        <p:spPr>
          <a:xfrm>
            <a:off x="6648450" y="319087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28" name="椭圆 175168"/>
          <p:cNvSpPr/>
          <p:nvPr/>
        </p:nvSpPr>
        <p:spPr>
          <a:xfrm>
            <a:off x="6661150" y="58642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29" name="椭圆 175169"/>
          <p:cNvSpPr/>
          <p:nvPr/>
        </p:nvSpPr>
        <p:spPr>
          <a:xfrm>
            <a:off x="7119938" y="31908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30" name="椭圆 175170"/>
          <p:cNvSpPr/>
          <p:nvPr/>
        </p:nvSpPr>
        <p:spPr>
          <a:xfrm>
            <a:off x="7108825" y="58642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31" name="直接连接符 175171"/>
          <p:cNvSpPr/>
          <p:nvPr/>
        </p:nvSpPr>
        <p:spPr>
          <a:xfrm>
            <a:off x="250825" y="5876925"/>
            <a:ext cx="7632700" cy="0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round/>
            <a:headEnd type="none" w="sm" len="sm"/>
            <a:tailEnd type="triangl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32" name="直接连接符 175172"/>
          <p:cNvSpPr/>
          <p:nvPr/>
        </p:nvSpPr>
        <p:spPr>
          <a:xfrm flipV="1">
            <a:off x="1331913" y="2852738"/>
            <a:ext cx="0" cy="3311525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round/>
            <a:headEnd type="none" w="sm" len="sm"/>
            <a:tailEnd type="triangl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33" name="文本框 175173"/>
          <p:cNvSpPr txBox="1"/>
          <p:nvPr/>
        </p:nvSpPr>
        <p:spPr>
          <a:xfrm>
            <a:off x="7740650" y="5373688"/>
            <a:ext cx="649288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34" name="文本框 175174"/>
          <p:cNvSpPr txBox="1"/>
          <p:nvPr/>
        </p:nvSpPr>
        <p:spPr>
          <a:xfrm>
            <a:off x="900113" y="2636838"/>
            <a:ext cx="649287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35" name="矩形 175175"/>
          <p:cNvSpPr/>
          <p:nvPr/>
        </p:nvSpPr>
        <p:spPr>
          <a:xfrm>
            <a:off x="1039813" y="5445125"/>
            <a:ext cx="195262" cy="37465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tIns="0" rIns="0" bIns="0" anchor="t" anchorCtr="0">
            <a:spAutoFit/>
          </a:bodyPr>
          <a:p>
            <a:pPr algn="ctr"/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36" name="文本框 175176"/>
          <p:cNvSpPr txBox="1"/>
          <p:nvPr/>
        </p:nvSpPr>
        <p:spPr>
          <a:xfrm>
            <a:off x="179388" y="620713"/>
            <a:ext cx="8135937" cy="860425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在平面直角坐标系中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, △ABC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三个顶点的坐标分别为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A(2,3),B(2,1),C(6,2),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以原点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O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为位似中心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相似比为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2.</a:t>
            </a:r>
            <a:endParaRPr lang="en-US" altLang="zh-CN" sz="24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337" name="直接连接符 175177"/>
          <p:cNvSpPr/>
          <p:nvPr/>
        </p:nvSpPr>
        <p:spPr>
          <a:xfrm flipV="1">
            <a:off x="2195513" y="4581525"/>
            <a:ext cx="0" cy="827088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38" name="矩形 175178"/>
          <p:cNvSpPr/>
          <p:nvPr/>
        </p:nvSpPr>
        <p:spPr>
          <a:xfrm>
            <a:off x="2168525" y="5445125"/>
            <a:ext cx="193675" cy="31432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tIns="0" rIns="0" bIns="0" anchor="t" anchorCtr="0">
            <a:spAutoFit/>
          </a:bodyPr>
          <a:p>
            <a:pPr algn="ctr"/>
            <a:r>
              <a:rPr lang="en-US" altLang="zh-CN" sz="2000" b="1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39" name="矩形 175179"/>
          <p:cNvSpPr/>
          <p:nvPr/>
        </p:nvSpPr>
        <p:spPr>
          <a:xfrm>
            <a:off x="2097088" y="4221163"/>
            <a:ext cx="193675" cy="31432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tIns="0" rIns="0" bIns="0" anchor="t" anchorCtr="0">
            <a:spAutoFit/>
          </a:bodyPr>
          <a:p>
            <a:pPr algn="ctr"/>
            <a:r>
              <a:rPr lang="en-US" altLang="zh-CN" sz="2000" b="1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2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40" name="直接连接符 175180"/>
          <p:cNvSpPr/>
          <p:nvPr/>
        </p:nvSpPr>
        <p:spPr>
          <a:xfrm flipH="1" flipV="1">
            <a:off x="2195513" y="4581525"/>
            <a:ext cx="1800225" cy="431800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41" name="直接连接符 175181"/>
          <p:cNvSpPr/>
          <p:nvPr/>
        </p:nvSpPr>
        <p:spPr>
          <a:xfrm flipH="1">
            <a:off x="2195513" y="5013325"/>
            <a:ext cx="1800225" cy="431800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42" name="矩形 175182"/>
          <p:cNvSpPr/>
          <p:nvPr/>
        </p:nvSpPr>
        <p:spPr>
          <a:xfrm>
            <a:off x="3990975" y="5084763"/>
            <a:ext cx="193675" cy="31432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tIns="0" rIns="0" bIns="0" anchor="t" anchorCtr="0">
            <a:spAutoFit/>
          </a:bodyPr>
          <a:p>
            <a:pPr algn="ctr"/>
            <a:r>
              <a:rPr lang="en-US" altLang="zh-CN" sz="2000" b="1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20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5184" name="文本框 175183"/>
          <p:cNvSpPr txBox="1"/>
          <p:nvPr/>
        </p:nvSpPr>
        <p:spPr>
          <a:xfrm>
            <a:off x="900113" y="2141538"/>
            <a:ext cx="6265862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A′( 4 ,6 ),  B′(  4 ,2 ), C′( 12 ,4 )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44" name="文本框 175184"/>
          <p:cNvSpPr txBox="1"/>
          <p:nvPr/>
        </p:nvSpPr>
        <p:spPr>
          <a:xfrm>
            <a:off x="179388" y="1557338"/>
            <a:ext cx="6696075" cy="4572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放大后对应点的坐标分别是多少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?</a:t>
            </a:r>
            <a:endParaRPr lang="en-US" altLang="zh-CN" sz="24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5186" name="矩形 175185"/>
          <p:cNvSpPr/>
          <p:nvPr/>
        </p:nvSpPr>
        <p:spPr>
          <a:xfrm>
            <a:off x="2700338" y="4868863"/>
            <a:ext cx="533400" cy="31432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t" anchorCtr="0">
            <a:spAutoFit/>
          </a:bodyPr>
          <a:p>
            <a:pPr algn="ctr"/>
            <a:r>
              <a:rPr lang="en-US" altLang="zh-CN" sz="2000" b="1">
                <a:latin typeface="Arial" panose="020B0604020202020204" pitchFamily="34" charset="0"/>
                <a:ea typeface="宋体" panose="02010600030101010101" pitchFamily="2" charset="-122"/>
              </a:rPr>
              <a:t>B'</a:t>
            </a:r>
            <a:endParaRPr lang="en-US" altLang="zh-CN" sz="2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5187" name="矩形 175186"/>
          <p:cNvSpPr/>
          <p:nvPr/>
        </p:nvSpPr>
        <p:spPr>
          <a:xfrm>
            <a:off x="3059113" y="2852738"/>
            <a:ext cx="471487" cy="31432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t" anchorCtr="0">
            <a:spAutoFit/>
          </a:bodyPr>
          <a:p>
            <a:pPr algn="ctr"/>
            <a:r>
              <a:rPr lang="en-US" altLang="zh-CN" sz="2000" b="1">
                <a:latin typeface="Arial" panose="020B0604020202020204" pitchFamily="34" charset="0"/>
                <a:ea typeface="宋体" panose="02010600030101010101" pitchFamily="2" charset="-122"/>
              </a:rPr>
              <a:t>A'</a:t>
            </a:r>
            <a:endParaRPr lang="en-US" altLang="zh-CN" sz="2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5188" name="矩形 175187"/>
          <p:cNvSpPr/>
          <p:nvPr/>
        </p:nvSpPr>
        <p:spPr>
          <a:xfrm>
            <a:off x="6588125" y="4221163"/>
            <a:ext cx="533400" cy="31432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t" anchorCtr="0">
            <a:spAutoFit/>
          </a:bodyPr>
          <a:p>
            <a:pPr algn="ctr"/>
            <a:r>
              <a:rPr lang="en-US" altLang="zh-CN" sz="2000" b="1">
                <a:latin typeface="Arial" panose="020B0604020202020204" pitchFamily="34" charset="0"/>
                <a:ea typeface="宋体" panose="02010600030101010101" pitchFamily="2" charset="-122"/>
              </a:rPr>
              <a:t>C'</a:t>
            </a:r>
            <a:endParaRPr lang="en-US" altLang="zh-CN" sz="2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5189" name="椭圆 175188"/>
          <p:cNvSpPr/>
          <p:nvPr/>
        </p:nvSpPr>
        <p:spPr>
          <a:xfrm>
            <a:off x="3059113" y="3141663"/>
            <a:ext cx="144462" cy="144462"/>
          </a:xfrm>
          <a:prstGeom prst="ellipse">
            <a:avLst/>
          </a:prstGeom>
          <a:solidFill>
            <a:srgbClr val="D60093"/>
          </a:solidFill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5190" name="椭圆 175189"/>
          <p:cNvSpPr/>
          <p:nvPr/>
        </p:nvSpPr>
        <p:spPr>
          <a:xfrm>
            <a:off x="3059113" y="4941888"/>
            <a:ext cx="144462" cy="144462"/>
          </a:xfrm>
          <a:prstGeom prst="ellipse">
            <a:avLst/>
          </a:prstGeom>
          <a:solidFill>
            <a:srgbClr val="D60093"/>
          </a:solidFill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5191" name="椭圆 175190"/>
          <p:cNvSpPr/>
          <p:nvPr/>
        </p:nvSpPr>
        <p:spPr>
          <a:xfrm>
            <a:off x="6588125" y="4076700"/>
            <a:ext cx="144463" cy="144463"/>
          </a:xfrm>
          <a:prstGeom prst="ellipse">
            <a:avLst/>
          </a:prstGeom>
          <a:solidFill>
            <a:srgbClr val="D60093"/>
          </a:solidFill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5192" name="直接连接符 175191"/>
          <p:cNvSpPr/>
          <p:nvPr/>
        </p:nvSpPr>
        <p:spPr>
          <a:xfrm flipV="1">
            <a:off x="3132138" y="3213100"/>
            <a:ext cx="0" cy="1728788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5193" name="直接连接符 175192"/>
          <p:cNvSpPr/>
          <p:nvPr/>
        </p:nvSpPr>
        <p:spPr>
          <a:xfrm flipH="1" flipV="1">
            <a:off x="3132138" y="3213100"/>
            <a:ext cx="3527425" cy="936625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5194" name="直接连接符 175193"/>
          <p:cNvSpPr/>
          <p:nvPr/>
        </p:nvSpPr>
        <p:spPr>
          <a:xfrm flipH="1">
            <a:off x="3132138" y="4149725"/>
            <a:ext cx="3527425" cy="863600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54" name="文本框 175194"/>
          <p:cNvSpPr txBox="1"/>
          <p:nvPr/>
        </p:nvSpPr>
        <p:spPr>
          <a:xfrm>
            <a:off x="0" y="0"/>
            <a:ext cx="2232025" cy="64135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探索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1:</a:t>
            </a:r>
            <a:endParaRPr lang="en-US" altLang="zh-CN" sz="36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751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7518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518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75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5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75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5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5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70" decel="100000"/>
                                        <p:tgtEl>
                                          <p:spTgt spid="1751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770" decel="100000"/>
                                        <p:tgtEl>
                                          <p:spTgt spid="17519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519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" dur="770" fill="hold"/>
                                        <p:tgtEl>
                                          <p:spTgt spid="175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5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770" fill="hold"/>
                                        <p:tgtEl>
                                          <p:spTgt spid="175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5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5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70" decel="100000"/>
                                        <p:tgtEl>
                                          <p:spTgt spid="1751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770" decel="100000"/>
                                        <p:tgtEl>
                                          <p:spTgt spid="17519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519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0" dur="770" fill="hold"/>
                                        <p:tgtEl>
                                          <p:spTgt spid="175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5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770" fill="hold"/>
                                        <p:tgtEl>
                                          <p:spTgt spid="175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5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75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75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75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175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5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84" grpId="0" animBg="1"/>
      <p:bldP spid="175186" grpId="0" animBg="1"/>
      <p:bldP spid="175187" grpId="0" animBg="1"/>
      <p:bldP spid="17518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矩形 176129"/>
          <p:cNvSpPr>
            <a:spLocks noChangeAspect="1" noTextEdit="1"/>
          </p:cNvSpPr>
          <p:nvPr/>
        </p:nvSpPr>
        <p:spPr>
          <a:xfrm>
            <a:off x="649288" y="3636963"/>
            <a:ext cx="7019925" cy="2992437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14" name="直接连接符 176130"/>
          <p:cNvSpPr/>
          <p:nvPr/>
        </p:nvSpPr>
        <p:spPr>
          <a:xfrm>
            <a:off x="814388" y="6464300"/>
            <a:ext cx="6678612" cy="158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3315" name="组合 176131"/>
          <p:cNvGrpSpPr/>
          <p:nvPr/>
        </p:nvGrpSpPr>
        <p:grpSpPr>
          <a:xfrm>
            <a:off x="801688" y="2852738"/>
            <a:ext cx="6702425" cy="3611562"/>
            <a:chOff x="505" y="2387"/>
            <a:chExt cx="4222" cy="1685"/>
          </a:xfrm>
        </p:grpSpPr>
        <p:sp>
          <p:nvSpPr>
            <p:cNvPr id="13316" name="直接连接符 176132"/>
            <p:cNvSpPr/>
            <p:nvPr/>
          </p:nvSpPr>
          <p:spPr>
            <a:xfrm>
              <a:off x="505" y="2387"/>
              <a:ext cx="8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17" name="直接连接符 176133"/>
            <p:cNvSpPr/>
            <p:nvPr/>
          </p:nvSpPr>
          <p:spPr>
            <a:xfrm flipH="1">
              <a:off x="4720" y="2387"/>
              <a:ext cx="7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18" name="直接连接符 176134"/>
            <p:cNvSpPr/>
            <p:nvPr/>
          </p:nvSpPr>
          <p:spPr>
            <a:xfrm>
              <a:off x="780" y="2387"/>
              <a:ext cx="1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19" name="直接连接符 176135"/>
            <p:cNvSpPr/>
            <p:nvPr/>
          </p:nvSpPr>
          <p:spPr>
            <a:xfrm>
              <a:off x="1069" y="2387"/>
              <a:ext cx="8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20" name="直接连接符 176136"/>
            <p:cNvSpPr/>
            <p:nvPr/>
          </p:nvSpPr>
          <p:spPr>
            <a:xfrm>
              <a:off x="1344" y="2387"/>
              <a:ext cx="1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21" name="直接连接符 176137"/>
            <p:cNvSpPr/>
            <p:nvPr/>
          </p:nvSpPr>
          <p:spPr>
            <a:xfrm>
              <a:off x="1626" y="2387"/>
              <a:ext cx="7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22" name="直接连接符 176138"/>
            <p:cNvSpPr/>
            <p:nvPr/>
          </p:nvSpPr>
          <p:spPr>
            <a:xfrm flipH="1">
              <a:off x="1908" y="2387"/>
              <a:ext cx="7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23" name="直接连接符 176139"/>
            <p:cNvSpPr/>
            <p:nvPr/>
          </p:nvSpPr>
          <p:spPr>
            <a:xfrm>
              <a:off x="2197" y="2387"/>
              <a:ext cx="1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24" name="直接连接符 176140"/>
            <p:cNvSpPr/>
            <p:nvPr/>
          </p:nvSpPr>
          <p:spPr>
            <a:xfrm>
              <a:off x="2472" y="2387"/>
              <a:ext cx="1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25" name="直接连接符 176141"/>
            <p:cNvSpPr/>
            <p:nvPr/>
          </p:nvSpPr>
          <p:spPr>
            <a:xfrm flipH="1">
              <a:off x="2746" y="2387"/>
              <a:ext cx="8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26" name="直接连接符 176142"/>
            <p:cNvSpPr/>
            <p:nvPr/>
          </p:nvSpPr>
          <p:spPr>
            <a:xfrm flipH="1">
              <a:off x="3028" y="2387"/>
              <a:ext cx="7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27" name="直接连接符 176143"/>
            <p:cNvSpPr/>
            <p:nvPr/>
          </p:nvSpPr>
          <p:spPr>
            <a:xfrm flipH="1">
              <a:off x="3303" y="2387"/>
              <a:ext cx="14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28" name="直接连接符 176144"/>
            <p:cNvSpPr/>
            <p:nvPr/>
          </p:nvSpPr>
          <p:spPr>
            <a:xfrm flipH="1">
              <a:off x="3592" y="2387"/>
              <a:ext cx="7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29" name="直接连接符 176145"/>
            <p:cNvSpPr/>
            <p:nvPr/>
          </p:nvSpPr>
          <p:spPr>
            <a:xfrm flipH="1">
              <a:off x="3866" y="2387"/>
              <a:ext cx="15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30" name="直接连接符 176146"/>
            <p:cNvSpPr/>
            <p:nvPr/>
          </p:nvSpPr>
          <p:spPr>
            <a:xfrm>
              <a:off x="4141" y="2387"/>
              <a:ext cx="7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31" name="直接连接符 176147"/>
            <p:cNvSpPr/>
            <p:nvPr/>
          </p:nvSpPr>
          <p:spPr>
            <a:xfrm flipH="1">
              <a:off x="4430" y="2387"/>
              <a:ext cx="8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3332" name="直接连接符 176148"/>
          <p:cNvSpPr/>
          <p:nvPr/>
        </p:nvSpPr>
        <p:spPr>
          <a:xfrm>
            <a:off x="801688" y="4237038"/>
            <a:ext cx="67024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33" name="直接连接符 176149"/>
          <p:cNvSpPr/>
          <p:nvPr/>
        </p:nvSpPr>
        <p:spPr>
          <a:xfrm>
            <a:off x="801688" y="4684713"/>
            <a:ext cx="67024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34" name="直接连接符 176150"/>
          <p:cNvSpPr/>
          <p:nvPr/>
        </p:nvSpPr>
        <p:spPr>
          <a:xfrm flipH="1">
            <a:off x="814388" y="5121275"/>
            <a:ext cx="66897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35" name="直接连接符 176151"/>
          <p:cNvSpPr/>
          <p:nvPr/>
        </p:nvSpPr>
        <p:spPr>
          <a:xfrm>
            <a:off x="814388" y="5568950"/>
            <a:ext cx="6678612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36" name="直接连接符 176152"/>
          <p:cNvSpPr/>
          <p:nvPr/>
        </p:nvSpPr>
        <p:spPr>
          <a:xfrm>
            <a:off x="814388" y="6040438"/>
            <a:ext cx="6678612" cy="1587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37" name="椭圆 176153"/>
          <p:cNvSpPr/>
          <p:nvPr/>
        </p:nvSpPr>
        <p:spPr>
          <a:xfrm>
            <a:off x="790575" y="6440488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38" name="椭圆 176154"/>
          <p:cNvSpPr/>
          <p:nvPr/>
        </p:nvSpPr>
        <p:spPr>
          <a:xfrm>
            <a:off x="7469188" y="6440488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39" name="椭圆 176155"/>
          <p:cNvSpPr/>
          <p:nvPr/>
        </p:nvSpPr>
        <p:spPr>
          <a:xfrm>
            <a:off x="779463" y="4214813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40" name="椭圆 176156"/>
          <p:cNvSpPr/>
          <p:nvPr/>
        </p:nvSpPr>
        <p:spPr>
          <a:xfrm>
            <a:off x="7480300" y="42259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41" name="椭圆 176157"/>
          <p:cNvSpPr/>
          <p:nvPr/>
        </p:nvSpPr>
        <p:spPr>
          <a:xfrm>
            <a:off x="779463" y="4662488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42" name="椭圆 176158"/>
          <p:cNvSpPr/>
          <p:nvPr/>
        </p:nvSpPr>
        <p:spPr>
          <a:xfrm>
            <a:off x="7480300" y="46736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43" name="椭圆 176159"/>
          <p:cNvSpPr/>
          <p:nvPr/>
        </p:nvSpPr>
        <p:spPr>
          <a:xfrm>
            <a:off x="790575" y="5110163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44" name="椭圆 176160"/>
          <p:cNvSpPr/>
          <p:nvPr/>
        </p:nvSpPr>
        <p:spPr>
          <a:xfrm>
            <a:off x="7480300" y="5097463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45" name="椭圆 176161"/>
          <p:cNvSpPr/>
          <p:nvPr/>
        </p:nvSpPr>
        <p:spPr>
          <a:xfrm>
            <a:off x="790575" y="5545138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46" name="椭圆 176162"/>
          <p:cNvSpPr/>
          <p:nvPr/>
        </p:nvSpPr>
        <p:spPr>
          <a:xfrm>
            <a:off x="7469188" y="5557838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47" name="椭圆 176163"/>
          <p:cNvSpPr/>
          <p:nvPr/>
        </p:nvSpPr>
        <p:spPr>
          <a:xfrm>
            <a:off x="790575" y="60166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48" name="椭圆 176164"/>
          <p:cNvSpPr/>
          <p:nvPr/>
        </p:nvSpPr>
        <p:spPr>
          <a:xfrm>
            <a:off x="7469188" y="601662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49" name="椭圆 176165"/>
          <p:cNvSpPr/>
          <p:nvPr/>
        </p:nvSpPr>
        <p:spPr>
          <a:xfrm>
            <a:off x="1214438" y="6440488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50" name="椭圆 176166"/>
          <p:cNvSpPr/>
          <p:nvPr/>
        </p:nvSpPr>
        <p:spPr>
          <a:xfrm>
            <a:off x="1685925" y="6440488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51" name="椭圆 176167"/>
          <p:cNvSpPr/>
          <p:nvPr/>
        </p:nvSpPr>
        <p:spPr>
          <a:xfrm>
            <a:off x="2109788" y="6440488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52" name="椭圆 176168"/>
          <p:cNvSpPr/>
          <p:nvPr/>
        </p:nvSpPr>
        <p:spPr>
          <a:xfrm>
            <a:off x="2568575" y="6440488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53" name="椭圆 176169"/>
          <p:cNvSpPr/>
          <p:nvPr/>
        </p:nvSpPr>
        <p:spPr>
          <a:xfrm>
            <a:off x="3005138" y="6440488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54" name="椭圆 176170"/>
          <p:cNvSpPr/>
          <p:nvPr/>
        </p:nvSpPr>
        <p:spPr>
          <a:xfrm>
            <a:off x="3463925" y="6440488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55" name="椭圆 176171"/>
          <p:cNvSpPr/>
          <p:nvPr/>
        </p:nvSpPr>
        <p:spPr>
          <a:xfrm>
            <a:off x="3900488" y="6440488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56" name="椭圆 176172"/>
          <p:cNvSpPr/>
          <p:nvPr/>
        </p:nvSpPr>
        <p:spPr>
          <a:xfrm>
            <a:off x="4335463" y="6440488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57" name="椭圆 176173"/>
          <p:cNvSpPr/>
          <p:nvPr/>
        </p:nvSpPr>
        <p:spPr>
          <a:xfrm>
            <a:off x="4783138" y="6440488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58" name="椭圆 176174"/>
          <p:cNvSpPr/>
          <p:nvPr/>
        </p:nvSpPr>
        <p:spPr>
          <a:xfrm>
            <a:off x="5219700" y="6440488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59" name="椭圆 176175"/>
          <p:cNvSpPr/>
          <p:nvPr/>
        </p:nvSpPr>
        <p:spPr>
          <a:xfrm>
            <a:off x="5678488" y="6440488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60" name="椭圆 176176"/>
          <p:cNvSpPr/>
          <p:nvPr/>
        </p:nvSpPr>
        <p:spPr>
          <a:xfrm>
            <a:off x="6115050" y="6440488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61" name="椭圆 176177"/>
          <p:cNvSpPr/>
          <p:nvPr/>
        </p:nvSpPr>
        <p:spPr>
          <a:xfrm>
            <a:off x="6562725" y="6440488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3362" name="组合 176178"/>
          <p:cNvGrpSpPr/>
          <p:nvPr/>
        </p:nvGrpSpPr>
        <p:grpSpPr>
          <a:xfrm>
            <a:off x="755650" y="2852738"/>
            <a:ext cx="6759575" cy="58737"/>
            <a:chOff x="715" y="2025"/>
            <a:chExt cx="4258" cy="37"/>
          </a:xfrm>
        </p:grpSpPr>
        <p:sp>
          <p:nvSpPr>
            <p:cNvPr id="13363" name="直接连接符 176179"/>
            <p:cNvSpPr/>
            <p:nvPr/>
          </p:nvSpPr>
          <p:spPr>
            <a:xfrm>
              <a:off x="729" y="2039"/>
              <a:ext cx="4222" cy="1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64" name="椭圆 176180"/>
            <p:cNvSpPr/>
            <p:nvPr/>
          </p:nvSpPr>
          <p:spPr>
            <a:xfrm>
              <a:off x="715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65" name="椭圆 176181"/>
            <p:cNvSpPr/>
            <p:nvPr/>
          </p:nvSpPr>
          <p:spPr>
            <a:xfrm>
              <a:off x="4936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66" name="椭圆 176182"/>
            <p:cNvSpPr/>
            <p:nvPr/>
          </p:nvSpPr>
          <p:spPr>
            <a:xfrm>
              <a:off x="989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67" name="椭圆 176183"/>
            <p:cNvSpPr/>
            <p:nvPr/>
          </p:nvSpPr>
          <p:spPr>
            <a:xfrm>
              <a:off x="1278" y="2025"/>
              <a:ext cx="38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68" name="椭圆 176184"/>
            <p:cNvSpPr/>
            <p:nvPr/>
          </p:nvSpPr>
          <p:spPr>
            <a:xfrm>
              <a:off x="1553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69" name="椭圆 176185"/>
            <p:cNvSpPr/>
            <p:nvPr/>
          </p:nvSpPr>
          <p:spPr>
            <a:xfrm>
              <a:off x="1835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70" name="椭圆 176186"/>
            <p:cNvSpPr/>
            <p:nvPr/>
          </p:nvSpPr>
          <p:spPr>
            <a:xfrm>
              <a:off x="2124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71" name="椭圆 176187"/>
            <p:cNvSpPr/>
            <p:nvPr/>
          </p:nvSpPr>
          <p:spPr>
            <a:xfrm>
              <a:off x="2406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72" name="椭圆 176188"/>
            <p:cNvSpPr/>
            <p:nvPr/>
          </p:nvSpPr>
          <p:spPr>
            <a:xfrm>
              <a:off x="2681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73" name="椭圆 176189"/>
            <p:cNvSpPr/>
            <p:nvPr/>
          </p:nvSpPr>
          <p:spPr>
            <a:xfrm>
              <a:off x="2963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74" name="椭圆 176190"/>
            <p:cNvSpPr/>
            <p:nvPr/>
          </p:nvSpPr>
          <p:spPr>
            <a:xfrm>
              <a:off x="3245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75" name="椭圆 176191"/>
            <p:cNvSpPr/>
            <p:nvPr/>
          </p:nvSpPr>
          <p:spPr>
            <a:xfrm>
              <a:off x="3527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76" name="椭圆 176192"/>
            <p:cNvSpPr/>
            <p:nvPr/>
          </p:nvSpPr>
          <p:spPr>
            <a:xfrm>
              <a:off x="3809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77" name="椭圆 176193"/>
            <p:cNvSpPr/>
            <p:nvPr/>
          </p:nvSpPr>
          <p:spPr>
            <a:xfrm>
              <a:off x="4090" y="2025"/>
              <a:ext cx="38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78" name="椭圆 176194"/>
            <p:cNvSpPr/>
            <p:nvPr/>
          </p:nvSpPr>
          <p:spPr>
            <a:xfrm>
              <a:off x="4350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79" name="椭圆 176195"/>
            <p:cNvSpPr/>
            <p:nvPr/>
          </p:nvSpPr>
          <p:spPr>
            <a:xfrm>
              <a:off x="4647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3380" name="椭圆 176196"/>
          <p:cNvSpPr/>
          <p:nvPr/>
        </p:nvSpPr>
        <p:spPr>
          <a:xfrm>
            <a:off x="7010400" y="6440488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81" name="直接连接符 176197"/>
          <p:cNvSpPr/>
          <p:nvPr/>
        </p:nvSpPr>
        <p:spPr>
          <a:xfrm>
            <a:off x="468313" y="4724400"/>
            <a:ext cx="7632700" cy="0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round/>
            <a:headEnd type="none" w="sm" len="sm"/>
            <a:tailEnd type="triangl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82" name="直接连接符 176198"/>
          <p:cNvSpPr/>
          <p:nvPr/>
        </p:nvSpPr>
        <p:spPr>
          <a:xfrm flipV="1">
            <a:off x="4787900" y="2565400"/>
            <a:ext cx="0" cy="3311525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round/>
            <a:headEnd type="none" w="sm" len="sm"/>
            <a:tailEnd type="triangl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83" name="文本框 176199"/>
          <p:cNvSpPr txBox="1"/>
          <p:nvPr/>
        </p:nvSpPr>
        <p:spPr>
          <a:xfrm>
            <a:off x="7812088" y="4724400"/>
            <a:ext cx="649287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84" name="文本框 176200"/>
          <p:cNvSpPr txBox="1"/>
          <p:nvPr/>
        </p:nvSpPr>
        <p:spPr>
          <a:xfrm>
            <a:off x="4643438" y="2420938"/>
            <a:ext cx="649287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85" name="矩形 176201"/>
          <p:cNvSpPr/>
          <p:nvPr/>
        </p:nvSpPr>
        <p:spPr>
          <a:xfrm>
            <a:off x="4567238" y="4652963"/>
            <a:ext cx="195262" cy="37465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tIns="0" rIns="0" bIns="0" anchor="t" anchorCtr="0">
            <a:spAutoFit/>
          </a:bodyPr>
          <a:p>
            <a:pPr algn="ctr"/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86" name="文本框 176202"/>
          <p:cNvSpPr txBox="1"/>
          <p:nvPr/>
        </p:nvSpPr>
        <p:spPr>
          <a:xfrm>
            <a:off x="468313" y="260350"/>
            <a:ext cx="7848600" cy="122555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在平面直角坐标系中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, △ABC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三个顶点的坐标分别为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A(2,3),B(2,1),C(6,2),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以原点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O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为位似中心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相似比为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2,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将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△ABC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放大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24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6204" name="文本框 176203"/>
          <p:cNvSpPr txBox="1"/>
          <p:nvPr/>
        </p:nvSpPr>
        <p:spPr>
          <a:xfrm>
            <a:off x="971550" y="1989138"/>
            <a:ext cx="6265863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A′( -4 ,-6 ),  B′(  -4 ,-2 ), C′( -12 ,-4 )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88" name="直接连接符 176204"/>
          <p:cNvSpPr/>
          <p:nvPr/>
        </p:nvSpPr>
        <p:spPr>
          <a:xfrm flipH="1" flipV="1">
            <a:off x="5722938" y="3355975"/>
            <a:ext cx="1587" cy="865188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89" name="矩形 176205"/>
          <p:cNvSpPr/>
          <p:nvPr/>
        </p:nvSpPr>
        <p:spPr>
          <a:xfrm>
            <a:off x="5719763" y="4294188"/>
            <a:ext cx="147637" cy="23812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tIns="0" rIns="0" bIns="0" anchor="t" anchorCtr="0">
            <a:spAutoFit/>
          </a:bodyPr>
          <a:p>
            <a:pPr algn="ctr"/>
            <a:r>
              <a:rPr lang="en-US" altLang="zh-CN" sz="1500" b="1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90" name="矩形 176206"/>
          <p:cNvSpPr/>
          <p:nvPr/>
        </p:nvSpPr>
        <p:spPr>
          <a:xfrm>
            <a:off x="5646738" y="3068638"/>
            <a:ext cx="147637" cy="23812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tIns="0" rIns="0" bIns="0" anchor="t" anchorCtr="0">
            <a:spAutoFit/>
          </a:bodyPr>
          <a:p>
            <a:pPr algn="ctr"/>
            <a:r>
              <a:rPr lang="en-US" altLang="zh-CN" sz="1500" b="1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91" name="直接连接符 176207"/>
          <p:cNvSpPr/>
          <p:nvPr/>
        </p:nvSpPr>
        <p:spPr>
          <a:xfrm flipH="1" flipV="1">
            <a:off x="5724525" y="3286125"/>
            <a:ext cx="1800225" cy="503238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92" name="直接连接符 176208"/>
          <p:cNvSpPr/>
          <p:nvPr/>
        </p:nvSpPr>
        <p:spPr>
          <a:xfrm flipH="1">
            <a:off x="5724525" y="3789363"/>
            <a:ext cx="1800225" cy="431800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93" name="矩形 176209"/>
          <p:cNvSpPr/>
          <p:nvPr/>
        </p:nvSpPr>
        <p:spPr>
          <a:xfrm>
            <a:off x="7519988" y="3644900"/>
            <a:ext cx="193675" cy="31432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tIns="0" rIns="0" bIns="0" anchor="t" anchorCtr="0">
            <a:spAutoFit/>
          </a:bodyPr>
          <a:p>
            <a:pPr algn="ctr"/>
            <a:r>
              <a:rPr lang="en-US" altLang="zh-CN" sz="2000" b="1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20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6211" name="文本框 176210"/>
          <p:cNvSpPr txBox="1"/>
          <p:nvPr/>
        </p:nvSpPr>
        <p:spPr>
          <a:xfrm>
            <a:off x="827088" y="1484313"/>
            <a:ext cx="6696075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放大后对应点的坐标分别是多少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?</a:t>
            </a:r>
            <a:endParaRPr lang="en-US" altLang="zh-CN" sz="24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3395" name="直接连接符 176211"/>
          <p:cNvSpPr/>
          <p:nvPr/>
        </p:nvSpPr>
        <p:spPr>
          <a:xfrm>
            <a:off x="827088" y="3789363"/>
            <a:ext cx="67024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96" name="直接连接符 176212"/>
          <p:cNvSpPr/>
          <p:nvPr/>
        </p:nvSpPr>
        <p:spPr>
          <a:xfrm>
            <a:off x="827088" y="3357563"/>
            <a:ext cx="67024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6214" name="文本框 176213"/>
          <p:cNvSpPr txBox="1"/>
          <p:nvPr/>
        </p:nvSpPr>
        <p:spPr>
          <a:xfrm>
            <a:off x="2268538" y="1052513"/>
            <a:ext cx="3816350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还有其他办法吗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?</a:t>
            </a:r>
            <a:endParaRPr lang="en-US" altLang="zh-CN" sz="24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6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6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6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204" grpId="0" animBg="1"/>
      <p:bldP spid="176211" grpId="0" animBg="1"/>
      <p:bldP spid="1762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矩形 177153"/>
          <p:cNvSpPr>
            <a:spLocks noChangeAspect="1" noTextEdit="1"/>
          </p:cNvSpPr>
          <p:nvPr/>
        </p:nvSpPr>
        <p:spPr>
          <a:xfrm>
            <a:off x="892175" y="1908175"/>
            <a:ext cx="7019925" cy="2992438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2" name="直接连接符 177154"/>
          <p:cNvSpPr/>
          <p:nvPr/>
        </p:nvSpPr>
        <p:spPr>
          <a:xfrm>
            <a:off x="1044575" y="2060575"/>
            <a:ext cx="6702425" cy="158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3" name="直接连接符 177155"/>
          <p:cNvSpPr/>
          <p:nvPr/>
        </p:nvSpPr>
        <p:spPr>
          <a:xfrm>
            <a:off x="1044575" y="2060575"/>
            <a:ext cx="12700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4" name="直接连接符 177156"/>
          <p:cNvSpPr/>
          <p:nvPr/>
        </p:nvSpPr>
        <p:spPr>
          <a:xfrm>
            <a:off x="1057275" y="4735513"/>
            <a:ext cx="6678613" cy="1587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5" name="直接连接符 177157"/>
          <p:cNvSpPr/>
          <p:nvPr/>
        </p:nvSpPr>
        <p:spPr>
          <a:xfrm flipH="1">
            <a:off x="7735888" y="2060575"/>
            <a:ext cx="11112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6" name="直接连接符 177158"/>
          <p:cNvSpPr/>
          <p:nvPr/>
        </p:nvSpPr>
        <p:spPr>
          <a:xfrm>
            <a:off x="1481138" y="2060575"/>
            <a:ext cx="1587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7" name="直接连接符 177159"/>
          <p:cNvSpPr/>
          <p:nvPr/>
        </p:nvSpPr>
        <p:spPr>
          <a:xfrm>
            <a:off x="1939925" y="2060575"/>
            <a:ext cx="12700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8" name="直接连接符 177160"/>
          <p:cNvSpPr/>
          <p:nvPr/>
        </p:nvSpPr>
        <p:spPr>
          <a:xfrm>
            <a:off x="2376488" y="2060575"/>
            <a:ext cx="1587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9" name="直接连接符 177161"/>
          <p:cNvSpPr/>
          <p:nvPr/>
        </p:nvSpPr>
        <p:spPr>
          <a:xfrm>
            <a:off x="2824163" y="2060575"/>
            <a:ext cx="11112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70" name="直接连接符 177162"/>
          <p:cNvSpPr/>
          <p:nvPr/>
        </p:nvSpPr>
        <p:spPr>
          <a:xfrm flipH="1">
            <a:off x="3271838" y="2060575"/>
            <a:ext cx="11112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71" name="直接连接符 177163"/>
          <p:cNvSpPr/>
          <p:nvPr/>
        </p:nvSpPr>
        <p:spPr>
          <a:xfrm>
            <a:off x="3730625" y="2060575"/>
            <a:ext cx="1588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72" name="直接连接符 177164"/>
          <p:cNvSpPr/>
          <p:nvPr/>
        </p:nvSpPr>
        <p:spPr>
          <a:xfrm>
            <a:off x="4167188" y="2060575"/>
            <a:ext cx="1587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73" name="直接连接符 177165"/>
          <p:cNvSpPr/>
          <p:nvPr/>
        </p:nvSpPr>
        <p:spPr>
          <a:xfrm flipH="1">
            <a:off x="4602163" y="2060575"/>
            <a:ext cx="12700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74" name="直接连接符 177166"/>
          <p:cNvSpPr/>
          <p:nvPr/>
        </p:nvSpPr>
        <p:spPr>
          <a:xfrm flipH="1">
            <a:off x="5049838" y="2060575"/>
            <a:ext cx="11112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75" name="直接连接符 177167"/>
          <p:cNvSpPr/>
          <p:nvPr/>
        </p:nvSpPr>
        <p:spPr>
          <a:xfrm flipH="1">
            <a:off x="5486400" y="2060575"/>
            <a:ext cx="22225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76" name="直接连接符 177168"/>
          <p:cNvSpPr/>
          <p:nvPr/>
        </p:nvSpPr>
        <p:spPr>
          <a:xfrm flipH="1">
            <a:off x="5945188" y="2060575"/>
            <a:ext cx="11112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77" name="直接连接符 177169"/>
          <p:cNvSpPr/>
          <p:nvPr/>
        </p:nvSpPr>
        <p:spPr>
          <a:xfrm flipH="1">
            <a:off x="6380163" y="2060575"/>
            <a:ext cx="23812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78" name="直接连接符 177170"/>
          <p:cNvSpPr/>
          <p:nvPr/>
        </p:nvSpPr>
        <p:spPr>
          <a:xfrm>
            <a:off x="6816725" y="2060575"/>
            <a:ext cx="11113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79" name="直接连接符 177171"/>
          <p:cNvSpPr/>
          <p:nvPr/>
        </p:nvSpPr>
        <p:spPr>
          <a:xfrm flipH="1">
            <a:off x="7275513" y="2060575"/>
            <a:ext cx="12700" cy="267493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80" name="直接连接符 177172"/>
          <p:cNvSpPr/>
          <p:nvPr/>
        </p:nvSpPr>
        <p:spPr>
          <a:xfrm>
            <a:off x="1044575" y="2508250"/>
            <a:ext cx="67024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81" name="直接连接符 177173"/>
          <p:cNvSpPr/>
          <p:nvPr/>
        </p:nvSpPr>
        <p:spPr>
          <a:xfrm>
            <a:off x="1044575" y="2955925"/>
            <a:ext cx="67024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82" name="直接连接符 177174"/>
          <p:cNvSpPr/>
          <p:nvPr/>
        </p:nvSpPr>
        <p:spPr>
          <a:xfrm flipH="1">
            <a:off x="1057275" y="3392488"/>
            <a:ext cx="66897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83" name="直接连接符 177175"/>
          <p:cNvSpPr/>
          <p:nvPr/>
        </p:nvSpPr>
        <p:spPr>
          <a:xfrm>
            <a:off x="1057275" y="3840163"/>
            <a:ext cx="6678613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84" name="直接连接符 177176"/>
          <p:cNvSpPr/>
          <p:nvPr/>
        </p:nvSpPr>
        <p:spPr>
          <a:xfrm>
            <a:off x="1057275" y="4311650"/>
            <a:ext cx="6678613" cy="158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85" name="椭圆 177177"/>
          <p:cNvSpPr/>
          <p:nvPr/>
        </p:nvSpPr>
        <p:spPr>
          <a:xfrm>
            <a:off x="1022350" y="20383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86" name="椭圆 177178"/>
          <p:cNvSpPr/>
          <p:nvPr/>
        </p:nvSpPr>
        <p:spPr>
          <a:xfrm>
            <a:off x="7723188" y="203835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87" name="椭圆 177179"/>
          <p:cNvSpPr/>
          <p:nvPr/>
        </p:nvSpPr>
        <p:spPr>
          <a:xfrm>
            <a:off x="1033463" y="471170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88" name="椭圆 177180"/>
          <p:cNvSpPr/>
          <p:nvPr/>
        </p:nvSpPr>
        <p:spPr>
          <a:xfrm>
            <a:off x="7712075" y="47117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89" name="椭圆 177181"/>
          <p:cNvSpPr/>
          <p:nvPr/>
        </p:nvSpPr>
        <p:spPr>
          <a:xfrm>
            <a:off x="1022350" y="2486025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90" name="椭圆 177182"/>
          <p:cNvSpPr/>
          <p:nvPr/>
        </p:nvSpPr>
        <p:spPr>
          <a:xfrm>
            <a:off x="7723188" y="2497138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91" name="椭圆 177183"/>
          <p:cNvSpPr/>
          <p:nvPr/>
        </p:nvSpPr>
        <p:spPr>
          <a:xfrm>
            <a:off x="1022350" y="29337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92" name="椭圆 177184"/>
          <p:cNvSpPr/>
          <p:nvPr/>
        </p:nvSpPr>
        <p:spPr>
          <a:xfrm>
            <a:off x="7723188" y="2944813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93" name="椭圆 177185"/>
          <p:cNvSpPr/>
          <p:nvPr/>
        </p:nvSpPr>
        <p:spPr>
          <a:xfrm>
            <a:off x="1033463" y="33813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94" name="椭圆 177186"/>
          <p:cNvSpPr/>
          <p:nvPr/>
        </p:nvSpPr>
        <p:spPr>
          <a:xfrm>
            <a:off x="7723188" y="336867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95" name="椭圆 177187"/>
          <p:cNvSpPr/>
          <p:nvPr/>
        </p:nvSpPr>
        <p:spPr>
          <a:xfrm>
            <a:off x="1033463" y="381635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96" name="椭圆 177188"/>
          <p:cNvSpPr/>
          <p:nvPr/>
        </p:nvSpPr>
        <p:spPr>
          <a:xfrm>
            <a:off x="7712075" y="38290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97" name="椭圆 177189"/>
          <p:cNvSpPr/>
          <p:nvPr/>
        </p:nvSpPr>
        <p:spPr>
          <a:xfrm>
            <a:off x="1033463" y="4287838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98" name="椭圆 177190"/>
          <p:cNvSpPr/>
          <p:nvPr/>
        </p:nvSpPr>
        <p:spPr>
          <a:xfrm>
            <a:off x="7712075" y="4287838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99" name="椭圆 177191"/>
          <p:cNvSpPr/>
          <p:nvPr/>
        </p:nvSpPr>
        <p:spPr>
          <a:xfrm>
            <a:off x="1457325" y="20383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00" name="椭圆 177192"/>
          <p:cNvSpPr/>
          <p:nvPr/>
        </p:nvSpPr>
        <p:spPr>
          <a:xfrm>
            <a:off x="1457325" y="47117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01" name="椭圆 177193"/>
          <p:cNvSpPr/>
          <p:nvPr/>
        </p:nvSpPr>
        <p:spPr>
          <a:xfrm>
            <a:off x="1916113" y="2038350"/>
            <a:ext cx="60325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02" name="椭圆 177194"/>
          <p:cNvSpPr/>
          <p:nvPr/>
        </p:nvSpPr>
        <p:spPr>
          <a:xfrm>
            <a:off x="1928813" y="471170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03" name="椭圆 177195"/>
          <p:cNvSpPr/>
          <p:nvPr/>
        </p:nvSpPr>
        <p:spPr>
          <a:xfrm>
            <a:off x="2352675" y="20383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04" name="椭圆 177196"/>
          <p:cNvSpPr/>
          <p:nvPr/>
        </p:nvSpPr>
        <p:spPr>
          <a:xfrm>
            <a:off x="2352675" y="47117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05" name="椭圆 177197"/>
          <p:cNvSpPr/>
          <p:nvPr/>
        </p:nvSpPr>
        <p:spPr>
          <a:xfrm>
            <a:off x="2800350" y="20383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06" name="椭圆 177198"/>
          <p:cNvSpPr/>
          <p:nvPr/>
        </p:nvSpPr>
        <p:spPr>
          <a:xfrm>
            <a:off x="2811463" y="471170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07" name="椭圆 177199"/>
          <p:cNvSpPr/>
          <p:nvPr/>
        </p:nvSpPr>
        <p:spPr>
          <a:xfrm>
            <a:off x="3259138" y="203835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08" name="椭圆 177200"/>
          <p:cNvSpPr/>
          <p:nvPr/>
        </p:nvSpPr>
        <p:spPr>
          <a:xfrm>
            <a:off x="3248025" y="47117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09" name="椭圆 177201"/>
          <p:cNvSpPr/>
          <p:nvPr/>
        </p:nvSpPr>
        <p:spPr>
          <a:xfrm>
            <a:off x="3706813" y="203835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10" name="椭圆 177202"/>
          <p:cNvSpPr/>
          <p:nvPr/>
        </p:nvSpPr>
        <p:spPr>
          <a:xfrm>
            <a:off x="3706813" y="471170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11" name="椭圆 177203"/>
          <p:cNvSpPr/>
          <p:nvPr/>
        </p:nvSpPr>
        <p:spPr>
          <a:xfrm>
            <a:off x="4143375" y="20383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12" name="椭圆 177204"/>
          <p:cNvSpPr/>
          <p:nvPr/>
        </p:nvSpPr>
        <p:spPr>
          <a:xfrm>
            <a:off x="4143375" y="47117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13" name="椭圆 177205"/>
          <p:cNvSpPr/>
          <p:nvPr/>
        </p:nvSpPr>
        <p:spPr>
          <a:xfrm>
            <a:off x="4591050" y="20383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14" name="椭圆 177206"/>
          <p:cNvSpPr/>
          <p:nvPr/>
        </p:nvSpPr>
        <p:spPr>
          <a:xfrm>
            <a:off x="4578350" y="47117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15" name="椭圆 177207"/>
          <p:cNvSpPr/>
          <p:nvPr/>
        </p:nvSpPr>
        <p:spPr>
          <a:xfrm>
            <a:off x="5038725" y="20383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16" name="椭圆 177208"/>
          <p:cNvSpPr/>
          <p:nvPr/>
        </p:nvSpPr>
        <p:spPr>
          <a:xfrm>
            <a:off x="5026025" y="47117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17" name="椭圆 177209"/>
          <p:cNvSpPr/>
          <p:nvPr/>
        </p:nvSpPr>
        <p:spPr>
          <a:xfrm>
            <a:off x="5486400" y="20383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18" name="椭圆 177210"/>
          <p:cNvSpPr/>
          <p:nvPr/>
        </p:nvSpPr>
        <p:spPr>
          <a:xfrm>
            <a:off x="5462588" y="471170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19" name="椭圆 177211"/>
          <p:cNvSpPr/>
          <p:nvPr/>
        </p:nvSpPr>
        <p:spPr>
          <a:xfrm>
            <a:off x="5934075" y="20383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20" name="椭圆 177212"/>
          <p:cNvSpPr/>
          <p:nvPr/>
        </p:nvSpPr>
        <p:spPr>
          <a:xfrm>
            <a:off x="5921375" y="471170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21" name="椭圆 177213"/>
          <p:cNvSpPr/>
          <p:nvPr/>
        </p:nvSpPr>
        <p:spPr>
          <a:xfrm>
            <a:off x="6380163" y="2038350"/>
            <a:ext cx="60325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22" name="椭圆 177214"/>
          <p:cNvSpPr/>
          <p:nvPr/>
        </p:nvSpPr>
        <p:spPr>
          <a:xfrm>
            <a:off x="6357938" y="471170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23" name="椭圆 177215"/>
          <p:cNvSpPr/>
          <p:nvPr/>
        </p:nvSpPr>
        <p:spPr>
          <a:xfrm>
            <a:off x="6792913" y="203835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24" name="椭圆 177216"/>
          <p:cNvSpPr/>
          <p:nvPr/>
        </p:nvSpPr>
        <p:spPr>
          <a:xfrm>
            <a:off x="6805613" y="471170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25" name="椭圆 177217"/>
          <p:cNvSpPr/>
          <p:nvPr/>
        </p:nvSpPr>
        <p:spPr>
          <a:xfrm>
            <a:off x="7264400" y="20383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26" name="椭圆 177218"/>
          <p:cNvSpPr/>
          <p:nvPr/>
        </p:nvSpPr>
        <p:spPr>
          <a:xfrm>
            <a:off x="7253288" y="471170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27" name="直接连接符 177219"/>
          <p:cNvSpPr/>
          <p:nvPr/>
        </p:nvSpPr>
        <p:spPr>
          <a:xfrm>
            <a:off x="612775" y="4725988"/>
            <a:ext cx="7632700" cy="0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round/>
            <a:headEnd type="none" w="sm" len="sm"/>
            <a:tailEnd type="triangl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28" name="直接连接符 177220"/>
          <p:cNvSpPr/>
          <p:nvPr/>
        </p:nvSpPr>
        <p:spPr>
          <a:xfrm flipV="1">
            <a:off x="5076825" y="1700213"/>
            <a:ext cx="0" cy="3311525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round/>
            <a:headEnd type="none" w="sm" len="sm"/>
            <a:tailEnd type="triangl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29" name="文本框 177221"/>
          <p:cNvSpPr txBox="1"/>
          <p:nvPr/>
        </p:nvSpPr>
        <p:spPr>
          <a:xfrm>
            <a:off x="8245475" y="4581525"/>
            <a:ext cx="649288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30" name="文本框 177222"/>
          <p:cNvSpPr txBox="1"/>
          <p:nvPr/>
        </p:nvSpPr>
        <p:spPr>
          <a:xfrm>
            <a:off x="4716463" y="1341438"/>
            <a:ext cx="649287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31" name="矩形 177223"/>
          <p:cNvSpPr/>
          <p:nvPr/>
        </p:nvSpPr>
        <p:spPr>
          <a:xfrm>
            <a:off x="5072063" y="4725988"/>
            <a:ext cx="195262" cy="37465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tIns="0" rIns="0" bIns="0" anchor="t" anchorCtr="0">
            <a:spAutoFit/>
          </a:bodyPr>
          <a:p>
            <a:pPr algn="ctr"/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32" name="文本框 177224"/>
          <p:cNvSpPr txBox="1"/>
          <p:nvPr/>
        </p:nvSpPr>
        <p:spPr>
          <a:xfrm>
            <a:off x="395288" y="188913"/>
            <a:ext cx="8135937" cy="1287462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例题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在平面直角坐标系中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, 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四边形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ABCD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的四个顶点的坐标分别为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A(-6,6),B(-8,2),C(-4,0),D(-2,4),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画出它的一个以原点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O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为位似中心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相似比为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1/2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的位似图形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24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7226" name="文本框 177225"/>
          <p:cNvSpPr txBox="1"/>
          <p:nvPr/>
        </p:nvSpPr>
        <p:spPr>
          <a:xfrm>
            <a:off x="539750" y="5229225"/>
            <a:ext cx="8316913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A′( -3,3 ),  B′(  -4,1 ), C′( -2,0 ), D′( -1,2 )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5434" name="组合 177226"/>
          <p:cNvGrpSpPr/>
          <p:nvPr/>
        </p:nvGrpSpPr>
        <p:grpSpPr>
          <a:xfrm>
            <a:off x="1255713" y="1700213"/>
            <a:ext cx="3146425" cy="3411537"/>
            <a:chOff x="745" y="1207"/>
            <a:chExt cx="1982" cy="2149"/>
          </a:xfrm>
        </p:grpSpPr>
        <p:sp>
          <p:nvSpPr>
            <p:cNvPr id="15435" name="矩形 177227"/>
            <p:cNvSpPr/>
            <p:nvPr/>
          </p:nvSpPr>
          <p:spPr>
            <a:xfrm>
              <a:off x="745" y="2478"/>
              <a:ext cx="93" cy="150"/>
            </a:xfrm>
            <a:prstGeom prst="rect">
              <a:avLst/>
            </a:prstGeom>
            <a:noFill/>
            <a:ln w="9525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lIns="0" tIns="0" rIns="0" bIns="0" anchor="t" anchorCtr="0">
              <a:spAutoFit/>
            </a:bodyPr>
            <a:p>
              <a:pPr algn="ctr"/>
              <a:r>
                <a:rPr lang="en-US" altLang="zh-CN" sz="1500" b="1"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  <a:endParaRPr lang="en-US" altLang="zh-CN" sz="24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436" name="矩形 177228"/>
            <p:cNvSpPr/>
            <p:nvPr/>
          </p:nvSpPr>
          <p:spPr>
            <a:xfrm>
              <a:off x="1426" y="1207"/>
              <a:ext cx="93" cy="150"/>
            </a:xfrm>
            <a:prstGeom prst="rect">
              <a:avLst/>
            </a:prstGeom>
            <a:noFill/>
            <a:ln w="9525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lIns="0" tIns="0" rIns="0" bIns="0" anchor="t" anchorCtr="0">
              <a:spAutoFit/>
            </a:bodyPr>
            <a:p>
              <a:pPr algn="ctr"/>
              <a:r>
                <a:rPr lang="en-US" altLang="zh-CN" sz="1500" b="1"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  <a:endParaRPr lang="en-US" altLang="zh-CN" sz="24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437" name="矩形 177229"/>
            <p:cNvSpPr/>
            <p:nvPr/>
          </p:nvSpPr>
          <p:spPr>
            <a:xfrm>
              <a:off x="1970" y="3158"/>
              <a:ext cx="122" cy="198"/>
            </a:xfrm>
            <a:prstGeom prst="rect">
              <a:avLst/>
            </a:prstGeom>
            <a:noFill/>
            <a:ln w="9525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lIns="0" tIns="0" rIns="0" bIns="0" anchor="t" anchorCtr="0">
              <a:spAutoFit/>
            </a:bodyPr>
            <a:p>
              <a:pPr algn="ctr"/>
              <a:r>
                <a:rPr lang="en-US" altLang="zh-CN" sz="2000" b="1">
                  <a:latin typeface="Arial" panose="020B0604020202020204" pitchFamily="34" charset="0"/>
                  <a:ea typeface="宋体" panose="02010600030101010101" pitchFamily="2" charset="-122"/>
                </a:rPr>
                <a:t>C</a:t>
              </a:r>
              <a:endParaRPr lang="en-US" altLang="zh-CN" sz="20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15438" name="组合 177230"/>
            <p:cNvGrpSpPr/>
            <p:nvPr/>
          </p:nvGrpSpPr>
          <p:grpSpPr>
            <a:xfrm>
              <a:off x="884" y="1434"/>
              <a:ext cx="1679" cy="1679"/>
              <a:chOff x="884" y="1434"/>
              <a:chExt cx="1679" cy="1679"/>
            </a:xfrm>
          </p:grpSpPr>
          <p:sp>
            <p:nvSpPr>
              <p:cNvPr id="15439" name="直接连接符 177231"/>
              <p:cNvSpPr/>
              <p:nvPr/>
            </p:nvSpPr>
            <p:spPr>
              <a:xfrm flipH="1">
                <a:off x="884" y="1434"/>
                <a:ext cx="545" cy="1134"/>
              </a:xfrm>
              <a:prstGeom prst="line">
                <a:avLst/>
              </a:prstGeom>
              <a:ln w="38100" cap="sq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440" name="直接连接符 177232"/>
              <p:cNvSpPr/>
              <p:nvPr/>
            </p:nvSpPr>
            <p:spPr>
              <a:xfrm>
                <a:off x="884" y="2568"/>
                <a:ext cx="1134" cy="545"/>
              </a:xfrm>
              <a:prstGeom prst="line">
                <a:avLst/>
              </a:prstGeom>
              <a:ln w="38100" cap="sq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441" name="直接连接符 177233"/>
              <p:cNvSpPr/>
              <p:nvPr/>
            </p:nvSpPr>
            <p:spPr>
              <a:xfrm flipH="1">
                <a:off x="2018" y="1979"/>
                <a:ext cx="544" cy="1134"/>
              </a:xfrm>
              <a:prstGeom prst="line">
                <a:avLst/>
              </a:prstGeom>
              <a:ln w="38100" cap="sq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442" name="直接连接符 177234"/>
              <p:cNvSpPr/>
              <p:nvPr/>
            </p:nvSpPr>
            <p:spPr>
              <a:xfrm>
                <a:off x="1429" y="1434"/>
                <a:ext cx="1134" cy="545"/>
              </a:xfrm>
              <a:prstGeom prst="line">
                <a:avLst/>
              </a:prstGeom>
              <a:ln w="38100" cap="sq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5443" name="矩形 177235"/>
            <p:cNvSpPr/>
            <p:nvPr/>
          </p:nvSpPr>
          <p:spPr>
            <a:xfrm>
              <a:off x="2605" y="1842"/>
              <a:ext cx="122" cy="198"/>
            </a:xfrm>
            <a:prstGeom prst="rect">
              <a:avLst/>
            </a:prstGeom>
            <a:noFill/>
            <a:ln w="9525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lIns="0" tIns="0" rIns="0" bIns="0" anchor="t" anchorCtr="0">
              <a:spAutoFit/>
            </a:bodyPr>
            <a:p>
              <a:pPr algn="ctr"/>
              <a:r>
                <a:rPr lang="en-US" altLang="zh-CN" sz="2000" b="1">
                  <a:latin typeface="Arial" panose="020B0604020202020204" pitchFamily="34" charset="0"/>
                  <a:ea typeface="宋体" panose="02010600030101010101" pitchFamily="2" charset="-122"/>
                </a:rPr>
                <a:t>D</a:t>
              </a:r>
              <a:endParaRPr lang="en-US" altLang="zh-CN" sz="20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77237" name="矩形 177236"/>
          <p:cNvSpPr/>
          <p:nvPr/>
        </p:nvSpPr>
        <p:spPr>
          <a:xfrm>
            <a:off x="3349625" y="3141663"/>
            <a:ext cx="649288" cy="284162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t" anchorCtr="0">
            <a:spAutoFit/>
          </a:bodyPr>
          <a:p>
            <a:pPr algn="ctr"/>
            <a:r>
              <a:rPr lang="en-US" altLang="zh-CN" b="1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′</a:t>
            </a:r>
            <a:endParaRPr lang="en-US" altLang="zh-CN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7238" name="直接连接符 177237"/>
          <p:cNvSpPr/>
          <p:nvPr/>
        </p:nvSpPr>
        <p:spPr>
          <a:xfrm flipH="1">
            <a:off x="3276600" y="3429000"/>
            <a:ext cx="431800" cy="863600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7239" name="直接连接符 177238"/>
          <p:cNvSpPr/>
          <p:nvPr/>
        </p:nvSpPr>
        <p:spPr>
          <a:xfrm>
            <a:off x="3276600" y="4292600"/>
            <a:ext cx="863600" cy="431800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7240" name="直接连接符 177239"/>
          <p:cNvSpPr/>
          <p:nvPr/>
        </p:nvSpPr>
        <p:spPr>
          <a:xfrm flipH="1">
            <a:off x="4140200" y="3860800"/>
            <a:ext cx="431800" cy="863600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7241" name="直接连接符 177240"/>
          <p:cNvSpPr/>
          <p:nvPr/>
        </p:nvSpPr>
        <p:spPr>
          <a:xfrm>
            <a:off x="3708400" y="3429000"/>
            <a:ext cx="863600" cy="431800"/>
          </a:xfrm>
          <a:prstGeom prst="line">
            <a:avLst/>
          </a:prstGeom>
          <a:ln w="381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7242" name="矩形 177241"/>
          <p:cNvSpPr/>
          <p:nvPr/>
        </p:nvSpPr>
        <p:spPr>
          <a:xfrm>
            <a:off x="2771775" y="4076700"/>
            <a:ext cx="649288" cy="284163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t" anchorCtr="0">
            <a:spAutoFit/>
          </a:bodyPr>
          <a:p>
            <a:pPr algn="ctr"/>
            <a:r>
              <a:rPr lang="en-US" altLang="zh-CN" b="1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′</a:t>
            </a:r>
            <a:endParaRPr lang="en-US" altLang="zh-CN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7243" name="矩形 177242"/>
          <p:cNvSpPr/>
          <p:nvPr/>
        </p:nvSpPr>
        <p:spPr>
          <a:xfrm>
            <a:off x="3924300" y="4797425"/>
            <a:ext cx="649288" cy="284163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t" anchorCtr="0">
            <a:spAutoFit/>
          </a:bodyPr>
          <a:p>
            <a:pPr algn="ctr"/>
            <a:r>
              <a:rPr lang="en-US" altLang="zh-CN" b="1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′</a:t>
            </a:r>
            <a:endParaRPr lang="en-US" altLang="zh-CN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7244" name="矩形 177243"/>
          <p:cNvSpPr/>
          <p:nvPr/>
        </p:nvSpPr>
        <p:spPr>
          <a:xfrm>
            <a:off x="4500563" y="3573463"/>
            <a:ext cx="649287" cy="284162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t" anchorCtr="0">
            <a:spAutoFit/>
          </a:bodyPr>
          <a:p>
            <a:pPr algn="ctr"/>
            <a:r>
              <a:rPr lang="en-US" altLang="zh-CN" b="1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′</a:t>
            </a:r>
            <a:endParaRPr lang="en-US" altLang="zh-CN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7245" name="文本框 177244"/>
          <p:cNvSpPr txBox="1"/>
          <p:nvPr/>
        </p:nvSpPr>
        <p:spPr>
          <a:xfrm>
            <a:off x="539750" y="5876925"/>
            <a:ext cx="6408738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你还有其他办法吗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?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试试看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2400" b="1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7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7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7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7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77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7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7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7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7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7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7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7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7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7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7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7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7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77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226" grpId="0" animBg="1"/>
      <p:bldP spid="177237" grpId="0" animBg="1"/>
      <p:bldP spid="177242" grpId="0" animBg="1"/>
      <p:bldP spid="177243" grpId="0" animBg="1"/>
      <p:bldP spid="177244" grpId="0" animBg="1"/>
      <p:bldP spid="17724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矩形 178177"/>
          <p:cNvSpPr>
            <a:spLocks noChangeAspect="1" noTextEdit="1"/>
          </p:cNvSpPr>
          <p:nvPr/>
        </p:nvSpPr>
        <p:spPr>
          <a:xfrm>
            <a:off x="755650" y="2447925"/>
            <a:ext cx="7019925" cy="2992438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0" name="直接连接符 178178"/>
          <p:cNvSpPr/>
          <p:nvPr/>
        </p:nvSpPr>
        <p:spPr>
          <a:xfrm>
            <a:off x="885825" y="5267325"/>
            <a:ext cx="6678613" cy="1588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7411" name="组合 178179"/>
          <p:cNvGrpSpPr/>
          <p:nvPr/>
        </p:nvGrpSpPr>
        <p:grpSpPr>
          <a:xfrm>
            <a:off x="873125" y="1655763"/>
            <a:ext cx="6702425" cy="3611562"/>
            <a:chOff x="505" y="2387"/>
            <a:chExt cx="4222" cy="1685"/>
          </a:xfrm>
        </p:grpSpPr>
        <p:sp>
          <p:nvSpPr>
            <p:cNvPr id="17412" name="直接连接符 178180"/>
            <p:cNvSpPr/>
            <p:nvPr/>
          </p:nvSpPr>
          <p:spPr>
            <a:xfrm>
              <a:off x="505" y="2387"/>
              <a:ext cx="8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13" name="直接连接符 178181"/>
            <p:cNvSpPr/>
            <p:nvPr/>
          </p:nvSpPr>
          <p:spPr>
            <a:xfrm flipH="1">
              <a:off x="4720" y="2387"/>
              <a:ext cx="7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14" name="直接连接符 178182"/>
            <p:cNvSpPr/>
            <p:nvPr/>
          </p:nvSpPr>
          <p:spPr>
            <a:xfrm>
              <a:off x="780" y="2387"/>
              <a:ext cx="1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15" name="直接连接符 178183"/>
            <p:cNvSpPr/>
            <p:nvPr/>
          </p:nvSpPr>
          <p:spPr>
            <a:xfrm>
              <a:off x="1069" y="2387"/>
              <a:ext cx="8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16" name="直接连接符 178184"/>
            <p:cNvSpPr/>
            <p:nvPr/>
          </p:nvSpPr>
          <p:spPr>
            <a:xfrm>
              <a:off x="1344" y="2387"/>
              <a:ext cx="1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17" name="直接连接符 178185"/>
            <p:cNvSpPr/>
            <p:nvPr/>
          </p:nvSpPr>
          <p:spPr>
            <a:xfrm>
              <a:off x="1626" y="2387"/>
              <a:ext cx="7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18" name="直接连接符 178186"/>
            <p:cNvSpPr/>
            <p:nvPr/>
          </p:nvSpPr>
          <p:spPr>
            <a:xfrm flipH="1">
              <a:off x="1908" y="2387"/>
              <a:ext cx="7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19" name="直接连接符 178187"/>
            <p:cNvSpPr/>
            <p:nvPr/>
          </p:nvSpPr>
          <p:spPr>
            <a:xfrm>
              <a:off x="2197" y="2387"/>
              <a:ext cx="1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20" name="直接连接符 178188"/>
            <p:cNvSpPr/>
            <p:nvPr/>
          </p:nvSpPr>
          <p:spPr>
            <a:xfrm>
              <a:off x="2472" y="2387"/>
              <a:ext cx="1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21" name="直接连接符 178189"/>
            <p:cNvSpPr/>
            <p:nvPr/>
          </p:nvSpPr>
          <p:spPr>
            <a:xfrm flipH="1">
              <a:off x="2746" y="2387"/>
              <a:ext cx="8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22" name="直接连接符 178190"/>
            <p:cNvSpPr/>
            <p:nvPr/>
          </p:nvSpPr>
          <p:spPr>
            <a:xfrm flipH="1">
              <a:off x="3028" y="2387"/>
              <a:ext cx="7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23" name="直接连接符 178191"/>
            <p:cNvSpPr/>
            <p:nvPr/>
          </p:nvSpPr>
          <p:spPr>
            <a:xfrm flipH="1">
              <a:off x="3303" y="2387"/>
              <a:ext cx="14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24" name="直接连接符 178192"/>
            <p:cNvSpPr/>
            <p:nvPr/>
          </p:nvSpPr>
          <p:spPr>
            <a:xfrm flipH="1">
              <a:off x="3592" y="2387"/>
              <a:ext cx="7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25" name="直接连接符 178193"/>
            <p:cNvSpPr/>
            <p:nvPr/>
          </p:nvSpPr>
          <p:spPr>
            <a:xfrm flipH="1">
              <a:off x="3866" y="2387"/>
              <a:ext cx="15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26" name="直接连接符 178194"/>
            <p:cNvSpPr/>
            <p:nvPr/>
          </p:nvSpPr>
          <p:spPr>
            <a:xfrm>
              <a:off x="4141" y="2387"/>
              <a:ext cx="7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27" name="直接连接符 178195"/>
            <p:cNvSpPr/>
            <p:nvPr/>
          </p:nvSpPr>
          <p:spPr>
            <a:xfrm flipH="1">
              <a:off x="4430" y="2387"/>
              <a:ext cx="8" cy="1685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7428" name="直接连接符 178196"/>
          <p:cNvSpPr/>
          <p:nvPr/>
        </p:nvSpPr>
        <p:spPr>
          <a:xfrm>
            <a:off x="873125" y="3040063"/>
            <a:ext cx="67024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29" name="直接连接符 178197"/>
          <p:cNvSpPr/>
          <p:nvPr/>
        </p:nvSpPr>
        <p:spPr>
          <a:xfrm>
            <a:off x="873125" y="3487738"/>
            <a:ext cx="67024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30" name="直接连接符 178198"/>
          <p:cNvSpPr/>
          <p:nvPr/>
        </p:nvSpPr>
        <p:spPr>
          <a:xfrm flipH="1">
            <a:off x="885825" y="3924300"/>
            <a:ext cx="66897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31" name="直接连接符 178199"/>
          <p:cNvSpPr/>
          <p:nvPr/>
        </p:nvSpPr>
        <p:spPr>
          <a:xfrm>
            <a:off x="885825" y="4371975"/>
            <a:ext cx="6678613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32" name="直接连接符 178200"/>
          <p:cNvSpPr/>
          <p:nvPr/>
        </p:nvSpPr>
        <p:spPr>
          <a:xfrm>
            <a:off x="885825" y="4843463"/>
            <a:ext cx="6678613" cy="1587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33" name="椭圆 178201"/>
          <p:cNvSpPr/>
          <p:nvPr/>
        </p:nvSpPr>
        <p:spPr>
          <a:xfrm>
            <a:off x="862013" y="5243513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34" name="椭圆 178202"/>
          <p:cNvSpPr/>
          <p:nvPr/>
        </p:nvSpPr>
        <p:spPr>
          <a:xfrm>
            <a:off x="7540625" y="5243513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35" name="椭圆 178203"/>
          <p:cNvSpPr/>
          <p:nvPr/>
        </p:nvSpPr>
        <p:spPr>
          <a:xfrm>
            <a:off x="850900" y="3017838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36" name="椭圆 178204"/>
          <p:cNvSpPr/>
          <p:nvPr/>
        </p:nvSpPr>
        <p:spPr>
          <a:xfrm>
            <a:off x="7551738" y="302895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37" name="椭圆 178205"/>
          <p:cNvSpPr/>
          <p:nvPr/>
        </p:nvSpPr>
        <p:spPr>
          <a:xfrm>
            <a:off x="850900" y="3465513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38" name="椭圆 178206"/>
          <p:cNvSpPr/>
          <p:nvPr/>
        </p:nvSpPr>
        <p:spPr>
          <a:xfrm>
            <a:off x="7551738" y="3476625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39" name="椭圆 178207"/>
          <p:cNvSpPr/>
          <p:nvPr/>
        </p:nvSpPr>
        <p:spPr>
          <a:xfrm>
            <a:off x="862013" y="3913188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40" name="椭圆 178208"/>
          <p:cNvSpPr/>
          <p:nvPr/>
        </p:nvSpPr>
        <p:spPr>
          <a:xfrm>
            <a:off x="7551738" y="3900488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41" name="椭圆 178209"/>
          <p:cNvSpPr/>
          <p:nvPr/>
        </p:nvSpPr>
        <p:spPr>
          <a:xfrm>
            <a:off x="862013" y="4348163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42" name="椭圆 178210"/>
          <p:cNvSpPr/>
          <p:nvPr/>
        </p:nvSpPr>
        <p:spPr>
          <a:xfrm>
            <a:off x="7540625" y="4360863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43" name="椭圆 178211"/>
          <p:cNvSpPr/>
          <p:nvPr/>
        </p:nvSpPr>
        <p:spPr>
          <a:xfrm>
            <a:off x="862013" y="4819650"/>
            <a:ext cx="58737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44" name="椭圆 178212"/>
          <p:cNvSpPr/>
          <p:nvPr/>
        </p:nvSpPr>
        <p:spPr>
          <a:xfrm>
            <a:off x="7540625" y="4819650"/>
            <a:ext cx="58738" cy="58738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45" name="椭圆 178213"/>
          <p:cNvSpPr/>
          <p:nvPr/>
        </p:nvSpPr>
        <p:spPr>
          <a:xfrm>
            <a:off x="1285875" y="5243513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46" name="椭圆 178214"/>
          <p:cNvSpPr/>
          <p:nvPr/>
        </p:nvSpPr>
        <p:spPr>
          <a:xfrm>
            <a:off x="1757363" y="5243513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47" name="椭圆 178215"/>
          <p:cNvSpPr/>
          <p:nvPr/>
        </p:nvSpPr>
        <p:spPr>
          <a:xfrm>
            <a:off x="2181225" y="5243513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48" name="椭圆 178216"/>
          <p:cNvSpPr/>
          <p:nvPr/>
        </p:nvSpPr>
        <p:spPr>
          <a:xfrm>
            <a:off x="2640013" y="5243513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49" name="椭圆 178217"/>
          <p:cNvSpPr/>
          <p:nvPr/>
        </p:nvSpPr>
        <p:spPr>
          <a:xfrm>
            <a:off x="3076575" y="5243513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50" name="椭圆 178218"/>
          <p:cNvSpPr/>
          <p:nvPr/>
        </p:nvSpPr>
        <p:spPr>
          <a:xfrm>
            <a:off x="3535363" y="5243513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51" name="椭圆 178219"/>
          <p:cNvSpPr/>
          <p:nvPr/>
        </p:nvSpPr>
        <p:spPr>
          <a:xfrm>
            <a:off x="3971925" y="5243513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52" name="椭圆 178220"/>
          <p:cNvSpPr/>
          <p:nvPr/>
        </p:nvSpPr>
        <p:spPr>
          <a:xfrm>
            <a:off x="4406900" y="5243513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53" name="椭圆 178221"/>
          <p:cNvSpPr/>
          <p:nvPr/>
        </p:nvSpPr>
        <p:spPr>
          <a:xfrm>
            <a:off x="4854575" y="5243513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54" name="椭圆 178222"/>
          <p:cNvSpPr/>
          <p:nvPr/>
        </p:nvSpPr>
        <p:spPr>
          <a:xfrm>
            <a:off x="5291138" y="5243513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55" name="椭圆 178223"/>
          <p:cNvSpPr/>
          <p:nvPr/>
        </p:nvSpPr>
        <p:spPr>
          <a:xfrm>
            <a:off x="5749925" y="5243513"/>
            <a:ext cx="58738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56" name="椭圆 178224"/>
          <p:cNvSpPr/>
          <p:nvPr/>
        </p:nvSpPr>
        <p:spPr>
          <a:xfrm>
            <a:off x="6186488" y="5243513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57" name="椭圆 178225"/>
          <p:cNvSpPr/>
          <p:nvPr/>
        </p:nvSpPr>
        <p:spPr>
          <a:xfrm>
            <a:off x="6634163" y="5243513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7458" name="组合 178226"/>
          <p:cNvGrpSpPr/>
          <p:nvPr/>
        </p:nvGrpSpPr>
        <p:grpSpPr>
          <a:xfrm>
            <a:off x="827088" y="1655763"/>
            <a:ext cx="6759575" cy="58737"/>
            <a:chOff x="715" y="2025"/>
            <a:chExt cx="4258" cy="37"/>
          </a:xfrm>
        </p:grpSpPr>
        <p:sp>
          <p:nvSpPr>
            <p:cNvPr id="17459" name="直接连接符 178227"/>
            <p:cNvSpPr/>
            <p:nvPr/>
          </p:nvSpPr>
          <p:spPr>
            <a:xfrm>
              <a:off x="729" y="2039"/>
              <a:ext cx="4222" cy="1"/>
            </a:xfrm>
            <a:prstGeom prst="line">
              <a:avLst/>
            </a:prstGeom>
            <a:ln w="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60" name="椭圆 178228"/>
            <p:cNvSpPr/>
            <p:nvPr/>
          </p:nvSpPr>
          <p:spPr>
            <a:xfrm>
              <a:off x="715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61" name="椭圆 178229"/>
            <p:cNvSpPr/>
            <p:nvPr/>
          </p:nvSpPr>
          <p:spPr>
            <a:xfrm>
              <a:off x="4936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62" name="椭圆 178230"/>
            <p:cNvSpPr/>
            <p:nvPr/>
          </p:nvSpPr>
          <p:spPr>
            <a:xfrm>
              <a:off x="989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63" name="椭圆 178231"/>
            <p:cNvSpPr/>
            <p:nvPr/>
          </p:nvSpPr>
          <p:spPr>
            <a:xfrm>
              <a:off x="1278" y="2025"/>
              <a:ext cx="38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64" name="椭圆 178232"/>
            <p:cNvSpPr/>
            <p:nvPr/>
          </p:nvSpPr>
          <p:spPr>
            <a:xfrm>
              <a:off x="1553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65" name="椭圆 178233"/>
            <p:cNvSpPr/>
            <p:nvPr/>
          </p:nvSpPr>
          <p:spPr>
            <a:xfrm>
              <a:off x="1835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66" name="椭圆 178234"/>
            <p:cNvSpPr/>
            <p:nvPr/>
          </p:nvSpPr>
          <p:spPr>
            <a:xfrm>
              <a:off x="2124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67" name="椭圆 178235"/>
            <p:cNvSpPr/>
            <p:nvPr/>
          </p:nvSpPr>
          <p:spPr>
            <a:xfrm>
              <a:off x="2406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68" name="椭圆 178236"/>
            <p:cNvSpPr/>
            <p:nvPr/>
          </p:nvSpPr>
          <p:spPr>
            <a:xfrm>
              <a:off x="2681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69" name="椭圆 178237"/>
            <p:cNvSpPr/>
            <p:nvPr/>
          </p:nvSpPr>
          <p:spPr>
            <a:xfrm>
              <a:off x="2963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70" name="椭圆 178238"/>
            <p:cNvSpPr/>
            <p:nvPr/>
          </p:nvSpPr>
          <p:spPr>
            <a:xfrm>
              <a:off x="3245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71" name="椭圆 178239"/>
            <p:cNvSpPr/>
            <p:nvPr/>
          </p:nvSpPr>
          <p:spPr>
            <a:xfrm>
              <a:off x="3527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72" name="椭圆 178240"/>
            <p:cNvSpPr/>
            <p:nvPr/>
          </p:nvSpPr>
          <p:spPr>
            <a:xfrm>
              <a:off x="3809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73" name="椭圆 178241"/>
            <p:cNvSpPr/>
            <p:nvPr/>
          </p:nvSpPr>
          <p:spPr>
            <a:xfrm>
              <a:off x="4090" y="2025"/>
              <a:ext cx="38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74" name="椭圆 178242"/>
            <p:cNvSpPr/>
            <p:nvPr/>
          </p:nvSpPr>
          <p:spPr>
            <a:xfrm>
              <a:off x="4350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75" name="椭圆 178243"/>
            <p:cNvSpPr/>
            <p:nvPr/>
          </p:nvSpPr>
          <p:spPr>
            <a:xfrm>
              <a:off x="4647" y="2025"/>
              <a:ext cx="37" cy="37"/>
            </a:xfrm>
            <a:prstGeom prst="ellipse">
              <a:avLst/>
            </a:prstGeom>
            <a:solidFill>
              <a:srgbClr val="FFFF00"/>
            </a:solidFill>
            <a:ln w="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7476" name="椭圆 178244"/>
          <p:cNvSpPr/>
          <p:nvPr/>
        </p:nvSpPr>
        <p:spPr>
          <a:xfrm>
            <a:off x="7081838" y="5243513"/>
            <a:ext cx="58737" cy="58737"/>
          </a:xfrm>
          <a:prstGeom prst="ellipse">
            <a:avLst/>
          </a:prstGeom>
          <a:solidFill>
            <a:srgbClr val="FFFF00"/>
          </a:solidFill>
          <a:ln w="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77" name="直接连接符 178245"/>
          <p:cNvSpPr/>
          <p:nvPr/>
        </p:nvSpPr>
        <p:spPr>
          <a:xfrm>
            <a:off x="395288" y="4392613"/>
            <a:ext cx="7632700" cy="0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round/>
            <a:headEnd type="none" w="sm" len="sm"/>
            <a:tailEnd type="triangl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78" name="直接连接符 178246"/>
          <p:cNvSpPr/>
          <p:nvPr/>
        </p:nvSpPr>
        <p:spPr>
          <a:xfrm flipV="1">
            <a:off x="3563938" y="1052513"/>
            <a:ext cx="0" cy="4608512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round/>
            <a:headEnd type="none" w="sm" len="sm"/>
            <a:tailEnd type="triangl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79" name="文本框 178247"/>
          <p:cNvSpPr txBox="1"/>
          <p:nvPr/>
        </p:nvSpPr>
        <p:spPr>
          <a:xfrm>
            <a:off x="7883525" y="4392613"/>
            <a:ext cx="649288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80" name="文本框 178248"/>
          <p:cNvSpPr txBox="1"/>
          <p:nvPr/>
        </p:nvSpPr>
        <p:spPr>
          <a:xfrm>
            <a:off x="3059113" y="936625"/>
            <a:ext cx="649287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81" name="矩形 178249"/>
          <p:cNvSpPr/>
          <p:nvPr/>
        </p:nvSpPr>
        <p:spPr>
          <a:xfrm>
            <a:off x="3270250" y="4464050"/>
            <a:ext cx="195263" cy="37465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tIns="0" rIns="0" bIns="0" anchor="t" anchorCtr="0">
            <a:spAutoFit/>
          </a:bodyPr>
          <a:p>
            <a:pPr algn="ctr"/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82" name="矩形 178250"/>
          <p:cNvSpPr/>
          <p:nvPr/>
        </p:nvSpPr>
        <p:spPr>
          <a:xfrm>
            <a:off x="5435600" y="4392613"/>
            <a:ext cx="1008063" cy="31432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t" anchorCtr="0">
            <a:spAutoFit/>
          </a:bodyPr>
          <a:p>
            <a:pPr algn="ctr"/>
            <a:r>
              <a:rPr lang="en-US" altLang="zh-CN" sz="2000" b="1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83" name="直接连接符 178251"/>
          <p:cNvSpPr/>
          <p:nvPr/>
        </p:nvSpPr>
        <p:spPr>
          <a:xfrm>
            <a:off x="898525" y="2592388"/>
            <a:ext cx="67024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84" name="直接连接符 178252"/>
          <p:cNvSpPr/>
          <p:nvPr/>
        </p:nvSpPr>
        <p:spPr>
          <a:xfrm>
            <a:off x="898525" y="2160588"/>
            <a:ext cx="6702425" cy="12700"/>
          </a:xfrm>
          <a:prstGeom prst="line">
            <a:avLst/>
          </a:prstGeom>
          <a:ln w="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85" name="文本框 178253"/>
          <p:cNvSpPr txBox="1"/>
          <p:nvPr/>
        </p:nvSpPr>
        <p:spPr>
          <a:xfrm>
            <a:off x="539750" y="549275"/>
            <a:ext cx="8135938" cy="495300"/>
          </a:xfrm>
          <a:prstGeom prst="rect">
            <a:avLst/>
          </a:prstGeom>
          <a:noFill/>
          <a:ln w="38100" cap="sq" cmpd="sng">
            <a:solidFill>
              <a:schemeClr val="bg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1.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如图表示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△ABC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把它缩小后得到的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△COD,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求它们的相似比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8255" name="直接连接符 178254"/>
          <p:cNvSpPr/>
          <p:nvPr/>
        </p:nvSpPr>
        <p:spPr>
          <a:xfrm>
            <a:off x="3563938" y="4392613"/>
            <a:ext cx="2232025" cy="0"/>
          </a:xfrm>
          <a:prstGeom prst="line">
            <a:avLst/>
          </a:prstGeom>
          <a:ln w="5715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87" name="直接连接符 178255"/>
          <p:cNvSpPr/>
          <p:nvPr/>
        </p:nvSpPr>
        <p:spPr>
          <a:xfrm>
            <a:off x="4643438" y="2160588"/>
            <a:ext cx="1152525" cy="2232025"/>
          </a:xfrm>
          <a:prstGeom prst="line">
            <a:avLst/>
          </a:prstGeom>
          <a:ln w="5715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88" name="直接连接符 178256"/>
          <p:cNvSpPr/>
          <p:nvPr/>
        </p:nvSpPr>
        <p:spPr>
          <a:xfrm flipV="1">
            <a:off x="3563938" y="2160588"/>
            <a:ext cx="1079500" cy="2232025"/>
          </a:xfrm>
          <a:prstGeom prst="line">
            <a:avLst/>
          </a:prstGeom>
          <a:ln w="5715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89" name="直接连接符 178257"/>
          <p:cNvSpPr/>
          <p:nvPr/>
        </p:nvSpPr>
        <p:spPr>
          <a:xfrm>
            <a:off x="3995738" y="3527425"/>
            <a:ext cx="431800" cy="865188"/>
          </a:xfrm>
          <a:prstGeom prst="line">
            <a:avLst/>
          </a:prstGeom>
          <a:ln w="5715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90" name="矩形 178258"/>
          <p:cNvSpPr/>
          <p:nvPr/>
        </p:nvSpPr>
        <p:spPr>
          <a:xfrm>
            <a:off x="4138613" y="1871663"/>
            <a:ext cx="1008062" cy="31432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t" anchorCtr="0">
            <a:spAutoFit/>
          </a:bodyPr>
          <a:p>
            <a:pPr algn="ctr"/>
            <a:r>
              <a:rPr lang="en-US" altLang="zh-CN" sz="2000" b="1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2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91" name="矩形 178259"/>
          <p:cNvSpPr/>
          <p:nvPr/>
        </p:nvSpPr>
        <p:spPr>
          <a:xfrm>
            <a:off x="3348038" y="3168650"/>
            <a:ext cx="1008062" cy="31432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t" anchorCtr="0">
            <a:spAutoFit/>
          </a:bodyPr>
          <a:p>
            <a:pPr algn="ctr"/>
            <a:r>
              <a:rPr lang="en-US" altLang="zh-CN" sz="2000" b="1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2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92" name="矩形 178260"/>
          <p:cNvSpPr/>
          <p:nvPr/>
        </p:nvSpPr>
        <p:spPr>
          <a:xfrm>
            <a:off x="4067175" y="4464050"/>
            <a:ext cx="1008063" cy="31432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t" anchorCtr="0">
            <a:spAutoFit/>
          </a:bodyPr>
          <a:p>
            <a:pPr algn="ctr"/>
            <a:r>
              <a:rPr lang="en-US" altLang="zh-CN" sz="2000" b="1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2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93" name="文本框 178261"/>
          <p:cNvSpPr txBox="1"/>
          <p:nvPr/>
        </p:nvSpPr>
        <p:spPr>
          <a:xfrm>
            <a:off x="34925" y="0"/>
            <a:ext cx="2232025" cy="64135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练一练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endParaRPr lang="en-US" altLang="zh-CN" sz="36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8263" name="文本框 178262"/>
          <p:cNvSpPr txBox="1"/>
          <p:nvPr/>
        </p:nvSpPr>
        <p:spPr>
          <a:xfrm>
            <a:off x="684213" y="5767388"/>
            <a:ext cx="3455987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点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的横坐标为</a:t>
            </a: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8264" name="文本框 178263"/>
          <p:cNvSpPr txBox="1"/>
          <p:nvPr/>
        </p:nvSpPr>
        <p:spPr>
          <a:xfrm>
            <a:off x="2987675" y="5805488"/>
            <a:ext cx="3455988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点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的横坐标为</a:t>
            </a: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8265" name="文本框 178264"/>
          <p:cNvSpPr txBox="1"/>
          <p:nvPr/>
        </p:nvSpPr>
        <p:spPr>
          <a:xfrm>
            <a:off x="5219700" y="5805488"/>
            <a:ext cx="1800225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相似比为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178266" name="对象 178265"/>
          <p:cNvGraphicFramePr/>
          <p:nvPr/>
        </p:nvGraphicFramePr>
        <p:xfrm>
          <a:off x="6372225" y="5589588"/>
          <a:ext cx="347663" cy="900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52400" imgH="393700" progId="Equation.DSMT4">
                  <p:embed/>
                </p:oleObj>
              </mc:Choice>
              <mc:Fallback>
                <p:oleObj name="" r:id="rId1" imgW="152400" imgH="3937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372225" y="5589588"/>
                        <a:ext cx="347663" cy="900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8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8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8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8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8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178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78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263" grpId="0"/>
      <p:bldP spid="178264" grpId="0"/>
      <p:bldP spid="17826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9457" name="组合 179201"/>
          <p:cNvGrpSpPr/>
          <p:nvPr/>
        </p:nvGrpSpPr>
        <p:grpSpPr>
          <a:xfrm>
            <a:off x="3914775" y="476250"/>
            <a:ext cx="5229225" cy="3763963"/>
            <a:chOff x="2173" y="618"/>
            <a:chExt cx="3294" cy="2371"/>
          </a:xfrm>
        </p:grpSpPr>
        <p:sp>
          <p:nvSpPr>
            <p:cNvPr id="19458" name="直接连接符 179202"/>
            <p:cNvSpPr/>
            <p:nvPr/>
          </p:nvSpPr>
          <p:spPr>
            <a:xfrm>
              <a:off x="4950" y="767"/>
              <a:ext cx="0" cy="2210"/>
            </a:xfrm>
            <a:prstGeom prst="line">
              <a:avLst/>
            </a:prstGeom>
            <a:ln w="9525" cap="flat" cmpd="sng">
              <a:solidFill>
                <a:srgbClr val="00CC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459" name="直接连接符 179203"/>
            <p:cNvSpPr/>
            <p:nvPr/>
          </p:nvSpPr>
          <p:spPr>
            <a:xfrm>
              <a:off x="5059" y="767"/>
              <a:ext cx="0" cy="2210"/>
            </a:xfrm>
            <a:prstGeom prst="line">
              <a:avLst/>
            </a:prstGeom>
            <a:ln w="9525" cap="flat" cmpd="sng">
              <a:solidFill>
                <a:srgbClr val="00CC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460" name="直接连接符 179204"/>
            <p:cNvSpPr/>
            <p:nvPr/>
          </p:nvSpPr>
          <p:spPr>
            <a:xfrm>
              <a:off x="5168" y="767"/>
              <a:ext cx="0" cy="2210"/>
            </a:xfrm>
            <a:prstGeom prst="line">
              <a:avLst/>
            </a:prstGeom>
            <a:ln w="9525" cap="flat" cmpd="sng">
              <a:solidFill>
                <a:srgbClr val="00CC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19461" name="组合 179205"/>
            <p:cNvGrpSpPr/>
            <p:nvPr/>
          </p:nvGrpSpPr>
          <p:grpSpPr>
            <a:xfrm>
              <a:off x="2683" y="745"/>
              <a:ext cx="2150" cy="2244"/>
              <a:chOff x="1456" y="654"/>
              <a:chExt cx="2150" cy="1981"/>
            </a:xfrm>
          </p:grpSpPr>
          <p:sp>
            <p:nvSpPr>
              <p:cNvPr id="19462" name="直接连接符 179206"/>
              <p:cNvSpPr/>
              <p:nvPr/>
            </p:nvSpPr>
            <p:spPr>
              <a:xfrm>
                <a:off x="2408" y="663"/>
                <a:ext cx="0" cy="1951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63" name="直接连接符 179207"/>
              <p:cNvSpPr/>
              <p:nvPr/>
            </p:nvSpPr>
            <p:spPr>
              <a:xfrm>
                <a:off x="2290" y="663"/>
                <a:ext cx="0" cy="1951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64" name="直接连接符 179208"/>
              <p:cNvSpPr/>
              <p:nvPr/>
            </p:nvSpPr>
            <p:spPr>
              <a:xfrm>
                <a:off x="2172" y="663"/>
                <a:ext cx="0" cy="1951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65" name="直接连接符 179209"/>
              <p:cNvSpPr/>
              <p:nvPr/>
            </p:nvSpPr>
            <p:spPr>
              <a:xfrm>
                <a:off x="2055" y="672"/>
                <a:ext cx="0" cy="1951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66" name="直接连接符 179210"/>
              <p:cNvSpPr/>
              <p:nvPr/>
            </p:nvSpPr>
            <p:spPr>
              <a:xfrm>
                <a:off x="1936" y="663"/>
                <a:ext cx="0" cy="1951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67" name="直接连接符 179211"/>
              <p:cNvSpPr/>
              <p:nvPr/>
            </p:nvSpPr>
            <p:spPr>
              <a:xfrm>
                <a:off x="1818" y="663"/>
                <a:ext cx="0" cy="1951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68" name="直接连接符 179212"/>
              <p:cNvSpPr/>
              <p:nvPr/>
            </p:nvSpPr>
            <p:spPr>
              <a:xfrm>
                <a:off x="1692" y="663"/>
                <a:ext cx="0" cy="1951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69" name="直接连接符 179213"/>
              <p:cNvSpPr/>
              <p:nvPr/>
            </p:nvSpPr>
            <p:spPr>
              <a:xfrm>
                <a:off x="1574" y="656"/>
                <a:ext cx="0" cy="1951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70" name="直接连接符 179214"/>
              <p:cNvSpPr/>
              <p:nvPr/>
            </p:nvSpPr>
            <p:spPr>
              <a:xfrm>
                <a:off x="1456" y="654"/>
                <a:ext cx="0" cy="1951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71" name="直接连接符 179215"/>
              <p:cNvSpPr/>
              <p:nvPr/>
            </p:nvSpPr>
            <p:spPr>
              <a:xfrm>
                <a:off x="3606" y="675"/>
                <a:ext cx="0" cy="1951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72" name="直接连接符 179216"/>
              <p:cNvSpPr/>
              <p:nvPr/>
            </p:nvSpPr>
            <p:spPr>
              <a:xfrm>
                <a:off x="3488" y="675"/>
                <a:ext cx="0" cy="1951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73" name="直接连接符 179217"/>
              <p:cNvSpPr/>
              <p:nvPr/>
            </p:nvSpPr>
            <p:spPr>
              <a:xfrm>
                <a:off x="3370" y="675"/>
                <a:ext cx="0" cy="1951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74" name="直接连接符 179218"/>
              <p:cNvSpPr/>
              <p:nvPr/>
            </p:nvSpPr>
            <p:spPr>
              <a:xfrm>
                <a:off x="3253" y="684"/>
                <a:ext cx="0" cy="1951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75" name="直接连接符 179219"/>
              <p:cNvSpPr/>
              <p:nvPr/>
            </p:nvSpPr>
            <p:spPr>
              <a:xfrm>
                <a:off x="3125" y="675"/>
                <a:ext cx="0" cy="1951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76" name="直接连接符 179220"/>
              <p:cNvSpPr/>
              <p:nvPr/>
            </p:nvSpPr>
            <p:spPr>
              <a:xfrm>
                <a:off x="3007" y="675"/>
                <a:ext cx="0" cy="1951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77" name="直接连接符 179221"/>
              <p:cNvSpPr/>
              <p:nvPr/>
            </p:nvSpPr>
            <p:spPr>
              <a:xfrm>
                <a:off x="2881" y="675"/>
                <a:ext cx="0" cy="1951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78" name="直接连接符 179222"/>
              <p:cNvSpPr/>
              <p:nvPr/>
            </p:nvSpPr>
            <p:spPr>
              <a:xfrm>
                <a:off x="2763" y="668"/>
                <a:ext cx="0" cy="1951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79" name="直接连接符 179223"/>
              <p:cNvSpPr/>
              <p:nvPr/>
            </p:nvSpPr>
            <p:spPr>
              <a:xfrm>
                <a:off x="2645" y="666"/>
                <a:ext cx="0" cy="1951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9480" name="组合 179224"/>
            <p:cNvGrpSpPr/>
            <p:nvPr/>
          </p:nvGrpSpPr>
          <p:grpSpPr>
            <a:xfrm>
              <a:off x="2200" y="808"/>
              <a:ext cx="3084" cy="2060"/>
              <a:chOff x="1356" y="454"/>
              <a:chExt cx="2362" cy="2060"/>
            </a:xfrm>
          </p:grpSpPr>
          <p:sp>
            <p:nvSpPr>
              <p:cNvPr id="19481" name="直接连接符 179225"/>
              <p:cNvSpPr/>
              <p:nvPr/>
            </p:nvSpPr>
            <p:spPr>
              <a:xfrm rot="5400000">
                <a:off x="2547" y="208"/>
                <a:ext cx="0" cy="2322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82" name="直接连接符 179226"/>
              <p:cNvSpPr/>
              <p:nvPr/>
            </p:nvSpPr>
            <p:spPr>
              <a:xfrm rot="5400000">
                <a:off x="2547" y="99"/>
                <a:ext cx="0" cy="2322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83" name="直接连接符 179227"/>
              <p:cNvSpPr/>
              <p:nvPr/>
            </p:nvSpPr>
            <p:spPr>
              <a:xfrm rot="5400000">
                <a:off x="2547" y="-19"/>
                <a:ext cx="0" cy="2322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84" name="直接连接符 179228"/>
              <p:cNvSpPr/>
              <p:nvPr/>
            </p:nvSpPr>
            <p:spPr>
              <a:xfrm rot="5400000">
                <a:off x="2534" y="-136"/>
                <a:ext cx="0" cy="2323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85" name="直接连接符 179229"/>
              <p:cNvSpPr/>
              <p:nvPr/>
            </p:nvSpPr>
            <p:spPr>
              <a:xfrm rot="5400000">
                <a:off x="2547" y="-255"/>
                <a:ext cx="0" cy="2322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86" name="直接连接符 179230"/>
              <p:cNvSpPr/>
              <p:nvPr/>
            </p:nvSpPr>
            <p:spPr>
              <a:xfrm rot="5400000">
                <a:off x="2547" y="-364"/>
                <a:ext cx="0" cy="2322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87" name="直接连接符 179231"/>
              <p:cNvSpPr/>
              <p:nvPr/>
            </p:nvSpPr>
            <p:spPr>
              <a:xfrm rot="5400000">
                <a:off x="2547" y="-481"/>
                <a:ext cx="0" cy="2322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88" name="直接连接符 179232"/>
              <p:cNvSpPr/>
              <p:nvPr/>
            </p:nvSpPr>
            <p:spPr>
              <a:xfrm rot="5400000">
                <a:off x="2528" y="1226"/>
                <a:ext cx="0" cy="2322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89" name="直接连接符 179233"/>
              <p:cNvSpPr/>
              <p:nvPr/>
            </p:nvSpPr>
            <p:spPr>
              <a:xfrm rot="5400000">
                <a:off x="2528" y="1117"/>
                <a:ext cx="0" cy="2322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90" name="直接连接符 179234"/>
              <p:cNvSpPr/>
              <p:nvPr/>
            </p:nvSpPr>
            <p:spPr>
              <a:xfrm rot="5400000">
                <a:off x="2517" y="1009"/>
                <a:ext cx="0" cy="2322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91" name="直接连接符 179235"/>
              <p:cNvSpPr/>
              <p:nvPr/>
            </p:nvSpPr>
            <p:spPr>
              <a:xfrm rot="5400000">
                <a:off x="2528" y="890"/>
                <a:ext cx="0" cy="2322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92" name="直接连接符 179236"/>
              <p:cNvSpPr/>
              <p:nvPr/>
            </p:nvSpPr>
            <p:spPr>
              <a:xfrm rot="5400000">
                <a:off x="2528" y="772"/>
                <a:ext cx="0" cy="2322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93" name="直接连接符 179237"/>
              <p:cNvSpPr/>
              <p:nvPr/>
            </p:nvSpPr>
            <p:spPr>
              <a:xfrm rot="5400000">
                <a:off x="2528" y="664"/>
                <a:ext cx="0" cy="2322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94" name="直接连接符 179238"/>
              <p:cNvSpPr/>
              <p:nvPr/>
            </p:nvSpPr>
            <p:spPr>
              <a:xfrm rot="5400000">
                <a:off x="2536" y="555"/>
                <a:ext cx="0" cy="2322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95" name="直接连接符 179239"/>
              <p:cNvSpPr/>
              <p:nvPr/>
            </p:nvSpPr>
            <p:spPr>
              <a:xfrm rot="5400000">
                <a:off x="2536" y="435"/>
                <a:ext cx="0" cy="2323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96" name="直接连接符 179240"/>
              <p:cNvSpPr/>
              <p:nvPr/>
            </p:nvSpPr>
            <p:spPr>
              <a:xfrm rot="5400000">
                <a:off x="2538" y="1353"/>
                <a:ext cx="0" cy="2322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97" name="直接连接符 179241"/>
              <p:cNvSpPr/>
              <p:nvPr/>
            </p:nvSpPr>
            <p:spPr>
              <a:xfrm rot="5400000">
                <a:off x="2557" y="-589"/>
                <a:ext cx="0" cy="2322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98" name="直接连接符 179242"/>
              <p:cNvSpPr/>
              <p:nvPr/>
            </p:nvSpPr>
            <p:spPr>
              <a:xfrm rot="5400000">
                <a:off x="2549" y="-707"/>
                <a:ext cx="0" cy="2322"/>
              </a:xfrm>
              <a:prstGeom prst="line">
                <a:avLst/>
              </a:prstGeom>
              <a:ln w="9525" cap="flat" cmpd="sng">
                <a:solidFill>
                  <a:srgbClr val="00CC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9499" name="shp1"/>
            <p:cNvSpPr/>
            <p:nvPr/>
          </p:nvSpPr>
          <p:spPr>
            <a:xfrm>
              <a:off x="2245" y="1836"/>
              <a:ext cx="304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00" name="shp2"/>
            <p:cNvSpPr/>
            <p:nvPr/>
          </p:nvSpPr>
          <p:spPr>
            <a:xfrm>
              <a:off x="3754" y="695"/>
              <a:ext cx="0" cy="2282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triangl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01" name="shp3"/>
            <p:cNvSpPr/>
            <p:nvPr/>
          </p:nvSpPr>
          <p:spPr>
            <a:xfrm>
              <a:off x="3874" y="1802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02" name="shp4"/>
            <p:cNvSpPr/>
            <p:nvPr/>
          </p:nvSpPr>
          <p:spPr>
            <a:xfrm>
              <a:off x="3993" y="1802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03" name="shp5"/>
            <p:cNvSpPr/>
            <p:nvPr/>
          </p:nvSpPr>
          <p:spPr>
            <a:xfrm>
              <a:off x="4112" y="1802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04" name="shp6"/>
            <p:cNvSpPr/>
            <p:nvPr/>
          </p:nvSpPr>
          <p:spPr>
            <a:xfrm>
              <a:off x="4231" y="1802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05" name="shp7"/>
            <p:cNvSpPr/>
            <p:nvPr/>
          </p:nvSpPr>
          <p:spPr>
            <a:xfrm>
              <a:off x="4350" y="1802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06" name="shp8"/>
            <p:cNvSpPr/>
            <p:nvPr/>
          </p:nvSpPr>
          <p:spPr>
            <a:xfrm>
              <a:off x="4470" y="1802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07" name="shp9"/>
            <p:cNvSpPr/>
            <p:nvPr/>
          </p:nvSpPr>
          <p:spPr>
            <a:xfrm>
              <a:off x="4589" y="1802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08" name="shp10"/>
            <p:cNvSpPr/>
            <p:nvPr/>
          </p:nvSpPr>
          <p:spPr>
            <a:xfrm>
              <a:off x="4708" y="1802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09" name="shp11"/>
            <p:cNvSpPr/>
            <p:nvPr/>
          </p:nvSpPr>
          <p:spPr>
            <a:xfrm>
              <a:off x="4827" y="1802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10" name="shp12"/>
            <p:cNvSpPr/>
            <p:nvPr/>
          </p:nvSpPr>
          <p:spPr>
            <a:xfrm>
              <a:off x="3635" y="1802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11" name="shp13"/>
            <p:cNvSpPr/>
            <p:nvPr/>
          </p:nvSpPr>
          <p:spPr>
            <a:xfrm>
              <a:off x="3516" y="1802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12" name="shp14"/>
            <p:cNvSpPr/>
            <p:nvPr/>
          </p:nvSpPr>
          <p:spPr>
            <a:xfrm>
              <a:off x="3397" y="1802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13" name="shp15"/>
            <p:cNvSpPr/>
            <p:nvPr/>
          </p:nvSpPr>
          <p:spPr>
            <a:xfrm>
              <a:off x="3277" y="1802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14" name="shp16"/>
            <p:cNvSpPr/>
            <p:nvPr/>
          </p:nvSpPr>
          <p:spPr>
            <a:xfrm>
              <a:off x="3158" y="1802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15" name="shp17"/>
            <p:cNvSpPr/>
            <p:nvPr/>
          </p:nvSpPr>
          <p:spPr>
            <a:xfrm>
              <a:off x="3039" y="1802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16" name="shp18"/>
            <p:cNvSpPr/>
            <p:nvPr/>
          </p:nvSpPr>
          <p:spPr>
            <a:xfrm>
              <a:off x="2920" y="1802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17" name="shp19"/>
            <p:cNvSpPr/>
            <p:nvPr/>
          </p:nvSpPr>
          <p:spPr>
            <a:xfrm>
              <a:off x="2800" y="1802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18" name="shp20"/>
            <p:cNvSpPr/>
            <p:nvPr/>
          </p:nvSpPr>
          <p:spPr>
            <a:xfrm>
              <a:off x="2681" y="1802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19" name="shp21"/>
            <p:cNvSpPr/>
            <p:nvPr/>
          </p:nvSpPr>
          <p:spPr>
            <a:xfrm>
              <a:off x="3754" y="1722"/>
              <a:ext cx="3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20" name="shp22"/>
            <p:cNvSpPr/>
            <p:nvPr/>
          </p:nvSpPr>
          <p:spPr>
            <a:xfrm>
              <a:off x="3754" y="1608"/>
              <a:ext cx="3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21" name="shp23"/>
            <p:cNvSpPr/>
            <p:nvPr/>
          </p:nvSpPr>
          <p:spPr>
            <a:xfrm>
              <a:off x="3754" y="1494"/>
              <a:ext cx="3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22" name="shp24"/>
            <p:cNvSpPr/>
            <p:nvPr/>
          </p:nvSpPr>
          <p:spPr>
            <a:xfrm>
              <a:off x="3754" y="1380"/>
              <a:ext cx="3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23" name="shp25"/>
            <p:cNvSpPr/>
            <p:nvPr/>
          </p:nvSpPr>
          <p:spPr>
            <a:xfrm>
              <a:off x="3754" y="1266"/>
              <a:ext cx="3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24" name="shp26"/>
            <p:cNvSpPr/>
            <p:nvPr/>
          </p:nvSpPr>
          <p:spPr>
            <a:xfrm>
              <a:off x="3754" y="1151"/>
              <a:ext cx="3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25" name="shp27"/>
            <p:cNvSpPr/>
            <p:nvPr/>
          </p:nvSpPr>
          <p:spPr>
            <a:xfrm>
              <a:off x="3754" y="1037"/>
              <a:ext cx="3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26" name="shp28"/>
            <p:cNvSpPr/>
            <p:nvPr/>
          </p:nvSpPr>
          <p:spPr>
            <a:xfrm>
              <a:off x="3754" y="923"/>
              <a:ext cx="3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27" name="shp29"/>
            <p:cNvSpPr/>
            <p:nvPr/>
          </p:nvSpPr>
          <p:spPr>
            <a:xfrm>
              <a:off x="3754" y="809"/>
              <a:ext cx="3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28" name="shp30"/>
            <p:cNvSpPr/>
            <p:nvPr/>
          </p:nvSpPr>
          <p:spPr>
            <a:xfrm>
              <a:off x="3754" y="1950"/>
              <a:ext cx="3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29" name="shp31"/>
            <p:cNvSpPr/>
            <p:nvPr/>
          </p:nvSpPr>
          <p:spPr>
            <a:xfrm>
              <a:off x="3754" y="2064"/>
              <a:ext cx="3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30" name="shp32"/>
            <p:cNvSpPr/>
            <p:nvPr/>
          </p:nvSpPr>
          <p:spPr>
            <a:xfrm>
              <a:off x="3754" y="2178"/>
              <a:ext cx="3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31" name="shp33"/>
            <p:cNvSpPr/>
            <p:nvPr/>
          </p:nvSpPr>
          <p:spPr>
            <a:xfrm>
              <a:off x="3754" y="2292"/>
              <a:ext cx="3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32" name="shp34"/>
            <p:cNvSpPr/>
            <p:nvPr/>
          </p:nvSpPr>
          <p:spPr>
            <a:xfrm>
              <a:off x="3754" y="2407"/>
              <a:ext cx="3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33" name="shp35"/>
            <p:cNvSpPr/>
            <p:nvPr/>
          </p:nvSpPr>
          <p:spPr>
            <a:xfrm>
              <a:off x="3754" y="2521"/>
              <a:ext cx="3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34" name="shp36"/>
            <p:cNvSpPr/>
            <p:nvPr/>
          </p:nvSpPr>
          <p:spPr>
            <a:xfrm>
              <a:off x="3754" y="2635"/>
              <a:ext cx="3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35" name="shp37"/>
            <p:cNvSpPr/>
            <p:nvPr/>
          </p:nvSpPr>
          <p:spPr>
            <a:xfrm>
              <a:off x="3754" y="2749"/>
              <a:ext cx="3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36" name="shp38"/>
            <p:cNvSpPr/>
            <p:nvPr/>
          </p:nvSpPr>
          <p:spPr>
            <a:xfrm>
              <a:off x="3754" y="2863"/>
              <a:ext cx="3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37" name="shp39"/>
            <p:cNvSpPr/>
            <p:nvPr/>
          </p:nvSpPr>
          <p:spPr>
            <a:xfrm>
              <a:off x="5207" y="1683"/>
              <a:ext cx="95" cy="6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800" i="1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FFFF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x</a:t>
              </a:r>
              <a:endParaRPr lang="zh-CN" altLang="en-US" sz="800" i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9538" name="shp40"/>
            <p:cNvSpPr/>
            <p:nvPr/>
          </p:nvSpPr>
          <p:spPr>
            <a:xfrm>
              <a:off x="3622" y="618"/>
              <a:ext cx="108" cy="7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800" b="1" i="1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FFFF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y</a:t>
              </a:r>
              <a:endParaRPr lang="zh-CN" altLang="en-US" sz="800" b="1" i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9539" name="文本框 179283"/>
            <p:cNvSpPr txBox="1"/>
            <p:nvPr/>
          </p:nvSpPr>
          <p:spPr>
            <a:xfrm>
              <a:off x="3591" y="1479"/>
              <a:ext cx="227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40" name="文本框 179284"/>
            <p:cNvSpPr txBox="1"/>
            <p:nvPr/>
          </p:nvSpPr>
          <p:spPr>
            <a:xfrm>
              <a:off x="3591" y="1256"/>
              <a:ext cx="227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41" name="文本框 179285"/>
            <p:cNvSpPr txBox="1"/>
            <p:nvPr/>
          </p:nvSpPr>
          <p:spPr>
            <a:xfrm>
              <a:off x="3600" y="1031"/>
              <a:ext cx="227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6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42" name="文本框 179286"/>
            <p:cNvSpPr txBox="1"/>
            <p:nvPr/>
          </p:nvSpPr>
          <p:spPr>
            <a:xfrm>
              <a:off x="3600" y="814"/>
              <a:ext cx="227" cy="21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8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43" name="文本框 179287"/>
            <p:cNvSpPr txBox="1"/>
            <p:nvPr/>
          </p:nvSpPr>
          <p:spPr>
            <a:xfrm>
              <a:off x="3917" y="1797"/>
              <a:ext cx="227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44" name="文本框 179288"/>
            <p:cNvSpPr txBox="1"/>
            <p:nvPr/>
          </p:nvSpPr>
          <p:spPr>
            <a:xfrm>
              <a:off x="4144" y="1797"/>
              <a:ext cx="227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45" name="文本框 179289"/>
            <p:cNvSpPr txBox="1"/>
            <p:nvPr/>
          </p:nvSpPr>
          <p:spPr>
            <a:xfrm>
              <a:off x="4371" y="1797"/>
              <a:ext cx="227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6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46" name="文本框 179290"/>
            <p:cNvSpPr txBox="1"/>
            <p:nvPr/>
          </p:nvSpPr>
          <p:spPr>
            <a:xfrm>
              <a:off x="4615" y="1797"/>
              <a:ext cx="227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8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47" name="文本框 179291"/>
            <p:cNvSpPr txBox="1"/>
            <p:nvPr/>
          </p:nvSpPr>
          <p:spPr>
            <a:xfrm>
              <a:off x="3554" y="1935"/>
              <a:ext cx="227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-2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48" name="文本框 179292"/>
            <p:cNvSpPr txBox="1"/>
            <p:nvPr/>
          </p:nvSpPr>
          <p:spPr>
            <a:xfrm>
              <a:off x="3555" y="2160"/>
              <a:ext cx="227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-4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49" name="文本框 179293"/>
            <p:cNvSpPr txBox="1"/>
            <p:nvPr/>
          </p:nvSpPr>
          <p:spPr>
            <a:xfrm>
              <a:off x="3555" y="2383"/>
              <a:ext cx="227" cy="21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-6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50" name="文本框 179294"/>
            <p:cNvSpPr txBox="1"/>
            <p:nvPr/>
          </p:nvSpPr>
          <p:spPr>
            <a:xfrm>
              <a:off x="3554" y="2623"/>
              <a:ext cx="227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-8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51" name="文本框 179295"/>
            <p:cNvSpPr txBox="1"/>
            <p:nvPr/>
          </p:nvSpPr>
          <p:spPr>
            <a:xfrm>
              <a:off x="3400" y="1808"/>
              <a:ext cx="227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-2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52" name="文本框 179296"/>
            <p:cNvSpPr txBox="1"/>
            <p:nvPr/>
          </p:nvSpPr>
          <p:spPr>
            <a:xfrm>
              <a:off x="3137" y="1797"/>
              <a:ext cx="227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-4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53" name="文本框 179297"/>
            <p:cNvSpPr txBox="1"/>
            <p:nvPr/>
          </p:nvSpPr>
          <p:spPr>
            <a:xfrm>
              <a:off x="2901" y="1797"/>
              <a:ext cx="227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-6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54" name="文本框 179298"/>
            <p:cNvSpPr txBox="1"/>
            <p:nvPr/>
          </p:nvSpPr>
          <p:spPr>
            <a:xfrm>
              <a:off x="2665" y="1797"/>
              <a:ext cx="227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-8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55" name="文本框 179299"/>
            <p:cNvSpPr txBox="1"/>
            <p:nvPr/>
          </p:nvSpPr>
          <p:spPr>
            <a:xfrm>
              <a:off x="3590" y="1788"/>
              <a:ext cx="227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16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56" name="shp11"/>
            <p:cNvSpPr/>
            <p:nvPr/>
          </p:nvSpPr>
          <p:spPr>
            <a:xfrm>
              <a:off x="4945" y="1800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57" name="shp11"/>
            <p:cNvSpPr/>
            <p:nvPr/>
          </p:nvSpPr>
          <p:spPr>
            <a:xfrm>
              <a:off x="5063" y="1801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58" name="shp11"/>
            <p:cNvSpPr/>
            <p:nvPr/>
          </p:nvSpPr>
          <p:spPr>
            <a:xfrm>
              <a:off x="5169" y="1801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59" name="文本框 179303"/>
            <p:cNvSpPr txBox="1"/>
            <p:nvPr/>
          </p:nvSpPr>
          <p:spPr>
            <a:xfrm>
              <a:off x="4751" y="1801"/>
              <a:ext cx="227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9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60" name="文本框 179304"/>
            <p:cNvSpPr txBox="1"/>
            <p:nvPr/>
          </p:nvSpPr>
          <p:spPr>
            <a:xfrm>
              <a:off x="4833" y="1801"/>
              <a:ext cx="309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10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61" name="文本框 179305"/>
            <p:cNvSpPr txBox="1"/>
            <p:nvPr/>
          </p:nvSpPr>
          <p:spPr>
            <a:xfrm>
              <a:off x="4949" y="1797"/>
              <a:ext cx="309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11</a:t>
              </a:r>
              <a:endParaRPr lang="en-US" altLang="zh-CN" sz="16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62" name="文本框 179306"/>
            <p:cNvSpPr txBox="1"/>
            <p:nvPr/>
          </p:nvSpPr>
          <p:spPr>
            <a:xfrm>
              <a:off x="5066" y="1797"/>
              <a:ext cx="401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12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63" name="直接连接符 179307"/>
            <p:cNvSpPr/>
            <p:nvPr/>
          </p:nvSpPr>
          <p:spPr>
            <a:xfrm>
              <a:off x="2326" y="763"/>
              <a:ext cx="0" cy="2210"/>
            </a:xfrm>
            <a:prstGeom prst="line">
              <a:avLst/>
            </a:prstGeom>
            <a:ln w="9525" cap="flat" cmpd="sng">
              <a:solidFill>
                <a:srgbClr val="00CC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64" name="直接连接符 179308"/>
            <p:cNvSpPr/>
            <p:nvPr/>
          </p:nvSpPr>
          <p:spPr>
            <a:xfrm>
              <a:off x="2435" y="763"/>
              <a:ext cx="0" cy="2210"/>
            </a:xfrm>
            <a:prstGeom prst="line">
              <a:avLst/>
            </a:prstGeom>
            <a:ln w="9525" cap="flat" cmpd="sng">
              <a:solidFill>
                <a:srgbClr val="00CC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65" name="直接连接符 179309"/>
            <p:cNvSpPr/>
            <p:nvPr/>
          </p:nvSpPr>
          <p:spPr>
            <a:xfrm>
              <a:off x="2562" y="763"/>
              <a:ext cx="0" cy="2210"/>
            </a:xfrm>
            <a:prstGeom prst="line">
              <a:avLst/>
            </a:prstGeom>
            <a:ln w="9525" cap="flat" cmpd="sng">
              <a:solidFill>
                <a:srgbClr val="00CC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66" name="shp11"/>
            <p:cNvSpPr/>
            <p:nvPr/>
          </p:nvSpPr>
          <p:spPr>
            <a:xfrm>
              <a:off x="2322" y="1802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67" name="shp11"/>
            <p:cNvSpPr/>
            <p:nvPr/>
          </p:nvSpPr>
          <p:spPr>
            <a:xfrm>
              <a:off x="2562" y="1797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68" name="shp11"/>
            <p:cNvSpPr/>
            <p:nvPr/>
          </p:nvSpPr>
          <p:spPr>
            <a:xfrm>
              <a:off x="2436" y="1797"/>
              <a:ext cx="0" cy="3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69" name="文本框 179313"/>
            <p:cNvSpPr txBox="1"/>
            <p:nvPr/>
          </p:nvSpPr>
          <p:spPr>
            <a:xfrm>
              <a:off x="2554" y="1788"/>
              <a:ext cx="227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-9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70" name="文本框 179314"/>
            <p:cNvSpPr txBox="1"/>
            <p:nvPr/>
          </p:nvSpPr>
          <p:spPr>
            <a:xfrm>
              <a:off x="2400" y="1788"/>
              <a:ext cx="408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-10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571" name="文本框 179315"/>
            <p:cNvSpPr txBox="1"/>
            <p:nvPr/>
          </p:nvSpPr>
          <p:spPr>
            <a:xfrm>
              <a:off x="2173" y="1779"/>
              <a:ext cx="408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600" b="1">
                  <a:latin typeface="Times New Roman" panose="02020603050405020304" pitchFamily="18" charset="0"/>
                  <a:ea typeface="宋体" panose="02010600030101010101" pitchFamily="2" charset="-122"/>
                </a:rPr>
                <a:t>-12</a:t>
              </a:r>
              <a:endParaRPr lang="en-US" altLang="zh-CN" sz="16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9572" name="文本框 179316"/>
          <p:cNvSpPr txBox="1"/>
          <p:nvPr/>
        </p:nvSpPr>
        <p:spPr>
          <a:xfrm>
            <a:off x="395288" y="981075"/>
            <a:ext cx="3529012" cy="16160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2. </a:t>
            </a:r>
            <a:r>
              <a:rPr lang="zh-CN" altLang="en-US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如图，</a:t>
            </a:r>
            <a:r>
              <a:rPr lang="en-US" altLang="zh-CN" sz="2000" b="1">
                <a:latin typeface="Times New Roman" panose="02020603050405020304" pitchFamily="18" charset="0"/>
                <a:ea typeface="宋体" panose="02010600030101010101" pitchFamily="2" charset="-122"/>
              </a:rPr>
              <a:t>△</a:t>
            </a:r>
            <a:r>
              <a:rPr lang="en-US" altLang="zh-CN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ABC</a:t>
            </a:r>
            <a:r>
              <a:rPr lang="zh-CN" altLang="en-US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三个顶点坐标分别为</a:t>
            </a:r>
            <a:r>
              <a:rPr lang="en-US" altLang="zh-CN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，－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），</a:t>
            </a:r>
            <a:r>
              <a:rPr lang="en-US" altLang="zh-CN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，－</a:t>
            </a:r>
            <a:r>
              <a:rPr lang="en-US" altLang="zh-CN" sz="2000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en-US" sz="2000" b="1" i="1" dirty="0">
                <a:latin typeface="Times New Roman" panose="02020603050405020304" pitchFamily="18" charset="0"/>
                <a:ea typeface="宋体" panose="02010600030101010101" pitchFamily="2" charset="-122"/>
              </a:rPr>
              <a:t>），</a:t>
            </a:r>
            <a:r>
              <a:rPr lang="en-US" altLang="zh-CN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en-US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，－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），以原点</a:t>
            </a:r>
            <a:r>
              <a:rPr lang="en-US" altLang="zh-CN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zh-CN" altLang="en-US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为位似中心，将这个三角形放大为原来的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倍．</a:t>
            </a:r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573" name="任意多边形 179317"/>
          <p:cNvSpPr/>
          <p:nvPr/>
        </p:nvSpPr>
        <p:spPr>
          <a:xfrm>
            <a:off x="6818313" y="2795588"/>
            <a:ext cx="576262" cy="503237"/>
          </a:xfrm>
          <a:custGeom>
            <a:avLst/>
            <a:gdLst/>
            <a:ahLst/>
            <a:cxnLst/>
            <a:pathLst>
              <a:path w="363" h="317">
                <a:moveTo>
                  <a:pt x="0" y="0"/>
                </a:moveTo>
                <a:lnTo>
                  <a:pt x="363" y="0"/>
                </a:lnTo>
                <a:lnTo>
                  <a:pt x="227" y="317"/>
                </a:lnTo>
                <a:lnTo>
                  <a:pt x="0" y="0"/>
                </a:lnTo>
                <a:close/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9574" name="文本框 179318"/>
          <p:cNvSpPr txBox="1"/>
          <p:nvPr/>
        </p:nvSpPr>
        <p:spPr>
          <a:xfrm>
            <a:off x="6459538" y="2579688"/>
            <a:ext cx="433387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i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2000" b="1" i="1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575" name="文本框 179319"/>
          <p:cNvSpPr txBox="1"/>
          <p:nvPr/>
        </p:nvSpPr>
        <p:spPr>
          <a:xfrm>
            <a:off x="7035800" y="3227388"/>
            <a:ext cx="433388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i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000" b="1" i="1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576" name="文本框 179320"/>
          <p:cNvSpPr txBox="1"/>
          <p:nvPr/>
        </p:nvSpPr>
        <p:spPr>
          <a:xfrm>
            <a:off x="7366000" y="2579688"/>
            <a:ext cx="433388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i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2000" b="1" i="1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22" name="文本框 179321"/>
          <p:cNvSpPr txBox="1"/>
          <p:nvPr/>
        </p:nvSpPr>
        <p:spPr>
          <a:xfrm>
            <a:off x="503238" y="4292600"/>
            <a:ext cx="8137525" cy="8540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解：</a:t>
            </a:r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'</a:t>
            </a:r>
            <a:r>
              <a:rPr lang="zh-CN" altLang="en-US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（         ，       ），</a:t>
            </a:r>
            <a:r>
              <a:rPr lang="en-US" altLang="zh-CN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B 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' </a:t>
            </a:r>
            <a:r>
              <a:rPr lang="zh-CN" altLang="en-US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（            ，             ），</a:t>
            </a:r>
            <a:r>
              <a:rPr lang="en-US" altLang="zh-CN" sz="2000" b="1" i="1">
                <a:latin typeface="Times New Roman" panose="02020603050405020304" pitchFamily="18" charset="0"/>
                <a:ea typeface="宋体" panose="02010600030101010101" pitchFamily="2" charset="-122"/>
              </a:rPr>
              <a:t>C 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' </a:t>
            </a:r>
            <a:r>
              <a:rPr lang="zh-CN" altLang="en-US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（         ，        ），</a:t>
            </a:r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23" name="矩形 179322"/>
          <p:cNvSpPr/>
          <p:nvPr/>
        </p:nvSpPr>
        <p:spPr>
          <a:xfrm>
            <a:off x="1165225" y="4724400"/>
            <a:ext cx="31115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20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24" name="矩形 179323"/>
          <p:cNvSpPr/>
          <p:nvPr/>
        </p:nvSpPr>
        <p:spPr>
          <a:xfrm>
            <a:off x="1709738" y="4760913"/>
            <a:ext cx="630237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0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zh-CN" altLang="en-US" sz="20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0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20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25" name="矩形 179324"/>
          <p:cNvSpPr/>
          <p:nvPr/>
        </p:nvSpPr>
        <p:spPr>
          <a:xfrm>
            <a:off x="4606925" y="4724400"/>
            <a:ext cx="757238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0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－ </a:t>
            </a:r>
            <a:r>
              <a:rPr lang="en-US" altLang="zh-CN" sz="20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endParaRPr lang="en-US" altLang="zh-CN" sz="20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26" name="矩形 179325"/>
          <p:cNvSpPr/>
          <p:nvPr/>
        </p:nvSpPr>
        <p:spPr>
          <a:xfrm>
            <a:off x="3743325" y="4760913"/>
            <a:ext cx="31115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endParaRPr lang="en-US" altLang="zh-CN" sz="20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27" name="矩形 179326"/>
          <p:cNvSpPr/>
          <p:nvPr/>
        </p:nvSpPr>
        <p:spPr>
          <a:xfrm>
            <a:off x="7199313" y="4724400"/>
            <a:ext cx="566737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0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0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20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28" name="矩形 179327"/>
          <p:cNvSpPr/>
          <p:nvPr/>
        </p:nvSpPr>
        <p:spPr>
          <a:xfrm>
            <a:off x="6551613" y="4724400"/>
            <a:ext cx="43815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endParaRPr lang="en-US" altLang="zh-CN" sz="20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29" name="文本框 179328"/>
          <p:cNvSpPr txBox="1"/>
          <p:nvPr/>
        </p:nvSpPr>
        <p:spPr>
          <a:xfrm>
            <a:off x="503238" y="5300663"/>
            <a:ext cx="8137525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A"</a:t>
            </a:r>
            <a:r>
              <a:rPr lang="en-US" altLang="zh-CN" sz="20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0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         ，       ），</a:t>
            </a:r>
            <a:r>
              <a:rPr lang="en-US" altLang="zh-CN" sz="20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B"</a:t>
            </a:r>
            <a:r>
              <a:rPr lang="en-US" altLang="zh-CN" sz="20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0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            ，             ），</a:t>
            </a:r>
            <a:r>
              <a:rPr lang="en-US" altLang="zh-CN" sz="20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C"</a:t>
            </a:r>
            <a:r>
              <a:rPr lang="en-US" altLang="zh-CN" sz="20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0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         ，        ），</a:t>
            </a:r>
            <a:endParaRPr lang="zh-CN" altLang="en-US" sz="20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30" name="矩形 179329"/>
          <p:cNvSpPr/>
          <p:nvPr/>
        </p:nvSpPr>
        <p:spPr>
          <a:xfrm>
            <a:off x="2028825" y="5300663"/>
            <a:ext cx="31115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31" name="矩形 179330"/>
          <p:cNvSpPr/>
          <p:nvPr/>
        </p:nvSpPr>
        <p:spPr>
          <a:xfrm>
            <a:off x="1133475" y="5300663"/>
            <a:ext cx="630238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32" name="矩形 179331"/>
          <p:cNvSpPr/>
          <p:nvPr/>
        </p:nvSpPr>
        <p:spPr>
          <a:xfrm>
            <a:off x="3563938" y="5300663"/>
            <a:ext cx="630237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－ </a:t>
            </a: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33" name="矩形 179332"/>
          <p:cNvSpPr/>
          <p:nvPr/>
        </p:nvSpPr>
        <p:spPr>
          <a:xfrm>
            <a:off x="4638675" y="5300663"/>
            <a:ext cx="43815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34" name="矩形 179333"/>
          <p:cNvSpPr/>
          <p:nvPr/>
        </p:nvSpPr>
        <p:spPr>
          <a:xfrm>
            <a:off x="6542088" y="5300663"/>
            <a:ext cx="693737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35" name="矩形 179334"/>
          <p:cNvSpPr/>
          <p:nvPr/>
        </p:nvSpPr>
        <p:spPr>
          <a:xfrm>
            <a:off x="7356475" y="5300663"/>
            <a:ext cx="31115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36" name="矩形 179335"/>
          <p:cNvSpPr/>
          <p:nvPr/>
        </p:nvSpPr>
        <p:spPr>
          <a:xfrm>
            <a:off x="6804025" y="2960688"/>
            <a:ext cx="423863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0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'</a:t>
            </a:r>
            <a:endParaRPr lang="en-US" altLang="zh-CN" sz="20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37" name="矩形 179336"/>
          <p:cNvSpPr/>
          <p:nvPr/>
        </p:nvSpPr>
        <p:spPr>
          <a:xfrm>
            <a:off x="7900988" y="4111625"/>
            <a:ext cx="487362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 </a:t>
            </a:r>
            <a:r>
              <a:rPr lang="en-US" altLang="zh-CN" sz="20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'</a:t>
            </a:r>
            <a:endParaRPr lang="en-US" altLang="zh-CN" sz="20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38" name="矩形 179337"/>
          <p:cNvSpPr/>
          <p:nvPr/>
        </p:nvSpPr>
        <p:spPr>
          <a:xfrm>
            <a:off x="8316913" y="3032125"/>
            <a:ext cx="487362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 </a:t>
            </a:r>
            <a:r>
              <a:rPr lang="en-US" altLang="zh-CN" sz="20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'</a:t>
            </a:r>
            <a:endParaRPr lang="en-US" altLang="zh-CN" sz="20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39" name="任意多边形 179338"/>
          <p:cNvSpPr/>
          <p:nvPr/>
        </p:nvSpPr>
        <p:spPr>
          <a:xfrm>
            <a:off x="7194550" y="3141663"/>
            <a:ext cx="1122363" cy="1100137"/>
          </a:xfrm>
          <a:custGeom>
            <a:avLst/>
            <a:gdLst/>
            <a:ahLst/>
            <a:cxnLst/>
            <a:pathLst>
              <a:path w="707" h="693">
                <a:moveTo>
                  <a:pt x="0" y="1"/>
                </a:moveTo>
                <a:lnTo>
                  <a:pt x="707" y="0"/>
                </a:lnTo>
                <a:lnTo>
                  <a:pt x="468" y="693"/>
                </a:lnTo>
                <a:lnTo>
                  <a:pt x="0" y="1"/>
                </a:lnTo>
                <a:close/>
              </a:path>
            </a:pathLst>
          </a:cu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9340" name="矩形 179339"/>
          <p:cNvSpPr/>
          <p:nvPr/>
        </p:nvSpPr>
        <p:spPr>
          <a:xfrm>
            <a:off x="5651500" y="1412875"/>
            <a:ext cx="49530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A"</a:t>
            </a:r>
            <a:endParaRPr lang="en-US" altLang="zh-CN" sz="20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41" name="矩形 179340"/>
          <p:cNvSpPr/>
          <p:nvPr/>
        </p:nvSpPr>
        <p:spPr>
          <a:xfrm>
            <a:off x="4572000" y="188913"/>
            <a:ext cx="49530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B"</a:t>
            </a:r>
            <a:endParaRPr lang="en-US" altLang="zh-CN" sz="20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42" name="矩形 179341"/>
          <p:cNvSpPr/>
          <p:nvPr/>
        </p:nvSpPr>
        <p:spPr>
          <a:xfrm>
            <a:off x="4076700" y="1628775"/>
            <a:ext cx="49530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C"</a:t>
            </a:r>
            <a:endParaRPr lang="en-US" altLang="zh-CN" sz="20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9343" name="任意多边形 179342"/>
          <p:cNvSpPr/>
          <p:nvPr/>
        </p:nvSpPr>
        <p:spPr>
          <a:xfrm rot="10800000">
            <a:off x="4543425" y="590550"/>
            <a:ext cx="1122363" cy="1100138"/>
          </a:xfrm>
          <a:custGeom>
            <a:avLst/>
            <a:gdLst/>
            <a:ahLst/>
            <a:cxnLst/>
            <a:pathLst>
              <a:path w="707" h="693">
                <a:moveTo>
                  <a:pt x="0" y="1"/>
                </a:moveTo>
                <a:lnTo>
                  <a:pt x="707" y="0"/>
                </a:lnTo>
                <a:lnTo>
                  <a:pt x="468" y="693"/>
                </a:lnTo>
                <a:lnTo>
                  <a:pt x="0" y="1"/>
                </a:lnTo>
                <a:close/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9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9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9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9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24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9324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9324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9324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9324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9324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9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9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9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9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2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932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932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9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9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9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9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9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9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9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9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179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79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9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31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9331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9331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9331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79331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9331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7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7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79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79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32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79332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79332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79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79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79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79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79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79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79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79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79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79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8" dur="2000"/>
                                        <p:tgtEl>
                                          <p:spTgt spid="179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322" grpId="0"/>
      <p:bldP spid="179323" grpId="0"/>
      <p:bldP spid="179326" grpId="0"/>
      <p:bldP spid="179327" grpId="0"/>
      <p:bldP spid="179328" grpId="0"/>
      <p:bldP spid="179329" grpId="0"/>
      <p:bldP spid="179330" grpId="0"/>
      <p:bldP spid="179333" grpId="0"/>
      <p:bldP spid="179334" grpId="0"/>
      <p:bldP spid="179335" grpId="0"/>
      <p:bldP spid="179336" grpId="0"/>
      <p:bldP spid="179337" grpId="0"/>
      <p:bldP spid="179338" grpId="0"/>
      <p:bldP spid="179340" grpId="0"/>
      <p:bldP spid="179341" grpId="0"/>
      <p:bldP spid="1793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文本框 168961"/>
          <p:cNvSpPr txBox="1"/>
          <p:nvPr/>
        </p:nvSpPr>
        <p:spPr>
          <a:xfrm>
            <a:off x="539750" y="404813"/>
            <a:ext cx="7058025" cy="45720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我们已经学过哪些图形变换？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68963" name="文本框 168962"/>
          <p:cNvSpPr txBox="1"/>
          <p:nvPr/>
        </p:nvSpPr>
        <p:spPr>
          <a:xfrm>
            <a:off x="1258888" y="908050"/>
            <a:ext cx="6553200" cy="519113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6600"/>
                </a:solidFill>
                <a:latin typeface="Times New Roman" panose="02020603050405020304" pitchFamily="18" charset="0"/>
                <a:ea typeface="楷体_GB2312" pitchFamily="49" charset="-122"/>
              </a:rPr>
              <a:t>平移、轴对称、旋转、位似</a:t>
            </a:r>
            <a:endParaRPr lang="zh-CN" altLang="en-US" sz="2800" b="1" dirty="0">
              <a:solidFill>
                <a:srgbClr val="0066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68964" name="文本框 168963"/>
          <p:cNvSpPr txBox="1"/>
          <p:nvPr/>
        </p:nvSpPr>
        <p:spPr>
          <a:xfrm>
            <a:off x="539750" y="1557338"/>
            <a:ext cx="7127875" cy="45720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你能说出它们之间的异同吗？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168965" name="图片 168964" descr="pic_221075"/>
          <p:cNvPicPr>
            <a:picLocks noChangeAspect="1"/>
          </p:cNvPicPr>
          <p:nvPr/>
        </p:nvPicPr>
        <p:blipFill>
          <a:blip r:embed="rId1"/>
          <a:srcRect l="40718" t="51520" r="18590" b="20238"/>
          <a:stretch>
            <a:fillRect/>
          </a:stretch>
        </p:blipFill>
        <p:spPr>
          <a:xfrm>
            <a:off x="2411413" y="2492375"/>
            <a:ext cx="3959225" cy="3848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8966" name="文本框 168965"/>
          <p:cNvSpPr txBox="1"/>
          <p:nvPr/>
        </p:nvSpPr>
        <p:spPr>
          <a:xfrm>
            <a:off x="539750" y="2133600"/>
            <a:ext cx="7127875" cy="45720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在下列图案中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你能找出哪些变换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?</a:t>
            </a:r>
            <a:endParaRPr lang="en-US" altLang="zh-CN" sz="2400" b="1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8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689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689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689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8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689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689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68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3" grpId="0"/>
      <p:bldP spid="168964" grpId="0"/>
      <p:bldP spid="168966" grpId="0"/>
    </p:bldLst>
  </p:timing>
</p:sld>
</file>

<file path=ppt/theme/theme1.xml><?xml version="1.0" encoding="utf-8"?>
<a:theme xmlns:a="http://schemas.openxmlformats.org/drawingml/2006/main" name="显示系统时间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显示系统时间</Template>
  <TotalTime>0</TotalTime>
  <Words>1301</Words>
  <Application>WPS 演示</Application>
  <PresentationFormat>在屏幕上显示</PresentationFormat>
  <Paragraphs>271</Paragraphs>
  <Slides>10</Slides>
  <Notes>11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3" baseType="lpstr">
      <vt:lpstr>Arial</vt:lpstr>
      <vt:lpstr>宋体</vt:lpstr>
      <vt:lpstr>Wingdings</vt:lpstr>
      <vt:lpstr>Times New Roman</vt:lpstr>
      <vt:lpstr>隶书</vt:lpstr>
      <vt:lpstr>楷体_GB2312</vt:lpstr>
      <vt:lpstr>新宋体</vt:lpstr>
      <vt:lpstr>华文行楷</vt:lpstr>
      <vt:lpstr>微软雅黑</vt:lpstr>
      <vt:lpstr>Calibri</vt:lpstr>
      <vt:lpstr>Arial Unicode MS</vt:lpstr>
      <vt:lpstr>显示系统时间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dc:description>www.czsx.com.cn</dc:description>
  <cp:lastModifiedBy>貪戀那縷陽光</cp:lastModifiedBy>
  <cp:revision>286</cp:revision>
  <dcterms:created xsi:type="dcterms:W3CDTF">2004-04-15T07:18:19Z</dcterms:created>
  <dcterms:modified xsi:type="dcterms:W3CDTF">2021-12-07T00:01:25Z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2052-11.1.0.11115</vt:lpwstr>
  </property>
  <property fmtid="{D5CDD505-2E9C-101B-9397-08002B2CF9AE}" pid="3" name="ICV">
    <vt:lpwstr>3B97571E812949A1920E90DEBC9C1296</vt:lpwstr>
  </property>
</Properties>
</file>