
<file path=[Content_Types].xml><?xml version="1.0" encoding="utf-8"?>
<Types xmlns="http://schemas.openxmlformats.org/package/2006/content-types">
  <Default Extension="jpeg" ContentType="image/jpeg"/>
  <Default Extension="vml" ContentType="application/vnd.openxmlformats-officedocument.vmlDrawing"/>
  <Default Extension="bin" ContentType="application/vnd.openxmlformats-officedocument.oleObject"/>
  <Default Extension="wav" ContentType="audio/x-wav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6"/>
  </p:notesMasterIdLst>
  <p:sldIdLst>
    <p:sldId id="310" r:id="rId3"/>
    <p:sldId id="311" r:id="rId4"/>
    <p:sldId id="257" r:id="rId5"/>
    <p:sldId id="259" r:id="rId6"/>
    <p:sldId id="260" r:id="rId7"/>
    <p:sldId id="292" r:id="rId8"/>
    <p:sldId id="293" r:id="rId9"/>
    <p:sldId id="294" r:id="rId10"/>
    <p:sldId id="264" r:id="rId11"/>
    <p:sldId id="266" r:id="rId12"/>
    <p:sldId id="295" r:id="rId13"/>
    <p:sldId id="289" r:id="rId14"/>
    <p:sldId id="284" r:id="rId15"/>
    <p:sldId id="270" r:id="rId16"/>
    <p:sldId id="271" r:id="rId17"/>
    <p:sldId id="274" r:id="rId18"/>
    <p:sldId id="286" r:id="rId19"/>
    <p:sldId id="279" r:id="rId20"/>
    <p:sldId id="278" r:id="rId21"/>
    <p:sldId id="281" r:id="rId22"/>
    <p:sldId id="280" r:id="rId23"/>
    <p:sldId id="296" r:id="rId24"/>
    <p:sldId id="291" r:id="rId25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C00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46"/>
    <p:restoredTop sz="94557"/>
  </p:normalViewPr>
  <p:slideViewPr>
    <p:cSldViewPr showGuides="1">
      <p:cViewPr varScale="1">
        <p:scale>
          <a:sx n="81" d="100"/>
          <a:sy n="81" d="100"/>
        </p:scale>
        <p:origin x="-840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9" Type="http://schemas.openxmlformats.org/officeDocument/2006/relationships/tableStyles" Target="tableStyles.xml"/><Relationship Id="rId28" Type="http://schemas.openxmlformats.org/officeDocument/2006/relationships/viewProps" Target="viewProps.xml"/><Relationship Id="rId27" Type="http://schemas.openxmlformats.org/officeDocument/2006/relationships/presProps" Target="presProps.xml"/><Relationship Id="rId26" Type="http://schemas.openxmlformats.org/officeDocument/2006/relationships/notesMaster" Target="notesMasters/notesMaster1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2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4578" name="页眉占位符 24577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endParaRPr lang="zh-CN" altLang="en-US" sz="1200" dirty="0"/>
          </a:p>
        </p:txBody>
      </p:sp>
      <p:sp>
        <p:nvSpPr>
          <p:cNvPr id="24579" name="日期占位符 24578"/>
          <p:cNvSpPr>
            <a:spLocks noGrp="1"/>
          </p:cNvSpPr>
          <p:nvPr>
            <p:ph type="dt" idx="1"/>
          </p:nvPr>
        </p:nvSpPr>
        <p:spPr>
          <a:xfrm>
            <a:off x="3886200" y="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 algn="r"/>
            <a:endParaRPr lang="zh-CN" altLang="en-US" sz="1200" dirty="0"/>
          </a:p>
        </p:txBody>
      </p:sp>
      <p:sp>
        <p:nvSpPr>
          <p:cNvPr id="24580" name="幻灯片图像占位符 24579"/>
          <p:cNvSpPr>
            <a:spLocks noTextEdi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24581" name="文本占位符 24580"/>
          <p:cNvSpPr>
            <a:spLocks noGrp="1"/>
          </p:cNvSpPr>
          <p:nvPr>
            <p:ph type="body" sz="quarter" idx="3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24582" name="页脚占位符 24581"/>
          <p:cNvSpPr>
            <a:spLocks noGrp="1"/>
          </p:cNvSpPr>
          <p:nvPr>
            <p:ph type="ftr" sz="quarter" idx="4"/>
          </p:nvPr>
        </p:nvSpPr>
        <p:spPr>
          <a:xfrm>
            <a:off x="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/>
            <a:endParaRPr lang="zh-CN" altLang="en-US" sz="1200" dirty="0"/>
          </a:p>
        </p:txBody>
      </p:sp>
      <p:sp>
        <p:nvSpPr>
          <p:cNvPr id="24583" name="灯片编号占位符 24582"/>
          <p:cNvSpPr>
            <a:spLocks noGrp="1"/>
          </p:cNvSpPr>
          <p:nvPr>
            <p:ph type="sldNum" sz="quarter" idx="5"/>
          </p:nvPr>
        </p:nvSpPr>
        <p:spPr>
          <a:xfrm>
            <a:off x="3886200" y="8686800"/>
            <a:ext cx="2971800" cy="457200"/>
          </a:xfrm>
          <a:prstGeom prst="rect">
            <a:avLst/>
          </a:prstGeom>
          <a:noFill/>
          <a:ln w="9525">
            <a:noFill/>
          </a:ln>
        </p:spPr>
        <p:txBody>
          <a:bodyPr anchor="b"/>
          <a:p>
            <a:pPr lvl="0" algn="r"/>
            <a:fld id="{9A0DB2DC-4C9A-4742-B13C-FB6460FD3503}" type="slidenum">
              <a:rPr lang="zh-CN" altLang="en-US" sz="1200" dirty="0"/>
            </a:fld>
            <a:endParaRPr lang="zh-CN" altLang="en-US" sz="1200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lvl="0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3000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Times New Roman" panose="02020603050405020304" pitchFamily="18" charset="0"/>
        <a:ea typeface="宋体" panose="02010600030101010101" pitchFamily="2" charset="-122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showMasterPhAnim="0">
  <p:cSld name="标题幻灯片">
    <p:bg>
      <p:bgPr>
        <a:blipFill rotWithShape="0">
          <a:blip r:embed="rId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7106" name="标题 47105"/>
          <p:cNvSpPr>
            <a:spLocks noGrp="1" noRot="1"/>
          </p:cNvSpPr>
          <p:nvPr>
            <p:ph type="ctrTitle"/>
          </p:nvPr>
        </p:nvSpPr>
        <p:spPr>
          <a:xfrm>
            <a:off x="685800" y="2286000"/>
            <a:ext cx="77724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lstStyle>
            <a:lvl1pPr lvl="0">
              <a:buClrTx/>
              <a:buSzTx/>
              <a:buFontTx/>
              <a:defRPr/>
            </a:lvl1pPr>
          </a:lstStyle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7107" name="副标题 47106"/>
          <p:cNvSpPr>
            <a:spLocks noGrp="1" noRot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marL="0" lvl="0" indent="0" algn="ctr">
              <a:buClr>
                <a:schemeClr val="hlink"/>
              </a:buClr>
              <a:buSzPct val="75000"/>
              <a:buFont typeface="Wingdings" panose="05000000000000000000" pitchFamily="2" charset="2"/>
              <a:buNone/>
              <a:defRPr/>
            </a:lvl1pPr>
            <a:lvl2pPr marL="457200" lvl="1" indent="0" algn="ctr">
              <a:buClr>
                <a:schemeClr val="accent2"/>
              </a:buClr>
              <a:buSzPct val="85000"/>
              <a:buFont typeface="Wingdings" panose="05000000000000000000" pitchFamily="2" charset="2"/>
              <a:buNone/>
              <a:defRPr/>
            </a:lvl2pPr>
            <a:lvl3pPr marL="914400" lvl="2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3pPr>
            <a:lvl4pPr marL="1371600" lvl="3" indent="0" algn="ctr">
              <a:buClr>
                <a:schemeClr val="accent2"/>
              </a:buClr>
              <a:buSzPct val="90000"/>
              <a:buFont typeface="Wingdings" panose="05000000000000000000" pitchFamily="2" charset="2"/>
              <a:buNone/>
              <a:defRPr/>
            </a:lvl4pPr>
            <a:lvl5pPr marL="1828800" lvl="4" indent="0" algn="ctr">
              <a:buClr>
                <a:schemeClr val="hlink"/>
              </a:buClr>
              <a:buSzPct val="85000"/>
              <a:buFont typeface="Wingdings" panose="05000000000000000000" pitchFamily="2" charset="2"/>
              <a:buNone/>
              <a:defRPr/>
            </a:lvl5pPr>
          </a:lstStyle>
          <a:p>
            <a:pPr lvl="0"/>
            <a:r>
              <a:rPr lang="zh-CN" altLang="en-US" dirty="0"/>
              <a:t>单击此处编辑母版副标题样式</a:t>
            </a:r>
            <a:endParaRPr lang="zh-CN" altLang="en-US" dirty="0"/>
          </a:p>
        </p:txBody>
      </p:sp>
      <p:sp>
        <p:nvSpPr>
          <p:cNvPr id="47108" name="日期占位符 47107"/>
          <p:cNvSpPr>
            <a:spLocks noGrp="1"/>
          </p:cNvSpPr>
          <p:nvPr>
            <p:ph type="dt" sz="half" idx="2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7109" name="页脚占位符 47108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ctr">
              <a:defRPr sz="1400">
                <a:latin typeface="Arial" panose="020B0604020202020204" pitchFamily="34" charset="0"/>
              </a:defRPr>
            </a:lvl1pPr>
          </a:lstStyle>
          <a:p>
            <a:endParaRPr lang="zh-CN" altLang="en-US" dirty="0"/>
          </a:p>
        </p:txBody>
      </p:sp>
      <p:sp>
        <p:nvSpPr>
          <p:cNvPr id="47110" name="灯片编号占位符 47109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 anchor="t"/>
          <a:lstStyle>
            <a:lvl1pPr algn="r">
              <a:defRPr sz="1400">
                <a:latin typeface="Arial" panose="020B0604020202020204" pitchFamily="34" charset="0"/>
              </a:defRPr>
            </a:lvl1pPr>
          </a:lstStyle>
          <a:p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01625" y="1905000"/>
            <a:ext cx="4184968" cy="41941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57408" y="1905000"/>
            <a:ext cx="4184968" cy="4194175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365125"/>
            <a:ext cx="78867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90081" y="1778438"/>
            <a:ext cx="3655181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90081" y="2665379"/>
            <a:ext cx="3655181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92704" y="1778438"/>
            <a:ext cx="3673182" cy="823912"/>
          </a:xfrm>
        </p:spPr>
        <p:txBody>
          <a:bodyPr anchor="ctr" anchorCtr="0"/>
          <a:lstStyle>
            <a:lvl1pPr marL="0" indent="0">
              <a:buNone/>
              <a:defRPr sz="2100"/>
            </a:lvl1pPr>
            <a:lvl2pPr marL="342900" indent="0">
              <a:buNone/>
              <a:defRPr sz="1800"/>
            </a:lvl2pPr>
            <a:lvl3pPr marL="685800" indent="0">
              <a:buNone/>
              <a:defRPr sz="1500"/>
            </a:lvl3pPr>
            <a:lvl4pPr marL="1028700" indent="0">
              <a:buNone/>
              <a:defRPr sz="1350"/>
            </a:lvl4pPr>
            <a:lvl5pPr marL="1371600" indent="0">
              <a:buNone/>
              <a:defRPr sz="1350"/>
            </a:lvl5pPr>
            <a:lvl6pPr marL="1714500" indent="0">
              <a:buNone/>
              <a:defRPr sz="1350"/>
            </a:lvl6pPr>
            <a:lvl7pPr marL="2057400" indent="0">
              <a:buNone/>
              <a:defRPr sz="1350"/>
            </a:lvl7pPr>
            <a:lvl8pPr marL="2400300" indent="0">
              <a:buNone/>
              <a:defRPr sz="1350"/>
            </a:lvl8pPr>
            <a:lvl9pPr marL="2743200" indent="0">
              <a:buNone/>
              <a:defRPr sz="13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92704" y="2665379"/>
            <a:ext cx="3673182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fld id="{BB962C8B-B14F-4D97-AF65-F5344CB8AC3E}" type="datetime1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391" y="987425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3124012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391" y="457201"/>
            <a:ext cx="4629150" cy="540385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3124012" cy="3811588"/>
          </a:xfrm>
        </p:spPr>
        <p:txBody>
          <a:bodyPr/>
          <a:lstStyle>
            <a:lvl1pPr marL="0" indent="0">
              <a:buNone/>
              <a:defRPr sz="1500"/>
            </a:lvl1pPr>
            <a:lvl2pPr marL="342900" indent="0">
              <a:buNone/>
              <a:defRPr sz="1350"/>
            </a:lvl2pPr>
            <a:lvl3pPr marL="685800" indent="0">
              <a:buNone/>
              <a:defRPr sz="1200"/>
            </a:lvl3pPr>
            <a:lvl4pPr marL="1028700" indent="0">
              <a:buNone/>
              <a:defRPr sz="1050"/>
            </a:lvl4pPr>
            <a:lvl5pPr marL="1371600" indent="0">
              <a:buNone/>
              <a:defRPr sz="1050"/>
            </a:lvl5pPr>
            <a:lvl6pPr marL="1714500" indent="0">
              <a:buNone/>
              <a:defRPr sz="1050"/>
            </a:lvl6pPr>
            <a:lvl7pPr marL="2057400" indent="0">
              <a:buNone/>
              <a:defRPr sz="1050"/>
            </a:lvl7pPr>
            <a:lvl8pPr marL="2400300" indent="0">
              <a:buNone/>
              <a:defRPr sz="1050"/>
            </a:lvl8pPr>
            <a:lvl9pPr marL="2743200" indent="0">
              <a:buNone/>
              <a:defRPr sz="105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707188" y="609600"/>
            <a:ext cx="2135188" cy="548957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01625" y="609600"/>
            <a:ext cx="6281784" cy="548957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/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/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image" Target="../media/image2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0">
          <a:blip r:embed="rId12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/>
      <p:sp>
        <p:nvSpPr>
          <p:cNvPr id="46082" name="标题 46081"/>
          <p:cNvSpPr>
            <a:spLocks noGrp="1" noRot="1"/>
          </p:cNvSpPr>
          <p:nvPr>
            <p:ph type="title"/>
          </p:nvPr>
        </p:nvSpPr>
        <p:spPr>
          <a:xfrm>
            <a:off x="301625" y="609600"/>
            <a:ext cx="854075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46083" name="文本占位符 46082"/>
          <p:cNvSpPr>
            <a:spLocks noGrp="1" noRot="1"/>
          </p:cNvSpPr>
          <p:nvPr>
            <p:ph type="body" idx="1"/>
          </p:nvPr>
        </p:nvSpPr>
        <p:spPr>
          <a:xfrm>
            <a:off x="301625" y="1905000"/>
            <a:ext cx="8540750" cy="4194175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pPr lvl="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/>
            <a:r>
              <a:rPr lang="zh-CN" altLang="en-US" dirty="0"/>
              <a:t>第二级</a:t>
            </a:r>
            <a:endParaRPr lang="zh-CN" altLang="en-US" dirty="0"/>
          </a:p>
          <a:p>
            <a:pPr lvl="2"/>
            <a:r>
              <a:rPr lang="zh-CN" altLang="en-US" dirty="0"/>
              <a:t>第三级</a:t>
            </a:r>
            <a:endParaRPr lang="zh-CN" altLang="en-US" dirty="0"/>
          </a:p>
          <a:p>
            <a:pPr lvl="3"/>
            <a:r>
              <a:rPr lang="zh-CN" altLang="en-US" dirty="0"/>
              <a:t>第四级</a:t>
            </a:r>
            <a:endParaRPr lang="zh-CN" altLang="en-US" dirty="0"/>
          </a:p>
          <a:p>
            <a:pPr lvl="4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6084" name="日期占位符 46083"/>
          <p:cNvSpPr>
            <a:spLocks noGrp="1"/>
          </p:cNvSpPr>
          <p:nvPr>
            <p:ph type="dt" sz="half" idx="2"/>
          </p:nvPr>
        </p:nvSpPr>
        <p:spPr>
          <a:xfrm>
            <a:off x="301625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>
              <a:defRPr sz="1400">
                <a:latin typeface="Arial" panose="020B0604020202020204" pitchFamily="34" charset="0"/>
              </a:defRPr>
            </a:lvl1pPr>
          </a:lstStyle>
          <a:p>
            <a:pPr lvl="0"/>
            <a:fld id="{BB962C8B-B14F-4D97-AF65-F5344CB8AC3E}" type="datetime1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  <p:sp>
        <p:nvSpPr>
          <p:cNvPr id="46085" name="页脚占位符 46084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ctr">
              <a:defRPr sz="1400">
                <a:latin typeface="Arial" panose="020B0604020202020204" pitchFamily="34" charset="0"/>
              </a:defRPr>
            </a:lvl1pPr>
          </a:lstStyle>
          <a:p>
            <a:pPr lvl="0"/>
            <a:endParaRPr lang="zh-CN" altLang="en-US" dirty="0"/>
          </a:p>
        </p:txBody>
      </p:sp>
      <p:sp>
        <p:nvSpPr>
          <p:cNvPr id="46086" name="灯片编号占位符 46085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>
            <a:lvl1pPr algn="r">
              <a:defRPr sz="1400">
                <a:latin typeface="Arial" panose="020B0604020202020204" pitchFamily="34" charset="0"/>
              </a:defRPr>
            </a:lvl1pPr>
          </a:lstStyle>
          <a:p>
            <a:pPr lvl="0"/>
            <a:fld id="{9A0DB2DC-4C9A-4742-B13C-FB6460FD3503}" type="slidenum">
              <a:rPr lang="zh-CN" altLang="en-US" dirty="0"/>
            </a:fld>
            <a:endParaRPr lang="zh-CN" altLang="en-US" dirty="0">
              <a:latin typeface="Times New Roman" panose="02020603050405020304" pitchFamily="18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/>
  <p:hf sldNum="0" hdr="0" ftr="0" dt="0"/>
  <p:txStyles>
    <p:titleStyle>
      <a:lvl1pPr marL="0" lvl="0" indent="0" algn="ctr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44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42900" lvl="0" indent="-3429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anose="05000000000000000000" pitchFamily="2" charset="2"/>
        <a:buChar char="v"/>
        <a:defRPr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lvl="1" indent="-28575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85000"/>
        <a:buFont typeface="Wingdings" panose="05000000000000000000" pitchFamily="2" charset="2"/>
        <a:buChar char=""/>
        <a:defRPr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lvl="2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lvl="3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accent2"/>
        </a:buClr>
        <a:buSzPct val="90000"/>
        <a:buFont typeface="Wingdings" panose="05000000000000000000" pitchFamily="2" charset="2"/>
        <a:buChar char="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lvl="4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lvl="5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971800" lvl="6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3429000" lvl="7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3886200" lvl="8" indent="-228600" algn="l" defTabSz="914400" rtl="0" eaLnBrk="1" fontAlgn="base" latinLnBrk="0" hangingPunct="1">
        <a:lnSpc>
          <a:spcPct val="100000"/>
        </a:lnSpc>
        <a:spcBef>
          <a:spcPct val="20000"/>
        </a:spcBef>
        <a:spcAft>
          <a:spcPct val="0"/>
        </a:spcAft>
        <a:buClr>
          <a:schemeClr val="hlink"/>
        </a:buClr>
        <a:buSzPct val="85000"/>
        <a:buFont typeface="Wingdings" panose="05000000000000000000" pitchFamily="2" charset="2"/>
        <a:buChar char="v"/>
        <a:defRPr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lv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lvl="1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2pPr>
      <a:lvl3pPr marL="914400" lvl="2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3pPr>
      <a:lvl4pPr marL="1371600" lvl="3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4pPr>
      <a:lvl5pPr marL="1828800" lvl="4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5pPr>
      <a:lvl6pPr marL="2286000" lvl="5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6pPr>
      <a:lvl7pPr marL="2743200" lvl="6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7pPr>
      <a:lvl8pPr marL="3200400" lvl="7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8pPr>
      <a:lvl9pPr marL="3657600" lvl="8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None/>
        <a:defRPr b="0" i="0" u="none" kern="1200" baseline="0">
          <a:solidFill>
            <a:schemeClr val="tx1"/>
          </a:solidFill>
          <a:latin typeface="Arial" panose="020B0604020202020204" pitchFamily="34" charset="0"/>
          <a:ea typeface="宋体" panose="02010600030101010101" pitchFamily="2" charset="-122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jpeg"/><Relationship Id="rId1" Type="http://schemas.openxmlformats.org/officeDocument/2006/relationships/image" Target="../media/image4.jpeg"/></Relationships>
</file>

<file path=ppt/slides/_rels/slide5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1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6.png"/><Relationship Id="rId2" Type="http://schemas.openxmlformats.org/officeDocument/2006/relationships/oleObject" Target="../embeddings/oleObject1.bin"/><Relationship Id="rId1" Type="http://schemas.openxmlformats.org/officeDocument/2006/relationships/image" Target="../media/image4.jpeg"/></Relationships>
</file>

<file path=ppt/slides/_rels/slide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2.xml"/><Relationship Id="rId3" Type="http://schemas.openxmlformats.org/officeDocument/2006/relationships/image" Target="../media/image7.png"/><Relationship Id="rId2" Type="http://schemas.microsoft.com/office/2007/relationships/media" Target="file:///D:\&#22791;&#35838;\9&#24180;&#32423;&#19978;\1&#21333;&#20803;\&#27777;&#22253;&#26149;%20&#38634;\&#26391;&#35835;.mp3" TargetMode="External"/><Relationship Id="rId1" Type="http://schemas.openxmlformats.org/officeDocument/2006/relationships/audio" Target="file:///D:\&#22791;&#35838;\9&#24180;&#32423;&#19978;\1&#21333;&#20803;\&#27777;&#22253;&#26149;%20&#38634;\&#26391;&#35835;.mp3" TargetMode="Externa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9.jpeg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slide" Target="slide9.xml"/><Relationship Id="rId1" Type="http://schemas.openxmlformats.org/officeDocument/2006/relationships/image" Target="../media/image10.jpeg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1.xml"/><Relationship Id="rId1" Type="http://schemas.openxmlformats.org/officeDocument/2006/relationships/image" Target="../media/image4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4.jpeg"/></Relationships>
</file>

<file path=ppt/slides/_rels/slide20.xml.rels><?xml version="1.0" encoding="UTF-8" standalone="yes"?>
<Relationships xmlns="http://schemas.openxmlformats.org/package/2006/relationships"><Relationship Id="rId5" Type="http://schemas.openxmlformats.org/officeDocument/2006/relationships/vmlDrawing" Target="../drawings/vmlDrawing2.vml"/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2.png"/><Relationship Id="rId2" Type="http://schemas.openxmlformats.org/officeDocument/2006/relationships/oleObject" Target="../embeddings/oleObject2.bin"/><Relationship Id="rId1" Type="http://schemas.openxmlformats.org/officeDocument/2006/relationships/image" Target="../media/image4.jpe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3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782320" y="1400175"/>
            <a:ext cx="7481570" cy="107632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3200" b="1"/>
              <a:t>       </a:t>
            </a:r>
            <a:r>
              <a:rPr lang="zh-CN" altLang="en-US" sz="3200" b="1"/>
              <a:t>独立阅读第一单元的五首诗，记下你的初读感受。</a:t>
            </a:r>
            <a:endParaRPr lang="zh-CN" altLang="en-US" sz="3200" b="1"/>
          </a:p>
        </p:txBody>
      </p:sp>
      <p:sp>
        <p:nvSpPr>
          <p:cNvPr id="3" name="文本框 2"/>
          <p:cNvSpPr txBox="1"/>
          <p:nvPr/>
        </p:nvSpPr>
        <p:spPr>
          <a:xfrm>
            <a:off x="1457325" y="3375660"/>
            <a:ext cx="62299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400" b="1">
                <a:solidFill>
                  <a:schemeClr val="accent6"/>
                </a:solidFill>
              </a:rPr>
              <a:t>可从感情基调、语言风格、主题等角度来谈。</a:t>
            </a:r>
            <a:endParaRPr lang="zh-CN" altLang="en-US" sz="2400" b="1">
              <a:solidFill>
                <a:schemeClr val="accent6"/>
              </a:solidFill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文本框 1"/>
          <p:cNvSpPr txBox="1"/>
          <p:nvPr/>
        </p:nvSpPr>
        <p:spPr>
          <a:xfrm>
            <a:off x="835025" y="2394585"/>
            <a:ext cx="7212965" cy="181483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2800" b="1"/>
              <a:t>妖娆      折腰       娉婷       冠冕       呢喃</a:t>
            </a:r>
            <a:endParaRPr lang="zh-CN" altLang="en-US" sz="2800" b="1"/>
          </a:p>
          <a:p>
            <a:endParaRPr lang="zh-CN" altLang="en-US" sz="2800" b="1"/>
          </a:p>
          <a:p>
            <a:endParaRPr lang="zh-CN" altLang="en-US" sz="2800" b="1"/>
          </a:p>
          <a:p>
            <a:r>
              <a:rPr lang="zh-CN" altLang="en-US" sz="2800" b="1"/>
              <a:t>鲜妍      忧戚      摇曳</a:t>
            </a:r>
            <a:endParaRPr lang="zh-CN" altLang="en-US" sz="2800" b="1"/>
          </a:p>
        </p:txBody>
      </p:sp>
      <p:sp>
        <p:nvSpPr>
          <p:cNvPr id="3" name="文本框 2"/>
          <p:cNvSpPr txBox="1"/>
          <p:nvPr/>
        </p:nvSpPr>
        <p:spPr>
          <a:xfrm>
            <a:off x="835025" y="1085215"/>
            <a:ext cx="3173730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600" b="1">
                <a:solidFill>
                  <a:schemeClr val="accent2">
                    <a:lumMod val="75000"/>
                  </a:schemeClr>
                </a:solidFill>
              </a:rPr>
              <a:t>读准字音</a:t>
            </a:r>
            <a:endParaRPr lang="zh-CN" altLang="en-US" sz="3600" b="1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1201420" y="2028825"/>
            <a:ext cx="72517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solidFill>
                  <a:srgbClr val="FF0000"/>
                </a:solidFill>
              </a:rPr>
              <a:t>r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</a:rPr>
              <a:t>áo</a:t>
            </a:r>
            <a:endParaRPr lang="en-US" altLang="zh-CN" sz="24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195830" y="2028825"/>
            <a:ext cx="86042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solidFill>
                  <a:srgbClr val="FF0000"/>
                </a:solidFill>
              </a:rPr>
              <a:t>zh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é</a:t>
            </a:r>
            <a:endParaRPr lang="en-US" altLang="zh-CN" sz="2400" b="1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3557270" y="1962785"/>
            <a:ext cx="108648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solidFill>
                  <a:srgbClr val="FF0000"/>
                </a:solidFill>
              </a:rPr>
              <a:t>p</a:t>
            </a:r>
            <a:r>
              <a:rPr lang="en-US" altLang="zh-CN" sz="2400" b="1">
                <a:solidFill>
                  <a:srgbClr val="FF0000"/>
                </a:solidFill>
                <a:latin typeface="Calibri" panose="020F0502020204030204" charset="0"/>
                <a:cs typeface="Calibri" panose="020F0502020204030204" charset="0"/>
              </a:rPr>
              <a:t>Īng</a:t>
            </a:r>
            <a:endParaRPr lang="en-US" altLang="zh-CN" sz="2400" b="1">
              <a:solidFill>
                <a:srgbClr val="FF0000"/>
              </a:solidFill>
              <a:latin typeface="Calibri" panose="020F0502020204030204" charset="0"/>
              <a:cs typeface="Calibri" panose="020F0502020204030204" charset="0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5179695" y="2028825"/>
            <a:ext cx="92900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solidFill>
                  <a:srgbClr val="FF0000"/>
                </a:solidFill>
              </a:rPr>
              <a:t>mi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</a:rPr>
              <a:t>ǎn</a:t>
            </a:r>
            <a:endParaRPr lang="en-US" altLang="zh-CN" sz="24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6306185" y="2028825"/>
            <a:ext cx="132969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solidFill>
                  <a:srgbClr val="FF0000"/>
                </a:solidFill>
              </a:rPr>
              <a:t>n</a:t>
            </a:r>
            <a:r>
              <a:rPr lang="en-US" altLang="zh-CN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í   n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  <a:cs typeface="Times New Roman" panose="02020603050405020304" pitchFamily="18" charset="0"/>
              </a:rPr>
              <a:t>án</a:t>
            </a:r>
            <a:endParaRPr lang="en-US" altLang="zh-CN" sz="2400" b="1">
              <a:solidFill>
                <a:srgbClr val="FF0000"/>
              </a:solidFill>
              <a:latin typeface="宋体" panose="02010600030101010101" pitchFamily="2" charset="-122"/>
              <a:cs typeface="Times New Roman" panose="02020603050405020304" pitchFamily="18" charset="0"/>
            </a:endParaRPr>
          </a:p>
        </p:txBody>
      </p:sp>
      <p:sp>
        <p:nvSpPr>
          <p:cNvPr id="9" name="文本框 8"/>
          <p:cNvSpPr txBox="1"/>
          <p:nvPr/>
        </p:nvSpPr>
        <p:spPr>
          <a:xfrm>
            <a:off x="1188085" y="3284855"/>
            <a:ext cx="88265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solidFill>
                  <a:srgbClr val="FF0000"/>
                </a:solidFill>
              </a:rPr>
              <a:t>y</a:t>
            </a:r>
            <a:r>
              <a:rPr lang="en-US" altLang="zh-CN" sz="2400" b="1">
                <a:solidFill>
                  <a:srgbClr val="FF0000"/>
                </a:solidFill>
                <a:latin typeface="宋体" panose="02010600030101010101" pitchFamily="2" charset="-122"/>
              </a:rPr>
              <a:t>án</a:t>
            </a:r>
            <a:endParaRPr lang="en-US" altLang="zh-CN" sz="2400" b="1">
              <a:solidFill>
                <a:srgbClr val="FF0000"/>
              </a:solidFill>
              <a:latin typeface="宋体" panose="02010600030101010101" pitchFamily="2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2509520" y="3284855"/>
            <a:ext cx="772160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solidFill>
                  <a:srgbClr val="FF0000"/>
                </a:solidFill>
              </a:rPr>
              <a:t>q</a:t>
            </a:r>
            <a:r>
              <a:rPr lang="en-US" altLang="zh-CN" sz="2400" b="1">
                <a:solidFill>
                  <a:srgbClr val="FF0000"/>
                </a:solidFill>
                <a:latin typeface="Calibri" panose="020F0502020204030204" charset="0"/>
                <a:cs typeface="Calibri" panose="020F0502020204030204" charset="0"/>
              </a:rPr>
              <a:t>Ī</a:t>
            </a:r>
            <a:endParaRPr lang="en-US" altLang="zh-CN" sz="2400" b="1">
              <a:solidFill>
                <a:srgbClr val="FF0000"/>
              </a:solidFill>
              <a:latin typeface="Calibri" panose="020F0502020204030204" charset="0"/>
              <a:cs typeface="Calibri" panose="020F0502020204030204" charset="0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884295" y="3284855"/>
            <a:ext cx="608965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en-US" altLang="zh-CN" sz="2400" b="1">
                <a:solidFill>
                  <a:srgbClr val="FF0000"/>
                </a:solidFill>
              </a:rPr>
              <a:t>y</a:t>
            </a:r>
            <a:r>
              <a:rPr lang="en-US" altLang="zh-CN" sz="2400" b="1">
                <a:solidFill>
                  <a:srgbClr val="FF0000"/>
                </a:solidFill>
                <a:latin typeface="Calibri" panose="020F0502020204030204" charset="0"/>
                <a:cs typeface="Calibri" panose="020F0502020204030204" charset="0"/>
              </a:rPr>
              <a:t>è</a:t>
            </a:r>
            <a:endParaRPr lang="en-US" altLang="zh-CN" sz="2400" b="1">
              <a:solidFill>
                <a:srgbClr val="FF0000"/>
              </a:solidFill>
              <a:latin typeface="Calibri" panose="020F0502020204030204" charset="0"/>
              <a:cs typeface="Calibri" panose="020F050202020403020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  <p:bldP spid="1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074" name="图片 3073" descr="江山如此多娇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350"/>
            <a:ext cx="9144000" cy="68516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075" name="文本框 3074"/>
          <p:cNvSpPr txBox="1"/>
          <p:nvPr/>
        </p:nvSpPr>
        <p:spPr>
          <a:xfrm>
            <a:off x="1979613" y="1341438"/>
            <a:ext cx="5486400" cy="15557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9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沁园春</a:t>
            </a:r>
            <a:r>
              <a:rPr lang="en-US" altLang="zh-CN" sz="9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隶书" panose="02010509060101010101" pitchFamily="49" charset="-122"/>
              </a:rPr>
              <a:t>·</a:t>
            </a:r>
            <a:r>
              <a:rPr lang="zh-CN" altLang="en-US" sz="9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华文行楷" panose="02010800040101010101" pitchFamily="2" charset="-122"/>
                <a:ea typeface="隶书" panose="02010509060101010101" pitchFamily="49" charset="-122"/>
              </a:rPr>
              <a:t>雪</a:t>
            </a:r>
            <a:endParaRPr lang="zh-CN" altLang="en-US" sz="96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华文行楷" panose="02010800040101010101" pitchFamily="2" charset="-122"/>
              <a:ea typeface="隶书" panose="02010509060101010101" pitchFamily="49" charset="-122"/>
            </a:endParaRPr>
          </a:p>
        </p:txBody>
      </p:sp>
      <p:sp>
        <p:nvSpPr>
          <p:cNvPr id="3076" name="文本框 3075"/>
          <p:cNvSpPr txBox="1"/>
          <p:nvPr/>
        </p:nvSpPr>
        <p:spPr>
          <a:xfrm>
            <a:off x="4500563" y="3284538"/>
            <a:ext cx="3006725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新魏" panose="02010800040101010101" pitchFamily="2" charset="-122"/>
              </a:rPr>
              <a:t>毛泽东</a:t>
            </a:r>
            <a:endParaRPr lang="zh-CN" altLang="en-US" sz="48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3075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3075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.000000"/>
                                          </p:val>
                                        </p:tav>
                                        <p:tav tm="100000">
                                          <p:val>
                                            <p:fltVal val="1.00000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3075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122" name="图片 5121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8600" y="161925"/>
            <a:ext cx="3200400" cy="100965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5123" name="文本框 5122"/>
          <p:cNvSpPr txBox="1"/>
          <p:nvPr/>
        </p:nvSpPr>
        <p:spPr>
          <a:xfrm>
            <a:off x="381000" y="228600"/>
            <a:ext cx="32004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5400" b="1" dirty="0">
                <a:solidFill>
                  <a:srgbClr val="3333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作者简介</a:t>
            </a:r>
            <a:endParaRPr lang="zh-CN" altLang="en-US" sz="5400" b="1">
              <a:solidFill>
                <a:srgbClr val="3333FF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5124" name="矩形 5123"/>
          <p:cNvSpPr/>
          <p:nvPr/>
        </p:nvSpPr>
        <p:spPr>
          <a:xfrm>
            <a:off x="0" y="288766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grpSp>
        <p:nvGrpSpPr>
          <p:cNvPr id="5125" name="组合 5124"/>
          <p:cNvGrpSpPr/>
          <p:nvPr/>
        </p:nvGrpSpPr>
        <p:grpSpPr>
          <a:xfrm>
            <a:off x="3962400" y="1447800"/>
            <a:ext cx="4953000" cy="4495800"/>
            <a:chOff x="-3" y="-3"/>
            <a:chExt cx="5766" cy="688"/>
          </a:xfrm>
        </p:grpSpPr>
        <p:grpSp>
          <p:nvGrpSpPr>
            <p:cNvPr id="5126" name="组合 5125"/>
            <p:cNvGrpSpPr/>
            <p:nvPr/>
          </p:nvGrpSpPr>
          <p:grpSpPr>
            <a:xfrm>
              <a:off x="0" y="0"/>
              <a:ext cx="5760" cy="682"/>
              <a:chOff x="0" y="0"/>
              <a:chExt cx="5760" cy="682"/>
            </a:xfrm>
          </p:grpSpPr>
          <p:sp>
            <p:nvSpPr>
              <p:cNvPr id="5127" name="矩形 5126"/>
              <p:cNvSpPr/>
              <p:nvPr/>
            </p:nvSpPr>
            <p:spPr>
              <a:xfrm>
                <a:off x="0" y="0"/>
                <a:ext cx="5760" cy="682"/>
              </a:xfrm>
              <a:prstGeom prst="rect">
                <a:avLst/>
              </a:prstGeom>
              <a:noFill/>
              <a:ln w="9525">
                <a:noFill/>
              </a:ln>
            </p:spPr>
            <p:txBody>
              <a:bodyPr anchor="ctr"/>
              <a:p>
                <a:r>
                  <a:rPr lang="zh-CN" altLang="en-US" sz="3200" b="1" dirty="0">
                    <a:latin typeface="Times New Roman" panose="02020603050405020304" pitchFamily="18" charset="0"/>
                    <a:ea typeface="华文行楷" panose="02010800040101010101" pitchFamily="2" charset="-122"/>
                  </a:rPr>
                  <a:t>毛泽东</a:t>
                </a:r>
                <a:r>
                  <a:rPr lang="zh-CN" altLang="en-US" sz="3200" b="1" dirty="0">
                    <a:latin typeface="Times New Roman" panose="02020603050405020304" pitchFamily="18" charset="0"/>
                  </a:rPr>
                  <a:t>：</a:t>
                </a:r>
                <a:endParaRPr lang="zh-CN" altLang="en-US" sz="3200" b="1" dirty="0">
                  <a:latin typeface="Times New Roman" panose="02020603050405020304" pitchFamily="18" charset="0"/>
                </a:endParaRPr>
              </a:p>
              <a:p>
                <a:r>
                  <a:rPr lang="zh-CN" altLang="en-US" sz="3200" b="1" dirty="0">
                    <a:latin typeface="Times New Roman" panose="02020603050405020304" pitchFamily="18" charset="0"/>
                  </a:rPr>
                  <a:t>        字润之，笔名子任。</a:t>
                </a:r>
                <a:r>
                  <a:rPr lang="en-US" altLang="zh-CN" sz="3200" b="1" dirty="0">
                    <a:latin typeface="Times New Roman" panose="02020603050405020304" pitchFamily="18" charset="0"/>
                  </a:rPr>
                  <a:t>1893</a:t>
                </a:r>
                <a:r>
                  <a:rPr lang="zh-CN" altLang="en-US" sz="3200" b="1" dirty="0">
                    <a:latin typeface="Times New Roman" panose="02020603050405020304" pitchFamily="18" charset="0"/>
                  </a:rPr>
                  <a:t>年</a:t>
                </a:r>
                <a:r>
                  <a:rPr lang="en-US" altLang="zh-CN" sz="3200" b="1" dirty="0">
                    <a:latin typeface="Times New Roman" panose="02020603050405020304" pitchFamily="18" charset="0"/>
                  </a:rPr>
                  <a:t>12</a:t>
                </a:r>
                <a:r>
                  <a:rPr lang="zh-CN" altLang="en-US" sz="3200" b="1" dirty="0">
                    <a:latin typeface="Times New Roman" panose="02020603050405020304" pitchFamily="18" charset="0"/>
                  </a:rPr>
                  <a:t>月</a:t>
                </a:r>
                <a:r>
                  <a:rPr lang="en-US" altLang="zh-CN" sz="3200" b="1" dirty="0">
                    <a:latin typeface="Times New Roman" panose="02020603050405020304" pitchFamily="18" charset="0"/>
                  </a:rPr>
                  <a:t>26</a:t>
                </a:r>
                <a:r>
                  <a:rPr lang="zh-CN" altLang="en-US" sz="3200" b="1" dirty="0">
                    <a:latin typeface="Times New Roman" panose="02020603050405020304" pitchFamily="18" charset="0"/>
                  </a:rPr>
                  <a:t>日生于湖南湘潭韶山一个农民家庭。</a:t>
                </a:r>
                <a:endParaRPr lang="zh-CN" altLang="en-US" sz="3200" b="1" dirty="0">
                  <a:latin typeface="Times New Roman" panose="02020603050405020304" pitchFamily="18" charset="0"/>
                </a:endParaRPr>
              </a:p>
              <a:p>
                <a:r>
                  <a:rPr lang="zh-CN" altLang="en-US" sz="3200" b="1" dirty="0">
                    <a:latin typeface="Times New Roman" panose="02020603050405020304" pitchFamily="18" charset="0"/>
                  </a:rPr>
                  <a:t>        中国人民的领袖，马克思主义者，伟大的无产阶级革命家、战略家和理论家，中国共产党、中国人民解放军和中华人民共和国的主要缔造者和领导人，诗人。</a:t>
                </a:r>
                <a:endParaRPr lang="zh-CN" altLang="en-US" sz="3200" b="1" dirty="0">
                  <a:latin typeface="Times New Roman" panose="02020603050405020304" pitchFamily="18" charset="0"/>
                </a:endParaRPr>
              </a:p>
              <a:p>
                <a:r>
                  <a:rPr lang="zh-CN" altLang="en-US" sz="3200" b="1" dirty="0">
                    <a:latin typeface="Times New Roman" panose="02020603050405020304" pitchFamily="18" charset="0"/>
                  </a:rPr>
                  <a:t>        </a:t>
                </a:r>
                <a:endParaRPr lang="zh-CN" altLang="en-US" sz="3200" b="1" dirty="0">
                  <a:latin typeface="Times New Roman" panose="02020603050405020304" pitchFamily="18" charset="0"/>
                </a:endParaRPr>
              </a:p>
              <a:p>
                <a:pPr eaLnBrk="0" hangingPunct="0"/>
                <a:endParaRPr lang="zh-CN" altLang="en-US" sz="3200" b="1" dirty="0">
                  <a:latin typeface="Times New Roman" panose="02020603050405020304" pitchFamily="18" charset="0"/>
                </a:endParaRPr>
              </a:p>
            </p:txBody>
          </p:sp>
          <p:sp>
            <p:nvSpPr>
              <p:cNvPr id="5128" name="矩形 5127"/>
              <p:cNvSpPr/>
              <p:nvPr/>
            </p:nvSpPr>
            <p:spPr>
              <a:xfrm>
                <a:off x="0" y="0"/>
                <a:ext cx="5760" cy="682"/>
              </a:xfrm>
              <a:prstGeom prst="rect">
                <a:avLst/>
              </a:prstGeom>
              <a:noFill/>
              <a:ln w="7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5129" name="矩形 5128"/>
            <p:cNvSpPr/>
            <p:nvPr/>
          </p:nvSpPr>
          <p:spPr>
            <a:xfrm>
              <a:off x="-3" y="-3"/>
              <a:ext cx="5766" cy="688"/>
            </a:xfrm>
            <a:prstGeom prst="rect">
              <a:avLst/>
            </a:prstGeom>
            <a:noFill/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5130" name="矩形 5129"/>
          <p:cNvSpPr/>
          <p:nvPr/>
        </p:nvSpPr>
        <p:spPr>
          <a:xfrm>
            <a:off x="0" y="2887663"/>
            <a:ext cx="9144000" cy="0"/>
          </a:xfrm>
          <a:prstGeom prst="rect">
            <a:avLst/>
          </a:prstGeom>
          <a:noFill/>
          <a:ln w="9525">
            <a:noFill/>
          </a:ln>
        </p:spPr>
        <p:txBody>
          <a:bodyPr/>
          <a:p>
            <a:endParaRPr lang="zh-CN" altLang="en-US"/>
          </a:p>
        </p:txBody>
      </p:sp>
      <p:sp>
        <p:nvSpPr>
          <p:cNvPr id="5131" name="文本框 5130"/>
          <p:cNvSpPr txBox="1"/>
          <p:nvPr/>
        </p:nvSpPr>
        <p:spPr>
          <a:xfrm>
            <a:off x="6477000" y="6019800"/>
            <a:ext cx="1524000" cy="3968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sz="2000" b="1" dirty="0">
              <a:solidFill>
                <a:srgbClr val="FF33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pic>
        <p:nvPicPr>
          <p:cNvPr id="5132" name="图片 5131" descr="毛泽东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81000" y="1676400"/>
            <a:ext cx="3006725" cy="40386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6146" name="图片 6145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8600" y="161925"/>
            <a:ext cx="3200400" cy="1009650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6147" name="文本框 6146"/>
          <p:cNvSpPr txBox="1"/>
          <p:nvPr/>
        </p:nvSpPr>
        <p:spPr>
          <a:xfrm>
            <a:off x="457200" y="228600"/>
            <a:ext cx="3276600" cy="9144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5400" b="1" dirty="0">
                <a:solidFill>
                  <a:srgbClr val="3333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行楷" panose="02010800040101010101" pitchFamily="2" charset="-122"/>
              </a:rPr>
              <a:t>写作背景</a:t>
            </a:r>
            <a:endParaRPr lang="zh-CN" altLang="en-US" sz="5400" b="1">
              <a:solidFill>
                <a:srgbClr val="3333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graphicFrame>
        <p:nvGraphicFramePr>
          <p:cNvPr id="6148" name="对象 6147"/>
          <p:cNvGraphicFramePr/>
          <p:nvPr/>
        </p:nvGraphicFramePr>
        <p:xfrm>
          <a:off x="7019925" y="4419600"/>
          <a:ext cx="2124075" cy="2438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2085975" imgH="2600325" progId="Paint.Picture">
                  <p:embed/>
                </p:oleObj>
              </mc:Choice>
              <mc:Fallback>
                <p:oleObj name="" r:id="rId2" imgW="2085975" imgH="2600325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7019925" y="4419600"/>
                        <a:ext cx="2124075" cy="24384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  <p:sp>
        <p:nvSpPr>
          <p:cNvPr id="6149" name="文本框 6148"/>
          <p:cNvSpPr txBox="1"/>
          <p:nvPr/>
        </p:nvSpPr>
        <p:spPr>
          <a:xfrm>
            <a:off x="611188" y="1557338"/>
            <a:ext cx="7315200" cy="35036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     1936</a:t>
            </a:r>
            <a:r>
              <a:rPr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年</a:t>
            </a:r>
            <a:r>
              <a:rPr lang="en-US" altLang="zh-CN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2</a:t>
            </a:r>
            <a:r>
              <a:rPr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月，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抗日战争爆发前，在陕北的清涧县，毛泽东同志登上海拔千米、白雪覆盖的塬上视察地形，观赏风光。面对雪原壮景，触景生情，写下了这首壮词，抒发了无产阶级革命英雄的壮志豪情。</a:t>
            </a:r>
            <a:r>
              <a:rPr lang="en-US" altLang="zh-CN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1945</a:t>
            </a:r>
            <a:r>
              <a:rPr lang="zh-CN" altLang="en-US" sz="3200" b="1" dirty="0">
                <a:solidFill>
                  <a:srgbClr val="CC0000"/>
                </a:solidFill>
                <a:latin typeface="Times New Roman" panose="02020603050405020304" pitchFamily="18" charset="0"/>
              </a:rPr>
              <a:t>年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发表于重庆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《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新民晚报</a:t>
            </a:r>
            <a:r>
              <a:rPr lang="en-US" altLang="zh-CN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》,</a:t>
            </a:r>
            <a:r>
              <a:rPr lang="zh-CN" altLang="en-US" sz="32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引起极大轰动。</a:t>
            </a:r>
            <a:endParaRPr lang="zh-CN" altLang="en-US" sz="3200" b="1" dirty="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0962" name="标题 40961"/>
          <p:cNvSpPr>
            <a:spLocks noGrp="1" noRot="1"/>
          </p:cNvSpPr>
          <p:nvPr>
            <p:ph type="title"/>
          </p:nvPr>
        </p:nvSpPr>
        <p:spPr>
          <a:xfrm>
            <a:off x="301625" y="609600"/>
            <a:ext cx="8542338" cy="1143000"/>
          </a:xfrm>
        </p:spPr>
        <p:txBody>
          <a:bodyPr anchor="ctr"/>
          <a:p>
            <a:br>
              <a:rPr lang="en-US" altLang="zh-CN" sz="4800" b="1" dirty="0">
                <a:latin typeface="宋体" panose="02010600030101010101" pitchFamily="2" charset="-122"/>
              </a:rPr>
            </a:br>
            <a:endParaRPr lang="en-US" altLang="zh-CN" sz="4800" b="1" dirty="0">
              <a:latin typeface="宋体" panose="02010600030101010101" pitchFamily="2" charset="-122"/>
            </a:endParaRPr>
          </a:p>
        </p:txBody>
      </p:sp>
      <p:sp>
        <p:nvSpPr>
          <p:cNvPr id="40963" name="文本占位符 40962"/>
          <p:cNvSpPr>
            <a:spLocks noGrp="1" noRot="1"/>
          </p:cNvSpPr>
          <p:nvPr>
            <p:ph type="body" idx="1"/>
          </p:nvPr>
        </p:nvSpPr>
        <p:spPr>
          <a:xfrm>
            <a:off x="827088" y="1166813"/>
            <a:ext cx="7631112" cy="5691187"/>
          </a:xfrm>
        </p:spPr>
        <p:txBody>
          <a:bodyPr/>
          <a:p>
            <a:r>
              <a:rPr lang="zh-CN" altLang="en-US" dirty="0">
                <a:ea typeface="华文琥珀" panose="02010800040101010101" pitchFamily="2" charset="-122"/>
              </a:rPr>
              <a:t>听读全诗，划出易读错，不易理解的字词：</a:t>
            </a:r>
            <a:endParaRPr lang="zh-CN" altLang="en-US" dirty="0">
              <a:ea typeface="华文琥珀" panose="02010800040101010101" pitchFamily="2" charset="-122"/>
            </a:endParaRPr>
          </a:p>
        </p:txBody>
      </p:sp>
      <p:sp>
        <p:nvSpPr>
          <p:cNvPr id="40964" name="文本框 40963"/>
          <p:cNvSpPr txBox="1"/>
          <p:nvPr/>
        </p:nvSpPr>
        <p:spPr>
          <a:xfrm>
            <a:off x="2411413" y="2276475"/>
            <a:ext cx="5903912" cy="33877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分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外妖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娆</a:t>
            </a:r>
            <a:r>
              <a:rPr lang="en-US" altLang="zh-CN" sz="3600" b="1" err="1">
                <a:solidFill>
                  <a:srgbClr val="000000"/>
                </a:solidFill>
                <a:latin typeface="Times New Roman" panose="02020603050405020304" pitchFamily="18" charset="0"/>
              </a:rPr>
              <a:t>(fèn)(ráo</a:t>
            </a: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</a:rPr>
              <a:t>)  </a:t>
            </a:r>
            <a:endParaRPr lang="en-US" altLang="zh-CN" sz="36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成吉思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汗</a:t>
            </a:r>
            <a:r>
              <a:rPr lang="en-US" altLang="zh-CN" sz="3600" b="1" err="1">
                <a:solidFill>
                  <a:srgbClr val="000000"/>
                </a:solidFill>
                <a:latin typeface="Times New Roman" panose="02020603050405020304" pitchFamily="18" charset="0"/>
              </a:rPr>
              <a:t>(hán</a:t>
            </a: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)   </a:t>
            </a:r>
            <a:b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数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风流人物</a:t>
            </a:r>
            <a:r>
              <a:rPr lang="en-US" altLang="zh-CN" sz="3600" b="1" err="1">
                <a:solidFill>
                  <a:srgbClr val="000000"/>
                </a:solidFill>
                <a:latin typeface="Times New Roman" panose="02020603050405020304" pitchFamily="18" charset="0"/>
              </a:rPr>
              <a:t>(shǔ</a:t>
            </a:r>
            <a:r>
              <a:rPr lang="en-US" altLang="zh-CN" sz="3600" b="1">
                <a:solidFill>
                  <a:srgbClr val="000000"/>
                </a:solidFill>
                <a:latin typeface="Times New Roman" panose="02020603050405020304" pitchFamily="18" charset="0"/>
              </a:rPr>
              <a:t>)   </a:t>
            </a:r>
            <a:endParaRPr lang="en-US" altLang="zh-CN" sz="3600" b="1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还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看今朝</a:t>
            </a:r>
            <a:r>
              <a:rPr lang="en-US" altLang="zh-CN" sz="3600" b="1" err="1">
                <a:solidFill>
                  <a:srgbClr val="000000"/>
                </a:solidFill>
                <a:latin typeface="Times New Roman" panose="02020603050405020304" pitchFamily="18" charset="0"/>
              </a:rPr>
              <a:t>(hái</a:t>
            </a:r>
            <a: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)</a:t>
            </a:r>
            <a:br>
              <a:rPr lang="en-US" altLang="zh-CN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</a:b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稍</a:t>
            </a:r>
            <a:r>
              <a:rPr lang="zh-CN" altLang="en-US" sz="3600" b="1" dirty="0">
                <a:solidFill>
                  <a:srgbClr val="FF0000"/>
                </a:solidFill>
                <a:latin typeface="Times New Roman" panose="02020603050405020304" pitchFamily="18" charset="0"/>
              </a:rPr>
              <a:t>逊</a:t>
            </a:r>
            <a:r>
              <a:rPr lang="zh-CN" altLang="en-US" sz="3600" b="1" dirty="0">
                <a:solidFill>
                  <a:srgbClr val="000000"/>
                </a:solidFill>
                <a:latin typeface="Times New Roman" panose="02020603050405020304" pitchFamily="18" charset="0"/>
              </a:rPr>
              <a:t>风骚</a:t>
            </a:r>
            <a:r>
              <a:rPr lang="en-US" altLang="zh-CN" sz="3600" b="1" err="1">
                <a:solidFill>
                  <a:srgbClr val="000000"/>
                </a:solidFill>
                <a:latin typeface="Times New Roman" panose="02020603050405020304" pitchFamily="18" charset="0"/>
              </a:rPr>
              <a:t>(X</a:t>
            </a:r>
            <a:r>
              <a:rPr lang="en-US" altLang="zh-CN" sz="3600" b="1" err="1">
                <a:solidFill>
                  <a:srgbClr val="000000"/>
                </a:solidFill>
                <a:latin typeface="Arial" panose="020B0604020202020204" pitchFamily="34" charset="0"/>
              </a:rPr>
              <a:t>ùn</a:t>
            </a:r>
            <a:r>
              <a:rPr lang="en-US" altLang="zh-CN" sz="3600" b="1">
                <a:solidFill>
                  <a:srgbClr val="000000"/>
                </a:solidFill>
                <a:latin typeface="Arial" panose="020B0604020202020204" pitchFamily="34" charset="0"/>
              </a:rPr>
              <a:t>)</a:t>
            </a:r>
            <a:endParaRPr lang="en-US" altLang="zh-CN" sz="36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pic>
        <p:nvPicPr>
          <p:cNvPr id="40965" name="朗读.mp3">
            <a:hlinkClick r:id="" action="ppaction://media"/>
          </p:cNvPr>
          <p:cNvPicPr>
            <a:picLocks noRot="1"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link="rId2"/>
              </p:ext>
            </p:extLst>
          </p:nvPr>
        </p:nvPicPr>
        <p:blipFill>
          <a:blip r:embed="rId3"/>
          <a:stretch>
            <a:fillRect/>
          </a:stretch>
        </p:blipFill>
        <p:spPr>
          <a:xfrm>
            <a:off x="7524750" y="5516563"/>
            <a:ext cx="431800" cy="4318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096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9483" fill="hold"/>
                                        <p:tgtEl>
                                          <p:spTgt spid="4096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965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965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0178" name="标题 50177"/>
          <p:cNvSpPr>
            <a:spLocks noGrp="1" noRot="1"/>
          </p:cNvSpPr>
          <p:nvPr>
            <p:ph type="title"/>
          </p:nvPr>
        </p:nvSpPr>
        <p:spPr>
          <a:xfrm>
            <a:off x="250825" y="0"/>
            <a:ext cx="8540750" cy="836613"/>
          </a:xfrm>
        </p:spPr>
        <p:txBody>
          <a:bodyPr anchor="ctr"/>
          <a:p>
            <a:r>
              <a:rPr lang="en-US" altLang="zh-CN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  </a:t>
            </a:r>
            <a:r>
              <a:rPr lang="zh-CN" altLang="en-US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沁园春</a:t>
            </a:r>
            <a:r>
              <a:rPr lang="en-US" altLang="zh-CN" b="1">
                <a:solidFill>
                  <a:schemeClr val="tx1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·</a:t>
            </a:r>
            <a:r>
              <a:rPr lang="zh-CN" altLang="en-US" b="1" dirty="0">
                <a:solidFill>
                  <a:schemeClr val="tx1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雪   毛泽东</a:t>
            </a:r>
            <a:endParaRPr lang="zh-CN" altLang="en-US" b="1" dirty="0">
              <a:solidFill>
                <a:schemeClr val="tx1"/>
              </a:solidFill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50179" name="文本占位符 50178"/>
          <p:cNvSpPr>
            <a:spLocks noGrp="1" noRot="1"/>
          </p:cNvSpPr>
          <p:nvPr>
            <p:ph type="body" idx="1"/>
          </p:nvPr>
        </p:nvSpPr>
        <p:spPr>
          <a:xfrm>
            <a:off x="179388" y="449263"/>
            <a:ext cx="8540750" cy="6651625"/>
          </a:xfrm>
        </p:spPr>
        <p:txBody>
          <a:bodyPr/>
          <a:p>
            <a:pPr>
              <a:lnSpc>
                <a:spcPct val="80000"/>
              </a:lnSpc>
              <a:buNone/>
            </a:pPr>
            <a:r>
              <a:rPr lang="en-US" altLang="zh-CN" sz="2000" dirty="0"/>
              <a:t>               </a:t>
            </a:r>
            <a:endParaRPr lang="en-US" altLang="zh-CN" sz="2000" dirty="0"/>
          </a:p>
          <a:p>
            <a:pPr>
              <a:lnSpc>
                <a:spcPct val="80000"/>
              </a:lnSpc>
              <a:buNone/>
            </a:pPr>
            <a:r>
              <a:rPr lang="en-US" altLang="zh-CN" sz="3600" dirty="0">
                <a:latin typeface="隶书" panose="02010509060101010101" pitchFamily="49" charset="-122"/>
                <a:ea typeface="隶书" panose="02010509060101010101" pitchFamily="49" charset="-122"/>
              </a:rPr>
              <a:t>    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北国 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/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风光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⌒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sz="2800" b="1" dirty="0"/>
              <a:t>（豪迈，高而慢）</a:t>
            </a:r>
            <a:endParaRPr lang="zh-CN" altLang="en-US" sz="36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     千里 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/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冰封，</a:t>
            </a:r>
            <a:r>
              <a:rPr lang="zh-CN" altLang="en-US" sz="2800" b="1" dirty="0"/>
              <a:t>（拉长） </a:t>
            </a:r>
            <a:b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</a:b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　  万里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⌒ /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雪飘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△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～。</a:t>
            </a:r>
            <a:r>
              <a:rPr lang="zh-CN" altLang="en-US" sz="2800" b="1" dirty="0"/>
              <a:t>（高昂）</a:t>
            </a:r>
            <a:b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</a:b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　  望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⌒ //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长城内外，</a:t>
            </a:r>
            <a:b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</a:b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　  惟余 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//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莽莽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⌒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；大河 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/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上下，</a:t>
            </a:r>
            <a:b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</a:b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    顿失 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//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滔滔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△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～。</a:t>
            </a:r>
            <a:r>
              <a:rPr lang="zh-CN" altLang="en-US" sz="2800" b="1" dirty="0"/>
              <a:t>（高昂）</a:t>
            </a:r>
            <a:endParaRPr lang="zh-CN" altLang="en-US" sz="36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80000"/>
              </a:lnSpc>
              <a:buNone/>
            </a:pP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      山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⌒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舞 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/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银蛇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(↗)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b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</a:b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　  原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⌒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驰 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/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蜡象（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↘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），</a:t>
            </a:r>
            <a:b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</a:b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　  欲与天公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⌒ //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试比高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△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r>
              <a:rPr lang="zh-CN" altLang="en-US" sz="2800" b="1" dirty="0"/>
              <a:t>（高昂）</a:t>
            </a:r>
            <a:b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</a:b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　  须 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/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晴日，</a:t>
            </a:r>
            <a:b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</a:b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　  看 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//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红装素裹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⌒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b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</a:b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　  分外 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/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妖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⌒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娆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△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～。 </a:t>
            </a:r>
            <a:r>
              <a:rPr lang="zh-CN" altLang="en-US" sz="2800" b="1" dirty="0"/>
              <a:t>（慢）</a:t>
            </a:r>
            <a:br>
              <a:rPr lang="zh-CN" altLang="en-US" sz="2800" b="1" dirty="0"/>
            </a:br>
            <a:br>
              <a:rPr lang="zh-CN" altLang="en-US" sz="2800" b="1" dirty="0"/>
            </a:br>
            <a:endParaRPr lang="zh-CN" altLang="en-US" sz="2800" b="1" dirty="0"/>
          </a:p>
        </p:txBody>
      </p:sp>
    </p:spTree>
  </p:cSld>
  <p:clrMapOvr>
    <a:masterClrMapping/>
  </p:clrMapOvr>
  <p:transition spd="slow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03" name="文本占位符 51202"/>
          <p:cNvSpPr>
            <a:spLocks noGrp="1" noRot="1"/>
          </p:cNvSpPr>
          <p:nvPr>
            <p:ph type="body" idx="1"/>
          </p:nvPr>
        </p:nvSpPr>
        <p:spPr>
          <a:xfrm>
            <a:off x="0" y="959803"/>
            <a:ext cx="8540750" cy="6669087"/>
          </a:xfrm>
        </p:spPr>
        <p:txBody>
          <a:bodyPr/>
          <a:p>
            <a:pPr>
              <a:lnSpc>
                <a:spcPct val="90000"/>
              </a:lnSpc>
              <a:buNone/>
            </a:pPr>
            <a:r>
              <a:rPr lang="en-US" altLang="zh-CN" dirty="0">
                <a:latin typeface="隶书" panose="02010509060101010101" pitchFamily="49" charset="-122"/>
                <a:ea typeface="隶书" panose="02010509060101010101" pitchFamily="49" charset="-122"/>
              </a:rPr>
              <a:t>    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江山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⌒ //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如此 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/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多娇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△⌒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b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</a:b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　 引 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//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无数英雄 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/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竞折腰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△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b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</a:b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　 惜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⌒/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秦皇汉武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⌒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b="1" dirty="0"/>
              <a:t>（低沉）</a:t>
            </a:r>
            <a:r>
              <a:rPr lang="zh-CN" altLang="en-US" dirty="0"/>
              <a:t> </a:t>
            </a:r>
            <a:endParaRPr lang="zh-CN" altLang="en-US" sz="36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  <a:p>
            <a:pPr>
              <a:lnSpc>
                <a:spcPct val="90000"/>
              </a:lnSpc>
              <a:buNone/>
            </a:pP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     略输文采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↗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；</a:t>
            </a:r>
            <a:r>
              <a:rPr lang="zh-CN" altLang="en-US" b="1" dirty="0"/>
              <a:t>（低沉）</a:t>
            </a:r>
            <a:r>
              <a:rPr lang="zh-CN" altLang="en-US" dirty="0"/>
              <a:t> </a:t>
            </a:r>
            <a:b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</a:b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　 唐宗 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/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宋祖，稍逊 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/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风骚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△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。</a:t>
            </a:r>
            <a:r>
              <a:rPr lang="zh-CN" altLang="en-US" b="1" dirty="0"/>
              <a:t>（慢）</a:t>
            </a:r>
            <a:r>
              <a:rPr lang="zh-CN" altLang="en-US" dirty="0"/>
              <a:t> </a:t>
            </a:r>
            <a:b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</a:b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　 一代天骄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△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， 成吉思汗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↗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b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</a:b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　 只识弯弓 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/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射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⌒/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大雕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△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～</a:t>
            </a:r>
            <a:r>
              <a:rPr lang="zh-CN" altLang="en-US" b="1" dirty="0"/>
              <a:t>（低，慢）</a:t>
            </a:r>
            <a:br>
              <a:rPr lang="zh-CN" altLang="en-US" b="1" dirty="0"/>
            </a:br>
            <a:r>
              <a:rPr lang="zh-CN" altLang="en-US" b="1" dirty="0"/>
              <a:t>     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俱 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⌒ //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往矣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↘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，</a:t>
            </a:r>
            <a:r>
              <a:rPr lang="zh-CN" altLang="en-US" b="1" dirty="0"/>
              <a:t>（慢，拉长）</a:t>
            </a:r>
            <a:br>
              <a:rPr lang="zh-CN" altLang="en-US" b="1" dirty="0"/>
            </a:br>
            <a:r>
              <a:rPr lang="zh-CN" altLang="en-US" b="1" dirty="0"/>
              <a:t>     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数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//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风流人物，</a:t>
            </a:r>
            <a:b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</a:b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　 还看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⌒ / </a:t>
            </a:r>
            <a:r>
              <a:rPr lang="zh-CN" altLang="en-US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今朝</a:t>
            </a:r>
            <a:r>
              <a:rPr lang="en-US" altLang="zh-CN" sz="3600" b="1" dirty="0">
                <a:latin typeface="隶书" panose="02010509060101010101" pitchFamily="49" charset="-122"/>
                <a:ea typeface="隶书" panose="02010509060101010101" pitchFamily="49" charset="-122"/>
              </a:rPr>
              <a:t>△</a:t>
            </a:r>
            <a:r>
              <a:rPr lang="zh-CN" altLang="en-US" b="1" dirty="0"/>
              <a:t>（高昂，坚定）</a:t>
            </a:r>
            <a:br>
              <a:rPr lang="zh-CN" altLang="en-US" b="1" dirty="0"/>
            </a:br>
            <a:br>
              <a:rPr lang="zh-CN" altLang="en-US" b="1" dirty="0"/>
            </a:br>
            <a:endParaRPr lang="zh-CN" altLang="en-US" sz="3600" b="1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</p:spTree>
  </p:cSld>
  <p:clrMapOvr>
    <a:masterClrMapping/>
  </p:clrMapOvr>
  <p:transition spd="slow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0242" name="图片 10241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8600" y="228600"/>
            <a:ext cx="3276600" cy="896938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0243" name="文本框 10242"/>
          <p:cNvSpPr txBox="1"/>
          <p:nvPr/>
        </p:nvSpPr>
        <p:spPr>
          <a:xfrm>
            <a:off x="685800" y="381000"/>
            <a:ext cx="39624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3333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rPr>
              <a:t>词文理解</a:t>
            </a:r>
            <a:endParaRPr lang="zh-CN" altLang="en-US" sz="4400" b="1">
              <a:solidFill>
                <a:srgbClr val="3333FF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10244" name="文本框 10243"/>
          <p:cNvSpPr txBox="1"/>
          <p:nvPr/>
        </p:nvSpPr>
        <p:spPr>
          <a:xfrm>
            <a:off x="457200" y="1371600"/>
            <a:ext cx="83820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北国风光，千里冰封，万里雪飘。</a:t>
            </a:r>
            <a:endParaRPr lang="zh-CN" altLang="en-US" sz="3200" b="1">
              <a:solidFill>
                <a:schemeClr val="accent2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0245" name="文本框 10244"/>
          <p:cNvSpPr txBox="1"/>
          <p:nvPr/>
        </p:nvSpPr>
        <p:spPr>
          <a:xfrm>
            <a:off x="539750" y="2205038"/>
            <a:ext cx="8001000" cy="3937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       </a:t>
            </a:r>
            <a:r>
              <a:rPr lang="zh-CN" altLang="en-US" sz="3600" b="1" dirty="0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总写北国雪景，把读者引入一个冰天雪地、广袤无垠的银色世界。“千里”“万里”是</a:t>
            </a:r>
            <a:r>
              <a:rPr lang="zh-CN" altLang="en-US" sz="3600" b="1" dirty="0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互文</a:t>
            </a:r>
            <a:r>
              <a:rPr lang="zh-CN" altLang="en-US" sz="3600" b="1" dirty="0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，千万里冰封，千万里雪飘，写</a:t>
            </a:r>
            <a:r>
              <a:rPr lang="zh-CN" altLang="en-US" sz="3600" b="1" dirty="0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视野的辽阔</a:t>
            </a:r>
            <a:r>
              <a:rPr lang="zh-CN" altLang="en-US" sz="3600" b="1" dirty="0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。“冰封” 写地面，凝然安静（</a:t>
            </a:r>
            <a:r>
              <a:rPr lang="zh-CN" altLang="en-US" sz="3600" b="1" dirty="0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静景</a:t>
            </a:r>
            <a:r>
              <a:rPr lang="zh-CN" altLang="en-US" sz="3600" b="1" dirty="0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），“雪飘”写天空，雪姿轻盈（</a:t>
            </a:r>
            <a:r>
              <a:rPr lang="zh-CN" altLang="en-US" sz="3600" b="1" dirty="0">
                <a:solidFill>
                  <a:srgbClr val="CC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动景</a:t>
            </a:r>
            <a:r>
              <a:rPr lang="zh-CN" altLang="en-US" sz="3600" b="1" dirty="0"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）。静动相衬，相映成趣。</a:t>
            </a:r>
            <a:endParaRPr lang="zh-CN" altLang="en-US" sz="3600" b="1"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2290" name="文本框 12289"/>
          <p:cNvSpPr txBox="1"/>
          <p:nvPr/>
        </p:nvSpPr>
        <p:spPr>
          <a:xfrm>
            <a:off x="827088" y="620713"/>
            <a:ext cx="7239000" cy="17399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       </a:t>
            </a:r>
            <a:r>
              <a:rPr lang="zh-CN" altLang="en-US" sz="36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作者对雪景的具体描写由哪个词领起？它统摄的内容包括哪些句子？</a:t>
            </a:r>
            <a:endParaRPr lang="zh-CN" altLang="en-US" sz="3600" b="1">
              <a:solidFill>
                <a:schemeClr val="accent2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2291" name="文本框 12290"/>
          <p:cNvSpPr txBox="1"/>
          <p:nvPr/>
        </p:nvSpPr>
        <p:spPr>
          <a:xfrm>
            <a:off x="250825" y="2420938"/>
            <a:ext cx="7380288" cy="37258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FF0000"/>
                </a:solidFill>
                <a:latin typeface="Arial" panose="020B0604020202020204" pitchFamily="34" charset="0"/>
              </a:rPr>
              <a:t>      </a:t>
            </a:r>
            <a:r>
              <a:rPr lang="zh-CN" altLang="en-US" sz="2800" b="1" dirty="0">
                <a:latin typeface="Arial" panose="020B0604020202020204" pitchFamily="34" charset="0"/>
              </a:rPr>
              <a:t>由“望”领起，它统摄的句子从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“长城内外”到“欲与天公试比高”。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望见长城、黄河、山脉、高原等自然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景象，既反映了北国广阔的景象，意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境磅礴大气，又显示了诗人博大的胸</a:t>
            </a:r>
            <a:endParaRPr lang="zh-CN" altLang="en-US" sz="2800" b="1" dirty="0"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latin typeface="Arial" panose="020B0604020202020204" pitchFamily="34" charset="0"/>
              </a:rPr>
              <a:t>怀。</a:t>
            </a:r>
            <a:endParaRPr lang="zh-CN" altLang="en-US" sz="2800" b="1">
              <a:latin typeface="Arial" panose="020B0604020202020204" pitchFamily="34" charset="0"/>
            </a:endParaRPr>
          </a:p>
        </p:txBody>
      </p:sp>
      <p:pic>
        <p:nvPicPr>
          <p:cNvPr id="12292" name="图片 12291" descr="xue3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6084888" y="2492375"/>
            <a:ext cx="3059112" cy="3429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2226" name="标题 52225"/>
          <p:cNvSpPr>
            <a:spLocks noGrp="1" noRot="1"/>
          </p:cNvSpPr>
          <p:nvPr>
            <p:ph type="title"/>
          </p:nvPr>
        </p:nvSpPr>
        <p:spPr/>
        <p:txBody>
          <a:bodyPr anchor="ctr"/>
          <a:p>
            <a:r>
              <a:rPr lang="zh-CN" altLang="en-US" sz="4000" b="1" dirty="0">
                <a:solidFill>
                  <a:srgbClr val="0000FF"/>
                </a:solidFill>
              </a:rPr>
              <a:t>山舞银蛇，原驰蜡象，</a:t>
            </a:r>
            <a:br>
              <a:rPr lang="zh-CN" altLang="en-US" sz="4000" b="1" dirty="0">
                <a:solidFill>
                  <a:srgbClr val="0000FF"/>
                </a:solidFill>
              </a:rPr>
            </a:br>
            <a:r>
              <a:rPr lang="zh-CN" altLang="en-US" sz="4000" b="1" dirty="0">
                <a:solidFill>
                  <a:srgbClr val="0000FF"/>
                </a:solidFill>
              </a:rPr>
              <a:t>欲与天公试比高。</a:t>
            </a:r>
            <a:endParaRPr lang="zh-CN" altLang="en-US" sz="4000" b="1" dirty="0">
              <a:solidFill>
                <a:srgbClr val="0000FF"/>
              </a:solidFill>
            </a:endParaRPr>
          </a:p>
        </p:txBody>
      </p:sp>
      <p:sp>
        <p:nvSpPr>
          <p:cNvPr id="52227" name="文本占位符 52226"/>
          <p:cNvSpPr>
            <a:spLocks noGrp="1" noRot="1"/>
          </p:cNvSpPr>
          <p:nvPr>
            <p:ph type="body" idx="1"/>
          </p:nvPr>
        </p:nvSpPr>
        <p:spPr/>
        <p:txBody>
          <a:bodyPr/>
          <a:p>
            <a:r>
              <a:rPr lang="zh-CN" altLang="en-US" b="1" dirty="0"/>
              <a:t>运用了什么修辞手法？揣摩“舞”“驰”二字。</a:t>
            </a:r>
            <a:endParaRPr lang="zh-CN" altLang="en-US" b="1" dirty="0"/>
          </a:p>
        </p:txBody>
      </p:sp>
      <p:sp>
        <p:nvSpPr>
          <p:cNvPr id="52228" name="文本框 52227"/>
          <p:cNvSpPr txBox="1"/>
          <p:nvPr/>
        </p:nvSpPr>
        <p:spPr>
          <a:xfrm>
            <a:off x="1939925" y="2593975"/>
            <a:ext cx="7056438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0000"/>
                </a:solidFill>
                <a:latin typeface="Arial" panose="020B0604020202020204" pitchFamily="34" charset="0"/>
              </a:rPr>
              <a:t>比喻、拟人、夸张、对偶</a:t>
            </a:r>
            <a:endParaRPr lang="zh-CN" altLang="en-US" sz="2800" b="1" dirty="0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  <p:sp>
        <p:nvSpPr>
          <p:cNvPr id="52229" name="文本框 52228"/>
          <p:cNvSpPr txBox="1"/>
          <p:nvPr/>
        </p:nvSpPr>
        <p:spPr>
          <a:xfrm>
            <a:off x="684213" y="3113088"/>
            <a:ext cx="7704137" cy="3744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20000"/>
              </a:lnSpc>
            </a:pP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      “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山”“原” 都是静物，写它们 “舞”和“驰” ，用了</a:t>
            </a:r>
            <a:r>
              <a:rPr lang="zh-CN" altLang="en-US" sz="3200" b="1" dirty="0">
                <a:solidFill>
                  <a:srgbClr val="FF0000"/>
                </a:solidFill>
                <a:latin typeface="Arial" panose="020B0604020202020204" pitchFamily="34" charset="0"/>
              </a:rPr>
              <a:t>化静为动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的写法，形象地展现了群山高原连绵起伏、与天相接的壮观景致，极富动感，使人眼中的大自然显得生机勃勃，灵动活跃。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endParaRPr lang="zh-CN" altLang="en-US" sz="32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2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2228" grpId="0"/>
      <p:bldP spid="52229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7890" name="标题 37889"/>
          <p:cNvSpPr>
            <a:spLocks noGrp="1" noRot="1"/>
          </p:cNvSpPr>
          <p:nvPr>
            <p:ph type="title"/>
          </p:nvPr>
        </p:nvSpPr>
        <p:spPr>
          <a:xfrm>
            <a:off x="0" y="1341438"/>
            <a:ext cx="8023225" cy="2663825"/>
          </a:xfrm>
        </p:spPr>
        <p:txBody>
          <a:bodyPr anchor="ctr"/>
          <a:p>
            <a:r>
              <a:rPr lang="en-US" altLang="zh-CN" b="1" dirty="0">
                <a:solidFill>
                  <a:srgbClr val="990099"/>
                </a:solidFill>
              </a:rPr>
              <a:t> </a:t>
            </a:r>
            <a:endParaRPr lang="en-US" altLang="zh-CN" b="1" dirty="0">
              <a:solidFill>
                <a:srgbClr val="990099"/>
              </a:solidFill>
            </a:endParaRPr>
          </a:p>
        </p:txBody>
      </p:sp>
      <p:sp>
        <p:nvSpPr>
          <p:cNvPr id="37893" name="矩形 37892"/>
          <p:cNvSpPr/>
          <p:nvPr/>
        </p:nvSpPr>
        <p:spPr>
          <a:xfrm>
            <a:off x="-1654175" y="3179763"/>
            <a:ext cx="490538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solidFill>
                  <a:srgbClr val="990099"/>
                </a:solidFill>
                <a:latin typeface="Times New Roman" panose="02020603050405020304" pitchFamily="18" charset="0"/>
              </a:rPr>
              <a:t>、</a:t>
            </a:r>
            <a:endParaRPr lang="zh-CN" altLang="en-US" sz="2400" dirty="0">
              <a:latin typeface="Times New Roman" panose="02020603050405020304" pitchFamily="18" charset="0"/>
            </a:endParaRPr>
          </a:p>
        </p:txBody>
      </p:sp>
      <p:pic>
        <p:nvPicPr>
          <p:cNvPr id="37898" name="图片 37897" descr="thumb_%E8%BF%B7%E4%BA%BA%E7%9A%84%E9%9B%AA%E5%9C%B0%E6%97%A5%E5%87%BA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50825" y="1700213"/>
            <a:ext cx="3313113" cy="43926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7899" name="文本框 37898"/>
          <p:cNvSpPr txBox="1"/>
          <p:nvPr/>
        </p:nvSpPr>
        <p:spPr>
          <a:xfrm>
            <a:off x="684213" y="692150"/>
            <a:ext cx="76327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Arial" panose="020B0604020202020204" pitchFamily="34" charset="0"/>
              </a:rPr>
              <a:t>须晴日，看红装素裹，分外妖娆。</a:t>
            </a:r>
            <a:r>
              <a:rPr lang="zh-CN" altLang="en-US" dirty="0">
                <a:latin typeface="Arial" panose="020B0604020202020204" pitchFamily="34" charset="0"/>
              </a:rPr>
              <a:t> </a:t>
            </a:r>
            <a:endParaRPr lang="zh-CN" altLang="en-US" dirty="0">
              <a:latin typeface="Arial" panose="020B0604020202020204" pitchFamily="34" charset="0"/>
            </a:endParaRPr>
          </a:p>
        </p:txBody>
      </p:sp>
      <p:sp>
        <p:nvSpPr>
          <p:cNvPr id="37900" name="文本框 37899"/>
          <p:cNvSpPr txBox="1"/>
          <p:nvPr/>
        </p:nvSpPr>
        <p:spPr>
          <a:xfrm>
            <a:off x="4356100" y="1628775"/>
            <a:ext cx="4392613" cy="3667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endParaRPr dirty="0">
              <a:latin typeface="Arial" panose="020B0604020202020204" pitchFamily="34" charset="0"/>
            </a:endParaRPr>
          </a:p>
        </p:txBody>
      </p:sp>
      <p:sp>
        <p:nvSpPr>
          <p:cNvPr id="37901" name="文本框 37900"/>
          <p:cNvSpPr txBox="1"/>
          <p:nvPr/>
        </p:nvSpPr>
        <p:spPr>
          <a:xfrm>
            <a:off x="3708400" y="1628775"/>
            <a:ext cx="5111750" cy="4486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FF0000"/>
                </a:solidFill>
                <a:latin typeface="Arial" panose="020B0604020202020204" pitchFamily="34" charset="0"/>
              </a:rPr>
              <a:t>       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想象雪后晴日当空的景象</a:t>
            </a:r>
            <a:r>
              <a:rPr lang="zh-CN" altLang="en-US" sz="3600" b="1" dirty="0">
                <a:latin typeface="Arial" panose="020B0604020202020204" pitchFamily="34" charset="0"/>
              </a:rPr>
              <a:t>。“看”字与“望”字照应；“红装素裹”把江山美景比做女子的衣装，形容红日与白雪交相辉映的艳丽景象。“分外妖娆”，赞美的激情溢于言表。</a:t>
            </a:r>
            <a:endParaRPr lang="zh-CN" altLang="en-US" sz="36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32770" name="图片 32769" descr="0041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2771" name="左大括号 32770"/>
          <p:cNvSpPr/>
          <p:nvPr/>
        </p:nvSpPr>
        <p:spPr>
          <a:xfrm>
            <a:off x="1371600" y="1143000"/>
            <a:ext cx="538163" cy="4191000"/>
          </a:xfrm>
          <a:prstGeom prst="leftBrace">
            <a:avLst>
              <a:gd name="adj1" fmla="val 64896"/>
              <a:gd name="adj2" fmla="val 50000"/>
            </a:avLst>
          </a:prstGeom>
          <a:noFill/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2772" name="文本框 32771"/>
          <p:cNvSpPr txBox="1"/>
          <p:nvPr/>
        </p:nvSpPr>
        <p:spPr>
          <a:xfrm>
            <a:off x="0" y="2286000"/>
            <a:ext cx="1724025" cy="22828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上阕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写北方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壮丽的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雪景，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赞美祖国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大好河山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2773" name="文本框 32772"/>
          <p:cNvSpPr txBox="1"/>
          <p:nvPr/>
        </p:nvSpPr>
        <p:spPr>
          <a:xfrm>
            <a:off x="1763713" y="981075"/>
            <a:ext cx="1689100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北国风光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（总写）</a:t>
            </a:r>
            <a:endParaRPr lang="zh-CN" altLang="en-US" sz="2400" b="1" dirty="0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  概括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2774" name="文本框 32773"/>
          <p:cNvSpPr txBox="1"/>
          <p:nvPr/>
        </p:nvSpPr>
        <p:spPr>
          <a:xfrm>
            <a:off x="1600200" y="3200400"/>
            <a:ext cx="2047875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 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登高望远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（详写）</a:t>
            </a:r>
            <a:endParaRPr lang="zh-CN" altLang="en-US" sz="2400" b="1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2775" name="左大括号 32774"/>
          <p:cNvSpPr/>
          <p:nvPr/>
        </p:nvSpPr>
        <p:spPr>
          <a:xfrm>
            <a:off x="3200400" y="1066800"/>
            <a:ext cx="215900" cy="1066800"/>
          </a:xfrm>
          <a:prstGeom prst="leftBrace">
            <a:avLst>
              <a:gd name="adj1" fmla="val 41176"/>
              <a:gd name="adj2" fmla="val 50000"/>
            </a:avLst>
          </a:prstGeom>
          <a:noFill/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2776" name="文本框 32775"/>
          <p:cNvSpPr txBox="1"/>
          <p:nvPr/>
        </p:nvSpPr>
        <p:spPr>
          <a:xfrm>
            <a:off x="3505200" y="990600"/>
            <a:ext cx="2774950" cy="11874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冰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封</a:t>
            </a:r>
            <a:r>
              <a:rPr lang="zh-CN" altLang="en-US" sz="24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（静态）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千里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雪</a:t>
            </a:r>
            <a:r>
              <a:rPr lang="en-US" altLang="zh-CN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: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飘</a:t>
            </a:r>
            <a:r>
              <a:rPr lang="zh-CN" altLang="en-US" sz="24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（动态）</a:t>
            </a:r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万里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2777" name="右大括号 32776"/>
          <p:cNvSpPr/>
          <p:nvPr/>
        </p:nvSpPr>
        <p:spPr>
          <a:xfrm>
            <a:off x="6324600" y="1066800"/>
            <a:ext cx="215900" cy="1143000"/>
          </a:xfrm>
          <a:prstGeom prst="rightBrace">
            <a:avLst>
              <a:gd name="adj1" fmla="val 44117"/>
              <a:gd name="adj2" fmla="val 50000"/>
            </a:avLst>
          </a:prstGeom>
          <a:noFill/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2778" name="文本框 32777"/>
          <p:cNvSpPr txBox="1"/>
          <p:nvPr/>
        </p:nvSpPr>
        <p:spPr>
          <a:xfrm>
            <a:off x="7162800" y="1447800"/>
            <a:ext cx="14001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概写</a:t>
            </a:r>
            <a:endParaRPr lang="zh-CN" altLang="en-US" sz="2400" b="1" dirty="0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2779" name="文本框 32778"/>
          <p:cNvSpPr txBox="1"/>
          <p:nvPr/>
        </p:nvSpPr>
        <p:spPr>
          <a:xfrm>
            <a:off x="3505200" y="2514600"/>
            <a:ext cx="2693988" cy="19177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长城：惟余莽莽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大河：顿失滔滔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群山：银蛇舞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高原：蜡象驰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2780" name="左大括号 32779"/>
          <p:cNvSpPr/>
          <p:nvPr/>
        </p:nvSpPr>
        <p:spPr>
          <a:xfrm>
            <a:off x="3124200" y="2590800"/>
            <a:ext cx="215900" cy="1752600"/>
          </a:xfrm>
          <a:prstGeom prst="leftBrace">
            <a:avLst>
              <a:gd name="adj1" fmla="val 67647"/>
              <a:gd name="adj2" fmla="val 50000"/>
            </a:avLst>
          </a:prstGeom>
          <a:noFill/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2781" name="右大括号 32780"/>
          <p:cNvSpPr/>
          <p:nvPr/>
        </p:nvSpPr>
        <p:spPr>
          <a:xfrm>
            <a:off x="5867400" y="2667000"/>
            <a:ext cx="215900" cy="609600"/>
          </a:xfrm>
          <a:prstGeom prst="rightBrace">
            <a:avLst>
              <a:gd name="adj1" fmla="val 23529"/>
              <a:gd name="adj2" fmla="val 50000"/>
            </a:avLst>
          </a:prstGeom>
          <a:noFill/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2782" name="右大括号 32781"/>
          <p:cNvSpPr/>
          <p:nvPr/>
        </p:nvSpPr>
        <p:spPr>
          <a:xfrm>
            <a:off x="5867400" y="3657600"/>
            <a:ext cx="139700" cy="685800"/>
          </a:xfrm>
          <a:prstGeom prst="rightBrace">
            <a:avLst>
              <a:gd name="adj1" fmla="val 40909"/>
              <a:gd name="adj2" fmla="val 50000"/>
            </a:avLst>
          </a:prstGeom>
          <a:noFill/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2783" name="文本框 32782"/>
          <p:cNvSpPr txBox="1"/>
          <p:nvPr/>
        </p:nvSpPr>
        <p:spPr>
          <a:xfrm>
            <a:off x="6172200" y="2743200"/>
            <a:ext cx="12938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静态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2784" name="文本框 32783"/>
          <p:cNvSpPr txBox="1"/>
          <p:nvPr/>
        </p:nvSpPr>
        <p:spPr>
          <a:xfrm>
            <a:off x="5940425" y="3716338"/>
            <a:ext cx="1584325" cy="3667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b="1" dirty="0">
                <a:latin typeface="黑体" panose="02010609060101010101" pitchFamily="2" charset="-122"/>
                <a:ea typeface="黑体" panose="02010609060101010101" pitchFamily="2" charset="-122"/>
              </a:rPr>
              <a:t>化静为动</a:t>
            </a:r>
            <a:endParaRPr lang="zh-CN" altLang="en-US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2785" name="右大括号 32784"/>
          <p:cNvSpPr/>
          <p:nvPr/>
        </p:nvSpPr>
        <p:spPr>
          <a:xfrm>
            <a:off x="6934200" y="2895600"/>
            <a:ext cx="215900" cy="1295400"/>
          </a:xfrm>
          <a:prstGeom prst="rightBrace">
            <a:avLst>
              <a:gd name="adj1" fmla="val 50000"/>
              <a:gd name="adj2" fmla="val 50000"/>
            </a:avLst>
          </a:prstGeom>
          <a:noFill/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2786" name="文本框 32785"/>
          <p:cNvSpPr txBox="1"/>
          <p:nvPr/>
        </p:nvSpPr>
        <p:spPr>
          <a:xfrm>
            <a:off x="7162800" y="3048000"/>
            <a:ext cx="14001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细描</a:t>
            </a:r>
            <a:endParaRPr lang="zh-CN" altLang="en-US" sz="2400" dirty="0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2787" name="文本框 32786"/>
          <p:cNvSpPr txBox="1"/>
          <p:nvPr/>
        </p:nvSpPr>
        <p:spPr>
          <a:xfrm>
            <a:off x="1763713" y="4924425"/>
            <a:ext cx="1728787" cy="8223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晴日景象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solidFill>
                  <a:schemeClr val="accent2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（想象）</a:t>
            </a:r>
            <a:endParaRPr lang="zh-CN" altLang="en-US" sz="2400" b="1">
              <a:solidFill>
                <a:schemeClr val="accent2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2788" name="文本框 32787"/>
          <p:cNvSpPr txBox="1"/>
          <p:nvPr/>
        </p:nvSpPr>
        <p:spPr>
          <a:xfrm>
            <a:off x="3581400" y="4652963"/>
            <a:ext cx="3448050" cy="11874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红装素裹  交相辉映</a:t>
            </a:r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endParaRPr lang="zh-CN" altLang="en-US" sz="2400" b="1" dirty="0">
              <a:latin typeface="黑体" panose="02010609060101010101" pitchFamily="2" charset="-122"/>
              <a:ea typeface="黑体" panose="02010609060101010101" pitchFamily="2" charset="-122"/>
            </a:endParaRPr>
          </a:p>
          <a:p>
            <a:r>
              <a:rPr lang="zh-CN" altLang="en-US" sz="2400" b="1" dirty="0">
                <a:latin typeface="黑体" panose="02010609060101010101" pitchFamily="2" charset="-122"/>
                <a:ea typeface="黑体" panose="02010609060101010101" pitchFamily="2" charset="-122"/>
              </a:rPr>
              <a:t>分外妖娆  艳丽多姿</a:t>
            </a:r>
            <a:endParaRPr lang="zh-CN" altLang="en-US" sz="2400" b="1"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2789" name="文本框 32788"/>
          <p:cNvSpPr txBox="1"/>
          <p:nvPr/>
        </p:nvSpPr>
        <p:spPr>
          <a:xfrm>
            <a:off x="6781800" y="5029200"/>
            <a:ext cx="133191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24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想象</a:t>
            </a:r>
            <a:endParaRPr lang="zh-CN" altLang="en-US" sz="2400" b="1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2790" name="左大括号 32789"/>
          <p:cNvSpPr/>
          <p:nvPr/>
        </p:nvSpPr>
        <p:spPr>
          <a:xfrm>
            <a:off x="3276600" y="4800600"/>
            <a:ext cx="215900" cy="914400"/>
          </a:xfrm>
          <a:prstGeom prst="leftBrace">
            <a:avLst>
              <a:gd name="adj1" fmla="val 35294"/>
              <a:gd name="adj2" fmla="val 50000"/>
            </a:avLst>
          </a:prstGeom>
          <a:noFill/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2791" name="右大括号 32790"/>
          <p:cNvSpPr/>
          <p:nvPr/>
        </p:nvSpPr>
        <p:spPr>
          <a:xfrm>
            <a:off x="6443663" y="4797425"/>
            <a:ext cx="323850" cy="914400"/>
          </a:xfrm>
          <a:prstGeom prst="rightBrace">
            <a:avLst>
              <a:gd name="adj1" fmla="val 23529"/>
              <a:gd name="adj2" fmla="val 50000"/>
            </a:avLst>
          </a:prstGeom>
          <a:noFill/>
          <a:ln w="25400" cap="flat" cmpd="sng">
            <a:solidFill>
              <a:srgbClr val="FF0000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2792" name="文本框 32791"/>
          <p:cNvSpPr txBox="1"/>
          <p:nvPr/>
        </p:nvSpPr>
        <p:spPr>
          <a:xfrm>
            <a:off x="3203575" y="188913"/>
            <a:ext cx="452596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zh-CN" altLang="en-US" sz="36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沁园春   雪  </a:t>
            </a:r>
            <a:r>
              <a:rPr lang="zh-CN" altLang="en-US" sz="2000" b="1" dirty="0">
                <a:solidFill>
                  <a:srgbClr val="FF3300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毛泽东</a:t>
            </a:r>
            <a:endParaRPr lang="zh-CN" altLang="en-US" sz="2000" b="1" dirty="0">
              <a:solidFill>
                <a:srgbClr val="FF3300"/>
              </a:solidFill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  <p:sp>
        <p:nvSpPr>
          <p:cNvPr id="32793" name="右大括号 32792"/>
          <p:cNvSpPr/>
          <p:nvPr/>
        </p:nvSpPr>
        <p:spPr>
          <a:xfrm>
            <a:off x="8153400" y="1066800"/>
            <a:ext cx="152400" cy="3200400"/>
          </a:xfrm>
          <a:prstGeom prst="rightBrace">
            <a:avLst>
              <a:gd name="adj1" fmla="val 175000"/>
              <a:gd name="adj2" fmla="val 4256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2794" name="文本框 32793"/>
          <p:cNvSpPr txBox="1"/>
          <p:nvPr/>
        </p:nvSpPr>
        <p:spPr>
          <a:xfrm>
            <a:off x="8350250" y="2209800"/>
            <a:ext cx="7937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>
                <a:solidFill>
                  <a:schemeClr val="accent2"/>
                </a:solidFill>
                <a:latin typeface="Times New Roman" panose="02020603050405020304" pitchFamily="18" charset="0"/>
              </a:rPr>
              <a:t>实景</a:t>
            </a:r>
            <a:endParaRPr lang="zh-CN" altLang="en-US" sz="24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795" name="文本框 32794"/>
          <p:cNvSpPr txBox="1"/>
          <p:nvPr/>
        </p:nvSpPr>
        <p:spPr>
          <a:xfrm>
            <a:off x="8350250" y="5084763"/>
            <a:ext cx="7937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b="1">
                <a:solidFill>
                  <a:schemeClr val="accent2"/>
                </a:solidFill>
                <a:latin typeface="Times New Roman" panose="02020603050405020304" pitchFamily="18" charset="0"/>
              </a:rPr>
              <a:t>虚景</a:t>
            </a:r>
            <a:endParaRPr lang="zh-CN" altLang="en-US" sz="2400" b="1">
              <a:solidFill>
                <a:schemeClr val="accent2"/>
              </a:solidFill>
              <a:latin typeface="Times New Roman" panose="02020603050405020304" pitchFamily="18" charset="0"/>
            </a:endParaRPr>
          </a:p>
        </p:txBody>
      </p:sp>
      <p:sp>
        <p:nvSpPr>
          <p:cNvPr id="32796" name="任意多边形 32795"/>
          <p:cNvSpPr/>
          <p:nvPr/>
        </p:nvSpPr>
        <p:spPr>
          <a:xfrm flipV="1">
            <a:off x="7524750" y="5238750"/>
            <a:ext cx="838200" cy="69850"/>
          </a:xfrm>
          <a:custGeom>
            <a:avLst/>
            <a:gdLst>
              <a:gd name="txL" fmla="*/ 3375 w 21600"/>
              <a:gd name="txT" fmla="*/ 5400 h 21600"/>
              <a:gd name="txR" fmla="*/ 18900 w 21600"/>
              <a:gd name="txB" fmla="*/ 16200 h 21600"/>
            </a:gdLst>
            <a:ahLst/>
            <a:cxnLst>
              <a:cxn ang="270">
                <a:pos x="16200" y="0"/>
              </a:cxn>
              <a:cxn ang="180">
                <a:pos x="0" y="10800"/>
              </a:cxn>
              <a:cxn ang="90">
                <a:pos x="16200" y="21600"/>
              </a:cxn>
              <a:cxn ang="0">
                <a:pos x="21600" y="10800"/>
              </a:cxn>
            </a:cxnLst>
            <a:rect l="txL" t="txT" r="txR" b="txB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2797" name="右箭头 32796">
            <a:hlinkClick r:id="rId2" action="ppaction://hlinksldjump"/>
          </p:cNvPr>
          <p:cNvSpPr/>
          <p:nvPr/>
        </p:nvSpPr>
        <p:spPr>
          <a:xfrm>
            <a:off x="8101013" y="6308725"/>
            <a:ext cx="615950" cy="269875"/>
          </a:xfrm>
          <a:prstGeom prst="rightArrow">
            <a:avLst>
              <a:gd name="adj1" fmla="val 50000"/>
              <a:gd name="adj2" fmla="val 57058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2798" name="矩形 32797" descr="绿色大理石"/>
          <p:cNvSpPr/>
          <p:nvPr/>
        </p:nvSpPr>
        <p:spPr>
          <a:xfrm>
            <a:off x="0" y="0"/>
            <a:ext cx="2927350" cy="914400"/>
          </a:xfrm>
          <a:prstGeom prst="rect">
            <a:avLst/>
          </a:prstGeom>
          <a:blipFill rotWithShape="0">
            <a:blip r:embed="rId3"/>
          </a:blipFill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5400" b="1" dirty="0">
                <a:solidFill>
                  <a:srgbClr val="FF33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研读课文</a:t>
            </a:r>
            <a:endParaRPr lang="zh-CN" altLang="en-US" sz="5400" b="1" dirty="0">
              <a:solidFill>
                <a:srgbClr val="FF33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2000" fill="hold"/>
                                        <p:tgtEl>
                                          <p:spTgt spid="3279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27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27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27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2000" fill="hold"/>
                                        <p:tgtEl>
                                          <p:spTgt spid="327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2000" fill="hold"/>
                                        <p:tgtEl>
                                          <p:spTgt spid="327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327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27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327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27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27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27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2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2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32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32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27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6" dur="500" fill="hold"/>
                                        <p:tgtEl>
                                          <p:spTgt spid="327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1" dur="500" fill="hold"/>
                                        <p:tgtEl>
                                          <p:spTgt spid="327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2" dur="500" fill="hold"/>
                                        <p:tgtEl>
                                          <p:spTgt spid="327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3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4" dur="5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>
                      <p:stCondLst>
                        <p:cond delay="indefinite"/>
                      </p:stCondLst>
                      <p:childTnLst>
                        <p:par>
                          <p:cTn id="86" fill="hold">
                            <p:stCondLst>
                              <p:cond delay="0"/>
                            </p:stCondLst>
                            <p:childTnLst>
                              <p:par>
                                <p:cTn id="8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9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0" dur="5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5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6" dur="500" fill="hold"/>
                                        <p:tgtEl>
                                          <p:spTgt spid="327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7" fill="hold">
                      <p:stCondLst>
                        <p:cond delay="indefinite"/>
                      </p:stCondLst>
                      <p:childTnLst>
                        <p:par>
                          <p:cTn id="98" fill="hold">
                            <p:stCondLst>
                              <p:cond delay="0"/>
                            </p:stCondLst>
                            <p:childTnLst>
                              <p:par>
                                <p:cTn id="9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1" dur="500" fill="hold"/>
                                        <p:tgtEl>
                                          <p:spTgt spid="327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2" dur="500" fill="hold"/>
                                        <p:tgtEl>
                                          <p:spTgt spid="327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7" dur="500" fill="hold"/>
                                        <p:tgtEl>
                                          <p:spTgt spid="327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8" dur="500" fill="hold"/>
                                        <p:tgtEl>
                                          <p:spTgt spid="32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>
                      <p:stCondLst>
                        <p:cond delay="indefinite"/>
                      </p:stCondLst>
                      <p:childTnLst>
                        <p:par>
                          <p:cTn id="110" fill="hold">
                            <p:stCondLst>
                              <p:cond delay="0"/>
                            </p:stCondLst>
                            <p:childTnLst>
                              <p:par>
                                <p:cTn id="111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3" dur="500" fill="hold"/>
                                        <p:tgtEl>
                                          <p:spTgt spid="327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4" dur="500" fill="hold"/>
                                        <p:tgtEl>
                                          <p:spTgt spid="327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5" fill="hold">
                      <p:stCondLst>
                        <p:cond delay="indefinite"/>
                      </p:stCondLst>
                      <p:childTnLst>
                        <p:par>
                          <p:cTn id="116" fill="hold">
                            <p:stCondLst>
                              <p:cond delay="0"/>
                            </p:stCondLst>
                            <p:childTnLst>
                              <p:par>
                                <p:cTn id="117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9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0" dur="5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1" fill="hold">
                      <p:stCondLst>
                        <p:cond delay="indefinite"/>
                      </p:stCondLst>
                      <p:childTnLst>
                        <p:par>
                          <p:cTn id="122" fill="hold">
                            <p:stCondLst>
                              <p:cond delay="0"/>
                            </p:stCondLst>
                            <p:childTnLst>
                              <p:par>
                                <p:cTn id="123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5" dur="500" fill="hold"/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6" dur="500" fill="hold"/>
                                        <p:tgtEl>
                                          <p:spTgt spid="327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7" fill="hold">
                      <p:stCondLst>
                        <p:cond delay="indefinite"/>
                      </p:stCondLst>
                      <p:childTnLst>
                        <p:par>
                          <p:cTn id="128" fill="hold">
                            <p:stCondLst>
                              <p:cond delay="0"/>
                            </p:stCondLst>
                            <p:childTnLst>
                              <p:par>
                                <p:cTn id="129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1" dur="500" fill="hold"/>
                                        <p:tgtEl>
                                          <p:spTgt spid="327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2" dur="500" fill="hold"/>
                                        <p:tgtEl>
                                          <p:spTgt spid="327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3" fill="hold">
                      <p:stCondLst>
                        <p:cond delay="indefinite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7" dur="500" fill="hold"/>
                                        <p:tgtEl>
                                          <p:spTgt spid="327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8" dur="500" fill="hold"/>
                                        <p:tgtEl>
                                          <p:spTgt spid="327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9" fill="hold">
                      <p:stCondLst>
                        <p:cond delay="indefinite"/>
                      </p:stCondLst>
                      <p:childTnLst>
                        <p:par>
                          <p:cTn id="140" fill="hold">
                            <p:stCondLst>
                              <p:cond delay="0"/>
                            </p:stCondLst>
                            <p:childTnLst>
                              <p:par>
                                <p:cTn id="141" presetID="2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3" dur="500" fill="hold"/>
                                        <p:tgtEl>
                                          <p:spTgt spid="327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4" dur="500" fill="hold"/>
                                        <p:tgtEl>
                                          <p:spTgt spid="327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5" fill="hold">
                      <p:stCondLst>
                        <p:cond delay="indefinite"/>
                      </p:stCondLst>
                      <p:childTnLst>
                        <p:par>
                          <p:cTn id="146" fill="hold">
                            <p:stCondLst>
                              <p:cond delay="0"/>
                            </p:stCondLst>
                            <p:childTnLst>
                              <p:par>
                                <p:cTn id="147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9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0" dur="500" fill="hold"/>
                                        <p:tgtEl>
                                          <p:spTgt spid="3277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5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6" dur="5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2" grpId="0"/>
      <p:bldP spid="32773" grpId="0"/>
      <p:bldP spid="32774" grpId="0"/>
      <p:bldP spid="32776" grpId="0"/>
      <p:bldP spid="32778" grpId="0"/>
      <p:bldP spid="32779" grpId="0"/>
      <p:bldP spid="32783" grpId="0"/>
      <p:bldP spid="32784" grpId="0"/>
      <p:bldP spid="32786" grpId="0"/>
      <p:bldP spid="32787" grpId="0"/>
      <p:bldP spid="32788" grpId="0"/>
      <p:bldP spid="32789" grpId="0"/>
      <p:bldP spid="32794" grpId="0"/>
      <p:bldP spid="32795" grpId="0"/>
      <p:bldP spid="32798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6386" name="文本框 16385"/>
          <p:cNvSpPr txBox="1"/>
          <p:nvPr/>
        </p:nvSpPr>
        <p:spPr>
          <a:xfrm>
            <a:off x="755650" y="765175"/>
            <a:ext cx="74787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江山如此多娇，引无数英雄竞折腰。</a:t>
            </a:r>
            <a:endParaRPr lang="zh-CN" altLang="en-US" sz="3600" b="1">
              <a:solidFill>
                <a:schemeClr val="accent2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6387" name="文本框 16386"/>
          <p:cNvSpPr txBox="1"/>
          <p:nvPr/>
        </p:nvSpPr>
        <p:spPr>
          <a:xfrm>
            <a:off x="755650" y="1557338"/>
            <a:ext cx="7561263" cy="22891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      </a:t>
            </a:r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</a:rPr>
              <a:t>过渡作用。前句承上，总括上阕写景，后句启下，抒发诗人的抱负。这一过渡使全词浑然一体，给人严丝合缝、完整无隙的感受。</a:t>
            </a:r>
            <a:endParaRPr lang="zh-CN" altLang="en-US" sz="3600" b="1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  <p:sp>
        <p:nvSpPr>
          <p:cNvPr id="16388" name="文本框 16387"/>
          <p:cNvSpPr txBox="1"/>
          <p:nvPr/>
        </p:nvSpPr>
        <p:spPr>
          <a:xfrm>
            <a:off x="971550" y="4221163"/>
            <a:ext cx="8382000" cy="146526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请你品味一下这两句语言</a:t>
            </a:r>
            <a:endParaRPr lang="zh-CN" altLang="en-US" sz="3600" b="1" dirty="0">
              <a:solidFill>
                <a:schemeClr val="accent2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（娇、竞、折腰）</a:t>
            </a:r>
            <a:endParaRPr lang="zh-CN" altLang="en-US" sz="3600" b="1">
              <a:solidFill>
                <a:schemeClr val="accent2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3000" fill="hold"/>
                                        <p:tgtEl>
                                          <p:spTgt spid="163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7" grpId="0"/>
      <p:bldP spid="16388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10" name="文本框 17409"/>
          <p:cNvSpPr txBox="1"/>
          <p:nvPr/>
        </p:nvSpPr>
        <p:spPr>
          <a:xfrm>
            <a:off x="468313" y="692150"/>
            <a:ext cx="8064500" cy="11906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到底“引”出了哪些英雄人物？“惜”字包含着作者什么感情？</a:t>
            </a:r>
            <a:endParaRPr lang="zh-CN" altLang="en-US" sz="3600" b="1">
              <a:solidFill>
                <a:schemeClr val="accent2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  <p:sp>
        <p:nvSpPr>
          <p:cNvPr id="17411" name="文本框 17410"/>
          <p:cNvSpPr txBox="1"/>
          <p:nvPr/>
        </p:nvSpPr>
        <p:spPr>
          <a:xfrm>
            <a:off x="611188" y="2133600"/>
            <a:ext cx="7772400" cy="374808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 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1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、“惜”中含褒，肯定这些英雄人物的功绩，他们在中国历史上的巨大影响。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、“惜”中有贬，委婉批评了他们的不足，短于“文治”，在政治、思想、文化方面建树不多，个人文学才能也欠缺。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 </a:t>
            </a:r>
            <a:r>
              <a:rPr lang="en-US" altLang="zh-CN" sz="3200" b="1" dirty="0">
                <a:solidFill>
                  <a:srgbClr val="000000"/>
                </a:solidFill>
                <a:latin typeface="Arial" panose="020B0604020202020204" pitchFamily="34" charset="0"/>
              </a:rPr>
              <a:t>3</a:t>
            </a:r>
            <a:r>
              <a:rPr lang="zh-CN" altLang="en-US" sz="3200" b="1" dirty="0">
                <a:solidFill>
                  <a:srgbClr val="000000"/>
                </a:solidFill>
                <a:latin typeface="Arial" panose="020B0604020202020204" pitchFamily="34" charset="0"/>
              </a:rPr>
              <a:t>、“惜”中寓志，包含后来居上的气概，以及超越历代英雄人物的自信。</a:t>
            </a:r>
            <a:endParaRPr lang="zh-CN" altLang="en-US" sz="32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charRg st="0" end="3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7411">
                                            <p:txEl>
                                              <p:charRg st="0" end="3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charRg st="37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7411">
                                            <p:txEl>
                                              <p:charRg st="37" end="9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charRg st="92" end="1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17411">
                                            <p:txEl>
                                              <p:charRg st="92" end="1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charRg st="37" end="9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2000"/>
                                        <p:tgtEl>
                                          <p:spTgt spid="17411">
                                            <p:txEl>
                                              <p:charRg st="37" end="9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1">
                                            <p:txEl>
                                              <p:charRg st="92" end="1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3" dur="2000"/>
                                        <p:tgtEl>
                                          <p:spTgt spid="17411">
                                            <p:txEl>
                                              <p:charRg st="92" end="1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1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2" name="文本框 20481"/>
          <p:cNvSpPr txBox="1"/>
          <p:nvPr/>
        </p:nvSpPr>
        <p:spPr>
          <a:xfrm>
            <a:off x="900113" y="836613"/>
            <a:ext cx="7467600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b="1" dirty="0">
                <a:solidFill>
                  <a:schemeClr val="accent2"/>
                </a:solidFill>
                <a:latin typeface="Arial" panose="020B0604020202020204" pitchFamily="34" charset="0"/>
              </a:rPr>
              <a:t>俱往矣，数风流人物，还看今朝。</a:t>
            </a:r>
            <a:endParaRPr lang="zh-CN" altLang="en-US" sz="3600" b="1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20483" name="文本框 20482"/>
          <p:cNvSpPr txBox="1"/>
          <p:nvPr/>
        </p:nvSpPr>
        <p:spPr>
          <a:xfrm>
            <a:off x="684213" y="1844675"/>
            <a:ext cx="7772400" cy="3937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6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      </a:t>
            </a:r>
            <a:r>
              <a:rPr lang="en-US" altLang="zh-CN" sz="3600" b="1" dirty="0">
                <a:solidFill>
                  <a:srgbClr val="000000"/>
                </a:solidFill>
                <a:latin typeface="Arial" panose="020B0604020202020204" pitchFamily="34" charset="0"/>
              </a:rPr>
              <a:t>“</a:t>
            </a:r>
            <a:r>
              <a:rPr lang="zh-CN" altLang="en-US" sz="3600" b="1" dirty="0">
                <a:solidFill>
                  <a:srgbClr val="000000"/>
                </a:solidFill>
                <a:latin typeface="Arial" panose="020B0604020202020204" pitchFamily="34" charset="0"/>
              </a:rPr>
              <a:t>今朝”是一个新的时代，新的时代需要新的风流人物。“今朝”的风流人物不负历史的使命，超越于历史上的英雄人物，具有更卓越的才能，并且必将创造空前伟大的业绩。</a:t>
            </a:r>
            <a:r>
              <a:rPr lang="zh-CN" altLang="en-US" sz="3600" b="1" dirty="0">
                <a:solidFill>
                  <a:srgbClr val="FF0000"/>
                </a:solidFill>
                <a:latin typeface="Arial" panose="020B0604020202020204" pitchFamily="34" charset="0"/>
              </a:rPr>
              <a:t>这是诗人坚定的自信和伟大的抱负，也是全词的主旨所在。</a:t>
            </a:r>
            <a:endParaRPr lang="zh-CN" altLang="en-US" sz="3600" b="1">
              <a:solidFill>
                <a:srgbClr val="FF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819" name="文本框 34818"/>
          <p:cNvSpPr txBox="1"/>
          <p:nvPr/>
        </p:nvSpPr>
        <p:spPr>
          <a:xfrm>
            <a:off x="468313" y="1341438"/>
            <a:ext cx="723900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  <a:latin typeface="华文中宋" panose="02010600040101010101" pitchFamily="2" charset="-122"/>
                <a:ea typeface="华文中宋" panose="02010600040101010101" pitchFamily="2" charset="-122"/>
              </a:rPr>
              <a:t>　</a:t>
            </a:r>
            <a:endParaRPr lang="zh-CN" altLang="en-US" sz="2800" b="1">
              <a:solidFill>
                <a:schemeClr val="tx2"/>
              </a:solidFill>
              <a:latin typeface="华文中宋" panose="02010600040101010101" pitchFamily="2" charset="-122"/>
              <a:ea typeface="华文中宋" panose="02010600040101010101" pitchFamily="2" charset="-122"/>
            </a:endParaRPr>
          </a:p>
        </p:txBody>
      </p:sp>
      <p:sp>
        <p:nvSpPr>
          <p:cNvPr id="34822" name="文本框 34821"/>
          <p:cNvSpPr txBox="1"/>
          <p:nvPr/>
        </p:nvSpPr>
        <p:spPr>
          <a:xfrm>
            <a:off x="1258888" y="2852738"/>
            <a:ext cx="762000" cy="8239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>
                <a:solidFill>
                  <a:srgbClr val="FF33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惜</a:t>
            </a:r>
            <a:endParaRPr lang="zh-CN" altLang="en-US" sz="4800" b="1">
              <a:solidFill>
                <a:srgbClr val="FF33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4825" name="文本框 34824"/>
          <p:cNvSpPr txBox="1"/>
          <p:nvPr/>
        </p:nvSpPr>
        <p:spPr>
          <a:xfrm>
            <a:off x="2411413" y="2492375"/>
            <a:ext cx="19812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秦皇、汉武</a:t>
            </a:r>
            <a:endParaRPr lang="zh-CN" altLang="en-US" sz="2800" b="1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4826" name="文本框 34825"/>
          <p:cNvSpPr txBox="1"/>
          <p:nvPr/>
        </p:nvSpPr>
        <p:spPr>
          <a:xfrm>
            <a:off x="2339975" y="3213100"/>
            <a:ext cx="22320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唐宗、宋祖</a:t>
            </a:r>
            <a:endParaRPr lang="zh-CN" altLang="en-US" sz="2800" b="1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4827" name="文本框 34826"/>
          <p:cNvSpPr txBox="1"/>
          <p:nvPr/>
        </p:nvSpPr>
        <p:spPr>
          <a:xfrm>
            <a:off x="2411413" y="3789363"/>
            <a:ext cx="1697037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成吉思汗</a:t>
            </a:r>
            <a:endParaRPr lang="zh-CN" altLang="en-US" sz="2800" b="1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4828" name="左大括号 34827"/>
          <p:cNvSpPr/>
          <p:nvPr/>
        </p:nvSpPr>
        <p:spPr>
          <a:xfrm>
            <a:off x="2195513" y="2708275"/>
            <a:ext cx="103187" cy="1406525"/>
          </a:xfrm>
          <a:prstGeom prst="leftBrace">
            <a:avLst>
              <a:gd name="adj1" fmla="val 11359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4829" name="文本框 34828"/>
          <p:cNvSpPr txBox="1"/>
          <p:nvPr/>
        </p:nvSpPr>
        <p:spPr>
          <a:xfrm>
            <a:off x="4427538" y="2492375"/>
            <a:ext cx="1905000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略</a:t>
            </a: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输文采</a:t>
            </a:r>
            <a:endParaRPr lang="zh-CN" altLang="en-US" sz="2800" b="1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4830" name="文本框 34829"/>
          <p:cNvSpPr txBox="1"/>
          <p:nvPr/>
        </p:nvSpPr>
        <p:spPr>
          <a:xfrm>
            <a:off x="4356100" y="3141663"/>
            <a:ext cx="1800225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稍</a:t>
            </a: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逊风骚</a:t>
            </a:r>
            <a:endParaRPr lang="zh-CN" altLang="en-US" sz="2800" b="1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4831" name="文本框 34830"/>
          <p:cNvSpPr txBox="1"/>
          <p:nvPr/>
        </p:nvSpPr>
        <p:spPr>
          <a:xfrm>
            <a:off x="3995738" y="3789363"/>
            <a:ext cx="2952750" cy="519112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>
                <a:solidFill>
                  <a:srgbClr val="FF33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只</a:t>
            </a:r>
            <a:r>
              <a:rPr lang="zh-CN" altLang="en-US" sz="2800" b="1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识弯弓射大雕</a:t>
            </a:r>
            <a:endParaRPr lang="zh-CN" altLang="en-US" sz="2800" b="1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4832" name="文本框 34831"/>
          <p:cNvSpPr txBox="1"/>
          <p:nvPr/>
        </p:nvSpPr>
        <p:spPr>
          <a:xfrm>
            <a:off x="7019925" y="2492375"/>
            <a:ext cx="1809750" cy="15541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33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  </a:t>
            </a: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纵论历史人物，有褒有贬</a:t>
            </a:r>
            <a:endParaRPr lang="zh-CN" altLang="en-US" sz="3200" b="1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34833" name="文本框 34832"/>
          <p:cNvSpPr txBox="1"/>
          <p:nvPr/>
        </p:nvSpPr>
        <p:spPr>
          <a:xfrm>
            <a:off x="1258888" y="4508500"/>
            <a:ext cx="838200" cy="8239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800" b="1">
                <a:solidFill>
                  <a:srgbClr val="FF3300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看</a:t>
            </a:r>
            <a:endParaRPr lang="zh-CN" altLang="en-US" sz="4800" b="1">
              <a:solidFill>
                <a:srgbClr val="FF33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4834" name="文本框 34833"/>
          <p:cNvSpPr txBox="1"/>
          <p:nvPr/>
        </p:nvSpPr>
        <p:spPr>
          <a:xfrm>
            <a:off x="2339975" y="4724400"/>
            <a:ext cx="2663825" cy="5191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今朝风流人物</a:t>
            </a:r>
            <a:endParaRPr lang="zh-CN" altLang="en-US" sz="2800" b="1">
              <a:solidFill>
                <a:schemeClr val="tx2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4835" name="直接连接符 34834"/>
          <p:cNvSpPr/>
          <p:nvPr/>
        </p:nvSpPr>
        <p:spPr>
          <a:xfrm>
            <a:off x="4716463" y="5013325"/>
            <a:ext cx="647700" cy="0"/>
          </a:xfrm>
          <a:prstGeom prst="line">
            <a:avLst/>
          </a:prstGeom>
          <a:ln w="9525" cap="flat" cmpd="sng">
            <a:solidFill>
              <a:schemeClr val="tx1"/>
            </a:solidFill>
            <a:prstDash val="solid"/>
            <a:headEnd type="none" w="med" len="med"/>
            <a:tailEnd type="triangle" w="med" len="med"/>
          </a:ln>
        </p:spPr>
      </p:sp>
      <p:sp>
        <p:nvSpPr>
          <p:cNvPr id="34836" name="文本框 34835"/>
          <p:cNvSpPr txBox="1"/>
          <p:nvPr/>
        </p:nvSpPr>
        <p:spPr>
          <a:xfrm>
            <a:off x="7740650" y="5105400"/>
            <a:ext cx="488950" cy="121920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endParaRPr sz="2000" b="1" dirty="0">
              <a:solidFill>
                <a:srgbClr val="FF3300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4837" name="文本框 34836"/>
          <p:cNvSpPr txBox="1"/>
          <p:nvPr/>
        </p:nvSpPr>
        <p:spPr>
          <a:xfrm>
            <a:off x="5435600" y="4365625"/>
            <a:ext cx="2016125" cy="10668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文韬武略坚定自信</a:t>
            </a:r>
            <a:endParaRPr lang="zh-CN" altLang="en-US" sz="3200" b="1">
              <a:solidFill>
                <a:schemeClr val="accent2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34838" name="右大括号 34837"/>
          <p:cNvSpPr/>
          <p:nvPr/>
        </p:nvSpPr>
        <p:spPr>
          <a:xfrm>
            <a:off x="6659563" y="2636838"/>
            <a:ext cx="309562" cy="1439862"/>
          </a:xfrm>
          <a:prstGeom prst="rightBrace">
            <a:avLst>
              <a:gd name="adj1" fmla="val 38760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4840" name="文本框 34839"/>
          <p:cNvSpPr txBox="1"/>
          <p:nvPr/>
        </p:nvSpPr>
        <p:spPr>
          <a:xfrm>
            <a:off x="1116013" y="1196975"/>
            <a:ext cx="1079500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转折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34841" name="左大括号 34840"/>
          <p:cNvSpPr/>
          <p:nvPr/>
        </p:nvSpPr>
        <p:spPr>
          <a:xfrm>
            <a:off x="2051050" y="908050"/>
            <a:ext cx="217488" cy="1008063"/>
          </a:xfrm>
          <a:prstGeom prst="leftBrace">
            <a:avLst>
              <a:gd name="adj1" fmla="val 38625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4842" name="文本框 34841"/>
          <p:cNvSpPr txBox="1"/>
          <p:nvPr/>
        </p:nvSpPr>
        <p:spPr>
          <a:xfrm>
            <a:off x="2411413" y="692150"/>
            <a:ext cx="5329237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江山如此多娇</a:t>
            </a:r>
            <a:r>
              <a:rPr lang="zh-CN" altLang="en-US" sz="2400" b="1" dirty="0">
                <a:latin typeface="Arial" panose="020B0604020202020204" pitchFamily="34" charset="0"/>
              </a:rPr>
              <a:t>                   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承上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34843" name="文本框 34842"/>
          <p:cNvSpPr txBox="1"/>
          <p:nvPr/>
        </p:nvSpPr>
        <p:spPr>
          <a:xfrm>
            <a:off x="2339975" y="1628775"/>
            <a:ext cx="5040313" cy="6413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tx2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引无数英雄竞折腰</a:t>
            </a:r>
            <a:r>
              <a:rPr lang="zh-CN" altLang="en-US" sz="2400" b="1" dirty="0">
                <a:latin typeface="Arial" panose="020B0604020202020204" pitchFamily="34" charset="0"/>
              </a:rPr>
              <a:t>           </a:t>
            </a:r>
            <a:r>
              <a:rPr lang="zh-CN" altLang="en-US" sz="3600" b="1" dirty="0">
                <a:solidFill>
                  <a:schemeClr val="accent2"/>
                </a:solidFill>
                <a:latin typeface="Times New Roman" panose="02020603050405020304" pitchFamily="18" charset="0"/>
                <a:ea typeface="华文新魏" panose="02010800040101010101" pitchFamily="2" charset="-122"/>
              </a:rPr>
              <a:t>启下</a:t>
            </a:r>
            <a:endParaRPr lang="zh-CN" altLang="en-US" sz="3600" b="1" dirty="0">
              <a:solidFill>
                <a:schemeClr val="accent2"/>
              </a:solidFill>
              <a:latin typeface="Times New Roman" panose="02020603050405020304" pitchFamily="18" charset="0"/>
              <a:ea typeface="华文新魏" panose="02010800040101010101" pitchFamily="2" charset="-122"/>
            </a:endParaRPr>
          </a:p>
        </p:txBody>
      </p:sp>
      <p:sp>
        <p:nvSpPr>
          <p:cNvPr id="34844" name="文本框 34843"/>
          <p:cNvSpPr txBox="1"/>
          <p:nvPr/>
        </p:nvSpPr>
        <p:spPr>
          <a:xfrm>
            <a:off x="971550" y="3573463"/>
            <a:ext cx="12239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（议论）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34845" name="文本框 34844"/>
          <p:cNvSpPr txBox="1"/>
          <p:nvPr/>
        </p:nvSpPr>
        <p:spPr>
          <a:xfrm>
            <a:off x="971550" y="5157788"/>
            <a:ext cx="12239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2400" b="1" dirty="0">
                <a:latin typeface="Arial" panose="020B0604020202020204" pitchFamily="34" charset="0"/>
              </a:rPr>
              <a:t>（抒情）</a:t>
            </a:r>
            <a:endParaRPr lang="zh-CN" altLang="en-US" sz="2400" b="1" dirty="0">
              <a:latin typeface="Arial" panose="020B0604020202020204" pitchFamily="34" charset="0"/>
            </a:endParaRPr>
          </a:p>
        </p:txBody>
      </p:sp>
      <p:sp>
        <p:nvSpPr>
          <p:cNvPr id="34846" name="文本框 34845"/>
          <p:cNvSpPr txBox="1"/>
          <p:nvPr/>
        </p:nvSpPr>
        <p:spPr>
          <a:xfrm>
            <a:off x="179388" y="2924175"/>
            <a:ext cx="671512" cy="1657350"/>
          </a:xfrm>
          <a:prstGeom prst="rect">
            <a:avLst/>
          </a:prstGeom>
          <a:noFill/>
          <a:ln w="9525">
            <a:noFill/>
          </a:ln>
        </p:spPr>
        <p:txBody>
          <a:bodyPr vert="eaVert">
            <a:spAutoFit/>
          </a:bodyPr>
          <a:p>
            <a:pPr>
              <a:spcBef>
                <a:spcPct val="50000"/>
              </a:spcBef>
            </a:pPr>
            <a:r>
              <a:rPr lang="zh-CN" altLang="en-US" sz="3200" b="1" dirty="0">
                <a:latin typeface="Arial" panose="020B0604020202020204" pitchFamily="34" charset="0"/>
              </a:rPr>
              <a:t>下 阙</a:t>
            </a:r>
            <a:endParaRPr lang="zh-CN" altLang="en-US" sz="3200" b="1" dirty="0">
              <a:latin typeface="Arial" panose="020B0604020202020204" pitchFamily="34" charset="0"/>
            </a:endParaRPr>
          </a:p>
        </p:txBody>
      </p:sp>
      <p:sp>
        <p:nvSpPr>
          <p:cNvPr id="34847" name="左大括号 34846"/>
          <p:cNvSpPr/>
          <p:nvPr/>
        </p:nvSpPr>
        <p:spPr>
          <a:xfrm>
            <a:off x="827088" y="1412875"/>
            <a:ext cx="288925" cy="3744913"/>
          </a:xfrm>
          <a:prstGeom prst="leftBrace">
            <a:avLst>
              <a:gd name="adj1" fmla="val 108012"/>
              <a:gd name="adj2" fmla="val 50000"/>
            </a:avLst>
          </a:prstGeom>
          <a:noFill/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/>
          <a:p>
            <a:endParaRPr lang="zh-CN" altLang="en-US"/>
          </a:p>
        </p:txBody>
      </p:sp>
      <p:sp>
        <p:nvSpPr>
          <p:cNvPr id="34848" name="文本框 34847"/>
          <p:cNvSpPr txBox="1"/>
          <p:nvPr/>
        </p:nvSpPr>
        <p:spPr>
          <a:xfrm>
            <a:off x="250825" y="5589588"/>
            <a:ext cx="8351838" cy="9461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b="1" dirty="0">
                <a:solidFill>
                  <a:srgbClr val="000000"/>
                </a:solidFill>
                <a:latin typeface="Arial" panose="020B0604020202020204" pitchFamily="34" charset="0"/>
              </a:rPr>
              <a:t>      </a:t>
            </a:r>
            <a:r>
              <a:rPr lang="zh-CN" altLang="en-US" sz="2800" b="1" dirty="0">
                <a:solidFill>
                  <a:srgbClr val="000000"/>
                </a:solidFill>
                <a:latin typeface="Arial" panose="020B0604020202020204" pitchFamily="34" charset="0"/>
              </a:rPr>
              <a:t>下阙由祖国山河的壮丽引出英雄人物，纵论历代英雄，抒发诗人的抱负。</a:t>
            </a:r>
            <a:endParaRPr lang="zh-CN" altLang="en-US" sz="2800" b="1" dirty="0">
              <a:solidFill>
                <a:srgbClr val="0000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48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4822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348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5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9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6">
                                            <p:txEl>
                                              <p:charRg st="0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30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27">
                                            <p:txEl>
                                              <p:charRg st="0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31">
                                            <p:txEl>
                                              <p:charRg st="0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47" dur="500"/>
                                        <p:tgtEl>
                                          <p:spTgt spid="348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2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500"/>
                                        <p:tgtEl>
                                          <p:spTgt spid="34832">
                                            <p:txEl>
                                              <p:charRg st="0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7" dur="500"/>
                                        <p:tgtEl>
                                          <p:spTgt spid="34833">
                                            <p:txEl>
                                              <p:charRg st="0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1" name="camera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4834">
                                            <p:txEl>
                                              <p:charRg st="0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1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66" dur="500"/>
                                        <p:tgtEl>
                                          <p:spTgt spid="348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>
                      <p:stCondLst>
                        <p:cond delay="indefinite"/>
                      </p:stCondLst>
                      <p:childTnLst>
                        <p:par>
                          <p:cTn id="68" fill="hold">
                            <p:stCondLst>
                              <p:cond delay="0"/>
                            </p:stCondLst>
                            <p:childTnLst>
                              <p:par>
                                <p:cTn id="69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37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1" dur="500"/>
                                        <p:tgtEl>
                                          <p:spTgt spid="34837">
                                            <p:txEl>
                                              <p:charRg st="0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19" grpId="0"/>
      <p:bldP spid="34822" grpId="0" build="p"/>
      <p:bldP spid="34825" grpId="0" build="p"/>
      <p:bldP spid="34826" grpId="0" build="p"/>
      <p:bldP spid="34827" grpId="0" build="p"/>
      <p:bldP spid="34829" grpId="0" build="p"/>
      <p:bldP spid="34830" grpId="0" build="p"/>
      <p:bldP spid="34831" grpId="0" build="p"/>
      <p:bldP spid="34832" grpId="0" build="p"/>
      <p:bldP spid="34833" grpId="0" build="p"/>
      <p:bldP spid="34834" grpId="0" build="p"/>
      <p:bldP spid="34837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7650" name="图片 27649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" y="152400"/>
            <a:ext cx="3276600" cy="896938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7651" name="文本框 27650"/>
          <p:cNvSpPr txBox="1"/>
          <p:nvPr/>
        </p:nvSpPr>
        <p:spPr>
          <a:xfrm>
            <a:off x="609600" y="1184275"/>
            <a:ext cx="7273925" cy="221456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chemeClr val="accent2"/>
                </a:solidFill>
                <a:latin typeface="Arial" panose="020B0604020202020204" pitchFamily="34" charset="0"/>
              </a:rPr>
              <a:t>                          </a:t>
            </a:r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</a:rPr>
              <a:t>描写北国壮丽的雪景（写景）</a:t>
            </a:r>
            <a:endParaRPr lang="zh-CN" altLang="en-US" sz="2800" b="1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</a:rPr>
              <a:t>                          抒发诗人对祖国热爱的情感</a:t>
            </a:r>
            <a:endParaRPr lang="zh-CN" altLang="en-US" sz="2800" b="1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</a:rPr>
              <a:t>                          对革命前景充满激情的展望</a:t>
            </a:r>
            <a:endParaRPr lang="zh-CN" altLang="en-US" sz="2800" b="1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dirty="0">
                <a:solidFill>
                  <a:schemeClr val="accent2"/>
                </a:solidFill>
                <a:latin typeface="Arial" panose="020B0604020202020204" pitchFamily="34" charset="0"/>
              </a:rPr>
              <a:t>                          </a:t>
            </a:r>
            <a:endParaRPr lang="zh-CN" altLang="en-US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27652" name="文本框 27651"/>
          <p:cNvSpPr txBox="1"/>
          <p:nvPr/>
        </p:nvSpPr>
        <p:spPr>
          <a:xfrm>
            <a:off x="611188" y="3730625"/>
            <a:ext cx="7200900" cy="1801813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2800" dirty="0">
                <a:solidFill>
                  <a:schemeClr val="accent2"/>
                </a:solidFill>
                <a:latin typeface="Arial" panose="020B0604020202020204" pitchFamily="34" charset="0"/>
              </a:rPr>
              <a:t>                         </a:t>
            </a:r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</a:rPr>
              <a:t>点评历史英雄（议论）</a:t>
            </a:r>
            <a:endParaRPr lang="zh-CN" altLang="en-US" sz="2800" b="1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</a:rPr>
              <a:t>                         赞美无产阶级革命英雄</a:t>
            </a:r>
            <a:endParaRPr lang="zh-CN" altLang="en-US" sz="2800" b="1" dirty="0">
              <a:solidFill>
                <a:schemeClr val="accent2"/>
              </a:solidFill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zh-CN" altLang="en-US" sz="2800" b="1" dirty="0">
                <a:solidFill>
                  <a:schemeClr val="accent2"/>
                </a:solidFill>
                <a:latin typeface="Arial" panose="020B0604020202020204" pitchFamily="34" charset="0"/>
              </a:rPr>
              <a:t>                         表现诗人博大的胸怀和豪情</a:t>
            </a:r>
            <a:endParaRPr lang="zh-CN" altLang="en-US" sz="2800" b="1" dirty="0">
              <a:solidFill>
                <a:schemeClr val="accent2"/>
              </a:solidFill>
              <a:latin typeface="Arial" panose="020B0604020202020204" pitchFamily="34" charset="0"/>
            </a:endParaRPr>
          </a:p>
        </p:txBody>
      </p:sp>
      <p:sp>
        <p:nvSpPr>
          <p:cNvPr id="27653" name="矩形 27652"/>
          <p:cNvSpPr/>
          <p:nvPr/>
        </p:nvSpPr>
        <p:spPr>
          <a:xfrm>
            <a:off x="476250" y="304800"/>
            <a:ext cx="2419350" cy="7620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4400" b="1" dirty="0">
                <a:solidFill>
                  <a:srgbClr val="3333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梳理总结</a:t>
            </a:r>
            <a:endParaRPr lang="zh-CN" altLang="en-US" sz="4400" b="1" dirty="0">
              <a:solidFill>
                <a:srgbClr val="3333FF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27654" name="矩形 27653"/>
          <p:cNvSpPr/>
          <p:nvPr/>
        </p:nvSpPr>
        <p:spPr>
          <a:xfrm>
            <a:off x="838200" y="1828800"/>
            <a:ext cx="10985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</a:rPr>
              <a:t>上片</a:t>
            </a:r>
            <a:endParaRPr lang="zh-CN" altLang="en-US" sz="36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  <p:sp>
        <p:nvSpPr>
          <p:cNvPr id="27655" name="矩形 27654"/>
          <p:cNvSpPr/>
          <p:nvPr/>
        </p:nvSpPr>
        <p:spPr>
          <a:xfrm>
            <a:off x="838200" y="4191000"/>
            <a:ext cx="1098550" cy="64135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3600" b="1" dirty="0">
                <a:solidFill>
                  <a:srgbClr val="FF3300"/>
                </a:solidFill>
                <a:latin typeface="Arial" panose="020B0604020202020204" pitchFamily="34" charset="0"/>
              </a:rPr>
              <a:t>下片</a:t>
            </a:r>
            <a:endParaRPr lang="zh-CN" altLang="en-US" sz="3600" b="1" dirty="0">
              <a:solidFill>
                <a:srgbClr val="FF3300"/>
              </a:solidFill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276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1" grpId="0"/>
      <p:bldP spid="2765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6626" name="图片 26625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79388" y="765175"/>
            <a:ext cx="3276600" cy="896938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6627" name="文本框 26626"/>
          <p:cNvSpPr txBox="1"/>
          <p:nvPr/>
        </p:nvSpPr>
        <p:spPr>
          <a:xfrm>
            <a:off x="539750" y="836613"/>
            <a:ext cx="2590800" cy="7620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zh-CN" altLang="en-US" sz="4400" b="1" dirty="0">
                <a:solidFill>
                  <a:srgbClr val="3333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  <a:ea typeface="华文行楷" panose="02010800040101010101" pitchFamily="2" charset="-122"/>
              </a:rPr>
              <a:t>艺术特色</a:t>
            </a:r>
            <a:endParaRPr lang="zh-CN" altLang="en-US" sz="4400" b="1">
              <a:solidFill>
                <a:srgbClr val="3333FF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  <a:ea typeface="华文行楷" panose="02010800040101010101" pitchFamily="2" charset="-122"/>
            </a:endParaRPr>
          </a:p>
        </p:txBody>
      </p:sp>
      <p:sp>
        <p:nvSpPr>
          <p:cNvPr id="26628" name="文本框 26627"/>
          <p:cNvSpPr txBox="1"/>
          <p:nvPr/>
        </p:nvSpPr>
        <p:spPr>
          <a:xfrm>
            <a:off x="611188" y="2276475"/>
            <a:ext cx="7467600" cy="27749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</a:rPr>
              <a:t>1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</a:rPr>
              <a:t>、写景、抒情、议论相结合。</a:t>
            </a:r>
            <a:endParaRPr lang="zh-CN" altLang="en-US" sz="3200" b="1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</a:rPr>
              <a:t>2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</a:rPr>
              <a:t>、动静相衬，虚实相生。</a:t>
            </a:r>
            <a:endParaRPr lang="zh-CN" altLang="en-US" sz="3200" b="1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</a:rPr>
              <a:t>3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Arial" panose="020B0604020202020204" pitchFamily="34" charset="0"/>
              </a:rPr>
              <a:t>、用词准确、精练，形象鲜明。</a:t>
            </a:r>
            <a:endParaRPr lang="zh-CN" altLang="en-US" sz="3200" b="1" dirty="0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Arial" panose="020B0604020202020204" pitchFamily="34" charset="0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4</a:t>
            </a:r>
            <a:r>
              <a:rPr lang="zh-CN" altLang="en-US" sz="3200" b="1" dirty="0">
                <a:solidFill>
                  <a:srgbClr val="000000"/>
                </a:solidFill>
                <a:effectLst>
                  <a:outerShdw blurRad="38100" dist="38100" dir="2700000">
                    <a:srgbClr val="FFFFFF"/>
                  </a:outerShdw>
                </a:effectLst>
                <a:latin typeface="Times New Roman" panose="02020603050405020304" pitchFamily="18" charset="0"/>
              </a:rPr>
              <a:t>、运用比喻、拟人、对偶等修辞手法。</a:t>
            </a:r>
            <a:endParaRPr lang="zh-CN" altLang="en-US" sz="3200" b="1">
              <a:solidFill>
                <a:srgbClr val="000000"/>
              </a:solidFill>
              <a:effectLst>
                <a:outerShdw blurRad="38100" dist="38100" dir="2700000">
                  <a:srgbClr val="FFFFFF"/>
                </a:outerShdw>
              </a:effectLst>
              <a:latin typeface="Times New Roman" panose="02020603050405020304" pitchFamily="18" charset="0"/>
            </a:endParaRPr>
          </a:p>
        </p:txBody>
      </p:sp>
      <p:sp>
        <p:nvSpPr>
          <p:cNvPr id="26629" name="文本框 26628"/>
          <p:cNvSpPr txBox="1"/>
          <p:nvPr/>
        </p:nvSpPr>
        <p:spPr>
          <a:xfrm>
            <a:off x="457200" y="1828800"/>
            <a:ext cx="8077200" cy="579438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Arial" panose="020B0604020202020204" pitchFamily="34" charset="0"/>
              </a:rPr>
              <a:t>     </a:t>
            </a:r>
            <a:endParaRPr lang="en-US" altLang="zh-CN" sz="32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 spd="slow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9698" name="图片 29697" descr="背景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152400" y="152400"/>
            <a:ext cx="3276600" cy="896938"/>
          </a:xfrm>
          <a:prstGeom prst="rect">
            <a:avLst/>
          </a:prstGeom>
          <a:solidFill>
            <a:schemeClr val="accent1"/>
          </a:solidFill>
          <a:ln w="9525" cap="flat" cmpd="sng">
            <a:solidFill>
              <a:srgbClr val="9933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9699" name="矩形 29698"/>
          <p:cNvSpPr/>
          <p:nvPr/>
        </p:nvSpPr>
        <p:spPr>
          <a:xfrm>
            <a:off x="457200" y="228600"/>
            <a:ext cx="2927350" cy="9144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5400" b="1" dirty="0">
                <a:solidFill>
                  <a:srgbClr val="3333FF"/>
                </a:solidFill>
                <a:latin typeface="Times New Roman" panose="02020603050405020304" pitchFamily="18" charset="0"/>
                <a:ea typeface="华文行楷" panose="02010800040101010101" pitchFamily="2" charset="-122"/>
              </a:rPr>
              <a:t>体验反思</a:t>
            </a:r>
            <a:endParaRPr lang="zh-CN" altLang="en-US" sz="5400" b="1" dirty="0">
              <a:solidFill>
                <a:srgbClr val="3333FF"/>
              </a:solidFill>
              <a:latin typeface="Times New Roman" panose="02020603050405020304" pitchFamily="18" charset="0"/>
              <a:ea typeface="华文行楷" panose="02010800040101010101" pitchFamily="2" charset="-122"/>
            </a:endParaRPr>
          </a:p>
        </p:txBody>
      </p:sp>
      <p:sp>
        <p:nvSpPr>
          <p:cNvPr id="29700" name="文本框 29699"/>
          <p:cNvSpPr txBox="1"/>
          <p:nvPr/>
        </p:nvSpPr>
        <p:spPr>
          <a:xfrm>
            <a:off x="762000" y="2133600"/>
            <a:ext cx="7162800" cy="131127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spcBef>
                <a:spcPct val="50000"/>
              </a:spcBef>
            </a:pPr>
            <a:r>
              <a:rPr lang="en-US" altLang="zh-CN" sz="4000" b="1" dirty="0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      </a:t>
            </a:r>
            <a:r>
              <a:rPr lang="zh-CN" altLang="en-US" sz="4000" b="1" dirty="0">
                <a:solidFill>
                  <a:schemeClr val="tx2"/>
                </a:solidFill>
                <a:latin typeface="Times New Roman" panose="02020603050405020304" pitchFamily="18" charset="0"/>
                <a:ea typeface="华文中宋" panose="02010600040101010101" pitchFamily="2" charset="-122"/>
              </a:rPr>
              <a:t>你心目中的“风流人物” 应具备哪些素质？</a:t>
            </a:r>
            <a:endParaRPr lang="zh-CN" altLang="en-US" sz="4000" b="1">
              <a:solidFill>
                <a:schemeClr val="tx2"/>
              </a:solidFill>
              <a:latin typeface="Times New Roman" panose="02020603050405020304" pitchFamily="18" charset="0"/>
              <a:ea typeface="华文中宋" panose="02010600040101010101" pitchFamily="2" charset="-122"/>
            </a:endParaRPr>
          </a:p>
        </p:txBody>
      </p:sp>
      <p:graphicFrame>
        <p:nvGraphicFramePr>
          <p:cNvPr id="29701" name="对象 29700"/>
          <p:cNvGraphicFramePr/>
          <p:nvPr/>
        </p:nvGraphicFramePr>
        <p:xfrm>
          <a:off x="6629400" y="3200400"/>
          <a:ext cx="2514600" cy="365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6" name="" r:id="rId2" imgW="1266825" imgH="1562100" progId="Paint.Picture">
                  <p:embed/>
                </p:oleObj>
              </mc:Choice>
              <mc:Fallback>
                <p:oleObj name="" r:id="rId2" imgW="1266825" imgH="1562100" progId="Paint.Picture">
                  <p:embed/>
                  <p:pic>
                    <p:nvPicPr>
                      <p:cNvPr id="0" name="图片 3075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6629400" y="3200400"/>
                        <a:ext cx="2514600" cy="3657600"/>
                      </a:xfrm>
                      <a:prstGeom prst="rect">
                        <a:avLst/>
                      </a:prstGeom>
                      <a:noFill/>
                      <a:ln w="38100">
                        <a:noFill/>
                        <a:miter/>
                      </a:ln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0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9700">
                                            <p:txEl>
                                              <p:charRg st="0" end="2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00" grpId="0" build="p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8674" name="文本框 28673"/>
          <p:cNvSpPr txBox="1"/>
          <p:nvPr/>
        </p:nvSpPr>
        <p:spPr>
          <a:xfrm>
            <a:off x="611188" y="188913"/>
            <a:ext cx="7620000" cy="583565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pPr>
              <a:lnSpc>
                <a:spcPct val="160000"/>
              </a:lnSpc>
              <a:spcBef>
                <a:spcPct val="50000"/>
              </a:spcBef>
            </a:pPr>
            <a:r>
              <a:rPr lang="zh-CN" altLang="en-US" sz="4400" b="1" dirty="0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  <a:ea typeface="华文新魏" panose="02010800040101010101" pitchFamily="2" charset="-122"/>
              </a:rPr>
              <a:t>小结</a:t>
            </a:r>
            <a:endParaRPr lang="zh-CN" altLang="en-US" sz="4400" b="1" dirty="0"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  <a:ea typeface="华文新魏" panose="02010800040101010101" pitchFamily="2" charset="-122"/>
            </a:endParaRPr>
          </a:p>
          <a:p>
            <a:pPr>
              <a:lnSpc>
                <a:spcPct val="160000"/>
              </a:lnSpc>
              <a:spcBef>
                <a:spcPct val="50000"/>
              </a:spcBef>
            </a:pPr>
            <a:r>
              <a:rPr lang="zh-CN" altLang="en-US" sz="3600" b="1" dirty="0"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       </a:t>
            </a:r>
            <a:r>
              <a:rPr lang="zh-CN" altLang="en-US" sz="3600" b="1" dirty="0">
                <a:solidFill>
                  <a:srgbClr val="3333FF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Times New Roman" panose="02020603050405020304" pitchFamily="18" charset="0"/>
              </a:rPr>
              <a:t>这首词画面雄伟壮阔而又妖娆美好，意境壮美雄浑，气势磅礴，感情奔放，胸怀豪迈，颇能代表毛泽东诗词的豪放风格，是中国词坛杰出的咏雪抒怀之作。</a:t>
            </a:r>
            <a:endParaRPr lang="zh-CN" altLang="en-US" sz="3600" b="1" dirty="0">
              <a:solidFill>
                <a:srgbClr val="3333FF"/>
              </a:solidFill>
              <a:effectLst>
                <a:outerShdw blurRad="38100" dist="38100" dir="2700000">
                  <a:srgbClr val="000000"/>
                </a:outerShdw>
              </a:effectLst>
              <a:latin typeface="Times New Roman" panose="02020603050405020304" pitchFamily="18" charset="0"/>
            </a:endParaRPr>
          </a:p>
        </p:txBody>
      </p:sp>
    </p:spTree>
  </p:cSld>
  <p:clrMapOvr>
    <a:masterClrMapping/>
  </p:clrMapOvr>
  <p:transition spd="slow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54274" name="图片 54273" descr="未命名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4275" name="矩形 54274"/>
          <p:cNvSpPr/>
          <p:nvPr/>
        </p:nvSpPr>
        <p:spPr>
          <a:xfrm>
            <a:off x="468313" y="2133600"/>
            <a:ext cx="8459787" cy="2651125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p>
            <a:r>
              <a:rPr lang="en-US" altLang="zh-CN" sz="6000" dirty="0">
                <a:latin typeface="华文行楷" panose="02010800040101010101" pitchFamily="2" charset="-122"/>
                <a:ea typeface="华文行楷" panose="02010800040101010101" pitchFamily="2" charset="-122"/>
              </a:rPr>
              <a:t>    </a:t>
            </a:r>
            <a:r>
              <a:rPr lang="zh-CN" altLang="en-US" sz="54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发挥想象</a:t>
            </a:r>
            <a:r>
              <a:rPr lang="en-US" altLang="zh-CN" sz="54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,</a:t>
            </a:r>
            <a:r>
              <a:rPr lang="zh-CN" altLang="en-US" sz="5400" dirty="0">
                <a:solidFill>
                  <a:srgbClr val="0000FF"/>
                </a:solidFill>
                <a:latin typeface="华文行楷" panose="02010800040101010101" pitchFamily="2" charset="-122"/>
                <a:ea typeface="华文行楷" panose="02010800040101010101" pitchFamily="2" charset="-122"/>
              </a:rPr>
              <a:t>用自己的话描绘一下诗人笔下的北国雪景图，并谈谈你的感受。</a:t>
            </a:r>
            <a:endParaRPr lang="zh-CN" altLang="en-US" sz="5400" dirty="0">
              <a:solidFill>
                <a:srgbClr val="0000FF"/>
              </a:solidFill>
              <a:latin typeface="华文行楷" panose="02010800040101010101" pitchFamily="2" charset="-122"/>
              <a:ea typeface="华文行楷" panose="02010800040101010101" pitchFamily="2" charset="-122"/>
            </a:endParaRPr>
          </a:p>
        </p:txBody>
      </p:sp>
      <p:sp>
        <p:nvSpPr>
          <p:cNvPr id="54276" name="矩形 54275"/>
          <p:cNvSpPr/>
          <p:nvPr/>
        </p:nvSpPr>
        <p:spPr>
          <a:xfrm>
            <a:off x="2124075" y="333375"/>
            <a:ext cx="5616575" cy="1366838"/>
          </a:xfrm>
          <a:prstGeom prst="rect">
            <a:avLst/>
          </a:prstGeom>
        </p:spPr>
        <p:txBody>
          <a:bodyPr wrap="none" fromWordArt="1">
            <a:prstTxWarp prst="textDoubleWave1">
              <a:avLst>
                <a:gd name="adj1" fmla="val 5231"/>
                <a:gd name="adj2" fmla="val 329"/>
              </a:avLst>
            </a:prstTxWarp>
            <a:normAutofit/>
          </a:bodyPr>
          <a:p>
            <a:pPr algn="ctr"/>
            <a:r>
              <a:rPr lang="zh-CN" altLang="en-US" sz="6600" b="1" spc="-660">
                <a:ln w="12700" cap="flat" cmpd="sng">
                  <a:solidFill>
                    <a:srgbClr val="000099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33CCFF"/>
                </a:solidFill>
                <a:effectLst>
                  <a:outerShdw dist="125724" dir="18900000" algn="ctr" rotWithShape="0">
                    <a:srgbClr val="000099"/>
                  </a:outerShdw>
                </a:effectLst>
                <a:latin typeface="黑体" panose="02010609060101010101" pitchFamily="2" charset="-122"/>
                <a:ea typeface="黑体" panose="02010609060101010101" pitchFamily="2" charset="-122"/>
              </a:rPr>
              <a:t>练笔天地</a:t>
            </a:r>
            <a:endParaRPr lang="zh-CN" altLang="en-US" sz="6600" b="1" spc="-660">
              <a:ln w="12700" cap="flat" cmpd="sng">
                <a:solidFill>
                  <a:srgbClr val="000099"/>
                </a:solidFill>
                <a:prstDash val="solid"/>
                <a:headEnd type="none" w="med" len="med"/>
                <a:tailEnd type="none" w="med" len="med"/>
              </a:ln>
              <a:solidFill>
                <a:srgbClr val="33CCFF"/>
              </a:solidFill>
              <a:effectLst>
                <a:outerShdw dist="125724" dir="18900000" algn="ctr" rotWithShape="0">
                  <a:srgbClr val="000099"/>
                </a:outerShdw>
              </a:effectLst>
              <a:latin typeface="黑体" panose="02010609060101010101" pitchFamily="2" charset="-122"/>
              <a:ea typeface="黑体" panose="02010609060101010101" pitchFamily="2" charset="-122"/>
            </a:endParaRPr>
          </a:p>
        </p:txBody>
      </p:sp>
    </p:spTree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54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2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4275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9938" name="标题 39937"/>
          <p:cNvSpPr>
            <a:spLocks noGrp="1" noRot="1"/>
          </p:cNvSpPr>
          <p:nvPr>
            <p:ph type="title"/>
          </p:nvPr>
        </p:nvSpPr>
        <p:spPr>
          <a:xfrm>
            <a:off x="0" y="1412875"/>
            <a:ext cx="8540750" cy="1143000"/>
          </a:xfrm>
        </p:spPr>
        <p:txBody>
          <a:bodyPr anchor="ctr"/>
          <a:p>
            <a:r>
              <a:rPr lang="zh-CN" altLang="en-US" b="1" dirty="0"/>
              <a:t>作 业 布 置：</a:t>
            </a:r>
            <a:endParaRPr lang="zh-CN" altLang="en-US" b="1" dirty="0"/>
          </a:p>
        </p:txBody>
      </p:sp>
      <p:sp>
        <p:nvSpPr>
          <p:cNvPr id="39939" name="文本占位符 39938"/>
          <p:cNvSpPr>
            <a:spLocks noGrp="1" noRot="1"/>
          </p:cNvSpPr>
          <p:nvPr>
            <p:ph type="body" idx="1"/>
          </p:nvPr>
        </p:nvSpPr>
        <p:spPr>
          <a:xfrm>
            <a:off x="603250" y="2420938"/>
            <a:ext cx="8540750" cy="4194175"/>
          </a:xfrm>
        </p:spPr>
        <p:txBody>
          <a:bodyPr/>
          <a:p>
            <a:endParaRPr lang="en-US" altLang="zh-CN" b="1" dirty="0"/>
          </a:p>
          <a:p>
            <a:r>
              <a:rPr lang="en-US" altLang="zh-CN" dirty="0">
                <a:solidFill>
                  <a:srgbClr val="CC3300"/>
                </a:solidFill>
              </a:rPr>
              <a:t>1</a:t>
            </a:r>
            <a:r>
              <a:rPr lang="zh-CN" altLang="en-US" dirty="0">
                <a:solidFill>
                  <a:srgbClr val="CC3300"/>
                </a:solidFill>
              </a:rPr>
              <a:t>、有感情的朗读并背诵这首词。</a:t>
            </a:r>
            <a:endParaRPr lang="zh-CN" altLang="en-US" dirty="0">
              <a:solidFill>
                <a:srgbClr val="CC3300"/>
              </a:solidFill>
            </a:endParaRPr>
          </a:p>
          <a:p>
            <a:endParaRPr lang="zh-CN" altLang="en-US" dirty="0">
              <a:solidFill>
                <a:srgbClr val="CC3300"/>
              </a:solidFill>
            </a:endParaRPr>
          </a:p>
          <a:p>
            <a:r>
              <a:rPr lang="en-US" altLang="zh-CN" dirty="0">
                <a:solidFill>
                  <a:srgbClr val="CC3300"/>
                </a:solidFill>
              </a:rPr>
              <a:t>2</a:t>
            </a:r>
            <a:r>
              <a:rPr lang="zh-CN" altLang="en-US" dirty="0">
                <a:solidFill>
                  <a:srgbClr val="CC3300"/>
                </a:solidFill>
              </a:rPr>
              <a:t>、完成</a:t>
            </a:r>
            <a:r>
              <a:rPr lang="en-US" altLang="zh-CN" dirty="0">
                <a:solidFill>
                  <a:srgbClr val="CC3300"/>
                </a:solidFill>
              </a:rPr>
              <a:t>《</a:t>
            </a:r>
            <a:r>
              <a:rPr lang="zh-CN" altLang="en-US" dirty="0">
                <a:solidFill>
                  <a:srgbClr val="CC3300"/>
                </a:solidFill>
              </a:rPr>
              <a:t>学评</a:t>
            </a:r>
            <a:r>
              <a:rPr lang="en-US" altLang="zh-CN" dirty="0">
                <a:solidFill>
                  <a:srgbClr val="CC3300"/>
                </a:solidFill>
              </a:rPr>
              <a:t>》</a:t>
            </a:r>
            <a:r>
              <a:rPr lang="zh-CN" altLang="en-US" dirty="0">
                <a:solidFill>
                  <a:srgbClr val="CC3300"/>
                </a:solidFill>
              </a:rPr>
              <a:t>。</a:t>
            </a:r>
            <a:endParaRPr lang="zh-CN" altLang="en-US" dirty="0"/>
          </a:p>
        </p:txBody>
      </p:sp>
    </p:spTree>
  </p:cSld>
  <p:clrMapOvr>
    <a:masterClrMapping/>
  </p:clrMapOvr>
  <p:transition spd="slow"/>
</p:sld>
</file>

<file path=ppt/theme/theme1.xml><?xml version="1.0" encoding="utf-8"?>
<a:theme xmlns:a="http://schemas.openxmlformats.org/drawingml/2006/main" name="诗情画意">
  <a:themeElements>
    <a:clrScheme name="">
      <a:dk1>
        <a:srgbClr val="007A77"/>
      </a:dk1>
      <a:lt1>
        <a:srgbClr val="FFFFFF"/>
      </a:lt1>
      <a:dk2>
        <a:srgbClr val="003399"/>
      </a:dk2>
      <a:lt2>
        <a:srgbClr val="C0C0C0"/>
      </a:lt2>
      <a:accent1>
        <a:srgbClr val="EBF7FF"/>
      </a:accent1>
      <a:accent2>
        <a:srgbClr val="3366FF"/>
      </a:accent2>
      <a:accent3>
        <a:srgbClr val="FFFFFF"/>
      </a:accent3>
      <a:accent4>
        <a:srgbClr val="006866"/>
      </a:accent4>
      <a:accent5>
        <a:srgbClr val="F3FAFF"/>
      </a:accent5>
      <a:accent6>
        <a:srgbClr val="2D5BE5"/>
      </a:accent6>
      <a:hlink>
        <a:srgbClr val="DC5900"/>
      </a:hlink>
      <a:folHlink>
        <a:srgbClr val="7979A5"/>
      </a:folHlink>
    </a:clrScheme>
    <a:fontScheme name="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raClrSchemeLst>
    <a:extraClrScheme>
      <a:clrScheme name="">
        <a:dk1>
          <a:srgbClr val="007A77"/>
        </a:dk1>
        <a:lt1>
          <a:srgbClr val="FFFFFF"/>
        </a:lt1>
        <a:dk2>
          <a:srgbClr val="003399"/>
        </a:dk2>
        <a:lt2>
          <a:srgbClr val="C0C0C0"/>
        </a:lt2>
        <a:accent1>
          <a:srgbClr val="EBF7FF"/>
        </a:accent1>
        <a:accent2>
          <a:srgbClr val="3366FF"/>
        </a:accent2>
        <a:accent3>
          <a:srgbClr val="FFFFFF"/>
        </a:accent3>
        <a:accent4>
          <a:srgbClr val="006866"/>
        </a:accent4>
        <a:accent5>
          <a:srgbClr val="F3FAFF"/>
        </a:accent5>
        <a:accent6>
          <a:srgbClr val="2D5BE5"/>
        </a:accent6>
        <a:hlink>
          <a:srgbClr val="DC5900"/>
        </a:hlink>
        <a:folHlink>
          <a:srgbClr val="7979A5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5FBE"/>
        </a:dk1>
        <a:lt1>
          <a:srgbClr val="FFFFDD"/>
        </a:lt1>
        <a:dk2>
          <a:srgbClr val="2C5884"/>
        </a:dk2>
        <a:lt2>
          <a:srgbClr val="C0C0C0"/>
        </a:lt2>
        <a:accent1>
          <a:srgbClr val="E9F7FF"/>
        </a:accent1>
        <a:accent2>
          <a:srgbClr val="F89400"/>
        </a:accent2>
        <a:accent3>
          <a:srgbClr val="FFFFEB"/>
        </a:accent3>
        <a:accent4>
          <a:srgbClr val="0051A3"/>
        </a:accent4>
        <a:accent5>
          <a:srgbClr val="F2FAFF"/>
        </a:accent5>
        <a:accent6>
          <a:srgbClr val="DE8400"/>
        </a:accent6>
        <a:hlink>
          <a:srgbClr val="B20048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5D5D8B"/>
        </a:dk1>
        <a:lt1>
          <a:srgbClr val="DAEADE"/>
        </a:lt1>
        <a:dk2>
          <a:srgbClr val="A25269"/>
        </a:dk2>
        <a:lt2>
          <a:srgbClr val="C0C0C0"/>
        </a:lt2>
        <a:accent1>
          <a:srgbClr val="FFFFDD"/>
        </a:accent1>
        <a:accent2>
          <a:srgbClr val="3399FF"/>
        </a:accent2>
        <a:accent3>
          <a:srgbClr val="E9F2EB"/>
        </a:accent3>
        <a:accent4>
          <a:srgbClr val="4F4F77"/>
        </a:accent4>
        <a:accent5>
          <a:srgbClr val="FFFFEB"/>
        </a:accent5>
        <a:accent6>
          <a:srgbClr val="2D89E5"/>
        </a:accent6>
        <a:hlink>
          <a:srgbClr val="336699"/>
        </a:hlink>
        <a:folHlink>
          <a:srgbClr val="F08F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6666"/>
        </a:dk1>
        <a:lt1>
          <a:srgbClr val="CCECFF"/>
        </a:lt1>
        <a:dk2>
          <a:srgbClr val="336699"/>
        </a:dk2>
        <a:lt2>
          <a:srgbClr val="C0C0C0"/>
        </a:lt2>
        <a:accent1>
          <a:srgbClr val="FFFFCC"/>
        </a:accent1>
        <a:accent2>
          <a:srgbClr val="FF6600"/>
        </a:accent2>
        <a:accent3>
          <a:srgbClr val="E2F4FF"/>
        </a:accent3>
        <a:accent4>
          <a:srgbClr val="005757"/>
        </a:accent4>
        <a:accent5>
          <a:srgbClr val="FFFFE2"/>
        </a:accent5>
        <a:accent6>
          <a:srgbClr val="E55B00"/>
        </a:accent6>
        <a:hlink>
          <a:srgbClr val="0066FF"/>
        </a:hlink>
        <a:folHlink>
          <a:srgbClr val="BE547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33CC"/>
        </a:dk1>
        <a:lt1>
          <a:srgbClr val="FFE9E9"/>
        </a:lt1>
        <a:dk2>
          <a:srgbClr val="000000"/>
        </a:dk2>
        <a:lt2>
          <a:srgbClr val="C0C0C0"/>
        </a:lt2>
        <a:accent1>
          <a:srgbClr val="D5E5DB"/>
        </a:accent1>
        <a:accent2>
          <a:srgbClr val="3366FF"/>
        </a:accent2>
        <a:accent3>
          <a:srgbClr val="FFF2F2"/>
        </a:accent3>
        <a:accent4>
          <a:srgbClr val="002AAF"/>
        </a:accent4>
        <a:accent5>
          <a:srgbClr val="E6EFEA"/>
        </a:accent5>
        <a:accent6>
          <a:srgbClr val="2D5BE5"/>
        </a:accent6>
        <a:hlink>
          <a:srgbClr val="FF9900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336699"/>
        </a:dk1>
        <a:lt1>
          <a:srgbClr val="F4E9E0"/>
        </a:lt1>
        <a:dk2>
          <a:srgbClr val="DC5900"/>
        </a:dk2>
        <a:lt2>
          <a:srgbClr val="C0C0C0"/>
        </a:lt2>
        <a:accent1>
          <a:srgbClr val="E4E4E4"/>
        </a:accent1>
        <a:accent2>
          <a:srgbClr val="3399FF"/>
        </a:accent2>
        <a:accent3>
          <a:srgbClr val="F8F2ED"/>
        </a:accent3>
        <a:accent4>
          <a:srgbClr val="2A5783"/>
        </a:accent4>
        <a:accent5>
          <a:srgbClr val="EFEFEF"/>
        </a:accent5>
        <a:accent6>
          <a:srgbClr val="2D89E5"/>
        </a:accent6>
        <a:hlink>
          <a:srgbClr val="CC0066"/>
        </a:hlink>
        <a:folHlink>
          <a:srgbClr val="00808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CC3300"/>
        </a:dk1>
        <a:lt1>
          <a:srgbClr val="E5E5FF"/>
        </a:lt1>
        <a:dk2>
          <a:srgbClr val="565680"/>
        </a:dk2>
        <a:lt2>
          <a:srgbClr val="C0C0C0"/>
        </a:lt2>
        <a:accent1>
          <a:srgbClr val="E6E4EC"/>
        </a:accent1>
        <a:accent2>
          <a:srgbClr val="0066CC"/>
        </a:accent2>
        <a:accent3>
          <a:srgbClr val="EFEFFF"/>
        </a:accent3>
        <a:accent4>
          <a:srgbClr val="AF2A00"/>
        </a:accent4>
        <a:accent5>
          <a:srgbClr val="F0EFF4"/>
        </a:accent5>
        <a:accent6>
          <a:srgbClr val="005BB7"/>
        </a:accent6>
        <a:hlink>
          <a:srgbClr val="008080"/>
        </a:hlink>
        <a:folHlink>
          <a:srgbClr val="7B7BA7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">
        <a:dk1>
          <a:srgbClr val="000099"/>
        </a:dk1>
        <a:lt1>
          <a:srgbClr val="FFE2C5"/>
        </a:lt1>
        <a:dk2>
          <a:srgbClr val="007D7A"/>
        </a:dk2>
        <a:lt2>
          <a:srgbClr val="C0C0C0"/>
        </a:lt2>
        <a:accent1>
          <a:srgbClr val="EAEAEA"/>
        </a:accent1>
        <a:accent2>
          <a:srgbClr val="B26EB4"/>
        </a:accent2>
        <a:accent3>
          <a:srgbClr val="FFEEDE"/>
        </a:accent3>
        <a:accent4>
          <a:srgbClr val="000083"/>
        </a:accent4>
        <a:accent5>
          <a:srgbClr val="F2F2F2"/>
        </a:accent5>
        <a:accent6>
          <a:srgbClr val="9F62A1"/>
        </a:accent6>
        <a:hlink>
          <a:srgbClr val="CC3300"/>
        </a:hlink>
        <a:folHlink>
          <a:srgbClr val="0088E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7"/>
      </a:accent6>
      <a:hlink>
        <a:srgbClr val="CCCCFF"/>
      </a:hlink>
      <a:folHlink>
        <a:srgbClr val="B2B2B2"/>
      </a:folHlink>
    </a:clrScheme>
    <a:fontScheme name="Cambria-Calibri">
      <a:majorFont>
        <a:latin typeface="Cambria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明朝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07-2010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atMod val="350000"/>
                <a:shade val="99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CDESIGNL</Template>
  <TotalTime>0</TotalTime>
  <Words>2609</Words>
  <Application>WPS 演示</Application>
  <PresentationFormat>在屏幕上显示</PresentationFormat>
  <Paragraphs>238</Paragraphs>
  <Slides>23</Slides>
  <Notes>0</Notes>
  <HiddenSlides>0</HiddenSlides>
  <MMClips>1</MMClips>
  <ScaleCrop>false</ScaleCrop>
  <HeadingPairs>
    <vt:vector size="8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39" baseType="lpstr">
      <vt:lpstr>Arial</vt:lpstr>
      <vt:lpstr>宋体</vt:lpstr>
      <vt:lpstr>Wingdings</vt:lpstr>
      <vt:lpstr>Times New Roman</vt:lpstr>
      <vt:lpstr>Calibri</vt:lpstr>
      <vt:lpstr>隶书</vt:lpstr>
      <vt:lpstr>华文行楷</vt:lpstr>
      <vt:lpstr>华文新魏</vt:lpstr>
      <vt:lpstr>华文琥珀</vt:lpstr>
      <vt:lpstr>微软雅黑</vt:lpstr>
      <vt:lpstr>Arial Unicode MS</vt:lpstr>
      <vt:lpstr>黑体</vt:lpstr>
      <vt:lpstr>华文中宋</vt:lpstr>
      <vt:lpstr>诗情画意</vt:lpstr>
      <vt:lpstr>Paint.Picture</vt:lpstr>
      <vt:lpstr>Paint.Picture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 </vt:lpstr>
      <vt:lpstr>  沁园春·雪   毛泽东</vt:lpstr>
      <vt:lpstr>PowerPoint 演示文稿</vt:lpstr>
      <vt:lpstr>PowerPoint 演示文稿</vt:lpstr>
      <vt:lpstr>PowerPoint 演示文稿</vt:lpstr>
      <vt:lpstr>山舞银蛇，原驰蜡象， 欲与天公试比高。</vt:lpstr>
      <vt:lpstr> 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作 业 布 置：</vt:lpstr>
    </vt:vector>
  </TitlesOfParts>
  <Company>jxsz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hanqy</dc:creator>
  <cp:lastModifiedBy>开&amp;啦</cp:lastModifiedBy>
  <cp:revision>51</cp:revision>
  <dcterms:created xsi:type="dcterms:W3CDTF">2005-09-16T03:07:00Z</dcterms:created>
  <dcterms:modified xsi:type="dcterms:W3CDTF">2020-09-21T03:04:27Z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2052-11.1.0.9926</vt:lpwstr>
  </property>
</Properties>
</file>