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69" r:id="rId6"/>
    <p:sldId id="262" r:id="rId7"/>
    <p:sldId id="265" r:id="rId8"/>
    <p:sldId id="272" r:id="rId9"/>
    <p:sldId id="270" r:id="rId10"/>
    <p:sldId id="271" r:id="rId11"/>
    <p:sldId id="273" r:id="rId12"/>
    <p:sldId id="274" r:id="rId13"/>
    <p:sldId id="275" r:id="rId14"/>
    <p:sldId id="277" r:id="rId15"/>
    <p:sldId id="257" r:id="rId16"/>
    <p:sldId id="279" r:id="rId17"/>
    <p:sldId id="288" r:id="rId18"/>
    <p:sldId id="289" r:id="rId19"/>
    <p:sldId id="290" r:id="rId20"/>
    <p:sldId id="291" r:id="rId21"/>
    <p:sldId id="292" r:id="rId22"/>
    <p:sldId id="293" r:id="rId23"/>
    <p:sldId id="294" r:id="rId2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0C9F9-4B46-4529-894D-643D2E8EAD34}" type="datetimeFigureOut">
              <a:rPr lang="zh-CN" altLang="en-US" smtClean="0"/>
              <a:pPr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037E5-5B7F-40A8-A5CB-4B9E3F3FD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zh-CN" altLang="en-US" sz="6600" b="1" dirty="0" smtClean="0">
                <a:solidFill>
                  <a:srgbClr val="FF0000"/>
                </a:solidFill>
              </a:rPr>
              <a:t>阶段性总结与展望</a:t>
            </a:r>
            <a:endParaRPr lang="zh-CN" altLang="en-US" sz="6600" b="1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初三</a:t>
            </a:r>
            <a:r>
              <a:rPr lang="en-US" altLang="zh-CN" b="1" dirty="0" smtClean="0">
                <a:solidFill>
                  <a:srgbClr val="FF0000"/>
                </a:solidFill>
              </a:rPr>
              <a:t>7</a:t>
            </a:r>
            <a:r>
              <a:rPr lang="zh-CN" altLang="en-US" b="1" dirty="0" smtClean="0">
                <a:solidFill>
                  <a:srgbClr val="FF0000"/>
                </a:solidFill>
              </a:rPr>
              <a:t>班 龙庆芳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</a:rPr>
              <a:t>一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.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表现（好）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r>
              <a:rPr lang="zh-CN" altLang="en-US" sz="4400" b="1" dirty="0" smtClean="0">
                <a:solidFill>
                  <a:srgbClr val="FF0000"/>
                </a:solidFill>
              </a:rPr>
              <a:t>二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. 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一模（正常）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r>
              <a:rPr lang="zh-CN" altLang="en-US" sz="4400" b="1" dirty="0" smtClean="0">
                <a:solidFill>
                  <a:srgbClr val="FF0000"/>
                </a:solidFill>
              </a:rPr>
              <a:t>三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. 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展望（信心够）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</a:rPr>
              <a:t>一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.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表现（好）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r>
              <a:rPr lang="en-US" altLang="zh-CN" sz="44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流动红旗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r>
              <a:rPr lang="en-US" altLang="zh-CN" sz="4400" b="1" dirty="0" smtClean="0">
                <a:solidFill>
                  <a:srgbClr val="FF0000"/>
                </a:solidFill>
              </a:rPr>
              <a:t>2.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自习课和晚自习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r>
              <a:rPr lang="en-US" altLang="zh-CN" sz="4400" b="1" dirty="0" smtClean="0">
                <a:solidFill>
                  <a:srgbClr val="FF0000"/>
                </a:solidFill>
              </a:rPr>
              <a:t>3.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思想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endParaRPr lang="zh-CN" alt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</a:rPr>
              <a:t>二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. 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一模（正常）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endParaRPr lang="en-US" altLang="zh-CN" sz="4400" b="1" dirty="0" smtClean="0">
              <a:solidFill>
                <a:srgbClr val="FF0000"/>
              </a:solidFill>
            </a:endParaRPr>
          </a:p>
          <a:p>
            <a:endParaRPr lang="en-US" altLang="zh-CN" sz="4400" b="1" dirty="0" smtClean="0">
              <a:solidFill>
                <a:srgbClr val="FF0000"/>
              </a:solidFill>
            </a:endParaRPr>
          </a:p>
          <a:p>
            <a:endParaRPr lang="zh-CN" alt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1.</a:t>
            </a:r>
            <a:r>
              <a:rPr lang="zh-CN" altLang="en-US" dirty="0" smtClean="0"/>
              <a:t>“华附”情况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en-US" altLang="zh-CN" dirty="0" smtClean="0"/>
              <a:t>       </a:t>
            </a:r>
            <a:r>
              <a:rPr lang="en-US" altLang="zh-CN" dirty="0" smtClean="0"/>
              <a:t>11-10</a:t>
            </a:r>
            <a:r>
              <a:rPr lang="zh-CN" altLang="en-US" dirty="0" smtClean="0"/>
              <a:t>（）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-5" y="188642"/>
          <a:ext cx="8964494" cy="6336701"/>
        </p:xfrm>
        <a:graphic>
          <a:graphicData uri="http://schemas.openxmlformats.org/drawingml/2006/table">
            <a:tbl>
              <a:tblPr/>
              <a:tblGrid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</a:tblGrid>
              <a:tr h="954379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姓名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语文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数学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英语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政治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物理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化学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体育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总分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级名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班名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入学级名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区统测级名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0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陈诗雨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136.65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686.65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9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-57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0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杨博文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146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143.13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93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734.13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0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黄玥文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140.01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703.01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33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29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-4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0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饶文博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128.26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82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90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58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676.26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107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41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166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-66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0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张恩玮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46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0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张家炜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138.65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715.65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51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40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0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朱頠玥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133.14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664.14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150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-90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0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范尚洋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105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135.76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650.76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64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-127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0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尹逸帆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138.13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54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606.13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291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36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301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-213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0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陈浩妍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138.02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674.02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85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100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-31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0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陈乐晴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108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129.64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648.64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198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203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-96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251519" y="188636"/>
          <a:ext cx="8568952" cy="6669360"/>
        </p:xfrm>
        <a:graphic>
          <a:graphicData uri="http://schemas.openxmlformats.org/drawingml/2006/table">
            <a:tbl>
              <a:tblPr/>
              <a:tblGrid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</a:tblGrid>
              <a:tr h="6669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杨博文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146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143.13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93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734.13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9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张家炜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137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138.65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715.65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51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40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9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黄玥文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135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140.01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703.01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33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29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-4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9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陈子桐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136.14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701.14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242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204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9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梁辰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118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119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134.13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690.13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266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207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9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陈诗雨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136.65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686.65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66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9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-57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9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吴为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136.26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685.26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207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9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干景涵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140.51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94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679.51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92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312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9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黄正恒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134.15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58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678.15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95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97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29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69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饶文博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128.26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90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87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58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676.26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107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41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166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-66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临界生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251520" y="1916832"/>
          <a:ext cx="8447520" cy="4320480"/>
        </p:xfrm>
        <a:graphic>
          <a:graphicData uri="http://schemas.openxmlformats.org/drawingml/2006/table">
            <a:tbl>
              <a:tblPr/>
              <a:tblGrid>
                <a:gridCol w="638628"/>
                <a:gridCol w="619747"/>
                <a:gridCol w="619747"/>
                <a:gridCol w="619747"/>
                <a:gridCol w="619747"/>
                <a:gridCol w="619747"/>
                <a:gridCol w="619747"/>
                <a:gridCol w="619747"/>
                <a:gridCol w="619747"/>
                <a:gridCol w="619747"/>
                <a:gridCol w="619747"/>
                <a:gridCol w="619747"/>
                <a:gridCol w="619747"/>
                <a:gridCol w="371928"/>
              </a:tblGrid>
              <a:tr h="5400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陈浩妍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138.02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674.02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85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-31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蔡燊林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134.25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673.25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261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陈天涵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137.78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665.78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141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243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190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侯汉林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132.65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87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665.65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143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204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69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61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朱頠玥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133.14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664.14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150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-90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黄昊昱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129.01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664.01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林楚欣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136.89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662.89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张燕林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134.51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654.51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212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2. </a:t>
            </a:r>
            <a:r>
              <a:rPr lang="zh-CN" altLang="en-US" dirty="0" smtClean="0"/>
              <a:t>“前六所”情况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en-US" altLang="zh-CN" dirty="0" smtClean="0"/>
              <a:t> 28-30</a:t>
            </a:r>
            <a:endParaRPr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-7" y="188623"/>
          <a:ext cx="8964494" cy="6336720"/>
        </p:xfrm>
        <a:graphic>
          <a:graphicData uri="http://schemas.openxmlformats.org/drawingml/2006/table">
            <a:tbl>
              <a:tblPr/>
              <a:tblGrid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</a:tblGrid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陈浩妍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138.02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674.02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85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-31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蔡燊林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134.25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673.25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261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陈天涵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137.78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665.78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243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侯汉林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132.65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665.65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204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朱頠玥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133.14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664.14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150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-90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黄昊昱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129.01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664.01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林楚欣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136.89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662.89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张燕林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134.51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71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654.51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212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王修博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140.88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652.88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-36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范尚洋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135.76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72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650.76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-127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朱芷娴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136.51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650.51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267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陈乐晴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129.64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648.64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203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-96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陈俊蓉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133.38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648.38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200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185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张菡颖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95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134.14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645.14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206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291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郑李裔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133.4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640.4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246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刘嘉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127.76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639.76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324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林芷贝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129.15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638.15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199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271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-26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何政衡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127.39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634.39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234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337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103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吴形而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93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131.77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629.77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246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362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280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朱兴宇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104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137.26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629.26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247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30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298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294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临界生有点尴尬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“示范性高中”情况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    44-42</a:t>
            </a:r>
            <a:endParaRPr lang="zh-CN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251520" y="404659"/>
          <a:ext cx="8568952" cy="5904660"/>
        </p:xfrm>
        <a:graphic>
          <a:graphicData uri="http://schemas.openxmlformats.org/drawingml/2006/table">
            <a:tbl>
              <a:tblPr/>
              <a:tblGrid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</a:tblGrid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赵彤璟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97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132.28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619.28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203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-155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钟浩扬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107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123.52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618.52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304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300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弋成尧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138.01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615.01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282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213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293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-69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周敏晶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131.77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612.77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285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322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左舒木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95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134.15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80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611.15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288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190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-98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尹逸帆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138.13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606.13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-213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黄铮浩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88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137.39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605.39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292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174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269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-118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彭屹灏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98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133.52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603.52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299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274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318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张彤馨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128.52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48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594.52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292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彭文煊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95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126.27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563.27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336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40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359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342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雷翔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97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89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134.54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545.54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343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41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276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-67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黄涵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119.64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523.64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42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281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333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韩沛显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109.01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517.01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353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43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308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357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-45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俞欣晔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96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127.77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48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42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515.77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354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44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279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349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-75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张恩玮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46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</a:rPr>
              <a:t>三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. 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展望（信心够）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r>
              <a:rPr lang="en-US" altLang="zh-CN" sz="44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4400" b="1" dirty="0">
                <a:solidFill>
                  <a:srgbClr val="FF0000"/>
                </a:solidFill>
              </a:rPr>
              <a:t>经验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丰富且爱岗敬业的师资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r>
              <a:rPr lang="en-US" altLang="zh-CN" sz="4400" b="1" dirty="0" smtClean="0">
                <a:solidFill>
                  <a:srgbClr val="FF0000"/>
                </a:solidFill>
              </a:rPr>
              <a:t>2.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备考积极且较有效的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45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位准中考生。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r>
              <a:rPr lang="en-US" altLang="zh-CN" sz="4400" b="1" dirty="0" smtClean="0">
                <a:solidFill>
                  <a:srgbClr val="FF0000"/>
                </a:solidFill>
              </a:rPr>
              <a:t>3.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我们切实际的备考计划。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67" name="Rectangle 279"/>
          <p:cNvSpPr>
            <a:spLocks noChangeArrowheads="1"/>
          </p:cNvSpPr>
          <p:nvPr/>
        </p:nvSpPr>
        <p:spPr bwMode="auto">
          <a:xfrm>
            <a:off x="0" y="430886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buClr>
                <a:srgbClr val="FF0000"/>
              </a:buClr>
              <a:buFont typeface="Wingdings" pitchFamily="2" charset="2"/>
              <a:buChar char="u"/>
            </a:pP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发挥“校模”作用，正面</a:t>
            </a: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激励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，提</a:t>
            </a: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振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全班学生</a:t>
            </a: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自信心。</a:t>
            </a: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endParaRPr lang="zh-CN" altLang="en-US" sz="3200" dirty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  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继续值日班长总结和小组讨论，营造良好氛围</a:t>
            </a:r>
            <a:endParaRPr lang="zh-CN" altLang="en-US" sz="3200" b="1" dirty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endParaRPr lang="zh-CN" altLang="en-US" sz="3200" dirty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  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团队</a:t>
            </a: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作战，温馨备考，师生同学同乐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。</a:t>
            </a:r>
            <a:endParaRPr lang="zh-CN" altLang="en-US" sz="3200" b="1" dirty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endParaRPr lang="zh-CN" altLang="en-US" sz="3200" dirty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  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了解</a:t>
            </a: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自己，了解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中考，放眼</a:t>
            </a:r>
            <a:r>
              <a:rPr lang="en-US" altLang="zh-CN" sz="3200" b="1" dirty="0" smtClean="0">
                <a:solidFill>
                  <a:srgbClr val="993366"/>
                </a:solidFill>
                <a:ea typeface="楷体" pitchFamily="49" charset="-122"/>
              </a:rPr>
              <a:t>810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分。</a:t>
            </a:r>
            <a:endParaRPr lang="en-US" altLang="zh-CN" sz="3200" b="1" dirty="0" smtClean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</a:pPr>
            <a:endParaRPr lang="en-US" altLang="zh-CN" sz="3200" b="1" dirty="0" smtClean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r>
              <a:rPr lang="zh-CN" altLang="en-US" sz="3200" b="1" dirty="0" smtClean="0">
                <a:solidFill>
                  <a:srgbClr val="993366"/>
                </a:solidFill>
                <a:latin typeface="楷体" pitchFamily="49" charset="-122"/>
                <a:ea typeface="楷体" pitchFamily="49" charset="-122"/>
              </a:rPr>
              <a:t>用好有效时间，不做无用功，不搞疲劳战。身体第一，心态关键。</a:t>
            </a: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endParaRPr lang="zh-CN" altLang="en-US" sz="3200" b="1" dirty="0">
              <a:solidFill>
                <a:srgbClr val="993366"/>
              </a:solidFill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6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Autofit/>
          </a:bodyPr>
          <a:lstStyle/>
          <a:p>
            <a:r>
              <a:rPr lang="en-US" altLang="zh-CN" sz="7200" dirty="0" smtClean="0">
                <a:solidFill>
                  <a:srgbClr val="FF0000"/>
                </a:solidFill>
              </a:rPr>
              <a:t>THANK YOU</a:t>
            </a:r>
            <a:endParaRPr lang="zh-CN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-7" y="188623"/>
          <a:ext cx="8964494" cy="6336720"/>
        </p:xfrm>
        <a:graphic>
          <a:graphicData uri="http://schemas.openxmlformats.org/drawingml/2006/table">
            <a:tbl>
              <a:tblPr/>
              <a:tblGrid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  <a:gridCol w="640321"/>
              </a:tblGrid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陈浩妍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138.02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674.02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85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-31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蔡燊林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134.25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673.25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261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陈天涵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137.78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665.78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243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侯汉林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132.65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665.65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204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朱頠玥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133.14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664.14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150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-90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黄昊昱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129.01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664.01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林楚欣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136.89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662.89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张燕林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134.51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71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654.51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212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王修博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140.88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652.88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148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-36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范尚洋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135.76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72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650.76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-127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朱芷娴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136.51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650.51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267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陈乐晴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129.64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648.64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203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-96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陈俊蓉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133.38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648.38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200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185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张菡颖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95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134.14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645.14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206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291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郑李裔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133.4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640.4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246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刘嘉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127.76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639.76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324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192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林芷贝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129.15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638.15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199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271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-26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何政衡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127.39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634.39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234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337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103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吴形而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93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131.77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629.77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246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362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280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116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朱兴宇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117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104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137.26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629.26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247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30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298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chemeClr val="tx1"/>
                          </a:solidFill>
                          <a:latin typeface="宋体"/>
                        </a:rPr>
                        <a:t>294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临界生有点尴尬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“示范性高中”情况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    44-42</a:t>
            </a:r>
            <a:endParaRPr lang="zh-CN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251520" y="404659"/>
          <a:ext cx="8568952" cy="5904660"/>
        </p:xfrm>
        <a:graphic>
          <a:graphicData uri="http://schemas.openxmlformats.org/drawingml/2006/table">
            <a:tbl>
              <a:tblPr/>
              <a:tblGrid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  <a:gridCol w="612068"/>
              </a:tblGrid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赵彤璟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97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132.28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619.28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120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203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-155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钟浩扬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107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123.52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618.52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304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300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弋成尧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138.01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615.01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282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213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293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-69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周敏晶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131.77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612.77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285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322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左舒木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95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134.15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80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611.15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288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190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-98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尹逸帆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138.13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606.13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-213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黄铮浩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88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137.39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605.39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292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174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269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-118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彭屹灏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98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133.52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603.52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299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274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318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-25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张彤馨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128.52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48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594.52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292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彭文煊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95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126.27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563.27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336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40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359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342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雷翔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97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89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134.54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545.54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343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41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276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-67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黄涵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105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84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119.64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72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523.64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351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42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281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333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-70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韩沛显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109.01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60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517.01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353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43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308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357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-45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俞欣晔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96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127.77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48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42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515.77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354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44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279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349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400" b="1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-75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4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张恩玮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46</a:t>
                      </a:r>
                    </a:p>
                  </a:txBody>
                  <a:tcPr marL="8164" marR="8164" marT="816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</a:rPr>
              <a:t>三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. 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展望（信心够）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r>
              <a:rPr lang="en-US" altLang="zh-CN" sz="44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4400" b="1" dirty="0">
                <a:solidFill>
                  <a:srgbClr val="FF0000"/>
                </a:solidFill>
              </a:rPr>
              <a:t>经验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丰富且爱岗敬业的师资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r>
              <a:rPr lang="en-US" altLang="zh-CN" sz="4400" b="1" dirty="0" smtClean="0">
                <a:solidFill>
                  <a:srgbClr val="FF0000"/>
                </a:solidFill>
              </a:rPr>
              <a:t>2.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备考积极且较有效的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45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位准中考生。</a:t>
            </a:r>
            <a:endParaRPr lang="en-US" altLang="zh-CN" sz="4400" b="1" dirty="0" smtClean="0">
              <a:solidFill>
                <a:srgbClr val="FF0000"/>
              </a:solidFill>
            </a:endParaRPr>
          </a:p>
          <a:p>
            <a:r>
              <a:rPr lang="en-US" altLang="zh-CN" sz="4400" b="1" dirty="0" smtClean="0">
                <a:solidFill>
                  <a:srgbClr val="FF0000"/>
                </a:solidFill>
              </a:rPr>
              <a:t>3.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我们切实际的备考计划。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67" name="Rectangle 279"/>
          <p:cNvSpPr>
            <a:spLocks noChangeArrowheads="1"/>
          </p:cNvSpPr>
          <p:nvPr/>
        </p:nvSpPr>
        <p:spPr bwMode="auto">
          <a:xfrm>
            <a:off x="0" y="430886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buClr>
                <a:srgbClr val="FF0000"/>
              </a:buClr>
              <a:buFont typeface="Wingdings" pitchFamily="2" charset="2"/>
              <a:buChar char="u"/>
            </a:pP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发挥“校模”作用，正面</a:t>
            </a: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激励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，提</a:t>
            </a: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振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全班学生</a:t>
            </a: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自信心。</a:t>
            </a: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endParaRPr lang="zh-CN" altLang="en-US" sz="3200" dirty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  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继续值日班长总结和小组讨论，营造良好氛围</a:t>
            </a:r>
            <a:endParaRPr lang="zh-CN" altLang="en-US" sz="3200" b="1" dirty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endParaRPr lang="zh-CN" altLang="en-US" sz="3200" dirty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  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团队</a:t>
            </a: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作战，温馨备考，师生同学同乐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。</a:t>
            </a:r>
            <a:endParaRPr lang="zh-CN" altLang="en-US" sz="3200" b="1" dirty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endParaRPr lang="zh-CN" altLang="en-US" sz="3200" dirty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  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了解</a:t>
            </a:r>
            <a:r>
              <a:rPr lang="zh-CN" altLang="en-US" sz="3200" b="1" dirty="0">
                <a:solidFill>
                  <a:srgbClr val="993366"/>
                </a:solidFill>
                <a:ea typeface="楷体" pitchFamily="49" charset="-122"/>
              </a:rPr>
              <a:t>自己，了解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中考，放眼</a:t>
            </a:r>
            <a:r>
              <a:rPr lang="en-US" altLang="zh-CN" sz="3200" b="1" dirty="0" smtClean="0">
                <a:solidFill>
                  <a:srgbClr val="993366"/>
                </a:solidFill>
                <a:ea typeface="楷体" pitchFamily="49" charset="-122"/>
              </a:rPr>
              <a:t>810</a:t>
            </a:r>
            <a:r>
              <a:rPr lang="zh-CN" altLang="en-US" sz="3200" b="1" dirty="0" smtClean="0">
                <a:solidFill>
                  <a:srgbClr val="993366"/>
                </a:solidFill>
                <a:ea typeface="楷体" pitchFamily="49" charset="-122"/>
              </a:rPr>
              <a:t>分。</a:t>
            </a:r>
            <a:endParaRPr lang="en-US" altLang="zh-CN" sz="3200" b="1" dirty="0" smtClean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</a:pPr>
            <a:endParaRPr lang="en-US" altLang="zh-CN" sz="3200" b="1" dirty="0" smtClean="0">
              <a:solidFill>
                <a:srgbClr val="993366"/>
              </a:solidFill>
              <a:ea typeface="楷体" pitchFamily="49" charset="-122"/>
            </a:endParaRP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r>
              <a:rPr lang="zh-CN" altLang="en-US" sz="3200" b="1" dirty="0" smtClean="0">
                <a:solidFill>
                  <a:srgbClr val="993366"/>
                </a:solidFill>
                <a:latin typeface="楷体" pitchFamily="49" charset="-122"/>
                <a:ea typeface="楷体" pitchFamily="49" charset="-122"/>
              </a:rPr>
              <a:t>用好有效时间，不做无用功，不搞疲劳战。身体第一，心态关键。</a:t>
            </a:r>
          </a:p>
          <a:p>
            <a:pPr>
              <a:buClr>
                <a:srgbClr val="FF0000"/>
              </a:buClr>
              <a:buFont typeface="Wingdings" pitchFamily="2" charset="2"/>
              <a:buChar char="u"/>
            </a:pPr>
            <a:endParaRPr lang="zh-CN" altLang="en-US" sz="3200" b="1" dirty="0">
              <a:solidFill>
                <a:srgbClr val="993366"/>
              </a:solidFill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6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Autofit/>
          </a:bodyPr>
          <a:lstStyle/>
          <a:p>
            <a:r>
              <a:rPr lang="en-US" altLang="zh-CN" sz="7200" dirty="0" smtClean="0">
                <a:solidFill>
                  <a:srgbClr val="FF0000"/>
                </a:solidFill>
              </a:rPr>
              <a:t>THANK YOU</a:t>
            </a:r>
            <a:endParaRPr lang="zh-CN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1596</TotalTime>
  <Words>1851</Words>
  <Application>Microsoft Office PowerPoint</Application>
  <PresentationFormat>全屏显示(4:3)</PresentationFormat>
  <Paragraphs>1450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</vt:lpstr>
      <vt:lpstr>阶段性总结与展望</vt:lpstr>
      <vt:lpstr>幻灯片 2</vt:lpstr>
      <vt:lpstr>幻灯片 3</vt:lpstr>
      <vt:lpstr>幻灯片 4</vt:lpstr>
      <vt:lpstr>幻灯片 5</vt:lpstr>
      <vt:lpstr>幻灯片 6</vt:lpstr>
      <vt:lpstr>幻灯片 7</vt:lpstr>
      <vt:lpstr>临界生</vt:lpstr>
      <vt:lpstr>幻灯片 9</vt:lpstr>
      <vt:lpstr>幻灯片 10</vt:lpstr>
      <vt:lpstr>临界生有点尴尬</vt:lpstr>
      <vt:lpstr>“示范性高中”情况</vt:lpstr>
      <vt:lpstr>幻灯片 13</vt:lpstr>
      <vt:lpstr>幻灯片 14</vt:lpstr>
      <vt:lpstr>幻灯片 15</vt:lpstr>
      <vt:lpstr>THANK YOU</vt:lpstr>
      <vt:lpstr>幻灯片 17</vt:lpstr>
      <vt:lpstr>临界生有点尴尬</vt:lpstr>
      <vt:lpstr>“示范性高中”情况</vt:lpstr>
      <vt:lpstr>幻灯片 20</vt:lpstr>
      <vt:lpstr>幻灯片 21</vt:lpstr>
      <vt:lpstr>幻灯片 22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john</dc:creator>
  <cp:lastModifiedBy>john</cp:lastModifiedBy>
  <cp:revision>8</cp:revision>
  <dcterms:created xsi:type="dcterms:W3CDTF">2019-04-11T08:50:53Z</dcterms:created>
  <dcterms:modified xsi:type="dcterms:W3CDTF">2019-07-10T02:24:57Z</dcterms:modified>
</cp:coreProperties>
</file>