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7" r:id="rId2"/>
    <p:sldMasterId id="2147483701" r:id="rId3"/>
    <p:sldMasterId id="2147483713" r:id="rId4"/>
  </p:sldMasterIdLst>
  <p:notesMasterIdLst>
    <p:notesMasterId r:id="rId41"/>
  </p:notesMasterIdLst>
  <p:sldIdLst>
    <p:sldId id="256" r:id="rId5"/>
    <p:sldId id="377" r:id="rId6"/>
    <p:sldId id="417" r:id="rId7"/>
    <p:sldId id="281" r:id="rId8"/>
    <p:sldId id="379" r:id="rId9"/>
    <p:sldId id="381" r:id="rId10"/>
    <p:sldId id="396" r:id="rId11"/>
    <p:sldId id="397" r:id="rId12"/>
    <p:sldId id="399" r:id="rId13"/>
    <p:sldId id="398" r:id="rId14"/>
    <p:sldId id="400" r:id="rId15"/>
    <p:sldId id="418" r:id="rId16"/>
    <p:sldId id="419" r:id="rId17"/>
    <p:sldId id="293" r:id="rId18"/>
    <p:sldId id="295" r:id="rId19"/>
    <p:sldId id="384" r:id="rId20"/>
    <p:sldId id="420" r:id="rId21"/>
    <p:sldId id="299" r:id="rId22"/>
    <p:sldId id="421" r:id="rId23"/>
    <p:sldId id="429" r:id="rId24"/>
    <p:sldId id="428" r:id="rId25"/>
    <p:sldId id="388" r:id="rId26"/>
    <p:sldId id="422" r:id="rId27"/>
    <p:sldId id="302" r:id="rId28"/>
    <p:sldId id="423" r:id="rId29"/>
    <p:sldId id="307" r:id="rId30"/>
    <p:sldId id="309" r:id="rId31"/>
    <p:sldId id="430" r:id="rId32"/>
    <p:sldId id="425" r:id="rId33"/>
    <p:sldId id="319" r:id="rId34"/>
    <p:sldId id="385" r:id="rId35"/>
    <p:sldId id="386" r:id="rId36"/>
    <p:sldId id="333" r:id="rId37"/>
    <p:sldId id="426" r:id="rId38"/>
    <p:sldId id="412" r:id="rId39"/>
    <p:sldId id="325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EBC"/>
    <a:srgbClr val="E96F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08" autoAdjust="0"/>
    <p:restoredTop sz="83265"/>
  </p:normalViewPr>
  <p:slideViewPr>
    <p:cSldViewPr snapToGrid="0" snapToObjects="1">
      <p:cViewPr varScale="1">
        <p:scale>
          <a:sx n="72" d="100"/>
          <a:sy n="72" d="100"/>
        </p:scale>
        <p:origin x="97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71EFB-C8B6-C843-9953-5CE80EDFAC66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68E9E-9E0B-734D-A120-0F87009635F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6859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68E9E-9E0B-734D-A120-0F87009635FD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33311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>
            <a:extLst>
              <a:ext uri="{FF2B5EF4-FFF2-40B4-BE49-F238E27FC236}">
                <a16:creationId xmlns:a16="http://schemas.microsoft.com/office/drawing/2014/main" id="{D34C0336-3E79-48FE-A2D9-00FD02265BCD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备注占位符 2">
            <a:extLst>
              <a:ext uri="{FF2B5EF4-FFF2-40B4-BE49-F238E27FC236}">
                <a16:creationId xmlns:a16="http://schemas.microsoft.com/office/drawing/2014/main" id="{3D69062F-9FF7-40CE-986A-1D8C8978520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31" name="灯片编号占位符 3">
            <a:extLst>
              <a:ext uri="{FF2B5EF4-FFF2-40B4-BE49-F238E27FC236}">
                <a16:creationId xmlns:a16="http://schemas.microsoft.com/office/drawing/2014/main" id="{EB250EE4-B95A-4FF0-A3E6-B1D7848B4A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25939D8-9AEA-4286-98A1-66EB4E65FF8A}" type="slidenum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308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7A1EE7-87DF-2846-9481-D7DBEAA86C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2AD2639-9D07-FB45-A61E-59D459777F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B33C4F-A7FF-BB40-B80A-172FB35D1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914D921-5509-5B41-A316-CC1B0192F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FC97B4-1ACB-2841-A684-76DD277E8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7391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3DC0BC-FFA9-7041-BDA1-253E1A7C5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30902D-ACC1-4F46-8BE1-79F0D3230D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D1BEB8-ABBE-0C49-A0A2-EF5716EBA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6C8295-DA63-9841-BBBD-61827A2F1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EC5847-90F4-884C-8EA0-FD63A464E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4897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98DEF5-35DB-FE43-836E-0E4D6F7E6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FCD5B14-B9EC-0346-91FB-92A6F7E9D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3FD3D7-4558-3047-8EB2-7AD3243C9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B3BCFB-1994-BA44-AA5B-1B8CFB06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394BC0-9B7E-8140-ABB2-9DBF00B77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01189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B0B4794-562D-1B48-9639-A0CE45906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593EF3-21F5-284D-8F12-C16F79FB40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3569CD0-FD0C-744B-89D2-ADF037232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E4944F0-3BD1-9543-BD01-AF26EA31D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1720067-B383-B74A-9FC8-764E6FB84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FDCB67-91D9-8B4D-A60C-A0F1A5B03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07558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F0955D-209A-A24E-A1F9-B5E762F07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BDD87D7-A974-354D-B76F-37203205F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C7C1F5E-24A3-C545-9CE9-B1B520110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958C4B7-600A-854B-B9B1-ACE532C0A6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C48300F-561F-BB4E-9295-AFFE1C4A38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DFA2A21-5071-4347-A947-C51F01C88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41CDEDC-5936-BF45-86E2-EE5F0E3B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1D5C4C0-7532-8244-880F-7BBE32CB3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14668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C4A246-EEF2-5143-A81D-7BAAFAC47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27FE064-BDA8-F44F-9AA1-D938D74F8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0B4849E-BE77-E043-AF76-B20083B45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2E5BBF5-63EE-3647-B7DA-A38D1C77A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9819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EC6E911-D3B3-684B-86A0-97CC820CE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56142CB-3BD1-C54D-82BF-2A1B9DE6B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F90333-89D3-1D4E-BDB9-F560216A2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7733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36367B-7B50-8546-AC2D-BAA86479B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923F87-97D3-DA44-9B63-02765E28A1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5F442AD-C18E-4845-8FC8-1C3DB35A44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EEE973D-7B85-AD49-AEB9-FC6C49E63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182FD51-7C02-C34B-9C98-532661FCA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029FFFD-C4AD-1644-8B31-B110EF205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44598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05FF0B-8B6F-564E-A763-65B8B1FF8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62756D9-9FA1-2A45-87BC-C20600F50F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52CBFE3-480D-B24F-9768-4E74C4C87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CE40395-224B-1740-BF6E-B01F34F60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18C3F8C-A820-EC4A-B1BD-30847C6EE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C227128-622D-0A41-8BDD-8E2C60462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702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65BC4A-336B-2548-874C-42DF00C1E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BD5E7E0-39A1-6044-923A-3C05EFA264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068A5BC-687A-6244-B66B-DED4D5FCA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F4B2A06-F564-B840-8A31-32538E078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0FEFF8-25DF-A745-A73E-6B080CA52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97813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BCD4177-E415-D04D-B13A-EA8C3B8F0A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749606E-E9AC-0B48-A262-56F3DDFFF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8F2A0C-B7EA-9844-AE89-743B8AD68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1B4DB42-527E-DD4D-8FFE-58960ACE0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824A98-51CC-4C40-AE4A-4ADDD17C1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48417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BE8DF4BE-0CD2-49F1-AEB7-E002E46DA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9750976-BBEA-4F3B-BE37-9ABB93712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90E664F-02F9-4324-B53A-C3E478E54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EA027-CBE0-4983-9C74-5C8D83FCFAC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389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DE82135-D7BA-4660-8515-34A121A4E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2520204-1CF2-42AA-BB77-38DC8D3B6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AB05551-82DD-47FD-9CEB-E5ACC9C8C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AD993-52CA-45A2-AB03-22A3666C84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3387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94B0BD9-634B-4C40-9ABC-A07077813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9470E1E-3D3B-4202-8BA8-CF1134702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5275BA5-B1CB-42B0-86DF-FB69939AA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9CA70-EC10-4589-8259-227C2CA4CE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409868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E55B2EB-1EB2-46FC-AA8C-53FC5DFCD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F17388A-9476-4D46-829D-256510F0F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91D2BE2-350C-4B69-9EED-BF23205A4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A2D39-C13A-45F0-8D03-A831F8827F9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0539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7BFD2DEC-57B0-43F8-9252-D001912A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A386D585-2778-4C32-8765-614BCBF6D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61094BC7-2CE0-4C63-9CD1-2E5494D48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91CB7-7E09-45AF-822A-B4CCD08D756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5067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439706FE-2DBD-4950-B8FA-E90D5C125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7C4B60AE-14E7-41F0-8A05-3DA2102D0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4A1D9ACB-5C39-4061-9F2F-44DE464E4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868F3-6956-43D3-8339-399888231B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03744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1A3BA43-BEC2-4565-8DA7-976CA67CF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3FD6337-55A1-426F-9568-209F752BE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58734A1-495A-451C-A2A6-B8304F14D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7E7A7-966F-40BF-A851-5FC8B282A0F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745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4714962-C004-4FE6-BEA2-2C49EB368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BB463142-1DE9-4768-8DE4-33644EBB6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AB11C941-EE1A-4E17-BC18-03F16BF29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374AF-F48D-4003-9BF0-B0BFB2355E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3838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598DC9C-C499-4D86-8B32-C9FAC1949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FC4DAE0-130D-48E6-9D7F-E227E4A39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1D69366F-019E-4FDC-9B04-82B635C75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5DE91-94FB-4843-9E97-1DFCC5BD96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90816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5124190-D87B-42AF-BA82-6E740928C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7D9EC34-76E0-4CC5-9000-C2D91E018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FCB67DD-1150-484A-99C2-C878B4BD5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9A631-12BE-437A-8220-BB879E515B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2873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34E151D-69EC-4CE8-9D2F-8259135AB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7143DF6-71F1-4F55-959F-5FC672104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6805186-88A4-4FF0-9739-F1642F0FC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87B1F-DDBD-42B0-95E4-976CB39217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99743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1" y="1225551"/>
            <a:ext cx="10924540" cy="206210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EFF03B30-79DF-4E96-8084-D688DE63E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6568A273-F317-4783-BE89-791C9279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5CC796D8-459B-4B35-854C-DDC137BF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1FCA1-0001-49D8-98BB-5B1772B8E9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4648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79500" y="609600"/>
            <a:ext cx="10610851" cy="206210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7D03F687-1AA4-4EEE-8C31-70AC81A1E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EA4A3909-484A-46CD-B3A2-295FBA5CA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A33C7D5C-1147-453F-A493-ECBB05DA0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88881-BB74-4F37-B852-1CD2EF6207C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0946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CB25A7F-C6E9-4D6B-A3CB-BB5B6413E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B8ED1EC-097B-42A6-B6E3-7A8430F50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AC57967-79D0-4DC2-942D-690D2B65D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C24F9-D7DE-4D3C-969E-E2F73F0B5C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28729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193A851-D376-4514-88F8-7B928CF82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C80C6D7-D435-4433-94D4-918DE2AF7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7D441EB-F4D7-41B9-B79E-02F7ACBBC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27AC6-19DC-4601-8D52-243DDF55DDA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35042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FB48A6E-A71F-4D88-B253-FB862BA01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9B26AE9-ED22-4F8A-9EF1-094383698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801A261-ED60-4B62-9096-340B602E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1B396-5EC2-45AB-B031-E7CF92D820D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517239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0DBDF43-6B00-4E67-92E6-A3B18308B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DBEA9D1-2CC2-4D0F-95BF-976B69990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74E2B17-F94D-42A5-A79B-DF3B4520E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6940-122F-4520-8D1E-D93560157C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11404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5DE02283-42A4-4DE3-A8C8-E2ABCD41E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BE8237B3-105A-4896-8583-EFFA83757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909DB581-8889-4A0D-9C50-F07DB3713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F4FB1-ABA8-40EC-92B2-D8E3A8B2F4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07784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C907209B-0ED8-41D8-ABA2-D292E3D56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3E522E7-4AE8-4606-ADF7-3F1F15265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59A6211E-D9DF-4C30-A02B-7C7774A97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533B0-4E48-4A25-BA18-EF78EA9A71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57115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2E8DF05-606B-43F6-8451-D435CD7FC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FA8BF9B-7A4E-4318-88B4-906836122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DE377C-32F7-4584-AC38-54D722594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9AEF0-1738-45B0-8073-B30FDBA0EC4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58791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914BA4C7-2C59-4F0C-AC8B-32654E042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23D1111-1E34-4169-B7C4-69D0CB0CC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7500A80-29E4-4438-AD6A-E6A138398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966A6-E3DE-4476-ACD6-A103DC8F72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6356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01B0281-2822-43BF-A860-1A23DA3B5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AD4BAB0B-E722-4256-9665-9DB7A139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BE68496-F5DC-4E42-9BF7-E2E6D1BBD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FA53C-7505-4320-88D4-63DACA2A1B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92237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887BB18-65DD-4C9B-87FE-6E011559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567CBA7-D2C3-4C6A-A233-3B8A2652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5F92118-280B-48FB-AA18-BAD1CE9B1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3D9F9-FB8A-44E5-B439-C18183EB69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47438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704850"/>
            <a:ext cx="80264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5EB3AC9-71E6-490A-B031-DFD4DC996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927150A-55BD-4B00-B011-4B123C1BE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4601FCB-B548-4AB3-A8B2-155AE6D3F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B9A8F-0608-4ABB-AF93-5B5C78C5E75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91105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725B302F-6261-B245-A534-89615E8D83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" y="1219200"/>
            <a:ext cx="10566400" cy="914400"/>
          </a:xfrm>
          <a:custGeom>
            <a:avLst/>
            <a:gdLst>
              <a:gd name="T0" fmla="*/ 0 w 1000"/>
              <a:gd name="T1" fmla="*/ 914400 h 1000"/>
              <a:gd name="T2" fmla="*/ 0 w 1000"/>
              <a:gd name="T3" fmla="*/ 0 h 1000"/>
              <a:gd name="T4" fmla="*/ 79248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5" name="Line 8">
            <a:extLst>
              <a:ext uri="{FF2B5EF4-FFF2-40B4-BE49-F238E27FC236}">
                <a16:creationId xmlns:a16="http://schemas.microsoft.com/office/drawing/2014/main" id="{E52E1945-B090-BF4A-884E-1FA9281A941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41601" y="3962400"/>
            <a:ext cx="8682567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89442" name="Rectangle 2">
            <a:extLst>
              <a:ext uri="{FF2B5EF4-FFF2-40B4-BE49-F238E27FC236}">
                <a16:creationId xmlns:a16="http://schemas.microsoft.com/office/drawing/2014/main" id="{3B615639-75AF-6C48-BDA8-E05F82558D3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219201" y="1524000"/>
            <a:ext cx="10164233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189443" name="Rectangle 3">
            <a:extLst>
              <a:ext uri="{FF2B5EF4-FFF2-40B4-BE49-F238E27FC236}">
                <a16:creationId xmlns:a16="http://schemas.microsoft.com/office/drawing/2014/main" id="{C7A98E8D-2435-FD41-892B-B3ACAD16398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641600" y="3962400"/>
            <a:ext cx="87376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6A731476-DFF8-D341-9963-53454D68AD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5150256-29DF-5543-A8D9-B367F6E794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EB9EA93-6495-7643-8BAE-6CACB1A2E4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A6DF91-A381-974F-8005-1E1EF365E89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65365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E7729C-6F8D-FC4A-AAC1-4C9ED8635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5DB9E9D-4DA5-164B-90FB-7DA667B65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E90BB11-A265-7B4D-B574-E8B6C45656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9A2AA3-FC7F-524A-9ADD-DDEBB7A4BE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15564E5-226D-584C-998A-28FDE220FE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25B43-E855-A047-AD99-CBDE0063D95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97952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EDD3F3-4BA8-434A-9994-6358BD504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72FA374-F399-B54D-9444-12B14BB732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CB38EAF-AB37-794C-91BD-0320665016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CDAC8A-E43A-C54C-8FBF-262500EAA5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C517831-02B7-5C42-9AAF-9CF55EC19A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27BF7-B907-4E43-B992-F70F0AAE0C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09343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CA98E0-D079-CA4C-8505-585D3EE7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333AA4-17FE-3746-B2D2-04EDE887E2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D2C3DBA-4124-2C48-A03E-1347F0B0C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5691D1-9DC8-CE4B-B5EC-5078448CD7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778102-E143-854F-A93A-1D8A2337E8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8E6E9A-7BA9-1C45-B5ED-158BC89BE1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4BE7F-E50F-F74D-BA23-677940A641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38396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38D8EE-CAA8-214B-AFBA-FA4EBABFC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55572E8-BE28-7342-8A6A-BC1865654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944E83D-EFD8-804E-9069-5A9B5CE8D1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5B7357A-7F09-3446-B818-4794FD6D44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74F592F-7510-9C45-AC5A-07430D695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7BE6FB1-9171-274C-A78A-B5E916AAB9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09AC3B7-899C-5147-8678-16AA3415E4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2CE3168-A3E0-074F-9E96-5F225A944D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A0555-987C-6C4D-A152-9483FB51ED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499436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54D9C1-217A-5641-AB02-39EC549AA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DDC8162-47C9-6C4C-A36E-C151042397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F8900A7-A46A-6F4C-A149-861357C0AD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1D8304B-694C-A143-91C6-B34C1A19AF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53267-E889-1F4D-AEDE-CAB515673DE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4187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C3F95B3-F8E4-A344-924A-C827C3585D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E8213C1-BE56-6242-8FC8-55C8D96A72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4CA4985-27D2-0D49-BE4D-7E2DC89776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EFAA2-BD9C-E143-9E74-4B03F97EC3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38029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01491D-6F02-4E49-AAEE-3687274B9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042667-6FE1-A04A-A1A3-1A8C6A75C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33B59FF-9719-1243-A811-0DF6D3D426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42BF8B-BAA0-AD49-8CDE-AB85620EC9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FB5ABF-0A1F-A64F-A7C2-DB7B82D939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5D9946-F89E-064C-8D09-7B31A68585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14D2F-7E60-BD4F-9470-C1E9525ACB3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58067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88D2D4-A364-F14C-AE58-47F0317B2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D98C852-0C43-CC49-A669-8A6A428796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0C05214-1593-AF49-A84F-2878285F3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725EE7-01F8-374A-9C28-987F75EAC0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186EE1-3C82-1843-B1EE-DA9467A4BA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F1D04C-B03F-5D49-8122-D5B578253A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803E2-C87D-3642-9B21-1A618774F21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724515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2B7E0A-ED5B-1749-9229-FF99F1F87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D98FBC5-C3E0-9440-9DC0-969A7FB500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B719E83-3F24-BB46-B4F1-2616B591CE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905AD3E-342A-7C45-99F8-8D35409483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7323853-5B0C-324E-B84A-482123EACF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D4C14-D878-124A-8101-9367C609C1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27529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9E3225E-EE9D-8D44-AF69-5231E20E28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DB8CF29-E5DA-C94D-B3AB-08C3D8BCEF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53112"/>
          </a:xfrm>
        </p:spPr>
        <p:txBody>
          <a:bodyPr vert="eaVert"/>
          <a:lstStyle/>
          <a:p>
            <a:r>
              <a:rPr lang="zh-CN" altLang="en-US"/>
              <a:t>单击此处编辑母版文本样式
二级
三级
四级
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30D482E-3808-9349-9D94-F018A9BC9B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0D4E640-6601-3D4F-9D81-D2D2A736D6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841EC3-3F74-8446-BD57-C3EB8AA8E8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FF7E6-69C2-A946-8502-7D4DECA276B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45412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9EE8FC-4E3E-E84A-8E44-335C2D8A9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>
            <a:extLst>
              <a:ext uri="{FF2B5EF4-FFF2-40B4-BE49-F238E27FC236}">
                <a16:creationId xmlns:a16="http://schemas.microsoft.com/office/drawing/2014/main" id="{D9FEE6E8-A022-2C4A-9FBA-F8C832A78C04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30725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C29EE5A-EA7F-4043-8BBD-E828725772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35CDEF-0757-AF42-B7BB-AAB7181F55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AAF17E7-311F-0E42-830D-44AB4C2480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54FF4-A457-EA49-A915-72E123863B3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6759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74FDD6F-A0A9-7649-BEEF-54F2A761D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435D7DE-9CA1-3249-ABEA-48266BE00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3B4FE6A-A505-544F-8211-D053CFFDAD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53BF6-634F-DE4F-BEB7-1F33191E0B3F}" type="datetimeFigureOut">
              <a:rPr kumimoji="1" lang="zh-CN" altLang="en-US" smtClean="0"/>
              <a:t>2019/3/11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EAC226-49F5-C342-AB1A-F4225339AD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768E800-B041-4142-8A9C-2723437B5A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7F004-97B2-274F-8FCC-E5649ABA1E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6646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1">
          <a:blip r:embed="rId1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37C5CCD2-4D66-4E74-B918-686524FA7A43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DFCBD6CE-E43A-48DD-8984-2DA9C23C990F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4934A09-3E26-466F-88A4-8CAF7B68A202}"/>
              </a:ext>
            </a:extLst>
          </p:cNvPr>
          <p:cNvGrpSpPr/>
          <p:nvPr/>
        </p:nvGrpSpPr>
        <p:grpSpPr>
          <a:xfrm>
            <a:off x="-25405" y="203200"/>
            <a:ext cx="12240689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FBE12FB2-A1E6-4A37-BD4D-0BEF3B682EBA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B18B4304-32FB-495A-9C38-53E7D57B533E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C33A51ED-D690-4ABB-B4B2-FA8051CB1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3B492FA1-B5E5-4086-B8E9-34840FE813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>
                <a:solidFill>
                  <a:srgbClr val="5F5F5F"/>
                </a:solidFill>
                <a:latin typeface="Comic Sans MS" panose="030F0702030302020204" pitchFamily="66" charset="0"/>
              </a:rPr>
              <a:t>Unit 2 Reading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D875E52E-2874-4763-890B-1980F1B1CC5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AC44E1F2-4DA4-4105-A8A1-189BD4DB21D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66BB2056-055D-4A17-AB33-CF66EB609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301FD8BA-CD1A-4A02-837B-0EC0FC8512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CFBEAB14-3293-4631-8D97-907DDE5AEE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E98270E6-3B71-41A2-BA8A-FAA9240DA9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9411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5B69F83B-1B71-4002-B004-49A8E6B3913E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6D32B8A6-87CF-4629-B7EB-50C2784F951D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1B53138-B4E3-48E4-9D9D-796EC36E65DD}"/>
              </a:ext>
            </a:extLst>
          </p:cNvPr>
          <p:cNvGrpSpPr/>
          <p:nvPr/>
        </p:nvGrpSpPr>
        <p:grpSpPr>
          <a:xfrm>
            <a:off x="-25402" y="203200"/>
            <a:ext cx="12240687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000B8B86-ADE5-4E29-A752-10963E04CFB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AFA3BF57-672E-4FC6-A931-55ED236EDC7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149C30F4-74BC-44E2-B7CA-4B0BF7B8B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5CBA25A3-FFB9-410F-B42A-796EA81EB3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2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09FD2E4-A0F3-42EB-B5B0-A07B512B7AE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C882EDF6-81ED-42E0-9811-1A952D2E8D5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4"/>
            <a:ext cx="109728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969BF383-291E-4755-910C-B893D00B5A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3BC7D118-F26D-4FE3-B231-0F0155D2C2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CD130BB9-AED1-4629-BD12-AD2EDF8F5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95ECF265-8BDF-43F9-BD3A-60BCCD23F61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7540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DFB63FA-4B0F-6E47-B0EA-61484C5716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418D635-6E73-D542-BAA4-3284F49FCB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88420" name="Rectangle 4">
            <a:extLst>
              <a:ext uri="{FF2B5EF4-FFF2-40B4-BE49-F238E27FC236}">
                <a16:creationId xmlns:a16="http://schemas.microsoft.com/office/drawing/2014/main" id="{C72E8144-5206-B44D-8AB8-7A1E1AC4F42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8421" name="Rectangle 5">
            <a:extLst>
              <a:ext uri="{FF2B5EF4-FFF2-40B4-BE49-F238E27FC236}">
                <a16:creationId xmlns:a16="http://schemas.microsoft.com/office/drawing/2014/main" id="{5B8E1749-F527-804B-AA8E-96F3B431D6D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8422" name="Rectangle 6">
            <a:extLst>
              <a:ext uri="{FF2B5EF4-FFF2-40B4-BE49-F238E27FC236}">
                <a16:creationId xmlns:a16="http://schemas.microsoft.com/office/drawing/2014/main" id="{A62C35BB-DBBC-3B44-8580-AA9B296079D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fld id="{397ECC7C-331F-E346-BFAF-25D4A02A25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31" name="Freeform 7">
            <a:extLst>
              <a:ext uri="{FF2B5EF4-FFF2-40B4-BE49-F238E27FC236}">
                <a16:creationId xmlns:a16="http://schemas.microsoft.com/office/drawing/2014/main" id="{3EBDB25E-D05B-494F-B808-4A2915F6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000" y="228600"/>
            <a:ext cx="10972800" cy="609600"/>
          </a:xfrm>
          <a:custGeom>
            <a:avLst/>
            <a:gdLst>
              <a:gd name="T0" fmla="*/ 0 w 1000"/>
              <a:gd name="T1" fmla="*/ 609600 h 1000"/>
              <a:gd name="T2" fmla="*/ 0 w 1000"/>
              <a:gd name="T3" fmla="*/ 0 h 1000"/>
              <a:gd name="T4" fmla="*/ 82296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032" name="Line 8">
            <a:extLst>
              <a:ext uri="{FF2B5EF4-FFF2-40B4-BE49-F238E27FC236}">
                <a16:creationId xmlns:a16="http://schemas.microsoft.com/office/drawing/2014/main" id="{298985BF-CAC9-2245-AC0D-DF7EA08C886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6172200"/>
            <a:ext cx="109728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87907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06FA72-CA31-544E-8995-2A87679D27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45810"/>
            <a:ext cx="9144000" cy="1355750"/>
          </a:xfrm>
        </p:spPr>
        <p:txBody>
          <a:bodyPr>
            <a:normAutofit/>
          </a:bodyPr>
          <a:lstStyle/>
          <a:p>
            <a:pPr algn="l"/>
            <a:r>
              <a:rPr kumimoji="1" lang="en-US" altLang="zh-CN" sz="6600" dirty="0">
                <a:solidFill>
                  <a:srgbClr val="E96F5A"/>
                </a:solidFill>
                <a:latin typeface="Forte" panose="03060902040502070203" pitchFamily="66" charset="0"/>
              </a:rPr>
              <a:t>Unit2</a:t>
            </a:r>
            <a:endParaRPr kumimoji="1" lang="zh-CN" altLang="en-US" sz="6600" dirty="0">
              <a:solidFill>
                <a:srgbClr val="E96F5A"/>
              </a:solidFill>
              <a:latin typeface="Forte" panose="03060902040502070203" pitchFamily="66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F2EE3EF-20F5-CC44-B6FD-4962B49D4A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8516"/>
            <a:ext cx="9144000" cy="911117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kumimoji="1" lang="en-US" altLang="zh-CN" sz="6600" dirty="0">
                <a:solidFill>
                  <a:srgbClr val="2F5EBC"/>
                </a:solidFill>
                <a:latin typeface="Matura MT Script Capitals" panose="03020802060602070202" pitchFamily="66" charset="0"/>
                <a:cs typeface="JasmineUPC" panose="02020603050405020304" pitchFamily="18" charset="-34"/>
              </a:rPr>
              <a:t>Grammar </a:t>
            </a:r>
            <a:endParaRPr kumimoji="1" lang="zh-CN" altLang="en-US" sz="6600" dirty="0">
              <a:solidFill>
                <a:srgbClr val="2F5EBC"/>
              </a:solidFill>
              <a:latin typeface="Matura MT Script Capitals" panose="03020802060602070202" pitchFamily="66" charset="0"/>
              <a:cs typeface="JasmineUPC" panose="02020603050405020304" pitchFamily="18" charset="-34"/>
            </a:endParaRPr>
          </a:p>
        </p:txBody>
      </p:sp>
      <p:sp>
        <p:nvSpPr>
          <p:cNvPr id="11" name="Freeform 31">
            <a:extLst>
              <a:ext uri="{FF2B5EF4-FFF2-40B4-BE49-F238E27FC236}">
                <a16:creationId xmlns:a16="http://schemas.microsoft.com/office/drawing/2014/main" id="{A2AEA782-0EA4-42E9-871D-7401D6A09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75140" cy="2130951"/>
          </a:xfrm>
          <a:custGeom>
            <a:avLst/>
            <a:gdLst>
              <a:gd name="connsiteX0" fmla="*/ 0 w 4475140"/>
              <a:gd name="connsiteY0" fmla="*/ 0 h 2130951"/>
              <a:gd name="connsiteX1" fmla="*/ 1074821 w 4475140"/>
              <a:gd name="connsiteY1" fmla="*/ 0 h 2130951"/>
              <a:gd name="connsiteX2" fmla="*/ 1074821 w 4475140"/>
              <a:gd name="connsiteY2" fmla="*/ 478 h 2130951"/>
              <a:gd name="connsiteX3" fmla="*/ 4475140 w 4475140"/>
              <a:gd name="connsiteY3" fmla="*/ 478 h 2130951"/>
              <a:gd name="connsiteX4" fmla="*/ 3488452 w 4475140"/>
              <a:gd name="connsiteY4" fmla="*/ 2130951 h 2130951"/>
              <a:gd name="connsiteX5" fmla="*/ 0 w 4475140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5140" h="2130951">
                <a:moveTo>
                  <a:pt x="0" y="0"/>
                </a:moveTo>
                <a:lnTo>
                  <a:pt x="1074821" y="0"/>
                </a:lnTo>
                <a:lnTo>
                  <a:pt x="1074821" y="478"/>
                </a:lnTo>
                <a:lnTo>
                  <a:pt x="4475140" y="478"/>
                </a:lnTo>
                <a:lnTo>
                  <a:pt x="3488452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4B6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7C23C3E-CFC3-654F-8E06-663945B049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129" r="1" b="27207"/>
          <a:stretch/>
        </p:blipFill>
        <p:spPr>
          <a:xfrm flipH="1">
            <a:off x="3649318" y="45175"/>
            <a:ext cx="8542682" cy="2130463"/>
          </a:xfrm>
          <a:custGeom>
            <a:avLst/>
            <a:gdLst>
              <a:gd name="connsiteX0" fmla="*/ 986689 w 8542682"/>
              <a:gd name="connsiteY0" fmla="*/ 0 h 2130473"/>
              <a:gd name="connsiteX1" fmla="*/ 8542682 w 8542682"/>
              <a:gd name="connsiteY1" fmla="*/ 0 h 2130473"/>
              <a:gd name="connsiteX2" fmla="*/ 8542682 w 8542682"/>
              <a:gd name="connsiteY2" fmla="*/ 2130473 h 2130473"/>
              <a:gd name="connsiteX3" fmla="*/ 0 w 8542682"/>
              <a:gd name="connsiteY3" fmla="*/ 2130473 h 213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42682" h="2130473">
                <a:moveTo>
                  <a:pt x="986689" y="0"/>
                </a:moveTo>
                <a:lnTo>
                  <a:pt x="8542682" y="0"/>
                </a:lnTo>
                <a:lnTo>
                  <a:pt x="8542682" y="2130473"/>
                </a:lnTo>
                <a:lnTo>
                  <a:pt x="0" y="2130473"/>
                </a:lnTo>
                <a:close/>
              </a:path>
            </a:pathLst>
          </a:custGeom>
        </p:spPr>
      </p:pic>
      <p:sp>
        <p:nvSpPr>
          <p:cNvPr id="13" name="Freeform 34">
            <a:extLst>
              <a:ext uri="{FF2B5EF4-FFF2-40B4-BE49-F238E27FC236}">
                <a16:creationId xmlns:a16="http://schemas.microsoft.com/office/drawing/2014/main" id="{B0992639-1CDA-4FE6-BB95-E13221490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716860" y="4682362"/>
            <a:ext cx="4475140" cy="2174680"/>
          </a:xfrm>
          <a:custGeom>
            <a:avLst/>
            <a:gdLst>
              <a:gd name="connsiteX0" fmla="*/ 3468199 w 4475140"/>
              <a:gd name="connsiteY0" fmla="*/ 2174680 h 2174680"/>
              <a:gd name="connsiteX1" fmla="*/ 0 w 4475140"/>
              <a:gd name="connsiteY1" fmla="*/ 2174680 h 2174680"/>
              <a:gd name="connsiteX2" fmla="*/ 0 w 4475140"/>
              <a:gd name="connsiteY2" fmla="*/ 0 h 2174680"/>
              <a:gd name="connsiteX3" fmla="*/ 1074821 w 4475140"/>
              <a:gd name="connsiteY3" fmla="*/ 0 h 2174680"/>
              <a:gd name="connsiteX4" fmla="*/ 1074821 w 4475140"/>
              <a:gd name="connsiteY4" fmla="*/ 478 h 2174680"/>
              <a:gd name="connsiteX5" fmla="*/ 4475140 w 4475140"/>
              <a:gd name="connsiteY5" fmla="*/ 478 h 217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5140" h="2174680">
                <a:moveTo>
                  <a:pt x="3468199" y="2174680"/>
                </a:moveTo>
                <a:lnTo>
                  <a:pt x="0" y="2174680"/>
                </a:lnTo>
                <a:lnTo>
                  <a:pt x="0" y="0"/>
                </a:lnTo>
                <a:lnTo>
                  <a:pt x="1074821" y="0"/>
                </a:lnTo>
                <a:lnTo>
                  <a:pt x="1074821" y="478"/>
                </a:lnTo>
                <a:lnTo>
                  <a:pt x="4475140" y="478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337F17A-A4EF-5F42-91DF-E050B52FA9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644" r="-2" b="40198"/>
          <a:stretch/>
        </p:blipFill>
        <p:spPr>
          <a:xfrm>
            <a:off x="20" y="4682840"/>
            <a:ext cx="8563356" cy="2175160"/>
          </a:xfrm>
          <a:custGeom>
            <a:avLst/>
            <a:gdLst>
              <a:gd name="connsiteX0" fmla="*/ 0 w 8563376"/>
              <a:gd name="connsiteY0" fmla="*/ 0 h 2175160"/>
              <a:gd name="connsiteX1" fmla="*/ 8563376 w 8563376"/>
              <a:gd name="connsiteY1" fmla="*/ 0 h 2175160"/>
              <a:gd name="connsiteX2" fmla="*/ 7555992 w 8563376"/>
              <a:gd name="connsiteY2" fmla="*/ 2175160 h 2175160"/>
              <a:gd name="connsiteX3" fmla="*/ 0 w 8563376"/>
              <a:gd name="connsiteY3" fmla="*/ 2175160 h 2175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63376" h="2175160">
                <a:moveTo>
                  <a:pt x="0" y="0"/>
                </a:moveTo>
                <a:lnTo>
                  <a:pt x="8563376" y="0"/>
                </a:lnTo>
                <a:lnTo>
                  <a:pt x="7555992" y="2175160"/>
                </a:lnTo>
                <a:lnTo>
                  <a:pt x="0" y="217516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82610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6">
            <a:extLst>
              <a:ext uri="{FF2B5EF4-FFF2-40B4-BE49-F238E27FC236}">
                <a16:creationId xmlns:a16="http://schemas.microsoft.com/office/drawing/2014/main" id="{88771BCB-197C-4947-A995-DC4FF2970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6944" y="54919"/>
            <a:ext cx="7326426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Gerunds </a:t>
            </a:r>
            <a:r>
              <a:rPr lang="en" altLang="zh-CN" sz="3600" dirty="0">
                <a:latin typeface="arial" panose="020B0604020202020204" pitchFamily="34" charset="0"/>
              </a:rPr>
              <a:t>[ˈ</a:t>
            </a:r>
            <a:r>
              <a:rPr lang="en" altLang="zh-CN" sz="3600" dirty="0" err="1">
                <a:latin typeface="arial" panose="020B0604020202020204" pitchFamily="34" charset="0"/>
              </a:rPr>
              <a:t>dʒerənd</a:t>
            </a:r>
            <a:r>
              <a:rPr lang="en" altLang="zh-CN" sz="3600" dirty="0">
                <a:latin typeface="arial" panose="020B0604020202020204" pitchFamily="34" charset="0"/>
              </a:rPr>
              <a:t>]</a:t>
            </a:r>
            <a:r>
              <a:rPr 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动名词（</a:t>
            </a:r>
            <a:r>
              <a:rPr lang="en-US" altLang="zh-CN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p23</a:t>
            </a:r>
            <a:r>
              <a:rPr lang="zh-CN" altLang="en-US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）</a:t>
            </a:r>
            <a:endParaRPr lang="en-US" sz="36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90F998D9-0CFE-49C3-A48E-35A343816179}"/>
              </a:ext>
            </a:extLst>
          </p:cNvPr>
          <p:cNvSpPr/>
          <p:nvPr/>
        </p:nvSpPr>
        <p:spPr bwMode="auto">
          <a:xfrm>
            <a:off x="1865198" y="2649545"/>
            <a:ext cx="8907577" cy="1584325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86055" indent="-186055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altLang="zh-CN" sz="3200" b="1" dirty="0">
              <a:solidFill>
                <a:srgbClr val="F79646">
                  <a:lumMod val="75000"/>
                </a:srgbClr>
              </a:solidFill>
              <a:latin typeface="Times New Roman"/>
              <a:ea typeface="宋体"/>
            </a:endParaRPr>
          </a:p>
          <a:p>
            <a:pPr marL="186055" indent="-186055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Communicat</a:t>
            </a:r>
            <a:r>
              <a:rPr lang="en-US" altLang="zh-CN" sz="3200" b="1" dirty="0">
                <a:solidFill>
                  <a:srgbClr val="FF0000"/>
                </a:solidFill>
                <a:latin typeface="Times New Roman"/>
                <a:ea typeface="宋体"/>
              </a:rPr>
              <a:t>ing</a:t>
            </a:r>
            <a:r>
              <a:rPr lang="en-US" altLang="zh-CN" sz="3200" b="1" dirty="0">
                <a:solidFill>
                  <a:srgbClr val="F79646">
                    <a:lumMod val="75000"/>
                  </a:srgbClr>
                </a:solidFill>
                <a:latin typeface="Times New Roman"/>
                <a:ea typeface="宋体"/>
              </a:rPr>
              <a:t> </a:t>
            </a:r>
            <a:r>
              <a:rPr lang="en-US" altLang="zh-CN" sz="3200" dirty="0">
                <a:solidFill>
                  <a:prstClr val="black"/>
                </a:solidFill>
                <a:latin typeface="Times New Roman"/>
                <a:ea typeface="宋体"/>
              </a:rPr>
              <a:t>is more than just 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speak</a:t>
            </a:r>
            <a:r>
              <a:rPr lang="en-US" altLang="zh-CN" sz="3200" b="1" dirty="0">
                <a:solidFill>
                  <a:srgbClr val="FF0000"/>
                </a:solidFill>
                <a:latin typeface="Times New Roman"/>
                <a:ea typeface="宋体"/>
              </a:rPr>
              <a:t>ing</a:t>
            </a:r>
            <a:r>
              <a:rPr lang="en-US" altLang="zh-CN" sz="3200" dirty="0">
                <a:solidFill>
                  <a:prstClr val="black"/>
                </a:solidFill>
                <a:latin typeface="Times New Roman"/>
                <a:ea typeface="宋体"/>
              </a:rPr>
              <a:t>.</a:t>
            </a:r>
          </a:p>
          <a:p>
            <a:pPr marL="186055" indent="-186055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/>
                <a:ea typeface="宋体"/>
              </a:rPr>
              <a:t> He 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tried smil</a:t>
            </a:r>
            <a:r>
              <a:rPr lang="en-US" altLang="zh-CN" sz="3200" b="1" dirty="0">
                <a:solidFill>
                  <a:srgbClr val="FF0000"/>
                </a:solidFill>
                <a:latin typeface="Times New Roman"/>
                <a:ea typeface="宋体"/>
              </a:rPr>
              <a:t>ing</a:t>
            </a:r>
            <a:r>
              <a:rPr lang="en-US" altLang="zh-CN" sz="3200" b="1" dirty="0">
                <a:solidFill>
                  <a:srgbClr val="F79646">
                    <a:lumMod val="75000"/>
                  </a:srgbClr>
                </a:solidFill>
                <a:latin typeface="Times New Roman"/>
                <a:ea typeface="宋体"/>
              </a:rPr>
              <a:t> </a:t>
            </a:r>
            <a:r>
              <a:rPr lang="en-US" altLang="zh-CN" sz="3200" dirty="0">
                <a:solidFill>
                  <a:prstClr val="black"/>
                </a:solidFill>
                <a:latin typeface="Times New Roman"/>
                <a:ea typeface="宋体"/>
              </a:rPr>
              <a:t>at people.</a:t>
            </a:r>
          </a:p>
        </p:txBody>
      </p:sp>
      <p:sp>
        <p:nvSpPr>
          <p:cNvPr id="36" name="圆角矩形标注 35">
            <a:extLst>
              <a:ext uri="{FF2B5EF4-FFF2-40B4-BE49-F238E27FC236}">
                <a16:creationId xmlns:a16="http://schemas.microsoft.com/office/drawing/2014/main" id="{76DD882B-7532-4425-9106-97BE222B012C}"/>
              </a:ext>
            </a:extLst>
          </p:cNvPr>
          <p:cNvSpPr/>
          <p:nvPr/>
        </p:nvSpPr>
        <p:spPr>
          <a:xfrm>
            <a:off x="1865198" y="1341438"/>
            <a:ext cx="7326427" cy="1077218"/>
          </a:xfrm>
          <a:prstGeom prst="wedgeRoundRectCallout">
            <a:avLst>
              <a:gd name="adj1" fmla="val -24604"/>
              <a:gd name="adj2" fmla="val 10700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/>
                <a:ea typeface="宋体"/>
              </a:rPr>
              <a:t>Gerunds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 are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nouns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 ending in -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/>
                <a:ea typeface="宋体"/>
              </a:rPr>
              <a:t>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. These nouns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refer to actions and activities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/>
              </a:rPr>
              <a:t>.</a:t>
            </a:r>
            <a:endParaRPr lang="zh-CN" altLang="en-US" sz="3200" b="1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A327C3-008D-4AA6-AD52-6FFA5275D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0157" y="2322095"/>
            <a:ext cx="530066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动名词是以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结尾的名词。这些名词描述动作和活动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E5F81E2-D4E1-6F45-BF7B-D5B45D0C4BF5}"/>
              </a:ext>
            </a:extLst>
          </p:cNvPr>
          <p:cNvSpPr/>
          <p:nvPr/>
        </p:nvSpPr>
        <p:spPr>
          <a:xfrm>
            <a:off x="1865198" y="5162839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动名词的否定形式：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1AC37A5-F8EB-3742-A6C6-3DFD337D5B1C}"/>
              </a:ext>
            </a:extLst>
          </p:cNvPr>
          <p:cNvSpPr/>
          <p:nvPr/>
        </p:nvSpPr>
        <p:spPr>
          <a:xfrm>
            <a:off x="5757610" y="5119098"/>
            <a:ext cx="28648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doing </a:t>
            </a:r>
            <a:r>
              <a:rPr lang="en-US" altLang="zh-C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20ED527-7DBA-EA40-862C-E1FBEE628EFE}"/>
              </a:ext>
            </a:extLst>
          </p:cNvPr>
          <p:cNvSpPr/>
          <p:nvPr/>
        </p:nvSpPr>
        <p:spPr>
          <a:xfrm>
            <a:off x="1865198" y="4519305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动名词的肯定形式：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10C8775-69E7-A840-AFEE-6F02B3172FC9}"/>
              </a:ext>
            </a:extLst>
          </p:cNvPr>
          <p:cNvSpPr/>
          <p:nvPr/>
        </p:nvSpPr>
        <p:spPr>
          <a:xfrm>
            <a:off x="5757610" y="4488526"/>
            <a:ext cx="19928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doing </a:t>
            </a:r>
            <a:r>
              <a:rPr lang="en-US" altLang="zh-C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sth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50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1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2">
            <a:extLst>
              <a:ext uri="{FF2B5EF4-FFF2-40B4-BE49-F238E27FC236}">
                <a16:creationId xmlns:a16="http://schemas.microsoft.com/office/drawing/2014/main" id="{359D0177-8329-4847-B0BF-8F836157A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3950" y="1148700"/>
            <a:ext cx="1003935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动名词由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动词原形加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形式构成（形式上与现在分词相同）。动名词兼具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动词和名词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的特征。因此，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动名词可以像动词那样，有自己的宾语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Debbie loves reading </a:t>
            </a:r>
            <a:r>
              <a:rPr lang="en-US" altLang="zh-CN" sz="32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poems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又可以像名词一样，在句中充当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主语、宾语、表语、定语、状语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等成分。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注：动名词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不能作谓语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，因此动名词为非谓语动词。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80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>
            <a:extLst>
              <a:ext uri="{FF2B5EF4-FFF2-40B4-BE49-F238E27FC236}">
                <a16:creationId xmlns:a16="http://schemas.microsoft.com/office/drawing/2014/main" id="{ABC5046F-B1A6-5744-8423-08C8753A3E8A}"/>
              </a:ext>
            </a:extLst>
          </p:cNvPr>
          <p:cNvSpPr txBox="1">
            <a:spLocks noGrp="1" noChangeArrowheads="1"/>
          </p:cNvSpPr>
          <p:nvPr>
            <p:ph type="title" idx="4294967295"/>
          </p:nvPr>
        </p:nvSpPr>
        <p:spPr>
          <a:xfrm>
            <a:off x="1685925" y="-152400"/>
            <a:ext cx="9055100" cy="887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r>
              <a:rPr lang="en-US" altLang="zh-CN" sz="4000" b="1" dirty="0">
                <a:highlight>
                  <a:srgbClr val="FFFF00"/>
                </a:highlight>
              </a:rPr>
              <a:t>How to form the gerund?</a:t>
            </a:r>
            <a:endParaRPr lang="zh-CN" altLang="en-US" sz="4000" b="1" dirty="0">
              <a:highlight>
                <a:srgbClr val="FFFF00"/>
              </a:highlight>
            </a:endParaRPr>
          </a:p>
        </p:txBody>
      </p:sp>
      <p:sp>
        <p:nvSpPr>
          <p:cNvPr id="32774" name="Text Box 6">
            <a:extLst>
              <a:ext uri="{FF2B5EF4-FFF2-40B4-BE49-F238E27FC236}">
                <a16:creationId xmlns:a16="http://schemas.microsoft.com/office/drawing/2014/main" id="{50C55BD9-590C-D548-9F77-FCD039015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800" y="1041897"/>
            <a:ext cx="108077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</a:rPr>
              <a:t>在一般情况下，在动词原形后直接加词尾 </a:t>
            </a:r>
            <a:r>
              <a:rPr lang="en-US" altLang="zh-CN" sz="2800" b="1" dirty="0">
                <a:latin typeface="Times New Roman" panose="02020603050405020304" pitchFamily="18" charset="0"/>
              </a:rPr>
              <a:t>–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ing</a:t>
            </a:r>
            <a:r>
              <a:rPr lang="zh-CN" altLang="en-US" sz="2800" b="1" dirty="0">
                <a:latin typeface="Times New Roman" panose="02020603050405020304" pitchFamily="18" charset="0"/>
              </a:rPr>
              <a:t>。 </a:t>
            </a:r>
            <a:br>
              <a:rPr lang="zh-CN" altLang="en-US" sz="2800" b="1" dirty="0">
                <a:latin typeface="Times New Roman" panose="02020603050405020304" pitchFamily="18" charset="0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go – going		do – doing		ask – asking</a:t>
            </a:r>
          </a:p>
          <a:p>
            <a:endParaRPr lang="en-US" altLang="zh-CN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</a:rPr>
              <a:t>在以不发音的</a:t>
            </a:r>
            <a:r>
              <a:rPr lang="en-US" altLang="zh-CN" sz="2800" b="1" dirty="0">
                <a:latin typeface="Times New Roman" panose="02020603050405020304" pitchFamily="18" charset="0"/>
              </a:rPr>
              <a:t>e </a:t>
            </a:r>
            <a:r>
              <a:rPr lang="zh-CN" altLang="en-US" sz="2800" b="1" dirty="0">
                <a:latin typeface="Times New Roman" panose="02020603050405020304" pitchFamily="18" charset="0"/>
              </a:rPr>
              <a:t>结尾的动词后，去掉</a:t>
            </a:r>
            <a:r>
              <a:rPr lang="en-US" altLang="zh-CN" sz="2800" b="1" dirty="0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，再加</a:t>
            </a:r>
            <a:r>
              <a:rPr lang="en-US" altLang="zh-CN" sz="2800" b="1" dirty="0">
                <a:latin typeface="Times New Roman" panose="02020603050405020304" pitchFamily="18" charset="0"/>
              </a:rPr>
              <a:t>- 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ing</a:t>
            </a:r>
            <a:r>
              <a:rPr lang="zh-CN" altLang="en-US" sz="2800" b="1" dirty="0">
                <a:latin typeface="Times New Roman" panose="02020603050405020304" pitchFamily="18" charset="0"/>
              </a:rPr>
              <a:t>。 </a:t>
            </a:r>
            <a:br>
              <a:rPr lang="zh-CN" altLang="en-US" sz="2800" b="1" dirty="0">
                <a:latin typeface="Times New Roman" panose="02020603050405020304" pitchFamily="18" charset="0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live – living      	dance – dancing         make – making </a:t>
            </a:r>
          </a:p>
          <a:p>
            <a:endParaRPr lang="en-US" altLang="zh-CN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latin typeface="Times New Roman" panose="02020603050405020304" pitchFamily="18" charset="0"/>
              </a:rPr>
              <a:t>以重读闭音节结尾的动词，双写最后一个辅音字母，再加 </a:t>
            </a:r>
            <a:r>
              <a:rPr lang="en-US" altLang="zh-CN" sz="2800" b="1" dirty="0">
                <a:latin typeface="Times New Roman" panose="02020603050405020304" pitchFamily="18" charset="0"/>
              </a:rPr>
              <a:t>–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ing</a:t>
            </a:r>
            <a:r>
              <a:rPr lang="en-US" altLang="zh-CN" sz="2800" b="1" dirty="0">
                <a:latin typeface="Times New Roman" panose="02020603050405020304" pitchFamily="18" charset="0"/>
              </a:rPr>
              <a:t>. </a:t>
            </a:r>
            <a:br>
              <a:rPr lang="en-US" altLang="zh-CN" sz="2800" b="1" dirty="0">
                <a:latin typeface="Times New Roman" panose="02020603050405020304" pitchFamily="18" charset="0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sit – sitting		run – running	 begin – beginning</a:t>
            </a:r>
          </a:p>
          <a:p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4.</a:t>
            </a:r>
            <a:r>
              <a:rPr lang="zh-CN" altLang="en-US" sz="2800" b="1" dirty="0">
                <a:latin typeface="Times New Roman" panose="02020603050405020304" pitchFamily="18" charset="0"/>
              </a:rPr>
              <a:t>在少数几个以 </a:t>
            </a:r>
            <a:r>
              <a:rPr lang="en-US" altLang="zh-CN" sz="2800" b="1" dirty="0">
                <a:latin typeface="Times New Roman" panose="02020603050405020304" pitchFamily="18" charset="0"/>
              </a:rPr>
              <a:t>–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ie</a:t>
            </a:r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结尾的动词后，须将</a:t>
            </a:r>
            <a:r>
              <a:rPr lang="en-US" altLang="zh-CN" sz="2800" b="1" dirty="0">
                <a:latin typeface="Times New Roman" panose="02020603050405020304" pitchFamily="18" charset="0"/>
              </a:rPr>
              <a:t>–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ie</a:t>
            </a:r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变作</a:t>
            </a:r>
            <a:r>
              <a:rPr lang="en-US" altLang="zh-CN" sz="2800" b="1" dirty="0">
                <a:latin typeface="Times New Roman" panose="02020603050405020304" pitchFamily="18" charset="0"/>
              </a:rPr>
              <a:t>y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，再加</a:t>
            </a:r>
            <a:r>
              <a:rPr lang="en-US" altLang="zh-CN" sz="2800" b="1" dirty="0">
                <a:latin typeface="Times New Roman" panose="02020603050405020304" pitchFamily="18" charset="0"/>
              </a:rPr>
              <a:t>- 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ing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r>
              <a:rPr lang="en-US" altLang="zh-CN" sz="2800" b="1" dirty="0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这些动词词典一般均注明</a:t>
            </a:r>
            <a:r>
              <a:rPr lang="en-US" altLang="zh-CN" sz="2800" b="1" dirty="0">
                <a:latin typeface="Times New Roman" panose="02020603050405020304" pitchFamily="18" charset="0"/>
              </a:rPr>
              <a:t>) </a:t>
            </a:r>
            <a:br>
              <a:rPr lang="en-US" altLang="zh-CN" sz="2800" b="1" dirty="0">
                <a:latin typeface="Times New Roman" panose="02020603050405020304" pitchFamily="18" charset="0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die – dying		tie – tying		lie – lying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	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23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7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7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>
            <a:extLst>
              <a:ext uri="{FF2B5EF4-FFF2-40B4-BE49-F238E27FC236}">
                <a16:creationId xmlns:a16="http://schemas.microsoft.com/office/drawing/2014/main" id="{C20952FD-D0A0-4E6E-A8B7-DD2620BA6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628651"/>
            <a:ext cx="10344150" cy="1719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8DF42ECB-8023-44EA-A159-102A305B2F14}"/>
              </a:ext>
            </a:extLst>
          </p:cNvPr>
          <p:cNvSpPr/>
          <p:nvPr/>
        </p:nvSpPr>
        <p:spPr>
          <a:xfrm>
            <a:off x="6683785" y="1404076"/>
            <a:ext cx="1788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-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ing</a:t>
            </a:r>
            <a:endParaRPr lang="zh-CN" altLang="en-US" sz="3200" b="1" i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B38DD39B-D85B-4C7A-AC4F-FAD38067452A}"/>
              </a:ext>
            </a:extLst>
          </p:cNvPr>
          <p:cNvSpPr/>
          <p:nvPr/>
        </p:nvSpPr>
        <p:spPr bwMode="auto">
          <a:xfrm>
            <a:off x="9193213" y="1404076"/>
            <a:ext cx="719137" cy="76676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b="1" dirty="0">
              <a:solidFill>
                <a:srgbClr val="FF0000"/>
              </a:solidFill>
              <a:latin typeface="Times New Roman"/>
              <a:ea typeface="宋体"/>
            </a:endParaRP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B94A74D6-EBA3-4737-828E-A65D665C1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2615408"/>
            <a:ext cx="10344149" cy="264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799347-0EEB-4F21-865F-6E0D84CFD2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1718" y="193112"/>
            <a:ext cx="543063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我们通常通过在动词后加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来构成动名词。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CEF9EE-33D0-4F30-BA21-19A84CED54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450" y="5346768"/>
            <a:ext cx="9525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动名词通常都是不可数的，不能在前面加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动名词可以有自己的宾语。</a:t>
            </a:r>
          </a:p>
        </p:txBody>
      </p:sp>
    </p:spTree>
    <p:extLst>
      <p:ext uri="{BB962C8B-B14F-4D97-AF65-F5344CB8AC3E}">
        <p14:creationId xmlns:p14="http://schemas.microsoft.com/office/powerpoint/2010/main" val="230912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>
            <a:extLst>
              <a:ext uri="{FF2B5EF4-FFF2-40B4-BE49-F238E27FC236}">
                <a16:creationId xmlns:a16="http://schemas.microsoft.com/office/drawing/2014/main" id="{1E56FCD7-E5D5-4C0D-B659-02E881BD3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323851"/>
            <a:ext cx="6477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Gerunds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  <p:grpSp>
        <p:nvGrpSpPr>
          <p:cNvPr id="14338" name="组合 17">
            <a:extLst>
              <a:ext uri="{FF2B5EF4-FFF2-40B4-BE49-F238E27FC236}">
                <a16:creationId xmlns:a16="http://schemas.microsoft.com/office/drawing/2014/main" id="{54A4FF8F-4AB5-4F91-B30A-AC0909C589BA}"/>
              </a:ext>
            </a:extLst>
          </p:cNvPr>
          <p:cNvGrpSpPr>
            <a:grpSpLocks/>
          </p:cNvGrpSpPr>
          <p:nvPr/>
        </p:nvGrpSpPr>
        <p:grpSpPr bwMode="auto">
          <a:xfrm>
            <a:off x="2295525" y="1628775"/>
            <a:ext cx="7545388" cy="1746250"/>
            <a:chOff x="590617" y="1916832"/>
            <a:chExt cx="7972703" cy="2304255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2C195B22-CCF4-4A2D-83DC-6F7ED7105C48}"/>
                </a:ext>
              </a:extLst>
            </p:cNvPr>
            <p:cNvSpPr/>
            <p:nvPr/>
          </p:nvSpPr>
          <p:spPr bwMode="auto">
            <a:xfrm>
              <a:off x="610746" y="1916832"/>
              <a:ext cx="7952574" cy="2174379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indent="-18605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rgbClr val="000000"/>
                    </a:solidFill>
                  </a:uFill>
                  <a:latin typeface="Times New Roman"/>
                  <a:ea typeface="宋体"/>
                </a:rPr>
                <a:t>Smiling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</a:t>
              </a:r>
              <a:r>
                <a:rPr lang="en-US" altLang="zh-CN" sz="2800" b="1" dirty="0">
                  <a:solidFill>
                    <a:prstClr val="black"/>
                  </a:solidFill>
                  <a:latin typeface="Times New Roman"/>
                  <a:ea typeface="宋体"/>
                </a:rPr>
                <a:t>shows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that you are happy.</a:t>
              </a:r>
            </a:p>
            <a:p>
              <a:pPr marL="186055" indent="-18605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rgbClr val="000000"/>
                    </a:solidFill>
                  </a:uFill>
                  <a:latin typeface="Times New Roman"/>
                  <a:ea typeface="宋体"/>
                </a:rPr>
                <a:t>Ballet training 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usually </a:t>
              </a:r>
              <a:r>
                <a:rPr lang="en-US" altLang="zh-CN" sz="2800" b="1" dirty="0">
                  <a:solidFill>
                    <a:prstClr val="black"/>
                  </a:solidFill>
                  <a:latin typeface="Times New Roman"/>
                  <a:ea typeface="宋体"/>
                </a:rPr>
                <a:t>starts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at an early age.</a:t>
              </a:r>
            </a:p>
            <a:p>
              <a:pPr marL="186055" indent="-18605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sz="2800" b="1" dirty="0">
                  <a:solidFill>
                    <a:prstClr val="black"/>
                  </a:solidFill>
                  <a:latin typeface="Times New Roman"/>
                  <a:ea typeface="宋体"/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rgbClr val="000000"/>
                    </a:solidFill>
                  </a:uFill>
                  <a:latin typeface="Times New Roman"/>
                  <a:ea typeface="宋体"/>
                </a:rPr>
                <a:t>Dancing</a:t>
              </a:r>
              <a:r>
                <a:rPr lang="en-US" altLang="zh-CN" sz="2800" b="1" dirty="0">
                  <a:solidFill>
                    <a:prstClr val="black"/>
                  </a:solidFill>
                  <a:latin typeface="Times New Roman"/>
                  <a:ea typeface="宋体"/>
                </a:rPr>
                <a:t> is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her </a:t>
              </a:r>
              <a:r>
                <a:rPr lang="en-US" altLang="zh-CN" sz="2800" dirty="0" err="1">
                  <a:solidFill>
                    <a:prstClr val="black"/>
                  </a:solidFill>
                  <a:latin typeface="Times New Roman"/>
                  <a:ea typeface="宋体"/>
                </a:rPr>
                <a:t>favourite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hobby.</a:t>
              </a: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8125ACE4-B424-4F42-BE23-9A69385EC607}"/>
                </a:ext>
              </a:extLst>
            </p:cNvPr>
            <p:cNvCxnSpPr/>
            <p:nvPr/>
          </p:nvCxnSpPr>
          <p:spPr bwMode="auto">
            <a:xfrm flipH="1">
              <a:off x="590617" y="1916832"/>
              <a:ext cx="3355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FE9C0A33-7619-4592-857E-98E1118BC699}"/>
                </a:ext>
              </a:extLst>
            </p:cNvPr>
            <p:cNvCxnSpPr/>
            <p:nvPr/>
          </p:nvCxnSpPr>
          <p:spPr bwMode="auto">
            <a:xfrm>
              <a:off x="8546546" y="1916832"/>
              <a:ext cx="0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D3FB4E84-729B-42EF-8464-A10F42715903}"/>
              </a:ext>
            </a:extLst>
          </p:cNvPr>
          <p:cNvCxnSpPr/>
          <p:nvPr/>
        </p:nvCxnSpPr>
        <p:spPr>
          <a:xfrm>
            <a:off x="3116264" y="2130426"/>
            <a:ext cx="5011737" cy="12366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DC818F05-2DD5-4BD6-9D1D-963442711C71}"/>
              </a:ext>
            </a:extLst>
          </p:cNvPr>
          <p:cNvCxnSpPr/>
          <p:nvPr/>
        </p:nvCxnSpPr>
        <p:spPr>
          <a:xfrm flipV="1">
            <a:off x="2655889" y="2062163"/>
            <a:ext cx="10937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08A5DB4-A621-437B-8671-91E4E2156559}"/>
              </a:ext>
            </a:extLst>
          </p:cNvPr>
          <p:cNvCxnSpPr/>
          <p:nvPr/>
        </p:nvCxnSpPr>
        <p:spPr>
          <a:xfrm>
            <a:off x="2655888" y="2135188"/>
            <a:ext cx="10795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CD449CD-863B-4820-AF3F-632AED560053}"/>
              </a:ext>
            </a:extLst>
          </p:cNvPr>
          <p:cNvCxnSpPr/>
          <p:nvPr/>
        </p:nvCxnSpPr>
        <p:spPr>
          <a:xfrm>
            <a:off x="3970338" y="2133600"/>
            <a:ext cx="90170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F034372-4862-41BD-A532-C9DB7DECB2B8}"/>
              </a:ext>
            </a:extLst>
          </p:cNvPr>
          <p:cNvCxnSpPr/>
          <p:nvPr/>
        </p:nvCxnSpPr>
        <p:spPr>
          <a:xfrm>
            <a:off x="2733675" y="2638425"/>
            <a:ext cx="19431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4D397FE-076C-4F90-80F8-79590718AB4E}"/>
              </a:ext>
            </a:extLst>
          </p:cNvPr>
          <p:cNvCxnSpPr/>
          <p:nvPr/>
        </p:nvCxnSpPr>
        <p:spPr>
          <a:xfrm>
            <a:off x="2735263" y="2709863"/>
            <a:ext cx="19415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EE2CF537-3202-425C-BF8D-D5DB1BD1A3BA}"/>
              </a:ext>
            </a:extLst>
          </p:cNvPr>
          <p:cNvCxnSpPr/>
          <p:nvPr/>
        </p:nvCxnSpPr>
        <p:spPr>
          <a:xfrm>
            <a:off x="6183313" y="2638425"/>
            <a:ext cx="7048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id="{5CB997A2-8990-4B75-BB02-5645750C2565}"/>
              </a:ext>
            </a:extLst>
          </p:cNvPr>
          <p:cNvCxnSpPr/>
          <p:nvPr/>
        </p:nvCxnSpPr>
        <p:spPr>
          <a:xfrm>
            <a:off x="2705101" y="3357563"/>
            <a:ext cx="10017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id="{9961BC76-9AE9-4527-A967-DF2269F79986}"/>
              </a:ext>
            </a:extLst>
          </p:cNvPr>
          <p:cNvCxnSpPr/>
          <p:nvPr/>
        </p:nvCxnSpPr>
        <p:spPr>
          <a:xfrm>
            <a:off x="2703513" y="3284538"/>
            <a:ext cx="10017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7FF9662F-EB65-4154-982C-923E2418E185}"/>
              </a:ext>
            </a:extLst>
          </p:cNvPr>
          <p:cNvCxnSpPr/>
          <p:nvPr/>
        </p:nvCxnSpPr>
        <p:spPr>
          <a:xfrm>
            <a:off x="4040188" y="3284538"/>
            <a:ext cx="1841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2056B67B-8BAC-43C4-831F-B09B2E4374FD}"/>
              </a:ext>
            </a:extLst>
          </p:cNvPr>
          <p:cNvCxnSpPr/>
          <p:nvPr/>
        </p:nvCxnSpPr>
        <p:spPr>
          <a:xfrm flipH="1" flipV="1">
            <a:off x="3898900" y="2709863"/>
            <a:ext cx="4229100" cy="6651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017B8941-0DBD-4624-ACDE-FB39AA2D0303}"/>
              </a:ext>
            </a:extLst>
          </p:cNvPr>
          <p:cNvCxnSpPr/>
          <p:nvPr/>
        </p:nvCxnSpPr>
        <p:spPr>
          <a:xfrm>
            <a:off x="3302000" y="3492501"/>
            <a:ext cx="4826000" cy="984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94F87F2D-E26D-4285-BF3D-5D28F4CBB920}"/>
              </a:ext>
            </a:extLst>
          </p:cNvPr>
          <p:cNvSpPr txBox="1"/>
          <p:nvPr/>
        </p:nvSpPr>
        <p:spPr>
          <a:xfrm>
            <a:off x="8201026" y="3141664"/>
            <a:ext cx="1381125" cy="523875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宋体" panose="02010600030101010101" pitchFamily="2" charset="-122"/>
              </a:rPr>
              <a:t>subject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  <p:pic>
        <p:nvPicPr>
          <p:cNvPr id="6168" name="Picture 24">
            <a:extLst>
              <a:ext uri="{FF2B5EF4-FFF2-40B4-BE49-F238E27FC236}">
                <a16:creationId xmlns:a16="http://schemas.microsoft.com/office/drawing/2014/main" id="{5B4443B3-6E86-4F75-B8E2-E54E85339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3765550"/>
            <a:ext cx="8488362" cy="204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椭圆 42">
            <a:extLst>
              <a:ext uri="{FF2B5EF4-FFF2-40B4-BE49-F238E27FC236}">
                <a16:creationId xmlns:a16="http://schemas.microsoft.com/office/drawing/2014/main" id="{8E756C83-5038-4C46-9C24-0BB85020DB29}"/>
              </a:ext>
            </a:extLst>
          </p:cNvPr>
          <p:cNvSpPr/>
          <p:nvPr/>
        </p:nvSpPr>
        <p:spPr bwMode="auto">
          <a:xfrm>
            <a:off x="2495551" y="4961208"/>
            <a:ext cx="1014413" cy="766223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宋体"/>
            </a:endParaRPr>
          </a:p>
        </p:txBody>
      </p:sp>
      <p:sp>
        <p:nvSpPr>
          <p:cNvPr id="32" name="矩形 6">
            <a:extLst>
              <a:ext uri="{FF2B5EF4-FFF2-40B4-BE49-F238E27FC236}">
                <a16:creationId xmlns:a16="http://schemas.microsoft.com/office/drawing/2014/main" id="{221558A4-DD01-4589-87AD-803B10087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962025"/>
            <a:ext cx="79787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We can use a gerund as the subject of a sentence.</a:t>
            </a: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7D4E842A-3EE0-44C0-B10A-A618A2AB1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294847"/>
            <a:ext cx="6477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as subjects</a:t>
            </a:r>
            <a:r>
              <a:rPr lang="zh-CN" alt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主语</a:t>
            </a: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 (p24)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7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3" grpId="0" animBg="1"/>
      <p:bldP spid="32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>
            <a:extLst>
              <a:ext uri="{FF2B5EF4-FFF2-40B4-BE49-F238E27FC236}">
                <a16:creationId xmlns:a16="http://schemas.microsoft.com/office/drawing/2014/main" id="{11BA04C0-87FC-4BE4-B01A-08302644C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3162" y="1133475"/>
            <a:ext cx="9485313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▲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动名词作主语时，谓语用单数：</a:t>
            </a: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Communicating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is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not just speaking.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▲ </a:t>
            </a:r>
            <a:r>
              <a:rPr lang="en-US" altLang="zh-CN" sz="28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两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个或多个动名词作主语，谓语动词视具体情况而定。</a:t>
            </a: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若是语义不一致（不同的事情），谓语动词用复数：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Playing computer games and playing basketball 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are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 my hobbies.</a:t>
            </a: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若是语义一致（描述的事情属于同一个概念），谓语动词用单数：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Going to bed early and getting up early 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is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 a good habit.</a:t>
            </a: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</a:pPr>
            <a:endParaRPr lang="en-US" altLang="zh-CN" sz="28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7605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矩形 1">
            <a:extLst>
              <a:ext uri="{FF2B5EF4-FFF2-40B4-BE49-F238E27FC236}">
                <a16:creationId xmlns:a16="http://schemas.microsoft.com/office/drawing/2014/main" id="{A84AFBD8-A5F6-4591-829D-6A4AAD332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3637" y="1254335"/>
            <a:ext cx="9864725" cy="2219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can </a:t>
            </a:r>
            <a:r>
              <a:rPr lang="en-US" sz="3200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shaking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your closed hand show?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= </a:t>
            </a:r>
            <a:r>
              <a:rPr lang="en-US" sz="3200" u="sng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Shaking your closed hand 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can show what?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Shaking your closed hand can show that you are angry.</a:t>
            </a:r>
          </a:p>
        </p:txBody>
      </p:sp>
      <p:pic>
        <p:nvPicPr>
          <p:cNvPr id="16386" name="Picture 4">
            <a:extLst>
              <a:ext uri="{FF2B5EF4-FFF2-40B4-BE49-F238E27FC236}">
                <a16:creationId xmlns:a16="http://schemas.microsoft.com/office/drawing/2014/main" id="{2F373819-C7A7-4A39-B725-D44351CF1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3" y="3473018"/>
            <a:ext cx="2127251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5">
            <a:extLst>
              <a:ext uri="{FF2B5EF4-FFF2-40B4-BE49-F238E27FC236}">
                <a16:creationId xmlns:a16="http://schemas.microsoft.com/office/drawing/2014/main" id="{229A8D62-D7C1-4693-9E7D-6761EBD27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0662" y="6124575"/>
            <a:ext cx="4967288" cy="577850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shake your closed hand/angry</a:t>
            </a:r>
            <a:endParaRPr lang="zh-CN" altLang="en-US" sz="2800" b="1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34E2F04-644C-4BB4-B59F-74361EEFA42D}"/>
              </a:ext>
            </a:extLst>
          </p:cNvPr>
          <p:cNvSpPr/>
          <p:nvPr/>
        </p:nvSpPr>
        <p:spPr>
          <a:xfrm>
            <a:off x="0" y="847725"/>
            <a:ext cx="12192000" cy="52322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i="1" dirty="0">
                <a:solidFill>
                  <a:srgbClr val="000000"/>
                </a:solidFill>
                <a:latin typeface="Times New Roman"/>
                <a:ea typeface="宋体"/>
              </a:rPr>
              <a:t>(p24) In pairs, ask and answer questions about the pictures. Follow the example.</a:t>
            </a:r>
            <a:endParaRPr lang="zh-CN" altLang="en-US" sz="2800" b="1" i="1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02D41C-41BA-4DEE-872F-A988B1D9D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4712" y="4021347"/>
            <a:ext cx="4967288" cy="577850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S1: act out the body language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before you ask the Q.</a:t>
            </a:r>
            <a:endParaRPr lang="zh-CN" altLang="en-US" sz="3200" b="1" dirty="0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61435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6">
            <a:extLst>
              <a:ext uri="{FF2B5EF4-FFF2-40B4-BE49-F238E27FC236}">
                <a16:creationId xmlns:a16="http://schemas.microsoft.com/office/drawing/2014/main" id="{FBCA7F2C-4C50-47B1-BE2C-0134C3955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199" y="0"/>
            <a:ext cx="2690813" cy="243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7">
            <a:extLst>
              <a:ext uri="{FF2B5EF4-FFF2-40B4-BE49-F238E27FC236}">
                <a16:creationId xmlns:a16="http://schemas.microsoft.com/office/drawing/2014/main" id="{6BAD9236-761D-4DE0-A95B-21F9AE48E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6838" y="2522535"/>
            <a:ext cx="3816350" cy="719138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rest your head on your hand/bored</a:t>
            </a:r>
            <a:endParaRPr lang="zh-CN" altLang="en-US" sz="2800" b="1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9" name="矩形 1">
            <a:extLst>
              <a:ext uri="{FF2B5EF4-FFF2-40B4-BE49-F238E27FC236}">
                <a16:creationId xmlns:a16="http://schemas.microsoft.com/office/drawing/2014/main" id="{35B77C25-F390-43FD-812A-899B8EDB1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7338" y="3616328"/>
            <a:ext cx="9099550" cy="212365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can resting your head on your hand show?</a:t>
            </a:r>
          </a:p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Resting your head on your hand can show that </a:t>
            </a:r>
          </a:p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      you’re bored.</a:t>
            </a:r>
            <a:endParaRPr lang="en-US" sz="32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C3DA2DDB-ACB4-4FAA-81F4-8170A25C2158}"/>
              </a:ext>
            </a:extLst>
          </p:cNvPr>
          <p:cNvCxnSpPr/>
          <p:nvPr/>
        </p:nvCxnSpPr>
        <p:spPr>
          <a:xfrm>
            <a:off x="2254102" y="5135525"/>
            <a:ext cx="528438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74485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>
            <a:extLst>
              <a:ext uri="{FF2B5EF4-FFF2-40B4-BE49-F238E27FC236}">
                <a16:creationId xmlns:a16="http://schemas.microsoft.com/office/drawing/2014/main" id="{2F8487EA-3C02-4575-B8CA-BBA61154A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6" y="923926"/>
            <a:ext cx="2339974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>
            <a:extLst>
              <a:ext uri="{FF2B5EF4-FFF2-40B4-BE49-F238E27FC236}">
                <a16:creationId xmlns:a16="http://schemas.microsoft.com/office/drawing/2014/main" id="{A4C931C4-C1C3-4182-8FC2-64AEB57EF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506" y="3342481"/>
            <a:ext cx="3529013" cy="719138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sigh/sad</a:t>
            </a:r>
            <a:endParaRPr lang="zh-CN" altLang="en-US" sz="3200" b="1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7" name="矩形 1">
            <a:extLst>
              <a:ext uri="{FF2B5EF4-FFF2-40B4-BE49-F238E27FC236}">
                <a16:creationId xmlns:a16="http://schemas.microsoft.com/office/drawing/2014/main" id="{C3AC2D0B-FB98-4185-8C8B-6F5E01184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1949" y="1616076"/>
            <a:ext cx="7300913" cy="2219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can sighing show?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Sighing can show that you’re sad.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ADD239DE-777D-4C34-ABA9-A17B0BB09D65}"/>
              </a:ext>
            </a:extLst>
          </p:cNvPr>
          <p:cNvCxnSpPr>
            <a:cxnSpLocks/>
          </p:cNvCxnSpPr>
          <p:nvPr/>
        </p:nvCxnSpPr>
        <p:spPr>
          <a:xfrm>
            <a:off x="4710223" y="3342481"/>
            <a:ext cx="16693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52638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>
            <a:extLst>
              <a:ext uri="{FF2B5EF4-FFF2-40B4-BE49-F238E27FC236}">
                <a16:creationId xmlns:a16="http://schemas.microsoft.com/office/drawing/2014/main" id="{73B3907C-B434-44D3-80F0-9B766AD2EF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93011" y="1117601"/>
            <a:ext cx="2722563" cy="2527300"/>
          </a:xfrm>
        </p:spPr>
      </p:pic>
      <p:sp>
        <p:nvSpPr>
          <p:cNvPr id="11269" name="Rectangle 5">
            <a:extLst>
              <a:ext uri="{FF2B5EF4-FFF2-40B4-BE49-F238E27FC236}">
                <a16:creationId xmlns:a16="http://schemas.microsoft.com/office/drawing/2014/main" id="{C35B6978-C072-434A-BF52-3159C5AF7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6729" y="3787776"/>
            <a:ext cx="4175125" cy="576263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close your eyes/thinking</a:t>
            </a:r>
            <a:endParaRPr lang="zh-CN" altLang="en-US" sz="2800" b="1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6" name="矩形 1">
            <a:extLst>
              <a:ext uri="{FF2B5EF4-FFF2-40B4-BE49-F238E27FC236}">
                <a16:creationId xmlns:a16="http://schemas.microsoft.com/office/drawing/2014/main" id="{87AA10AE-3EC2-4573-B32B-011F6CFE9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8" y="1590973"/>
            <a:ext cx="6672262" cy="29585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can closing your eyes show?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Closing your eyes can show that you’re thinking.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F3C361C-03C0-4CE2-BBA1-21970CD4FAE6}"/>
              </a:ext>
            </a:extLst>
          </p:cNvPr>
          <p:cNvCxnSpPr>
            <a:cxnSpLocks/>
          </p:cNvCxnSpPr>
          <p:nvPr/>
        </p:nvCxnSpPr>
        <p:spPr>
          <a:xfrm>
            <a:off x="1318437" y="3076649"/>
            <a:ext cx="299838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5559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>
            <a:extLst>
              <a:ext uri="{FF2B5EF4-FFF2-40B4-BE49-F238E27FC236}">
                <a16:creationId xmlns:a16="http://schemas.microsoft.com/office/drawing/2014/main" id="{87AA10AE-3EC2-4573-B32B-011F6CFE9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50" y="349845"/>
            <a:ext cx="12003050" cy="6060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latin typeface="Times New Roman"/>
                <a:ea typeface="宋体" panose="02010600030101010101" pitchFamily="2" charset="-122"/>
              </a:rPr>
              <a:t>[</a:t>
            </a:r>
            <a:r>
              <a:rPr lang="en-US" sz="3200" b="1" dirty="0" err="1">
                <a:latin typeface="Times New Roman"/>
                <a:ea typeface="宋体" panose="02010600030101010101" pitchFamily="2" charset="-122"/>
              </a:rPr>
              <a:t>用法补充</a:t>
            </a:r>
            <a:r>
              <a:rPr lang="en-US" sz="3200" b="1" dirty="0">
                <a:latin typeface="Times New Roman"/>
                <a:ea typeface="宋体" panose="02010600030101010101" pitchFamily="2" charset="-122"/>
              </a:rPr>
              <a:t>]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Arguing about it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 a waste of time.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辩论这事是浪费时间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It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is a waste of time </a:t>
            </a:r>
            <a:r>
              <a:rPr lang="en-US" altLang="zh-CN" sz="3200" b="1" dirty="0">
                <a:solidFill>
                  <a:srgbClr val="0033CC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arguing about it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endParaRPr lang="en-US" altLang="zh-CN" sz="3200" dirty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3200" dirty="0" err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动名词作主语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</a:t>
            </a:r>
            <a:r>
              <a:rPr lang="zh-CN" altLang="en-US" sz="3200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，放在句子前面，但如果动名词短语较长时，为了使句子保持平衡，常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用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it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作形式主语，动名词作真正的主语放在句末</a:t>
            </a:r>
            <a:r>
              <a:rPr lang="zh-CN" altLang="en-US" sz="3200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sz="3200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</a:pPr>
            <a:endParaRPr lang="en-US" altLang="zh-CN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类似的用法有：</a:t>
            </a:r>
            <a:r>
              <a:rPr lang="en-US" altLang="zh-CN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it</a:t>
            </a:r>
            <a:r>
              <a:rPr lang="zh-CN" alt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做形式主语，动词不定式作真正主语放在句末</a:t>
            </a:r>
            <a:r>
              <a:rPr lang="zh-CN" altLang="en-US" sz="32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。</a:t>
            </a:r>
            <a:endParaRPr lang="en-US" altLang="zh-CN" sz="32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i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It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is  + adj. + (for/of sb.) + </a:t>
            </a:r>
            <a:r>
              <a:rPr lang="en-US" altLang="zh-CN" sz="3200" b="1" i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to do </a:t>
            </a:r>
            <a:r>
              <a:rPr lang="en-US" altLang="zh-CN" sz="3200" b="1" i="1" dirty="0" err="1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sth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39611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>
            <a:extLst>
              <a:ext uri="{FF2B5EF4-FFF2-40B4-BE49-F238E27FC236}">
                <a16:creationId xmlns:a16="http://schemas.microsoft.com/office/drawing/2014/main" id="{87AA10AE-3EC2-4573-B32B-011F6CFE9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474" y="1211085"/>
            <a:ext cx="11439525" cy="59131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 err="1">
                <a:latin typeface="Times New Roman"/>
                <a:ea typeface="宋体" panose="02010600030101010101" pitchFamily="2" charset="-122"/>
              </a:rPr>
              <a:t>动名词作真正的主语的常用句型</a:t>
            </a:r>
            <a:r>
              <a:rPr lang="zh-CN" altLang="en-US" sz="3200" b="1" dirty="0">
                <a:latin typeface="Times New Roman"/>
                <a:ea typeface="宋体" panose="02010600030101010101" pitchFamily="2" charset="-122"/>
              </a:rPr>
              <a:t>：</a:t>
            </a:r>
            <a:endParaRPr lang="en-US" altLang="zh-CN" sz="3200" b="1" dirty="0">
              <a:latin typeface="Times New Roman"/>
              <a:ea typeface="宋体" panose="02010600030101010101" pitchFamily="2" charset="-122"/>
            </a:endParaRPr>
          </a:p>
          <a:p>
            <a:pPr marL="51435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It is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a waste of time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doing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...</a:t>
            </a:r>
          </a:p>
          <a:p>
            <a:pPr marL="51435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It is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no good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doing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...</a:t>
            </a:r>
          </a:p>
          <a:p>
            <a:pPr marL="51435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It is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no use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doing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...</a:t>
            </a:r>
          </a:p>
          <a:p>
            <a:pPr marL="51435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It is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worth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doing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…</a:t>
            </a:r>
          </a:p>
          <a:p>
            <a:pPr marL="51435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动名词作主语可用于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there be</a:t>
            </a: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句型，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There</a:t>
            </a: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is no + 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 panose="02010600030101010101" pitchFamily="2" charset="-122"/>
              </a:rPr>
              <a:t>doing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…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做某事不</a:t>
            </a:r>
            <a:r>
              <a:rPr lang="en-US" altLang="zh-CN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….</a:t>
            </a: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样</a:t>
            </a:r>
            <a:endParaRPr lang="en-US" altLang="zh-CN" sz="3200" b="1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  <a:p>
            <a:pPr marL="51435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endParaRPr lang="en-US" altLang="zh-CN" sz="3200" b="1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2670BFB-6947-5847-BAD8-92688756A89D}"/>
              </a:ext>
            </a:extLst>
          </p:cNvPr>
          <p:cNvSpPr txBox="1"/>
          <p:nvPr/>
        </p:nvSpPr>
        <p:spPr>
          <a:xfrm>
            <a:off x="6757988" y="2071688"/>
            <a:ext cx="3478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/>
              <a:t>做</a:t>
            </a:r>
            <a:r>
              <a:rPr kumimoji="1" lang="en-US" altLang="zh-CN" sz="3200" b="1" dirty="0"/>
              <a:t>…</a:t>
            </a:r>
            <a:r>
              <a:rPr kumimoji="1" lang="zh-CN" altLang="en-US" sz="3200" b="1" dirty="0"/>
              <a:t>是浪费时间的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749691-5728-8C47-8849-9DD5FE718FBD}"/>
              </a:ext>
            </a:extLst>
          </p:cNvPr>
          <p:cNvSpPr txBox="1"/>
          <p:nvPr/>
        </p:nvSpPr>
        <p:spPr>
          <a:xfrm>
            <a:off x="6757988" y="2844225"/>
            <a:ext cx="4828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/>
              <a:t>做</a:t>
            </a:r>
            <a:r>
              <a:rPr kumimoji="1" lang="en-US" altLang="zh-CN" sz="3200" b="1" dirty="0"/>
              <a:t>…</a:t>
            </a:r>
            <a:r>
              <a:rPr kumimoji="1" lang="zh-CN" altLang="en-US" sz="3200" b="1" dirty="0"/>
              <a:t>是不好的</a:t>
            </a:r>
            <a:r>
              <a:rPr kumimoji="1" lang="en-US" altLang="zh-CN" sz="3200" b="1" dirty="0"/>
              <a:t>/</a:t>
            </a:r>
            <a:r>
              <a:rPr kumimoji="1" lang="zh-CN" altLang="en-US" sz="3200" b="1" dirty="0"/>
              <a:t>没有好处的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06481F2-CA43-5B4F-B0AE-668E0B4EE057}"/>
              </a:ext>
            </a:extLst>
          </p:cNvPr>
          <p:cNvSpPr txBox="1"/>
          <p:nvPr/>
        </p:nvSpPr>
        <p:spPr>
          <a:xfrm>
            <a:off x="6757988" y="3590528"/>
            <a:ext cx="26548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/>
              <a:t>做</a:t>
            </a:r>
            <a:r>
              <a:rPr kumimoji="1" lang="en-US" altLang="zh-CN" sz="3200" b="1" dirty="0"/>
              <a:t>…</a:t>
            </a:r>
            <a:r>
              <a:rPr kumimoji="1" lang="zh-CN" altLang="en-US" sz="3200" b="1" dirty="0"/>
              <a:t>是没用的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45E9DD1-61BD-A046-BA3A-4802561BD6A3}"/>
              </a:ext>
            </a:extLst>
          </p:cNvPr>
          <p:cNvSpPr txBox="1"/>
          <p:nvPr/>
        </p:nvSpPr>
        <p:spPr>
          <a:xfrm>
            <a:off x="7167563" y="4336831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/>
              <a:t>做</a:t>
            </a:r>
            <a:r>
              <a:rPr kumimoji="1" lang="en-US" altLang="zh-CN" sz="3200" b="1" dirty="0"/>
              <a:t>…</a:t>
            </a:r>
            <a:r>
              <a:rPr kumimoji="1" lang="zh-CN" altLang="en-US" sz="3200" b="1" dirty="0"/>
              <a:t>是值得的</a:t>
            </a:r>
          </a:p>
        </p:txBody>
      </p:sp>
    </p:spTree>
    <p:extLst>
      <p:ext uri="{BB962C8B-B14F-4D97-AF65-F5344CB8AC3E}">
        <p14:creationId xmlns:p14="http://schemas.microsoft.com/office/powerpoint/2010/main" val="32973498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>
            <a:extLst>
              <a:ext uri="{FF2B5EF4-FFF2-40B4-BE49-F238E27FC236}">
                <a16:creationId xmlns:a16="http://schemas.microsoft.com/office/drawing/2014/main" id="{33948F19-B629-9A49-A4EE-7249449F3B0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524000" y="-128590"/>
            <a:ext cx="9144000" cy="68580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zh-CN" sz="2900" b="1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endParaRPr lang="en-US" altLang="zh-CN" sz="2900" b="1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is no use crying</a:t>
            </a:r>
            <a:r>
              <a:rPr lang="en-US" altLang="zh-CN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over spilt milk</a:t>
            </a:r>
            <a:r>
              <a:rPr lang="en-US" altLang="zh-CN" sz="2100" b="1" dirty="0">
                <a:solidFill>
                  <a:srgbClr val="0033CC"/>
                </a:solidFill>
              </a:rPr>
              <a:t> </a:t>
            </a:r>
            <a:r>
              <a:rPr lang="en-US" altLang="zh-CN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（谚）覆水难收。</a:t>
            </a:r>
            <a:b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</a:br>
            <a:endParaRPr lang="zh-CN" altLang="en-US" sz="29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is no good learning</a:t>
            </a:r>
            <a:r>
              <a:rPr lang="en-US" altLang="zh-CN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without practice.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学而不实践是没好处的。</a:t>
            </a:r>
          </a:p>
          <a:p>
            <a:pPr>
              <a:lnSpc>
                <a:spcPct val="80000"/>
              </a:lnSpc>
            </a:pPr>
            <a:endParaRPr lang="zh-CN" altLang="en-US" sz="29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is no use talking</a:t>
            </a:r>
            <a:r>
              <a:rPr lang="en-US" altLang="zh-CN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about it with him.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和他谈这件事是没用的。</a:t>
            </a:r>
            <a:b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</a:br>
            <a:endParaRPr lang="en-US" altLang="zh-CN" sz="29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It’s a waste of time arguing</a:t>
            </a:r>
            <a:r>
              <a:rPr lang="en-US" altLang="zh-CN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about it.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辩论这事是浪费时间</a:t>
            </a:r>
          </a:p>
          <a:p>
            <a:pPr>
              <a:lnSpc>
                <a:spcPct val="80000"/>
              </a:lnSpc>
            </a:pPr>
            <a:endParaRPr lang="en-US" altLang="zh-CN" sz="29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It’s worth</a:t>
            </a:r>
            <a:r>
              <a:rPr lang="zh-CN" altLang="en-US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discussing</a:t>
            </a:r>
            <a:r>
              <a:rPr lang="en-US" altLang="zh-CN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the problem.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9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讨论这个问题是值得的。</a:t>
            </a:r>
          </a:p>
          <a:p>
            <a:pPr>
              <a:lnSpc>
                <a:spcPct val="80000"/>
              </a:lnSpc>
            </a:pPr>
            <a:endParaRPr lang="en-US" altLang="zh-CN" sz="29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426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8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85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85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85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>
            <a:extLst>
              <a:ext uri="{FF2B5EF4-FFF2-40B4-BE49-F238E27FC236}">
                <a16:creationId xmlns:a16="http://schemas.microsoft.com/office/drawing/2014/main" id="{5C530504-57CC-8D45-9148-C2C37D25FC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13694" y="0"/>
            <a:ext cx="8964612" cy="6524625"/>
          </a:xfrm>
        </p:spPr>
        <p:txBody>
          <a:bodyPr/>
          <a:lstStyle/>
          <a:p>
            <a:pPr marL="0" indent="0">
              <a:buNone/>
            </a:pPr>
            <a:endParaRPr lang="en-US" altLang="zh-CN" sz="3400" b="1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is no point doing </a:t>
            </a:r>
            <a:r>
              <a:rPr lang="en-US" altLang="zh-CN" sz="3400" b="1" dirty="0">
                <a:latin typeface="Times New Roman" panose="02020603050405020304" pitchFamily="18" charset="0"/>
              </a:rPr>
              <a:t>such a silly thing.</a:t>
            </a:r>
          </a:p>
          <a:p>
            <a:r>
              <a:rPr lang="zh-CN" altLang="en-US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做这样一件傻事毫无意义。</a:t>
            </a:r>
            <a:br>
              <a:rPr lang="zh-CN" altLang="en-US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</a:br>
            <a:endParaRPr lang="en-US" altLang="zh-CN" sz="3400" b="1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is no joking</a:t>
            </a:r>
            <a:r>
              <a:rPr lang="en-US" altLang="zh-CN" sz="3400" b="1" i="1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latin typeface="Times New Roman" panose="02020603050405020304" pitchFamily="18" charset="0"/>
              </a:rPr>
              <a:t>about such matters</a:t>
            </a:r>
            <a:r>
              <a:rPr lang="en-US" altLang="zh-CN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zh-CN" altLang="en-US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这种事开不得玩笑。</a:t>
            </a:r>
            <a:br>
              <a:rPr lang="zh-CN" altLang="en-US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</a:br>
            <a:endParaRPr lang="zh-CN" altLang="en-US" sz="3400" b="1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is no stopping </a:t>
            </a:r>
            <a:r>
              <a:rPr lang="en-US" altLang="zh-CN" sz="3400" b="1" dirty="0">
                <a:latin typeface="Times New Roman" panose="02020603050405020304" pitchFamily="18" charset="0"/>
              </a:rPr>
              <a:t>him</a:t>
            </a:r>
            <a:r>
              <a:rPr lang="en-US" altLang="zh-CN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zh-CN" altLang="en-US" sz="34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无法阻止他。</a:t>
            </a:r>
          </a:p>
          <a:p>
            <a:endParaRPr lang="en-US" altLang="zh-CN" sz="3400" b="1" dirty="0">
              <a:solidFill>
                <a:srgbClr val="66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875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17">
            <a:extLst>
              <a:ext uri="{FF2B5EF4-FFF2-40B4-BE49-F238E27FC236}">
                <a16:creationId xmlns:a16="http://schemas.microsoft.com/office/drawing/2014/main" id="{E29F43F8-5136-4E81-9607-A902209D7F04}"/>
              </a:ext>
            </a:extLst>
          </p:cNvPr>
          <p:cNvGrpSpPr>
            <a:grpSpLocks/>
          </p:cNvGrpSpPr>
          <p:nvPr/>
        </p:nvGrpSpPr>
        <p:grpSpPr bwMode="auto">
          <a:xfrm>
            <a:off x="2289969" y="2516189"/>
            <a:ext cx="8147050" cy="1220787"/>
            <a:chOff x="249373" y="1916832"/>
            <a:chExt cx="8296484" cy="2399558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B79727B-03E2-498F-90B4-45DC9A1DA043}"/>
                </a:ext>
              </a:extLst>
            </p:cNvPr>
            <p:cNvSpPr/>
            <p:nvPr/>
          </p:nvSpPr>
          <p:spPr bwMode="auto">
            <a:xfrm>
              <a:off x="276119" y="1916832"/>
              <a:ext cx="8168104" cy="2399558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indent="-18605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Debbie </a:t>
              </a:r>
              <a:r>
                <a:rPr lang="en-US" altLang="zh-CN" sz="2800" b="1" dirty="0">
                  <a:solidFill>
                    <a:prstClr val="black"/>
                  </a:solidFill>
                  <a:latin typeface="Times New Roman"/>
                  <a:ea typeface="宋体"/>
                </a:rPr>
                <a:t>enjoys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rgbClr val="000000"/>
                    </a:solidFill>
                  </a:uFill>
                  <a:latin typeface="Times New Roman"/>
                  <a:ea typeface="宋体"/>
                </a:rPr>
                <a:t>smiling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and always looks friendly.</a:t>
              </a:r>
            </a:p>
            <a:p>
              <a:pPr marL="186055" indent="-18605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Simon </a:t>
              </a:r>
              <a:r>
                <a:rPr lang="en-US" altLang="zh-CN" sz="2800" b="1" dirty="0">
                  <a:solidFill>
                    <a:prstClr val="black"/>
                  </a:solidFill>
                  <a:latin typeface="Times New Roman"/>
                  <a:ea typeface="宋体"/>
                </a:rPr>
                <a:t>tried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rgbClr val="000000"/>
                    </a:solidFill>
                  </a:uFill>
                  <a:latin typeface="Times New Roman"/>
                  <a:ea typeface="宋体"/>
                </a:rPr>
                <a:t>smiling</a:t>
              </a:r>
              <a:r>
                <a:rPr lang="en-US" altLang="zh-CN" sz="2800" dirty="0">
                  <a:solidFill>
                    <a:prstClr val="black"/>
                  </a:solidFill>
                  <a:latin typeface="Times New Roman"/>
                  <a:ea typeface="宋体"/>
                </a:rPr>
                <a:t> at people.</a:t>
              </a: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F710FBC1-2FAD-45A2-8D8B-F1F29BCAB65F}"/>
                </a:ext>
              </a:extLst>
            </p:cNvPr>
            <p:cNvCxnSpPr/>
            <p:nvPr/>
          </p:nvCxnSpPr>
          <p:spPr bwMode="auto">
            <a:xfrm flipH="1">
              <a:off x="249373" y="1954276"/>
              <a:ext cx="3566" cy="2305947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82B61DD9-AACB-42B6-974F-A5F884D2AAFF}"/>
                </a:ext>
              </a:extLst>
            </p:cNvPr>
            <p:cNvCxnSpPr/>
            <p:nvPr/>
          </p:nvCxnSpPr>
          <p:spPr bwMode="auto">
            <a:xfrm>
              <a:off x="8545857" y="1916832"/>
              <a:ext cx="0" cy="2302828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E2D1DAA-3509-4911-B1BD-960E45C926BC}"/>
              </a:ext>
            </a:extLst>
          </p:cNvPr>
          <p:cNvCxnSpPr>
            <a:cxnSpLocks/>
            <a:endCxn id="36" idx="1"/>
          </p:cNvCxnSpPr>
          <p:nvPr/>
        </p:nvCxnSpPr>
        <p:spPr>
          <a:xfrm>
            <a:off x="5450682" y="3871119"/>
            <a:ext cx="2911474" cy="21857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34557FC6-AA1C-4C4C-A608-1FAC32F2E7BE}"/>
              </a:ext>
            </a:extLst>
          </p:cNvPr>
          <p:cNvCxnSpPr>
            <a:cxnSpLocks/>
          </p:cNvCxnSpPr>
          <p:nvPr/>
        </p:nvCxnSpPr>
        <p:spPr>
          <a:xfrm>
            <a:off x="4920451" y="3148022"/>
            <a:ext cx="9128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AA9410A9-DF10-493B-A792-9AA9ED24AC50}"/>
              </a:ext>
            </a:extLst>
          </p:cNvPr>
          <p:cNvCxnSpPr>
            <a:cxnSpLocks/>
          </p:cNvCxnSpPr>
          <p:nvPr/>
        </p:nvCxnSpPr>
        <p:spPr>
          <a:xfrm>
            <a:off x="4920451" y="3073408"/>
            <a:ext cx="8953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CEF373D5-B37E-490E-970B-5B3E1FE0A736}"/>
              </a:ext>
            </a:extLst>
          </p:cNvPr>
          <p:cNvCxnSpPr>
            <a:cxnSpLocks/>
          </p:cNvCxnSpPr>
          <p:nvPr/>
        </p:nvCxnSpPr>
        <p:spPr>
          <a:xfrm>
            <a:off x="3890164" y="3073408"/>
            <a:ext cx="903287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558A39D5-C2F0-4EB3-AD01-AD7E65E5090E}"/>
              </a:ext>
            </a:extLst>
          </p:cNvPr>
          <p:cNvCxnSpPr>
            <a:cxnSpLocks/>
          </p:cNvCxnSpPr>
          <p:nvPr/>
        </p:nvCxnSpPr>
        <p:spPr>
          <a:xfrm>
            <a:off x="4559293" y="3790158"/>
            <a:ext cx="1027112" cy="206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6B33C9C8-223A-41F7-BD55-816C03EA8A78}"/>
              </a:ext>
            </a:extLst>
          </p:cNvPr>
          <p:cNvCxnSpPr>
            <a:cxnSpLocks/>
          </p:cNvCxnSpPr>
          <p:nvPr/>
        </p:nvCxnSpPr>
        <p:spPr>
          <a:xfrm>
            <a:off x="4559294" y="3718721"/>
            <a:ext cx="979487" cy="17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B777BC5-74BC-44B7-9118-BD8D2283B57C}"/>
              </a:ext>
            </a:extLst>
          </p:cNvPr>
          <p:cNvCxnSpPr>
            <a:cxnSpLocks/>
          </p:cNvCxnSpPr>
          <p:nvPr/>
        </p:nvCxnSpPr>
        <p:spPr>
          <a:xfrm>
            <a:off x="3685376" y="3708401"/>
            <a:ext cx="7683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950C7F8F-58D9-4D3A-A4B9-B6561CD74814}"/>
              </a:ext>
            </a:extLst>
          </p:cNvPr>
          <p:cNvCxnSpPr>
            <a:cxnSpLocks/>
            <a:stCxn id="36" idx="1"/>
          </p:cNvCxnSpPr>
          <p:nvPr/>
        </p:nvCxnSpPr>
        <p:spPr>
          <a:xfrm flipH="1" flipV="1">
            <a:off x="5368130" y="3146436"/>
            <a:ext cx="2994026" cy="9432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E9395513-3DF4-49BD-9494-1E558AAF1265}"/>
              </a:ext>
            </a:extLst>
          </p:cNvPr>
          <p:cNvSpPr txBox="1"/>
          <p:nvPr/>
        </p:nvSpPr>
        <p:spPr>
          <a:xfrm>
            <a:off x="8362156" y="3797310"/>
            <a:ext cx="1512887" cy="584775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宋体" panose="02010600030101010101" pitchFamily="2" charset="-122"/>
              </a:rPr>
              <a:t>object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27" name="矩形 4">
            <a:extLst>
              <a:ext uri="{FF2B5EF4-FFF2-40B4-BE49-F238E27FC236}">
                <a16:creationId xmlns:a16="http://schemas.microsoft.com/office/drawing/2014/main" id="{2BD03765-563C-46DB-83D1-DAAFDA3D3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793" y="1890713"/>
            <a:ext cx="814705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We can also use a gerund as the object of a sentence.</a:t>
            </a:r>
          </a:p>
        </p:txBody>
      </p:sp>
      <p:sp>
        <p:nvSpPr>
          <p:cNvPr id="28" name="TextBox 6">
            <a:extLst>
              <a:ext uri="{FF2B5EF4-FFF2-40B4-BE49-F238E27FC236}">
                <a16:creationId xmlns:a16="http://schemas.microsoft.com/office/drawing/2014/main" id="{A42CDE7C-CEF2-4D9C-B4D7-6B3DFE315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343" y="525870"/>
            <a:ext cx="6477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宋体" panose="02010600030101010101" pitchFamily="2" charset="-122"/>
              </a:rPr>
              <a:t>Gerunds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29" name="TextBox 6">
            <a:extLst>
              <a:ext uri="{FF2B5EF4-FFF2-40B4-BE49-F238E27FC236}">
                <a16:creationId xmlns:a16="http://schemas.microsoft.com/office/drawing/2014/main" id="{3D9A531D-F5EA-4F3A-BACF-0F3405464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6559" y="518832"/>
            <a:ext cx="6477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as objects</a:t>
            </a:r>
            <a:r>
              <a:rPr lang="zh-CN" alt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宾语</a:t>
            </a: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 (p25)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7005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7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>
            <a:extLst>
              <a:ext uri="{FF2B5EF4-FFF2-40B4-BE49-F238E27FC236}">
                <a16:creationId xmlns:a16="http://schemas.microsoft.com/office/drawing/2014/main" id="{3732D8D0-41A7-4675-B3E3-889F8DD770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076" y="560689"/>
            <a:ext cx="1182384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动名词作宾语，</a:t>
            </a:r>
            <a:r>
              <a:rPr lang="zh-CN" altLang="en-US" sz="3200" b="1" dirty="0">
                <a:solidFill>
                  <a:srgbClr val="7030A0"/>
                </a:solidFill>
                <a:latin typeface="Times New Roman"/>
                <a:ea typeface="宋体" panose="02010600030101010101" pitchFamily="2" charset="-122"/>
              </a:rPr>
              <a:t>可用于</a:t>
            </a:r>
            <a:r>
              <a:rPr lang="zh-CN" alt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及物动词</a:t>
            </a: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动词短语</a:t>
            </a:r>
            <a:r>
              <a:rPr lang="zh-CN" altLang="en-US" sz="32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、以及</a:t>
            </a:r>
            <a:r>
              <a:rPr lang="zh-CN" altLang="en-US" sz="32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</a:rPr>
              <a:t>介词</a:t>
            </a:r>
            <a:r>
              <a:rPr lang="zh-CN" altLang="en-US" sz="3200" b="1" dirty="0">
                <a:solidFill>
                  <a:srgbClr val="7030A0"/>
                </a:solidFill>
                <a:latin typeface="Times New Roman"/>
                <a:ea typeface="宋体" panose="02010600030101010101" pitchFamily="2" charset="-122"/>
              </a:rPr>
              <a:t>后作宾语。</a:t>
            </a:r>
          </a:p>
        </p:txBody>
      </p:sp>
      <p:sp>
        <p:nvSpPr>
          <p:cNvPr id="20497" name="TextBox 27">
            <a:extLst>
              <a:ext uri="{FF2B5EF4-FFF2-40B4-BE49-F238E27FC236}">
                <a16:creationId xmlns:a16="http://schemas.microsoft.com/office/drawing/2014/main" id="{A28A3CEB-CFCE-4877-90FC-769BEFB3D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928" y="1374071"/>
            <a:ext cx="11732144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 fontAlgn="base">
              <a:spcBef>
                <a:spcPct val="0"/>
              </a:spcBef>
              <a:spcAft>
                <a:spcPct val="0"/>
              </a:spcAft>
              <a:buAutoNum type="alphaLcPeriod"/>
            </a:pP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We often use gerunds after these verbs.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下列动词后面常跟动名词</a:t>
            </a:r>
            <a:endParaRPr lang="en-US" altLang="zh-CN" sz="32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25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enjoy(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享受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), imagine(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想象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), practice(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锻炼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), finish(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完成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),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mind(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介意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advise(</a:t>
            </a:r>
            <a:r>
              <a:rPr lang="zh-CN" altLang="e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建议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 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avoid(</a:t>
            </a:r>
            <a:r>
              <a:rPr lang="zh-CN" altLang="e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避免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), admit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承认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         consider, delay(</a:t>
            </a:r>
            <a:r>
              <a:rPr lang="zh-CN" altLang="e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延迟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、延误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), deny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否认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 keep(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保持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         miss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错过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思念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resist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抗拒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 risk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冒险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r>
              <a:rPr lang="en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, suggest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建议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         </a:t>
            </a:r>
            <a:endParaRPr lang="en" altLang="zh-CN" sz="32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>
            <a:extLst>
              <a:ext uri="{FF2B5EF4-FFF2-40B4-BE49-F238E27FC236}">
                <a16:creationId xmlns:a16="http://schemas.microsoft.com/office/drawing/2014/main" id="{BCE39186-6A22-3C48-AA07-5E793213E9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7199" y="1119568"/>
            <a:ext cx="10098087" cy="5586413"/>
          </a:xfrm>
        </p:spPr>
        <p:txBody>
          <a:bodyPr/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Many people  </a:t>
            </a:r>
            <a:r>
              <a:rPr lang="en-US" altLang="zh-CN" sz="3200" u="sng" dirty="0">
                <a:latin typeface="Times New Roman" panose="02020603050405020304" pitchFamily="18" charset="0"/>
              </a:rPr>
              <a:t>                                                  </a:t>
            </a:r>
            <a:r>
              <a:rPr lang="en-US" altLang="zh-CN" sz="3200" dirty="0">
                <a:latin typeface="Times New Roman" panose="02020603050405020304" pitchFamily="18" charset="0"/>
              </a:rPr>
              <a:t>   on the beach in summer.</a:t>
            </a:r>
          </a:p>
          <a:p>
            <a:pPr>
              <a:buFont typeface="Wingdings" pitchFamily="2" charset="2"/>
              <a:buNone/>
            </a:pPr>
            <a:r>
              <a:rPr lang="zh-CN" altLang="en-US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　夏季，很多人喜欢在沙滩日光浴。</a:t>
            </a:r>
          </a:p>
          <a:p>
            <a:endParaRPr lang="zh-CN" altLang="en-US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I  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    it in a different way.</a:t>
            </a:r>
          </a:p>
          <a:p>
            <a:pPr>
              <a:buFont typeface="Wingdings" pitchFamily="2" charset="2"/>
              <a:buNone/>
            </a:pPr>
            <a:r>
              <a:rPr lang="en-US" altLang="zh-CN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我建议用另一种方法做这件事。  </a:t>
            </a: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buFont typeface="Wingdings" pitchFamily="2" charset="2"/>
              <a:buNone/>
            </a:pP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I  can’t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    so much money.</a:t>
            </a:r>
          </a:p>
          <a:p>
            <a:pPr>
              <a:buFont typeface="Wingdings" pitchFamily="2" charset="2"/>
              <a:buNone/>
            </a:pPr>
            <a:r>
              <a:rPr lang="en-US" altLang="zh-CN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我无法想象赢那么多钱。  </a:t>
            </a: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buFont typeface="Wingdings" pitchFamily="2" charset="2"/>
              <a:buNone/>
            </a:pP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buFont typeface="Wingdings" pitchFamily="2" charset="2"/>
              <a:buNone/>
            </a:pP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buFont typeface="Wingdings" pitchFamily="2" charset="2"/>
              <a:buNone/>
            </a:pPr>
            <a:endParaRPr lang="zh-CN" altLang="en-US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endParaRPr lang="zh-CN" altLang="en-US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>
              <a:buFont typeface="Wingdings" pitchFamily="2" charset="2"/>
              <a:buNone/>
            </a:pP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1EDED23-AD71-4E87-8700-9FE93B3B1DFA}"/>
              </a:ext>
            </a:extLst>
          </p:cNvPr>
          <p:cNvSpPr txBox="1"/>
          <p:nvPr/>
        </p:nvSpPr>
        <p:spPr>
          <a:xfrm flipH="1">
            <a:off x="2997334" y="972501"/>
            <a:ext cx="4948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enjoy sunbathing</a:t>
            </a:r>
            <a:r>
              <a:rPr lang="en-US" altLang="zh-CN" sz="3200" dirty="0"/>
              <a:t>['</a:t>
            </a:r>
            <a:r>
              <a:rPr lang="en-US" altLang="zh-CN" sz="3200" dirty="0" err="1"/>
              <a:t>sʌnbeɪðɪŋ</a:t>
            </a:r>
            <a:r>
              <a:rPr lang="en-US" altLang="zh-CN" sz="3200" dirty="0"/>
              <a:t>]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075402D-8811-47B3-99DD-1B3A0EB7FD1D}"/>
              </a:ext>
            </a:extLst>
          </p:cNvPr>
          <p:cNvSpPr txBox="1"/>
          <p:nvPr/>
        </p:nvSpPr>
        <p:spPr>
          <a:xfrm flipH="1">
            <a:off x="1487133" y="387726"/>
            <a:ext cx="6784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sunbathe</a:t>
            </a:r>
            <a:r>
              <a:rPr lang="en-US" altLang="zh-CN" sz="3200" dirty="0"/>
              <a:t>[‘</a:t>
            </a:r>
            <a:r>
              <a:rPr lang="en-US" altLang="zh-CN" sz="3200" dirty="0" err="1"/>
              <a:t>sʌnbeɪð</a:t>
            </a:r>
            <a:r>
              <a:rPr lang="en-US" altLang="zh-CN" sz="3200" dirty="0"/>
              <a:t>]v. </a:t>
            </a:r>
            <a:r>
              <a:rPr lang="zh-CN" altLang="en-US" sz="3200" dirty="0"/>
              <a:t>沐日光浴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D010259-F53B-43AC-B38C-65B0411317ED}"/>
              </a:ext>
            </a:extLst>
          </p:cNvPr>
          <p:cNvSpPr txBox="1"/>
          <p:nvPr/>
        </p:nvSpPr>
        <p:spPr>
          <a:xfrm flipH="1">
            <a:off x="977147" y="3238139"/>
            <a:ext cx="4948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suggest doing</a:t>
            </a:r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60D5EFD-6D4C-47E0-A648-3D57208FF510}"/>
              </a:ext>
            </a:extLst>
          </p:cNvPr>
          <p:cNvSpPr txBox="1"/>
          <p:nvPr/>
        </p:nvSpPr>
        <p:spPr>
          <a:xfrm flipH="1">
            <a:off x="1816714" y="4999980"/>
            <a:ext cx="4948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imagine earning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16792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7" name="TextBox 27">
            <a:extLst>
              <a:ext uri="{FF2B5EF4-FFF2-40B4-BE49-F238E27FC236}">
                <a16:creationId xmlns:a16="http://schemas.microsoft.com/office/drawing/2014/main" id="{A28A3CEB-CFCE-4877-90FC-769BEFB3D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1738" y="107405"/>
            <a:ext cx="8929689" cy="724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b. We often use gerunds after these phrasal verbs.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be busy doing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be worth doing </a:t>
            </a:r>
            <a:r>
              <a:rPr lang="en" altLang="zh-CN" sz="2800" b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sth</a:t>
            </a:r>
            <a:endParaRPr lang="en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can’t help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give up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keep on /carry on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feel like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put off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insist on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get down to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look forward to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be/get used to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succeed in doing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feel like(</a:t>
            </a:r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想要</a:t>
            </a: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 doing</a:t>
            </a:r>
            <a:endParaRPr lang="en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7">
            <a:extLst>
              <a:ext uri="{FF2B5EF4-FFF2-40B4-BE49-F238E27FC236}">
                <a16:creationId xmlns:a16="http://schemas.microsoft.com/office/drawing/2014/main" id="{FE177B6F-0314-6041-9227-8F3AEF500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5676" y="650207"/>
            <a:ext cx="8929689" cy="626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忙于做某事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值得做某事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情不自禁做某事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放弃做某事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戒除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…(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如抽烟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继续做某事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想要做某事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推延做某事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坚持做某事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开始认真做某事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期待做某事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习惯做某事</a:t>
            </a:r>
            <a:endParaRPr lang="en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成功做某事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想要做某事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CDD9601-DD7A-4097-A3D5-2D67FC491A33}"/>
              </a:ext>
            </a:extLst>
          </p:cNvPr>
          <p:cNvSpPr txBox="1"/>
          <p:nvPr/>
        </p:nvSpPr>
        <p:spPr>
          <a:xfrm flipH="1">
            <a:off x="11291147" y="882706"/>
            <a:ext cx="38917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下列动词短语后面常跟动名词</a:t>
            </a:r>
            <a:endParaRPr lang="en-US" altLang="zh-CN" sz="28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</a:endParaRP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0683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04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049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49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049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049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049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4B590B-F0BE-4235-8C6E-55931CE5B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D1214C-4C2F-49A2-9C2A-76ABE1706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200" dirty="0"/>
              <a:t>be tired of doing </a:t>
            </a:r>
            <a:r>
              <a:rPr lang="en-US" altLang="zh-CN" sz="3200" dirty="0" err="1"/>
              <a:t>sth</a:t>
            </a:r>
            <a:r>
              <a:rPr lang="en-US" altLang="zh-CN" sz="3200" dirty="0"/>
              <a:t>.</a:t>
            </a:r>
          </a:p>
          <a:p>
            <a:r>
              <a:rPr lang="zh-CN" altLang="en-US" sz="3200" dirty="0"/>
              <a:t>厌烦做某事</a:t>
            </a:r>
          </a:p>
        </p:txBody>
      </p:sp>
    </p:spTree>
    <p:extLst>
      <p:ext uri="{BB962C8B-B14F-4D97-AF65-F5344CB8AC3E}">
        <p14:creationId xmlns:p14="http://schemas.microsoft.com/office/powerpoint/2010/main" val="80272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77368E-6BDA-4059-B4AE-B81E45648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F2EF53-B7CE-4F49-B040-327206D5AC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40" y="1935164"/>
            <a:ext cx="12156560" cy="4389437"/>
          </a:xfrm>
        </p:spPr>
        <p:txBody>
          <a:bodyPr/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He's not very well; he doesn’t  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     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  . </a:t>
            </a:r>
          </a:p>
          <a:p>
            <a:pPr marL="393700" lvl="1" indent="0">
              <a:buNone/>
            </a:pPr>
            <a:r>
              <a:rPr lang="zh-CN" altLang="en-US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他不太舒服，不想吃东西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I am busy 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     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  . </a:t>
            </a:r>
          </a:p>
          <a:p>
            <a:pPr marL="393700" lvl="1" indent="0">
              <a:buNone/>
            </a:pPr>
            <a:r>
              <a:rPr lang="zh-CN" altLang="en-US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我在忙着写作业。</a:t>
            </a: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You are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</a:t>
            </a:r>
            <a:r>
              <a:rPr lang="en-US" altLang="zh-CN" sz="3200" b="1" dirty="0">
                <a:latin typeface="Times New Roman" panose="02020603050405020304" pitchFamily="18" charset="0"/>
              </a:rPr>
              <a:t>  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                                                                 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 . </a:t>
            </a:r>
          </a:p>
          <a:p>
            <a:pPr marL="393700" lvl="1" indent="0">
              <a:buNone/>
            </a:pPr>
            <a:r>
              <a:rPr lang="zh-CN" altLang="en-US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你的身体如此不健康，应该马上戒烟！</a:t>
            </a: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pPr marL="393700" lvl="1" indent="0">
              <a:buNone/>
            </a:pPr>
            <a:r>
              <a:rPr lang="en-US" altLang="zh-CN" sz="3200" dirty="0">
                <a:solidFill>
                  <a:srgbClr val="6600FF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3200" b="1" dirty="0">
                <a:latin typeface="Times New Roman" panose="02020603050405020304" pitchFamily="18" charset="0"/>
              </a:rPr>
              <a:t>You are  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                                                                 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 . </a:t>
            </a:r>
          </a:p>
          <a:p>
            <a:pPr marL="393700" lvl="1" indent="0">
              <a:buNone/>
            </a:pPr>
            <a:endParaRPr lang="en-US" altLang="zh-CN" sz="3200" dirty="0">
              <a:solidFill>
                <a:srgbClr val="66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8B4142D-165C-44D9-8316-AD2080BE00AB}"/>
              </a:ext>
            </a:extLst>
          </p:cNvPr>
          <p:cNvSpPr txBox="1"/>
          <p:nvPr/>
        </p:nvSpPr>
        <p:spPr>
          <a:xfrm flipH="1">
            <a:off x="5753967" y="1928501"/>
            <a:ext cx="4948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feel like eating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5DF88EE-EE46-4EF4-80C7-E2674D088476}"/>
              </a:ext>
            </a:extLst>
          </p:cNvPr>
          <p:cNvSpPr txBox="1"/>
          <p:nvPr/>
        </p:nvSpPr>
        <p:spPr>
          <a:xfrm flipH="1">
            <a:off x="2330284" y="3091389"/>
            <a:ext cx="4948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doing my homework</a:t>
            </a:r>
            <a:endParaRPr lang="zh-CN" altLang="en-US" sz="3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6672375-0BB9-4912-871A-0E93D15F03F7}"/>
              </a:ext>
            </a:extLst>
          </p:cNvPr>
          <p:cNvSpPr txBox="1"/>
          <p:nvPr/>
        </p:nvSpPr>
        <p:spPr>
          <a:xfrm flipH="1">
            <a:off x="2330284" y="4266623"/>
            <a:ext cx="10223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such</a:t>
            </a:r>
            <a:r>
              <a:rPr lang="en-US" altLang="zh-CN" sz="3200" dirty="0"/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bad health </a:t>
            </a:r>
            <a:r>
              <a:rPr lang="en-US" altLang="zh-CN" sz="3200" b="1" dirty="0">
                <a:solidFill>
                  <a:srgbClr val="7030A0"/>
                </a:solidFill>
              </a:rPr>
              <a:t>that</a:t>
            </a:r>
            <a:r>
              <a:rPr lang="en-US" altLang="zh-CN" sz="3200" dirty="0"/>
              <a:t> you should </a:t>
            </a:r>
            <a:r>
              <a:rPr lang="en-US" altLang="zh-CN" sz="3200" b="1" i="1" dirty="0">
                <a:solidFill>
                  <a:srgbClr val="FF0000"/>
                </a:solidFill>
              </a:rPr>
              <a:t>give up smoking</a:t>
            </a:r>
            <a:r>
              <a:rPr lang="en-US" altLang="zh-CN" sz="3200" dirty="0"/>
              <a:t> at once</a:t>
            </a:r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E916C48-F22D-4EF0-9F7A-2DCD8508A5DB}"/>
              </a:ext>
            </a:extLst>
          </p:cNvPr>
          <p:cNvSpPr txBox="1"/>
          <p:nvPr/>
        </p:nvSpPr>
        <p:spPr>
          <a:xfrm flipH="1">
            <a:off x="2330284" y="5295612"/>
            <a:ext cx="10223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</a:rPr>
              <a:t>so</a:t>
            </a:r>
            <a:r>
              <a:rPr lang="en-US" altLang="zh-CN" sz="3200" dirty="0"/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unhealthy </a:t>
            </a:r>
            <a:r>
              <a:rPr lang="en-US" altLang="zh-CN" sz="3200" b="1" dirty="0">
                <a:solidFill>
                  <a:srgbClr val="7030A0"/>
                </a:solidFill>
              </a:rPr>
              <a:t>that</a:t>
            </a:r>
            <a:r>
              <a:rPr lang="en-US" altLang="zh-CN" sz="3200" dirty="0"/>
              <a:t> you should </a:t>
            </a:r>
            <a:r>
              <a:rPr lang="en-US" altLang="zh-CN" sz="3200" b="1" i="1" dirty="0">
                <a:solidFill>
                  <a:srgbClr val="FF0000"/>
                </a:solidFill>
              </a:rPr>
              <a:t>give up smoking</a:t>
            </a:r>
            <a:r>
              <a:rPr lang="en-US" altLang="zh-CN" sz="3200" dirty="0"/>
              <a:t> at once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58131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组合 14">
            <a:extLst>
              <a:ext uri="{FF2B5EF4-FFF2-40B4-BE49-F238E27FC236}">
                <a16:creationId xmlns:a16="http://schemas.microsoft.com/office/drawing/2014/main" id="{016C22A3-A2C6-444E-BD54-F9B544096331}"/>
              </a:ext>
            </a:extLst>
          </p:cNvPr>
          <p:cNvGrpSpPr>
            <a:grpSpLocks/>
          </p:cNvGrpSpPr>
          <p:nvPr/>
        </p:nvGrpSpPr>
        <p:grpSpPr bwMode="auto">
          <a:xfrm>
            <a:off x="1844675" y="1887539"/>
            <a:ext cx="8178800" cy="712787"/>
            <a:chOff x="179512" y="5805264"/>
            <a:chExt cx="6034862" cy="3089876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E06BCF3-74BD-48AE-B94F-AC972476B766}"/>
                </a:ext>
              </a:extLst>
            </p:cNvPr>
            <p:cNvSpPr/>
            <p:nvPr/>
          </p:nvSpPr>
          <p:spPr>
            <a:xfrm>
              <a:off x="187712" y="6087411"/>
              <a:ext cx="6026662" cy="2807729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182880">
                <a:lnSpc>
                  <a:spcPct val="114000"/>
                </a:lnSpc>
                <a:tabLst>
                  <a:tab pos="2871470" algn="l"/>
                </a:tabLst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Times New Roman"/>
                  <a:ea typeface="宋体" panose="02010600030101010101" pitchFamily="2" charset="-122"/>
                  <a:cs typeface="Times New Roman" panose="02020603050405020304" pitchFamily="18" charset="0"/>
                </a:rPr>
                <a:t>breathe   do   hear   organize  smoke   take    use   walk</a:t>
              </a:r>
              <a:endParaRPr lang="zh-CN" altLang="en-US" sz="2800" kern="0" dirty="0">
                <a:solidFill>
                  <a:prstClr val="black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180A0947-C2A8-48A4-AB3D-53ECA9E5F1F3}"/>
                </a:ext>
              </a:extLst>
            </p:cNvPr>
            <p:cNvCxnSpPr/>
            <p:nvPr/>
          </p:nvCxnSpPr>
          <p:spPr>
            <a:xfrm>
              <a:off x="179512" y="5805264"/>
              <a:ext cx="6034862" cy="0"/>
            </a:xfrm>
            <a:prstGeom prst="line">
              <a:avLst/>
            </a:prstGeom>
            <a:noFill/>
            <a:ln w="76200" cap="flat" cmpd="sng" algn="ctr">
              <a:solidFill>
                <a:srgbClr val="4F81BD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</p:grpSp>
      <p:sp>
        <p:nvSpPr>
          <p:cNvPr id="15363" name="矩形 17">
            <a:extLst>
              <a:ext uri="{FF2B5EF4-FFF2-40B4-BE49-F238E27FC236}">
                <a16:creationId xmlns:a16="http://schemas.microsoft.com/office/drawing/2014/main" id="{BE244C3C-6FE5-4099-898F-FFBEC33AE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4039" y="2651125"/>
            <a:ext cx="8567737" cy="390106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She is tired of ________ the dirty air in the city centre.</a:t>
            </a:r>
          </a:p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She keeps on ________ to school instead of ______ a bus.</a:t>
            </a:r>
          </a:p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He finally gave up ________.</a:t>
            </a:r>
          </a:p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She is used to ________ a handkerchief instead of a tissue.</a:t>
            </a:r>
          </a:p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She was interested in ________ the puzzle.</a:t>
            </a:r>
          </a:p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She looks forward to ________ from her new e-friend.</a:t>
            </a:r>
          </a:p>
          <a:p>
            <a:pPr marL="447675" indent="-447675" fontAlgn="base">
              <a:lnSpc>
                <a:spcPts val="286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She is good at __________ party activities.</a:t>
            </a:r>
            <a:endParaRPr lang="zh-CN" altLang="en-US" sz="2800" dirty="0">
              <a:solidFill>
                <a:srgbClr val="00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42456BE9-8744-418E-BC71-9CF1C48FED5E}"/>
              </a:ext>
            </a:extLst>
          </p:cNvPr>
          <p:cNvSpPr/>
          <p:nvPr/>
        </p:nvSpPr>
        <p:spPr>
          <a:xfrm>
            <a:off x="4256558" y="2532278"/>
            <a:ext cx="167539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breathing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0C0553B-7E4E-474F-A116-6E01EE789F93}"/>
              </a:ext>
            </a:extLst>
          </p:cNvPr>
          <p:cNvSpPr/>
          <p:nvPr/>
        </p:nvSpPr>
        <p:spPr>
          <a:xfrm>
            <a:off x="4256558" y="3055387"/>
            <a:ext cx="1402949" cy="52322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walking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0BBF661-585F-4C2A-AD00-F8F4B0B7DED2}"/>
              </a:ext>
            </a:extLst>
          </p:cNvPr>
          <p:cNvSpPr/>
          <p:nvPr/>
        </p:nvSpPr>
        <p:spPr>
          <a:xfrm>
            <a:off x="4952367" y="3898144"/>
            <a:ext cx="148309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smoking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835DD94-3922-4E46-AB5E-08592EC58AA2}"/>
              </a:ext>
            </a:extLst>
          </p:cNvPr>
          <p:cNvSpPr/>
          <p:nvPr/>
        </p:nvSpPr>
        <p:spPr>
          <a:xfrm>
            <a:off x="4464923" y="4293362"/>
            <a:ext cx="994183" cy="52322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using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3E7A71AF-5C12-4DCA-A466-A89F34F2299A}"/>
              </a:ext>
            </a:extLst>
          </p:cNvPr>
          <p:cNvSpPr/>
          <p:nvPr/>
        </p:nvSpPr>
        <p:spPr>
          <a:xfrm>
            <a:off x="5591944" y="5131791"/>
            <a:ext cx="103425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doing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372DAE42-77B9-4C4A-A276-186EE01F8285}"/>
              </a:ext>
            </a:extLst>
          </p:cNvPr>
          <p:cNvSpPr/>
          <p:nvPr/>
        </p:nvSpPr>
        <p:spPr>
          <a:xfrm>
            <a:off x="5375920" y="5574138"/>
            <a:ext cx="136127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hearing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2C2F3826-2D77-4FFF-8983-B04508166303}"/>
              </a:ext>
            </a:extLst>
          </p:cNvPr>
          <p:cNvSpPr/>
          <p:nvPr/>
        </p:nvSpPr>
        <p:spPr>
          <a:xfrm>
            <a:off x="4321201" y="5981537"/>
            <a:ext cx="1819729" cy="523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organizing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FFACA19A-4A86-443C-B517-142075FADC5A}"/>
              </a:ext>
            </a:extLst>
          </p:cNvPr>
          <p:cNvSpPr/>
          <p:nvPr/>
        </p:nvSpPr>
        <p:spPr>
          <a:xfrm>
            <a:off x="8603962" y="2959362"/>
            <a:ext cx="1164100" cy="523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/>
                <a:ea typeface="宋体" panose="02010600030101010101" pitchFamily="2" charset="-122"/>
                <a:cs typeface="Times New Roman" panose="02020603050405020304" pitchFamily="18" charset="0"/>
              </a:rPr>
              <a:t>taking</a:t>
            </a:r>
            <a:endParaRPr lang="zh-CN" altLang="en-US" sz="2800" b="1" dirty="0">
              <a:solidFill>
                <a:srgbClr val="FF0000"/>
              </a:solidFill>
              <a:latin typeface="Times New Roman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32F7D7D3-E28A-4185-8E87-753E6D3E577A}"/>
              </a:ext>
            </a:extLst>
          </p:cNvPr>
          <p:cNvSpPr/>
          <p:nvPr/>
        </p:nvSpPr>
        <p:spPr>
          <a:xfrm>
            <a:off x="1890714" y="757239"/>
            <a:ext cx="8099425" cy="95408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/>
              </a:rPr>
              <a:t>Complete the sentences using the verbs in the box in the -</a:t>
            </a:r>
            <a:r>
              <a:rPr lang="en-US" altLang="zh-CN" sz="2800" b="1" dirty="0" err="1">
                <a:solidFill>
                  <a:srgbClr val="000000"/>
                </a:solidFill>
                <a:latin typeface="Times New Roman"/>
                <a:ea typeface="宋体"/>
              </a:rPr>
              <a:t>ing</a:t>
            </a:r>
            <a:r>
              <a:rPr lang="en-US" altLang="zh-CN" sz="2800" b="1" dirty="0">
                <a:solidFill>
                  <a:srgbClr val="000000"/>
                </a:solidFill>
                <a:latin typeface="Times New Roman"/>
                <a:ea typeface="宋体"/>
              </a:rPr>
              <a:t> form.</a:t>
            </a:r>
          </a:p>
        </p:txBody>
      </p:sp>
    </p:spTree>
    <p:extLst>
      <p:ext uri="{BB962C8B-B14F-4D97-AF65-F5344CB8AC3E}">
        <p14:creationId xmlns:p14="http://schemas.microsoft.com/office/powerpoint/2010/main" val="192869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7" name="TextBox 27">
            <a:extLst>
              <a:ext uri="{FF2B5EF4-FFF2-40B4-BE49-F238E27FC236}">
                <a16:creationId xmlns:a16="http://schemas.microsoft.com/office/drawing/2014/main" id="{A28A3CEB-CFCE-4877-90FC-769BEFB3D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387" y="768348"/>
            <a:ext cx="10519920" cy="5763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注意：下列动词</a:t>
            </a:r>
            <a:r>
              <a:rPr lang="en-US" altLang="zh-CN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want, require, need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后跟动名词</a:t>
            </a: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作宾语时，主动形式表被动意义。若后跟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动词不定式</a:t>
            </a:r>
            <a:r>
              <a:rPr lang="zh-CN" altLang="en-US" sz="32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作宾语，则还是用被动形式。</a:t>
            </a:r>
            <a:endParaRPr lang="en-US" altLang="zh-CN" sz="32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" altLang="zh-C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花儿需要每天浇水。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flowers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need watering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every day.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= The flowers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need to be watered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every day.</a:t>
            </a:r>
          </a:p>
          <a:p>
            <a:endParaRPr lang="en-US" altLang="zh-CN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这个问题需要认真研究。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latin typeface="Times New Roman" panose="02020603050405020304" pitchFamily="18" charset="0"/>
              </a:rPr>
              <a:t>The problem </a:t>
            </a:r>
            <a:r>
              <a:rPr lang="en-US" altLang="zh-CN" sz="3200" b="1" i="1" dirty="0">
                <a:solidFill>
                  <a:srgbClr val="FF3300"/>
                </a:solidFill>
                <a:latin typeface="Times New Roman" panose="02020603050405020304" pitchFamily="18" charset="0"/>
              </a:rPr>
              <a:t>requires studying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</a:rPr>
              <a:t>carefully.</a:t>
            </a:r>
          </a:p>
          <a:p>
            <a:pPr fontAlgn="base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663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0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0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>
            <a:extLst>
              <a:ext uri="{FF2B5EF4-FFF2-40B4-BE49-F238E27FC236}">
                <a16:creationId xmlns:a16="http://schemas.microsoft.com/office/drawing/2014/main" id="{D3652DA1-3B3B-1C4C-850A-FE31B7BF08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14413" y="1028700"/>
            <a:ext cx="10544175" cy="467201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[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注意</a:t>
            </a: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]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动词不定式与动名词作宾语的用法区别</a:t>
            </a:r>
            <a:br>
              <a:rPr lang="zh-CN" altLang="en-US" sz="3400" dirty="0">
                <a:latin typeface="Times New Roman" panose="02020603050405020304" pitchFamily="18" charset="0"/>
              </a:rPr>
            </a:b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有些动词后只能加动词不定式，有些动词后只能加动名词。还有一些动词后两者都可以。</a:t>
            </a:r>
            <a:endParaRPr lang="en-US" altLang="zh-CN" sz="32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1. </a:t>
            </a:r>
            <a:r>
              <a:rPr lang="zh-CN" altLang="en-US" sz="3200" b="1" dirty="0">
                <a:latin typeface="Times New Roman" panose="02020603050405020304" pitchFamily="18" charset="0"/>
              </a:rPr>
              <a:t>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begin, start, continue, love, like, hate, prefer</a:t>
            </a:r>
            <a:r>
              <a:rPr lang="zh-CN" altLang="en-US" sz="3200" b="1" dirty="0">
                <a:latin typeface="Times New Roman" panose="02020603050405020304" pitchFamily="18" charset="0"/>
              </a:rPr>
              <a:t>后用动名词和用不定式作宾语均可，意义没有多大区别。</a:t>
            </a:r>
            <a:endParaRPr lang="zh-CN" altLang="en-US" sz="3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243436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>
            <a:extLst>
              <a:ext uri="{FF2B5EF4-FFF2-40B4-BE49-F238E27FC236}">
                <a16:creationId xmlns:a16="http://schemas.microsoft.com/office/drawing/2014/main" id="{D3652DA1-3B3B-1C4C-850A-FE31B7BF08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71613" y="928688"/>
            <a:ext cx="10115550" cy="4686299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2. </a:t>
            </a:r>
            <a:r>
              <a:rPr lang="zh-CN" altLang="en-US" sz="3200" b="1" dirty="0">
                <a:latin typeface="Times New Roman" panose="02020603050405020304" pitchFamily="18" charset="0"/>
              </a:rPr>
              <a:t>动名词和不定式用在某些动词之后作宾语，意义区别较大：</a:t>
            </a:r>
            <a:endParaRPr lang="zh-CN" altLang="en-US" sz="3400" dirty="0">
              <a:latin typeface="Times New Roman" panose="02020603050405020304" pitchFamily="18" charset="0"/>
            </a:endParaRPr>
          </a:p>
        </p:txBody>
      </p:sp>
      <p:sp>
        <p:nvSpPr>
          <p:cNvPr id="120837" name="AutoShape 4">
            <a:extLst>
              <a:ext uri="{FF2B5EF4-FFF2-40B4-BE49-F238E27FC236}">
                <a16:creationId xmlns:a16="http://schemas.microsoft.com/office/drawing/2014/main" id="{4379F16C-E6DF-E849-8F3E-61AF973AC01F}"/>
              </a:ext>
            </a:extLst>
          </p:cNvPr>
          <p:cNvSpPr>
            <a:spLocks/>
          </p:cNvSpPr>
          <p:nvPr/>
        </p:nvSpPr>
        <p:spPr bwMode="auto">
          <a:xfrm>
            <a:off x="2252663" y="2360613"/>
            <a:ext cx="431800" cy="2017712"/>
          </a:xfrm>
          <a:prstGeom prst="leftBrace">
            <a:avLst>
              <a:gd name="adj1" fmla="val 38940"/>
              <a:gd name="adj2" fmla="val 50000"/>
            </a:avLst>
          </a:prstGeom>
          <a:noFill/>
          <a:ln w="57150">
            <a:solidFill>
              <a:srgbClr val="00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b="1"/>
          </a:p>
        </p:txBody>
      </p:sp>
      <p:sp>
        <p:nvSpPr>
          <p:cNvPr id="120838" name="Text Box 3">
            <a:extLst>
              <a:ext uri="{FF2B5EF4-FFF2-40B4-BE49-F238E27FC236}">
                <a16:creationId xmlns:a16="http://schemas.microsoft.com/office/drawing/2014/main" id="{7655F8D3-53D9-8D42-BF74-27B26A073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925" y="2505075"/>
            <a:ext cx="234315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forget </a:t>
            </a:r>
          </a:p>
          <a:p>
            <a:r>
              <a:rPr lang="en-US" altLang="zh-CN" sz="36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regret </a:t>
            </a:r>
          </a:p>
          <a:p>
            <a:r>
              <a:rPr lang="en-US" altLang="zh-CN" sz="36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remember</a:t>
            </a:r>
            <a:r>
              <a:rPr lang="en-US" altLang="zh-CN" sz="3600" b="1" dirty="0"/>
              <a:t> </a:t>
            </a:r>
          </a:p>
        </p:txBody>
      </p:sp>
      <p:sp>
        <p:nvSpPr>
          <p:cNvPr id="120839" name="AutoShape 4">
            <a:extLst>
              <a:ext uri="{FF2B5EF4-FFF2-40B4-BE49-F238E27FC236}">
                <a16:creationId xmlns:a16="http://schemas.microsoft.com/office/drawing/2014/main" id="{9E0CFD4F-E328-7B46-A3C9-F83F3FB7FE77}"/>
              </a:ext>
            </a:extLst>
          </p:cNvPr>
          <p:cNvSpPr>
            <a:spLocks/>
          </p:cNvSpPr>
          <p:nvPr/>
        </p:nvSpPr>
        <p:spPr bwMode="auto">
          <a:xfrm>
            <a:off x="4845050" y="2360613"/>
            <a:ext cx="431800" cy="2017712"/>
          </a:xfrm>
          <a:prstGeom prst="leftBrace">
            <a:avLst>
              <a:gd name="adj1" fmla="val 38940"/>
              <a:gd name="adj2" fmla="val 50000"/>
            </a:avLst>
          </a:prstGeom>
          <a:noFill/>
          <a:ln w="57150">
            <a:solidFill>
              <a:srgbClr val="00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b="1"/>
          </a:p>
        </p:txBody>
      </p:sp>
      <p:sp>
        <p:nvSpPr>
          <p:cNvPr id="120840" name="Text Box 5">
            <a:extLst>
              <a:ext uri="{FF2B5EF4-FFF2-40B4-BE49-F238E27FC236}">
                <a16:creationId xmlns:a16="http://schemas.microsoft.com/office/drawing/2014/main" id="{8589F000-BC45-A041-99B6-415F60E90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5" y="2144713"/>
            <a:ext cx="1276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6600FF"/>
                </a:solidFill>
                <a:latin typeface="Times New Roman" panose="02020603050405020304" pitchFamily="18" charset="0"/>
              </a:rPr>
              <a:t>to do </a:t>
            </a:r>
          </a:p>
        </p:txBody>
      </p:sp>
      <p:sp>
        <p:nvSpPr>
          <p:cNvPr id="120841" name="Text Box 6">
            <a:extLst>
              <a:ext uri="{FF2B5EF4-FFF2-40B4-BE49-F238E27FC236}">
                <a16:creationId xmlns:a16="http://schemas.microsoft.com/office/drawing/2014/main" id="{E9DCA3A5-131A-5B4D-8266-F9A966F2C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8289" y="4016375"/>
            <a:ext cx="14319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6600FF"/>
                </a:solidFill>
                <a:latin typeface="Times New Roman" panose="02020603050405020304" pitchFamily="18" charset="0"/>
              </a:rPr>
              <a:t>doing</a:t>
            </a:r>
            <a:r>
              <a:rPr lang="en-US" altLang="zh-CN" sz="4400" b="1" dirty="0"/>
              <a:t> </a:t>
            </a:r>
          </a:p>
        </p:txBody>
      </p:sp>
      <p:sp>
        <p:nvSpPr>
          <p:cNvPr id="120842" name="Text Box 9">
            <a:extLst>
              <a:ext uri="{FF2B5EF4-FFF2-40B4-BE49-F238E27FC236}">
                <a16:creationId xmlns:a16="http://schemas.microsoft.com/office/drawing/2014/main" id="{979DBD1B-BEFF-9340-9275-41D0F3B36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8151" y="2216150"/>
            <a:ext cx="33956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</a:rPr>
              <a:t>将要发生的动作</a:t>
            </a:r>
          </a:p>
        </p:txBody>
      </p:sp>
      <p:sp>
        <p:nvSpPr>
          <p:cNvPr id="120843" name="Text Box 8">
            <a:extLst>
              <a:ext uri="{FF2B5EF4-FFF2-40B4-BE49-F238E27FC236}">
                <a16:creationId xmlns:a16="http://schemas.microsoft.com/office/drawing/2014/main" id="{81399587-45AB-DB46-BED1-44ABD44D6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6713" y="4160838"/>
            <a:ext cx="3395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</a:rPr>
              <a:t>已经发生的动作</a:t>
            </a:r>
          </a:p>
        </p:txBody>
      </p:sp>
    </p:spTree>
    <p:extLst>
      <p:ext uri="{BB962C8B-B14F-4D97-AF65-F5344CB8AC3E}">
        <p14:creationId xmlns:p14="http://schemas.microsoft.com/office/powerpoint/2010/main" val="13124319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2" grpId="0" bldLvl="0" autoUpdateAnimBg="0"/>
      <p:bldP spid="120843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004" name="Group 4">
            <a:extLst>
              <a:ext uri="{FF2B5EF4-FFF2-40B4-BE49-F238E27FC236}">
                <a16:creationId xmlns:a16="http://schemas.microsoft.com/office/drawing/2014/main" id="{EB8A0A2E-0282-974A-8C82-9DDEC1CF4746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795103"/>
            <a:ext cx="2769224" cy="1460971"/>
            <a:chOff x="0" y="-58"/>
            <a:chExt cx="1809" cy="1074"/>
          </a:xfrm>
        </p:grpSpPr>
        <p:sp>
          <p:nvSpPr>
            <p:cNvPr id="128005" name="AutoShape 3">
              <a:extLst>
                <a:ext uri="{FF2B5EF4-FFF2-40B4-BE49-F238E27FC236}">
                  <a16:creationId xmlns:a16="http://schemas.microsoft.com/office/drawing/2014/main" id="{AEAEC64A-7F0B-A541-B234-EDC70873E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99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800" b="1"/>
            </a:p>
          </p:txBody>
        </p:sp>
        <p:sp>
          <p:nvSpPr>
            <p:cNvPr id="128006" name="Rectangle 4">
              <a:extLst>
                <a:ext uri="{FF2B5EF4-FFF2-40B4-BE49-F238E27FC236}">
                  <a16:creationId xmlns:a16="http://schemas.microsoft.com/office/drawing/2014/main" id="{37A1CD9A-B7FA-BD4D-ABC5-933B8A125A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" y="-58"/>
              <a:ext cx="1763" cy="1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 on doing  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 on to do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</a:p>
          </p:txBody>
        </p:sp>
      </p:grpSp>
      <p:grpSp>
        <p:nvGrpSpPr>
          <p:cNvPr id="128007" name="Group 7">
            <a:extLst>
              <a:ext uri="{FF2B5EF4-FFF2-40B4-BE49-F238E27FC236}">
                <a16:creationId xmlns:a16="http://schemas.microsoft.com/office/drawing/2014/main" id="{656F2EBB-93EF-554B-A0F2-161DDC4E71D5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2451101"/>
            <a:ext cx="8458200" cy="1460500"/>
            <a:chOff x="0" y="19"/>
            <a:chExt cx="5284" cy="920"/>
          </a:xfrm>
        </p:grpSpPr>
        <p:sp>
          <p:nvSpPr>
            <p:cNvPr id="128008" name="Rectangle 9">
              <a:extLst>
                <a:ext uri="{FF2B5EF4-FFF2-40B4-BE49-F238E27FC236}">
                  <a16:creationId xmlns:a16="http://schemas.microsoft.com/office/drawing/2014/main" id="{FC634529-4F5D-2F42-B76D-E849138041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" y="19"/>
              <a:ext cx="5182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stop doing 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stop to do </a:t>
              </a:r>
              <a:endPara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8009" name="AutoShape 10">
              <a:extLst>
                <a:ext uri="{FF2B5EF4-FFF2-40B4-BE49-F238E27FC236}">
                  <a16:creationId xmlns:a16="http://schemas.microsoft.com/office/drawing/2014/main" id="{19B89B2B-EF99-BA49-B84A-0938DD678DC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4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800" b="1"/>
            </a:p>
          </p:txBody>
        </p:sp>
      </p:grpSp>
      <p:grpSp>
        <p:nvGrpSpPr>
          <p:cNvPr id="128010" name="Group 10">
            <a:extLst>
              <a:ext uri="{FF2B5EF4-FFF2-40B4-BE49-F238E27FC236}">
                <a16:creationId xmlns:a16="http://schemas.microsoft.com/office/drawing/2014/main" id="{38A15738-633A-5845-9B11-06DF2A29612A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4106863"/>
            <a:ext cx="6769100" cy="1460500"/>
            <a:chOff x="0" y="19"/>
            <a:chExt cx="4264" cy="920"/>
          </a:xfrm>
        </p:grpSpPr>
        <p:sp>
          <p:nvSpPr>
            <p:cNvPr id="128011" name="Rectangle 6">
              <a:extLst>
                <a:ext uri="{FF2B5EF4-FFF2-40B4-BE49-F238E27FC236}">
                  <a16:creationId xmlns:a16="http://schemas.microsoft.com/office/drawing/2014/main" id="{84EE7C6F-BC07-7341-AE45-0839A253DD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" y="19"/>
              <a:ext cx="4219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mean doing 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mean to do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8012" name="AutoShape 7">
              <a:extLst>
                <a:ext uri="{FF2B5EF4-FFF2-40B4-BE49-F238E27FC236}">
                  <a16:creationId xmlns:a16="http://schemas.microsoft.com/office/drawing/2014/main" id="{B12153EE-8707-204D-BBAA-266A493AEA6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72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800" b="1"/>
            </a:p>
          </p:txBody>
        </p:sp>
      </p:grpSp>
      <p:sp>
        <p:nvSpPr>
          <p:cNvPr id="128013" name="Text Box 13">
            <a:extLst>
              <a:ext uri="{FF2B5EF4-FFF2-40B4-BE49-F238E27FC236}">
                <a16:creationId xmlns:a16="http://schemas.microsoft.com/office/drawing/2014/main" id="{47F6A8C6-96B7-A34E-9C1F-C3D7B1CF3A76}"/>
              </a:ext>
            </a:extLst>
          </p:cNvPr>
          <p:cNvSpPr txBox="1">
            <a:spLocks noChangeArrowheads="1"/>
          </p:cNvSpPr>
          <p:nvPr/>
        </p:nvSpPr>
        <p:spPr bwMode="auto">
          <a:xfrm flipV="1">
            <a:off x="5303839" y="981076"/>
            <a:ext cx="174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/>
          <a:p>
            <a:endParaRPr lang="zh-CN" altLang="zh-CN"/>
          </a:p>
        </p:txBody>
      </p:sp>
      <p:sp>
        <p:nvSpPr>
          <p:cNvPr id="128014" name="Text Box 14">
            <a:extLst>
              <a:ext uri="{FF2B5EF4-FFF2-40B4-BE49-F238E27FC236}">
                <a16:creationId xmlns:a16="http://schemas.microsoft.com/office/drawing/2014/main" id="{B66E3BFA-36D8-B245-920F-63366BE95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400" y="981075"/>
            <a:ext cx="4319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继续做同一件事情</a:t>
            </a:r>
          </a:p>
        </p:txBody>
      </p:sp>
      <p:sp>
        <p:nvSpPr>
          <p:cNvPr id="128016" name="Text Box 16">
            <a:extLst>
              <a:ext uri="{FF2B5EF4-FFF2-40B4-BE49-F238E27FC236}">
                <a16:creationId xmlns:a16="http://schemas.microsoft.com/office/drawing/2014/main" id="{ADB12BE6-5432-E547-B815-EB9CB3551B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9" y="1628775"/>
            <a:ext cx="4319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继续做另一件事情</a:t>
            </a:r>
          </a:p>
        </p:txBody>
      </p:sp>
      <p:sp>
        <p:nvSpPr>
          <p:cNvPr id="128017" name="Text Box 17">
            <a:extLst>
              <a:ext uri="{FF2B5EF4-FFF2-40B4-BE49-F238E27FC236}">
                <a16:creationId xmlns:a16="http://schemas.microsoft.com/office/drawing/2014/main" id="{6DEA9D24-B8BC-7C43-87D3-25F06EC15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9" y="2492375"/>
            <a:ext cx="4319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停止做某事</a:t>
            </a:r>
          </a:p>
        </p:txBody>
      </p:sp>
      <p:sp>
        <p:nvSpPr>
          <p:cNvPr id="128018" name="Text Box 18">
            <a:extLst>
              <a:ext uri="{FF2B5EF4-FFF2-40B4-BE49-F238E27FC236}">
                <a16:creationId xmlns:a16="http://schemas.microsoft.com/office/drawing/2014/main" id="{5E0B8BFE-FD19-2F4E-AA53-69506103D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5" y="3284538"/>
            <a:ext cx="4319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停下来做另一件事</a:t>
            </a:r>
          </a:p>
        </p:txBody>
      </p:sp>
      <p:sp>
        <p:nvSpPr>
          <p:cNvPr id="128019" name="Text Box 19">
            <a:extLst>
              <a:ext uri="{FF2B5EF4-FFF2-40B4-BE49-F238E27FC236}">
                <a16:creationId xmlns:a16="http://schemas.microsoft.com/office/drawing/2014/main" id="{34DB915B-E9F5-214E-9CC7-69878563A7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5" y="4292600"/>
            <a:ext cx="4319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意味着做某事</a:t>
            </a:r>
          </a:p>
        </p:txBody>
      </p:sp>
      <p:sp>
        <p:nvSpPr>
          <p:cNvPr id="128020" name="Text Box 20">
            <a:extLst>
              <a:ext uri="{FF2B5EF4-FFF2-40B4-BE49-F238E27FC236}">
                <a16:creationId xmlns:a16="http://schemas.microsoft.com/office/drawing/2014/main" id="{F938EE70-6307-F941-B73D-4E1413FD5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8300" y="5084763"/>
            <a:ext cx="4319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打算做某事</a:t>
            </a:r>
          </a:p>
        </p:txBody>
      </p:sp>
    </p:spTree>
    <p:extLst>
      <p:ext uri="{BB962C8B-B14F-4D97-AF65-F5344CB8AC3E}">
        <p14:creationId xmlns:p14="http://schemas.microsoft.com/office/powerpoint/2010/main" val="1572077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8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8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8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28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28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4" grpId="0"/>
      <p:bldP spid="128016" grpId="0"/>
      <p:bldP spid="128017" grpId="0"/>
      <p:bldP spid="128018" grpId="0"/>
      <p:bldP spid="128019" grpId="0"/>
      <p:bldP spid="1280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146" name="Group 2">
            <a:extLst>
              <a:ext uri="{FF2B5EF4-FFF2-40B4-BE49-F238E27FC236}">
                <a16:creationId xmlns:a16="http://schemas.microsoft.com/office/drawing/2014/main" id="{731102BA-8A88-884D-8994-B9EBE6621C86}"/>
              </a:ext>
            </a:extLst>
          </p:cNvPr>
          <p:cNvGrpSpPr>
            <a:grpSpLocks/>
          </p:cNvGrpSpPr>
          <p:nvPr/>
        </p:nvGrpSpPr>
        <p:grpSpPr bwMode="auto">
          <a:xfrm>
            <a:off x="2206625" y="893763"/>
            <a:ext cx="2459051" cy="1460500"/>
            <a:chOff x="0" y="19"/>
            <a:chExt cx="1548" cy="920"/>
          </a:xfrm>
        </p:grpSpPr>
        <p:sp>
          <p:nvSpPr>
            <p:cNvPr id="134147" name="Rectangle 3">
              <a:extLst>
                <a:ext uri="{FF2B5EF4-FFF2-40B4-BE49-F238E27FC236}">
                  <a16:creationId xmlns:a16="http://schemas.microsoft.com/office/drawing/2014/main" id="{AD53C119-43FE-434F-AC73-3D864B6084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" y="19"/>
              <a:ext cx="1472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try doing   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pPr eaLnBrk="0" hangingPunct="0"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try to do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endParaRPr lang="en-US" altLang="zh-CN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4148" name="AutoShape 4">
              <a:extLst>
                <a:ext uri="{FF2B5EF4-FFF2-40B4-BE49-F238E27FC236}">
                  <a16:creationId xmlns:a16="http://schemas.microsoft.com/office/drawing/2014/main" id="{01E866F4-39FA-C043-AC83-248DB75DC5C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88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b="1"/>
            </a:p>
          </p:txBody>
        </p:sp>
      </p:grpSp>
      <p:grpSp>
        <p:nvGrpSpPr>
          <p:cNvPr id="134149" name="Group 5">
            <a:extLst>
              <a:ext uri="{FF2B5EF4-FFF2-40B4-BE49-F238E27FC236}">
                <a16:creationId xmlns:a16="http://schemas.microsoft.com/office/drawing/2014/main" id="{6578CF29-7E29-A04A-9058-DEB9CDE83C79}"/>
              </a:ext>
            </a:extLst>
          </p:cNvPr>
          <p:cNvGrpSpPr>
            <a:grpSpLocks/>
          </p:cNvGrpSpPr>
          <p:nvPr/>
        </p:nvGrpSpPr>
        <p:grpSpPr bwMode="auto">
          <a:xfrm>
            <a:off x="2216149" y="2338388"/>
            <a:ext cx="3856038" cy="1460500"/>
            <a:chOff x="0" y="19"/>
            <a:chExt cx="2429" cy="920"/>
          </a:xfrm>
        </p:grpSpPr>
        <p:sp>
          <p:nvSpPr>
            <p:cNvPr id="134150" name="Rectangle 6">
              <a:extLst>
                <a:ext uri="{FF2B5EF4-FFF2-40B4-BE49-F238E27FC236}">
                  <a16:creationId xmlns:a16="http://schemas.microsoft.com/office/drawing/2014/main" id="{4C4C8F29-7A66-6140-B399-E543FB4B85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" y="19"/>
              <a:ext cx="2346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 used to doing   </a:t>
              </a:r>
              <a:endPara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pPr eaLnBrk="0" hangingPunct="0"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 used to do   </a:t>
              </a:r>
              <a:endParaRPr lang="en-US" altLang="zh-CN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4151" name="AutoShape 7">
              <a:extLst>
                <a:ext uri="{FF2B5EF4-FFF2-40B4-BE49-F238E27FC236}">
                  <a16:creationId xmlns:a16="http://schemas.microsoft.com/office/drawing/2014/main" id="{E5C45397-5DEE-0F4A-961D-1429C57C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63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b="1"/>
            </a:p>
          </p:txBody>
        </p:sp>
      </p:grpSp>
      <p:grpSp>
        <p:nvGrpSpPr>
          <p:cNvPr id="134152" name="Group 8">
            <a:extLst>
              <a:ext uri="{FF2B5EF4-FFF2-40B4-BE49-F238E27FC236}">
                <a16:creationId xmlns:a16="http://schemas.microsoft.com/office/drawing/2014/main" id="{F243653D-2B3E-BE49-9288-5E20678CE83D}"/>
              </a:ext>
            </a:extLst>
          </p:cNvPr>
          <p:cNvGrpSpPr>
            <a:grpSpLocks/>
          </p:cNvGrpSpPr>
          <p:nvPr/>
        </p:nvGrpSpPr>
        <p:grpSpPr bwMode="auto">
          <a:xfrm>
            <a:off x="2266950" y="3836988"/>
            <a:ext cx="3770313" cy="1460500"/>
            <a:chOff x="0" y="19"/>
            <a:chExt cx="2375" cy="920"/>
          </a:xfrm>
        </p:grpSpPr>
        <p:sp>
          <p:nvSpPr>
            <p:cNvPr id="134153" name="Rectangle 9">
              <a:extLst>
                <a:ext uri="{FF2B5EF4-FFF2-40B4-BE49-F238E27FC236}">
                  <a16:creationId xmlns:a16="http://schemas.microsoft.com/office/drawing/2014/main" id="{52AE3B3E-30C5-0A45-871B-DF77BF9C99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" y="19"/>
              <a:ext cx="2322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can't help doing  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can't help to do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endParaRPr lang="en-US" altLang="zh-CN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4154" name="AutoShape 10">
              <a:extLst>
                <a:ext uri="{FF2B5EF4-FFF2-40B4-BE49-F238E27FC236}">
                  <a16:creationId xmlns:a16="http://schemas.microsoft.com/office/drawing/2014/main" id="{B17BEE07-F03C-F741-AF1E-8EBAC3A182C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85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b="1"/>
            </a:p>
          </p:txBody>
        </p:sp>
      </p:grpSp>
      <p:sp>
        <p:nvSpPr>
          <p:cNvPr id="134156" name="Text Box 12">
            <a:extLst>
              <a:ext uri="{FF2B5EF4-FFF2-40B4-BE49-F238E27FC236}">
                <a16:creationId xmlns:a16="http://schemas.microsoft.com/office/drawing/2014/main" id="{23BCA8FD-2ECA-1F45-A3A9-4BD3D3685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1079501"/>
            <a:ext cx="360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latin typeface="Arial" panose="020B0604020202020204" pitchFamily="34" charset="0"/>
              </a:rPr>
              <a:t>试着做某事</a:t>
            </a:r>
          </a:p>
        </p:txBody>
      </p:sp>
      <p:sp>
        <p:nvSpPr>
          <p:cNvPr id="134158" name="Text Box 14">
            <a:extLst>
              <a:ext uri="{FF2B5EF4-FFF2-40B4-BE49-F238E27FC236}">
                <a16:creationId xmlns:a16="http://schemas.microsoft.com/office/drawing/2014/main" id="{462F6855-769B-264D-A230-876E467F64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1727201"/>
            <a:ext cx="360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努力做某事</a:t>
            </a:r>
          </a:p>
        </p:txBody>
      </p:sp>
      <p:sp>
        <p:nvSpPr>
          <p:cNvPr id="134159" name="Text Box 15">
            <a:extLst>
              <a:ext uri="{FF2B5EF4-FFF2-40B4-BE49-F238E27FC236}">
                <a16:creationId xmlns:a16="http://schemas.microsoft.com/office/drawing/2014/main" id="{201BB0D2-D2CB-DD4E-8EF1-34BA87793E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2374901"/>
            <a:ext cx="360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习惯做某事</a:t>
            </a:r>
          </a:p>
        </p:txBody>
      </p:sp>
      <p:sp>
        <p:nvSpPr>
          <p:cNvPr id="134160" name="Text Box 16">
            <a:extLst>
              <a:ext uri="{FF2B5EF4-FFF2-40B4-BE49-F238E27FC236}">
                <a16:creationId xmlns:a16="http://schemas.microsoft.com/office/drawing/2014/main" id="{C2420A40-2746-B44F-A8A5-A1B60A4AB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3167064"/>
            <a:ext cx="360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被用来做某事</a:t>
            </a:r>
          </a:p>
        </p:txBody>
      </p:sp>
      <p:sp>
        <p:nvSpPr>
          <p:cNvPr id="134161" name="Text Box 17">
            <a:extLst>
              <a:ext uri="{FF2B5EF4-FFF2-40B4-BE49-F238E27FC236}">
                <a16:creationId xmlns:a16="http://schemas.microsoft.com/office/drawing/2014/main" id="{98112D8C-1A81-924F-82F0-11D64B26E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030664"/>
            <a:ext cx="42116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情不自禁做某事</a:t>
            </a:r>
          </a:p>
        </p:txBody>
      </p:sp>
      <p:sp>
        <p:nvSpPr>
          <p:cNvPr id="134162" name="Text Box 18">
            <a:extLst>
              <a:ext uri="{FF2B5EF4-FFF2-40B4-BE49-F238E27FC236}">
                <a16:creationId xmlns:a16="http://schemas.microsoft.com/office/drawing/2014/main" id="{CF6A3F74-8349-954C-88DC-1D7644AF8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751389"/>
            <a:ext cx="4067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不能帮助做某事</a:t>
            </a:r>
          </a:p>
        </p:txBody>
      </p:sp>
    </p:spTree>
    <p:extLst>
      <p:ext uri="{BB962C8B-B14F-4D97-AF65-F5344CB8AC3E}">
        <p14:creationId xmlns:p14="http://schemas.microsoft.com/office/powerpoint/2010/main" val="425490417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4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34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34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34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34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34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11861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004" name="Group 4">
            <a:extLst>
              <a:ext uri="{FF2B5EF4-FFF2-40B4-BE49-F238E27FC236}">
                <a16:creationId xmlns:a16="http://schemas.microsoft.com/office/drawing/2014/main" id="{EB8A0A2E-0282-974A-8C82-9DDEC1CF4746}"/>
              </a:ext>
            </a:extLst>
          </p:cNvPr>
          <p:cNvGrpSpPr>
            <a:grpSpLocks/>
          </p:cNvGrpSpPr>
          <p:nvPr/>
        </p:nvGrpSpPr>
        <p:grpSpPr bwMode="auto">
          <a:xfrm>
            <a:off x="1365242" y="1309480"/>
            <a:ext cx="4808251" cy="1254204"/>
            <a:chOff x="0" y="-79"/>
            <a:chExt cx="3141" cy="922"/>
          </a:xfrm>
        </p:grpSpPr>
        <p:sp>
          <p:nvSpPr>
            <p:cNvPr id="128005" name="AutoShape 3">
              <a:extLst>
                <a:ext uri="{FF2B5EF4-FFF2-40B4-BE49-F238E27FC236}">
                  <a16:creationId xmlns:a16="http://schemas.microsoft.com/office/drawing/2014/main" id="{AEAEC64A-7F0B-A541-B234-EDC70873E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99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800" b="1"/>
            </a:p>
          </p:txBody>
        </p:sp>
        <p:sp>
          <p:nvSpPr>
            <p:cNvPr id="128006" name="Rectangle 4">
              <a:extLst>
                <a:ext uri="{FF2B5EF4-FFF2-40B4-BE49-F238E27FC236}">
                  <a16:creationId xmlns:a16="http://schemas.microsoft.com/office/drawing/2014/main" id="{37A1CD9A-B7FA-BD4D-ABC5-933B8A125A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" y="-79"/>
              <a:ext cx="3095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allow/permit doing </a:t>
              </a:r>
              <a:r>
                <a:rPr lang="en-US" altLang="zh-CN" sz="3600" b="1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sth</a:t>
              </a: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28007" name="Group 7">
            <a:extLst>
              <a:ext uri="{FF2B5EF4-FFF2-40B4-BE49-F238E27FC236}">
                <a16:creationId xmlns:a16="http://schemas.microsoft.com/office/drawing/2014/main" id="{656F2EBB-93EF-554B-A0F2-161DDC4E71D5}"/>
              </a:ext>
            </a:extLst>
          </p:cNvPr>
          <p:cNvGrpSpPr>
            <a:grpSpLocks/>
          </p:cNvGrpSpPr>
          <p:nvPr/>
        </p:nvGrpSpPr>
        <p:grpSpPr bwMode="auto">
          <a:xfrm>
            <a:off x="1366829" y="2806719"/>
            <a:ext cx="8411779" cy="1423988"/>
            <a:chOff x="0" y="-99"/>
            <a:chExt cx="5255" cy="897"/>
          </a:xfrm>
        </p:grpSpPr>
        <p:sp>
          <p:nvSpPr>
            <p:cNvPr id="128008" name="Rectangle 9">
              <a:extLst>
                <a:ext uri="{FF2B5EF4-FFF2-40B4-BE49-F238E27FC236}">
                  <a16:creationId xmlns:a16="http://schemas.microsoft.com/office/drawing/2014/main" id="{FC634529-4F5D-2F42-B76D-E849138041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" y="-99"/>
              <a:ext cx="5182" cy="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advise doing </a:t>
              </a:r>
              <a:r>
                <a:rPr lang="en-US" altLang="zh-CN" sz="3600" b="1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sth</a:t>
              </a: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8009" name="AutoShape 10">
              <a:extLst>
                <a:ext uri="{FF2B5EF4-FFF2-40B4-BE49-F238E27FC236}">
                  <a16:creationId xmlns:a16="http://schemas.microsoft.com/office/drawing/2014/main" id="{19B89B2B-EF99-BA49-B84A-0938DD678DC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4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800" b="1"/>
            </a:p>
          </p:txBody>
        </p:sp>
      </p:grpSp>
      <p:grpSp>
        <p:nvGrpSpPr>
          <p:cNvPr id="128010" name="Group 10">
            <a:extLst>
              <a:ext uri="{FF2B5EF4-FFF2-40B4-BE49-F238E27FC236}">
                <a16:creationId xmlns:a16="http://schemas.microsoft.com/office/drawing/2014/main" id="{38A15738-633A-5845-9B11-06DF2A29612A}"/>
              </a:ext>
            </a:extLst>
          </p:cNvPr>
          <p:cNvGrpSpPr>
            <a:grpSpLocks/>
          </p:cNvGrpSpPr>
          <p:nvPr/>
        </p:nvGrpSpPr>
        <p:grpSpPr bwMode="auto">
          <a:xfrm>
            <a:off x="1365242" y="5051444"/>
            <a:ext cx="6767513" cy="1022350"/>
            <a:chOff x="0" y="272"/>
            <a:chExt cx="4263" cy="644"/>
          </a:xfrm>
        </p:grpSpPr>
        <p:sp>
          <p:nvSpPr>
            <p:cNvPr id="128011" name="Rectangle 6">
              <a:extLst>
                <a:ext uri="{FF2B5EF4-FFF2-40B4-BE49-F238E27FC236}">
                  <a16:creationId xmlns:a16="http://schemas.microsoft.com/office/drawing/2014/main" id="{84EE7C6F-BC07-7341-AE45-0839A253DD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" y="449"/>
              <a:ext cx="4219" cy="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forbid </a:t>
              </a:r>
              <a:r>
                <a:rPr lang="en-US" altLang="zh-CN" sz="3600" b="1" dirty="0">
                  <a:solidFill>
                    <a:srgbClr val="FF0000"/>
                  </a:solidFill>
                  <a:highlight>
                    <a:srgbClr val="FFFF00"/>
                  </a:highlight>
                  <a:latin typeface="Times New Roman" panose="02020603050405020304" pitchFamily="18" charset="0"/>
                  <a:cs typeface="Times New Roman" panose="02020603050405020304" pitchFamily="18" charset="0"/>
                </a:rPr>
                <a:t>sb.</a:t>
              </a: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to do </a:t>
              </a:r>
              <a:r>
                <a:rPr lang="en-US" altLang="zh-CN" sz="3600" b="1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sth</a:t>
              </a:r>
              <a:r>
                <a:rPr lang="en-US" altLang="zh-CN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8012" name="AutoShape 7">
              <a:extLst>
                <a:ext uri="{FF2B5EF4-FFF2-40B4-BE49-F238E27FC236}">
                  <a16:creationId xmlns:a16="http://schemas.microsoft.com/office/drawing/2014/main" id="{B12153EE-8707-204D-BBAA-266A493AEA6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72"/>
              <a:ext cx="46" cy="544"/>
            </a:xfrm>
            <a:prstGeom prst="leftBrace">
              <a:avLst>
                <a:gd name="adj1" fmla="val 98551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800" b="1"/>
            </a:p>
          </p:txBody>
        </p:sp>
      </p:grpSp>
      <p:sp>
        <p:nvSpPr>
          <p:cNvPr id="128013" name="Text Box 13">
            <a:extLst>
              <a:ext uri="{FF2B5EF4-FFF2-40B4-BE49-F238E27FC236}">
                <a16:creationId xmlns:a16="http://schemas.microsoft.com/office/drawing/2014/main" id="{47F6A8C6-96B7-A34E-9C1F-C3D7B1CF3A76}"/>
              </a:ext>
            </a:extLst>
          </p:cNvPr>
          <p:cNvSpPr txBox="1">
            <a:spLocks noChangeArrowheads="1"/>
          </p:cNvSpPr>
          <p:nvPr/>
        </p:nvSpPr>
        <p:spPr bwMode="auto">
          <a:xfrm flipV="1">
            <a:off x="4460868" y="1524019"/>
            <a:ext cx="174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/>
          <a:p>
            <a:endParaRPr lang="zh-CN" altLang="zh-CN"/>
          </a:p>
        </p:txBody>
      </p:sp>
      <p:sp>
        <p:nvSpPr>
          <p:cNvPr id="128014" name="Text Box 14">
            <a:extLst>
              <a:ext uri="{FF2B5EF4-FFF2-40B4-BE49-F238E27FC236}">
                <a16:creationId xmlns:a16="http://schemas.microsoft.com/office/drawing/2014/main" id="{B66E3BFA-36D8-B245-920F-63366BE95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5786" y="1408132"/>
            <a:ext cx="4319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允许做某事</a:t>
            </a:r>
          </a:p>
        </p:txBody>
      </p:sp>
      <p:sp>
        <p:nvSpPr>
          <p:cNvPr id="128016" name="Text Box 16">
            <a:extLst>
              <a:ext uri="{FF2B5EF4-FFF2-40B4-BE49-F238E27FC236}">
                <a16:creationId xmlns:a16="http://schemas.microsoft.com/office/drawing/2014/main" id="{ADB12BE6-5432-E547-B815-EB9CB3551B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5787" y="2114569"/>
            <a:ext cx="43195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允许某人做某事</a:t>
            </a:r>
          </a:p>
        </p:txBody>
      </p:sp>
      <p:sp>
        <p:nvSpPr>
          <p:cNvPr id="128017" name="Text Box 17">
            <a:extLst>
              <a:ext uri="{FF2B5EF4-FFF2-40B4-BE49-F238E27FC236}">
                <a16:creationId xmlns:a16="http://schemas.microsoft.com/office/drawing/2014/main" id="{6DEA9D24-B8BC-7C43-87D3-25F06EC15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7225" y="2919432"/>
            <a:ext cx="4319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建议做某事</a:t>
            </a:r>
          </a:p>
        </p:txBody>
      </p:sp>
      <p:sp>
        <p:nvSpPr>
          <p:cNvPr id="128018" name="Text Box 18">
            <a:extLst>
              <a:ext uri="{FF2B5EF4-FFF2-40B4-BE49-F238E27FC236}">
                <a16:creationId xmlns:a16="http://schemas.microsoft.com/office/drawing/2014/main" id="{5E0B8BFE-FD19-2F4E-AA53-69506103D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7224" y="3737560"/>
            <a:ext cx="43195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建议某人做某事</a:t>
            </a:r>
          </a:p>
        </p:txBody>
      </p:sp>
      <p:sp>
        <p:nvSpPr>
          <p:cNvPr id="128019" name="Text Box 19">
            <a:extLst>
              <a:ext uri="{FF2B5EF4-FFF2-40B4-BE49-F238E27FC236}">
                <a16:creationId xmlns:a16="http://schemas.microsoft.com/office/drawing/2014/main" id="{34DB915B-E9F5-214E-9CC7-69878563A7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661" y="4719657"/>
            <a:ext cx="43195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禁止做某事</a:t>
            </a:r>
          </a:p>
        </p:txBody>
      </p:sp>
      <p:sp>
        <p:nvSpPr>
          <p:cNvPr id="128020" name="Text Box 20">
            <a:extLst>
              <a:ext uri="{FF2B5EF4-FFF2-40B4-BE49-F238E27FC236}">
                <a16:creationId xmlns:a16="http://schemas.microsoft.com/office/drawing/2014/main" id="{F938EE70-6307-F941-B73D-4E1413FD5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661" y="5433923"/>
            <a:ext cx="43195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禁止某人做某事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426747B-CDBF-EE45-A800-88251E7ED0AC}"/>
              </a:ext>
            </a:extLst>
          </p:cNvPr>
          <p:cNvSpPr/>
          <p:nvPr/>
        </p:nvSpPr>
        <p:spPr>
          <a:xfrm>
            <a:off x="1190616" y="77243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3200" b="1" kern="0" dirty="0">
                <a:solidFill>
                  <a:srgbClr val="000000"/>
                </a:solidFill>
                <a:latin typeface="Times New Roman" panose="02020603050405020304" pitchFamily="18" charset="0"/>
              </a:rPr>
              <a:t>3. 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 panose="02020603050405020304" pitchFamily="18" charset="0"/>
              </a:rPr>
              <a:t>根据中文意思写出相应词组。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7C12074-2D44-7D45-8AFA-008E07784ACD}"/>
              </a:ext>
            </a:extLst>
          </p:cNvPr>
          <p:cNvSpPr/>
          <p:nvPr/>
        </p:nvSpPr>
        <p:spPr>
          <a:xfrm>
            <a:off x="1483701" y="2015372"/>
            <a:ext cx="5404043" cy="740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allow/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permit </a:t>
            </a:r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sb.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do 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7C2A60A-EDF0-6E46-B7A2-F1B34E715D75}"/>
              </a:ext>
            </a:extLst>
          </p:cNvPr>
          <p:cNvSpPr/>
          <p:nvPr/>
        </p:nvSpPr>
        <p:spPr>
          <a:xfrm>
            <a:off x="1483681" y="3599149"/>
            <a:ext cx="4006225" cy="740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advise </a:t>
            </a:r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sb.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do 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225FDA6-DD6B-D745-8365-D8AF64EEC11B}"/>
              </a:ext>
            </a:extLst>
          </p:cNvPr>
          <p:cNvSpPr/>
          <p:nvPr/>
        </p:nvSpPr>
        <p:spPr>
          <a:xfrm>
            <a:off x="1483681" y="4635697"/>
            <a:ext cx="3570208" cy="740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forbid doing </a:t>
            </a:r>
            <a:r>
              <a:rPr lang="en-US" altLang="zh-CN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378271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8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8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>
            <a:extLst>
              <a:ext uri="{FF2B5EF4-FFF2-40B4-BE49-F238E27FC236}">
                <a16:creationId xmlns:a16="http://schemas.microsoft.com/office/drawing/2014/main" id="{B29848A7-563C-AF4D-8A07-19AA898B8D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8650" y="1171574"/>
            <a:ext cx="10872788" cy="5686425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在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allow, advise, forbid, permit</a:t>
            </a:r>
            <a:r>
              <a:rPr lang="zh-CN" altLang="en-US" sz="3200" b="1" dirty="0">
                <a:latin typeface="Times New Roman" panose="02020603050405020304" pitchFamily="18" charset="0"/>
              </a:rPr>
              <a:t>后，直接跟动名词作宾语；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但如果还有名词或代词，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则要用</a:t>
            </a:r>
            <a:r>
              <a:rPr lang="en-US" altLang="zh-CN" sz="3200" b="1" dirty="0">
                <a:latin typeface="Times New Roman" panose="02020603050405020304" pitchFamily="18" charset="0"/>
              </a:rPr>
              <a:t>allow/permit/advise/forbid 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sb. to do </a:t>
            </a:r>
            <a:r>
              <a:rPr lang="en-US" altLang="zh-CN" sz="3200" b="1" dirty="0" err="1">
                <a:highlight>
                  <a:srgbClr val="FFFF00"/>
                </a:highlight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的形式。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我们不允许在这里抽烟。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We don't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allow smoking </a:t>
            </a:r>
            <a:r>
              <a:rPr lang="en-US" altLang="zh-CN" sz="3200" b="1" dirty="0">
                <a:latin typeface="Times New Roman" panose="02020603050405020304" pitchFamily="18" charset="0"/>
              </a:rPr>
              <a:t>here</a:t>
            </a:r>
            <a:r>
              <a:rPr lang="zh-CN" altLang="en-US" sz="3200" b="1" dirty="0">
                <a:latin typeface="Times New Roman" panose="02020603050405020304" pitchFamily="18" charset="0"/>
              </a:rPr>
              <a:t>．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我们不允许任何人在这里抽烟。</a:t>
            </a:r>
          </a:p>
          <a:p>
            <a:pPr>
              <a:lnSpc>
                <a:spcPct val="12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We don’t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allow </a:t>
            </a:r>
            <a:r>
              <a:rPr lang="en-US" altLang="zh-CN" sz="3200" b="1" dirty="0">
                <a:latin typeface="Times New Roman" panose="02020603050405020304" pitchFamily="18" charset="0"/>
              </a:rPr>
              <a:t>anybody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to smoke </a:t>
            </a:r>
            <a:r>
              <a:rPr lang="en-US" altLang="zh-CN" sz="3200" b="1" dirty="0">
                <a:latin typeface="Times New Roman" panose="02020603050405020304" pitchFamily="18" charset="0"/>
              </a:rPr>
              <a:t>here</a:t>
            </a:r>
            <a:r>
              <a:rPr lang="zh-CN" altLang="en-US" sz="3200" b="1" dirty="0">
                <a:latin typeface="Times New Roman" panose="02020603050405020304" pitchFamily="18" charset="0"/>
              </a:rPr>
              <a:t>．</a:t>
            </a:r>
            <a:r>
              <a:rPr lang="zh-CN" altLang="en-US" sz="3200" dirty="0">
                <a:latin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214859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55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55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55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:a16="http://schemas.microsoft.com/office/drawing/2014/main" id="{CBF486A4-092C-414D-9541-33B136799D7B}"/>
              </a:ext>
            </a:extLst>
          </p:cNvPr>
          <p:cNvSpPr/>
          <p:nvPr/>
        </p:nvSpPr>
        <p:spPr>
          <a:xfrm>
            <a:off x="0" y="692150"/>
            <a:ext cx="12192000" cy="553998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00" b="1" i="1" dirty="0">
                <a:solidFill>
                  <a:srgbClr val="000000"/>
                </a:solidFill>
                <a:latin typeface="Times New Roman"/>
                <a:ea typeface="宋体"/>
              </a:rPr>
              <a:t>In pairs, ask and answer questions about the pictures. Follow the example.</a:t>
            </a:r>
            <a:endParaRPr lang="zh-CN" altLang="en-US" sz="3000" b="1" i="1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9F5E4E4-EEBC-4C9B-A4BE-D85641B7D065}"/>
              </a:ext>
            </a:extLst>
          </p:cNvPr>
          <p:cNvSpPr/>
          <p:nvPr/>
        </p:nvSpPr>
        <p:spPr>
          <a:xfrm>
            <a:off x="1239044" y="4293558"/>
            <a:ext cx="45354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  What does the boy enjoy?</a:t>
            </a:r>
          </a:p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  He enjoys reading books.</a:t>
            </a:r>
            <a:endParaRPr lang="zh-CN" altLang="en-US" sz="28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pic>
        <p:nvPicPr>
          <p:cNvPr id="21507" name="Picture 13">
            <a:extLst>
              <a:ext uri="{FF2B5EF4-FFF2-40B4-BE49-F238E27FC236}">
                <a16:creationId xmlns:a16="http://schemas.microsoft.com/office/drawing/2014/main" id="{35E5EC48-97B1-4231-8AE8-CDB3754FA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27" b="53249"/>
          <a:stretch>
            <a:fillRect/>
          </a:stretch>
        </p:blipFill>
        <p:spPr bwMode="auto">
          <a:xfrm>
            <a:off x="1929008" y="1342151"/>
            <a:ext cx="2666805" cy="251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3">
            <a:extLst>
              <a:ext uri="{FF2B5EF4-FFF2-40B4-BE49-F238E27FC236}">
                <a16:creationId xmlns:a16="http://schemas.microsoft.com/office/drawing/2014/main" id="{106876B2-2B58-4C7A-8D25-66BAFF2C2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4" b="53304"/>
          <a:stretch>
            <a:fillRect/>
          </a:stretch>
        </p:blipFill>
        <p:spPr bwMode="auto">
          <a:xfrm>
            <a:off x="7950994" y="2405856"/>
            <a:ext cx="2666805" cy="2402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86FF3C94-1C48-452B-84DC-9FF65431FB23}"/>
              </a:ext>
            </a:extLst>
          </p:cNvPr>
          <p:cNvSpPr/>
          <p:nvPr/>
        </p:nvSpPr>
        <p:spPr>
          <a:xfrm>
            <a:off x="6985284" y="5068170"/>
            <a:ext cx="4862512" cy="15382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is the girl </a:t>
            </a:r>
            <a:r>
              <a:rPr lang="en-US" altLang="zh-CN" sz="28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practising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?</a:t>
            </a:r>
          </a:p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She is </a:t>
            </a:r>
            <a:r>
              <a:rPr lang="en-US" altLang="zh-CN" sz="2800" dirty="0" err="1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practising</a:t>
            </a: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 climbing mountains.</a:t>
            </a:r>
            <a:endParaRPr lang="zh-CN" altLang="en-US" sz="28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829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3">
            <a:extLst>
              <a:ext uri="{FF2B5EF4-FFF2-40B4-BE49-F238E27FC236}">
                <a16:creationId xmlns:a16="http://schemas.microsoft.com/office/drawing/2014/main" id="{BFB145AB-2B42-48C9-987C-4FA19500C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37" r="55904" b="565"/>
          <a:stretch>
            <a:fillRect/>
          </a:stretch>
        </p:blipFill>
        <p:spPr bwMode="auto">
          <a:xfrm>
            <a:off x="1544748" y="704850"/>
            <a:ext cx="2751028" cy="2478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13">
            <a:extLst>
              <a:ext uri="{FF2B5EF4-FFF2-40B4-BE49-F238E27FC236}">
                <a16:creationId xmlns:a16="http://schemas.microsoft.com/office/drawing/2014/main" id="{0C5D6CFF-2883-4012-A53D-B3C5486D7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4" t="53304"/>
          <a:stretch>
            <a:fillRect/>
          </a:stretch>
        </p:blipFill>
        <p:spPr bwMode="auto">
          <a:xfrm>
            <a:off x="6959601" y="1859819"/>
            <a:ext cx="2961013" cy="2793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7876E561-F760-4A42-8D1B-887733308D97}"/>
              </a:ext>
            </a:extLst>
          </p:cNvPr>
          <p:cNvSpPr/>
          <p:nvPr/>
        </p:nvSpPr>
        <p:spPr>
          <a:xfrm>
            <a:off x="5964237" y="4881585"/>
            <a:ext cx="6227763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is the girl interested in?</a:t>
            </a:r>
          </a:p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She is interested in playing chess.</a:t>
            </a:r>
            <a:endParaRPr lang="zh-CN" altLang="en-US" sz="28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2630C13-5344-4850-BBAD-2F40A665B4CA}"/>
              </a:ext>
            </a:extLst>
          </p:cNvPr>
          <p:cNvSpPr/>
          <p:nvPr/>
        </p:nvSpPr>
        <p:spPr>
          <a:xfrm>
            <a:off x="912813" y="3311957"/>
            <a:ext cx="4319587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S1: What is the girl good at?</a:t>
            </a:r>
          </a:p>
          <a:p>
            <a:pPr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/>
                <a:ea typeface="宋体" panose="02010600030101010101" pitchFamily="2" charset="-122"/>
              </a:rPr>
              <a:t>S2: She is good at skiing.</a:t>
            </a:r>
            <a:endParaRPr lang="zh-CN" altLang="en-US" sz="2800" dirty="0">
              <a:solidFill>
                <a:srgbClr val="000000"/>
              </a:solidFill>
              <a:latin typeface="Times New Roman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728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>
            <a:extLst>
              <a:ext uri="{FF2B5EF4-FFF2-40B4-BE49-F238E27FC236}">
                <a16:creationId xmlns:a16="http://schemas.microsoft.com/office/drawing/2014/main" id="{EAC2ADF6-C614-0C4F-909F-108F9E14E1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03388" y="685800"/>
            <a:ext cx="8964612" cy="6172201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1" lang="zh-CN" altLang="en-US" sz="3600" b="1" dirty="0">
                <a:latin typeface="Times New Roman" panose="02020603050405020304" pitchFamily="18" charset="0"/>
              </a:rPr>
              <a:t>动名词作表语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kumimoji="1" lang="en-US" altLang="zh-CN" sz="36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kumimoji="1" lang="en-US" altLang="zh-CN" sz="3600" dirty="0">
                <a:solidFill>
                  <a:srgbClr val="0033CC"/>
                </a:solidFill>
                <a:latin typeface="Times New Roman" panose="02020603050405020304" pitchFamily="18" charset="0"/>
              </a:rPr>
              <a:t>His hobby </a:t>
            </a:r>
            <a:r>
              <a:rPr kumimoji="1" lang="en-US" altLang="zh-CN" sz="3600" dirty="0">
                <a:solidFill>
                  <a:srgbClr val="FF3399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is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 collecting </a:t>
            </a:r>
            <a:r>
              <a:rPr kumimoji="1" lang="en-US" altLang="zh-CN" sz="3600" dirty="0">
                <a:solidFill>
                  <a:srgbClr val="0033CC"/>
                </a:solidFill>
                <a:latin typeface="Times New Roman" panose="02020603050405020304" pitchFamily="18" charset="0"/>
              </a:rPr>
              <a:t>stamps.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kumimoji="1" lang="en-US" altLang="zh-CN" sz="3600" dirty="0">
                <a:solidFill>
                  <a:srgbClr val="0033CC"/>
                </a:solidFill>
                <a:latin typeface="Times New Roman" panose="02020603050405020304" pitchFamily="18" charset="0"/>
              </a:rPr>
              <a:t>Her job </a:t>
            </a:r>
            <a:r>
              <a:rPr kumimoji="1" lang="en-US" altLang="zh-CN" sz="3600" dirty="0">
                <a:solidFill>
                  <a:srgbClr val="FF3399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is</a:t>
            </a:r>
            <a:r>
              <a:rPr kumimoji="1" lang="en-US" altLang="zh-CN" sz="36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looking</a:t>
            </a:r>
            <a:r>
              <a:rPr kumimoji="1" lang="en-US" altLang="zh-CN" sz="3600" dirty="0">
                <a:solidFill>
                  <a:srgbClr val="0033CC"/>
                </a:solidFill>
                <a:latin typeface="Times New Roman" panose="02020603050405020304" pitchFamily="18" charset="0"/>
              </a:rPr>
              <a:t> after the old.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kumimoji="1" lang="zh-CN" altLang="en-US" sz="36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注意：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</a:rPr>
              <a:t>这时，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主语和表语可以互换位置</a:t>
            </a:r>
          </a:p>
          <a:p>
            <a:pPr eaLnBrk="1" hangingPunct="1">
              <a:lnSpc>
                <a:spcPct val="90000"/>
              </a:lnSpc>
            </a:pPr>
            <a:endParaRPr kumimoji="1" lang="zh-CN" altLang="en-US" sz="3600" dirty="0"/>
          </a:p>
          <a:p>
            <a:pPr eaLnBrk="1" hangingPunct="1">
              <a:lnSpc>
                <a:spcPct val="90000"/>
              </a:lnSpc>
            </a:pPr>
            <a:endParaRPr lang="en-US" altLang="zh-CN" sz="2600" dirty="0"/>
          </a:p>
        </p:txBody>
      </p:sp>
    </p:spTree>
    <p:extLst>
      <p:ext uri="{BB962C8B-B14F-4D97-AF65-F5344CB8AC3E}">
        <p14:creationId xmlns:p14="http://schemas.microsoft.com/office/powerpoint/2010/main" val="119343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7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17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70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70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70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70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39F4A7E1-5408-9B48-ABA8-6BE22C531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9406" y="434975"/>
            <a:ext cx="8507412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4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2350" indent="-3508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39850" indent="-3159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81163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zh-CN" altLang="en-US" sz="3600" b="1" dirty="0">
                <a:latin typeface="Times New Roman" panose="02020603050405020304" pitchFamily="18" charset="0"/>
              </a:rPr>
              <a:t>动名词作定语</a:t>
            </a:r>
          </a:p>
          <a:p>
            <a:pPr marL="0" indent="0"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</a:rPr>
              <a:t>动名词作定语时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一般前置</a:t>
            </a:r>
            <a:r>
              <a:rPr lang="zh-CN" altLang="en-US" sz="3600" dirty="0">
                <a:solidFill>
                  <a:srgbClr val="66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600" dirty="0">
                <a:latin typeface="Times New Roman" panose="02020603050405020304" pitchFamily="18" charset="0"/>
              </a:rPr>
              <a:t>表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用途</a:t>
            </a:r>
            <a:r>
              <a:rPr lang="zh-CN" altLang="en-US" sz="3600" dirty="0">
                <a:solidFill>
                  <a:srgbClr val="6600FF"/>
                </a:solidFill>
                <a:latin typeface="Times New Roman" panose="02020603050405020304" pitchFamily="18" charset="0"/>
              </a:rPr>
              <a:t>。</a:t>
            </a:r>
          </a:p>
          <a:p>
            <a:pPr eaLnBrk="1" hangingPunct="1"/>
            <a:endParaRPr lang="zh-CN" altLang="en-US" sz="3600" dirty="0">
              <a:solidFill>
                <a:srgbClr val="FF3399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阅览室 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游泳池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餐车　　　　　　　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候车室</a:t>
            </a:r>
          </a:p>
          <a:p>
            <a:pPr eaLnBrk="1" hangingPunct="1"/>
            <a:endParaRPr lang="en-US" altLang="zh-CN" sz="3600" dirty="0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9FB4EF1-0B67-DB47-A8AA-30703EF48565}"/>
              </a:ext>
            </a:extLst>
          </p:cNvPr>
          <p:cNvSpPr/>
          <p:nvPr/>
        </p:nvSpPr>
        <p:spPr>
          <a:xfrm>
            <a:off x="5356054" y="2358509"/>
            <a:ext cx="27751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reading room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864C57A-080B-E142-B310-20B89424672D}"/>
              </a:ext>
            </a:extLst>
          </p:cNvPr>
          <p:cNvSpPr/>
          <p:nvPr/>
        </p:nvSpPr>
        <p:spPr>
          <a:xfrm>
            <a:off x="5356054" y="2954739"/>
            <a:ext cx="31854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swimming pool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BB7AC9A-A040-5D47-8666-AB9BFEDCE266}"/>
              </a:ext>
            </a:extLst>
          </p:cNvPr>
          <p:cNvSpPr/>
          <p:nvPr/>
        </p:nvSpPr>
        <p:spPr>
          <a:xfrm>
            <a:off x="5356054" y="3601070"/>
            <a:ext cx="2159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dining car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6468407-7665-9946-BDFB-F7602CA5D699}"/>
              </a:ext>
            </a:extLst>
          </p:cNvPr>
          <p:cNvSpPr/>
          <p:nvPr/>
        </p:nvSpPr>
        <p:spPr>
          <a:xfrm>
            <a:off x="5356054" y="4302757"/>
            <a:ext cx="31213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waiting room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3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>
            <a:extLst>
              <a:ext uri="{FF2B5EF4-FFF2-40B4-BE49-F238E27FC236}">
                <a16:creationId xmlns:a16="http://schemas.microsoft.com/office/drawing/2014/main" id="{F74A2426-03F8-48F1-B9D1-B03ED96591A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47851" y="476251"/>
            <a:ext cx="8569325" cy="5688013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 b="1" dirty="0"/>
              <a:t>选择最佳答案填空。</a:t>
            </a:r>
            <a:endParaRPr lang="zh-CN" altLang="en-US" sz="2800" dirty="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)1. Mum suggested ____ for a walk.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  A. to go	B. going	C. go		D. to going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)2. My brother gave up ____ after the car accident.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  A. drinking	B. drink	C. to drink 	D. to drinking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)3. I don’t mind __ by bus, but I am afraid of ___ in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           the crowded people.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A. to travel; standing 		B. to travel; to stand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C. travelling; to stand 		D. travelling; standing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 )4. Remember __ the newspaper when you finish__ it.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A. putting away; to read 	B. to put away; to read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C. to put away; reading 	D. putting away; reading</a:t>
            </a:r>
            <a:endParaRPr lang="zh-CN" altLang="en-US" sz="2800" dirty="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59872B6B-98EA-41E7-BBFF-712AB30FA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652963"/>
            <a:ext cx="250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9C1CF20E-64DD-4104-99DE-187CCFAA7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4" y="965201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47E54640-5301-469D-A269-DFA74760F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1897064"/>
            <a:ext cx="4429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38058248-C61C-4B27-92A9-653AAC938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2838451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1444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767137E-E9FB-4413-B0AB-EA561CDE4D4C}"/>
              </a:ext>
            </a:extLst>
          </p:cNvPr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>
              <a:solidFill>
                <a:srgbClr val="FFFFFF"/>
              </a:solidFill>
              <a:latin typeface="Times New Roman"/>
              <a:ea typeface="宋体"/>
            </a:endParaRPr>
          </a:p>
        </p:txBody>
      </p:sp>
      <p:sp>
        <p:nvSpPr>
          <p:cNvPr id="81922" name="TextBox 4">
            <a:extLst>
              <a:ext uri="{FF2B5EF4-FFF2-40B4-BE49-F238E27FC236}">
                <a16:creationId xmlns:a16="http://schemas.microsoft.com/office/drawing/2014/main" id="{3FD870E6-803A-44F4-891B-B046820A2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4064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000000"/>
                </a:solidFill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solidFill>
                <a:srgbClr val="000000"/>
              </a:solidFill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4030044"/>
      </p:ext>
    </p:extLst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1463</TotalTime>
  <Words>1597</Words>
  <Application>Microsoft Office PowerPoint</Application>
  <PresentationFormat>宽屏</PresentationFormat>
  <Paragraphs>302</Paragraphs>
  <Slides>36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36</vt:i4>
      </vt:variant>
    </vt:vector>
  </HeadingPairs>
  <TitlesOfParts>
    <vt:vector size="53" baseType="lpstr">
      <vt:lpstr>等线</vt:lpstr>
      <vt:lpstr>等线 Light</vt:lpstr>
      <vt:lpstr>华文中宋</vt:lpstr>
      <vt:lpstr>Arial</vt:lpstr>
      <vt:lpstr>Arial</vt:lpstr>
      <vt:lpstr>Calibri</vt:lpstr>
      <vt:lpstr>Comic Sans MS</vt:lpstr>
      <vt:lpstr>Forte</vt:lpstr>
      <vt:lpstr>Garamond</vt:lpstr>
      <vt:lpstr>Matura MT Script Capitals</vt:lpstr>
      <vt:lpstr>Times New Roman</vt:lpstr>
      <vt:lpstr>Wingdings</vt:lpstr>
      <vt:lpstr>Wingdings 2</vt:lpstr>
      <vt:lpstr>Office 主题​​</vt:lpstr>
      <vt:lpstr>模板</vt:lpstr>
      <vt:lpstr>1_模板</vt:lpstr>
      <vt:lpstr>Edge</vt:lpstr>
      <vt:lpstr>Unit2</vt:lpstr>
      <vt:lpstr>PowerPoint 演示文稿</vt:lpstr>
      <vt:lpstr>PowerPoint 演示文稿</vt:lpstr>
      <vt:lpstr>How to form the gerund?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Unit2</dc:title>
  <dc:creator>vctj</dc:creator>
  <cp:lastModifiedBy>Chen Yimin</cp:lastModifiedBy>
  <cp:revision>96</cp:revision>
  <dcterms:created xsi:type="dcterms:W3CDTF">2019-02-13T07:36:03Z</dcterms:created>
  <dcterms:modified xsi:type="dcterms:W3CDTF">2019-03-11T02:42:55Z</dcterms:modified>
</cp:coreProperties>
</file>