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  <p:sldId id="258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775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D0E85-A59D-48CF-9DCC-626F39D2A416}" type="datetimeFigureOut">
              <a:rPr lang="zh-CN" altLang="en-US" smtClean="0"/>
              <a:t>2022/4/27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728C1-F31A-4F67-88C2-15DD22D7CA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题跋：绵廷千年的点赞艺术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3400" y="355599"/>
            <a:ext cx="11943080" cy="6607175"/>
          </a:xfrm>
        </p:spPr>
        <p:txBody>
          <a:bodyPr>
            <a:no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en-US" altLang="zh-CN" sz="3200" dirty="0">
                <a:solidFill>
                  <a:srgbClr val="000000"/>
                </a:solidFill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1</a:t>
            </a:r>
            <a:r>
              <a:rPr lang="zh-CN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.请简要槪括文章从哪些方面介绍了“题跋”。（4分〉</a:t>
            </a:r>
          </a:p>
          <a:p>
            <a:pPr indent="0">
              <a:spcAft>
                <a:spcPts val="0"/>
              </a:spcAft>
              <a:buNone/>
            </a:pPr>
            <a:r>
              <a:rPr lang="zh-CN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【答案】①定义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（名称） ；</a:t>
            </a:r>
          </a:p>
          <a:p>
            <a:pPr indent="0">
              <a:spcAft>
                <a:spcPts val="0"/>
              </a:spcAft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发展历史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（发展历程）；</a:t>
            </a:r>
          </a:p>
          <a:p>
            <a:pPr indent="0">
              <a:spcAft>
                <a:spcPts val="0"/>
              </a:spcAft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艺术价值；</a:t>
            </a:r>
          </a:p>
          <a:p>
            <a:pPr indent="0">
              <a:spcAft>
                <a:spcPts val="0"/>
              </a:spcAft>
              <a:buNone/>
            </a:pPr>
            <a:r>
              <a:rPr lang="zh-CN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④重要作用。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spcAft>
                <a:spcPts val="0"/>
              </a:spcAft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【思路】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spcAft>
                <a:spcPts val="0"/>
              </a:spcAft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①关注文章总结性的段落；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spcAft>
                <a:spcPts val="0"/>
              </a:spcAft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②关注每一段总结性的句子；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spcAft>
                <a:spcPts val="0"/>
              </a:spcAft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③小序号答题；</a:t>
            </a:r>
          </a:p>
          <a:p>
            <a:pPr indent="0">
              <a:spcAft>
                <a:spcPts val="0"/>
              </a:spcAft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④看分答題。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6230" y="125095"/>
            <a:ext cx="11403965" cy="6607175"/>
          </a:xfrm>
        </p:spPr>
        <p:txBody>
          <a:bodyPr>
            <a:noAutofit/>
          </a:bodyPr>
          <a:lstStyle/>
          <a:p>
            <a:pPr marL="0" indent="0" fontAlgn="auto">
              <a:lnSpc>
                <a:spcPts val="3240"/>
              </a:lnSpc>
              <a:spcAft>
                <a:spcPts val="0"/>
              </a:spcAft>
              <a:buNone/>
              <a:tabLst>
                <a:tab pos="198120" algn="l"/>
              </a:tabLst>
            </a:pPr>
            <a:r>
              <a:rPr lang="zh-CN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2.第②段加点字“目前所知”能否删去，为什么？(4分)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ts val="3240"/>
              </a:lnSpc>
              <a:spcAft>
                <a:spcPts val="0"/>
              </a:spcAft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不能，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ts val="3240"/>
              </a:lnSpc>
              <a:spcAft>
                <a:spcPts val="0"/>
              </a:spcAft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目前所知是据目前资料显示的意思。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或从时间范围上加以限定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ts val="3240"/>
              </a:lnSpc>
              <a:spcAft>
                <a:spcPts val="0"/>
              </a:spcAft>
              <a:buNone/>
            </a:pP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③原句表示据目前历史资料显示，顾恺之是第一位在画作上留下签名的人，</a:t>
            </a:r>
            <a:r>
              <a:rPr lang="zh-CN" altLang="zh-CN" sz="3200" b="1" u="sng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但并不表明他一定就是第一位在画作上签名的人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，如果删去，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表述过于绝对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，不符合原意。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ts val="3240"/>
              </a:lnSpc>
              <a:spcAft>
                <a:spcPts val="0"/>
              </a:spcAft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体现了说明文语言的准确性和严谨性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ts val="3240"/>
              </a:lnSpc>
              <a:spcAft>
                <a:spcPts val="0"/>
              </a:spcAft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【思路】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fontAlgn="auto">
              <a:lnSpc>
                <a:spcPts val="3240"/>
              </a:lnSpc>
              <a:spcAft>
                <a:spcPts val="0"/>
              </a:spcAft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(1)不能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（观点态度）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fontAlgn="auto">
              <a:lnSpc>
                <a:spcPts val="3240"/>
              </a:lnSpc>
              <a:spcAft>
                <a:spcPts val="0"/>
              </a:spcAft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(2)解词+解句+意味着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（或从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上加以限定）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fontAlgn="auto">
              <a:lnSpc>
                <a:spcPts val="3240"/>
              </a:lnSpc>
              <a:spcAft>
                <a:spcPts val="0"/>
              </a:spcAft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(3)如果删去的句义(不能体现/强调/表达……)与事实不符，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fontAlgn="auto">
              <a:lnSpc>
                <a:spcPts val="3240"/>
              </a:lnSpc>
              <a:spcAft>
                <a:spcPts val="0"/>
              </a:spcAft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(4)体现说明文语言的准确性。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4460" y="125729"/>
            <a:ext cx="11943080" cy="660717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4000" dirty="0"/>
              <a:t>3.</a:t>
            </a:r>
            <a:r>
              <a:rPr lang="zh-CN" altLang="en-US" sz="4000" dirty="0"/>
              <a:t>第⑥段写</a:t>
            </a:r>
            <a:r>
              <a:rPr lang="en-US" altLang="zh-CN" sz="4000" dirty="0"/>
              <a:t>《</a:t>
            </a:r>
            <a:r>
              <a:rPr lang="zh-CN" altLang="en-US" sz="4000" dirty="0"/>
              <a:t>淸明上河图</a:t>
            </a:r>
            <a:r>
              <a:rPr lang="en-US" altLang="zh-CN" sz="4000" dirty="0"/>
              <a:t>》</a:t>
            </a:r>
            <a:r>
              <a:rPr lang="zh-CN" altLang="en-US" sz="4000" dirty="0"/>
              <a:t>有何作用？</a:t>
            </a:r>
            <a:r>
              <a:rPr lang="en-US" altLang="zh-CN" sz="4000" dirty="0"/>
              <a:t>(5</a:t>
            </a:r>
            <a:r>
              <a:rPr lang="zh-CN" altLang="en-US" sz="4000" dirty="0"/>
              <a:t>分</a:t>
            </a:r>
            <a:r>
              <a:rPr lang="en-US" altLang="zh-CN" sz="4000" dirty="0"/>
              <a:t>)</a:t>
            </a:r>
          </a:p>
          <a:p>
            <a:pPr marL="0" indent="0">
              <a:buNone/>
            </a:pPr>
            <a:r>
              <a:rPr lang="zh-CN" altLang="en-US" sz="4000" dirty="0"/>
              <a:t>                                                                     	                                                                        </a:t>
            </a:r>
          </a:p>
          <a:p>
            <a:pPr marL="0" indent="0">
              <a:buNone/>
            </a:pPr>
            <a:r>
              <a:rPr lang="en-US" altLang="zh-CN" sz="4000" b="1" dirty="0"/>
              <a:t>【</a:t>
            </a:r>
            <a:r>
              <a:rPr lang="zh-CN" altLang="en-US" sz="4000" b="1" dirty="0"/>
              <a:t>答案</a:t>
            </a:r>
            <a:r>
              <a:rPr lang="en-US" altLang="zh-CN" sz="4000" b="1" dirty="0"/>
              <a:t>】</a:t>
            </a:r>
          </a:p>
          <a:p>
            <a:pPr marL="0" indent="0">
              <a:buNone/>
            </a:pPr>
            <a:r>
              <a:rPr lang="en-US" altLang="zh-CN" sz="4000" b="1" dirty="0"/>
              <a:t>①</a:t>
            </a:r>
            <a:r>
              <a:rPr lang="zh-CN" altLang="en-US" sz="4000" b="1" dirty="0">
                <a:solidFill>
                  <a:srgbClr val="FF0000"/>
                </a:solidFill>
              </a:rPr>
              <a:t>举例子</a:t>
            </a:r>
            <a:r>
              <a:rPr lang="zh-CN" altLang="en-US" sz="4000" b="1" dirty="0"/>
              <a:t>，（</a:t>
            </a:r>
            <a:r>
              <a:rPr lang="en-US" altLang="zh-CN" sz="4000" b="1" dirty="0"/>
              <a:t>1</a:t>
            </a:r>
            <a:r>
              <a:rPr lang="zh-CN" altLang="en-US" sz="4000" b="1" dirty="0"/>
              <a:t>分）</a:t>
            </a:r>
            <a:endParaRPr lang="en-US" altLang="zh-CN" sz="4000" b="1" dirty="0"/>
          </a:p>
          <a:p>
            <a:pPr marL="0" indent="0">
              <a:buNone/>
            </a:pPr>
            <a:r>
              <a:rPr lang="zh-CN" altLang="zh-CN" sz="4000" b="1" dirty="0"/>
              <a:t>②</a:t>
            </a:r>
            <a:r>
              <a:rPr lang="zh-CN" altLang="en-US" sz="4000" b="1" dirty="0"/>
              <a:t>举了</a:t>
            </a:r>
            <a:r>
              <a:rPr lang="en-US" altLang="zh-CN" sz="4000" b="1" dirty="0">
                <a:solidFill>
                  <a:srgbClr val="FF0000"/>
                </a:solidFill>
              </a:rPr>
              <a:t>《</a:t>
            </a:r>
            <a:r>
              <a:rPr lang="zh-CN" altLang="en-US" sz="4000" b="1" dirty="0">
                <a:solidFill>
                  <a:srgbClr val="FF0000"/>
                </a:solidFill>
              </a:rPr>
              <a:t>清明上河图</a:t>
            </a:r>
            <a:r>
              <a:rPr lang="en-US" altLang="zh-CN" sz="4000" b="1" dirty="0">
                <a:solidFill>
                  <a:srgbClr val="FF0000"/>
                </a:solidFill>
              </a:rPr>
              <a:t>》</a:t>
            </a:r>
            <a:r>
              <a:rPr lang="zh-CN" altLang="en-US" sz="4000" b="1" dirty="0">
                <a:solidFill>
                  <a:srgbClr val="FF0000"/>
                </a:solidFill>
              </a:rPr>
              <a:t>的题跋破解了作者之谜（</a:t>
            </a:r>
            <a:r>
              <a:rPr lang="en-US" altLang="zh-CN" sz="4000" b="1" dirty="0">
                <a:solidFill>
                  <a:srgbClr val="FF0000"/>
                </a:solidFill>
              </a:rPr>
              <a:t>1</a:t>
            </a:r>
            <a:r>
              <a:rPr lang="zh-CN" altLang="en-US" sz="4000" b="1" dirty="0">
                <a:solidFill>
                  <a:srgbClr val="FF0000"/>
                </a:solidFill>
              </a:rPr>
              <a:t>分）</a:t>
            </a:r>
            <a:r>
              <a:rPr lang="zh-CN" altLang="en-US" sz="4000" b="1" dirty="0"/>
              <a:t>和</a:t>
            </a:r>
            <a:r>
              <a:rPr lang="zh-CN" altLang="en-US" sz="4000" b="1" dirty="0">
                <a:solidFill>
                  <a:srgbClr val="FF0000"/>
                </a:solidFill>
              </a:rPr>
              <a:t>画卷部分缺失（</a:t>
            </a:r>
            <a:r>
              <a:rPr lang="en-US" altLang="zh-CN" sz="4000" b="1" dirty="0">
                <a:solidFill>
                  <a:srgbClr val="FF0000"/>
                </a:solidFill>
              </a:rPr>
              <a:t>1</a:t>
            </a:r>
            <a:r>
              <a:rPr lang="zh-CN" altLang="en-US" sz="4000" b="1" dirty="0">
                <a:solidFill>
                  <a:srgbClr val="FF0000"/>
                </a:solidFill>
              </a:rPr>
              <a:t>分）</a:t>
            </a:r>
            <a:r>
              <a:rPr lang="zh-CN" altLang="en-US" sz="4000" b="1" dirty="0"/>
              <a:t>的例子，</a:t>
            </a:r>
            <a:endParaRPr lang="en-US" altLang="zh-CN" sz="4000" b="1" dirty="0"/>
          </a:p>
          <a:p>
            <a:pPr marL="0" indent="0">
              <a:buNone/>
            </a:pPr>
            <a:r>
              <a:rPr lang="zh-CN" altLang="zh-CN" sz="4000" b="1" dirty="0"/>
              <a:t>③</a:t>
            </a:r>
            <a:r>
              <a:rPr lang="zh-CN" altLang="en-US" sz="4000" b="1" dirty="0">
                <a:solidFill>
                  <a:srgbClr val="FF0000"/>
                </a:solidFill>
              </a:rPr>
              <a:t>具体准确</a:t>
            </a:r>
            <a:r>
              <a:rPr lang="zh-CN" altLang="en-US" sz="4000" b="1" dirty="0"/>
              <a:t>地（</a:t>
            </a:r>
            <a:r>
              <a:rPr lang="en-US" altLang="zh-CN" sz="4000" b="1" dirty="0"/>
              <a:t>1</a:t>
            </a:r>
            <a:r>
              <a:rPr lang="zh-CN" altLang="en-US" sz="4000" b="1" dirty="0"/>
              <a:t>分）说明了</a:t>
            </a:r>
            <a:r>
              <a:rPr lang="zh-CN" altLang="en-US" sz="4000" b="1" dirty="0">
                <a:solidFill>
                  <a:srgbClr val="FF0000"/>
                </a:solidFill>
              </a:rPr>
              <a:t>题跋的重要作用</a:t>
            </a:r>
            <a:r>
              <a:rPr lang="en-US" altLang="zh-CN" sz="4000" b="1" u="sng" dirty="0">
                <a:solidFill>
                  <a:srgbClr val="FF0000"/>
                </a:solidFill>
              </a:rPr>
              <a:t>——</a:t>
            </a:r>
            <a:r>
              <a:rPr lang="zh-CN" altLang="en-US" sz="4000" b="1" u="sng" dirty="0">
                <a:solidFill>
                  <a:srgbClr val="FF0000"/>
                </a:solidFill>
              </a:rPr>
              <a:t>提供了创作线索</a:t>
            </a:r>
            <a:r>
              <a:rPr lang="zh-CN" altLang="en-US" sz="4000" b="1" dirty="0"/>
              <a:t>，（</a:t>
            </a:r>
            <a:r>
              <a:rPr lang="en-US" altLang="zh-CN" sz="4000" b="1" dirty="0"/>
              <a:t>1</a:t>
            </a:r>
            <a:r>
              <a:rPr lang="zh-CN" altLang="en-US" sz="4000" b="1" dirty="0"/>
              <a:t>分）引人思考。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5910" y="258444"/>
            <a:ext cx="11943080" cy="660717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4000" dirty="0"/>
              <a:t>4.</a:t>
            </a:r>
            <a:r>
              <a:rPr lang="zh-CN" altLang="en-US" sz="4000" dirty="0"/>
              <a:t>本文以“题跋：绵延千年的点赞艺术”为题好不好？请说说你的理由。（</a:t>
            </a:r>
            <a:r>
              <a:rPr lang="en-US" altLang="zh-CN" sz="4000" dirty="0"/>
              <a:t>5</a:t>
            </a:r>
            <a:r>
              <a:rPr lang="zh-CN" altLang="en-US" sz="4000" dirty="0"/>
              <a:t>分） </a:t>
            </a:r>
          </a:p>
          <a:p>
            <a:pPr marL="0" indent="0">
              <a:buNone/>
            </a:pPr>
            <a:r>
              <a:rPr lang="en-US" altLang="zh-CN" sz="4000" b="1" dirty="0"/>
              <a:t>【</a:t>
            </a:r>
            <a:r>
              <a:rPr lang="zh-CN" altLang="en-US" sz="4000" b="1" dirty="0"/>
              <a:t>答案</a:t>
            </a:r>
            <a:r>
              <a:rPr lang="en-US" altLang="zh-CN" sz="4000" b="1" dirty="0"/>
              <a:t>】</a:t>
            </a:r>
          </a:p>
          <a:p>
            <a:pPr marL="0" indent="0">
              <a:buNone/>
            </a:pPr>
            <a:r>
              <a:rPr lang="en-US" altLang="zh-CN" sz="4000" b="1" dirty="0"/>
              <a:t>①</a:t>
            </a:r>
            <a:r>
              <a:rPr lang="zh-CN" altLang="en-US" sz="4000" b="1" dirty="0"/>
              <a:t>好。</a:t>
            </a:r>
            <a:endParaRPr lang="en-US" altLang="zh-CN" sz="4000" b="1" dirty="0"/>
          </a:p>
          <a:p>
            <a:pPr marL="0" indent="0">
              <a:buNone/>
            </a:pPr>
            <a:r>
              <a:rPr lang="zh-CN" altLang="zh-CN" sz="4000" b="1" dirty="0"/>
              <a:t>②</a:t>
            </a:r>
            <a:r>
              <a:rPr lang="zh-CN" altLang="en-US" sz="4000" b="1" dirty="0"/>
              <a:t>交代说明对象是题跋；</a:t>
            </a:r>
            <a:endParaRPr lang="en-US" altLang="zh-CN" sz="4000" b="1" dirty="0"/>
          </a:p>
          <a:p>
            <a:pPr marL="0" indent="0">
              <a:buNone/>
            </a:pPr>
            <a:r>
              <a:rPr lang="zh-CN" altLang="zh-CN" sz="4000" b="1" dirty="0"/>
              <a:t>③</a:t>
            </a:r>
            <a:r>
              <a:rPr lang="zh-CN" altLang="en-US" sz="4000" b="1" dirty="0"/>
              <a:t>体现出题跋的历史悠久，绵延不绝，</a:t>
            </a:r>
            <a:endParaRPr lang="en-US" altLang="zh-CN" sz="4000" b="1" dirty="0"/>
          </a:p>
          <a:p>
            <a:pPr marL="0" indent="0">
              <a:buNone/>
            </a:pPr>
            <a:r>
              <a:rPr lang="zh-CN" altLang="zh-CN" sz="4000" b="1" dirty="0"/>
              <a:t>④</a:t>
            </a:r>
            <a:r>
              <a:rPr lang="zh-CN" altLang="en-US" sz="4000" b="1" dirty="0"/>
              <a:t>表达了作者对题跋的赞美；</a:t>
            </a:r>
            <a:endParaRPr lang="en-US" altLang="zh-CN" sz="4000" b="1" dirty="0"/>
          </a:p>
          <a:p>
            <a:pPr marL="0" indent="0">
              <a:buNone/>
            </a:pPr>
            <a:r>
              <a:rPr lang="zh-CN" altLang="zh-CN" sz="4000" b="1" dirty="0"/>
              <a:t>⑤</a:t>
            </a:r>
            <a:r>
              <a:rPr lang="zh-CN" altLang="en-US" sz="4000" b="1" dirty="0"/>
              <a:t>吸引读者阅读兴趣。</a:t>
            </a:r>
          </a:p>
          <a:p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雪夜的老人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6215" y="258444"/>
            <a:ext cx="11943080" cy="66071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200" dirty="0"/>
              <a:t>10.     (1). </a:t>
            </a:r>
            <a:r>
              <a:rPr lang="zh-CN" altLang="en-US" sz="3200" dirty="0"/>
              <a:t>失意（悲伤、痛苦）  </a:t>
            </a:r>
          </a:p>
          <a:p>
            <a:pPr marL="0" indent="0">
              <a:buNone/>
            </a:pPr>
            <a:r>
              <a:rPr lang="en-US" altLang="zh-CN" sz="3200" dirty="0"/>
              <a:t>(2). </a:t>
            </a:r>
            <a:r>
              <a:rPr lang="zh-CN" altLang="en-US" sz="3200" dirty="0"/>
              <a:t>长久对坐，胡乱猜测身份（从</a:t>
            </a:r>
            <a:r>
              <a:rPr lang="en-US" altLang="zh-CN" sz="3200" dirty="0"/>
              <a:t>“</a:t>
            </a:r>
            <a:r>
              <a:rPr lang="zh-CN" altLang="en-US" sz="3200" dirty="0"/>
              <a:t>我</a:t>
            </a:r>
            <a:r>
              <a:rPr lang="en-US" altLang="zh-CN" sz="3200" dirty="0"/>
              <a:t>”</a:t>
            </a:r>
            <a:r>
              <a:rPr lang="zh-CN" altLang="en-US" sz="3200" dirty="0"/>
              <a:t>的角度）    </a:t>
            </a:r>
          </a:p>
          <a:p>
            <a:pPr marL="0" indent="0">
              <a:buNone/>
            </a:pPr>
            <a:r>
              <a:rPr lang="en-US" altLang="zh-CN" sz="3200" dirty="0"/>
              <a:t>(3). </a:t>
            </a:r>
            <a:r>
              <a:rPr lang="zh-CN" altLang="en-US" sz="3200" dirty="0"/>
              <a:t>意外(惊讶)    </a:t>
            </a:r>
          </a:p>
          <a:p>
            <a:pPr marL="0" indent="0">
              <a:buNone/>
            </a:pPr>
            <a:r>
              <a:rPr lang="en-US" altLang="zh-CN" sz="3200" dirty="0"/>
              <a:t>(4). </a:t>
            </a:r>
            <a:r>
              <a:rPr lang="zh-CN" altLang="en-US" sz="3200" dirty="0"/>
              <a:t>拔通电话，与娘坦然倾诉 </a:t>
            </a:r>
          </a:p>
          <a:p>
            <a:pPr marL="0" indent="0">
              <a:buNone/>
            </a:pPr>
            <a:r>
              <a:rPr lang="en-US" altLang="zh-CN" sz="3200" dirty="0"/>
              <a:t>【</a:t>
            </a:r>
            <a:r>
              <a:rPr lang="zh-CN" altLang="en-US" sz="3200" dirty="0"/>
              <a:t>解析</a:t>
            </a:r>
            <a:r>
              <a:rPr lang="en-US" altLang="zh-CN" sz="3200" dirty="0"/>
              <a:t>】</a:t>
            </a:r>
          </a:p>
          <a:p>
            <a:pPr marL="0" indent="0">
              <a:buNone/>
            </a:pPr>
            <a:r>
              <a:rPr lang="zh-CN" altLang="en-US" sz="3200" dirty="0"/>
              <a:t>        本题考查对文章内容和作者情感的梳理和概括。阅读文本，理清故事情节，根据题目要求筛选相关的词句概括作答。答题时要</a:t>
            </a:r>
            <a:r>
              <a:rPr lang="zh-CN" altLang="en-US" sz="3200" dirty="0">
                <a:solidFill>
                  <a:srgbClr val="FF0000"/>
                </a:solidFill>
              </a:rPr>
              <a:t>尽可能仿照题目中的示例形式作答</a:t>
            </a:r>
            <a:r>
              <a:rPr lang="zh-CN" altLang="en-US" sz="3200" dirty="0"/>
              <a:t>。本题作答可依据“整个公园除了自己这个失意人，已经找不到其他行人。”“不知道什么时候，对面的长椅上来了一个老人。”“老人一直在我对面坐着”“我怔怔地站在原地，突然明白过来，却怎么也不敢相信</a:t>
            </a:r>
            <a:r>
              <a:rPr lang="en-US" altLang="zh-CN" sz="3200" dirty="0"/>
              <a:t>——</a:t>
            </a:r>
            <a:r>
              <a:rPr lang="zh-CN" altLang="en-US" sz="3200" dirty="0"/>
              <a:t>这是一个拾荒老人，他用雪地一晚的守候，换来了三个易拉罐。”“我拨通母亲的电话，告诉她</a:t>
            </a:r>
            <a:r>
              <a:rPr lang="en-US" altLang="zh-CN" sz="3200" dirty="0"/>
              <a:t>……”</a:t>
            </a:r>
            <a:r>
              <a:rPr lang="zh-CN" altLang="en-US" sz="3200" dirty="0"/>
              <a:t>来概括填写题目中的四个空。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5620" y="866775"/>
            <a:ext cx="11375390" cy="660717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4400" b="1" dirty="0"/>
              <a:t>11.</a:t>
            </a:r>
            <a:r>
              <a:rPr lang="zh-CN" altLang="en-US" sz="4400" b="1" dirty="0"/>
              <a:t> （</a:t>
            </a:r>
            <a:r>
              <a:rPr lang="en-US" altLang="zh-CN" sz="4400" b="1" dirty="0"/>
              <a:t>1</a:t>
            </a:r>
            <a:r>
              <a:rPr lang="zh-CN" altLang="en-US" sz="4400" b="1" dirty="0"/>
              <a:t>）</a:t>
            </a:r>
            <a:r>
              <a:rPr sz="4400" b="1" dirty="0"/>
              <a:t>这个夜晚带给身处异乡的“我“不仅有</a:t>
            </a:r>
            <a:r>
              <a:rPr sz="4400" b="1" dirty="0">
                <a:solidFill>
                  <a:srgbClr val="FF0000"/>
                </a:solidFill>
              </a:rPr>
              <a:t>身体的寒冷</a:t>
            </a:r>
            <a:r>
              <a:rPr sz="4400" b="1" dirty="0"/>
              <a:t>(1分)，更有</a:t>
            </a:r>
            <a:r>
              <a:rPr sz="4400" b="1" dirty="0">
                <a:solidFill>
                  <a:srgbClr val="FF0000"/>
                </a:solidFill>
              </a:rPr>
              <a:t>创业失败带来的深刻鲜明的沮丧之感</a:t>
            </a:r>
            <a:r>
              <a:rPr sz="4400" b="1" dirty="0"/>
              <a:t>(2分)。</a:t>
            </a:r>
          </a:p>
          <a:p>
            <a:pPr marL="0" indent="0">
              <a:buNone/>
            </a:pPr>
            <a:endParaRPr sz="4400" b="1" dirty="0"/>
          </a:p>
          <a:p>
            <a:pPr marL="0" indent="0">
              <a:buNone/>
            </a:pPr>
            <a:r>
              <a:rPr lang="zh-CN" altLang="en-US" sz="4400" b="1" dirty="0"/>
              <a:t>（</a:t>
            </a:r>
            <a:r>
              <a:rPr lang="en-US" altLang="zh-CN" sz="4400" b="1" dirty="0"/>
              <a:t>2</a:t>
            </a:r>
            <a:r>
              <a:rPr lang="zh-CN" altLang="en-US" sz="4400" b="1" dirty="0"/>
              <a:t>）</a:t>
            </a:r>
            <a:r>
              <a:rPr sz="4400" b="1" dirty="0"/>
              <a:t>在“我”看来，雪花</a:t>
            </a:r>
            <a:r>
              <a:rPr sz="4400" b="1" dirty="0">
                <a:solidFill>
                  <a:srgbClr val="FF0000"/>
                </a:solidFill>
              </a:rPr>
              <a:t>象征</a:t>
            </a:r>
            <a:r>
              <a:rPr sz="4400" b="1" dirty="0"/>
              <a:t>着生活的压力和磨难，这些压力和磨难可以</a:t>
            </a:r>
            <a:r>
              <a:rPr sz="4400" b="1" dirty="0">
                <a:solidFill>
                  <a:srgbClr val="FF0000"/>
                </a:solidFill>
              </a:rPr>
              <a:t>折磨老人的身体</a:t>
            </a:r>
            <a:r>
              <a:rPr sz="4400" b="1" dirty="0"/>
              <a:t>(1分)，却</a:t>
            </a:r>
            <a:r>
              <a:rPr sz="4400" b="1" dirty="0">
                <a:solidFill>
                  <a:srgbClr val="FF0000"/>
                </a:solidFill>
              </a:rPr>
              <a:t>不能打垮他的精神</a:t>
            </a:r>
            <a:r>
              <a:rPr sz="4400" b="1" dirty="0"/>
              <a:t>(2分)。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4480" y="255905"/>
            <a:ext cx="11623675" cy="6607175"/>
          </a:xfrm>
        </p:spPr>
        <p:txBody>
          <a:bodyPr>
            <a:noAutofit/>
          </a:bodyPr>
          <a:lstStyle/>
          <a:p>
            <a:pPr marL="0" indent="0" fontAlgn="auto">
              <a:lnSpc>
                <a:spcPct val="100000"/>
              </a:lnSpc>
              <a:buNone/>
            </a:pPr>
            <a:r>
              <a:rPr lang="en-US" altLang="zh-CN" sz="3600" b="1" dirty="0"/>
              <a:t>12.</a:t>
            </a:r>
            <a:r>
              <a:rPr sz="3600" b="1" dirty="0"/>
              <a:t>表现出“我”内心的</a:t>
            </a:r>
            <a:r>
              <a:rPr sz="3600" b="1" dirty="0">
                <a:solidFill>
                  <a:srgbClr val="FF0000"/>
                </a:solidFill>
              </a:rPr>
              <a:t>纠结无奈</a:t>
            </a:r>
            <a:r>
              <a:rPr sz="3600" b="1" dirty="0"/>
              <a:t>(1分)。</a:t>
            </a:r>
            <a:r>
              <a:rPr sz="3600" b="1" dirty="0">
                <a:solidFill>
                  <a:srgbClr val="FF0000"/>
                </a:solidFill>
              </a:rPr>
              <a:t>想找亲人诉说又不愿让他们担心</a:t>
            </a:r>
            <a:r>
              <a:rPr sz="3600" b="1" dirty="0"/>
              <a:t>(1分);</a:t>
            </a:r>
            <a:r>
              <a:rPr sz="3600" b="1" dirty="0">
                <a:solidFill>
                  <a:srgbClr val="FF0000"/>
                </a:solidFill>
              </a:rPr>
              <a:t>想找朋友交流却又无人倾听</a:t>
            </a:r>
            <a:r>
              <a:rPr sz="3600" b="1" dirty="0"/>
              <a:t>(1分):无奈之下</a:t>
            </a:r>
            <a:r>
              <a:rPr sz="3600" b="1" dirty="0">
                <a:solidFill>
                  <a:srgbClr val="FF0000"/>
                </a:solidFill>
              </a:rPr>
              <a:t>选择独自承受</a:t>
            </a:r>
            <a:r>
              <a:rPr sz="3600" b="1" dirty="0"/>
              <a:t>(1分)。 </a:t>
            </a:r>
            <a:r>
              <a:rPr lang="zh-CN" altLang="en-US" sz="3600" b="1" dirty="0"/>
              <a:t> </a:t>
            </a:r>
            <a:endParaRPr lang="en-US" altLang="zh-CN" sz="3200" dirty="0"/>
          </a:p>
          <a:p>
            <a:pPr marL="0" indent="0" fontAlgn="auto">
              <a:lnSpc>
                <a:spcPct val="100000"/>
              </a:lnSpc>
              <a:buNone/>
            </a:pPr>
            <a:endParaRPr lang="en-US" altLang="zh-CN" sz="3200" dirty="0"/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3200" dirty="0"/>
              <a:t>       本题考查对文章内容的理解和揣摩人物的心理活动。</a:t>
            </a:r>
            <a:r>
              <a:rPr lang="zh-CN" altLang="en-US" sz="3200" dirty="0">
                <a:solidFill>
                  <a:srgbClr val="FF0000"/>
                </a:solidFill>
              </a:rPr>
              <a:t>人物的外在表现是内心活动和情感的反映</a:t>
            </a:r>
            <a:r>
              <a:rPr lang="zh-CN" altLang="en-US" sz="3200" dirty="0"/>
              <a:t>。本题作答时要在感知文章内容的基础上，结合语境来分析揣摩人物的内心活动和情感。依据文章叙写的内容，“我”因创业失败而消沉颓废，绝望之下，“我拿出手机，突然有倾诉的欲望”。后面的</a:t>
            </a:r>
            <a:r>
              <a:rPr lang="zh-CN" altLang="en-US" sz="3200" dirty="0">
                <a:solidFill>
                  <a:srgbClr val="FF0000"/>
                </a:solidFill>
              </a:rPr>
              <a:t>心理描写</a:t>
            </a:r>
            <a:r>
              <a:rPr lang="zh-CN" altLang="en-US" sz="3200" dirty="0"/>
              <a:t>：打给爸妈，他们会担心儿子；打给朋友，担心危难之中难有真正的朋友，朋友也不过是同情、安慰、敷衍、最后也帮不上什么；不如自己默默承受这一切。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8290" y="125730"/>
            <a:ext cx="11614785" cy="66071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600" b="1" dirty="0"/>
              <a:t>13. </a:t>
            </a:r>
            <a:r>
              <a:rPr lang="zh-CN" altLang="en-US" sz="3600" b="1" dirty="0"/>
              <a:t>因老人与“我"长久对坐，引发</a:t>
            </a:r>
            <a:r>
              <a:rPr lang="zh-CN" altLang="en-US" sz="3600" b="1" dirty="0">
                <a:solidFill>
                  <a:srgbClr val="FF0000"/>
                </a:solidFill>
              </a:rPr>
              <a:t>“我"对老人身份的三次误会</a:t>
            </a:r>
            <a:r>
              <a:rPr lang="zh-CN" altLang="en-US" sz="3600" b="1" dirty="0"/>
              <a:t>(2分)。(或:误认为老人是附近社区老年服务队成员;误认为老人觉得“我”长得像他的孩子:误认为老人是“我”的亲人。）</a:t>
            </a:r>
            <a:r>
              <a:rPr lang="zh-CN" altLang="en-US" sz="3600" b="1" dirty="0">
                <a:solidFill>
                  <a:srgbClr val="FF0000"/>
                </a:solidFill>
              </a:rPr>
              <a:t>为情节的反转作铺垫</a:t>
            </a:r>
            <a:r>
              <a:rPr lang="zh-CN" altLang="en-US" sz="3600" b="1" dirty="0"/>
              <a:t>(1分)，</a:t>
            </a:r>
            <a:r>
              <a:rPr lang="zh-CN" altLang="en-US" sz="3600" b="1" dirty="0">
                <a:solidFill>
                  <a:srgbClr val="FF0000"/>
                </a:solidFill>
              </a:rPr>
              <a:t>增强了可读性</a:t>
            </a:r>
            <a:r>
              <a:rPr lang="zh-CN" altLang="en-US" sz="3600" b="1" dirty="0"/>
              <a:t>(1分)。</a:t>
            </a:r>
            <a:r>
              <a:rPr lang="zh-CN" altLang="en-US" sz="3600" b="1" dirty="0">
                <a:solidFill>
                  <a:srgbClr val="FF0000"/>
                </a:solidFill>
              </a:rPr>
              <a:t> </a:t>
            </a:r>
            <a:endParaRPr lang="en-US" altLang="zh-CN" sz="3600" b="1" dirty="0">
              <a:solidFill>
                <a:srgbClr val="FF0000"/>
              </a:solidFill>
            </a:endParaRPr>
          </a:p>
          <a:p>
            <a:endParaRPr lang="en-US" altLang="zh-CN" sz="3600" dirty="0"/>
          </a:p>
          <a:p>
            <a:pPr marL="0" indent="0">
              <a:buNone/>
            </a:pPr>
            <a:r>
              <a:rPr lang="zh-CN" altLang="en-US" sz="3600" dirty="0"/>
              <a:t>       </a:t>
            </a:r>
            <a:r>
              <a:rPr lang="zh-CN" altLang="en-US" sz="3200" dirty="0"/>
              <a:t>误会法指文章借助于人物之间的各种误会造成一定的矛盾冲突，最后真相大白的写作手法。一般地</a:t>
            </a:r>
            <a:r>
              <a:rPr lang="en-US" altLang="zh-CN" sz="3200" dirty="0"/>
              <a:t>,</a:t>
            </a:r>
            <a:r>
              <a:rPr lang="zh-CN" altLang="en-US" sz="3200" dirty="0"/>
              <a:t>使用误会法的文章会按照“产生误会</a:t>
            </a:r>
            <a:r>
              <a:rPr lang="en-US" altLang="zh-CN" sz="3200" dirty="0"/>
              <a:t>——</a:t>
            </a:r>
            <a:r>
              <a:rPr lang="zh-CN" altLang="en-US" sz="3200" dirty="0"/>
              <a:t>发生冲突</a:t>
            </a:r>
            <a:r>
              <a:rPr lang="en-US" altLang="zh-CN" sz="3200" dirty="0"/>
              <a:t>——</a:t>
            </a:r>
            <a:r>
              <a:rPr lang="zh-CN" altLang="en-US" sz="3200" dirty="0"/>
              <a:t>升级冲突</a:t>
            </a:r>
            <a:r>
              <a:rPr lang="en-US" altLang="zh-CN" sz="3200" dirty="0"/>
              <a:t>——</a:t>
            </a:r>
            <a:r>
              <a:rPr lang="zh-CN" altLang="en-US" sz="3200" dirty="0"/>
              <a:t>真相大白</a:t>
            </a:r>
            <a:r>
              <a:rPr lang="en-US" altLang="zh-CN" sz="3200" dirty="0"/>
              <a:t>——</a:t>
            </a:r>
            <a:r>
              <a:rPr lang="zh-CN" altLang="en-US" sz="3200" dirty="0"/>
              <a:t>消除误会”的线索行文。误会法的布局一定要注意前有伏笔，后有照应。误会设置要合理，要在意料之外情理之中。本篇小说的误会，就是文中（</a:t>
            </a:r>
            <a:r>
              <a:rPr lang="en-US" altLang="zh-CN" sz="3200" dirty="0"/>
              <a:t>10</a:t>
            </a:r>
            <a:r>
              <a:rPr lang="zh-CN" altLang="en-US" sz="3200" dirty="0"/>
              <a:t>）（</a:t>
            </a:r>
            <a:r>
              <a:rPr lang="en-US" altLang="zh-CN" sz="3200" dirty="0"/>
              <a:t>11</a:t>
            </a:r>
            <a:r>
              <a:rPr lang="zh-CN" altLang="en-US" sz="3200" dirty="0"/>
              <a:t>）（</a:t>
            </a:r>
            <a:r>
              <a:rPr lang="en-US" altLang="zh-CN" sz="3200" dirty="0"/>
              <a:t>12</a:t>
            </a:r>
            <a:r>
              <a:rPr lang="zh-CN" altLang="en-US" sz="3200" dirty="0"/>
              <a:t>）段中作者对老人一直坐在对面的各种推测和狂想。误会法的作用：</a:t>
            </a:r>
            <a:r>
              <a:rPr lang="zh-CN" altLang="en-US" sz="3200" b="1" dirty="0">
                <a:solidFill>
                  <a:srgbClr val="FF0000"/>
                </a:solidFill>
              </a:rPr>
              <a:t>①引起读者阅读兴趣。②使文章情节富有戏剧性，波澜起伏。③服务于文章中心。</a:t>
            </a:r>
            <a:r>
              <a:rPr lang="zh-CN" altLang="en-US" sz="3200" dirty="0"/>
              <a:t>据此回答即可。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3680" y="125094"/>
            <a:ext cx="11943080" cy="66071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600" b="1" dirty="0"/>
              <a:t>14.</a:t>
            </a:r>
            <a:r>
              <a:rPr lang="zh-CN" altLang="en-US" sz="3600" b="1" dirty="0">
                <a:solidFill>
                  <a:srgbClr val="FF0000"/>
                </a:solidFill>
              </a:rPr>
              <a:t>①要坦然面对失败(2分) ;</a:t>
            </a: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FF0000"/>
                </a:solidFill>
              </a:rPr>
              <a:t>②对未来要充满信心和希望(2分)。</a:t>
            </a:r>
            <a:endParaRPr lang="zh-CN" altLang="en-US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（言之成理即可）</a:t>
            </a:r>
            <a:endParaRPr lang="en-US" altLang="zh-CN" sz="3200" dirty="0"/>
          </a:p>
          <a:p>
            <a:pPr marL="0" indent="0">
              <a:buNone/>
            </a:pPr>
            <a:r>
              <a:rPr lang="zh-CN" altLang="en-US" sz="3200" dirty="0"/>
              <a:t>       本题考查对重要语句内涵的理解。要重点进行片段研读和探究，结合语境，联系上下文，紧扣文章中心分析其深层意思。文中“我”做生意失败，失意无助，“买来三罐啤酒”到公园喝。遇到一位老人，最后老人的真实身份与“我”的想象猜测迥然不同，出人意料，真相“老人凭着坚强的毅力顽强地生存”给了“我”心灵的震撼和重新崛起的力量。第</a:t>
            </a:r>
            <a:r>
              <a:rPr lang="en-US" altLang="zh-CN" sz="3200" dirty="0"/>
              <a:t>(22)</a:t>
            </a:r>
            <a:r>
              <a:rPr lang="zh-CN" altLang="en-US" sz="3200" dirty="0"/>
              <a:t>段中“我”打给母亲的电话内容“告诉她，今年生意没做好，但自己所在的城市下了一场大雪，老人们常说，瑞雪兆丰年，明年一定会是一个好年成”意思是说，适时的冬雪预示着来年是丰收之年。厚积而薄发，人只有经历磨难和挫折才会有更大的勇气和斗志；只要坚强、有毅力、不屈服，“明年一定会是一个好年成”，一定能战胜困难获得成功。</a:t>
            </a:r>
            <a:r>
              <a:rPr lang="zh-CN" altLang="en-US" sz="3200" dirty="0">
                <a:solidFill>
                  <a:srgbClr val="FF0000"/>
                </a:solidFill>
              </a:rPr>
              <a:t>一定要结合文章主题理解语句。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1248</Words>
  <Application>Microsoft Office PowerPoint</Application>
  <PresentationFormat>宽屏</PresentationFormat>
  <Paragraphs>54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等线</vt:lpstr>
      <vt:lpstr>等线 Light</vt:lpstr>
      <vt:lpstr>黑体</vt:lpstr>
      <vt:lpstr>宋体</vt:lpstr>
      <vt:lpstr>Arial</vt:lpstr>
      <vt:lpstr>Times New Roman</vt:lpstr>
      <vt:lpstr>Office 主题​​</vt:lpstr>
      <vt:lpstr>题跋：绵廷千年的点赞艺术</vt:lpstr>
      <vt:lpstr>PowerPoint 演示文稿</vt:lpstr>
      <vt:lpstr>PowerPoint 演示文稿</vt:lpstr>
      <vt:lpstr>PowerPoint 演示文稿</vt:lpstr>
      <vt:lpstr>PowerPoint 演示文稿</vt:lpstr>
      <vt:lpstr>雪夜的老人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题跋：绵廷千年的点赞艺术</dc:title>
  <dc:creator>优优 胡</dc:creator>
  <cp:lastModifiedBy>MENGRANCUI</cp:lastModifiedBy>
  <cp:revision>45</cp:revision>
  <dcterms:created xsi:type="dcterms:W3CDTF">2020-05-29T09:37:00Z</dcterms:created>
  <dcterms:modified xsi:type="dcterms:W3CDTF">2022-04-27T07:33:59Z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2052-11.1.0.11405</vt:lpwstr>
  </property>
  <property fmtid="{D5CDD505-2E9C-101B-9397-08002B2CF9AE}" pid="3" name="ICV">
    <vt:lpwstr>4B3E8271EDEE482F8078E22D31D411CF</vt:lpwstr>
  </property>
</Properties>
</file>