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61" r:id="rId3"/>
    <p:sldId id="309" r:id="rId4"/>
    <p:sldId id="298" r:id="rId5"/>
    <p:sldId id="360" r:id="rId6"/>
    <p:sldId id="301" r:id="rId7"/>
    <p:sldId id="333" r:id="rId8"/>
    <p:sldId id="328" r:id="rId10"/>
    <p:sldId id="310" r:id="rId11"/>
    <p:sldId id="311" r:id="rId12"/>
    <p:sldId id="350" r:id="rId13"/>
    <p:sldId id="362" r:id="rId14"/>
    <p:sldId id="314" r:id="rId15"/>
    <p:sldId id="363" r:id="rId16"/>
    <p:sldId id="316" r:id="rId17"/>
    <p:sldId id="329" r:id="rId18"/>
    <p:sldId id="302" r:id="rId19"/>
    <p:sldId id="306" r:id="rId20"/>
    <p:sldId id="305" r:id="rId21"/>
    <p:sldId id="349" r:id="rId22"/>
    <p:sldId id="352" r:id="rId23"/>
    <p:sldId id="378" r:id="rId24"/>
    <p:sldId id="307" r:id="rId25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0000"/>
    <a:srgbClr val="7E3B26"/>
    <a:srgbClr val="FFA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0.jpe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C:/Users/Administrator/Desktop/&#26032;&#24314;&#25991;&#20214;&#22841;/&#20154;&#25945;&#29256;&#20843;&#24180;&#32423;&#19979;&#20876;&#29289;&#29702;9.1&#12298;&#21387;&#24378;&#12299;&#12304;&#25945;&#26696;+&#35838;&#20214;&#12305; (2&#20221;&#25171;&#21253;)/http:/humbabe.arc.nasa.gov/mgcm/micromet/Blaise_Pascal.jpg" TargetMode="External"/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24.png"/><Relationship Id="rId2" Type="http://schemas.openxmlformats.org/officeDocument/2006/relationships/oleObject" Target="../embeddings/oleObject3.bin"/><Relationship Id="rId1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audio" Target="../media/audio1.wav"/><Relationship Id="rId8" Type="http://schemas.openxmlformats.org/officeDocument/2006/relationships/image" Target="../media/image38.w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35.wmf"/><Relationship Id="rId11" Type="http://schemas.openxmlformats.org/officeDocument/2006/relationships/vmlDrawing" Target="../drawings/vmlDrawing4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教版八年级下册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第九章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932304" y="1288198"/>
            <a:ext cx="3489325" cy="1837055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115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压 强</a:t>
            </a:r>
            <a:endParaRPr lang="zh-CN" altLang="en-US" sz="115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Rectangle 43"/>
          <p:cNvSpPr>
            <a:spLocks noGrp="1"/>
          </p:cNvSpPr>
          <p:nvPr/>
        </p:nvSpPr>
        <p:spPr>
          <a:xfrm>
            <a:off x="963930" y="4532630"/>
            <a:ext cx="7203440" cy="565150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</a:rPr>
              <a:t>压力</a:t>
            </a: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</a:rPr>
              <a:t>始终垂直于接触面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</a:rPr>
              <a:t>并指向受力物体。</a:t>
            </a:r>
            <a:endParaRPr lang="zh-CN" altLang="zh-CN" sz="2800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499870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什么是压力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74" name="Text Box 2"/>
          <p:cNvSpPr txBox="1"/>
          <p:nvPr/>
        </p:nvSpPr>
        <p:spPr>
          <a:xfrm>
            <a:off x="975360" y="5132070"/>
            <a:ext cx="5715000" cy="5340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压力不是重力。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Rectangle 43"/>
          <p:cNvSpPr>
            <a:spLocks noGrp="1"/>
          </p:cNvSpPr>
          <p:nvPr/>
        </p:nvSpPr>
        <p:spPr>
          <a:xfrm>
            <a:off x="975360" y="3921760"/>
            <a:ext cx="7203440" cy="565150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</a:rPr>
              <a:t>垂直作用在物体表面上的力叫压力。</a:t>
            </a:r>
            <a:endParaRPr lang="zh-CN" altLang="zh-CN" sz="2800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  <p:grpSp>
        <p:nvGrpSpPr>
          <p:cNvPr id="40986" name="组合 40985"/>
          <p:cNvGrpSpPr/>
          <p:nvPr/>
        </p:nvGrpSpPr>
        <p:grpSpPr>
          <a:xfrm>
            <a:off x="7245350" y="1557338"/>
            <a:ext cx="1285875" cy="1900237"/>
            <a:chOff x="0" y="0"/>
            <a:chExt cx="810" cy="1197"/>
          </a:xfrm>
        </p:grpSpPr>
        <p:grpSp>
          <p:nvGrpSpPr>
            <p:cNvPr id="40987" name="组合 40986"/>
            <p:cNvGrpSpPr/>
            <p:nvPr/>
          </p:nvGrpSpPr>
          <p:grpSpPr>
            <a:xfrm rot="-5400000" flipV="1">
              <a:off x="-446" y="568"/>
              <a:ext cx="1197" cy="60"/>
              <a:chOff x="0" y="0"/>
              <a:chExt cx="2177" cy="91"/>
            </a:xfrm>
          </p:grpSpPr>
          <p:sp>
            <p:nvSpPr>
              <p:cNvPr id="40988" name="直接连接符 40987"/>
              <p:cNvSpPr/>
              <p:nvPr/>
            </p:nvSpPr>
            <p:spPr>
              <a:xfrm>
                <a:off x="0" y="0"/>
                <a:ext cx="217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89" name="直接连接符 40988"/>
              <p:cNvSpPr/>
              <p:nvPr/>
            </p:nvSpPr>
            <p:spPr>
              <a:xfrm flipH="1">
                <a:off x="90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0" name="直接连接符 40989"/>
              <p:cNvSpPr/>
              <p:nvPr/>
            </p:nvSpPr>
            <p:spPr>
              <a:xfrm flipH="1">
                <a:off x="27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1" name="直接连接符 40990"/>
              <p:cNvSpPr/>
              <p:nvPr/>
            </p:nvSpPr>
            <p:spPr>
              <a:xfrm flipH="1">
                <a:off x="45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2" name="直接连接符 40991"/>
              <p:cNvSpPr/>
              <p:nvPr/>
            </p:nvSpPr>
            <p:spPr>
              <a:xfrm flipH="1">
                <a:off x="63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3" name="直接连接符 40992"/>
              <p:cNvSpPr/>
              <p:nvPr/>
            </p:nvSpPr>
            <p:spPr>
              <a:xfrm flipH="1">
                <a:off x="816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4" name="直接连接符 40993"/>
              <p:cNvSpPr/>
              <p:nvPr/>
            </p:nvSpPr>
            <p:spPr>
              <a:xfrm flipH="1">
                <a:off x="1361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5" name="直接连接符 40994"/>
              <p:cNvSpPr/>
              <p:nvPr/>
            </p:nvSpPr>
            <p:spPr>
              <a:xfrm flipH="1">
                <a:off x="998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6" name="直接连接符 40995"/>
              <p:cNvSpPr/>
              <p:nvPr/>
            </p:nvSpPr>
            <p:spPr>
              <a:xfrm flipH="1">
                <a:off x="154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7" name="直接连接符 40996"/>
              <p:cNvSpPr/>
              <p:nvPr/>
            </p:nvSpPr>
            <p:spPr>
              <a:xfrm flipH="1">
                <a:off x="1179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8" name="直接连接符 40997"/>
              <p:cNvSpPr/>
              <p:nvPr/>
            </p:nvSpPr>
            <p:spPr>
              <a:xfrm flipH="1">
                <a:off x="190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9" name="直接连接符 40998"/>
              <p:cNvSpPr/>
              <p:nvPr/>
            </p:nvSpPr>
            <p:spPr>
              <a:xfrm flipH="1">
                <a:off x="172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0" name="组合 40999"/>
            <p:cNvGrpSpPr/>
            <p:nvPr/>
          </p:nvGrpSpPr>
          <p:grpSpPr>
            <a:xfrm>
              <a:off x="213" y="456"/>
              <a:ext cx="597" cy="457"/>
              <a:chOff x="0" y="0"/>
              <a:chExt cx="894" cy="727"/>
            </a:xfrm>
          </p:grpSpPr>
          <p:grpSp>
            <p:nvGrpSpPr>
              <p:cNvPr id="41001" name="组合 41000"/>
              <p:cNvGrpSpPr/>
              <p:nvPr/>
            </p:nvGrpSpPr>
            <p:grpSpPr>
              <a:xfrm>
                <a:off x="0" y="0"/>
                <a:ext cx="894" cy="727"/>
                <a:chOff x="0" y="0"/>
                <a:chExt cx="894" cy="727"/>
              </a:xfrm>
            </p:grpSpPr>
            <p:sp>
              <p:nvSpPr>
                <p:cNvPr id="41002" name="未知"/>
                <p:cNvSpPr/>
                <p:nvPr/>
              </p:nvSpPr>
              <p:spPr>
                <a:xfrm>
                  <a:off x="32" y="157"/>
                  <a:ext cx="317" cy="272"/>
                </a:xfrm>
                <a:custGeom>
                  <a:avLst/>
                  <a:gdLst/>
                  <a:ahLst/>
                  <a:cxnLst/>
                  <a:pathLst>
                    <a:path w="294" h="314">
                      <a:moveTo>
                        <a:pt x="84" y="0"/>
                      </a:moveTo>
                      <a:cubicBezTo>
                        <a:pt x="72" y="4"/>
                        <a:pt x="57" y="3"/>
                        <a:pt x="48" y="12"/>
                      </a:cubicBezTo>
                      <a:cubicBezTo>
                        <a:pt x="28" y="32"/>
                        <a:pt x="0" y="84"/>
                        <a:pt x="0" y="84"/>
                      </a:cubicBezTo>
                      <a:cubicBezTo>
                        <a:pt x="23" y="152"/>
                        <a:pt x="44" y="161"/>
                        <a:pt x="108" y="204"/>
                      </a:cubicBezTo>
                      <a:cubicBezTo>
                        <a:pt x="120" y="212"/>
                        <a:pt x="144" y="228"/>
                        <a:pt x="144" y="228"/>
                      </a:cubicBezTo>
                      <a:cubicBezTo>
                        <a:pt x="172" y="270"/>
                        <a:pt x="191" y="296"/>
                        <a:pt x="240" y="312"/>
                      </a:cubicBezTo>
                      <a:cubicBezTo>
                        <a:pt x="256" y="308"/>
                        <a:pt x="280" y="314"/>
                        <a:pt x="288" y="300"/>
                      </a:cubicBezTo>
                      <a:cubicBezTo>
                        <a:pt x="294" y="289"/>
                        <a:pt x="260" y="207"/>
                        <a:pt x="252" y="192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3" name="未知"/>
                <p:cNvSpPr/>
                <p:nvPr/>
              </p:nvSpPr>
              <p:spPr>
                <a:xfrm>
                  <a:off x="32" y="278"/>
                  <a:ext cx="353" cy="280"/>
                </a:xfrm>
                <a:custGeom>
                  <a:avLst/>
                  <a:gdLst/>
                  <a:ahLst/>
                  <a:cxnLst/>
                  <a:pathLst>
                    <a:path w="353" h="280">
                      <a:moveTo>
                        <a:pt x="27" y="0"/>
                      </a:moveTo>
                      <a:cubicBezTo>
                        <a:pt x="17" y="38"/>
                        <a:pt x="0" y="81"/>
                        <a:pt x="27" y="120"/>
                      </a:cubicBezTo>
                      <a:cubicBezTo>
                        <a:pt x="44" y="144"/>
                        <a:pt x="75" y="152"/>
                        <a:pt x="99" y="168"/>
                      </a:cubicBezTo>
                      <a:cubicBezTo>
                        <a:pt x="111" y="176"/>
                        <a:pt x="135" y="192"/>
                        <a:pt x="135" y="192"/>
                      </a:cubicBezTo>
                      <a:cubicBezTo>
                        <a:pt x="143" y="204"/>
                        <a:pt x="147" y="220"/>
                        <a:pt x="159" y="228"/>
                      </a:cubicBezTo>
                      <a:cubicBezTo>
                        <a:pt x="180" y="241"/>
                        <a:pt x="210" y="238"/>
                        <a:pt x="231" y="252"/>
                      </a:cubicBezTo>
                      <a:cubicBezTo>
                        <a:pt x="243" y="260"/>
                        <a:pt x="255" y="268"/>
                        <a:pt x="267" y="276"/>
                      </a:cubicBezTo>
                      <a:cubicBezTo>
                        <a:pt x="287" y="272"/>
                        <a:pt x="314" y="280"/>
                        <a:pt x="327" y="264"/>
                      </a:cubicBezTo>
                      <a:cubicBezTo>
                        <a:pt x="353" y="232"/>
                        <a:pt x="271" y="184"/>
                        <a:pt x="255" y="16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4" name="未知"/>
                <p:cNvSpPr/>
                <p:nvPr/>
              </p:nvSpPr>
              <p:spPr>
                <a:xfrm>
                  <a:off x="71" y="398"/>
                  <a:ext cx="302" cy="255"/>
                </a:xfrm>
                <a:custGeom>
                  <a:avLst/>
                  <a:gdLst/>
                  <a:ahLst/>
                  <a:cxnLst/>
                  <a:pathLst>
                    <a:path w="302" h="255">
                      <a:moveTo>
                        <a:pt x="0" y="0"/>
                      </a:moveTo>
                      <a:cubicBezTo>
                        <a:pt x="4" y="36"/>
                        <a:pt x="3" y="73"/>
                        <a:pt x="12" y="108"/>
                      </a:cubicBezTo>
                      <a:cubicBezTo>
                        <a:pt x="23" y="150"/>
                        <a:pt x="76" y="159"/>
                        <a:pt x="108" y="180"/>
                      </a:cubicBezTo>
                      <a:cubicBezTo>
                        <a:pt x="140" y="228"/>
                        <a:pt x="157" y="221"/>
                        <a:pt x="204" y="252"/>
                      </a:cubicBezTo>
                      <a:cubicBezTo>
                        <a:pt x="228" y="248"/>
                        <a:pt x="257" y="255"/>
                        <a:pt x="276" y="240"/>
                      </a:cubicBezTo>
                      <a:cubicBezTo>
                        <a:pt x="302" y="220"/>
                        <a:pt x="228" y="187"/>
                        <a:pt x="228" y="16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5" name="未知"/>
                <p:cNvSpPr/>
                <p:nvPr/>
              </p:nvSpPr>
              <p:spPr>
                <a:xfrm>
                  <a:off x="91" y="554"/>
                  <a:ext cx="264" cy="168"/>
                </a:xfrm>
                <a:custGeom>
                  <a:avLst/>
                  <a:gdLst/>
                  <a:ahLst/>
                  <a:cxnLst/>
                  <a:pathLst>
                    <a:path w="264" h="168">
                      <a:moveTo>
                        <a:pt x="4" y="0"/>
                      </a:moveTo>
                      <a:cubicBezTo>
                        <a:pt x="8" y="32"/>
                        <a:pt x="0" y="68"/>
                        <a:pt x="16" y="96"/>
                      </a:cubicBezTo>
                      <a:cubicBezTo>
                        <a:pt x="42" y="141"/>
                        <a:pt x="127" y="157"/>
                        <a:pt x="172" y="168"/>
                      </a:cubicBezTo>
                      <a:cubicBezTo>
                        <a:pt x="231" y="156"/>
                        <a:pt x="264" y="164"/>
                        <a:pt x="208" y="10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6" name="未知"/>
                <p:cNvSpPr/>
                <p:nvPr/>
              </p:nvSpPr>
              <p:spPr>
                <a:xfrm>
                  <a:off x="323" y="662"/>
                  <a:ext cx="420" cy="65"/>
                </a:xfrm>
                <a:custGeom>
                  <a:avLst/>
                  <a:gdLst/>
                  <a:ahLst/>
                  <a:cxnLst/>
                  <a:pathLst>
                    <a:path w="420" h="65">
                      <a:moveTo>
                        <a:pt x="0" y="36"/>
                      </a:moveTo>
                      <a:cubicBezTo>
                        <a:pt x="141" y="56"/>
                        <a:pt x="290" y="65"/>
                        <a:pt x="420" y="0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7" name="未知"/>
                <p:cNvSpPr/>
                <p:nvPr/>
              </p:nvSpPr>
              <p:spPr>
                <a:xfrm>
                  <a:off x="0" y="24"/>
                  <a:ext cx="533" cy="408"/>
                </a:xfrm>
                <a:custGeom>
                  <a:avLst/>
                  <a:gdLst/>
                  <a:ahLst/>
                  <a:cxnLst/>
                  <a:pathLst>
                    <a:path w="533" h="408">
                      <a:moveTo>
                        <a:pt x="41" y="0"/>
                      </a:moveTo>
                      <a:cubicBezTo>
                        <a:pt x="29" y="8"/>
                        <a:pt x="10" y="11"/>
                        <a:pt x="5" y="24"/>
                      </a:cubicBezTo>
                      <a:cubicBezTo>
                        <a:pt x="0" y="37"/>
                        <a:pt x="35" y="91"/>
                        <a:pt x="41" y="96"/>
                      </a:cubicBezTo>
                      <a:cubicBezTo>
                        <a:pt x="113" y="159"/>
                        <a:pt x="183" y="167"/>
                        <a:pt x="257" y="216"/>
                      </a:cubicBezTo>
                      <a:cubicBezTo>
                        <a:pt x="283" y="295"/>
                        <a:pt x="247" y="217"/>
                        <a:pt x="305" y="264"/>
                      </a:cubicBezTo>
                      <a:cubicBezTo>
                        <a:pt x="316" y="273"/>
                        <a:pt x="317" y="292"/>
                        <a:pt x="329" y="300"/>
                      </a:cubicBezTo>
                      <a:cubicBezTo>
                        <a:pt x="350" y="313"/>
                        <a:pt x="401" y="324"/>
                        <a:pt x="401" y="324"/>
                      </a:cubicBezTo>
                      <a:cubicBezTo>
                        <a:pt x="445" y="390"/>
                        <a:pt x="469" y="376"/>
                        <a:pt x="533" y="40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8" name="未知"/>
                <p:cNvSpPr/>
                <p:nvPr/>
              </p:nvSpPr>
              <p:spPr>
                <a:xfrm>
                  <a:off x="5" y="0"/>
                  <a:ext cx="456" cy="204"/>
                </a:xfrm>
                <a:custGeom>
                  <a:avLst/>
                  <a:gdLst/>
                  <a:ahLst/>
                  <a:cxnLst/>
                  <a:pathLst>
                    <a:path w="456" h="204">
                      <a:moveTo>
                        <a:pt x="0" y="60"/>
                      </a:moveTo>
                      <a:cubicBezTo>
                        <a:pt x="60" y="40"/>
                        <a:pt x="36" y="20"/>
                        <a:pt x="96" y="0"/>
                      </a:cubicBezTo>
                      <a:cubicBezTo>
                        <a:pt x="124" y="9"/>
                        <a:pt x="154" y="11"/>
                        <a:pt x="180" y="24"/>
                      </a:cubicBezTo>
                      <a:cubicBezTo>
                        <a:pt x="206" y="37"/>
                        <a:pt x="228" y="56"/>
                        <a:pt x="252" y="72"/>
                      </a:cubicBezTo>
                      <a:cubicBezTo>
                        <a:pt x="263" y="79"/>
                        <a:pt x="277" y="78"/>
                        <a:pt x="288" y="84"/>
                      </a:cubicBezTo>
                      <a:cubicBezTo>
                        <a:pt x="313" y="98"/>
                        <a:pt x="333" y="123"/>
                        <a:pt x="360" y="132"/>
                      </a:cubicBezTo>
                      <a:cubicBezTo>
                        <a:pt x="384" y="140"/>
                        <a:pt x="432" y="156"/>
                        <a:pt x="432" y="156"/>
                      </a:cubicBezTo>
                      <a:cubicBezTo>
                        <a:pt x="446" y="197"/>
                        <a:pt x="435" y="183"/>
                        <a:pt x="456" y="20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9" name="未知"/>
                <p:cNvSpPr/>
                <p:nvPr/>
              </p:nvSpPr>
              <p:spPr>
                <a:xfrm>
                  <a:off x="53" y="12"/>
                  <a:ext cx="144" cy="72"/>
                </a:xfrm>
                <a:custGeom>
                  <a:avLst/>
                  <a:gdLst/>
                  <a:ahLst/>
                  <a:cxnLst/>
                  <a:pathLst>
                    <a:path w="144" h="72">
                      <a:moveTo>
                        <a:pt x="0" y="0"/>
                      </a:moveTo>
                      <a:cubicBezTo>
                        <a:pt x="18" y="54"/>
                        <a:pt x="32" y="55"/>
                        <a:pt x="84" y="72"/>
                      </a:cubicBezTo>
                      <a:cubicBezTo>
                        <a:pt x="128" y="57"/>
                        <a:pt x="109" y="66"/>
                        <a:pt x="144" y="4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10" name="未知"/>
                <p:cNvSpPr/>
                <p:nvPr/>
              </p:nvSpPr>
              <p:spPr>
                <a:xfrm>
                  <a:off x="317" y="76"/>
                  <a:ext cx="577" cy="353"/>
                </a:xfrm>
                <a:custGeom>
                  <a:avLst/>
                  <a:gdLst/>
                  <a:ahLst/>
                  <a:cxnLst/>
                  <a:pathLst>
                    <a:path w="508" h="232">
                      <a:moveTo>
                        <a:pt x="0" y="8"/>
                      </a:moveTo>
                      <a:cubicBezTo>
                        <a:pt x="217" y="22"/>
                        <a:pt x="131" y="0"/>
                        <a:pt x="264" y="44"/>
                      </a:cubicBezTo>
                      <a:cubicBezTo>
                        <a:pt x="264" y="44"/>
                        <a:pt x="354" y="104"/>
                        <a:pt x="372" y="116"/>
                      </a:cubicBezTo>
                      <a:cubicBezTo>
                        <a:pt x="384" y="124"/>
                        <a:pt x="396" y="132"/>
                        <a:pt x="408" y="140"/>
                      </a:cubicBezTo>
                      <a:cubicBezTo>
                        <a:pt x="420" y="148"/>
                        <a:pt x="444" y="164"/>
                        <a:pt x="444" y="164"/>
                      </a:cubicBezTo>
                      <a:cubicBezTo>
                        <a:pt x="452" y="176"/>
                        <a:pt x="457" y="191"/>
                        <a:pt x="468" y="200"/>
                      </a:cubicBezTo>
                      <a:cubicBezTo>
                        <a:pt x="508" y="232"/>
                        <a:pt x="504" y="193"/>
                        <a:pt x="504" y="22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1011" name="未知"/>
              <p:cNvSpPr/>
              <p:nvPr/>
            </p:nvSpPr>
            <p:spPr>
              <a:xfrm>
                <a:off x="270" y="475"/>
                <a:ext cx="48" cy="60"/>
              </a:xfrm>
              <a:custGeom>
                <a:avLst/>
                <a:gdLst/>
                <a:ahLst/>
                <a:cxnLst/>
                <a:pathLst>
                  <a:path w="48" h="60">
                    <a:moveTo>
                      <a:pt x="48" y="0"/>
                    </a:moveTo>
                    <a:cubicBezTo>
                      <a:pt x="10" y="13"/>
                      <a:pt x="0" y="17"/>
                      <a:pt x="0" y="6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12" name="未知"/>
              <p:cNvSpPr/>
              <p:nvPr/>
            </p:nvSpPr>
            <p:spPr>
              <a:xfrm>
                <a:off x="246" y="571"/>
                <a:ext cx="48" cy="60"/>
              </a:xfrm>
              <a:custGeom>
                <a:avLst/>
                <a:gdLst/>
                <a:ahLst/>
                <a:cxnLst/>
                <a:pathLst>
                  <a:path w="48" h="60">
                    <a:moveTo>
                      <a:pt x="48" y="0"/>
                    </a:moveTo>
                    <a:cubicBezTo>
                      <a:pt x="10" y="13"/>
                      <a:pt x="0" y="17"/>
                      <a:pt x="0" y="6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13" name="未知"/>
              <p:cNvSpPr/>
              <p:nvPr/>
            </p:nvSpPr>
            <p:spPr>
              <a:xfrm>
                <a:off x="246" y="655"/>
                <a:ext cx="48" cy="60"/>
              </a:xfrm>
              <a:custGeom>
                <a:avLst/>
                <a:gdLst/>
                <a:ahLst/>
                <a:cxnLst/>
                <a:pathLst>
                  <a:path w="48" h="60">
                    <a:moveTo>
                      <a:pt x="48" y="0"/>
                    </a:moveTo>
                    <a:cubicBezTo>
                      <a:pt x="36" y="8"/>
                      <a:pt x="21" y="13"/>
                      <a:pt x="12" y="24"/>
                    </a:cubicBezTo>
                    <a:cubicBezTo>
                      <a:pt x="4" y="34"/>
                      <a:pt x="0" y="60"/>
                      <a:pt x="0" y="6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14" name="未知"/>
              <p:cNvSpPr/>
              <p:nvPr/>
            </p:nvSpPr>
            <p:spPr>
              <a:xfrm>
                <a:off x="222" y="358"/>
                <a:ext cx="84" cy="33"/>
              </a:xfrm>
              <a:custGeom>
                <a:avLst/>
                <a:gdLst/>
                <a:ahLst/>
                <a:cxnLst/>
                <a:pathLst>
                  <a:path w="84" h="33">
                    <a:moveTo>
                      <a:pt x="0" y="33"/>
                    </a:moveTo>
                    <a:cubicBezTo>
                      <a:pt x="49" y="0"/>
                      <a:pt x="22" y="9"/>
                      <a:pt x="84" y="9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1015" name="椭圆 41014"/>
            <p:cNvSpPr/>
            <p:nvPr/>
          </p:nvSpPr>
          <p:spPr>
            <a:xfrm>
              <a:off x="182" y="399"/>
              <a:ext cx="61" cy="200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16" name="五边形 41015"/>
            <p:cNvSpPr/>
            <p:nvPr/>
          </p:nvSpPr>
          <p:spPr>
            <a:xfrm rot="10800000">
              <a:off x="0" y="484"/>
              <a:ext cx="182" cy="29"/>
            </a:xfrm>
            <a:prstGeom prst="homePlate">
              <a:avLst>
                <a:gd name="adj" fmla="val 156896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1017" name="直接连接符 41016"/>
          <p:cNvSpPr/>
          <p:nvPr/>
        </p:nvSpPr>
        <p:spPr>
          <a:xfrm flipH="1">
            <a:off x="6635750" y="2376488"/>
            <a:ext cx="87947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18" name="文本框 41017"/>
          <p:cNvSpPr txBox="1"/>
          <p:nvPr/>
        </p:nvSpPr>
        <p:spPr>
          <a:xfrm>
            <a:off x="6299200" y="2124075"/>
            <a:ext cx="4730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39" name="组合 41038"/>
          <p:cNvGrpSpPr/>
          <p:nvPr/>
        </p:nvGrpSpPr>
        <p:grpSpPr>
          <a:xfrm>
            <a:off x="7164388" y="2365375"/>
            <a:ext cx="441325" cy="847725"/>
            <a:chOff x="0" y="0"/>
            <a:chExt cx="278" cy="534"/>
          </a:xfrm>
        </p:grpSpPr>
        <p:sp>
          <p:nvSpPr>
            <p:cNvPr id="41040" name="直接连接符 41039"/>
            <p:cNvSpPr/>
            <p:nvPr/>
          </p:nvSpPr>
          <p:spPr>
            <a:xfrm>
              <a:off x="227" y="0"/>
              <a:ext cx="0" cy="272"/>
            </a:xfrm>
            <a:prstGeom prst="line">
              <a:avLst/>
            </a:prstGeom>
            <a:ln w="31750" cap="flat" cmpd="sng">
              <a:solidFill>
                <a:srgbClr val="F7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1041" name="文本框 41040"/>
            <p:cNvSpPr txBox="1"/>
            <p:nvPr/>
          </p:nvSpPr>
          <p:spPr>
            <a:xfrm>
              <a:off x="0" y="226"/>
              <a:ext cx="27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0962" name="组合 40961"/>
          <p:cNvGrpSpPr/>
          <p:nvPr/>
        </p:nvGrpSpPr>
        <p:grpSpPr>
          <a:xfrm>
            <a:off x="732155" y="1714500"/>
            <a:ext cx="2663825" cy="974725"/>
            <a:chOff x="0" y="0"/>
            <a:chExt cx="2177" cy="998"/>
          </a:xfrm>
        </p:grpSpPr>
        <p:grpSp>
          <p:nvGrpSpPr>
            <p:cNvPr id="40963" name="组合 40962"/>
            <p:cNvGrpSpPr/>
            <p:nvPr/>
          </p:nvGrpSpPr>
          <p:grpSpPr>
            <a:xfrm>
              <a:off x="0" y="907"/>
              <a:ext cx="2177" cy="91"/>
              <a:chOff x="0" y="0"/>
              <a:chExt cx="2177" cy="91"/>
            </a:xfrm>
          </p:grpSpPr>
          <p:sp>
            <p:nvSpPr>
              <p:cNvPr id="40964" name="直接连接符 40963"/>
              <p:cNvSpPr/>
              <p:nvPr/>
            </p:nvSpPr>
            <p:spPr>
              <a:xfrm>
                <a:off x="0" y="0"/>
                <a:ext cx="217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5" name="直接连接符 40964"/>
              <p:cNvSpPr/>
              <p:nvPr/>
            </p:nvSpPr>
            <p:spPr>
              <a:xfrm flipH="1">
                <a:off x="90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6" name="直接连接符 40965"/>
              <p:cNvSpPr/>
              <p:nvPr/>
            </p:nvSpPr>
            <p:spPr>
              <a:xfrm flipH="1">
                <a:off x="27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7" name="直接连接符 40966"/>
              <p:cNvSpPr/>
              <p:nvPr/>
            </p:nvSpPr>
            <p:spPr>
              <a:xfrm flipH="1">
                <a:off x="45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8" name="直接连接符 40967"/>
              <p:cNvSpPr/>
              <p:nvPr/>
            </p:nvSpPr>
            <p:spPr>
              <a:xfrm flipH="1">
                <a:off x="63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9" name="直接连接符 40968"/>
              <p:cNvSpPr/>
              <p:nvPr/>
            </p:nvSpPr>
            <p:spPr>
              <a:xfrm flipH="1">
                <a:off x="816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0" name="直接连接符 40969"/>
              <p:cNvSpPr/>
              <p:nvPr/>
            </p:nvSpPr>
            <p:spPr>
              <a:xfrm flipH="1">
                <a:off x="1361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1" name="直接连接符 40970"/>
              <p:cNvSpPr/>
              <p:nvPr/>
            </p:nvSpPr>
            <p:spPr>
              <a:xfrm flipH="1">
                <a:off x="998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2" name="直接连接符 40971"/>
              <p:cNvSpPr/>
              <p:nvPr/>
            </p:nvSpPr>
            <p:spPr>
              <a:xfrm flipH="1">
                <a:off x="154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3" name="直接连接符 40972"/>
              <p:cNvSpPr/>
              <p:nvPr/>
            </p:nvSpPr>
            <p:spPr>
              <a:xfrm flipH="1">
                <a:off x="1179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4" name="直接连接符 40973"/>
              <p:cNvSpPr/>
              <p:nvPr/>
            </p:nvSpPr>
            <p:spPr>
              <a:xfrm flipH="1">
                <a:off x="190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5" name="直接连接符 40974"/>
              <p:cNvSpPr/>
              <p:nvPr/>
            </p:nvSpPr>
            <p:spPr>
              <a:xfrm flipH="1">
                <a:off x="172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0976" name="组合 40975"/>
            <p:cNvGrpSpPr/>
            <p:nvPr/>
          </p:nvGrpSpPr>
          <p:grpSpPr>
            <a:xfrm>
              <a:off x="635" y="0"/>
              <a:ext cx="1013" cy="908"/>
              <a:chOff x="0" y="0"/>
              <a:chExt cx="1013" cy="908"/>
            </a:xfrm>
          </p:grpSpPr>
          <p:grpSp>
            <p:nvGrpSpPr>
              <p:cNvPr id="40977" name="组合 40976"/>
              <p:cNvGrpSpPr/>
              <p:nvPr/>
            </p:nvGrpSpPr>
            <p:grpSpPr>
              <a:xfrm>
                <a:off x="0" y="0"/>
                <a:ext cx="810" cy="908"/>
                <a:chOff x="0" y="0"/>
                <a:chExt cx="765" cy="681"/>
              </a:xfrm>
            </p:grpSpPr>
            <p:sp>
              <p:nvSpPr>
                <p:cNvPr id="40978" name="任意多边形 40977"/>
                <p:cNvSpPr/>
                <p:nvPr/>
              </p:nvSpPr>
              <p:spPr>
                <a:xfrm>
                  <a:off x="0" y="0"/>
                  <a:ext cx="765" cy="635"/>
                </a:xfrm>
                <a:custGeom>
                  <a:avLst/>
                  <a:gdLst>
                    <a:gd name="txL" fmla="*/ 4500 w 21600"/>
                    <a:gd name="txT" fmla="*/ 4500 h 21600"/>
                    <a:gd name="txR" fmla="*/ 17100 w 21600"/>
                    <a:gd name="txB" fmla="*/ 17100 h 21600"/>
                  </a:gdLst>
                  <a:ahLst/>
                  <a:cxnLst>
                    <a:cxn ang="0">
                      <a:pos x="18900" y="10800"/>
                    </a:cxn>
                    <a:cxn ang="90">
                      <a:pos x="10800" y="21600"/>
                    </a:cxn>
                    <a:cxn ang="180">
                      <a:pos x="2700" y="10800"/>
                    </a:cxn>
                    <a:cxn ang="270">
                      <a:pos x="10800" y="0"/>
                    </a:cxn>
                  </a:cxnLst>
                  <a:rect l="txL" t="txT" r="txR" b="tx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solidFill>
                  <a:srgbClr val="A7B5F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979" name="矩形 40978"/>
                <p:cNvSpPr/>
                <p:nvPr/>
              </p:nvSpPr>
              <p:spPr>
                <a:xfrm>
                  <a:off x="182" y="635"/>
                  <a:ext cx="407" cy="46"/>
                </a:xfrm>
                <a:prstGeom prst="rect">
                  <a:avLst/>
                </a:prstGeom>
                <a:solidFill>
                  <a:srgbClr val="A7B5F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0980" name="未知"/>
              <p:cNvSpPr/>
              <p:nvPr/>
            </p:nvSpPr>
            <p:spPr>
              <a:xfrm>
                <a:off x="680" y="182"/>
                <a:ext cx="333" cy="482"/>
              </a:xfrm>
              <a:custGeom>
                <a:avLst/>
                <a:gdLst/>
                <a:ahLst/>
                <a:cxnLst/>
                <a:pathLst>
                  <a:path w="333" h="482">
                    <a:moveTo>
                      <a:pt x="91" y="60"/>
                    </a:moveTo>
                    <a:cubicBezTo>
                      <a:pt x="197" y="30"/>
                      <a:pt x="303" y="0"/>
                      <a:pt x="318" y="60"/>
                    </a:cubicBezTo>
                    <a:cubicBezTo>
                      <a:pt x="333" y="120"/>
                      <a:pt x="235" y="362"/>
                      <a:pt x="182" y="422"/>
                    </a:cubicBezTo>
                    <a:cubicBezTo>
                      <a:pt x="129" y="482"/>
                      <a:pt x="30" y="422"/>
                      <a:pt x="0" y="422"/>
                    </a:cubicBezTo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40981" name="直接连接符 40980"/>
          <p:cNvSpPr/>
          <p:nvPr/>
        </p:nvSpPr>
        <p:spPr>
          <a:xfrm>
            <a:off x="2021205" y="2621280"/>
            <a:ext cx="635" cy="61468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0982" name="文本框 40981"/>
          <p:cNvSpPr txBox="1"/>
          <p:nvPr/>
        </p:nvSpPr>
        <p:spPr>
          <a:xfrm>
            <a:off x="1730693" y="3208338"/>
            <a:ext cx="11985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34" name="直接连接符 41033"/>
          <p:cNvSpPr/>
          <p:nvPr/>
        </p:nvSpPr>
        <p:spPr>
          <a:xfrm>
            <a:off x="2027555" y="2075180"/>
            <a:ext cx="5080" cy="507365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headEnd type="oval" w="med" len="med"/>
            <a:tailEnd type="triangle" w="med" len="med"/>
          </a:ln>
        </p:spPr>
      </p:sp>
      <p:sp>
        <p:nvSpPr>
          <p:cNvPr id="41035" name="文本框 41034"/>
          <p:cNvSpPr txBox="1"/>
          <p:nvPr/>
        </p:nvSpPr>
        <p:spPr>
          <a:xfrm>
            <a:off x="2388871" y="2146300"/>
            <a:ext cx="439420" cy="49149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endParaRPr lang="en-US" altLang="zh-CN" sz="2600" b="1">
              <a:solidFill>
                <a:srgbClr val="1C08B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22" name="组合 41021"/>
          <p:cNvGrpSpPr/>
          <p:nvPr/>
        </p:nvGrpSpPr>
        <p:grpSpPr>
          <a:xfrm>
            <a:off x="3644494" y="1714500"/>
            <a:ext cx="2087562" cy="1520693"/>
            <a:chOff x="-8" y="0"/>
            <a:chExt cx="1860" cy="1045"/>
          </a:xfrm>
        </p:grpSpPr>
        <p:sp>
          <p:nvSpPr>
            <p:cNvPr id="41023" name="直角三角形 41022"/>
            <p:cNvSpPr/>
            <p:nvPr/>
          </p:nvSpPr>
          <p:spPr>
            <a:xfrm rot="16200000">
              <a:off x="446" y="-362"/>
              <a:ext cx="953" cy="1860"/>
            </a:xfrm>
            <a:prstGeom prst="rtTriangl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1024" name="组合 41023"/>
            <p:cNvGrpSpPr/>
            <p:nvPr/>
          </p:nvGrpSpPr>
          <p:grpSpPr>
            <a:xfrm>
              <a:off x="604" y="0"/>
              <a:ext cx="639" cy="544"/>
              <a:chOff x="-30" y="0"/>
              <a:chExt cx="620" cy="544"/>
            </a:xfrm>
          </p:grpSpPr>
          <p:sp>
            <p:nvSpPr>
              <p:cNvPr id="41025" name="矩形 41024"/>
              <p:cNvSpPr/>
              <p:nvPr/>
            </p:nvSpPr>
            <p:spPr>
              <a:xfrm rot="19661748">
                <a:off x="-30" y="29"/>
                <a:ext cx="616" cy="483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26" name="未知"/>
              <p:cNvSpPr/>
              <p:nvPr/>
            </p:nvSpPr>
            <p:spPr>
              <a:xfrm>
                <a:off x="272" y="136"/>
                <a:ext cx="318" cy="317"/>
              </a:xfrm>
              <a:custGeom>
                <a:avLst/>
                <a:gdLst/>
                <a:ahLst/>
                <a:cxnLst/>
                <a:pathLst>
                  <a:path w="273" h="225">
                    <a:moveTo>
                      <a:pt x="273" y="0"/>
                    </a:moveTo>
                    <a:cubicBezTo>
                      <a:pt x="255" y="6"/>
                      <a:pt x="212" y="17"/>
                      <a:pt x="201" y="36"/>
                    </a:cubicBezTo>
                    <a:cubicBezTo>
                      <a:pt x="191" y="54"/>
                      <a:pt x="202" y="80"/>
                      <a:pt x="189" y="96"/>
                    </a:cubicBezTo>
                    <a:cubicBezTo>
                      <a:pt x="170" y="118"/>
                      <a:pt x="133" y="111"/>
                      <a:pt x="105" y="120"/>
                    </a:cubicBezTo>
                    <a:cubicBezTo>
                      <a:pt x="0" y="225"/>
                      <a:pt x="66" y="191"/>
                      <a:pt x="213" y="180"/>
                    </a:cubicBezTo>
                    <a:cubicBezTo>
                      <a:pt x="225" y="176"/>
                      <a:pt x="249" y="168"/>
                      <a:pt x="249" y="168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27" name="未知"/>
              <p:cNvSpPr/>
              <p:nvPr/>
            </p:nvSpPr>
            <p:spPr>
              <a:xfrm>
                <a:off x="182" y="0"/>
                <a:ext cx="272" cy="544"/>
              </a:xfrm>
              <a:custGeom>
                <a:avLst/>
                <a:gdLst/>
                <a:ahLst/>
                <a:cxnLst/>
                <a:pathLst>
                  <a:path w="396" h="478">
                    <a:moveTo>
                      <a:pt x="311" y="0"/>
                    </a:moveTo>
                    <a:cubicBezTo>
                      <a:pt x="279" y="8"/>
                      <a:pt x="250" y="9"/>
                      <a:pt x="227" y="36"/>
                    </a:cubicBezTo>
                    <a:cubicBezTo>
                      <a:pt x="208" y="58"/>
                      <a:pt x="179" y="108"/>
                      <a:pt x="179" y="108"/>
                    </a:cubicBezTo>
                    <a:cubicBezTo>
                      <a:pt x="191" y="116"/>
                      <a:pt x="210" y="118"/>
                      <a:pt x="215" y="132"/>
                    </a:cubicBezTo>
                    <a:cubicBezTo>
                      <a:pt x="232" y="182"/>
                      <a:pt x="194" y="183"/>
                      <a:pt x="167" y="192"/>
                    </a:cubicBezTo>
                    <a:cubicBezTo>
                      <a:pt x="85" y="274"/>
                      <a:pt x="67" y="245"/>
                      <a:pt x="131" y="288"/>
                    </a:cubicBezTo>
                    <a:cubicBezTo>
                      <a:pt x="123" y="300"/>
                      <a:pt x="118" y="315"/>
                      <a:pt x="107" y="324"/>
                    </a:cubicBezTo>
                    <a:cubicBezTo>
                      <a:pt x="85" y="343"/>
                      <a:pt x="35" y="372"/>
                      <a:pt x="35" y="372"/>
                    </a:cubicBezTo>
                    <a:cubicBezTo>
                      <a:pt x="0" y="478"/>
                      <a:pt x="143" y="396"/>
                      <a:pt x="203" y="384"/>
                    </a:cubicBezTo>
                    <a:cubicBezTo>
                      <a:pt x="235" y="388"/>
                      <a:pt x="267" y="389"/>
                      <a:pt x="299" y="396"/>
                    </a:cubicBezTo>
                    <a:cubicBezTo>
                      <a:pt x="324" y="401"/>
                      <a:pt x="396" y="420"/>
                      <a:pt x="371" y="420"/>
                    </a:cubicBezTo>
                    <a:cubicBezTo>
                      <a:pt x="355" y="420"/>
                      <a:pt x="339" y="420"/>
                      <a:pt x="323" y="42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28" name="未知"/>
              <p:cNvSpPr/>
              <p:nvPr/>
            </p:nvSpPr>
            <p:spPr>
              <a:xfrm>
                <a:off x="0" y="90"/>
                <a:ext cx="182" cy="273"/>
              </a:xfrm>
              <a:custGeom>
                <a:avLst/>
                <a:gdLst/>
                <a:ahLst/>
                <a:cxnLst/>
                <a:pathLst>
                  <a:path w="108" h="144">
                    <a:moveTo>
                      <a:pt x="108" y="0"/>
                    </a:moveTo>
                    <a:cubicBezTo>
                      <a:pt x="104" y="16"/>
                      <a:pt x="106" y="35"/>
                      <a:pt x="96" y="48"/>
                    </a:cubicBezTo>
                    <a:cubicBezTo>
                      <a:pt x="88" y="58"/>
                      <a:pt x="70" y="52"/>
                      <a:pt x="60" y="60"/>
                    </a:cubicBezTo>
                    <a:cubicBezTo>
                      <a:pt x="50" y="68"/>
                      <a:pt x="0" y="137"/>
                      <a:pt x="0" y="144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41029" name="直接连接符 41028"/>
          <p:cNvSpPr/>
          <p:nvPr/>
        </p:nvSpPr>
        <p:spPr>
          <a:xfrm rot="21374187">
            <a:off x="4891088" y="2392680"/>
            <a:ext cx="188912" cy="50641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30" name="文本框 41029"/>
          <p:cNvSpPr txBox="1"/>
          <p:nvPr/>
        </p:nvSpPr>
        <p:spPr>
          <a:xfrm>
            <a:off x="4973320" y="2981643"/>
            <a:ext cx="568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36" name="组合 41035"/>
          <p:cNvGrpSpPr/>
          <p:nvPr/>
        </p:nvGrpSpPr>
        <p:grpSpPr>
          <a:xfrm>
            <a:off x="4111625" y="2066290"/>
            <a:ext cx="600075" cy="792163"/>
            <a:chOff x="-60" y="0"/>
            <a:chExt cx="378" cy="499"/>
          </a:xfrm>
        </p:grpSpPr>
        <p:sp>
          <p:nvSpPr>
            <p:cNvPr id="41037" name="直接连接符 41036"/>
            <p:cNvSpPr/>
            <p:nvPr/>
          </p:nvSpPr>
          <p:spPr>
            <a:xfrm>
              <a:off x="318" y="0"/>
              <a:ext cx="0" cy="499"/>
            </a:xfrm>
            <a:prstGeom prst="line">
              <a:avLst/>
            </a:prstGeom>
            <a:ln w="31750" cap="flat" cmpd="sng">
              <a:solidFill>
                <a:srgbClr val="F7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1038" name="文本框 41037"/>
            <p:cNvSpPr txBox="1"/>
            <p:nvPr/>
          </p:nvSpPr>
          <p:spPr>
            <a:xfrm>
              <a:off x="-60" y="92"/>
              <a:ext cx="27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4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4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500"/>
                                        <p:tgtEl>
                                          <p:spTgt spid="4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500"/>
                                        <p:tgtEl>
                                          <p:spTgt spid="4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500"/>
                                        <p:tgtEl>
                                          <p:spTgt spid="4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500"/>
                                        <p:tgtEl>
                                          <p:spTgt spid="4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8674" grpId="0"/>
      <p:bldP spid="6" grpId="0"/>
      <p:bldP spid="41018" grpId="0"/>
      <p:bldP spid="40982" grpId="0"/>
      <p:bldP spid="41035" grpId="0"/>
      <p:bldP spid="410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" name="文本框 49"/>
          <p:cNvSpPr txBox="1"/>
          <p:nvPr/>
        </p:nvSpPr>
        <p:spPr>
          <a:xfrm>
            <a:off x="1499870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什么是压力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51230" y="1310640"/>
            <a:ext cx="1666240" cy="1657350"/>
            <a:chOff x="2763" y="2540"/>
            <a:chExt cx="2624" cy="261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/>
            <a:srcRect l="44205" t="38602" r="14302" b="16968"/>
            <a:stretch>
              <a:fillRect/>
            </a:stretch>
          </p:blipFill>
          <p:spPr>
            <a:xfrm>
              <a:off x="2803" y="2818"/>
              <a:ext cx="2585" cy="2333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63" y="2540"/>
              <a:ext cx="423" cy="618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/>
        </p:nvGrpSpPr>
        <p:grpSpPr>
          <a:xfrm rot="18840000">
            <a:off x="6608445" y="3687445"/>
            <a:ext cx="1666240" cy="1657350"/>
            <a:chOff x="2763" y="2540"/>
            <a:chExt cx="2624" cy="2610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"/>
            <a:srcRect l="44205" t="38602" r="14302" b="16968"/>
            <a:stretch>
              <a:fillRect/>
            </a:stretch>
          </p:blipFill>
          <p:spPr>
            <a:xfrm>
              <a:off x="2803" y="2818"/>
              <a:ext cx="2585" cy="2333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63" y="2540"/>
              <a:ext cx="423" cy="618"/>
            </a:xfrm>
            <a:prstGeom prst="rect">
              <a:avLst/>
            </a:prstGeom>
          </p:spPr>
        </p:pic>
      </p:grpSp>
      <p:sp>
        <p:nvSpPr>
          <p:cNvPr id="27" name="文本框 26"/>
          <p:cNvSpPr txBox="1"/>
          <p:nvPr/>
        </p:nvSpPr>
        <p:spPr>
          <a:xfrm>
            <a:off x="1071880" y="2756535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r>
              <a:rPr lang="zh-CN" altLang="en-US" b="1">
                <a:solidFill>
                  <a:srgbClr val="FF0000"/>
                </a:solidFill>
              </a:rPr>
              <a:t>压</a:t>
            </a:r>
            <a:r>
              <a:rPr lang="en-US" altLang="zh-CN" sz="4000" b="1">
                <a:solidFill>
                  <a:srgbClr val="FF0000"/>
                </a:solidFill>
              </a:rPr>
              <a:t>=</a:t>
            </a:r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G</a:t>
            </a:r>
            <a:endParaRPr lang="en-US" altLang="zh-CN" sz="40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649980" y="603885"/>
            <a:ext cx="1666240" cy="2364105"/>
            <a:chOff x="5748" y="951"/>
            <a:chExt cx="2624" cy="3723"/>
          </a:xfrm>
        </p:grpSpPr>
        <p:grpSp>
          <p:nvGrpSpPr>
            <p:cNvPr id="7" name="组合 6"/>
            <p:cNvGrpSpPr/>
            <p:nvPr/>
          </p:nvGrpSpPr>
          <p:grpSpPr>
            <a:xfrm>
              <a:off x="5748" y="2064"/>
              <a:ext cx="2624" cy="2610"/>
              <a:chOff x="2763" y="2540"/>
              <a:chExt cx="2624" cy="2610"/>
            </a:xfrm>
          </p:grpSpPr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1"/>
              <a:srcRect l="44205" t="38602" r="14302" b="16968"/>
              <a:stretch>
                <a:fillRect/>
              </a:stretch>
            </p:blipFill>
            <p:spPr>
              <a:xfrm>
                <a:off x="2803" y="2818"/>
                <a:ext cx="2585" cy="2333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763" y="2540"/>
                <a:ext cx="423" cy="618"/>
              </a:xfrm>
              <a:prstGeom prst="rect">
                <a:avLst/>
              </a:prstGeom>
            </p:spPr>
          </p:pic>
        </p:grpSp>
        <p:cxnSp>
          <p:nvCxnSpPr>
            <p:cNvPr id="22" name="直接箭头连接符 21"/>
            <p:cNvCxnSpPr/>
            <p:nvPr/>
          </p:nvCxnSpPr>
          <p:spPr>
            <a:xfrm>
              <a:off x="7045" y="1363"/>
              <a:ext cx="4" cy="1010"/>
            </a:xfrm>
            <a:prstGeom prst="straightConnector1">
              <a:avLst/>
            </a:prstGeom>
            <a:ln w="50800">
              <a:solidFill>
                <a:srgbClr val="FF0000"/>
              </a:solidFill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6284" y="951"/>
              <a:ext cx="1663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+mj-ea"/>
                  <a:ea typeface="+mj-ea"/>
                </a:rPr>
                <a:t>F</a:t>
              </a:r>
              <a:endParaRPr lang="en-US" altLang="zh-CN" sz="4000" b="1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241415" y="603885"/>
            <a:ext cx="1666240" cy="2364105"/>
            <a:chOff x="9832" y="952"/>
            <a:chExt cx="2624" cy="3723"/>
          </a:xfrm>
        </p:grpSpPr>
        <p:grpSp>
          <p:nvGrpSpPr>
            <p:cNvPr id="10" name="组合 9"/>
            <p:cNvGrpSpPr/>
            <p:nvPr/>
          </p:nvGrpSpPr>
          <p:grpSpPr>
            <a:xfrm>
              <a:off x="9832" y="2065"/>
              <a:ext cx="2624" cy="2610"/>
              <a:chOff x="2763" y="2540"/>
              <a:chExt cx="2624" cy="2610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1"/>
              <a:srcRect l="44205" t="38602" r="14302" b="16968"/>
              <a:stretch>
                <a:fillRect/>
              </a:stretch>
            </p:blipFill>
            <p:spPr>
              <a:xfrm>
                <a:off x="2803" y="2818"/>
                <a:ext cx="2585" cy="2333"/>
              </a:xfrm>
              <a:prstGeom prst="rect">
                <a:avLst/>
              </a:prstGeom>
            </p:spPr>
          </p:pic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763" y="2540"/>
                <a:ext cx="423" cy="618"/>
              </a:xfrm>
              <a:prstGeom prst="rect">
                <a:avLst/>
              </a:prstGeom>
            </p:spPr>
          </p:pic>
        </p:grpSp>
        <p:cxnSp>
          <p:nvCxnSpPr>
            <p:cNvPr id="23" name="直接箭头连接符 22"/>
            <p:cNvCxnSpPr/>
            <p:nvPr/>
          </p:nvCxnSpPr>
          <p:spPr>
            <a:xfrm flipV="1">
              <a:off x="11100" y="1300"/>
              <a:ext cx="9" cy="1056"/>
            </a:xfrm>
            <a:prstGeom prst="straightConnector1">
              <a:avLst/>
            </a:prstGeom>
            <a:ln w="50800">
              <a:solidFill>
                <a:srgbClr val="FF0000"/>
              </a:solidFill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29"/>
            <p:cNvSpPr txBox="1"/>
            <p:nvPr/>
          </p:nvSpPr>
          <p:spPr>
            <a:xfrm>
              <a:off x="10237" y="952"/>
              <a:ext cx="1663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+mj-ea"/>
                  <a:ea typeface="+mj-ea"/>
                </a:rPr>
                <a:t>F</a:t>
              </a:r>
              <a:endParaRPr lang="en-US" altLang="zh-CN" sz="4000" b="1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743325" y="3722370"/>
            <a:ext cx="2712720" cy="1666240"/>
            <a:chOff x="5895" y="5862"/>
            <a:chExt cx="4272" cy="2624"/>
          </a:xfrm>
        </p:grpSpPr>
        <p:grpSp>
          <p:nvGrpSpPr>
            <p:cNvPr id="40" name="组合 39"/>
            <p:cNvGrpSpPr/>
            <p:nvPr/>
          </p:nvGrpSpPr>
          <p:grpSpPr>
            <a:xfrm>
              <a:off x="5895" y="5862"/>
              <a:ext cx="3408" cy="2624"/>
              <a:chOff x="5895" y="5862"/>
              <a:chExt cx="3408" cy="2624"/>
            </a:xfrm>
          </p:grpSpPr>
          <p:grpSp>
            <p:nvGrpSpPr>
              <p:cNvPr id="16" name="组合 15"/>
              <p:cNvGrpSpPr/>
              <p:nvPr/>
            </p:nvGrpSpPr>
            <p:grpSpPr>
              <a:xfrm rot="5400000">
                <a:off x="5888" y="5869"/>
                <a:ext cx="2624" cy="2610"/>
                <a:chOff x="2763" y="2540"/>
                <a:chExt cx="2624" cy="2610"/>
              </a:xfrm>
            </p:grpSpPr>
            <p:pic>
              <p:nvPicPr>
                <p:cNvPr id="17" name="图片 16"/>
                <p:cNvPicPr>
                  <a:picLocks noChangeAspect="1"/>
                </p:cNvPicPr>
                <p:nvPr/>
              </p:nvPicPr>
              <p:blipFill>
                <a:blip r:embed="rId1"/>
                <a:srcRect l="44205" t="38602" r="14302" b="16968"/>
                <a:stretch>
                  <a:fillRect/>
                </a:stretch>
              </p:blipFill>
              <p:spPr>
                <a:xfrm>
                  <a:off x="2803" y="2818"/>
                  <a:ext cx="2585" cy="2333"/>
                </a:xfrm>
                <a:prstGeom prst="rect">
                  <a:avLst/>
                </a:prstGeom>
              </p:spPr>
            </p:pic>
            <p:pic>
              <p:nvPicPr>
                <p:cNvPr id="18" name="图片 17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2763" y="2540"/>
                  <a:ext cx="423" cy="618"/>
                </a:xfrm>
                <a:prstGeom prst="rect">
                  <a:avLst/>
                </a:prstGeom>
              </p:spPr>
            </p:pic>
          </p:grpSp>
          <p:cxnSp>
            <p:nvCxnSpPr>
              <p:cNvPr id="25" name="直接箭头连接符 24"/>
              <p:cNvCxnSpPr/>
              <p:nvPr/>
            </p:nvCxnSpPr>
            <p:spPr>
              <a:xfrm flipH="1" flipV="1">
                <a:off x="8227" y="7173"/>
                <a:ext cx="1077" cy="2"/>
              </a:xfrm>
              <a:prstGeom prst="straightConnector1">
                <a:avLst/>
              </a:prstGeom>
              <a:ln w="50800">
                <a:solidFill>
                  <a:srgbClr val="FF0000"/>
                </a:solidFill>
                <a:headEnd type="none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8505" y="6101"/>
              <a:ext cx="1663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altLang="zh-CN" sz="3200" b="1">
                  <a:solidFill>
                    <a:srgbClr val="FF0000"/>
                  </a:solidFill>
                  <a:latin typeface="+mj-ea"/>
                  <a:ea typeface="+mj-ea"/>
                </a:rPr>
                <a:t>F</a:t>
              </a:r>
              <a:endParaRPr lang="en-US" altLang="zh-CN" sz="3200" b="1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72820" y="3548380"/>
            <a:ext cx="1666240" cy="2138680"/>
            <a:chOff x="1532" y="5588"/>
            <a:chExt cx="2624" cy="3368"/>
          </a:xfrm>
        </p:grpSpPr>
        <p:grpSp>
          <p:nvGrpSpPr>
            <p:cNvPr id="13" name="组合 12"/>
            <p:cNvGrpSpPr/>
            <p:nvPr/>
          </p:nvGrpSpPr>
          <p:grpSpPr>
            <a:xfrm rot="10800000">
              <a:off x="1532" y="5588"/>
              <a:ext cx="2624" cy="2610"/>
              <a:chOff x="2763" y="2540"/>
              <a:chExt cx="2624" cy="2610"/>
            </a:xfrm>
          </p:grpSpPr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1"/>
              <a:srcRect l="44205" t="38602" r="14302" b="16968"/>
              <a:stretch>
                <a:fillRect/>
              </a:stretch>
            </p:blipFill>
            <p:spPr>
              <a:xfrm>
                <a:off x="2803" y="2818"/>
                <a:ext cx="2585" cy="2333"/>
              </a:xfrm>
              <a:prstGeom prst="rect">
                <a:avLst/>
              </a:prstGeom>
            </p:spPr>
          </p:pic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763" y="2540"/>
                <a:ext cx="423" cy="618"/>
              </a:xfrm>
              <a:prstGeom prst="rect">
                <a:avLst/>
              </a:prstGeom>
            </p:spPr>
          </p:pic>
        </p:grpSp>
        <p:cxnSp>
          <p:nvCxnSpPr>
            <p:cNvPr id="24" name="直接箭头连接符 23"/>
            <p:cNvCxnSpPr/>
            <p:nvPr/>
          </p:nvCxnSpPr>
          <p:spPr>
            <a:xfrm flipV="1">
              <a:off x="2906" y="7900"/>
              <a:ext cx="9" cy="1056"/>
            </a:xfrm>
            <a:prstGeom prst="straightConnector1">
              <a:avLst/>
            </a:prstGeom>
            <a:ln w="50800">
              <a:solidFill>
                <a:srgbClr val="FF0000"/>
              </a:solidFill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>
              <a:off x="2039" y="7920"/>
              <a:ext cx="1663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+mj-ea"/>
                  <a:ea typeface="+mj-ea"/>
                </a:rPr>
                <a:t>F</a:t>
              </a:r>
              <a:endParaRPr lang="en-US" altLang="zh-CN" sz="3200" b="1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241415" y="2756535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r>
              <a:rPr lang="zh-CN" altLang="en-US" b="1">
                <a:solidFill>
                  <a:srgbClr val="FF0000"/>
                </a:solidFill>
              </a:rPr>
              <a:t>压</a:t>
            </a:r>
            <a:r>
              <a:rPr lang="en-US" altLang="zh-CN" sz="4000" b="1">
                <a:solidFill>
                  <a:srgbClr val="FF0000"/>
                </a:solidFill>
              </a:rPr>
              <a:t>=</a:t>
            </a:r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G-F</a:t>
            </a:r>
            <a:endParaRPr lang="en-US" altLang="zh-CN" sz="40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34365" y="5673090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r>
              <a:rPr lang="zh-CN" altLang="en-US" b="1">
                <a:solidFill>
                  <a:srgbClr val="FF0000"/>
                </a:solidFill>
              </a:rPr>
              <a:t>压</a:t>
            </a:r>
            <a:r>
              <a:rPr lang="en-US" altLang="zh-CN" sz="4000" b="1">
                <a:solidFill>
                  <a:srgbClr val="FF0000"/>
                </a:solidFill>
              </a:rPr>
              <a:t>=</a:t>
            </a:r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F-G</a:t>
            </a:r>
            <a:endParaRPr lang="en-US" altLang="zh-CN" sz="40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926840" y="5673090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r>
              <a:rPr lang="zh-CN" altLang="en-US" b="1">
                <a:solidFill>
                  <a:srgbClr val="FF0000"/>
                </a:solidFill>
              </a:rPr>
              <a:t>压</a:t>
            </a:r>
            <a:r>
              <a:rPr lang="en-US" altLang="zh-CN" sz="4000" b="1">
                <a:solidFill>
                  <a:srgbClr val="FF0000"/>
                </a:solidFill>
              </a:rPr>
              <a:t>= </a:t>
            </a:r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endParaRPr lang="en-US" altLang="zh-CN" sz="40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511925" y="5673090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r>
              <a:rPr lang="zh-CN" altLang="en-US" b="1">
                <a:solidFill>
                  <a:srgbClr val="FF0000"/>
                </a:solidFill>
              </a:rPr>
              <a:t>压</a:t>
            </a:r>
            <a:r>
              <a:rPr lang="en-US" altLang="zh-CN" sz="4000" b="1">
                <a:solidFill>
                  <a:srgbClr val="FF0000"/>
                </a:solidFill>
              </a:rPr>
              <a:t>&lt; </a:t>
            </a:r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G</a:t>
            </a:r>
            <a:endParaRPr lang="en-US" altLang="zh-CN" sz="40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413760" y="2756535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F</a:t>
            </a:r>
            <a:r>
              <a:rPr lang="zh-CN" altLang="en-US" b="1">
                <a:solidFill>
                  <a:srgbClr val="FF0000"/>
                </a:solidFill>
              </a:rPr>
              <a:t>压</a:t>
            </a:r>
            <a:r>
              <a:rPr lang="en-US" altLang="zh-CN" sz="4000" b="1">
                <a:solidFill>
                  <a:srgbClr val="FF0000"/>
                </a:solidFill>
              </a:rPr>
              <a:t>=</a:t>
            </a:r>
            <a:r>
              <a:rPr lang="en-US" altLang="zh-CN" sz="4000" b="1">
                <a:solidFill>
                  <a:srgbClr val="FF0000"/>
                </a:solidFill>
                <a:latin typeface="+mj-ea"/>
                <a:ea typeface="+mj-ea"/>
              </a:rPr>
              <a:t>G+F</a:t>
            </a:r>
            <a:endParaRPr lang="en-US" altLang="zh-CN" sz="40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flipH="1">
            <a:off x="7301230" y="4393565"/>
            <a:ext cx="10795" cy="1232535"/>
          </a:xfrm>
          <a:prstGeom prst="straightConnector1">
            <a:avLst/>
          </a:prstGeom>
          <a:ln w="4445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>
            <a:off x="7627620" y="4755515"/>
            <a:ext cx="636270" cy="633730"/>
          </a:xfrm>
          <a:prstGeom prst="straightConnector1">
            <a:avLst/>
          </a:prstGeom>
          <a:ln w="4445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3" grpId="0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Text Box 12"/>
          <p:cNvSpPr txBox="1"/>
          <p:nvPr/>
        </p:nvSpPr>
        <p:spPr>
          <a:xfrm>
            <a:off x="635000" y="1240473"/>
            <a:ext cx="792480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dirty="0">
                <a:solidFill>
                  <a:schemeClr val="tx1"/>
                </a:solidFill>
                <a:latin typeface="+mj-ea"/>
                <a:ea typeface="+mj-ea"/>
              </a:rPr>
              <a:t>下列力的示意图中，能正确反映物体对斜面压力的是 </a:t>
            </a:r>
            <a:r>
              <a:rPr lang="en-US" altLang="zh-CN" sz="2400">
                <a:solidFill>
                  <a:schemeClr val="tx1"/>
                </a:solidFill>
                <a:latin typeface="+mj-ea"/>
                <a:ea typeface="+mj-ea"/>
              </a:rPr>
              <a:t>【      】</a:t>
            </a:r>
            <a:endParaRPr lang="en-US" altLang="zh-CN" sz="240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3012" name="Picture 2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70950" y="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3014" name="组合 43013"/>
          <p:cNvGrpSpPr/>
          <p:nvPr/>
        </p:nvGrpSpPr>
        <p:grpSpPr>
          <a:xfrm>
            <a:off x="635000" y="2362200"/>
            <a:ext cx="7670800" cy="2800350"/>
            <a:chOff x="672" y="1910"/>
            <a:chExt cx="4832" cy="1764"/>
          </a:xfrm>
        </p:grpSpPr>
        <p:grpSp>
          <p:nvGrpSpPr>
            <p:cNvPr id="43015" name="组合 43014"/>
            <p:cNvGrpSpPr/>
            <p:nvPr/>
          </p:nvGrpSpPr>
          <p:grpSpPr>
            <a:xfrm>
              <a:off x="672" y="2342"/>
              <a:ext cx="1008" cy="1332"/>
              <a:chOff x="672" y="2342"/>
              <a:chExt cx="1008" cy="1332"/>
            </a:xfrm>
          </p:grpSpPr>
          <p:grpSp>
            <p:nvGrpSpPr>
              <p:cNvPr id="43016" name="组合 43015"/>
              <p:cNvGrpSpPr/>
              <p:nvPr/>
            </p:nvGrpSpPr>
            <p:grpSpPr>
              <a:xfrm>
                <a:off x="672" y="2342"/>
                <a:ext cx="1008" cy="543"/>
                <a:chOff x="672" y="3264"/>
                <a:chExt cx="1008" cy="543"/>
              </a:xfrm>
            </p:grpSpPr>
            <p:sp>
              <p:nvSpPr>
                <p:cNvPr id="43017" name="直角三角形 43016"/>
                <p:cNvSpPr/>
                <p:nvPr/>
              </p:nvSpPr>
              <p:spPr>
                <a:xfrm flipH="1">
                  <a:off x="672" y="3264"/>
                  <a:ext cx="1008" cy="543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18" name="矩形 43017"/>
                <p:cNvSpPr/>
                <p:nvPr/>
              </p:nvSpPr>
              <p:spPr>
                <a:xfrm rot="-1678769">
                  <a:off x="879" y="3270"/>
                  <a:ext cx="432" cy="288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3019" name="直接连接符 43018"/>
              <p:cNvSpPr/>
              <p:nvPr/>
            </p:nvSpPr>
            <p:spPr>
              <a:xfrm>
                <a:off x="1112" y="2500"/>
                <a:ext cx="0" cy="509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arrow" w="lg" len="lg"/>
              </a:ln>
            </p:spPr>
          </p:sp>
          <p:sp>
            <p:nvSpPr>
              <p:cNvPr id="43020" name="文本框 43019"/>
              <p:cNvSpPr txBox="1"/>
              <p:nvPr/>
            </p:nvSpPr>
            <p:spPr>
              <a:xfrm>
                <a:off x="1010" y="2961"/>
                <a:ext cx="26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43021" name="文本框 43020"/>
              <p:cNvSpPr txBox="1"/>
              <p:nvPr/>
            </p:nvSpPr>
            <p:spPr>
              <a:xfrm>
                <a:off x="1010" y="3328"/>
                <a:ext cx="4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(A)</a:t>
                </a:r>
                <a:endParaRPr lang="en-US" altLang="zh-CN" sz="30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43022" name="组合 43021"/>
            <p:cNvGrpSpPr/>
            <p:nvPr/>
          </p:nvGrpSpPr>
          <p:grpSpPr>
            <a:xfrm>
              <a:off x="1946" y="2342"/>
              <a:ext cx="1008" cy="1332"/>
              <a:chOff x="1946" y="2342"/>
              <a:chExt cx="1008" cy="1332"/>
            </a:xfrm>
          </p:grpSpPr>
          <p:grpSp>
            <p:nvGrpSpPr>
              <p:cNvPr id="43023" name="组合 43022"/>
              <p:cNvGrpSpPr/>
              <p:nvPr/>
            </p:nvGrpSpPr>
            <p:grpSpPr>
              <a:xfrm>
                <a:off x="1946" y="2342"/>
                <a:ext cx="1008" cy="543"/>
                <a:chOff x="672" y="3264"/>
                <a:chExt cx="1008" cy="543"/>
              </a:xfrm>
            </p:grpSpPr>
            <p:sp>
              <p:nvSpPr>
                <p:cNvPr id="43024" name="直角三角形 43023"/>
                <p:cNvSpPr/>
                <p:nvPr/>
              </p:nvSpPr>
              <p:spPr>
                <a:xfrm flipH="1">
                  <a:off x="672" y="3264"/>
                  <a:ext cx="1008" cy="543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25" name="矩形 43024"/>
                <p:cNvSpPr/>
                <p:nvPr/>
              </p:nvSpPr>
              <p:spPr>
                <a:xfrm rot="-1678769">
                  <a:off x="879" y="3270"/>
                  <a:ext cx="432" cy="288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3026" name="直接连接符 43025"/>
              <p:cNvSpPr/>
              <p:nvPr/>
            </p:nvSpPr>
            <p:spPr>
              <a:xfrm>
                <a:off x="2375" y="2500"/>
                <a:ext cx="259" cy="46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arrow" w="lg" len="lg"/>
              </a:ln>
            </p:spPr>
          </p:sp>
          <p:sp>
            <p:nvSpPr>
              <p:cNvPr id="43027" name="文本框 43026"/>
              <p:cNvSpPr txBox="1"/>
              <p:nvPr/>
            </p:nvSpPr>
            <p:spPr>
              <a:xfrm>
                <a:off x="2472" y="2966"/>
                <a:ext cx="2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43028" name="矩形 43027"/>
              <p:cNvSpPr/>
              <p:nvPr/>
            </p:nvSpPr>
            <p:spPr>
              <a:xfrm rot="3626245">
                <a:off x="2457" y="2600"/>
                <a:ext cx="70" cy="70"/>
              </a:xfrm>
              <a:prstGeom prst="rect">
                <a:avLst/>
              </a:prstGeom>
              <a:noFill/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029" name="文本框 43028"/>
              <p:cNvSpPr txBox="1"/>
              <p:nvPr/>
            </p:nvSpPr>
            <p:spPr>
              <a:xfrm>
                <a:off x="2307" y="3328"/>
                <a:ext cx="436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(B)</a:t>
                </a:r>
                <a:endParaRPr lang="en-US" altLang="zh-CN" sz="30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43030" name="组合 43029"/>
            <p:cNvGrpSpPr/>
            <p:nvPr/>
          </p:nvGrpSpPr>
          <p:grpSpPr>
            <a:xfrm>
              <a:off x="3221" y="2342"/>
              <a:ext cx="1008" cy="1332"/>
              <a:chOff x="3221" y="2342"/>
              <a:chExt cx="1008" cy="1332"/>
            </a:xfrm>
          </p:grpSpPr>
          <p:grpSp>
            <p:nvGrpSpPr>
              <p:cNvPr id="43031" name="组合 43030"/>
              <p:cNvGrpSpPr/>
              <p:nvPr/>
            </p:nvGrpSpPr>
            <p:grpSpPr>
              <a:xfrm>
                <a:off x="3221" y="2342"/>
                <a:ext cx="1008" cy="543"/>
                <a:chOff x="672" y="3264"/>
                <a:chExt cx="1008" cy="543"/>
              </a:xfrm>
            </p:grpSpPr>
            <p:sp>
              <p:nvSpPr>
                <p:cNvPr id="43032" name="直角三角形 43031"/>
                <p:cNvSpPr/>
                <p:nvPr/>
              </p:nvSpPr>
              <p:spPr>
                <a:xfrm flipH="1">
                  <a:off x="672" y="3264"/>
                  <a:ext cx="1008" cy="543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33" name="矩形 43032"/>
                <p:cNvSpPr/>
                <p:nvPr/>
              </p:nvSpPr>
              <p:spPr>
                <a:xfrm rot="-1678769">
                  <a:off x="879" y="3270"/>
                  <a:ext cx="432" cy="288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3034" name="直接连接符 43033"/>
              <p:cNvSpPr/>
              <p:nvPr/>
            </p:nvSpPr>
            <p:spPr>
              <a:xfrm>
                <a:off x="3720" y="2609"/>
                <a:ext cx="225" cy="40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arrow" w="lg" len="lg"/>
              </a:ln>
            </p:spPr>
          </p:sp>
          <p:sp>
            <p:nvSpPr>
              <p:cNvPr id="43035" name="文本框 43034"/>
              <p:cNvSpPr txBox="1"/>
              <p:nvPr/>
            </p:nvSpPr>
            <p:spPr>
              <a:xfrm>
                <a:off x="3816" y="2966"/>
                <a:ext cx="2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43036" name="矩形 43035"/>
              <p:cNvSpPr/>
              <p:nvPr/>
            </p:nvSpPr>
            <p:spPr>
              <a:xfrm rot="3626245">
                <a:off x="3737" y="2594"/>
                <a:ext cx="70" cy="70"/>
              </a:xfrm>
              <a:prstGeom prst="rect">
                <a:avLst/>
              </a:prstGeom>
              <a:noFill/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037" name="文本框 43036"/>
              <p:cNvSpPr txBox="1"/>
              <p:nvPr/>
            </p:nvSpPr>
            <p:spPr>
              <a:xfrm>
                <a:off x="3591" y="3328"/>
                <a:ext cx="436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(C)</a:t>
                </a:r>
                <a:endParaRPr lang="en-US" altLang="zh-CN" sz="30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43038" name="组合 43037"/>
            <p:cNvGrpSpPr/>
            <p:nvPr/>
          </p:nvGrpSpPr>
          <p:grpSpPr>
            <a:xfrm>
              <a:off x="4496" y="1910"/>
              <a:ext cx="1008" cy="1764"/>
              <a:chOff x="4496" y="1910"/>
              <a:chExt cx="1008" cy="1764"/>
            </a:xfrm>
          </p:grpSpPr>
          <p:sp>
            <p:nvSpPr>
              <p:cNvPr id="43039" name="文本框 43038"/>
              <p:cNvSpPr txBox="1"/>
              <p:nvPr/>
            </p:nvSpPr>
            <p:spPr>
              <a:xfrm>
                <a:off x="4800" y="1910"/>
                <a:ext cx="2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grpSp>
            <p:nvGrpSpPr>
              <p:cNvPr id="43040" name="组合 43039"/>
              <p:cNvGrpSpPr/>
              <p:nvPr/>
            </p:nvGrpSpPr>
            <p:grpSpPr>
              <a:xfrm>
                <a:off x="4496" y="2119"/>
                <a:ext cx="1008" cy="1555"/>
                <a:chOff x="4496" y="2119"/>
                <a:chExt cx="1008" cy="1555"/>
              </a:xfrm>
            </p:grpSpPr>
            <p:grpSp>
              <p:nvGrpSpPr>
                <p:cNvPr id="43041" name="组合 43040"/>
                <p:cNvGrpSpPr/>
                <p:nvPr/>
              </p:nvGrpSpPr>
              <p:grpSpPr>
                <a:xfrm>
                  <a:off x="4496" y="2342"/>
                  <a:ext cx="1008" cy="543"/>
                  <a:chOff x="672" y="3264"/>
                  <a:chExt cx="1008" cy="543"/>
                </a:xfrm>
              </p:grpSpPr>
              <p:sp>
                <p:nvSpPr>
                  <p:cNvPr id="43042" name="直角三角形 43041"/>
                  <p:cNvSpPr/>
                  <p:nvPr/>
                </p:nvSpPr>
                <p:spPr>
                  <a:xfrm flipH="1">
                    <a:off x="672" y="3264"/>
                    <a:ext cx="1008" cy="543"/>
                  </a:xfrm>
                  <a:prstGeom prst="rtTriangle">
                    <a:avLst/>
                  </a:prstGeom>
                  <a:noFill/>
                  <a:ln w="25400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3043" name="矩形 43042"/>
                  <p:cNvSpPr/>
                  <p:nvPr/>
                </p:nvSpPr>
                <p:spPr>
                  <a:xfrm rot="-1678769">
                    <a:off x="879" y="3270"/>
                    <a:ext cx="432" cy="288"/>
                  </a:xfrm>
                  <a:prstGeom prst="rect">
                    <a:avLst/>
                  </a:prstGeom>
                  <a:noFill/>
                  <a:ln w="25400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43044" name="矩形 43043"/>
                <p:cNvSpPr/>
                <p:nvPr/>
              </p:nvSpPr>
              <p:spPr>
                <a:xfrm rot="3626245">
                  <a:off x="4966" y="2536"/>
                  <a:ext cx="70" cy="70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45" name="直接连接符 43044"/>
                <p:cNvSpPr/>
                <p:nvPr/>
              </p:nvSpPr>
              <p:spPr>
                <a:xfrm flipH="1" flipV="1">
                  <a:off x="4707" y="2119"/>
                  <a:ext cx="285" cy="507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arrow" w="lg" len="lg"/>
                </a:ln>
              </p:spPr>
            </p:sp>
            <p:sp>
              <p:nvSpPr>
                <p:cNvPr id="43046" name="文本框 43045"/>
                <p:cNvSpPr txBox="1"/>
                <p:nvPr/>
              </p:nvSpPr>
              <p:spPr>
                <a:xfrm>
                  <a:off x="4875" y="3328"/>
                  <a:ext cx="449" cy="34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>
                    <a:buClr>
                      <a:schemeClr val="bg1"/>
                    </a:buClr>
                  </a:pPr>
                  <a:r>
                    <a:rPr lang="en-US" altLang="zh-CN" sz="3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(D)</a:t>
                  </a:r>
                  <a:endPara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</p:grpSp>
      </p:grpSp>
      <p:sp>
        <p:nvSpPr>
          <p:cNvPr id="9" name="TextBox 6"/>
          <p:cNvSpPr txBox="1"/>
          <p:nvPr/>
        </p:nvSpPr>
        <p:spPr>
          <a:xfrm>
            <a:off x="2287905" y="1721485"/>
            <a:ext cx="45656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</a:rPr>
              <a:t>C</a:t>
            </a:r>
            <a:endParaRPr lang="en-US" altLang="zh-CN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910" y="1094740"/>
            <a:ext cx="8514715" cy="3829685"/>
          </a:xfrm>
          <a:prstGeom prst="roundRect">
            <a:avLst/>
          </a:prstGeom>
          <a:ln w="41275">
            <a:solidFill>
              <a:srgbClr val="F7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907540" y="5225415"/>
            <a:ext cx="5328285" cy="82994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两个人对雪地的压力是差不多的，</a:t>
            </a:r>
            <a:endParaRPr lang="zh-CN" altLang="en-US" sz="2400" b="1" dirty="0">
              <a:solidFill>
                <a:srgbClr val="7E3B26"/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  <a:p>
            <a:pPr lvl="0" algn="ctr"/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但压力的作用效果却不一样。</a:t>
            </a:r>
            <a:endParaRPr lang="zh-CN" altLang="en-US" sz="2400" b="1" dirty="0">
              <a:solidFill>
                <a:srgbClr val="7E3B26"/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45" name="组合 10241"/>
          <p:cNvGrpSpPr/>
          <p:nvPr/>
        </p:nvGrpSpPr>
        <p:grpSpPr>
          <a:xfrm>
            <a:off x="1475740" y="1280795"/>
            <a:ext cx="2983230" cy="2427605"/>
            <a:chOff x="2025" y="2733"/>
            <a:chExt cx="1900" cy="1700"/>
          </a:xfrm>
        </p:grpSpPr>
        <p:pic>
          <p:nvPicPr>
            <p:cNvPr id="6146" name="图片 10242" descr="啄木鸟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025" y="2733"/>
              <a:ext cx="1900" cy="1700"/>
            </a:xfrm>
            <a:prstGeom prst="rect">
              <a:avLst/>
            </a:prstGeom>
            <a:noFill/>
            <a:ln w="31750">
              <a:solidFill>
                <a:srgbClr val="F70000"/>
              </a:solidFill>
            </a:ln>
          </p:spPr>
        </p:pic>
        <p:sp>
          <p:nvSpPr>
            <p:cNvPr id="6147" name="文本框 10243"/>
            <p:cNvSpPr txBox="1"/>
            <p:nvPr/>
          </p:nvSpPr>
          <p:spPr>
            <a:xfrm>
              <a:off x="3396" y="2808"/>
              <a:ext cx="276" cy="355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endParaRPr lang="zh-CN" altLang="en-US" sz="2400" dirty="0">
                <a:solidFill>
                  <a:srgbClr val="FF00FF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pic>
        <p:nvPicPr>
          <p:cNvPr id="6148" name="图片 10244" descr="u=1819375764,4014657057&amp;gp=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430" y="1280160"/>
            <a:ext cx="3236595" cy="2428240"/>
          </a:xfrm>
          <a:prstGeom prst="rect">
            <a:avLst/>
          </a:prstGeom>
          <a:noFill/>
          <a:ln w="31750">
            <a:solidFill>
              <a:srgbClr val="7E3B26"/>
            </a:solidFill>
          </a:ln>
        </p:spPr>
      </p:pic>
      <p:sp>
        <p:nvSpPr>
          <p:cNvPr id="6149" name="文本框 10245"/>
          <p:cNvSpPr txBox="1"/>
          <p:nvPr/>
        </p:nvSpPr>
        <p:spPr>
          <a:xfrm>
            <a:off x="4780280" y="3244850"/>
            <a:ext cx="1024255" cy="368300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solidFill>
                  <a:srgbClr val="8E163E"/>
                </a:solidFill>
                <a:latin typeface="Arial" panose="020B0604020202020204" pitchFamily="34" charset="0"/>
                <a:ea typeface="微软雅黑" panose="020B0503020204020204" charset="-122"/>
              </a:rPr>
              <a:t>鸭子</a:t>
            </a:r>
            <a:endParaRPr lang="zh-CN" altLang="en-US" b="1" dirty="0">
              <a:solidFill>
                <a:srgbClr val="8E163E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150" name="文本框 10246"/>
          <p:cNvSpPr txBox="1"/>
          <p:nvPr/>
        </p:nvSpPr>
        <p:spPr>
          <a:xfrm>
            <a:off x="1475740" y="4086860"/>
            <a:ext cx="62839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</a:rPr>
              <a:t>如果把啄木鸟的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嘴</a:t>
            </a:r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</a:rPr>
              <a:t>换成鸭子的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嘴，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</a:rPr>
              <a:t>把鸭子的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脚</a:t>
            </a:r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</a:rPr>
              <a:t>换成啄木鸟的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脚</a:t>
            </a:r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</a:rPr>
              <a:t>，</a:t>
            </a:r>
            <a:endParaRPr lang="zh-CN" altLang="en-US" sz="2400" b="1" dirty="0">
              <a:solidFill>
                <a:srgbClr val="7E3B26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7E3B26"/>
                </a:solidFill>
                <a:latin typeface="Arial" panose="020B0604020202020204" pitchFamily="34" charset="0"/>
                <a:ea typeface="微软雅黑" panose="020B0503020204020204" charset="-122"/>
              </a:rPr>
              <a:t>会出现什么现象呢？</a:t>
            </a:r>
            <a:endParaRPr lang="zh-CN" altLang="en-US" sz="2400" b="1" dirty="0">
              <a:solidFill>
                <a:srgbClr val="7E3B26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 11" descr="Image0000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 rot="21240000">
            <a:off x="1144270" y="1402080"/>
            <a:ext cx="3767455" cy="2912110"/>
          </a:xfrm>
          <a:prstGeom prst="rect">
            <a:avLst/>
          </a:prstGeom>
          <a:ln>
            <a:noFill/>
          </a:ln>
          <a:effectLst>
            <a:reflection blurRad="6350" stA="50000" endA="300" endPos="55000" dir="5400000" sy="-100000" algn="bl" rotWithShape="0"/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618480" y="2395220"/>
            <a:ext cx="3054985" cy="138366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华文楷体" panose="02010600040101010101" charset="-122"/>
              </a:rPr>
              <a:t>两个手指的受力、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  <a:p>
            <a:pPr lvl="0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华文楷体" panose="02010600040101010101" charset="-122"/>
              </a:rPr>
              <a:t>凹陷程度、感受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  <a:p>
            <a:pPr lvl="0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华文楷体" panose="02010600040101010101" charset="-122"/>
              </a:rPr>
              <a:t>有什么不同？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67715" y="1645920"/>
            <a:ext cx="908050" cy="5286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</a:rPr>
              <a:t>猜想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16386" name="TextBox 2"/>
          <p:cNvSpPr txBox="1"/>
          <p:nvPr/>
        </p:nvSpPr>
        <p:spPr>
          <a:xfrm>
            <a:off x="2747328" y="1531303"/>
            <a:ext cx="4094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+mj-ea"/>
                <a:ea typeface="+mj-ea"/>
              </a:rPr>
              <a:t>压力的作用效果可能与：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7328" y="2173288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solidFill>
                  <a:schemeClr val="tx1"/>
                </a:solidFill>
                <a:latin typeface="+mj-ea"/>
                <a:ea typeface="+mj-ea"/>
              </a:rPr>
              <a:t>压力大小</a:t>
            </a:r>
            <a:endParaRPr lang="zh-CN" altLang="en-US" sz="28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38980" y="2173288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latin typeface="+mj-ea"/>
                <a:ea typeface="+mj-ea"/>
              </a:rPr>
              <a:t>受力面积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7715" y="3163888"/>
            <a:ext cx="1622425" cy="5286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</a:rPr>
              <a:t>实验方法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47328" y="3187700"/>
            <a:ext cx="1960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latin typeface="+mj-ea"/>
                <a:ea typeface="+mj-ea"/>
              </a:rPr>
              <a:t>控制变量法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7715" y="4387850"/>
            <a:ext cx="1622425" cy="5286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</a:rPr>
              <a:t>实验装置</a:t>
            </a:r>
            <a:endParaRPr lang="zh-CN" altLang="en-US" sz="2800" b="1" dirty="0">
              <a:solidFill>
                <a:srgbClr val="0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11" name="Picture 5" descr="Snap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12790" y="2770823"/>
            <a:ext cx="2952750" cy="2162175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2618105" y="4411028"/>
            <a:ext cx="3027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latin typeface="+mj-ea"/>
                <a:ea typeface="+mj-ea"/>
              </a:rPr>
              <a:t>小桌、海绵、砝码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3" name="TextBox 4"/>
          <p:cNvSpPr txBox="1"/>
          <p:nvPr/>
        </p:nvSpPr>
        <p:spPr>
          <a:xfrm>
            <a:off x="6567488" y="2174875"/>
            <a:ext cx="1249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+mj-ea"/>
                <a:ea typeface="+mj-ea"/>
              </a:rPr>
              <a:t>有关。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433830" y="220345"/>
            <a:ext cx="8077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实验：探究影响压力作用效果的因素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Box 11"/>
          <p:cNvSpPr txBox="1"/>
          <p:nvPr/>
        </p:nvSpPr>
        <p:spPr>
          <a:xfrm>
            <a:off x="1041400" y="5409248"/>
            <a:ext cx="75253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b="1" dirty="0">
                <a:latin typeface="+mj-ea"/>
                <a:ea typeface="+mj-ea"/>
              </a:rPr>
              <a:t>通过</a:t>
            </a:r>
            <a:r>
              <a:rPr lang="zh-CN" altLang="en-US" sz="2800" b="1" u="sng" dirty="0">
                <a:latin typeface="+mj-ea"/>
                <a:ea typeface="+mj-ea"/>
              </a:rPr>
              <a:t>                             </a:t>
            </a:r>
            <a:r>
              <a:rPr lang="zh-CN" altLang="en-US" sz="2800" b="1" dirty="0">
                <a:latin typeface="+mj-ea"/>
                <a:ea typeface="+mj-ea"/>
              </a:rPr>
              <a:t>显示压力的作用效果。</a:t>
            </a:r>
            <a:endParaRPr lang="zh-CN" altLang="en-US" sz="2800" b="1" dirty="0">
              <a:latin typeface="+mj-ea"/>
              <a:ea typeface="+mj-ea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2036128" y="5375275"/>
            <a:ext cx="2672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+mj-ea"/>
                <a:ea typeface="+mj-ea"/>
              </a:rPr>
              <a:t>海绵的凹陷程度</a:t>
            </a:r>
            <a:endParaRPr lang="zh-CN" altLang="en-US" sz="28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6386" grpId="0"/>
      <p:bldP spid="4" grpId="0"/>
      <p:bldP spid="5" grpId="0"/>
      <p:bldP spid="8" grpId="0" bldLvl="0" animBg="1"/>
      <p:bldP spid="9" grpId="0"/>
      <p:bldP spid="10" grpId="0" bldLvl="0" animBg="1"/>
      <p:bldP spid="12" grpId="0"/>
      <p:bldP spid="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475298" y="2874010"/>
            <a:ext cx="8358188" cy="17532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endParaRPr lang="zh-CN" altLang="en-US" sz="3000" dirty="0">
              <a:solidFill>
                <a:srgbClr val="000000"/>
              </a:solidFill>
              <a:latin typeface="+mj-ea"/>
              <a:ea typeface="+mj-ea"/>
            </a:endParaRPr>
          </a:p>
          <a:p>
            <a:pPr lvl="0">
              <a:lnSpc>
                <a:spcPct val="120000"/>
              </a:lnSpc>
            </a:pPr>
            <a:r>
              <a:rPr lang="zh-CN" altLang="en-US" sz="3000" b="1" dirty="0">
                <a:solidFill>
                  <a:schemeClr val="tx1"/>
                </a:solidFill>
                <a:latin typeface="+mj-ea"/>
                <a:ea typeface="+mj-ea"/>
              </a:rPr>
              <a:t>受力面积</a:t>
            </a:r>
            <a:r>
              <a:rPr lang="zh-CN" altLang="en-US" sz="3000" b="1" dirty="0">
                <a:solidFill>
                  <a:srgbClr val="000000"/>
                </a:solidFill>
                <a:latin typeface="+mj-ea"/>
                <a:ea typeface="+mj-ea"/>
              </a:rPr>
              <a:t>一定时，</a:t>
            </a:r>
            <a:r>
              <a:rPr lang="en-US" altLang="zh-CN" sz="3000" b="1">
                <a:solidFill>
                  <a:srgbClr val="000000"/>
                </a:solidFill>
                <a:latin typeface="+mj-ea"/>
                <a:ea typeface="+mj-ea"/>
              </a:rPr>
              <a:t>_______</a:t>
            </a:r>
            <a:r>
              <a:rPr lang="zh-CN" altLang="en-US" sz="3000" b="1" dirty="0">
                <a:solidFill>
                  <a:srgbClr val="000000"/>
                </a:solidFill>
                <a:latin typeface="+mj-ea"/>
                <a:ea typeface="+mj-ea"/>
              </a:rPr>
              <a:t>越大，压力的作用效果越明显。</a:t>
            </a:r>
            <a:endParaRPr lang="zh-CN" altLang="en-US" sz="3000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00780" y="3462655"/>
            <a:ext cx="944880" cy="55308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+mj-ea"/>
                <a:ea typeface="+mj-ea"/>
              </a:rPr>
              <a:t>压力</a:t>
            </a:r>
            <a:endParaRPr lang="zh-CN" altLang="en-US" sz="3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433830" y="220345"/>
            <a:ext cx="8077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实验：探究影响压力作用效果的因素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Picture 4" descr="Snap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685" y="1414780"/>
            <a:ext cx="2160905" cy="16719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5" descr="Snap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1530" y="1414780"/>
            <a:ext cx="2294255" cy="1679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5" descr="Snap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725" y="1414780"/>
            <a:ext cx="2316480" cy="1695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4"/>
          <p:cNvSpPr txBox="1"/>
          <p:nvPr/>
        </p:nvSpPr>
        <p:spPr>
          <a:xfrm>
            <a:off x="475615" y="4757420"/>
            <a:ext cx="8265160" cy="1198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3000" b="1" dirty="0">
                <a:solidFill>
                  <a:srgbClr val="000000"/>
                </a:solidFill>
                <a:latin typeface="+mj-ea"/>
                <a:ea typeface="+mj-ea"/>
              </a:rPr>
              <a:t>压力一定时，</a:t>
            </a:r>
            <a:r>
              <a:rPr lang="zh-CN" altLang="en-US" sz="3000" b="1" u="sng" dirty="0">
                <a:solidFill>
                  <a:srgbClr val="000000"/>
                </a:solidFill>
                <a:latin typeface="+mj-ea"/>
                <a:ea typeface="+mj-ea"/>
              </a:rPr>
              <a:t>                </a:t>
            </a:r>
            <a:r>
              <a:rPr lang="zh-CN" altLang="en-US" sz="3000" b="1" dirty="0">
                <a:solidFill>
                  <a:srgbClr val="000000"/>
                </a:solidFill>
                <a:latin typeface="+mj-ea"/>
                <a:ea typeface="+mj-ea"/>
              </a:rPr>
              <a:t>越小，压力的作用效果</a:t>
            </a:r>
            <a:endParaRPr lang="zh-CN" altLang="en-US" sz="30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lvl="0">
              <a:lnSpc>
                <a:spcPct val="120000"/>
              </a:lnSpc>
            </a:pPr>
            <a:r>
              <a:rPr lang="zh-CN" altLang="en-US" sz="3000" b="1" dirty="0">
                <a:solidFill>
                  <a:srgbClr val="000000"/>
                </a:solidFill>
                <a:latin typeface="+mj-ea"/>
                <a:ea typeface="+mj-ea"/>
              </a:rPr>
              <a:t>越明显。</a:t>
            </a:r>
            <a:endParaRPr lang="zh-CN" altLang="en-US" sz="3000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TextBox 6"/>
          <p:cNvSpPr txBox="1"/>
          <p:nvPr/>
        </p:nvSpPr>
        <p:spPr>
          <a:xfrm>
            <a:off x="2882900" y="4757420"/>
            <a:ext cx="1706880" cy="55308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+mj-ea"/>
                <a:ea typeface="+mj-ea"/>
              </a:rPr>
              <a:t>受力面积</a:t>
            </a:r>
            <a:endParaRPr lang="zh-CN" altLang="en-US" sz="3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/>
      <p:bldP spid="8" grpId="0" bldLvl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79765"/>
          <a:stretch>
            <a:fillRect/>
          </a:stretch>
        </p:blipFill>
        <p:spPr>
          <a:xfrm>
            <a:off x="1667510" y="279400"/>
            <a:ext cx="6081395" cy="14243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53394"/>
          <a:stretch>
            <a:fillRect/>
          </a:stretch>
        </p:blipFill>
        <p:spPr>
          <a:xfrm>
            <a:off x="1011555" y="3433445"/>
            <a:ext cx="5621020" cy="303276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08965" y="1684655"/>
            <a:ext cx="8053705" cy="1772920"/>
            <a:chOff x="641" y="2700"/>
            <a:chExt cx="12683" cy="279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rcRect l="2274" t="22873" r="26234" b="48594"/>
            <a:stretch>
              <a:fillRect/>
            </a:stretch>
          </p:blipFill>
          <p:spPr>
            <a:xfrm>
              <a:off x="641" y="2700"/>
              <a:ext cx="6043" cy="2792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42" y="2730"/>
              <a:ext cx="5882" cy="2732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2930525" y="3688715"/>
            <a:ext cx="17830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海绵的凹陷程度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9" name="TextBox 6"/>
          <p:cNvSpPr txBox="1"/>
          <p:nvPr/>
        </p:nvSpPr>
        <p:spPr>
          <a:xfrm>
            <a:off x="5514340" y="4688840"/>
            <a:ext cx="8686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甲、丙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6549390" y="5664835"/>
            <a:ext cx="8686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不正确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1" name="TextBox 6"/>
          <p:cNvSpPr txBox="1"/>
          <p:nvPr/>
        </p:nvSpPr>
        <p:spPr>
          <a:xfrm>
            <a:off x="4894580" y="6078855"/>
            <a:ext cx="31546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没有控制海绵的受力面积相同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2" name="TextBox 6"/>
          <p:cNvSpPr txBox="1"/>
          <p:nvPr/>
        </p:nvSpPr>
        <p:spPr>
          <a:xfrm>
            <a:off x="6549390" y="3411855"/>
            <a:ext cx="192405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（</a:t>
            </a:r>
            <a:r>
              <a:rPr lang="en-US" altLang="zh-CN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4</a:t>
            </a: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）对比甲、乙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两图可以得出什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么结论？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3" name="TextBox 6"/>
          <p:cNvSpPr txBox="1"/>
          <p:nvPr/>
        </p:nvSpPr>
        <p:spPr>
          <a:xfrm>
            <a:off x="6632575" y="4333875"/>
            <a:ext cx="24688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压力相同时，受力面积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越小，压力作用效果越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明显。</a:t>
            </a:r>
            <a:endParaRPr lang="zh-CN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254635" y="863600"/>
            <a:ext cx="1290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6082" name="图片 4608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4727"/>
          <a:stretch>
            <a:fillRect/>
          </a:stretch>
        </p:blipFill>
        <p:spPr>
          <a:xfrm>
            <a:off x="533400" y="2646045"/>
            <a:ext cx="2400300" cy="1166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3" name="文本框 46082"/>
          <p:cNvSpPr txBox="1"/>
          <p:nvPr/>
        </p:nvSpPr>
        <p:spPr>
          <a:xfrm>
            <a:off x="1563688" y="2461895"/>
            <a:ext cx="6483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1N</a:t>
            </a:r>
            <a:endParaRPr lang="en-US" altLang="zh-CN" sz="30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84" name="文本框 46083"/>
          <p:cNvSpPr txBox="1"/>
          <p:nvPr/>
        </p:nvSpPr>
        <p:spPr>
          <a:xfrm>
            <a:off x="1563688" y="3530283"/>
            <a:ext cx="8769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eaLnBrk="0" hangingPunct="0">
              <a:buClr>
                <a:schemeClr val="bg1"/>
              </a:buClr>
            </a:pP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3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sym typeface="+mn-ea"/>
              </a:rPr>
              <a:t>m</a:t>
            </a:r>
            <a:r>
              <a:rPr lang="en-US" altLang="zh-CN" sz="3000" b="1" baseline="3000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3000" b="1" baseline="30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30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85" name="矩形 46084"/>
          <p:cNvSpPr/>
          <p:nvPr/>
        </p:nvSpPr>
        <p:spPr>
          <a:xfrm>
            <a:off x="609600" y="965518"/>
            <a:ext cx="7924800" cy="101473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000" b="1" dirty="0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zh-CN" altLang="en-US" sz="3000" dirty="0">
                <a:solidFill>
                  <a:schemeClr val="tx1"/>
                </a:solidFill>
                <a:latin typeface="+mj-ea"/>
                <a:ea typeface="+mj-ea"/>
              </a:rPr>
              <a:t>在压力和受力面积都不相等的情况下，</a:t>
            </a:r>
            <a:endParaRPr lang="zh-CN" altLang="en-US" sz="3000" dirty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zh-CN" altLang="en-US" sz="3000" dirty="0">
                <a:solidFill>
                  <a:schemeClr val="tx1"/>
                </a:solidFill>
                <a:latin typeface="+mj-ea"/>
                <a:ea typeface="+mj-ea"/>
              </a:rPr>
              <a:t>如何比较压力的作用效果？</a:t>
            </a:r>
            <a:endParaRPr lang="zh-CN" altLang="en-US" sz="30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6086" name="图片 4608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9547"/>
          <a:stretch>
            <a:fillRect/>
          </a:stretch>
        </p:blipFill>
        <p:spPr>
          <a:xfrm>
            <a:off x="5943600" y="2417445"/>
            <a:ext cx="2514600" cy="1317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7" name="文本框 46086"/>
          <p:cNvSpPr txBox="1"/>
          <p:nvPr/>
        </p:nvSpPr>
        <p:spPr>
          <a:xfrm>
            <a:off x="6935788" y="2112645"/>
            <a:ext cx="6483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4N</a:t>
            </a:r>
            <a:endParaRPr lang="en-US" altLang="zh-CN" sz="30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6948488" y="3530283"/>
            <a:ext cx="8769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eaLnBrk="0" hangingPunct="0">
              <a:buClr>
                <a:schemeClr val="bg1"/>
              </a:buClr>
            </a:pP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3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sym typeface="+mn-ea"/>
              </a:rPr>
              <a:t>m</a:t>
            </a:r>
            <a:r>
              <a:rPr lang="en-US" altLang="zh-CN" sz="3000" b="1" baseline="3000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3000" b="1" baseline="30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30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6089" name="图片 46088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896" r="1909"/>
          <a:stretch>
            <a:fillRect/>
          </a:stretch>
        </p:blipFill>
        <p:spPr>
          <a:xfrm>
            <a:off x="3267075" y="2646045"/>
            <a:ext cx="2343150" cy="1166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90" name="文本框 46089"/>
          <p:cNvSpPr txBox="1"/>
          <p:nvPr/>
        </p:nvSpPr>
        <p:spPr>
          <a:xfrm>
            <a:off x="4191000" y="2461895"/>
            <a:ext cx="6483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3N</a:t>
            </a:r>
            <a:endParaRPr lang="en-US" altLang="zh-CN" sz="30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1" name="文本框 46090"/>
          <p:cNvSpPr txBox="1"/>
          <p:nvPr/>
        </p:nvSpPr>
        <p:spPr>
          <a:xfrm>
            <a:off x="4202113" y="3530283"/>
            <a:ext cx="87693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eaLnBrk="0" hangingPunct="0">
              <a:buClr>
                <a:schemeClr val="bg1"/>
              </a:buClr>
            </a:pP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3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sym typeface="+mn-ea"/>
              </a:rPr>
              <a:t>m</a:t>
            </a:r>
            <a:r>
              <a:rPr lang="en-US" altLang="zh-CN" sz="3000" b="1" baseline="3000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sym typeface="+mn-ea"/>
              </a:rPr>
              <a:t>2 </a:t>
            </a:r>
            <a:endParaRPr lang="en-US" altLang="zh-CN" sz="3000" b="1" baseline="3000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6092" name="矩形 46091"/>
          <p:cNvSpPr/>
          <p:nvPr/>
        </p:nvSpPr>
        <p:spPr>
          <a:xfrm>
            <a:off x="762000" y="4474845"/>
            <a:ext cx="792480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buNone/>
            </a:pPr>
            <a:r>
              <a:rPr lang="zh-CN" altLang="en-US" sz="3000" dirty="0">
                <a:latin typeface="+mj-ea"/>
                <a:ea typeface="+mj-ea"/>
              </a:rPr>
              <a:t>在压力和受力面积都不相等的情况下，</a:t>
            </a:r>
            <a:endParaRPr lang="zh-CN" altLang="en-US" sz="3000" dirty="0">
              <a:latin typeface="+mj-ea"/>
              <a:ea typeface="+mj-ea"/>
            </a:endParaRPr>
          </a:p>
          <a:p>
            <a:pPr algn="l">
              <a:buNone/>
            </a:pPr>
            <a:r>
              <a:rPr lang="zh-CN" altLang="en-US" sz="3000" dirty="0">
                <a:latin typeface="+mj-ea"/>
                <a:ea typeface="+mj-ea"/>
              </a:rPr>
              <a:t>我们应该设法比较</a:t>
            </a:r>
            <a:r>
              <a:rPr lang="zh-CN" altLang="en-US" sz="3000" b="1" dirty="0">
                <a:latin typeface="+mj-ea"/>
                <a:ea typeface="+mj-ea"/>
              </a:rPr>
              <a:t>______________________。</a:t>
            </a:r>
            <a:endParaRPr lang="zh-CN" altLang="en-US" sz="3000" b="1" dirty="0">
              <a:latin typeface="+mj-ea"/>
              <a:ea typeface="+mj-ea"/>
            </a:endParaRPr>
          </a:p>
        </p:txBody>
      </p:sp>
      <p:sp>
        <p:nvSpPr>
          <p:cNvPr id="46093" name="矩形 46092"/>
          <p:cNvSpPr/>
          <p:nvPr/>
        </p:nvSpPr>
        <p:spPr>
          <a:xfrm>
            <a:off x="3987800" y="4941570"/>
            <a:ext cx="40894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3000" b="1" dirty="0">
                <a:solidFill>
                  <a:srgbClr val="F7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相同面积上受到的压力 </a:t>
            </a:r>
            <a:endParaRPr lang="zh-CN" altLang="en-US" sz="3000" b="1" dirty="0">
              <a:solidFill>
                <a:srgbClr val="F7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7" grpId="0"/>
      <p:bldP spid="46088" grpId="0"/>
      <p:bldP spid="46090" grpId="0"/>
      <p:bldP spid="46091" grpId="0"/>
      <p:bldP spid="46092" grpId="0"/>
      <p:bldP spid="460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20725" y="861695"/>
            <a:ext cx="750760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1. 物体所受压力的大小与受力面积之比叫压强。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压强越大，压力产生的效果越明显。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1445" y="3057525"/>
            <a:ext cx="6334631" cy="51803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用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p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表示压强、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F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表示压力、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S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表示受力面积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graphicFrame>
        <p:nvGraphicFramePr>
          <p:cNvPr id="4" name="对象 3"/>
          <p:cNvGraphicFramePr/>
          <p:nvPr/>
        </p:nvGraphicFramePr>
        <p:xfrm>
          <a:off x="3585210" y="1847850"/>
          <a:ext cx="1365250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44500" imgH="393700" progId="Equation.3">
                  <p:embed/>
                </p:oleObj>
              </mc:Choice>
              <mc:Fallback>
                <p:oleObj name="" r:id="rId1" imgW="4445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585210" y="1847850"/>
                        <a:ext cx="1365250" cy="1209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文本框 49"/>
          <p:cNvSpPr txBox="1"/>
          <p:nvPr/>
        </p:nvSpPr>
        <p:spPr>
          <a:xfrm>
            <a:off x="1499870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压强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1508760" y="3505835"/>
            <a:ext cx="6341390" cy="51018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压强在数值上等于物体单位面积所受的压力。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0725" y="3981450"/>
            <a:ext cx="7695565" cy="60769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．压强的国际单位：帕斯卡（帕）   符号：</a:t>
            </a:r>
            <a:r>
              <a:rPr lang="en-US" altLang="zh-CN" sz="2800" b="1">
                <a:latin typeface="Times New Roman" panose="02020603050405020304" pitchFamily="18" charset="0"/>
              </a:rPr>
              <a:t>Pa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2607945" y="4660900"/>
            <a:ext cx="644461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，1Pa表示物体在 1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m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2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面积上受到的压力是1 N。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97330" y="5251450"/>
            <a:ext cx="6364605" cy="9772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将一张报纸对折一下，平铺在地面上，对地面的压强约为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1 Pa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。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7873365" y="5729605"/>
            <a:ext cx="855980" cy="33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鸡蛋。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40963" name="Text Box 3"/>
          <p:cNvSpPr txBox="1"/>
          <p:nvPr/>
        </p:nvSpPr>
        <p:spPr>
          <a:xfrm>
            <a:off x="577850" y="4660900"/>
            <a:ext cx="23996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1 Pa  = 1 N / m</a:t>
            </a:r>
            <a:r>
              <a:rPr lang="en-US" altLang="zh-CN" sz="2400" b="1" baseline="30000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endParaRPr lang="en-US" altLang="zh-CN" sz="2400" b="1" baseline="300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8434" name="图片 25604" descr="C:/Users/Administrator/AppData/Local/Temp/Rar$DIa0.839/http:/humbabe.arc.nasa.gov/mgcm/micromet/Blaise_Pascal.jpg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7489190" y="1347470"/>
            <a:ext cx="1563370" cy="2158365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5302250" y="2160905"/>
            <a:ext cx="855980" cy="583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适用任何物体。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 bldLvl="0" animBg="1"/>
      <p:bldP spid="12" grpId="0"/>
      <p:bldP spid="14" grpId="0" bldLvl="0" animBg="1"/>
      <p:bldP spid="15" grpId="0" bldLvl="0" animBg="1"/>
      <p:bldP spid="7" grpId="0" bldLvl="0" animBg="1"/>
      <p:bldP spid="40963" grpId="0"/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文本框 49153"/>
          <p:cNvSpPr txBox="1"/>
          <p:nvPr/>
        </p:nvSpPr>
        <p:spPr>
          <a:xfrm>
            <a:off x="1730375" y="982980"/>
            <a:ext cx="4114800" cy="5835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Ｓ ： 受力面积</a:t>
            </a:r>
            <a:endParaRPr lang="zh-CN" altLang="en-US" sz="32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49155" name="图片 4915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813" y="1957388"/>
            <a:ext cx="6400800" cy="167640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49156" name="文本框 49155"/>
          <p:cNvSpPr txBox="1"/>
          <p:nvPr/>
        </p:nvSpPr>
        <p:spPr>
          <a:xfrm>
            <a:off x="2720975" y="1757363"/>
            <a:ext cx="914400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Ｓ</a:t>
            </a:r>
            <a:r>
              <a:rPr lang="en-US" altLang="zh-CN" sz="2800" b="1" baseline="-25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en-US" altLang="zh-CN" sz="2800" b="1" baseline="-25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7" name="文本框 49156"/>
          <p:cNvSpPr txBox="1"/>
          <p:nvPr/>
        </p:nvSpPr>
        <p:spPr>
          <a:xfrm>
            <a:off x="2797175" y="3748088"/>
            <a:ext cx="838200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Ｓ</a:t>
            </a:r>
            <a:r>
              <a:rPr lang="en-US" altLang="zh-CN" sz="2800" b="1" baseline="-25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800" b="1" baseline="-25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8" name="文本框 49157"/>
          <p:cNvSpPr txBox="1"/>
          <p:nvPr/>
        </p:nvSpPr>
        <p:spPr>
          <a:xfrm>
            <a:off x="5486400" y="3748088"/>
            <a:ext cx="838200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Ｓ</a:t>
            </a:r>
            <a:r>
              <a:rPr lang="en-US" altLang="zh-CN" sz="2800" b="1" baseline="-25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en-US" altLang="zh-CN" sz="2800" b="1" baseline="-25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9" name="文本框 49158"/>
          <p:cNvSpPr txBox="1"/>
          <p:nvPr/>
        </p:nvSpPr>
        <p:spPr>
          <a:xfrm>
            <a:off x="5435600" y="1757363"/>
            <a:ext cx="838200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Ｓ</a:t>
            </a:r>
            <a:r>
              <a:rPr lang="en-US" altLang="zh-CN" sz="2800" b="1" baseline="-25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800" b="1" baseline="-25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60" name="左大括号 49159"/>
          <p:cNvSpPr/>
          <p:nvPr/>
        </p:nvSpPr>
        <p:spPr>
          <a:xfrm rot="16200000">
            <a:off x="3009900" y="2795588"/>
            <a:ext cx="228600" cy="1676400"/>
          </a:xfrm>
          <a:prstGeom prst="leftBrace">
            <a:avLst>
              <a:gd name="adj1" fmla="val 61111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49161" name="左大括号 49160"/>
          <p:cNvSpPr/>
          <p:nvPr/>
        </p:nvSpPr>
        <p:spPr>
          <a:xfrm rot="16200000">
            <a:off x="5778500" y="3214688"/>
            <a:ext cx="152400" cy="838200"/>
          </a:xfrm>
          <a:prstGeom prst="leftBrace">
            <a:avLst>
              <a:gd name="adj1" fmla="val 45833"/>
              <a:gd name="adj2" fmla="val 54921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6" grpId="0"/>
      <p:bldP spid="49157" grpId="0"/>
      <p:bldP spid="49158" grpId="0"/>
      <p:bldP spid="491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6" name="文本框 3075"/>
          <p:cNvSpPr txBox="1"/>
          <p:nvPr/>
        </p:nvSpPr>
        <p:spPr>
          <a:xfrm>
            <a:off x="323850" y="928688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FFFF"/>
                </a:solidFill>
                <a:latin typeface="Calibri" panose="020F0502020204030204" charset="0"/>
              </a:rPr>
              <a:t>例题</a:t>
            </a:r>
            <a:endParaRPr lang="zh-CN" altLang="en-US" sz="2800" b="1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7838" y="928688"/>
            <a:ext cx="8429625" cy="1143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水平桌面上放一本书，书所受的重力为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3 N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，与桌面的接触面积为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5 × 10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-2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，计算书对桌面的压强。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0" name="TextBox 4"/>
          <p:cNvSpPr txBox="1"/>
          <p:nvPr/>
        </p:nvSpPr>
        <p:spPr>
          <a:xfrm>
            <a:off x="899795" y="2263458"/>
            <a:ext cx="61928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解：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书对桌面的压力等于它的重力：</a:t>
            </a:r>
            <a:endParaRPr lang="zh-CN" altLang="en-US" sz="2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0428" y="2738438"/>
            <a:ext cx="19161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i="1">
                <a:latin typeface="Times New Roman" panose="02020603050405020304" pitchFamily="18" charset="0"/>
                <a:ea typeface="华文楷体" panose="02010600040101010101" charset="-122"/>
              </a:rPr>
              <a:t>F</a:t>
            </a:r>
            <a:r>
              <a:rPr lang="zh-CN" altLang="en-US" sz="2800" b="1" dirty="0">
                <a:latin typeface="Times New Roman" panose="02020603050405020304" pitchFamily="18" charset="0"/>
                <a:ea typeface="华文楷体" panose="02010600040101010101" charset="-122"/>
              </a:rPr>
              <a:t>＝</a:t>
            </a:r>
            <a:r>
              <a:rPr lang="en-US" altLang="zh-CN" sz="2800" b="1" i="1">
                <a:latin typeface="Times New Roman" panose="02020603050405020304" pitchFamily="18" charset="0"/>
                <a:ea typeface="华文楷体" panose="02010600040101010101" charset="-122"/>
              </a:rPr>
              <a:t>G</a:t>
            </a:r>
            <a:r>
              <a:rPr lang="zh-CN" altLang="en-US" sz="2800" b="1" dirty="0">
                <a:latin typeface="Times New Roman" panose="02020603050405020304" pitchFamily="18" charset="0"/>
                <a:ea typeface="华文楷体" panose="02010600040101010101" charset="-122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  <a:ea typeface="华文楷体" panose="02010600040101010101" charset="-122"/>
              </a:rPr>
              <a:t>3 N</a:t>
            </a:r>
            <a:endParaRPr lang="zh-CN" altLang="en-US" sz="2800" b="1" dirty="0"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1155" y="3181033"/>
            <a:ext cx="33889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华文楷体" panose="02010600040101010101" charset="-122"/>
              </a:rPr>
              <a:t>桌面的受力面积为：</a:t>
            </a:r>
            <a:endParaRPr lang="zh-CN" altLang="en-US" sz="2800" b="1" dirty="0"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28353" y="3775393"/>
            <a:ext cx="24876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i="1">
                <a:latin typeface="Times New Roman" panose="02020603050405020304" pitchFamily="18" charset="0"/>
                <a:ea typeface="华文楷体" panose="02010600040101010101" charset="-122"/>
              </a:rPr>
              <a:t>S</a:t>
            </a:r>
            <a:r>
              <a:rPr lang="zh-CN" altLang="en-US" sz="2800" b="1" dirty="0">
                <a:latin typeface="Times New Roman" panose="02020603050405020304" pitchFamily="18" charset="0"/>
                <a:ea typeface="华文楷体" panose="02010600040101010101" charset="-122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  <a:ea typeface="华文楷体" panose="02010600040101010101" charset="-122"/>
              </a:rPr>
              <a:t>5 × 10</a:t>
            </a:r>
            <a:r>
              <a:rPr lang="en-US" altLang="zh-CN" sz="2800" b="1" baseline="30000">
                <a:latin typeface="Times New Roman" panose="02020603050405020304" pitchFamily="18" charset="0"/>
                <a:ea typeface="华文楷体" panose="02010600040101010101" charset="-122"/>
              </a:rPr>
              <a:t>-2 </a:t>
            </a:r>
            <a:r>
              <a:rPr lang="en-US" altLang="zh-CN" sz="2800" b="1">
                <a:latin typeface="Times New Roman" panose="02020603050405020304" pitchFamily="18" charset="0"/>
                <a:ea typeface="华文楷体" panose="02010600040101010101" charset="-122"/>
              </a:rPr>
              <a:t>m</a:t>
            </a:r>
            <a:r>
              <a:rPr lang="en-US" altLang="zh-CN" sz="2800" b="1" baseline="30000">
                <a:latin typeface="Times New Roman" panose="02020603050405020304" pitchFamily="18" charset="0"/>
                <a:ea typeface="华文楷体" panose="02010600040101010101" charset="-122"/>
              </a:rPr>
              <a:t>2</a:t>
            </a:r>
            <a:endParaRPr lang="zh-CN" altLang="en-US" sz="2800" b="1" dirty="0"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20850" y="4129723"/>
            <a:ext cx="16078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华文楷体" panose="02010600040101010101" charset="-122"/>
              </a:rPr>
              <a:t>压强为：</a:t>
            </a:r>
            <a:endParaRPr lang="zh-CN" altLang="en-US" sz="2800" b="1" dirty="0"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graphicFrame>
        <p:nvGraphicFramePr>
          <p:cNvPr id="3074" name="对象 3073"/>
          <p:cNvGraphicFramePr/>
          <p:nvPr/>
        </p:nvGraphicFramePr>
        <p:xfrm>
          <a:off x="2982119" y="4370705"/>
          <a:ext cx="4670425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1" imgW="1854200" imgH="431800" progId="Equation.DSMT4">
                  <p:embed/>
                </p:oleObj>
              </mc:Choice>
              <mc:Fallback>
                <p:oleObj name="" r:id="rId1" imgW="1854200" imgH="4318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82119" y="4370705"/>
                        <a:ext cx="4670425" cy="105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5" name="TextBox 10"/>
          <p:cNvSpPr txBox="1"/>
          <p:nvPr/>
        </p:nvSpPr>
        <p:spPr>
          <a:xfrm>
            <a:off x="899795" y="5421630"/>
            <a:ext cx="57610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华文楷体" panose="02010600040101010101" charset="-122"/>
              </a:rPr>
              <a:t>答：书对桌面的压强为</a:t>
            </a:r>
            <a:r>
              <a:rPr lang="en-US" altLang="zh-CN" sz="2800" b="1">
                <a:latin typeface="Times New Roman" panose="02020603050405020304" pitchFamily="18" charset="0"/>
                <a:ea typeface="华文楷体" panose="02010600040101010101" charset="-122"/>
              </a:rPr>
              <a:t>60 Pa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。</a:t>
            </a:r>
            <a:endParaRPr lang="zh-CN" altLang="en-US" sz="28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6" grpId="0"/>
      <p:bldP spid="7" grpId="0"/>
      <p:bldP spid="8" grpId="0"/>
      <p:bldP spid="9" grpId="0"/>
      <p:bldP spid="30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36540"/>
          <a:stretch>
            <a:fillRect/>
          </a:stretch>
        </p:blipFill>
        <p:spPr>
          <a:xfrm>
            <a:off x="1036320" y="986790"/>
            <a:ext cx="7071360" cy="253873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r="11807"/>
          <a:stretch>
            <a:fillRect/>
          </a:stretch>
        </p:blipFill>
        <p:spPr>
          <a:xfrm>
            <a:off x="2962275" y="3899535"/>
            <a:ext cx="5890895" cy="187388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t="65794" r="72144"/>
          <a:stretch>
            <a:fillRect/>
          </a:stretch>
        </p:blipFill>
        <p:spPr>
          <a:xfrm>
            <a:off x="381000" y="4025900"/>
            <a:ext cx="2332990" cy="1621155"/>
          </a:xfrm>
          <a:prstGeom prst="rect">
            <a:avLst/>
          </a:prstGeom>
        </p:spPr>
      </p:pic>
      <p:sp>
        <p:nvSpPr>
          <p:cNvPr id="6" name="Rectangle 43"/>
          <p:cNvSpPr>
            <a:spLocks noGrp="1"/>
          </p:cNvSpPr>
          <p:nvPr/>
        </p:nvSpPr>
        <p:spPr>
          <a:xfrm>
            <a:off x="1346200" y="5773420"/>
            <a:ext cx="7203440" cy="604520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400" dirty="0">
                <a:solidFill>
                  <a:schemeClr val="tx1"/>
                </a:solidFill>
                <a:latin typeface="黑体" panose="02010609060101010101" pitchFamily="49" charset="-122"/>
              </a:rPr>
              <a:t>P26 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</a:rPr>
              <a:t>第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</a:rPr>
              <a:t>1</a:t>
            </a:r>
            <a:r>
              <a:rPr lang="en-US" sz="2400" dirty="0">
                <a:solidFill>
                  <a:schemeClr val="tx1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</a:rPr>
              <a:t>题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46200" y="301625"/>
            <a:ext cx="1290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" name="文本框 49"/>
          <p:cNvSpPr txBox="1"/>
          <p:nvPr/>
        </p:nvSpPr>
        <p:spPr>
          <a:xfrm>
            <a:off x="1499870" y="220345"/>
            <a:ext cx="3554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减小压强的例子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80379" y="422498"/>
            <a:ext cx="2625299" cy="2636837"/>
            <a:chOff x="1249800" y="3763207"/>
            <a:chExt cx="2625317" cy="2636253"/>
          </a:xfrm>
        </p:grpSpPr>
        <p:grpSp>
          <p:nvGrpSpPr>
            <p:cNvPr id="4109" name="Group 30"/>
            <p:cNvGrpSpPr/>
            <p:nvPr/>
          </p:nvGrpSpPr>
          <p:grpSpPr>
            <a:xfrm>
              <a:off x="1249800" y="3763207"/>
              <a:ext cx="2625317" cy="2383854"/>
              <a:chOff x="4034" y="2844"/>
              <a:chExt cx="1458" cy="1531"/>
            </a:xfrm>
          </p:grpSpPr>
          <p:pic>
            <p:nvPicPr>
              <p:cNvPr id="4111" name="Picture 31" descr="坦克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4034" y="3134"/>
                <a:ext cx="1458" cy="1241"/>
              </a:xfrm>
              <a:prstGeom prst="rect">
                <a:avLst/>
              </a:prstGeom>
              <a:noFill/>
              <a:ln w="3175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</p:pic>
          <p:sp>
            <p:nvSpPr>
              <p:cNvPr id="4112" name="Text Box 32"/>
              <p:cNvSpPr txBox="1"/>
              <p:nvPr/>
            </p:nvSpPr>
            <p:spPr>
              <a:xfrm>
                <a:off x="4164" y="2844"/>
                <a:ext cx="348" cy="36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en-US" altLang="zh-CN" sz="3600">
                  <a:solidFill>
                    <a:srgbClr val="FF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1785918" y="6000768"/>
              <a:ext cx="1452890" cy="398692"/>
            </a:xfrm>
            <a:prstGeom prst="rect">
              <a:avLst/>
            </a:prstGeom>
            <a:ln w="254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坦克的履带</a:t>
              </a:r>
              <a:endPara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268720" y="3489325"/>
            <a:ext cx="2583815" cy="2178709"/>
            <a:chOff x="5143504" y="4124330"/>
            <a:chExt cx="2583815" cy="2178724"/>
          </a:xfrm>
        </p:grpSpPr>
        <p:graphicFrame>
          <p:nvGraphicFramePr>
            <p:cNvPr id="4099" name="对象 4098"/>
            <p:cNvGraphicFramePr/>
            <p:nvPr/>
          </p:nvGraphicFramePr>
          <p:xfrm>
            <a:off x="5143504" y="4124330"/>
            <a:ext cx="2583815" cy="19240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2505075" imgH="3781425" progId="PBrush">
                    <p:embed/>
                  </p:oleObj>
                </mc:Choice>
                <mc:Fallback>
                  <p:oleObj name="" r:id="rId2" imgW="2505075" imgH="3781425" progId="PBrush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5143504" y="4124330"/>
                          <a:ext cx="2583815" cy="1924063"/>
                        </a:xfrm>
                        <a:prstGeom prst="rect">
                          <a:avLst/>
                        </a:prstGeom>
                        <a:noFill/>
                        <a:ln w="3175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5582292" y="5904271"/>
              <a:ext cx="1706880" cy="398783"/>
            </a:xfrm>
            <a:prstGeom prst="rect">
              <a:avLst/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铁轨下铺枕木</a:t>
              </a:r>
              <a:endPara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646171" y="3366135"/>
            <a:ext cx="1851660" cy="2345913"/>
            <a:chOff x="1381240" y="4259428"/>
            <a:chExt cx="1852157" cy="2345393"/>
          </a:xfrm>
        </p:grpSpPr>
        <p:pic>
          <p:nvPicPr>
            <p:cNvPr id="5132" name="Picture 6" descr="http://ws08.mbbimg.cn/disini/201106/14/12030093/12030093_08.jpg"/>
            <p:cNvPicPr>
              <a:picLocks noChangeAspect="1"/>
            </p:cNvPicPr>
            <p:nvPr/>
          </p:nvPicPr>
          <p:blipFill>
            <a:blip r:embed="rId4"/>
            <a:srcRect l="6723" t="10642" r="14158" b="-400"/>
            <a:stretch>
              <a:fillRect/>
            </a:stretch>
          </p:blipFill>
          <p:spPr>
            <a:xfrm>
              <a:off x="1381240" y="4259428"/>
              <a:ext cx="1852157" cy="2169314"/>
            </a:xfrm>
            <a:prstGeom prst="rect">
              <a:avLst/>
            </a:prstGeom>
            <a:noFill/>
            <a:ln w="31750">
              <a:solidFill>
                <a:schemeClr val="accent4">
                  <a:lumMod val="60000"/>
                  <a:lumOff val="40000"/>
                </a:schemeClr>
              </a:solidFill>
            </a:ln>
          </p:spPr>
        </p:pic>
        <p:sp>
          <p:nvSpPr>
            <p:cNvPr id="3" name="TextBox 10"/>
            <p:cNvSpPr txBox="1"/>
            <p:nvPr/>
          </p:nvSpPr>
          <p:spPr>
            <a:xfrm>
              <a:off x="1453611" y="6206129"/>
              <a:ext cx="1707338" cy="398692"/>
            </a:xfrm>
            <a:prstGeom prst="rect">
              <a:avLst/>
            </a:prstGeom>
            <a:ln w="254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宽大的书包带</a:t>
              </a:r>
              <a:endPara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11480" y="3489325"/>
            <a:ext cx="2722880" cy="2153619"/>
            <a:chOff x="4817113" y="4712971"/>
            <a:chExt cx="2722880" cy="2153619"/>
          </a:xfrm>
        </p:grpSpPr>
        <p:pic>
          <p:nvPicPr>
            <p:cNvPr id="5129" name="Picture 4" descr="http://sheryoworks.free.fr/truckstore/prev/2005159182251278336_rs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00628" y="4712971"/>
              <a:ext cx="2355850" cy="1849755"/>
            </a:xfrm>
            <a:prstGeom prst="rect">
              <a:avLst/>
            </a:prstGeom>
            <a:noFill/>
            <a:ln w="31750">
              <a:solidFill>
                <a:schemeClr val="accent4">
                  <a:lumMod val="60000"/>
                  <a:lumOff val="40000"/>
                </a:schemeClr>
              </a:solidFill>
            </a:ln>
          </p:spPr>
        </p:pic>
        <p:sp>
          <p:nvSpPr>
            <p:cNvPr id="5" name="TextBox 12"/>
            <p:cNvSpPr txBox="1"/>
            <p:nvPr/>
          </p:nvSpPr>
          <p:spPr>
            <a:xfrm>
              <a:off x="4817113" y="6467810"/>
              <a:ext cx="2722880" cy="398780"/>
            </a:xfrm>
            <a:prstGeom prst="rect">
              <a:avLst/>
            </a:prstGeom>
            <a:ln w="254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重型卡车装有很多车轮</a:t>
              </a:r>
              <a:endPara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53965" y="874394"/>
            <a:ext cx="2901315" cy="2081873"/>
            <a:chOff x="5361943" y="1580501"/>
            <a:chExt cx="2901315" cy="2081887"/>
          </a:xfrm>
        </p:grpSpPr>
        <p:pic>
          <p:nvPicPr>
            <p:cNvPr id="5127" name="Picture 7" descr="DSCN2922"/>
            <p:cNvPicPr>
              <a:picLocks noChangeAspect="1"/>
            </p:cNvPicPr>
            <p:nvPr/>
          </p:nvPicPr>
          <p:blipFill>
            <a:blip r:embed="rId6"/>
            <a:srcRect b="12598"/>
            <a:stretch>
              <a:fillRect/>
            </a:stretch>
          </p:blipFill>
          <p:spPr>
            <a:xfrm>
              <a:off x="5361943" y="1580501"/>
              <a:ext cx="2901315" cy="1991374"/>
            </a:xfrm>
            <a:prstGeom prst="rect">
              <a:avLst/>
            </a:prstGeom>
            <a:noFill/>
            <a:ln w="31750">
              <a:solidFill>
                <a:schemeClr val="accent4">
                  <a:lumMod val="60000"/>
                  <a:lumOff val="40000"/>
                </a:schemeClr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034731" y="3263605"/>
              <a:ext cx="1706880" cy="398783"/>
            </a:xfrm>
            <a:prstGeom prst="rect">
              <a:avLst/>
            </a:prstGeom>
            <a:ln w="254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螺丝下的垫圈</a:t>
              </a:r>
              <a:endPara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726" name="TextBox 4"/>
          <p:cNvSpPr txBox="1"/>
          <p:nvPr/>
        </p:nvSpPr>
        <p:spPr>
          <a:xfrm>
            <a:off x="3191510" y="5882640"/>
            <a:ext cx="2760980" cy="460375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7964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软沙发 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or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硬板凳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9" name="文本占位符 18438" descr="dingchuang"/>
          <p:cNvPicPr>
            <a:picLocks noGrp="1" noChangeAspect="1"/>
          </p:cNvPicPr>
          <p:nvPr>
            <p:ph type="body"/>
          </p:nvPr>
        </p:nvPicPr>
        <p:blipFill>
          <a:blip r:embed="rId1"/>
          <a:stretch>
            <a:fillRect/>
          </a:stretch>
        </p:blipFill>
        <p:spPr>
          <a:xfrm>
            <a:off x="1411923" y="1310323"/>
            <a:ext cx="6859587" cy="4510087"/>
          </a:xfrm>
          <a:solidFill>
            <a:srgbClr val="FFFFFF"/>
          </a:solidFill>
        </p:spPr>
      </p:pic>
      <p:sp>
        <p:nvSpPr>
          <p:cNvPr id="2" name="文本框 1"/>
          <p:cNvSpPr txBox="1"/>
          <p:nvPr/>
        </p:nvSpPr>
        <p:spPr>
          <a:xfrm>
            <a:off x="1499870" y="220345"/>
            <a:ext cx="3554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减小压强的例子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44" name="组合 9243"/>
          <p:cNvGrpSpPr/>
          <p:nvPr/>
        </p:nvGrpSpPr>
        <p:grpSpPr>
          <a:xfrm>
            <a:off x="2917190" y="3844925"/>
            <a:ext cx="2884805" cy="2219325"/>
            <a:chOff x="1837" y="2523"/>
            <a:chExt cx="1905" cy="1398"/>
          </a:xfrm>
        </p:grpSpPr>
        <p:pic>
          <p:nvPicPr>
            <p:cNvPr id="9231" name="图片 9230" descr="注射器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37" y="2523"/>
              <a:ext cx="1905" cy="139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2776" y="3566"/>
              <a:ext cx="966" cy="251"/>
            </a:xfrm>
            <a:prstGeom prst="rect">
              <a:avLst/>
            </a:prstGeom>
            <a:ln w="34925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l" fontAlgn="auto"/>
              <a:r>
                <a:rPr lang="zh-CN" altLang="en-US" sz="2000" b="1" dirty="0">
                  <a:solidFill>
                    <a:srgbClr val="000000"/>
                  </a:solidFill>
                  <a:latin typeface="Calibri" panose="020F0502020204030204" charset="0"/>
                  <a:ea typeface="+mn-ea"/>
                </a:rPr>
                <a:t>注射针尖</a:t>
              </a:r>
              <a:endParaRPr lang="zh-CN" altLang="en-US" sz="2000" b="1" dirty="0">
                <a:solidFill>
                  <a:srgbClr val="000000"/>
                </a:solidFill>
                <a:latin typeface="Calibri" panose="020F0502020204030204" charset="0"/>
                <a:ea typeface="+mn-ea"/>
              </a:endParaRPr>
            </a:p>
          </p:txBody>
        </p:sp>
      </p:grpSp>
      <p:grpSp>
        <p:nvGrpSpPr>
          <p:cNvPr id="9240" name="组合 9239"/>
          <p:cNvGrpSpPr/>
          <p:nvPr/>
        </p:nvGrpSpPr>
        <p:grpSpPr>
          <a:xfrm>
            <a:off x="342265" y="1222058"/>
            <a:ext cx="2771775" cy="2170113"/>
            <a:chOff x="0" y="2523"/>
            <a:chExt cx="1746" cy="1367"/>
          </a:xfrm>
        </p:grpSpPr>
        <p:pic>
          <p:nvPicPr>
            <p:cNvPr id="9233" name="图片 9232" descr="安全锤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2523"/>
              <a:ext cx="1746" cy="1367"/>
            </a:xfrm>
            <a:prstGeom prst="rect">
              <a:avLst/>
            </a:prstGeom>
            <a:noFill/>
            <a:ln w="38100">
              <a:solidFill>
                <a:schemeClr val="tx2">
                  <a:lumMod val="75000"/>
                </a:schemeClr>
              </a:solidFill>
            </a:ln>
          </p:spPr>
        </p:pic>
        <p:sp>
          <p:nvSpPr>
            <p:cNvPr id="9226" name="TextBox 14"/>
            <p:cNvSpPr txBox="1"/>
            <p:nvPr/>
          </p:nvSpPr>
          <p:spPr>
            <a:xfrm>
              <a:off x="986" y="3544"/>
              <a:ext cx="636" cy="251"/>
            </a:xfrm>
            <a:prstGeom prst="rect">
              <a:avLst/>
            </a:prstGeom>
            <a:solidFill>
              <a:schemeClr val="bg1"/>
            </a:solidFill>
            <a:ln w="25400" cap="flat" cmpd="sng">
              <a:solidFill>
                <a:srgbClr val="F7964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Calibri" panose="020F0502020204030204" charset="0"/>
                </a:rPr>
                <a:t>破窗锤</a:t>
              </a:r>
              <a:endParaRPr lang="zh-CN" altLang="en-US" sz="2000" b="1" dirty="0">
                <a:solidFill>
                  <a:srgbClr val="000000"/>
                </a:solidFill>
                <a:latin typeface="Calibri" panose="020F0502020204030204" charset="0"/>
              </a:endParaRPr>
            </a:p>
          </p:txBody>
        </p:sp>
      </p:grpSp>
      <p:grpSp>
        <p:nvGrpSpPr>
          <p:cNvPr id="9243" name="组合 9242"/>
          <p:cNvGrpSpPr/>
          <p:nvPr/>
        </p:nvGrpSpPr>
        <p:grpSpPr>
          <a:xfrm>
            <a:off x="6207125" y="3844925"/>
            <a:ext cx="2872105" cy="2249170"/>
            <a:chOff x="3787" y="2523"/>
            <a:chExt cx="1860" cy="1417"/>
          </a:xfrm>
        </p:grpSpPr>
        <p:pic>
          <p:nvPicPr>
            <p:cNvPr id="9238" name="图片 9237" descr="滑冰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87" y="2523"/>
              <a:ext cx="1860" cy="1417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</p:pic>
        <p:sp>
          <p:nvSpPr>
            <p:cNvPr id="9239" name="TextBox 10"/>
            <p:cNvSpPr txBox="1"/>
            <p:nvPr/>
          </p:nvSpPr>
          <p:spPr>
            <a:xfrm>
              <a:off x="5057" y="3566"/>
              <a:ext cx="501" cy="251"/>
            </a:xfrm>
            <a:prstGeom prst="rect">
              <a:avLst/>
            </a:prstGeom>
            <a:solidFill>
              <a:schemeClr val="bg1"/>
            </a:solidFill>
            <a:ln w="25400" cap="flat" cmpd="sng">
              <a:solidFill>
                <a:srgbClr val="F7964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pPr algn="l"/>
              <a:r>
                <a:rPr lang="zh-CN" altLang="en-US" sz="2000" b="1" dirty="0">
                  <a:solidFill>
                    <a:srgbClr val="000000"/>
                  </a:solidFill>
                  <a:latin typeface="Calibri" panose="020F0502020204030204" charset="0"/>
                </a:rPr>
                <a:t>冰刀</a:t>
              </a:r>
              <a:endParaRPr lang="zh-CN" altLang="en-US" sz="2000" b="1" dirty="0">
                <a:solidFill>
                  <a:srgbClr val="000000"/>
                </a:solidFill>
                <a:latin typeface="Calibri" panose="020F050202020403020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70275" y="1222375"/>
            <a:ext cx="2927350" cy="2142490"/>
            <a:chOff x="5465" y="1925"/>
            <a:chExt cx="4610" cy="3374"/>
          </a:xfrm>
        </p:grpSpPr>
        <p:pic>
          <p:nvPicPr>
            <p:cNvPr id="4" name="Picture 4" descr="19_29093_fb7c1ffa725970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465" y="1925"/>
              <a:ext cx="4610" cy="33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" name="TextBox 10"/>
            <p:cNvSpPr txBox="1"/>
            <p:nvPr/>
          </p:nvSpPr>
          <p:spPr>
            <a:xfrm>
              <a:off x="8648" y="4478"/>
              <a:ext cx="1126" cy="628"/>
            </a:xfrm>
            <a:prstGeom prst="rect">
              <a:avLst/>
            </a:prstGeom>
            <a:solidFill>
              <a:schemeClr val="bg1"/>
            </a:solidFill>
            <a:ln w="25400" cap="flat" cmpd="sng">
              <a:solidFill>
                <a:srgbClr val="F7964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Calibri" panose="020F0502020204030204" charset="0"/>
                </a:rPr>
                <a:t>菜刀</a:t>
              </a:r>
              <a:endParaRPr lang="zh-CN" altLang="en-US" sz="2800" b="1" dirty="0">
                <a:solidFill>
                  <a:srgbClr val="000000"/>
                </a:solidFill>
                <a:latin typeface="Calibri" panose="020F050202020403020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764655" y="1217930"/>
            <a:ext cx="1824990" cy="2170430"/>
            <a:chOff x="10653" y="1918"/>
            <a:chExt cx="2874" cy="3418"/>
          </a:xfrm>
        </p:grpSpPr>
        <p:pic>
          <p:nvPicPr>
            <p:cNvPr id="47110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653" y="1918"/>
              <a:ext cx="2875" cy="3418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</p:pic>
        <p:sp>
          <p:nvSpPr>
            <p:cNvPr id="3" name="TextBox 10"/>
            <p:cNvSpPr txBox="1"/>
            <p:nvPr/>
          </p:nvSpPr>
          <p:spPr>
            <a:xfrm>
              <a:off x="12348" y="4495"/>
              <a:ext cx="1126" cy="628"/>
            </a:xfrm>
            <a:prstGeom prst="rect">
              <a:avLst/>
            </a:prstGeom>
            <a:solidFill>
              <a:schemeClr val="bg1"/>
            </a:solidFill>
            <a:ln w="25400" cap="flat" cmpd="sng">
              <a:solidFill>
                <a:srgbClr val="F7964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Calibri" panose="020F0502020204030204" charset="0"/>
                </a:rPr>
                <a:t>图钉</a:t>
              </a:r>
              <a:endParaRPr lang="zh-CN" altLang="en-US" sz="2000" b="1" dirty="0">
                <a:solidFill>
                  <a:srgbClr val="000000"/>
                </a:solidFill>
                <a:latin typeface="Calibri" panose="020F050202020403020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499870" y="220345"/>
            <a:ext cx="3554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增大压强的例子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00330" y="3844925"/>
            <a:ext cx="2653030" cy="2218690"/>
            <a:chOff x="158" y="6055"/>
            <a:chExt cx="4178" cy="3494"/>
          </a:xfrm>
        </p:grpSpPr>
        <p:pic>
          <p:nvPicPr>
            <p:cNvPr id="55304" name="图片 55303" descr="d_130338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8" y="6055"/>
              <a:ext cx="4179" cy="34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TextBox 12"/>
            <p:cNvSpPr txBox="1"/>
            <p:nvPr/>
          </p:nvSpPr>
          <p:spPr>
            <a:xfrm>
              <a:off x="3004" y="8851"/>
              <a:ext cx="1234" cy="628"/>
            </a:xfrm>
            <a:prstGeom prst="rect">
              <a:avLst/>
            </a:prstGeom>
            <a:ln w="34925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l" fontAlgn="auto"/>
              <a:r>
                <a:rPr lang="zh-CN" altLang="en-US" sz="2000" b="1" dirty="0">
                  <a:solidFill>
                    <a:srgbClr val="000000"/>
                  </a:solidFill>
                  <a:latin typeface="Calibri" panose="020F0502020204030204" charset="0"/>
                  <a:ea typeface="+mn-ea"/>
                </a:rPr>
                <a:t>斧头</a:t>
              </a:r>
              <a:endParaRPr lang="zh-CN" altLang="en-US" sz="2000" b="1" dirty="0">
                <a:solidFill>
                  <a:srgbClr val="000000"/>
                </a:solidFill>
                <a:latin typeface="Calibri" panose="020F0502020204030204" charset="0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" name="文本框 49"/>
          <p:cNvSpPr txBox="1"/>
          <p:nvPr/>
        </p:nvSpPr>
        <p:spPr>
          <a:xfrm>
            <a:off x="1499870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拓展：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圆柱形 1"/>
          <p:cNvSpPr/>
          <p:nvPr/>
        </p:nvSpPr>
        <p:spPr>
          <a:xfrm>
            <a:off x="7680325" y="1408430"/>
            <a:ext cx="1028700" cy="2149475"/>
          </a:xfrm>
          <a:prstGeom prst="can">
            <a:avLst>
              <a:gd name="adj" fmla="val 41153"/>
            </a:avLst>
          </a:prstGeom>
          <a:gradFill rotWithShape="1">
            <a:gsLst>
              <a:gs pos="0">
                <a:srgbClr val="FF9933"/>
              </a:gs>
              <a:gs pos="50000">
                <a:srgbClr val="FFE6CD"/>
              </a:gs>
              <a:gs pos="100000">
                <a:srgbClr val="FF9933"/>
              </a:gs>
            </a:gsLst>
            <a:lin ang="0" scaled="1"/>
            <a:tileRect/>
          </a:gra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1400"/>
          </a:p>
        </p:txBody>
      </p:sp>
      <p:sp>
        <p:nvSpPr>
          <p:cNvPr id="12" name="Rectangle 43"/>
          <p:cNvSpPr>
            <a:spLocks noGrp="1"/>
          </p:cNvSpPr>
          <p:nvPr/>
        </p:nvSpPr>
        <p:spPr>
          <a:xfrm>
            <a:off x="476885" y="891540"/>
            <a:ext cx="7560310" cy="565150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zh-CN" sz="2400" dirty="0">
                <a:solidFill>
                  <a:schemeClr val="tx1"/>
                </a:solidFill>
                <a:latin typeface="黑体" panose="02010609060101010101" pitchFamily="49" charset="-122"/>
              </a:rPr>
              <a:t>已知圆柱体的密度  、高度  ，求圆柱体对地面的压强。</a:t>
            </a:r>
            <a:endParaRPr lang="zh-CN" altLang="zh-CN" sz="2400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967355" y="2610485"/>
          <a:ext cx="2028190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45465" imgH="203200" progId="Equation.KSEE3">
                  <p:embed/>
                </p:oleObj>
              </mc:Choice>
              <mc:Fallback>
                <p:oleObj name="" r:id="rId1" imgW="545465" imgH="203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67355" y="2610485"/>
                        <a:ext cx="2028190" cy="75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3"/>
          <p:cNvSpPr>
            <a:spLocks noGrp="1"/>
          </p:cNvSpPr>
          <p:nvPr/>
        </p:nvSpPr>
        <p:spPr>
          <a:xfrm>
            <a:off x="953135" y="3330575"/>
            <a:ext cx="1870075" cy="565150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zh-CN" sz="2800" b="1" dirty="0">
                <a:solidFill>
                  <a:srgbClr val="0070C0"/>
                </a:solidFill>
                <a:latin typeface="黑体" panose="02010609060101010101" pitchFamily="49" charset="-122"/>
              </a:rPr>
              <a:t>适用条件：</a:t>
            </a:r>
            <a:endParaRPr lang="zh-CN" altLang="zh-CN" sz="2800" b="1" dirty="0">
              <a:solidFill>
                <a:srgbClr val="0070C0"/>
              </a:solidFill>
              <a:latin typeface="黑体" panose="02010609060101010101" pitchFamily="49" charset="-122"/>
            </a:endParaRPr>
          </a:p>
        </p:txBody>
      </p:sp>
      <p:sp>
        <p:nvSpPr>
          <p:cNvPr id="5" name="Rectangle 43"/>
          <p:cNvSpPr>
            <a:spLocks noGrp="1"/>
          </p:cNvSpPr>
          <p:nvPr/>
        </p:nvSpPr>
        <p:spPr>
          <a:xfrm>
            <a:off x="1499870" y="3895725"/>
            <a:ext cx="6466205" cy="604520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</a:rPr>
              <a:t>静止在水平面上、密度均匀的柱形固体压强。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  <p:sp>
        <p:nvSpPr>
          <p:cNvPr id="6" name="圆柱形 5"/>
          <p:cNvSpPr/>
          <p:nvPr/>
        </p:nvSpPr>
        <p:spPr>
          <a:xfrm>
            <a:off x="2114550" y="4500245"/>
            <a:ext cx="1028700" cy="1914525"/>
          </a:xfrm>
          <a:prstGeom prst="can">
            <a:avLst>
              <a:gd name="adj" fmla="val 34135"/>
            </a:avLst>
          </a:prstGeom>
          <a:gradFill rotWithShape="1">
            <a:gsLst>
              <a:gs pos="0">
                <a:srgbClr val="FF9933"/>
              </a:gs>
              <a:gs pos="50000">
                <a:srgbClr val="FFE6CD"/>
              </a:gs>
              <a:gs pos="100000">
                <a:srgbClr val="FF9933"/>
              </a:gs>
            </a:gsLst>
            <a:lin ang="0" scaled="1"/>
            <a:tileRect/>
          </a:gra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1400"/>
          </a:p>
        </p:txBody>
      </p:sp>
      <p:sp>
        <p:nvSpPr>
          <p:cNvPr id="7" name="圆柱形 6"/>
          <p:cNvSpPr/>
          <p:nvPr/>
        </p:nvSpPr>
        <p:spPr>
          <a:xfrm>
            <a:off x="3726180" y="4540250"/>
            <a:ext cx="511175" cy="1877060"/>
          </a:xfrm>
          <a:prstGeom prst="can">
            <a:avLst>
              <a:gd name="adj" fmla="val 57639"/>
            </a:avLst>
          </a:prstGeom>
          <a:gradFill rotWithShape="1">
            <a:gsLst>
              <a:gs pos="0">
                <a:srgbClr val="FF9933"/>
              </a:gs>
              <a:gs pos="50000">
                <a:srgbClr val="FFE6CD"/>
              </a:gs>
              <a:gs pos="100000">
                <a:srgbClr val="FF9933"/>
              </a:gs>
            </a:gsLst>
            <a:lin ang="0" scaled="1"/>
            <a:tileRect/>
          </a:gra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1400"/>
          </a:p>
        </p:txBody>
      </p:sp>
      <p:sp>
        <p:nvSpPr>
          <p:cNvPr id="10" name="圆柱形 9"/>
          <p:cNvSpPr/>
          <p:nvPr/>
        </p:nvSpPr>
        <p:spPr>
          <a:xfrm>
            <a:off x="4754245" y="4591685"/>
            <a:ext cx="247015" cy="1812925"/>
          </a:xfrm>
          <a:prstGeom prst="can">
            <a:avLst>
              <a:gd name="adj" fmla="val 67866"/>
            </a:avLst>
          </a:prstGeom>
          <a:gradFill rotWithShape="1">
            <a:gsLst>
              <a:gs pos="0">
                <a:srgbClr val="FF9933"/>
              </a:gs>
              <a:gs pos="50000">
                <a:srgbClr val="FFE6CD"/>
              </a:gs>
              <a:gs pos="100000">
                <a:srgbClr val="FF9933"/>
              </a:gs>
            </a:gsLst>
            <a:lin ang="0" scaled="1"/>
            <a:tileRect/>
          </a:gra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1400"/>
          </a:p>
        </p:txBody>
      </p:sp>
      <p:sp>
        <p:nvSpPr>
          <p:cNvPr id="11" name="立方体 10"/>
          <p:cNvSpPr/>
          <p:nvPr/>
        </p:nvSpPr>
        <p:spPr>
          <a:xfrm>
            <a:off x="5668010" y="4500245"/>
            <a:ext cx="986790" cy="1882140"/>
          </a:xfrm>
          <a:prstGeom prst="cube">
            <a:avLst/>
          </a:prstGeom>
          <a:solidFill>
            <a:srgbClr val="FFAB57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970530" y="960755"/>
          <a:ext cx="443865" cy="481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3" imgW="152400" imgH="165100" progId="Equation.KSEE3">
                  <p:embed/>
                </p:oleObj>
              </mc:Choice>
              <mc:Fallback>
                <p:oleObj name="" r:id="rId3" imgW="152400" imgH="165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70530" y="960755"/>
                        <a:ext cx="443865" cy="481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30370" y="899795"/>
          <a:ext cx="413385" cy="577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5" imgW="127000" imgH="177165" progId="Equation.KSEE3">
                  <p:embed/>
                </p:oleObj>
              </mc:Choice>
              <mc:Fallback>
                <p:oleObj name="" r:id="rId5" imgW="127000" imgH="177165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30370" y="899795"/>
                        <a:ext cx="413385" cy="5772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66165" y="1585595"/>
          <a:ext cx="6381750" cy="1024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" name="" r:id="rId7" imgW="2451100" imgH="393700" progId="Equation.KSEE3">
                  <p:embed/>
                </p:oleObj>
              </mc:Choice>
              <mc:Fallback>
                <p:oleObj name="" r:id="rId7" imgW="24511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66165" y="1585595"/>
                        <a:ext cx="6381750" cy="1024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/>
      <p:bldP spid="5" grpId="0"/>
      <p:bldP spid="6" grpId="0" bldLvl="0" animBg="1"/>
      <p:bldP spid="7" grpId="0" bldLvl="0" animBg="1"/>
      <p:bldP spid="10" grpId="0" bldLvl="0" animBg="1"/>
      <p:bldP spid="1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1729105" y="356870"/>
            <a:ext cx="5685790" cy="6144260"/>
            <a:chOff x="1752" y="562"/>
            <a:chExt cx="8954" cy="967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1"/>
            <a:srcRect b="24671"/>
            <a:stretch>
              <a:fillRect/>
            </a:stretch>
          </p:blipFill>
          <p:spPr>
            <a:xfrm>
              <a:off x="1752" y="562"/>
              <a:ext cx="8954" cy="9676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/>
            <a:srcRect t="77805" r="81036"/>
            <a:stretch>
              <a:fillRect/>
            </a:stretch>
          </p:blipFill>
          <p:spPr>
            <a:xfrm>
              <a:off x="8618" y="5521"/>
              <a:ext cx="2088" cy="3506"/>
            </a:xfrm>
            <a:prstGeom prst="rect">
              <a:avLst/>
            </a:prstGeom>
          </p:spPr>
        </p:pic>
      </p:grpSp>
      <p:sp>
        <p:nvSpPr>
          <p:cNvPr id="7" name="文本框 6"/>
          <p:cNvSpPr txBox="1"/>
          <p:nvPr/>
        </p:nvSpPr>
        <p:spPr>
          <a:xfrm>
            <a:off x="334010" y="848995"/>
            <a:ext cx="1290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Box 6"/>
          <p:cNvSpPr txBox="1"/>
          <p:nvPr/>
        </p:nvSpPr>
        <p:spPr>
          <a:xfrm>
            <a:off x="3850005" y="2176780"/>
            <a:ext cx="48831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175" y="969010"/>
            <a:ext cx="7970520" cy="34817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课后作业：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10" name="Text Box 126"/>
          <p:cNvSpPr txBox="1"/>
          <p:nvPr/>
        </p:nvSpPr>
        <p:spPr>
          <a:xfrm>
            <a:off x="634365" y="1456055"/>
            <a:ext cx="81699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1.复习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5715" y="5053965"/>
            <a:ext cx="9196705" cy="961390"/>
            <a:chOff x="-9" y="7959"/>
            <a:chExt cx="14483" cy="1514"/>
          </a:xfrm>
        </p:grpSpPr>
        <p:sp>
          <p:nvSpPr>
            <p:cNvPr id="72" name="矩形 71"/>
            <p:cNvSpPr/>
            <p:nvPr/>
          </p:nvSpPr>
          <p:spPr>
            <a:xfrm>
              <a:off x="-9" y="7992"/>
              <a:ext cx="14400" cy="1458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8000">
                  <a:schemeClr val="accent5"/>
                </a:gs>
              </a:gsLst>
              <a:lin ang="10800000" scaled="0"/>
            </a:gradFill>
            <a:ln>
              <a:noFill/>
            </a:ln>
            <a:effectLst>
              <a:outerShdw blurRad="393700" dist="76200" dir="5820000" sx="99000" sy="99000" algn="t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5" tIns="34287" rIns="68575" bIns="34287" rtlCol="0" anchor="ctr"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  <p:grpSp>
          <p:nvGrpSpPr>
            <p:cNvPr id="73" name="组合 60"/>
            <p:cNvGrpSpPr/>
            <p:nvPr/>
          </p:nvGrpSpPr>
          <p:grpSpPr>
            <a:xfrm rot="16200000">
              <a:off x="13508" y="8505"/>
              <a:ext cx="1502" cy="429"/>
              <a:chOff x="6507038" y="462977"/>
              <a:chExt cx="2430800" cy="471379"/>
            </a:xfrm>
          </p:grpSpPr>
          <p:grpSp>
            <p:nvGrpSpPr>
              <p:cNvPr id="74" name="组合 61"/>
              <p:cNvGrpSpPr/>
              <p:nvPr/>
            </p:nvGrpSpPr>
            <p:grpSpPr>
              <a:xfrm flipV="1">
                <a:off x="6507038" y="462977"/>
                <a:ext cx="1917435" cy="471379"/>
                <a:chOff x="810775" y="1533962"/>
                <a:chExt cx="7782374" cy="1913206"/>
              </a:xfrm>
            </p:grpSpPr>
            <p:sp>
              <p:nvSpPr>
                <p:cNvPr id="76" name="圆角矩形 75"/>
                <p:cNvSpPr/>
                <p:nvPr/>
              </p:nvSpPr>
              <p:spPr>
                <a:xfrm>
                  <a:off x="2848247" y="1533962"/>
                  <a:ext cx="1744394" cy="1913206"/>
                </a:xfrm>
                <a:prstGeom prst="roundRect">
                  <a:avLst>
                    <a:gd name="adj" fmla="val 5039"/>
                  </a:avLst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 defTabSz="913765"/>
                  <a:endParaRPr lang="zh-CN" altLang="en-US" sz="142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7" name="圆角矩形 76"/>
                <p:cNvSpPr/>
                <p:nvPr/>
              </p:nvSpPr>
              <p:spPr>
                <a:xfrm>
                  <a:off x="810775" y="1533962"/>
                  <a:ext cx="1744394" cy="1913206"/>
                </a:xfrm>
                <a:prstGeom prst="roundRect">
                  <a:avLst>
                    <a:gd name="adj" fmla="val 5039"/>
                  </a:avLst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 defTabSz="913765"/>
                  <a:endParaRPr lang="zh-CN" altLang="en-US" sz="142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8" name="圆角矩形 77"/>
                <p:cNvSpPr/>
                <p:nvPr/>
              </p:nvSpPr>
              <p:spPr>
                <a:xfrm>
                  <a:off x="6848755" y="1533962"/>
                  <a:ext cx="1744394" cy="1913206"/>
                </a:xfrm>
                <a:prstGeom prst="roundRect">
                  <a:avLst>
                    <a:gd name="adj" fmla="val 5039"/>
                  </a:avLst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 defTabSz="913765"/>
                  <a:endParaRPr lang="zh-CN" altLang="en-US" sz="142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圆角矩形 78"/>
                <p:cNvSpPr/>
                <p:nvPr/>
              </p:nvSpPr>
              <p:spPr>
                <a:xfrm>
                  <a:off x="4811283" y="1533962"/>
                  <a:ext cx="1744394" cy="1913206"/>
                </a:xfrm>
                <a:prstGeom prst="roundRect">
                  <a:avLst>
                    <a:gd name="adj" fmla="val 5039"/>
                  </a:avLst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 defTabSz="913765"/>
                  <a:endParaRPr lang="zh-CN" altLang="en-US" sz="1425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圆角矩形 74"/>
              <p:cNvSpPr/>
              <p:nvPr/>
            </p:nvSpPr>
            <p:spPr>
              <a:xfrm flipV="1">
                <a:off x="8508051" y="462977"/>
                <a:ext cx="429787" cy="471379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457" y="8181"/>
              <a:ext cx="7344" cy="1269"/>
            </a:xfrm>
            <a:prstGeom prst="rect">
              <a:avLst/>
            </a:prstGeom>
            <a:noFill/>
          </p:spPr>
          <p:txBody>
            <a:bodyPr wrap="square" lIns="68575" tIns="34287" rIns="68575" bIns="34287" rtlCol="0">
              <a:spAutoFit/>
            </a:bodyPr>
            <a:p>
              <a:pPr defTabSz="913765"/>
              <a:r>
                <a:rPr lang="zh-CN" altLang="en-US" sz="4800" dirty="0" smtClean="0">
                  <a:solidFill>
                    <a:prstClr val="white"/>
                  </a:solidFill>
                  <a:latin typeface="华文行楷" panose="02010800040101010101" charset="-122"/>
                  <a:ea typeface="华文行楷" panose="02010800040101010101" charset="-122"/>
                </a:rPr>
                <a:t>做一名学霸</a:t>
              </a:r>
              <a:r>
                <a:rPr lang="en-US" sz="4800" dirty="0" smtClean="0">
                  <a:solidFill>
                    <a:prstClr val="white"/>
                  </a:solidFill>
                  <a:latin typeface="华文行楷" panose="02010800040101010101" charset="-122"/>
                  <a:ea typeface="华文行楷" panose="02010800040101010101" charset="-122"/>
                </a:rPr>
                <a:t>!</a:t>
              </a:r>
              <a:endParaRPr lang="en-US" sz="4800" dirty="0" smtClean="0">
                <a:solidFill>
                  <a:prstClr val="white"/>
                </a:solidFill>
                <a:latin typeface="华文行楷" panose="02010800040101010101" charset="-122"/>
                <a:ea typeface="华文行楷" panose="02010800040101010101" charset="-122"/>
                <a:cs typeface="Segoe UI Semilight" pitchFamily="34" charset="0"/>
              </a:endParaRPr>
            </a:p>
          </p:txBody>
        </p:sp>
        <p:sp>
          <p:nvSpPr>
            <p:cNvPr id="81" name="圆角矩形 80"/>
            <p:cNvSpPr/>
            <p:nvPr/>
          </p:nvSpPr>
          <p:spPr>
            <a:xfrm rot="16200000" flipV="1">
              <a:off x="12340" y="7948"/>
              <a:ext cx="1514" cy="1536"/>
            </a:xfrm>
            <a:prstGeom prst="roundRect">
              <a:avLst>
                <a:gd name="adj" fmla="val 5039"/>
              </a:avLst>
            </a:prstGeom>
            <a:solidFill>
              <a:schemeClr val="accent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5" tIns="34287" rIns="68575" bIns="34287" rtlCol="0" anchor="ctr"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  <p:sp>
          <p:nvSpPr>
            <p:cNvPr id="82" name="Freeform 96"/>
            <p:cNvSpPr/>
            <p:nvPr/>
          </p:nvSpPr>
          <p:spPr bwMode="auto">
            <a:xfrm>
              <a:off x="12658" y="8293"/>
              <a:ext cx="877" cy="846"/>
            </a:xfrm>
            <a:custGeom>
              <a:avLst/>
              <a:gdLst>
                <a:gd name="T0" fmla="*/ 184 w 216"/>
                <a:gd name="T1" fmla="*/ 0 h 208"/>
                <a:gd name="T2" fmla="*/ 152 w 216"/>
                <a:gd name="T3" fmla="*/ 32 h 208"/>
                <a:gd name="T4" fmla="*/ 154 w 216"/>
                <a:gd name="T5" fmla="*/ 41 h 208"/>
                <a:gd name="T6" fmla="*/ 60 w 216"/>
                <a:gd name="T7" fmla="*/ 80 h 208"/>
                <a:gd name="T8" fmla="*/ 32 w 216"/>
                <a:gd name="T9" fmla="*/ 64 h 208"/>
                <a:gd name="T10" fmla="*/ 0 w 216"/>
                <a:gd name="T11" fmla="*/ 96 h 208"/>
                <a:gd name="T12" fmla="*/ 32 w 216"/>
                <a:gd name="T13" fmla="*/ 128 h 208"/>
                <a:gd name="T14" fmla="*/ 56 w 216"/>
                <a:gd name="T15" fmla="*/ 118 h 208"/>
                <a:gd name="T16" fmla="*/ 116 w 216"/>
                <a:gd name="T17" fmla="*/ 161 h 208"/>
                <a:gd name="T18" fmla="*/ 112 w 216"/>
                <a:gd name="T19" fmla="*/ 176 h 208"/>
                <a:gd name="T20" fmla="*/ 144 w 216"/>
                <a:gd name="T21" fmla="*/ 208 h 208"/>
                <a:gd name="T22" fmla="*/ 176 w 216"/>
                <a:gd name="T23" fmla="*/ 176 h 208"/>
                <a:gd name="T24" fmla="*/ 144 w 216"/>
                <a:gd name="T25" fmla="*/ 144 h 208"/>
                <a:gd name="T26" fmla="*/ 121 w 216"/>
                <a:gd name="T27" fmla="*/ 154 h 208"/>
                <a:gd name="T28" fmla="*/ 61 w 216"/>
                <a:gd name="T29" fmla="*/ 111 h 208"/>
                <a:gd name="T30" fmla="*/ 64 w 216"/>
                <a:gd name="T31" fmla="*/ 96 h 208"/>
                <a:gd name="T32" fmla="*/ 63 w 216"/>
                <a:gd name="T33" fmla="*/ 87 h 208"/>
                <a:gd name="T34" fmla="*/ 157 w 216"/>
                <a:gd name="T35" fmla="*/ 48 h 208"/>
                <a:gd name="T36" fmla="*/ 184 w 216"/>
                <a:gd name="T37" fmla="*/ 64 h 208"/>
                <a:gd name="T38" fmla="*/ 216 w 216"/>
                <a:gd name="T39" fmla="*/ 32 h 208"/>
                <a:gd name="T40" fmla="*/ 184 w 216"/>
                <a:gd name="T41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6" h="208">
                  <a:moveTo>
                    <a:pt x="184" y="0"/>
                  </a:moveTo>
                  <a:cubicBezTo>
                    <a:pt x="167" y="0"/>
                    <a:pt x="152" y="14"/>
                    <a:pt x="152" y="32"/>
                  </a:cubicBezTo>
                  <a:cubicBezTo>
                    <a:pt x="152" y="35"/>
                    <a:pt x="153" y="38"/>
                    <a:pt x="154" y="41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55" y="70"/>
                    <a:pt x="44" y="64"/>
                    <a:pt x="32" y="64"/>
                  </a:cubicBezTo>
                  <a:cubicBezTo>
                    <a:pt x="15" y="64"/>
                    <a:pt x="0" y="78"/>
                    <a:pt x="0" y="96"/>
                  </a:cubicBezTo>
                  <a:cubicBezTo>
                    <a:pt x="0" y="113"/>
                    <a:pt x="15" y="128"/>
                    <a:pt x="32" y="128"/>
                  </a:cubicBezTo>
                  <a:cubicBezTo>
                    <a:pt x="42" y="128"/>
                    <a:pt x="50" y="124"/>
                    <a:pt x="56" y="118"/>
                  </a:cubicBezTo>
                  <a:cubicBezTo>
                    <a:pt x="116" y="161"/>
                    <a:pt x="116" y="161"/>
                    <a:pt x="116" y="161"/>
                  </a:cubicBezTo>
                  <a:cubicBezTo>
                    <a:pt x="114" y="165"/>
                    <a:pt x="112" y="170"/>
                    <a:pt x="112" y="176"/>
                  </a:cubicBezTo>
                  <a:cubicBezTo>
                    <a:pt x="112" y="193"/>
                    <a:pt x="127" y="208"/>
                    <a:pt x="144" y="208"/>
                  </a:cubicBezTo>
                  <a:cubicBezTo>
                    <a:pt x="162" y="208"/>
                    <a:pt x="176" y="193"/>
                    <a:pt x="176" y="176"/>
                  </a:cubicBezTo>
                  <a:cubicBezTo>
                    <a:pt x="176" y="158"/>
                    <a:pt x="162" y="144"/>
                    <a:pt x="144" y="144"/>
                  </a:cubicBezTo>
                  <a:cubicBezTo>
                    <a:pt x="135" y="144"/>
                    <a:pt x="127" y="148"/>
                    <a:pt x="121" y="154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3" y="107"/>
                    <a:pt x="64" y="101"/>
                    <a:pt x="64" y="96"/>
                  </a:cubicBezTo>
                  <a:cubicBezTo>
                    <a:pt x="64" y="93"/>
                    <a:pt x="64" y="90"/>
                    <a:pt x="63" y="87"/>
                  </a:cubicBezTo>
                  <a:cubicBezTo>
                    <a:pt x="157" y="48"/>
                    <a:pt x="157" y="48"/>
                    <a:pt x="157" y="48"/>
                  </a:cubicBezTo>
                  <a:cubicBezTo>
                    <a:pt x="162" y="57"/>
                    <a:pt x="173" y="64"/>
                    <a:pt x="184" y="64"/>
                  </a:cubicBezTo>
                  <a:cubicBezTo>
                    <a:pt x="202" y="64"/>
                    <a:pt x="216" y="49"/>
                    <a:pt x="216" y="32"/>
                  </a:cubicBezTo>
                  <a:cubicBezTo>
                    <a:pt x="216" y="14"/>
                    <a:pt x="202" y="0"/>
                    <a:pt x="18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5" tIns="34287" rIns="68575" bIns="34287" numCol="1" anchor="t" anchorCtr="0" compatLnSpc="1"/>
            <a:p>
              <a:pPr defTabSz="913765"/>
              <a:endParaRPr lang="zh-CN" altLang="en-US" sz="1425">
                <a:solidFill>
                  <a:srgbClr val="AD1C21"/>
                </a:solidFill>
              </a:endParaRPr>
            </a:p>
          </p:txBody>
        </p:sp>
      </p:grpSp>
      <p:sp>
        <p:nvSpPr>
          <p:cNvPr id="6" name="Text Box 126"/>
          <p:cNvSpPr txBox="1"/>
          <p:nvPr/>
        </p:nvSpPr>
        <p:spPr>
          <a:xfrm>
            <a:off x="634365" y="2082165"/>
            <a:ext cx="81699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.《有效课堂》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P23~P25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10" grpId="0"/>
      <p:bldP spid="6" grpId="0"/>
    </p:bld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652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1140</Words>
  <Application>WPS 演示</Application>
  <PresentationFormat>宽屏</PresentationFormat>
  <Paragraphs>253</Paragraphs>
  <Slides>22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</vt:i4>
      </vt:variant>
      <vt:variant>
        <vt:lpstr>幻灯片标题</vt:lpstr>
      </vt:variant>
      <vt:variant>
        <vt:i4>22</vt:i4>
      </vt:variant>
    </vt:vector>
  </HeadingPairs>
  <TitlesOfParts>
    <vt:vector size="45" baseType="lpstr">
      <vt:lpstr>Arial</vt:lpstr>
      <vt:lpstr>宋体</vt:lpstr>
      <vt:lpstr>Wingdings</vt:lpstr>
      <vt:lpstr>微软雅黑</vt:lpstr>
      <vt:lpstr>黑体</vt:lpstr>
      <vt:lpstr>Times New Roman</vt:lpstr>
      <vt:lpstr>Calibri</vt:lpstr>
      <vt:lpstr>华文楷体</vt:lpstr>
      <vt:lpstr>Century Gothic</vt:lpstr>
      <vt:lpstr>Arial Unicode MS</vt:lpstr>
      <vt:lpstr>楷体_GB2312</vt:lpstr>
      <vt:lpstr>华文行楷</vt:lpstr>
      <vt:lpstr>Segoe UI Semilight</vt:lpstr>
      <vt:lpstr>新宋体</vt:lpstr>
      <vt:lpstr>Segoe UI</vt:lpstr>
      <vt:lpstr>1_Office 主题</vt:lpstr>
      <vt:lpstr>Equation.3</vt:lpstr>
      <vt:lpstr>Equation.DSMT4</vt:lpstr>
      <vt:lpstr>PBrush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罗燕珠</cp:lastModifiedBy>
  <cp:revision>160</cp:revision>
  <dcterms:created xsi:type="dcterms:W3CDTF">2017-09-05T20:20:00Z</dcterms:created>
  <dcterms:modified xsi:type="dcterms:W3CDTF">2018-04-25T08:40:09Z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2052-10.1.0.7311</vt:lpwstr>
  </property>
</Properties>
</file>