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346" r:id="rId4"/>
    <p:sldId id="374" r:id="rId5"/>
    <p:sldId id="261" r:id="rId6"/>
    <p:sldId id="414" r:id="rId7"/>
    <p:sldId id="260" r:id="rId8"/>
    <p:sldId id="270" r:id="rId9"/>
    <p:sldId id="319" r:id="rId10"/>
    <p:sldId id="257" r:id="rId11"/>
    <p:sldId id="348" r:id="rId12"/>
    <p:sldId id="347" r:id="rId13"/>
    <p:sldId id="441" r:id="rId14"/>
    <p:sldId id="480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 b="1">
                <a:latin typeface="华文行楷" charset="0"/>
                <a:ea typeface="华文行楷" charset="0"/>
              </a:rPr>
              <a:t>怎样对待一棵有毒的树？</a:t>
            </a:r>
            <a:endParaRPr lang="zh-CN" altLang="en-US" b="1">
              <a:latin typeface="华文行楷" charset="0"/>
              <a:ea typeface="华文行楷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21130" y="1256665"/>
            <a:ext cx="9144000" cy="989330"/>
          </a:xfrm>
        </p:spPr>
        <p:txBody>
          <a:bodyPr/>
          <a:p>
            <a:r>
              <a:rPr lang="zh-CN" altLang="en-US" sz="4400" b="1">
                <a:solidFill>
                  <a:srgbClr val="FF0000"/>
                </a:solidFill>
                <a:latin typeface="黑体" charset="0"/>
                <a:ea typeface="黑体" charset="0"/>
              </a:rPr>
              <a:t>作文评讲</a:t>
            </a:r>
            <a:endParaRPr lang="zh-CN" altLang="en-US" sz="4400" b="1">
              <a:solidFill>
                <a:srgbClr val="FF0000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2735" y="208915"/>
            <a:ext cx="11534775" cy="6540500"/>
          </a:xfrm>
        </p:spPr>
        <p:txBody>
          <a:bodyPr/>
          <a:p>
            <a:r>
              <a:rPr lang="zh-CN" altLang="en-US" sz="4800" b="1">
                <a:solidFill>
                  <a:srgbClr val="FF0000"/>
                </a:solidFill>
                <a:latin typeface="华文行楷" charset="0"/>
                <a:ea typeface="华文行楷" charset="0"/>
              </a:rPr>
              <a:t>回顾：</a:t>
            </a:r>
            <a:endParaRPr lang="zh-CN" altLang="en-US" sz="4800" b="1">
              <a:solidFill>
                <a:srgbClr val="FF0000"/>
              </a:solidFill>
              <a:latin typeface="华文行楷" charset="0"/>
              <a:ea typeface="华文行楷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作文审题立意“五步法”：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第一步： 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第二步：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第三步：    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第四步：     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第五步：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5105" y="208915"/>
            <a:ext cx="11721465" cy="5844540"/>
          </a:xfrm>
        </p:spPr>
        <p:txBody>
          <a:bodyPr/>
          <a:p>
            <a:r>
              <a:rPr lang="zh-CN" altLang="en-US" sz="4000" b="1">
                <a:solidFill>
                  <a:schemeClr val="tx1"/>
                </a:solidFill>
                <a:latin typeface="华文行楷" charset="0"/>
                <a:ea typeface="华文行楷" charset="0"/>
              </a:rPr>
              <a:t>材料分析：</a:t>
            </a:r>
            <a:endParaRPr lang="zh-CN" altLang="en-US" sz="4000" b="1">
              <a:solidFill>
                <a:schemeClr val="tx1"/>
              </a:solidFill>
              <a:latin typeface="华文行楷" charset="0"/>
              <a:ea typeface="华文行楷" charset="0"/>
            </a:endParaRPr>
          </a:p>
          <a:p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第二步，核心事件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：面对一棵有毒的树，四种人有四种不同的态度和做法。                                                                           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第三步，“我”的态度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（或如何看待/或如何处理）                                                                          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</a:rPr>
              <a:t>                                                                </a:t>
            </a:r>
            <a:endParaRPr lang="zh-CN" altLang="en-US" sz="3200" b="1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1945" y="212725"/>
            <a:ext cx="10515600" cy="4351338"/>
          </a:xfrm>
        </p:spPr>
        <p:txBody>
          <a:bodyPr>
            <a:normAutofit lnSpcReduction="10000"/>
          </a:bodyPr>
          <a:p>
            <a:r>
              <a:rPr lang="en-US" altLang="zh-CN" sz="40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赞成或反对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第一种人的态度和做法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zh-CN" altLang="en-US" sz="40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1.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适时的避让远胜过盲目冲动地去挑战。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2.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一味躲避就是懦弱或自私的行为。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18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赞成或反对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第二种人的态度和做法。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1.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除恶当务尽（既然有害，便清除）。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2.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无情也是一种有情。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3.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批判莽夫行为。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结合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第一、二种人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独善与兼济</a:t>
            </a:r>
            <a:br>
              <a:rPr lang="zh-CN" altLang="en-US" sz="32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</a:br>
            <a:endParaRPr lang="zh-CN" altLang="en-US" sz="3200" b="1">
              <a:solidFill>
                <a:srgbClr val="FF0000"/>
              </a:solidFill>
              <a:latin typeface="华文行楷" charset="0"/>
              <a:ea typeface="华文行楷" charset="0"/>
              <a:sym typeface="+mn-ea"/>
            </a:endParaRPr>
          </a:p>
        </p:txBody>
      </p:sp>
      <p:pic>
        <p:nvPicPr>
          <p:cNvPr id="2" name="图片 1" descr="1117664723_14519012178561n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96455" y="41910"/>
            <a:ext cx="5063490" cy="53657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r>
              <a:rPr lang="en-US" altLang="zh-CN" sz="40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赞成或反对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第一种人的态度和做法</a:t>
            </a:r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zh-CN" altLang="en-US" sz="40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1.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适时的避让远胜过盲目冲动地去挑战。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2.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一味躲避就是懦弱或自私的行为。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18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赞成或反对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第二种人的态度和做法。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1.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除恶当务尽（既然有害，便清除）。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2.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无情也是一种有情。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3.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批判莽夫行为。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结合</a:t>
            </a:r>
            <a:r>
              <a:rPr lang="zh-CN" altLang="en-US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第一、二种人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独善与兼济</a:t>
            </a:r>
            <a:br>
              <a:rPr lang="zh-CN" altLang="en-US" sz="32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</a:br>
            <a:endParaRPr lang="zh-CN" altLang="en-US" sz="3200" b="1">
              <a:solidFill>
                <a:srgbClr val="FF0000"/>
              </a:solidFill>
              <a:latin typeface="华文行楷" charset="0"/>
              <a:ea typeface="华文行楷" charset="0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41185" y="1347470"/>
            <a:ext cx="5075555" cy="548259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2235" y="236220"/>
            <a:ext cx="11929110" cy="6325870"/>
          </a:xfrm>
        </p:spPr>
        <p:txBody>
          <a:bodyPr>
            <a:normAutofit lnSpcReduction="10000"/>
          </a:bodyPr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                                                            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——</a:t>
            </a:r>
            <a:r>
              <a:rPr lang="zh-CN" altLang="en-US" sz="1600" b="1">
                <a:solidFill>
                  <a:srgbClr val="0000CC"/>
                </a:solidFill>
                <a:latin typeface="黑体" charset="0"/>
                <a:ea typeface="黑体" charset="0"/>
              </a:rPr>
              <a:t>赞成或反对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第三种人的态度和做法。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1.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尊重并呵护生命。</a:t>
            </a:r>
            <a:r>
              <a:rPr lang="zh-CN" altLang="en-US" sz="1800" b="1">
                <a:solidFill>
                  <a:srgbClr val="0000CC"/>
                </a:solidFill>
                <a:latin typeface="黑体" charset="0"/>
                <a:ea typeface="黑体" charset="0"/>
              </a:rPr>
              <a:t>【</a:t>
            </a:r>
            <a:r>
              <a:rPr lang="zh-CN" altLang="en-US" sz="1800" b="1">
                <a:solidFill>
                  <a:schemeClr val="tx1"/>
                </a:solidFill>
                <a:latin typeface="华文行楷" charset="0"/>
                <a:ea typeface="华文行楷" charset="0"/>
              </a:rPr>
              <a:t>极具人文情怀</a:t>
            </a:r>
            <a:r>
              <a:rPr lang="zh-CN" altLang="en-US" sz="1800" b="1">
                <a:solidFill>
                  <a:srgbClr val="0000CC"/>
                </a:solidFill>
                <a:latin typeface="黑体" charset="0"/>
                <a:ea typeface="黑体" charset="0"/>
              </a:rPr>
              <a:t>】</a:t>
            </a:r>
            <a:endParaRPr lang="zh-CN" altLang="en-US" sz="18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2.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宽容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另类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en-US" altLang="zh-CN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——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赞成第四种人的态度和做法。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1600" b="1">
                <a:solidFill>
                  <a:srgbClr val="0000CC"/>
                </a:solidFill>
                <a:latin typeface="黑体" charset="0"/>
                <a:ea typeface="黑体" charset="0"/>
              </a:rPr>
              <a:t>树虽有毒</a:t>
            </a:r>
            <a:r>
              <a:rPr lang="en-US" altLang="zh-CN" sz="16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1600" b="1">
                <a:solidFill>
                  <a:srgbClr val="0000CC"/>
                </a:solidFill>
                <a:latin typeface="黑体" charset="0"/>
                <a:ea typeface="黑体" charset="0"/>
              </a:rPr>
              <a:t>只要积极研发利用</a:t>
            </a:r>
            <a:r>
              <a:rPr lang="en-US" altLang="zh-CN" sz="16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1600" b="1">
                <a:solidFill>
                  <a:srgbClr val="0000CC"/>
                </a:solidFill>
                <a:latin typeface="黑体" charset="0"/>
                <a:ea typeface="黑体" charset="0"/>
              </a:rPr>
              <a:t>却可以化成救人的药材。</a:t>
            </a:r>
            <a:endParaRPr lang="zh-CN" altLang="en-US" sz="1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1.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避害趋利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变废为宝。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2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【</a:t>
            </a:r>
            <a:r>
              <a:rPr lang="zh-CN" altLang="en-US" sz="2400" b="1">
                <a:latin typeface="华文行楷" charset="0"/>
                <a:ea typeface="华文行楷" charset="0"/>
                <a:sym typeface="+mn-ea"/>
              </a:rPr>
              <a:t>积极乐观的心态及实用主义价值观</a:t>
            </a:r>
            <a:r>
              <a:rPr lang="zh-CN" altLang="en-US" sz="24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】</a:t>
            </a:r>
            <a:endParaRPr lang="zh-CN" altLang="en-US" sz="24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</a:rPr>
              <a:t>2.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换种角度看问题，必然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柳暗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花明又一村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                                    </a:t>
            </a:r>
            <a:r>
              <a:rPr lang="zh-CN" altLang="en-US" sz="3200" b="1">
                <a:solidFill>
                  <a:srgbClr val="0000CC"/>
                </a:solidFill>
              </a:rPr>
              <a:t>                        </a:t>
            </a:r>
            <a:endParaRPr lang="zh-CN" altLang="en-US" sz="3200" b="1">
              <a:solidFill>
                <a:srgbClr val="0000CC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73215" y="145415"/>
            <a:ext cx="5432425" cy="6499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7160" y="371475"/>
            <a:ext cx="11820525" cy="6204585"/>
          </a:xfrm>
        </p:spPr>
        <p:txBody>
          <a:bodyPr>
            <a:normAutofit/>
          </a:bodyPr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一棵有毒的树矗立在路旁。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第一种人大老远看了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赶紧绕道而行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他们一点也不愿接近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生怕不小心会中毒。【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逃避   懦夫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】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第二种人来到树边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看见这棵树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马上就想到它的毒素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急着要砍除它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以免有人受害。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【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直面 破除   莽夫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】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第三种人有着不同的心态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愿意带着慈悲的心去思索：这棵树也有生命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不要轻易地毁掉。于是在树旁圈上篱笆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注明有毒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以此避免危害到路人。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【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人文情怀 以慈悲心提醒警戒世人   仁者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】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至于第四种人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在看见这棵树的时候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会说：“喔!一棵有毒的树，太好了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这正是我要的!”他们开始研究树的毒性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与其他药材的成分混合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制成了可以救人的新药。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【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探索创新  智者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】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27650" name="文本框 24578"/>
          <p:cNvSpPr txBox="1"/>
          <p:nvPr/>
        </p:nvSpPr>
        <p:spPr>
          <a:xfrm>
            <a:off x="273685" y="5890260"/>
            <a:ext cx="8792210" cy="822960"/>
          </a:xfrm>
          <a:prstGeom prst="rect">
            <a:avLst/>
          </a:prstGeom>
          <a:solidFill>
            <a:srgbClr val="0000CC"/>
          </a:solidFill>
          <a:ln w="9525">
            <a:noFill/>
            <a:miter/>
          </a:ln>
        </p:spPr>
        <p:txBody>
          <a:bodyPr wrap="square" anchor="t">
            <a:spAutoFit/>
          </a:bodyPr>
          <a:p>
            <a:pPr lvl="0" algn="ctr"/>
            <a:r>
              <a:rPr lang="zh-CN" altLang="en-US" sz="48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  <a:t>你认为应该怎样对待这棵树？</a:t>
            </a:r>
            <a:endParaRPr lang="zh-CN" altLang="en-US" sz="4800" b="1" dirty="0">
              <a:solidFill>
                <a:srgbClr val="FF0000"/>
              </a:solidFill>
              <a:latin typeface="华文行楷" charset="0"/>
              <a:ea typeface="华文行楷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50265" y="457200"/>
            <a:ext cx="10515600" cy="6216650"/>
          </a:xfrm>
        </p:spPr>
        <p:txBody>
          <a:bodyPr>
            <a:normAutofit/>
          </a:bodyPr>
          <a:p>
            <a:pPr algn="ctr"/>
            <a:r>
              <a:rPr lang="zh-CN" altLang="en-US" sz="4000" b="1">
                <a:solidFill>
                  <a:srgbClr val="FF0000"/>
                </a:solidFill>
                <a:latin typeface="宋体" charset="0"/>
                <a:ea typeface="宋体" charset="0"/>
              </a:rPr>
              <a:t>愿君有所思，有所得！</a:t>
            </a:r>
            <a:endParaRPr lang="zh-CN" altLang="en-US" sz="4000" b="1">
              <a:solidFill>
                <a:srgbClr val="FF0000"/>
              </a:solidFill>
              <a:latin typeface="宋体" charset="0"/>
              <a:ea typeface="宋体" charset="0"/>
            </a:endParaRPr>
          </a:p>
          <a:p>
            <a:endParaRPr lang="zh-CN" altLang="en-US" sz="4000" b="1">
              <a:solidFill>
                <a:srgbClr val="FF0000"/>
              </a:solidFill>
              <a:latin typeface="宋体" charset="0"/>
              <a:ea typeface="宋体" charset="0"/>
            </a:endParaRPr>
          </a:p>
          <a:p>
            <a:r>
              <a:rPr lang="zh-CN" altLang="en-US" sz="4400" b="1">
                <a:latin typeface="华文行楷" charset="0"/>
                <a:ea typeface="华文行楷" charset="0"/>
              </a:rPr>
              <a:t>一</a:t>
            </a:r>
            <a:r>
              <a:rPr lang="en-US" altLang="zh-CN" sz="4400" b="1">
                <a:latin typeface="华文行楷" charset="0"/>
                <a:ea typeface="华文行楷" charset="0"/>
              </a:rPr>
              <a:t>.</a:t>
            </a:r>
            <a:r>
              <a:rPr lang="zh-CN" altLang="en-US" sz="4400" b="1">
                <a:latin typeface="华文行楷" charset="0"/>
                <a:ea typeface="华文行楷" charset="0"/>
              </a:rPr>
              <a:t>事实性、寓意型、观点型材料作文虽有不同，但关键是审题</a:t>
            </a:r>
            <a:r>
              <a:rPr lang="en-US" altLang="zh-CN" sz="4400" b="1">
                <a:latin typeface="华文行楷" charset="0"/>
                <a:ea typeface="华文行楷" charset="0"/>
              </a:rPr>
              <a:t>——</a:t>
            </a:r>
            <a:r>
              <a:rPr lang="zh-CN" altLang="en-US" sz="4400" b="1">
                <a:latin typeface="华文行楷" charset="0"/>
                <a:ea typeface="华文行楷" charset="0"/>
              </a:rPr>
              <a:t>审读材料并揣摩命题意图。</a:t>
            </a:r>
            <a:endParaRPr lang="zh-CN" altLang="en-US" sz="4400" b="1">
              <a:latin typeface="华文行楷" charset="0"/>
              <a:ea typeface="华文行楷" charset="0"/>
            </a:endParaRPr>
          </a:p>
          <a:p>
            <a:endParaRPr lang="zh-CN" altLang="en-US" sz="4800" b="1">
              <a:latin typeface="华文行楷" charset="0"/>
              <a:ea typeface="华文行楷" charset="0"/>
            </a:endParaRPr>
          </a:p>
          <a:p>
            <a:r>
              <a:rPr lang="zh-CN" altLang="en-US" sz="4400" b="1">
                <a:latin typeface="华文行楷" charset="0"/>
                <a:ea typeface="华文行楷" charset="0"/>
              </a:rPr>
              <a:t>二</a:t>
            </a:r>
            <a:r>
              <a:rPr lang="en-US" altLang="zh-CN" sz="4400" b="1">
                <a:latin typeface="华文行楷" charset="0"/>
                <a:ea typeface="华文行楷" charset="0"/>
              </a:rPr>
              <a:t>.</a:t>
            </a:r>
            <a:r>
              <a:rPr lang="zh-CN" altLang="en-US" sz="4400" b="1">
                <a:latin typeface="华文行楷" charset="0"/>
                <a:ea typeface="华文行楷" charset="0"/>
                <a:sym typeface="+mn-ea"/>
              </a:rPr>
              <a:t>行文</a:t>
            </a:r>
            <a:r>
              <a:rPr lang="zh-CN" altLang="en-US" sz="4400" b="1">
                <a:latin typeface="华文行楷" charset="0"/>
                <a:ea typeface="华文行楷" charset="0"/>
              </a:rPr>
              <a:t>如何做到</a:t>
            </a:r>
            <a:r>
              <a:rPr lang="zh-CN" altLang="en-US" sz="4400" b="1" u="sng">
                <a:latin typeface="华文行楷" charset="0"/>
                <a:ea typeface="华文行楷" charset="0"/>
              </a:rPr>
              <a:t>紧扣材料</a:t>
            </a:r>
            <a:r>
              <a:rPr lang="en-US" altLang="zh-CN" sz="4400" b="1" u="sng">
                <a:latin typeface="华文行楷" charset="0"/>
                <a:ea typeface="华文行楷" charset="0"/>
              </a:rPr>
              <a:t>/</a:t>
            </a:r>
            <a:r>
              <a:rPr lang="zh-CN" altLang="en-US" sz="4400" b="1" u="sng">
                <a:latin typeface="华文行楷" charset="0"/>
                <a:ea typeface="华文行楷" charset="0"/>
              </a:rPr>
              <a:t>不脱离材料</a:t>
            </a:r>
            <a:r>
              <a:rPr lang="zh-CN" altLang="en-US" sz="4400" b="1">
                <a:latin typeface="华文行楷" charset="0"/>
                <a:ea typeface="华文行楷" charset="0"/>
              </a:rPr>
              <a:t>的内容？</a:t>
            </a:r>
            <a:endParaRPr lang="zh-CN" altLang="en-US" sz="4400" b="1">
              <a:latin typeface="华文行楷" charset="0"/>
              <a:ea typeface="华文行楷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2890" y="236220"/>
            <a:ext cx="11618595" cy="6325870"/>
          </a:xfrm>
        </p:spPr>
        <p:txBody>
          <a:bodyPr/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两种不同的写作要求，请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比较并思考，其立意之别！！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1.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读了这则材料,你有什么样的思考和感悟？请自定立意,自选文体,自拟标题,写一篇不少于800字的文章.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en-US" altLang="zh-CN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>
                <a:solidFill>
                  <a:schemeClr val="tx1"/>
                </a:solidFill>
                <a:latin typeface="黑体" charset="0"/>
                <a:ea typeface="黑体" charset="0"/>
              </a:rPr>
              <a:t>2.</a:t>
            </a: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</a:rPr>
              <a:t>你认为应该怎样对待这棵树呢？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2890" y="236220"/>
            <a:ext cx="11618595" cy="6325870"/>
          </a:xfrm>
        </p:spPr>
        <p:txBody>
          <a:bodyPr>
            <a:normAutofit lnSpcReduction="10000"/>
          </a:bodyPr>
          <a:p>
            <a:pPr algn="ctr"/>
            <a:r>
              <a:rPr lang="zh-CN" altLang="en-US" sz="48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  <a:t>行文</a:t>
            </a:r>
            <a:r>
              <a:rPr lang="zh-CN" altLang="en-US" sz="4800" b="1" u="sng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  <a:t>不脱离材料</a:t>
            </a:r>
            <a:r>
              <a:rPr lang="en-US" altLang="zh-CN" sz="4800" b="1" u="sng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  <a:t>/</a:t>
            </a:r>
            <a:r>
              <a:rPr lang="zh-CN" altLang="en-US" sz="4800" b="1" u="sng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  <a:t>紧扣材料</a:t>
            </a:r>
            <a:r>
              <a:rPr lang="zh-CN" altLang="en-US" sz="48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  <a:t>，如何做到？</a:t>
            </a:r>
            <a:endParaRPr lang="zh-CN" altLang="en-US" sz="4800" b="1">
              <a:solidFill>
                <a:srgbClr val="FF0000"/>
              </a:solidFill>
              <a:latin typeface="华文行楷" charset="0"/>
              <a:ea typeface="华文行楷" charset="0"/>
              <a:sym typeface="+mn-ea"/>
            </a:endParaRPr>
          </a:p>
          <a:p>
            <a:endParaRPr lang="zh-CN" altLang="en-US" sz="4000" b="1">
              <a:latin typeface="华文行楷" charset="0"/>
              <a:ea typeface="华文行楷" charset="0"/>
              <a:sym typeface="+mn-ea"/>
            </a:endParaRPr>
          </a:p>
          <a:p>
            <a:r>
              <a:rPr lang="zh-CN" altLang="en-US" sz="4000" b="1">
                <a:latin typeface="华文行楷" charset="0"/>
                <a:ea typeface="华文行楷" charset="0"/>
                <a:sym typeface="+mn-ea"/>
              </a:rPr>
              <a:t>所用论据必须有</a:t>
            </a:r>
            <a:r>
              <a:rPr lang="en-US" altLang="zh-CN" sz="4000" b="1">
                <a:latin typeface="华文行楷" charset="0"/>
                <a:ea typeface="华文行楷" charset="0"/>
                <a:sym typeface="+mn-ea"/>
              </a:rPr>
              <a:t>“</a:t>
            </a:r>
            <a:r>
              <a:rPr lang="zh-CN" altLang="en-US" sz="4000" b="1">
                <a:latin typeface="华文行楷" charset="0"/>
                <a:ea typeface="华文行楷" charset="0"/>
                <a:sym typeface="+mn-ea"/>
              </a:rPr>
              <a:t>毒</a:t>
            </a:r>
            <a:r>
              <a:rPr lang="en-US" altLang="zh-CN" sz="4000" b="1">
                <a:latin typeface="华文行楷" charset="0"/>
                <a:ea typeface="华文行楷" charset="0"/>
                <a:sym typeface="+mn-ea"/>
              </a:rPr>
              <a:t>”</a:t>
            </a:r>
            <a:r>
              <a:rPr lang="zh-CN" altLang="en-US" sz="4000" b="1">
                <a:latin typeface="华文行楷" charset="0"/>
                <a:ea typeface="华文行楷" charset="0"/>
                <a:sym typeface="+mn-ea"/>
              </a:rPr>
              <a:t>。</a:t>
            </a:r>
            <a:endParaRPr lang="zh-CN" altLang="en-US" sz="4000" b="1">
              <a:latin typeface="华文行楷" charset="0"/>
              <a:ea typeface="华文行楷" charset="0"/>
              <a:sym typeface="+mn-ea"/>
            </a:endParaRPr>
          </a:p>
          <a:p>
            <a:endParaRPr lang="zh-CN" altLang="en-US" sz="4000" b="1">
              <a:solidFill>
                <a:srgbClr val="FF0000"/>
              </a:solidFill>
              <a:latin typeface="华文行楷" charset="0"/>
              <a:ea typeface="华文行楷" charset="0"/>
              <a:sym typeface="+mn-ea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对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毒树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的解读：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思路：实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虚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可操作性方法：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毒树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有毒有害有危险之人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有毒有害社会生活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br>
              <a:rPr lang="zh-CN" altLang="en-US" sz="40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</a:br>
            <a:endParaRPr lang="zh-CN" altLang="en-US" sz="4000" b="1">
              <a:solidFill>
                <a:srgbClr val="FF0000"/>
              </a:solidFill>
              <a:latin typeface="华文行楷" charset="0"/>
              <a:ea typeface="华文行楷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2890" y="236220"/>
            <a:ext cx="11618595" cy="6325870"/>
          </a:xfrm>
        </p:spPr>
        <p:txBody>
          <a:bodyPr>
            <a:normAutofit lnSpcReduction="20000"/>
          </a:bodyPr>
          <a:p>
            <a:r>
              <a:rPr lang="zh-CN" altLang="en-US" sz="4000" b="1">
                <a:solidFill>
                  <a:schemeClr val="tx1"/>
                </a:solidFill>
                <a:latin typeface="华文行楷" charset="0"/>
                <a:ea typeface="华文行楷" charset="0"/>
                <a:sym typeface="+mn-ea"/>
              </a:rPr>
              <a:t>所用论据必须有</a:t>
            </a:r>
            <a:r>
              <a:rPr lang="en-US" altLang="zh-CN" sz="4000" b="1">
                <a:solidFill>
                  <a:schemeClr val="tx1"/>
                </a:solidFill>
                <a:latin typeface="华文行楷" charset="0"/>
                <a:ea typeface="华文行楷" charset="0"/>
                <a:sym typeface="+mn-ea"/>
              </a:rPr>
              <a:t>“</a:t>
            </a:r>
            <a:r>
              <a:rPr lang="zh-CN" altLang="en-US" sz="4000" b="1">
                <a:solidFill>
                  <a:schemeClr val="tx1"/>
                </a:solidFill>
                <a:latin typeface="华文行楷" charset="0"/>
                <a:ea typeface="华文行楷" charset="0"/>
                <a:sym typeface="+mn-ea"/>
              </a:rPr>
              <a:t>毒</a:t>
            </a:r>
            <a:r>
              <a:rPr lang="en-US" altLang="zh-CN" sz="4000" b="1">
                <a:solidFill>
                  <a:schemeClr val="tx1"/>
                </a:solidFill>
                <a:latin typeface="华文行楷" charset="0"/>
                <a:ea typeface="华文行楷" charset="0"/>
                <a:sym typeface="+mn-ea"/>
              </a:rPr>
              <a:t>”</a:t>
            </a:r>
            <a:r>
              <a:rPr lang="zh-CN" altLang="en-US" sz="4000" b="1">
                <a:latin typeface="华文行楷" charset="0"/>
                <a:ea typeface="华文行楷" charset="0"/>
                <a:sym typeface="+mn-ea"/>
              </a:rPr>
              <a:t>。</a:t>
            </a:r>
            <a:r>
              <a:rPr lang="zh-CN" altLang="en-US" sz="40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  <a:t>对</a:t>
            </a:r>
            <a:r>
              <a:rPr lang="en-US" altLang="zh-CN" sz="40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  <a:t>“</a:t>
            </a:r>
            <a:r>
              <a:rPr lang="zh-CN" altLang="en-US" sz="40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  <a:t>毒树</a:t>
            </a:r>
            <a:r>
              <a:rPr lang="en-US" altLang="zh-CN" sz="40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  <a:t>”</a:t>
            </a:r>
            <a:r>
              <a:rPr lang="zh-CN" altLang="en-US" sz="40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  <a:t>的解读：</a:t>
            </a:r>
            <a:endParaRPr lang="zh-CN" altLang="en-US" sz="4000" b="1">
              <a:solidFill>
                <a:srgbClr val="FF0000"/>
              </a:solidFill>
              <a:latin typeface="华文行楷" charset="0"/>
              <a:ea typeface="华文行楷" charset="0"/>
              <a:sym typeface="+mn-ea"/>
            </a:endParaRPr>
          </a:p>
          <a:p>
            <a:endParaRPr lang="zh-CN" altLang="en-US" sz="4000" b="1">
              <a:solidFill>
                <a:srgbClr val="0000CC"/>
              </a:solidFill>
              <a:latin typeface="华文行楷" charset="0"/>
              <a:ea typeface="华文行楷" charset="0"/>
              <a:sym typeface="+mn-ea"/>
            </a:endParaRPr>
          </a:p>
          <a:p>
            <a:r>
              <a:rPr lang="zh-CN" altLang="en-US" sz="4000" b="1">
                <a:solidFill>
                  <a:srgbClr val="0000CC"/>
                </a:solidFill>
                <a:latin typeface="华文行楷" charset="0"/>
                <a:ea typeface="华文行楷" charset="0"/>
                <a:sym typeface="+mn-ea"/>
              </a:rPr>
              <a:t>思路：实</a:t>
            </a:r>
            <a:r>
              <a:rPr lang="en-US" altLang="zh-CN" sz="4000" b="1">
                <a:solidFill>
                  <a:srgbClr val="0000CC"/>
                </a:solidFill>
                <a:latin typeface="华文行楷" charset="0"/>
                <a:ea typeface="华文行楷" charset="0"/>
                <a:sym typeface="+mn-ea"/>
              </a:rPr>
              <a:t>——</a:t>
            </a:r>
            <a:r>
              <a:rPr lang="zh-CN" altLang="en-US" sz="4000" b="1">
                <a:solidFill>
                  <a:srgbClr val="0000CC"/>
                </a:solidFill>
                <a:latin typeface="华文行楷" charset="0"/>
                <a:ea typeface="华文行楷" charset="0"/>
                <a:sym typeface="+mn-ea"/>
              </a:rPr>
              <a:t>虚</a:t>
            </a:r>
            <a:endParaRPr lang="zh-CN" altLang="en-US" sz="4000" b="1">
              <a:solidFill>
                <a:srgbClr val="0000CC"/>
              </a:solidFill>
              <a:latin typeface="华文行楷" charset="0"/>
              <a:ea typeface="华文行楷" charset="0"/>
              <a:sym typeface="+mn-ea"/>
            </a:endParaRPr>
          </a:p>
          <a:p>
            <a:r>
              <a:rPr lang="zh-CN" altLang="en-US" sz="4000" b="1">
                <a:solidFill>
                  <a:srgbClr val="0000CC"/>
                </a:solidFill>
                <a:latin typeface="华文行楷" charset="0"/>
                <a:ea typeface="华文行楷" charset="0"/>
                <a:sym typeface="+mn-ea"/>
              </a:rPr>
              <a:t>可操作性方法：树</a:t>
            </a:r>
            <a:r>
              <a:rPr lang="en-US" altLang="zh-CN" sz="4000" b="1">
                <a:solidFill>
                  <a:srgbClr val="0000CC"/>
                </a:solidFill>
                <a:latin typeface="华文行楷" charset="0"/>
                <a:ea typeface="华文行楷" charset="0"/>
                <a:sym typeface="+mn-ea"/>
              </a:rPr>
              <a:t>——</a:t>
            </a:r>
            <a:r>
              <a:rPr lang="zh-CN" altLang="en-US" sz="4000" b="1">
                <a:solidFill>
                  <a:srgbClr val="0000CC"/>
                </a:solidFill>
                <a:latin typeface="华文行楷" charset="0"/>
                <a:ea typeface="华文行楷" charset="0"/>
                <a:sym typeface="+mn-ea"/>
              </a:rPr>
              <a:t>人</a:t>
            </a:r>
            <a:r>
              <a:rPr lang="en-US" altLang="zh-CN" sz="4000" b="1">
                <a:solidFill>
                  <a:srgbClr val="0000CC"/>
                </a:solidFill>
                <a:latin typeface="华文行楷" charset="0"/>
                <a:ea typeface="华文行楷" charset="0"/>
                <a:sym typeface="+mn-ea"/>
              </a:rPr>
              <a:t>——</a:t>
            </a:r>
            <a:r>
              <a:rPr lang="zh-CN" altLang="en-US" sz="4000" b="1">
                <a:solidFill>
                  <a:srgbClr val="0000CC"/>
                </a:solidFill>
                <a:latin typeface="华文行楷" charset="0"/>
                <a:ea typeface="华文行楷" charset="0"/>
                <a:sym typeface="+mn-ea"/>
              </a:rPr>
              <a:t>社会生活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人：有缺点、失误、过错的人乃至犯罪分子，</a:t>
            </a:r>
            <a:r>
              <a:rPr lang="zh-CN" altLang="en-US" sz="1600" b="1">
                <a:solidFill>
                  <a:srgbClr val="92D050"/>
                </a:solidFill>
                <a:latin typeface="黑体" charset="0"/>
                <a:ea typeface="黑体" charset="0"/>
                <a:sym typeface="+mn-ea"/>
              </a:rPr>
              <a:t>如问题学生、不良青年、艾滋病患</a:t>
            </a:r>
            <a:endParaRPr lang="zh-CN" altLang="en-US" sz="1600" b="1">
              <a:solidFill>
                <a:srgbClr val="92D05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sz="1600" b="1">
                <a:solidFill>
                  <a:srgbClr val="92D050"/>
                </a:solidFill>
                <a:latin typeface="黑体" charset="0"/>
                <a:ea typeface="黑体" charset="0"/>
                <a:sym typeface="+mn-ea"/>
              </a:rPr>
              <a:t>者、罪犯。</a:t>
            </a:r>
            <a:endParaRPr lang="zh-CN" altLang="en-US" sz="1600" b="1">
              <a:solidFill>
                <a:srgbClr val="92D050"/>
              </a:solidFill>
              <a:latin typeface="黑体" charset="0"/>
              <a:ea typeface="黑体" charset="0"/>
              <a:sym typeface="+mn-ea"/>
            </a:endParaRPr>
          </a:p>
          <a:p>
            <a:endParaRPr lang="zh-CN" altLang="en-US" sz="1600" b="1">
              <a:solidFill>
                <a:srgbClr val="92D05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社会生活：</a:t>
            </a:r>
            <a:r>
              <a:rPr lang="zh-CN" altLang="en-US" sz="3200" b="1">
                <a:solidFill>
                  <a:srgbClr val="92D050"/>
                </a:solidFill>
                <a:latin typeface="黑体" charset="0"/>
                <a:ea typeface="黑体" charset="0"/>
                <a:sym typeface="+mn-ea"/>
              </a:rPr>
              <a:t>（鸦片、罂粟等）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毒品、网络、环境</a:t>
            </a:r>
            <a:r>
              <a:rPr lang="zh-CN" altLang="en-US" sz="3200" b="1">
                <a:solidFill>
                  <a:srgbClr val="92D050"/>
                </a:solidFill>
                <a:latin typeface="黑体" charset="0"/>
                <a:ea typeface="黑体" charset="0"/>
                <a:sym typeface="+mn-ea"/>
              </a:rPr>
              <a:t>等利弊共存的</a:t>
            </a:r>
            <a:endParaRPr lang="zh-CN" altLang="en-US" sz="3200" b="1">
              <a:solidFill>
                <a:srgbClr val="92D05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sz="3200" b="1">
                <a:solidFill>
                  <a:srgbClr val="92D050"/>
                </a:solidFill>
                <a:latin typeface="黑体" charset="0"/>
                <a:ea typeface="黑体" charset="0"/>
                <a:sym typeface="+mn-ea"/>
              </a:rPr>
              <a:t>事物。</a:t>
            </a:r>
            <a:endParaRPr lang="zh-CN" altLang="en-US" sz="3200" b="1">
              <a:solidFill>
                <a:srgbClr val="92D050"/>
              </a:solidFill>
              <a:latin typeface="黑体" charset="0"/>
              <a:ea typeface="黑体" charset="0"/>
              <a:sym typeface="+mn-ea"/>
            </a:endParaRPr>
          </a:p>
          <a:p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文化：</a:t>
            </a:r>
            <a:r>
              <a:rPr lang="zh-CN" altLang="en-US" sz="1600" b="1">
                <a:solidFill>
                  <a:srgbClr val="92D050"/>
                </a:solidFill>
                <a:latin typeface="黑体" charset="0"/>
                <a:ea typeface="黑体" charset="0"/>
                <a:sym typeface="+mn-ea"/>
              </a:rPr>
              <a:t>传统文化、外来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文化中精华与糟粕并存的现象。</a:t>
            </a:r>
            <a:br>
              <a:rPr lang="zh-CN" altLang="en-US" sz="40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</a:br>
            <a:endParaRPr lang="zh-CN" altLang="en-US" sz="4000" b="1">
              <a:solidFill>
                <a:srgbClr val="FF0000"/>
              </a:solidFill>
              <a:latin typeface="华文行楷" charset="0"/>
              <a:ea typeface="华文行楷" charset="0"/>
              <a:sym typeface="+mn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6685" y="207010"/>
            <a:ext cx="11808460" cy="6446520"/>
          </a:xfrm>
        </p:spPr>
        <p:txBody>
          <a:bodyPr>
            <a:normAutofit lnSpcReduction="10000"/>
          </a:bodyPr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许光达《将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双刃剑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舞之极致》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   世界的事物大多具有两面性，恰如那一棵有毒的树，我们不应因其一方面的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弊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而将其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一棒打死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，更需借其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弊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而用力，将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毒素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变成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良药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。对此，我对第四种人的做法点赞！因为他以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毒树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为剑，将这柄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双刃剑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舞之极致。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0" indent="0">
              <a:buNone/>
            </a:pP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   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公民将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双刃剑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舞之极致是素质的体现。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pPr marL="0" indent="0">
              <a:buNone/>
            </a:pP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   当今世界，网络早已充斥着社会的每一个角落，可以说，大至城市，小至农村，公民的生活已经出现无法离开网络的现象。众所周知，网络就是一柄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双刃剑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。当我们在享受快捷便利的生活，利用网络开拓视野的同时，网络中的不良信息也在对我们的身心造成伤害。因此，社会上也开始出现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远离网络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个人。然而，这种封闭主义是万万不可取的。作为公民，如何将网络这柄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双刃剑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的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弊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转化为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利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，并将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利益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最大化正是一个公民良好素质的。我们应正视网络，好好利用网络，趋利避害以造福社会。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5590" y="133350"/>
            <a:ext cx="11618595" cy="6325870"/>
          </a:xfrm>
        </p:spPr>
        <p:txBody>
          <a:bodyPr/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快快乐乐迎新年！年夜饭时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笑逐颜开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的你，一定会感谢这个周末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伏案苦读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的你！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考前巩固复习建议与提醒：</a:t>
            </a:r>
            <a:endParaRPr lang="zh-CN" altLang="en-US" sz="4400" b="1">
              <a:solidFill>
                <a:schemeClr val="tx1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1.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名句名篇默写：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3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张纸 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+ 60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练。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2.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诗歌鉴赏：蓝本专题一之典题 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+ 60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练之第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10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、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28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、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46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、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52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、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76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页（或 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+ 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限时练之八）。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3.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传记阅读：《金岳霖》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+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《朱东润自传》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4.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作文：三种类型的新材料作文的审题及素材积累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53251" name="文本框 50179">
            <a:hlinkClick r:id="rId1" action="ppaction://hlinksldjump"/>
          </p:cNvPr>
          <p:cNvSpPr txBox="1"/>
          <p:nvPr/>
        </p:nvSpPr>
        <p:spPr>
          <a:xfrm>
            <a:off x="504190" y="5034280"/>
            <a:ext cx="11195685" cy="1722755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>
              <a:spcBef>
                <a:spcPct val="40000"/>
              </a:spcBef>
            </a:pPr>
            <a:r>
              <a:rPr lang="en-US" altLang="zh-CN" sz="4400" b="1" dirty="0">
                <a:solidFill>
                  <a:srgbClr val="FF0000"/>
                </a:solidFill>
                <a:ea typeface="华文行楷" charset="0"/>
              </a:rPr>
              <a:t>1.</a:t>
            </a:r>
            <a:r>
              <a:rPr lang="zh-CN" altLang="en-US" sz="4400" b="1" dirty="0">
                <a:solidFill>
                  <a:srgbClr val="FF0000"/>
                </a:solidFill>
                <a:ea typeface="华文行楷" charset="0"/>
              </a:rPr>
              <a:t>事实性材料作文              </a:t>
            </a:r>
            <a:r>
              <a:rPr lang="en-US" altLang="zh-CN" sz="4400" b="1" dirty="0">
                <a:solidFill>
                  <a:srgbClr val="FF0000"/>
                </a:solidFill>
                <a:ea typeface="华文行楷" charset="0"/>
              </a:rPr>
              <a:t>2.</a:t>
            </a:r>
            <a:r>
              <a:rPr lang="zh-CN" altLang="en-US" sz="4400" b="1" dirty="0">
                <a:solidFill>
                  <a:srgbClr val="FF0000"/>
                </a:solidFill>
                <a:ea typeface="华文行楷" charset="0"/>
              </a:rPr>
              <a:t>寓意型材料作文</a:t>
            </a:r>
            <a:endParaRPr lang="zh-CN" altLang="en-US" sz="4400" b="1" dirty="0">
              <a:solidFill>
                <a:srgbClr val="FF0000"/>
              </a:solidFill>
              <a:ea typeface="华文行楷" charset="0"/>
            </a:endParaRPr>
          </a:p>
          <a:p>
            <a:pPr lvl="0">
              <a:spcBef>
                <a:spcPct val="40000"/>
              </a:spcBef>
            </a:pPr>
            <a:r>
              <a:rPr lang="en-US" altLang="zh-CN" sz="4400" b="1" dirty="0">
                <a:solidFill>
                  <a:srgbClr val="FF0000"/>
                </a:solidFill>
                <a:ea typeface="华文行楷" charset="0"/>
              </a:rPr>
              <a:t>3.</a:t>
            </a:r>
            <a:r>
              <a:rPr lang="zh-CN" altLang="en-US" sz="4400" b="1" dirty="0">
                <a:solidFill>
                  <a:srgbClr val="FF0000"/>
                </a:solidFill>
                <a:ea typeface="华文行楷" charset="0"/>
              </a:rPr>
              <a:t>观点型材料作文</a:t>
            </a:r>
            <a:endParaRPr lang="zh-CN" altLang="en-US" sz="4400" b="1" dirty="0">
              <a:solidFill>
                <a:srgbClr val="FF0000"/>
              </a:solidFill>
              <a:ea typeface="华文行楷" charset="0"/>
            </a:endParaRPr>
          </a:p>
        </p:txBody>
      </p:sp>
      <p:sp>
        <p:nvSpPr>
          <p:cNvPr id="2" name="文本框 50179">
            <a:hlinkClick r:id="rId1" action="ppaction://hlinksldjump"/>
          </p:cNvPr>
          <p:cNvSpPr txBox="1"/>
          <p:nvPr/>
        </p:nvSpPr>
        <p:spPr>
          <a:xfrm>
            <a:off x="5342255" y="1303020"/>
            <a:ext cx="5594985" cy="822960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>
              <a:spcBef>
                <a:spcPct val="40000"/>
              </a:spcBef>
            </a:pPr>
            <a:r>
              <a:rPr lang="zh-CN" altLang="en-US" sz="4800" b="1" dirty="0">
                <a:solidFill>
                  <a:schemeClr val="tx1"/>
                </a:solidFill>
                <a:ea typeface="华文行楷" charset="0"/>
              </a:rPr>
              <a:t>该出手时就出手！</a:t>
            </a:r>
            <a:endParaRPr lang="zh-CN" altLang="en-US" sz="4800" b="1" dirty="0">
              <a:solidFill>
                <a:schemeClr val="tx1"/>
              </a:solidFill>
              <a:ea typeface="华文行楷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2129</Words>
  <Application>Kingsoft Office WPP</Application>
  <PresentationFormat>宽屏</PresentationFormat>
  <Paragraphs>118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Office 主题</vt:lpstr>
      <vt:lpstr>怎样对待一棵有毒的树？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115</cp:revision>
  <dcterms:created xsi:type="dcterms:W3CDTF">2015-11-30T08:13:00Z</dcterms:created>
  <dcterms:modified xsi:type="dcterms:W3CDTF">2016-01-20T03:18:56Z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2052-10.1.0.5458</vt:lpwstr>
  </property>
</Properties>
</file>