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6" r:id="rId11"/>
    <p:sldId id="264" r:id="rId12"/>
    <p:sldId id="263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0.emf"/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22.wmf"/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5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5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2.emf"/><Relationship Id="rId13" Type="http://schemas.openxmlformats.org/officeDocument/2006/relationships/vmlDrawing" Target="../drawings/vmlDrawing2.v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6.xml"/><Relationship Id="rId10" Type="http://schemas.openxmlformats.org/officeDocument/2006/relationships/image" Target="../media/image6.w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image" Target="../media/image10.emf"/><Relationship Id="rId7" Type="http://schemas.openxmlformats.org/officeDocument/2006/relationships/oleObject" Target="../embeddings/oleObject10.bin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8.e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7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9.x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.xml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4.xml"/><Relationship Id="rId8" Type="http://schemas.openxmlformats.org/officeDocument/2006/relationships/image" Target="../media/image22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21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0.e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9.wmf"/><Relationship Id="rId11" Type="http://schemas.openxmlformats.org/officeDocument/2006/relationships/vmlDrawing" Target="../drawings/vmlDrawing6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.xml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18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9" name="矩形 368658"/>
          <p:cNvSpPr/>
          <p:nvPr/>
        </p:nvSpPr>
        <p:spPr>
          <a:xfrm>
            <a:off x="1659255" y="2073275"/>
            <a:ext cx="8734425" cy="1920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 eaLnBrk="0" hangingPunct="0">
              <a:lnSpc>
                <a:spcPct val="150000"/>
              </a:lnSpc>
            </a:pPr>
            <a:r>
              <a:rPr lang="en-US" altLang="zh-CN" sz="4000" b="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2.2.2</a:t>
            </a:r>
            <a:r>
              <a:rPr lang="zh-CN" altLang="en-US" sz="4000" b="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对数函数及其性质</a:t>
            </a:r>
            <a:endParaRPr lang="zh-CN" altLang="en-US" sz="4000" b="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lnSpc>
                <a:spcPct val="150000"/>
              </a:lnSpc>
            </a:pPr>
            <a:r>
              <a:rPr lang="zh-CN" altLang="en-US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对数函数的图象及性质</a:t>
            </a:r>
            <a:endParaRPr lang="zh-CN" altLang="en-US" sz="4000" b="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7129" name="文本框 377128"/>
          <p:cNvSpPr txBox="1"/>
          <p:nvPr/>
        </p:nvSpPr>
        <p:spPr>
          <a:xfrm>
            <a:off x="864870" y="802005"/>
            <a:ext cx="107569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endParaRPr lang="zh-CN" altLang="en-US" sz="40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考古学家一般通过提取附着在出土文物、古遗址上死亡物体的残留物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利用          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(P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为碳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14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含量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估算出土文物或古遗址的年代</a:t>
            </a:r>
            <a:r>
              <a:rPr lang="en-US" altLang="zh-CN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t.</a:t>
            </a:r>
            <a:r>
              <a:rPr lang="zh-CN" altLang="en-US" sz="40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40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377139" name="对象 377138"/>
          <p:cNvGraphicFramePr/>
          <p:nvPr/>
        </p:nvGraphicFramePr>
        <p:xfrm>
          <a:off x="7339965" y="2578100"/>
          <a:ext cx="2613660" cy="9544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523365" imgH="673100" progId="Equation.DSMT4">
                  <p:embed/>
                </p:oleObj>
              </mc:Choice>
              <mc:Fallback>
                <p:oleObj name="" r:id="rId1" imgW="1523365" imgH="6731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39965" y="2578100"/>
                        <a:ext cx="2613660" cy="9544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245235" y="4702175"/>
            <a:ext cx="83540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40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</a:t>
            </a:r>
            <a:r>
              <a:rPr lang="zh-CN" altLang="zh-CN" sz="40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en-US" altLang="zh-CN" sz="40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p</a:t>
            </a:r>
            <a:r>
              <a:rPr lang="zh-CN" altLang="en-US" sz="4000" b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是否是函数关系？自变量是谁？</a:t>
            </a:r>
            <a:endParaRPr lang="zh-CN" altLang="en-US" sz="4000" b="1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对象 9217"/>
          <p:cNvGraphicFramePr>
            <a:graphicFrameLocks noChangeAspect="1"/>
          </p:cNvGraphicFramePr>
          <p:nvPr/>
        </p:nvGraphicFramePr>
        <p:xfrm>
          <a:off x="1090613" y="749300"/>
          <a:ext cx="9411335" cy="2879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7800975" imgH="2390775" progId="Word.Document.8">
                  <p:embed/>
                </p:oleObj>
              </mc:Choice>
              <mc:Fallback>
                <p:oleObj name="" r:id="rId1" imgW="7800975" imgH="2390775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0613" y="749300"/>
                        <a:ext cx="9411335" cy="28790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对象 9218"/>
          <p:cNvGraphicFramePr>
            <a:graphicFrameLocks noChangeAspect="1"/>
          </p:cNvGraphicFramePr>
          <p:nvPr/>
        </p:nvGraphicFramePr>
        <p:xfrm>
          <a:off x="4526280" y="1274763"/>
          <a:ext cx="5631815" cy="528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4305300" imgH="409575" progId="Word.Document.8">
                  <p:embed/>
                </p:oleObj>
              </mc:Choice>
              <mc:Fallback>
                <p:oleObj name="" r:id="rId3" imgW="4305300" imgH="409575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26280" y="1274763"/>
                        <a:ext cx="5631815" cy="5289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对象 9219"/>
          <p:cNvGraphicFramePr>
            <a:graphicFrameLocks noChangeAspect="1"/>
          </p:cNvGraphicFramePr>
          <p:nvPr/>
        </p:nvGraphicFramePr>
        <p:xfrm>
          <a:off x="2654935" y="2734945"/>
          <a:ext cx="1939290" cy="773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32890" imgH="618490" progId="Word.Document.8">
                  <p:embed/>
                </p:oleObj>
              </mc:Choice>
              <mc:Fallback>
                <p:oleObj name="" r:id="rId5" imgW="1532890" imgH="61849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54935" y="2734945"/>
                        <a:ext cx="1939290" cy="7734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363460" y="2802255"/>
            <a:ext cx="2545080" cy="64516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如：</a:t>
            </a:r>
            <a:r>
              <a:rPr lang="en-US" altLang="zh-CN" sz="36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=log</a:t>
            </a:r>
            <a:r>
              <a:rPr lang="en-US" altLang="zh-CN" sz="3600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36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endParaRPr lang="zh-CN" altLang="en-US" sz="36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4530" name="文本框 1174529"/>
          <p:cNvSpPr txBox="1"/>
          <p:nvPr/>
        </p:nvSpPr>
        <p:spPr>
          <a:xfrm>
            <a:off x="497840" y="3526155"/>
            <a:ext cx="11759565" cy="2011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【自测</a:t>
            </a: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给出下列函数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:(1)y=      ;(2)y=log</a:t>
            </a:r>
            <a:r>
              <a:rPr lang="en-US" altLang="zh-CN" sz="32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(x-1);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(3)y=log</a:t>
            </a:r>
            <a:r>
              <a:rPr lang="en-US" altLang="zh-CN" sz="32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π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其中是对数函数的有　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A.0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个    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B.1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个	 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C.2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个    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D.3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个</a:t>
            </a:r>
            <a:endParaRPr lang="en-US" altLang="zh-CN" sz="32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63460" y="4291330"/>
            <a:ext cx="4540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1174531" name="对象 1174530"/>
          <p:cNvGraphicFramePr/>
          <p:nvPr/>
        </p:nvGraphicFramePr>
        <p:xfrm>
          <a:off x="6369050" y="3508375"/>
          <a:ext cx="1167130" cy="938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837565" imgH="673100" progId="Equation.DSMT4">
                  <p:embed/>
                </p:oleObj>
              </mc:Choice>
              <mc:Fallback>
                <p:oleObj name="" r:id="rId7" imgW="837565" imgH="6731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69050" y="3508375"/>
                        <a:ext cx="1167130" cy="9385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77602" name="文本框 1177601"/>
          <p:cNvSpPr txBox="1"/>
          <p:nvPr/>
        </p:nvSpPr>
        <p:spPr>
          <a:xfrm>
            <a:off x="770890" y="5735320"/>
            <a:ext cx="111499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已知对数函数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过点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(2,4),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的解析式为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________.</a:t>
            </a:r>
            <a:endParaRPr lang="en-US" altLang="zh-CN" sz="280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782050" y="5530215"/>
          <a:ext cx="2793365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9" imgW="927100" imgH="241300" progId="Equation.KSEE3">
                  <p:embed/>
                </p:oleObj>
              </mc:Choice>
              <mc:Fallback>
                <p:oleObj name="" r:id="rId9" imgW="927100" imgH="2413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782050" y="5530215"/>
                        <a:ext cx="2793365" cy="7270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74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74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7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74530" grpId="0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21" name="对象 9220"/>
          <p:cNvGraphicFramePr>
            <a:graphicFrameLocks noChangeAspect="1"/>
          </p:cNvGraphicFramePr>
          <p:nvPr/>
        </p:nvGraphicFramePr>
        <p:xfrm>
          <a:off x="1283335" y="1223010"/>
          <a:ext cx="9918700" cy="3084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7602220" imgH="2371725" progId="Word.Document.8">
                  <p:embed/>
                </p:oleObj>
              </mc:Choice>
              <mc:Fallback>
                <p:oleObj name="" r:id="rId1" imgW="7602220" imgH="2371725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83335" y="1223010"/>
                        <a:ext cx="9918700" cy="30848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对象 9221"/>
          <p:cNvGraphicFramePr>
            <a:graphicFrameLocks noChangeAspect="1"/>
          </p:cNvGraphicFramePr>
          <p:nvPr/>
        </p:nvGraphicFramePr>
        <p:xfrm>
          <a:off x="498475" y="4307840"/>
          <a:ext cx="9907270" cy="9766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6302375" imgH="627380" progId="Word.Document.8">
                  <p:embed/>
                </p:oleObj>
              </mc:Choice>
              <mc:Fallback>
                <p:oleObj name="" r:id="rId3" imgW="6302375" imgH="62738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8475" y="4307840"/>
                        <a:ext cx="9907270" cy="9766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对象 9222"/>
          <p:cNvGraphicFramePr>
            <a:graphicFrameLocks noChangeAspect="1"/>
          </p:cNvGraphicFramePr>
          <p:nvPr/>
        </p:nvGraphicFramePr>
        <p:xfrm>
          <a:off x="1900555" y="5172710"/>
          <a:ext cx="6779895" cy="7766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4876800" imgH="564515" progId="Word.Document.8">
                  <p:embed/>
                </p:oleObj>
              </mc:Choice>
              <mc:Fallback>
                <p:oleObj name="" r:id="rId5" imgW="4876800" imgH="56451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00555" y="5172710"/>
                        <a:ext cx="6779895" cy="7766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对象 9223"/>
          <p:cNvGraphicFramePr>
            <a:graphicFrameLocks noChangeAspect="1"/>
          </p:cNvGraphicFramePr>
          <p:nvPr/>
        </p:nvGraphicFramePr>
        <p:xfrm>
          <a:off x="3190240" y="3364230"/>
          <a:ext cx="1299845" cy="76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842645" imgH="502285" progId="Word.Document.8">
                  <p:embed/>
                </p:oleObj>
              </mc:Choice>
              <mc:Fallback>
                <p:oleObj name="" r:id="rId7" imgW="842645" imgH="502285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90240" y="3364230"/>
                        <a:ext cx="1299845" cy="769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5" name="文本框 9224"/>
          <p:cNvSpPr txBox="1"/>
          <p:nvPr/>
        </p:nvSpPr>
        <p:spPr>
          <a:xfrm>
            <a:off x="8368983" y="1955165"/>
            <a:ext cx="311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660033"/>
                </a:solidFill>
                <a:latin typeface="Arial" panose="020B0604020202020204" pitchFamily="34" charset="0"/>
              </a:rPr>
              <a:t>2</a:t>
            </a:r>
            <a:endParaRPr lang="zh-CN" altLang="en-US" sz="2800" dirty="0">
              <a:solidFill>
                <a:srgbClr val="660033"/>
              </a:solidFill>
              <a:latin typeface="Arial" panose="020B0604020202020204" pitchFamily="34" charset="0"/>
            </a:endParaRPr>
          </a:p>
        </p:txBody>
      </p:sp>
      <p:sp>
        <p:nvSpPr>
          <p:cNvPr id="9226" name="文本框 9225"/>
          <p:cNvSpPr txBox="1"/>
          <p:nvPr/>
        </p:nvSpPr>
        <p:spPr>
          <a:xfrm flipV="1">
            <a:off x="8236585" y="1933575"/>
            <a:ext cx="216916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dirty="0">
                <a:solidFill>
                  <a:srgbClr val="660033"/>
                </a:solidFill>
                <a:latin typeface="Arial" panose="020B0604020202020204" pitchFamily="34" charset="0"/>
              </a:rPr>
              <a:t>0</a:t>
            </a:r>
            <a:endParaRPr lang="zh-CN" altLang="en-US" sz="2800" dirty="0">
              <a:solidFill>
                <a:srgbClr val="660033"/>
              </a:solidFill>
              <a:latin typeface="Arial" panose="020B0604020202020204" pitchFamily="34" charset="0"/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 bldLvl="0"/>
      <p:bldP spid="9226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3026" name="文本框 1153025"/>
          <p:cNvSpPr txBox="1"/>
          <p:nvPr/>
        </p:nvSpPr>
        <p:spPr>
          <a:xfrm>
            <a:off x="702945" y="1010920"/>
            <a:ext cx="11084560" cy="1531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对数函数的图象与性质</a:t>
            </a:r>
            <a:endParaRPr lang="zh-CN" altLang="en-US" sz="36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在同一坐标系内画出函数</a:t>
            </a:r>
            <a:r>
              <a:rPr lang="en-US" altLang="zh-CN" sz="36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=log</a:t>
            </a:r>
            <a:r>
              <a:rPr lang="en-US" altLang="zh-CN" sz="3600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36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36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=log</a:t>
            </a:r>
            <a:r>
              <a:rPr lang="en-US" altLang="zh-CN" sz="3600" baseline="-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36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10242" name="图片 102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5470" y="2776220"/>
            <a:ext cx="5847715" cy="366014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4" name="图片 102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48785" y="2874645"/>
            <a:ext cx="5134610" cy="3258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5314" name="文本框 1165313"/>
          <p:cNvSpPr txBox="1"/>
          <p:nvPr/>
        </p:nvSpPr>
        <p:spPr>
          <a:xfrm>
            <a:off x="389255" y="1581150"/>
            <a:ext cx="11432540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画出函数        和           的图象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并说出函数图象的特征</a:t>
            </a: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6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165315" name="对象 1165314"/>
          <p:cNvGraphicFramePr/>
          <p:nvPr/>
        </p:nvGraphicFramePr>
        <p:xfrm>
          <a:off x="2726690" y="1581150"/>
          <a:ext cx="1913890" cy="919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205865" imgH="622300" progId="Equation.DSMT4">
                  <p:embed/>
                </p:oleObj>
              </mc:Choice>
              <mc:Fallback>
                <p:oleObj name="" r:id="rId2" imgW="1205865" imgH="6223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26690" y="1581150"/>
                        <a:ext cx="1913890" cy="9194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5316" name="对象 1165315"/>
          <p:cNvGraphicFramePr/>
          <p:nvPr/>
        </p:nvGraphicFramePr>
        <p:xfrm>
          <a:off x="5103495" y="1580515"/>
          <a:ext cx="2318385" cy="908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193165" imgH="622300" progId="Equation.DSMT4">
                  <p:embed/>
                </p:oleObj>
              </mc:Choice>
              <mc:Fallback>
                <p:oleObj name="" r:id="rId4" imgW="1193165" imgH="6223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03495" y="1580515"/>
                        <a:ext cx="2318385" cy="9086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内容占位符 1126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887855" y="1162050"/>
            <a:ext cx="7589838" cy="4494213"/>
          </a:xfrm>
        </p:spPr>
      </p:pic>
      <p:sp>
        <p:nvSpPr>
          <p:cNvPr id="11267" name="直接连接符 11266"/>
          <p:cNvSpPr/>
          <p:nvPr/>
        </p:nvSpPr>
        <p:spPr>
          <a:xfrm flipV="1">
            <a:off x="3794443" y="2433638"/>
            <a:ext cx="5683250" cy="12700"/>
          </a:xfrm>
          <a:prstGeom prst="line">
            <a:avLst/>
          </a:prstGeom>
          <a:ln w="1905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1268" name="直接连接符 11267"/>
          <p:cNvSpPr/>
          <p:nvPr/>
        </p:nvSpPr>
        <p:spPr>
          <a:xfrm>
            <a:off x="4080193" y="2433638"/>
            <a:ext cx="0" cy="933450"/>
          </a:xfrm>
          <a:prstGeom prst="line">
            <a:avLst/>
          </a:prstGeom>
          <a:ln w="22225" cap="flat" cmpd="sng">
            <a:solidFill>
              <a:srgbClr val="00808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1269" name="直接连接符 11268"/>
          <p:cNvSpPr/>
          <p:nvPr/>
        </p:nvSpPr>
        <p:spPr>
          <a:xfrm>
            <a:off x="4278630" y="2463800"/>
            <a:ext cx="1588" cy="933450"/>
          </a:xfrm>
          <a:prstGeom prst="line">
            <a:avLst/>
          </a:prstGeom>
          <a:ln w="22225" cap="flat" cmpd="sng">
            <a:solidFill>
              <a:srgbClr val="FF6600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1270" name="直接连接符 11269"/>
          <p:cNvSpPr/>
          <p:nvPr/>
        </p:nvSpPr>
        <p:spPr>
          <a:xfrm>
            <a:off x="5653405" y="2446338"/>
            <a:ext cx="0" cy="933450"/>
          </a:xfrm>
          <a:prstGeom prst="line">
            <a:avLst/>
          </a:prstGeom>
          <a:ln w="22225" cap="flat" cmpd="sng">
            <a:solidFill>
              <a:srgbClr val="FF0000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1271" name="直接连接符 11270"/>
          <p:cNvSpPr/>
          <p:nvPr/>
        </p:nvSpPr>
        <p:spPr>
          <a:xfrm>
            <a:off x="6578918" y="2433638"/>
            <a:ext cx="0" cy="933450"/>
          </a:xfrm>
          <a:prstGeom prst="line">
            <a:avLst/>
          </a:prstGeom>
          <a:ln w="22225" cap="flat" cmpd="sng">
            <a:solidFill>
              <a:srgbClr val="0000FF"/>
            </a:solidFill>
            <a:prstDash val="dash"/>
            <a:bevel/>
            <a:headEnd type="none" w="med" len="med"/>
            <a:tailEnd type="none" w="med" len="med"/>
          </a:ln>
        </p:spPr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6818" name="文本框 1186817"/>
          <p:cNvSpPr txBox="1"/>
          <p:nvPr/>
        </p:nvSpPr>
        <p:spPr>
          <a:xfrm>
            <a:off x="262890" y="692150"/>
            <a:ext cx="11369675" cy="13709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如图所示的曲线是对数函数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y=log</a:t>
            </a:r>
            <a:r>
              <a:rPr lang="en-US" altLang="zh-CN" sz="32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x, y=log</a:t>
            </a:r>
            <a:r>
              <a:rPr lang="en-US" altLang="zh-CN" sz="32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x,y=log</a:t>
            </a:r>
            <a:r>
              <a:rPr lang="en-US" altLang="zh-CN" sz="32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x,y=log</a:t>
            </a:r>
            <a:r>
              <a:rPr lang="en-US" altLang="zh-CN" sz="32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a,b,c,d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的大小关系为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________.</a:t>
            </a:r>
            <a:endParaRPr lang="en-US" altLang="zh-CN" sz="32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1186819" name="Image0137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5050" y="2128520"/>
            <a:ext cx="5118735" cy="3568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842" name="文本框 1187841"/>
          <p:cNvSpPr txBox="1"/>
          <p:nvPr/>
        </p:nvSpPr>
        <p:spPr>
          <a:xfrm>
            <a:off x="613410" y="5612765"/>
            <a:ext cx="106483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*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en-US" altLang="zh-CN" sz="3200" b="1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f(x)=log</a:t>
            </a:r>
            <a:r>
              <a:rPr lang="en-US" altLang="zh-CN" sz="3200" b="1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3200" b="1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|x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|,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满足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f(-5)=1,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试画出函数</a:t>
            </a:r>
            <a:r>
              <a:rPr lang="en-US" altLang="zh-CN" sz="3200" b="1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3200" b="1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449185" y="1479550"/>
            <a:ext cx="214884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  <a:sym typeface="+mn-ea"/>
              </a:rPr>
              <a:t>b&gt;a&gt;1&gt;d&gt;c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87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42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1458" name="文本框 1171457"/>
          <p:cNvSpPr txBox="1"/>
          <p:nvPr/>
        </p:nvSpPr>
        <p:spPr>
          <a:xfrm>
            <a:off x="247650" y="561975"/>
            <a:ext cx="11573510" cy="22879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已知函数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)=log</a:t>
            </a:r>
            <a:r>
              <a:rPr lang="en-US" altLang="zh-CN" sz="28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(x-1)(a&gt;0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a≠1),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则函数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的图象必过定点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altLang="en-US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A.(1,0)    B.(2,0)    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C.(0,1)     D.(0,2)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pPr>
              <a:lnSpc>
                <a:spcPct val="170000"/>
              </a:lnSpc>
            </a:pPr>
            <a:endParaRPr lang="en-US" altLang="zh-CN" sz="28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102340" y="828040"/>
            <a:ext cx="4540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75554" name="文本框 1175553"/>
          <p:cNvSpPr txBox="1"/>
          <p:nvPr/>
        </p:nvSpPr>
        <p:spPr>
          <a:xfrm>
            <a:off x="354330" y="2459355"/>
            <a:ext cx="112014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当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a&gt;1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时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在同一坐标系中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函数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y=a</a:t>
            </a:r>
            <a:r>
              <a:rPr lang="en-US" altLang="zh-CN" sz="2800" baseline="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-x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y=log</a:t>
            </a:r>
            <a:r>
              <a:rPr lang="en-US" altLang="zh-CN" sz="2800" baseline="-300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8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的图象是　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28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pic>
        <p:nvPicPr>
          <p:cNvPr id="1175555" name="Image0136.jpe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2080" y="3375660"/>
            <a:ext cx="8875395" cy="29825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006965" y="2397760"/>
            <a:ext cx="4762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5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5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75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75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1755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2290" name="对象 12289"/>
          <p:cNvGraphicFramePr>
            <a:graphicFrameLocks noChangeAspect="1"/>
          </p:cNvGraphicFramePr>
          <p:nvPr/>
        </p:nvGraphicFramePr>
        <p:xfrm>
          <a:off x="733743" y="334645"/>
          <a:ext cx="12905740" cy="618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0629900" imgH="5248275" progId="Word.Document.8">
                  <p:embed/>
                </p:oleObj>
              </mc:Choice>
              <mc:Fallback>
                <p:oleObj name="" r:id="rId1" imgW="10629900" imgH="5248275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3743" y="334645"/>
                        <a:ext cx="12905740" cy="6188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2850515" y="5601653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∈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(0,1)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850515" y="6062028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∈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(1, +∞)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075805" y="5601653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∈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(0,1)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075805" y="6062028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∈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(1, +∞)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338" name="对象 14337"/>
          <p:cNvGraphicFramePr>
            <a:graphicFrameLocks noChangeAspect="1"/>
          </p:cNvGraphicFramePr>
          <p:nvPr/>
        </p:nvGraphicFramePr>
        <p:xfrm>
          <a:off x="2058670" y="868363"/>
          <a:ext cx="7627938" cy="184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7366635" imgH="1778635" progId="Word.Document.8">
                  <p:embed/>
                </p:oleObj>
              </mc:Choice>
              <mc:Fallback>
                <p:oleObj name="" r:id="rId1" imgW="7366635" imgH="1778635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58670" y="868363"/>
                        <a:ext cx="7627938" cy="184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对象 14338"/>
          <p:cNvGraphicFramePr>
            <a:graphicFrameLocks noChangeAspect="1"/>
          </p:cNvGraphicFramePr>
          <p:nvPr/>
        </p:nvGraphicFramePr>
        <p:xfrm>
          <a:off x="2058670" y="2852420"/>
          <a:ext cx="7881938" cy="199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3" imgW="6812915" imgH="1730375" progId="Word.Document.8">
                  <p:embed/>
                </p:oleObj>
              </mc:Choice>
              <mc:Fallback>
                <p:oleObj name="" r:id="rId3" imgW="6812915" imgH="173037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58670" y="2852420"/>
                        <a:ext cx="7881938" cy="1995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对象 14339"/>
          <p:cNvGraphicFramePr>
            <a:graphicFrameLocks noChangeAspect="1"/>
          </p:cNvGraphicFramePr>
          <p:nvPr/>
        </p:nvGraphicFramePr>
        <p:xfrm>
          <a:off x="2024698" y="4765675"/>
          <a:ext cx="7931150" cy="181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7064375" imgH="1622425" progId="Word.Document.8">
                  <p:embed/>
                </p:oleObj>
              </mc:Choice>
              <mc:Fallback>
                <p:oleObj name="" r:id="rId5" imgW="7064375" imgH="1622425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24698" y="4765675"/>
                        <a:ext cx="7931150" cy="1814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124190" y="1589405"/>
          <a:ext cx="362585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7" imgW="1397000" imgH="431800" progId="Equation.KSEE3">
                  <p:embed/>
                </p:oleObj>
              </mc:Choice>
              <mc:Fallback>
                <p:oleObj name="" r:id="rId7" imgW="1397000" imgH="4318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24190" y="1589405"/>
                        <a:ext cx="3625850" cy="11207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8146" name="文本框 1158145"/>
          <p:cNvSpPr txBox="1"/>
          <p:nvPr/>
        </p:nvSpPr>
        <p:spPr>
          <a:xfrm>
            <a:off x="247650" y="666750"/>
            <a:ext cx="11525885" cy="4029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与对数函数有关的定义域问题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【典例</a:t>
            </a: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en-US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(1)(2017</a:t>
            </a:r>
            <a:r>
              <a:rPr lang="en-US" altLang="zh-CN" sz="3200">
                <a:latin typeface="宋体" panose="02010600030101010101" pitchFamily="2" charset="-122"/>
                <a:ea typeface="Times New Roman" panose="02020603050405020304" pitchFamily="18" charset="0"/>
              </a:rPr>
              <a:t>·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烟台高一检测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函数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)=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的定义域为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A.(0,2)   B.(0,2]   C.(2,+∞)   D.[2,+∞)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(2)(2017</a:t>
            </a:r>
            <a:r>
              <a:rPr lang="en-US" altLang="zh-CN" sz="3200">
                <a:latin typeface="宋体" panose="02010600030101010101" pitchFamily="2" charset="-122"/>
                <a:ea typeface="Times New Roman" panose="02020603050405020304" pitchFamily="18" charset="0"/>
              </a:rPr>
              <a:t>·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温州高一检测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函数</a:t>
            </a:r>
            <a:r>
              <a:rPr lang="en-US" altLang="zh-CN" sz="3200" err="1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f(x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)=log</a:t>
            </a:r>
            <a:r>
              <a:rPr lang="en-US" altLang="zh-CN" sz="3200" baseline="-300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2x-1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的定义域是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__________.</a:t>
            </a:r>
            <a:endParaRPr lang="en-US" altLang="zh-CN" sz="3200"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graphicFrame>
        <p:nvGraphicFramePr>
          <p:cNvPr id="1158148" name="对象 1158147"/>
          <p:cNvGraphicFramePr/>
          <p:nvPr/>
        </p:nvGraphicFramePr>
        <p:xfrm>
          <a:off x="7999095" y="3337560"/>
          <a:ext cx="1159510" cy="534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" imgW="1002665" imgH="393700" progId="Equation.DSMT4">
                  <p:embed/>
                </p:oleObj>
              </mc:Choice>
              <mc:Fallback>
                <p:oleObj name="" r:id="rId1" imgW="1002665" imgH="3937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999095" y="3337560"/>
                        <a:ext cx="1159510" cy="534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60199" name="对象 1160198"/>
          <p:cNvGraphicFramePr/>
          <p:nvPr/>
        </p:nvGraphicFramePr>
        <p:xfrm>
          <a:off x="629920" y="4083685"/>
          <a:ext cx="2639060" cy="893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3" imgW="2184400" imgH="736600" progId="Equation.DSMT4">
                  <p:embed/>
                </p:oleObj>
              </mc:Choice>
              <mc:Fallback>
                <p:oleObj name="" r:id="rId3" imgW="2184400" imgH="7366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9920" y="4083685"/>
                        <a:ext cx="2639060" cy="89344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9051290" y="2099945"/>
            <a:ext cx="4762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601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774</Words>
  <Application>WPS 演示</Application>
  <PresentationFormat>宽屏</PresentationFormat>
  <Paragraphs>58</Paragraphs>
  <Slides>20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19</vt:i4>
      </vt:variant>
      <vt:variant>
        <vt:lpstr>幻灯片标题</vt:lpstr>
      </vt:variant>
      <vt:variant>
        <vt:i4>20</vt:i4>
      </vt:variant>
    </vt:vector>
  </HeadingPairs>
  <TitlesOfParts>
    <vt:vector size="50" baseType="lpstr">
      <vt:lpstr>Arial</vt:lpstr>
      <vt:lpstr>宋体</vt:lpstr>
      <vt:lpstr>Wingdings</vt:lpstr>
      <vt:lpstr>黑体</vt:lpstr>
      <vt:lpstr>Calibri</vt:lpstr>
      <vt:lpstr>微软雅黑</vt:lpstr>
      <vt:lpstr>Times New Roman</vt:lpstr>
      <vt:lpstr>楷体_GB2312</vt:lpstr>
      <vt:lpstr>Arial Unicode MS</vt:lpstr>
      <vt:lpstr>新宋体</vt:lpstr>
      <vt:lpstr>Office 主题</vt:lpstr>
      <vt:lpstr>Equation.DSMT4</vt:lpstr>
      <vt:lpstr>Word.Document.8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Equation.KSEE3</vt:lpstr>
      <vt:lpstr>Equation.DSMT4</vt:lpstr>
      <vt:lpstr>Equation.DSMT4</vt:lpstr>
      <vt:lpstr>Word.Document.8</vt:lpstr>
      <vt:lpstr>Word.Document.8</vt:lpstr>
      <vt:lpstr>Word.Document.8</vt:lpstr>
      <vt:lpstr>Equation.DSMT4</vt:lpstr>
      <vt:lpstr>Equation.KSEE3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草草</cp:lastModifiedBy>
  <cp:revision>7</cp:revision>
  <dcterms:created xsi:type="dcterms:W3CDTF">2018-03-01T02:03:00Z</dcterms:created>
  <dcterms:modified xsi:type="dcterms:W3CDTF">2018-10-25T02:25:42Z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