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47"/>
  </p:notesMasterIdLst>
  <p:sldIdLst>
    <p:sldId id="274" r:id="rId3"/>
    <p:sldId id="283" r:id="rId4"/>
    <p:sldId id="282" r:id="rId5"/>
    <p:sldId id="284" r:id="rId6"/>
    <p:sldId id="256" r:id="rId7"/>
    <p:sldId id="257" r:id="rId8"/>
    <p:sldId id="259" r:id="rId9"/>
    <p:sldId id="297" r:id="rId10"/>
    <p:sldId id="285" r:id="rId11"/>
    <p:sldId id="387" r:id="rId12"/>
    <p:sldId id="388" r:id="rId13"/>
    <p:sldId id="318" r:id="rId14"/>
    <p:sldId id="324" r:id="rId15"/>
    <p:sldId id="716" r:id="rId16"/>
    <p:sldId id="715" r:id="rId17"/>
    <p:sldId id="320" r:id="rId18"/>
    <p:sldId id="262" r:id="rId19"/>
    <p:sldId id="286" r:id="rId20"/>
    <p:sldId id="287" r:id="rId21"/>
    <p:sldId id="288" r:id="rId22"/>
    <p:sldId id="289" r:id="rId23"/>
    <p:sldId id="290" r:id="rId24"/>
    <p:sldId id="322" r:id="rId25"/>
    <p:sldId id="291" r:id="rId26"/>
    <p:sldId id="275" r:id="rId27"/>
    <p:sldId id="323" r:id="rId28"/>
    <p:sldId id="293" r:id="rId29"/>
    <p:sldId id="575" r:id="rId30"/>
    <p:sldId id="576" r:id="rId31"/>
    <p:sldId id="710" r:id="rId32"/>
    <p:sldId id="709" r:id="rId33"/>
    <p:sldId id="708" r:id="rId34"/>
    <p:sldId id="714" r:id="rId35"/>
    <p:sldId id="713" r:id="rId36"/>
    <p:sldId id="325" r:id="rId37"/>
    <p:sldId id="294" r:id="rId38"/>
    <p:sldId id="266" r:id="rId39"/>
    <p:sldId id="267" r:id="rId40"/>
    <p:sldId id="295" r:id="rId41"/>
    <p:sldId id="268" r:id="rId42"/>
    <p:sldId id="270" r:id="rId43"/>
    <p:sldId id="296" r:id="rId44"/>
    <p:sldId id="579" r:id="rId45"/>
    <p:sldId id="717" r:id="rId46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kern="1200">
        <a:solidFill>
          <a:schemeClr val="tx1"/>
        </a:solidFill>
        <a:latin typeface="Calibri" panose="020F050202020403020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3300"/>
    <a:srgbClr val="006600"/>
    <a:srgbClr val="CC00FF"/>
    <a:srgbClr val="800000"/>
    <a:srgbClr val="9900CC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5" d="100"/>
          <a:sy n="75" d="100"/>
        </p:scale>
        <p:origin x="300" y="56"/>
      </p:cViewPr>
      <p:guideLst>
        <p:guide orient="horz" pos="2159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833D0854-01B3-4112-A64E-ACBBBDB34669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2052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71D898F5-36BD-446B-8C1E-7EDE7F782A2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  <p:custDataLst>
              <p:tags r:id="rId1"/>
            </p:custDataLst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8428806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bg>
      <p:bgPr>
        <a:solidFill>
          <a:srgbClr val="FBF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286162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82F288E0-7875-42C4-84C8-98DBBD3BF4D2}" type="datetimeFigureOut">
              <a:rPr lang="zh-CN" altLang="en-US" smtClean="0"/>
              <a:t>2021/3/16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33437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716207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 indent="-34290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530820CF-B880-4189-942D-D702A7CBA730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  <a:t>2021/3/16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0C913308-F349-4B6D-A68A-DD1791B4A57B}" type="slidenum">
              <a:rPr lang="zh-CN" altLang="en-US" strike="noStrike" noProof="1" smtClean="0">
                <a:latin typeface="+mn-lt"/>
                <a:ea typeface="+mn-ea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6931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13.xml"/><Relationship Id="rId9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12" Type="http://schemas.openxmlformats.org/officeDocument/2006/relationships/slideLayout" Target="../slideLayouts/slideLayout14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5" Type="http://schemas.openxmlformats.org/officeDocument/2006/relationships/tags" Target="../tags/tag24.xml"/><Relationship Id="rId10" Type="http://schemas.openxmlformats.org/officeDocument/2006/relationships/tags" Target="../tags/tag29.xml"/><Relationship Id="rId4" Type="http://schemas.openxmlformats.org/officeDocument/2006/relationships/tags" Target="../tags/tag23.xml"/><Relationship Id="rId9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7" Type="http://schemas.openxmlformats.org/officeDocument/2006/relationships/slideLayout" Target="../slideLayouts/slideLayout14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9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tags" Target="../tags/tag52.xml"/><Relationship Id="rId13" Type="http://schemas.openxmlformats.org/officeDocument/2006/relationships/slideLayout" Target="../slideLayouts/slideLayout15.xml"/><Relationship Id="rId3" Type="http://schemas.openxmlformats.org/officeDocument/2006/relationships/tags" Target="../tags/tag47.xml"/><Relationship Id="rId7" Type="http://schemas.openxmlformats.org/officeDocument/2006/relationships/tags" Target="../tags/tag51.xml"/><Relationship Id="rId12" Type="http://schemas.openxmlformats.org/officeDocument/2006/relationships/tags" Target="../tags/tag56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tags" Target="../tags/tag55.xml"/><Relationship Id="rId5" Type="http://schemas.openxmlformats.org/officeDocument/2006/relationships/tags" Target="../tags/tag49.xml"/><Relationship Id="rId10" Type="http://schemas.openxmlformats.org/officeDocument/2006/relationships/tags" Target="../tags/tag54.xml"/><Relationship Id="rId4" Type="http://schemas.openxmlformats.org/officeDocument/2006/relationships/tags" Target="../tags/tag48.xml"/><Relationship Id="rId9" Type="http://schemas.openxmlformats.org/officeDocument/2006/relationships/tags" Target="../tags/tag53.xml"/><Relationship Id="rId1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61720" y="1316355"/>
            <a:ext cx="10337800" cy="42252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云南怒江大峡谷，被称为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东方大峡谷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，世界三大峡谷之一。峡谷的东面是被称为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万瀑千湖之山</a:t>
            </a:r>
            <a:r>
              <a:rPr lang="en-US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的碧罗雪山，西面是中缅边境千里边防的高黎贡山，谷底是奔腾咆哮的怒江。怒江没有船，惊涛怒浪上小船无法横渡，两岸居民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过江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，从前主要靠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溜索</a:t>
            </a:r>
            <a:r>
              <a:rPr lang="en-US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zh-CN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桥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。那么，什么是溜索呢？</a:t>
            </a: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让我们</a:t>
            </a:r>
            <a:r>
              <a:rPr lang="zh-CN" altLang="zh-CN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跟随作者的描述去感受这种让人惊心动魄的过江方式。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Administrator\桌面\timg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6043" y="1118553"/>
            <a:ext cx="6918325" cy="3892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7"/>
          <p:cNvSpPr/>
          <p:nvPr/>
        </p:nvSpPr>
        <p:spPr>
          <a:xfrm>
            <a:off x="7031528" y="1216174"/>
            <a:ext cx="2011680" cy="645160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3600" strike="noStrike" cap="none" spc="0" noProof="1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前半部分</a:t>
            </a:r>
            <a:endParaRPr lang="zh-CN" altLang="en-US" sz="3600" strike="noStrike" cap="none" spc="0" noProof="1">
              <a:ln w="11430"/>
              <a:solidFill>
                <a:srgbClr val="FFC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Documents and Settings\Administrator\桌面\timg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4643" y="1193800"/>
            <a:ext cx="5908675" cy="3938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/>
        </p:nvSpPr>
        <p:spPr>
          <a:xfrm>
            <a:off x="2863972" y="4226148"/>
            <a:ext cx="2011680" cy="645160"/>
          </a:xfrm>
          <a:prstGeom prst="rect">
            <a:avLst/>
          </a:prstGeom>
          <a:noFill/>
        </p:spPr>
        <p:txBody>
          <a:bodyPr vert="horz"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3600" strike="noStrike" cap="none" spc="0" noProof="1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后半部分</a:t>
            </a:r>
            <a:endParaRPr lang="zh-CN" altLang="en-US" sz="3600" strike="noStrike" cap="none" spc="0" noProof="1">
              <a:ln w="11430"/>
              <a:solidFill>
                <a:srgbClr val="FFC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3" y="1408880"/>
            <a:ext cx="4871909" cy="365664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760730" y="1833880"/>
            <a:ext cx="4561205" cy="31921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动物过溜索：用绳子缚住其四脚或者腰部，前半部，留有长绳由人携带或放于随身携带的竹筐，待到下半部分时，人和绳子先过，然后用力拉长绳，帮助动物过河。</a:t>
            </a:r>
            <a:endParaRPr lang="zh-CN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2" descr="C:\Documents and Settings\Administrator\桌面\ti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36063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1565524" y="14288"/>
            <a:ext cx="1706880" cy="1784013"/>
            <a:chOff x="41524" y="14288"/>
            <a:chExt cx="1706880" cy="1784013"/>
          </a:xfrm>
        </p:grpSpPr>
        <p:sp>
          <p:nvSpPr>
            <p:cNvPr id="7" name="矩形 6"/>
            <p:cNvSpPr/>
            <p:nvPr/>
          </p:nvSpPr>
          <p:spPr>
            <a:xfrm>
              <a:off x="41524" y="14288"/>
              <a:ext cx="1706880" cy="10147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/>
              <a:r>
                <a:rPr lang="zh-CN" altLang="en-US" sz="6000" strike="noStrike" cap="none" spc="0" noProof="1">
                  <a:ln w="11430"/>
                  <a:solidFill>
                    <a:srgbClr val="00B050"/>
                  </a:solidFill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溜索</a:t>
              </a:r>
              <a:endPara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44724" y="1029951"/>
              <a:ext cx="1300480" cy="76835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/>
              <a:r>
                <a:rPr lang="zh-CN" altLang="en-US" sz="4400" strike="noStrike" cap="none" spc="0" noProof="1">
                  <a:ln w="11430"/>
                  <a:solidFill>
                    <a:srgbClr val="FFC000"/>
                  </a:solidFill>
                  <a:latin typeface="华文琥珀" panose="02010800040101010101" pitchFamily="2" charset="-122"/>
                  <a:ea typeface="华文琥珀" panose="02010800040101010101" pitchFamily="2" charset="-122"/>
                  <a:cs typeface="+mn-cs"/>
                </a:rPr>
                <a:t>阿城</a:t>
              </a:r>
              <a:endParaRPr lang="zh-CN" altLang="en-US" sz="4400" strike="noStrike" cap="none" spc="0" noProof="1">
                <a:ln w="11430"/>
                <a:solidFill>
                  <a:srgbClr val="FFC000"/>
                </a:solidFill>
                <a:latin typeface="华文琥珀" panose="02010800040101010101" pitchFamily="2" charset="-122"/>
                <a:ea typeface="华文琥珀" panose="02010800040101010101" pitchFamily="2" charset="-122"/>
              </a:endParaRP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文本框 4"/>
          <p:cNvSpPr txBox="1">
            <a:spLocks noChangeArrowheads="1"/>
          </p:cNvSpPr>
          <p:nvPr/>
        </p:nvSpPr>
        <p:spPr bwMode="auto">
          <a:xfrm>
            <a:off x="1833880" y="2068830"/>
            <a:ext cx="8959215" cy="3700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50000"/>
              </a:lnSpc>
              <a:spcBef>
                <a:spcPts val="1200"/>
              </a:spcBef>
            </a:pPr>
            <a:r>
              <a:rPr lang="en-US" altLang="zh-CN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1.</a:t>
            </a:r>
            <a:r>
              <a:rPr lang="zh-CN" altLang="en-US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能够把握文章情节脉络。</a:t>
            </a:r>
            <a:endParaRPr lang="zh-CN" altLang="en-US" sz="3600" strike="noStrike" noProof="1">
              <a:solidFill>
                <a:schemeClr val="accent3">
                  <a:lumMod val="50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fontAlgn="auto">
              <a:lnSpc>
                <a:spcPct val="150000"/>
              </a:lnSpc>
              <a:spcBef>
                <a:spcPts val="1200"/>
              </a:spcBef>
            </a:pPr>
            <a:r>
              <a:rPr lang="zh-CN" altLang="en-US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2.学会品味文章语言，体会语言风格。</a:t>
            </a:r>
            <a:endParaRPr lang="zh-CN" altLang="en-US" sz="3600" strike="noStrike" noProof="1">
              <a:solidFill>
                <a:schemeClr val="accent3">
                  <a:lumMod val="50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fontAlgn="auto">
              <a:lnSpc>
                <a:spcPct val="150000"/>
              </a:lnSpc>
              <a:spcBef>
                <a:spcPts val="1200"/>
              </a:spcBef>
            </a:pPr>
            <a:r>
              <a:rPr lang="en-US" altLang="zh-CN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3.</a:t>
            </a:r>
            <a:r>
              <a:rPr lang="zh-CN" altLang="en-US" sz="3600" strike="noStrike" noProof="1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分析人物形象，理解对比、映衬等艺术手法，体会环境描写的作用。</a:t>
            </a:r>
            <a:endParaRPr lang="zh-CN" altLang="en-US" sz="3600" strike="noStrike" noProof="1">
              <a:solidFill>
                <a:schemeClr val="accent3">
                  <a:lumMod val="50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8194" name="AutoShape 14" descr="u=659003504,3790867401&amp;fm=214&amp;gp=0"/>
          <p:cNvSpPr>
            <a:spLocks noChangeAspect="1"/>
          </p:cNvSpPr>
          <p:nvPr/>
        </p:nvSpPr>
        <p:spPr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8195" name="AutoShape 16" descr="u=659003504,3790867401&amp;fm=214&amp;gp=0"/>
          <p:cNvSpPr>
            <a:spLocks noChangeAspect="1"/>
          </p:cNvSpPr>
          <p:nvPr/>
        </p:nvSpPr>
        <p:spPr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185920" y="76215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学习目标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5" grpId="0" uiExpand="1" build="p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矩形 4"/>
          <p:cNvSpPr/>
          <p:nvPr/>
        </p:nvSpPr>
        <p:spPr>
          <a:xfrm>
            <a:off x="1453515" y="2214880"/>
            <a:ext cx="545401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>
              <a:lnSpc>
                <a:spcPct val="120000"/>
              </a:lnSpc>
            </a:pP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【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阿城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】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原名钟阿城，在于北京，籍贯为重庆江津，中国当代作家。发表小说集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棋王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，获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1984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年福建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中短篇小说选刊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优秀作品奖和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1983-1984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年全国优秀中篇小说奖。</a:t>
            </a:r>
          </a:p>
        </p:txBody>
      </p:sp>
      <p:pic>
        <p:nvPicPr>
          <p:cNvPr id="1925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6975" y="1842770"/>
            <a:ext cx="3564255" cy="4341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矩形 7"/>
          <p:cNvSpPr/>
          <p:nvPr/>
        </p:nvSpPr>
        <p:spPr>
          <a:xfrm>
            <a:off x="4611578" y="571480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8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关于阿城</a:t>
            </a:r>
            <a:endParaRPr lang="zh-CN" altLang="en-US" sz="6000" strike="noStrike" cap="none" spc="0" noProof="1">
              <a:ln w="11430"/>
              <a:solidFill>
                <a:srgbClr val="80008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80562" y="55006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字词检测</a:t>
            </a:r>
            <a:endParaRPr lang="en-US" altLang="zh-CN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443990" y="1659255"/>
            <a:ext cx="886460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腮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sāi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坠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zhuì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呕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ǒu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跺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duò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盘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桓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huán</a:t>
            </a:r>
            <a:endParaRPr lang="zh-CN" altLang="en-US" sz="36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涓涓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juān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探视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俯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身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fǔ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扭绞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niǔ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jiǎo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顷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刻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qǐng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寻思     拳打脚踢    千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钧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之力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jūn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战战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兢兢</a:t>
            </a:r>
            <a:r>
              <a:rPr lang="zh-CN" altLang="en-US" sz="36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jīng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蓦地</a:t>
            </a:r>
            <a:r>
              <a:rPr lang="zh-CN" altLang="en-US" sz="36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mò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dì      </a:t>
            </a:r>
            <a:r>
              <a:rPr lang="zh-CN" altLang="en-US" sz="36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锱铢</a:t>
            </a:r>
            <a:r>
              <a:rPr lang="zh-CN" altLang="en-US" sz="36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zī</a:t>
            </a:r>
            <a:r>
              <a:rPr lang="en-US" altLang="zh-CN" sz="36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 </a:t>
            </a:r>
            <a:r>
              <a:rPr lang="en-US" altLang="zh-CN" sz="3600" b="1" dirty="0" err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zhū</a:t>
            </a:r>
            <a:endParaRPr lang="zh-CN" altLang="en-US" sz="36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1"/>
          <p:cNvSpPr txBox="1"/>
          <p:nvPr/>
        </p:nvSpPr>
        <p:spPr>
          <a:xfrm>
            <a:off x="2098675" y="1781493"/>
            <a:ext cx="7240588" cy="55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阅读全文，并</a:t>
            </a:r>
            <a:r>
              <a:rPr lang="zh-CN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用一句话概括主要内容。</a:t>
            </a:r>
          </a:p>
        </p:txBody>
      </p:sp>
      <p:sp>
        <p:nvSpPr>
          <p:cNvPr id="8" name="文本框 1"/>
          <p:cNvSpPr txBox="1"/>
          <p:nvPr/>
        </p:nvSpPr>
        <p:spPr>
          <a:xfrm>
            <a:off x="2640013" y="5697538"/>
            <a:ext cx="74866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2800"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马帮首领带领驮队和“我”一起溜索过怒江。</a:t>
            </a:r>
          </a:p>
        </p:txBody>
      </p:sp>
      <p:sp>
        <p:nvSpPr>
          <p:cNvPr id="10" name="矩形 9"/>
          <p:cNvSpPr/>
          <p:nvPr/>
        </p:nvSpPr>
        <p:spPr>
          <a:xfrm>
            <a:off x="4480767" y="60862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整体感知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11" name="图片 3"/>
          <p:cNvPicPr>
            <a:picLocks noChangeAspect="1" noChangeArrowheads="1"/>
          </p:cNvPicPr>
          <p:nvPr/>
        </p:nvPicPr>
        <p:blipFill>
          <a:blip r:embed="rId2" cstate="print"/>
          <a:srcRect b="10022"/>
          <a:stretch>
            <a:fillRect/>
          </a:stretch>
        </p:blipFill>
        <p:spPr bwMode="auto">
          <a:xfrm>
            <a:off x="3658781" y="2518540"/>
            <a:ext cx="4368649" cy="28382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女2疑问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/>
          <a:srcRect l="30218"/>
          <a:stretch>
            <a:fillRect/>
          </a:stretch>
        </p:blipFill>
        <p:spPr>
          <a:xfrm>
            <a:off x="9334500" y="3990340"/>
            <a:ext cx="1691640" cy="2390775"/>
          </a:xfrm>
          <a:prstGeom prst="rect">
            <a:avLst/>
          </a:prstGeom>
        </p:spPr>
      </p:pic>
      <p:sp>
        <p:nvSpPr>
          <p:cNvPr id="5" name="云形标注 4"/>
          <p:cNvSpPr/>
          <p:nvPr>
            <p:custDataLst>
              <p:tags r:id="rId2"/>
            </p:custDataLst>
          </p:nvPr>
        </p:nvSpPr>
        <p:spPr>
          <a:xfrm flipH="1">
            <a:off x="852170" y="1283260"/>
            <a:ext cx="9777730" cy="2707080"/>
          </a:xfrm>
          <a:prstGeom prst="cloudCallout">
            <a:avLst>
              <a:gd name="adj1" fmla="val -34697"/>
              <a:gd name="adj2" fmla="val 58052"/>
            </a:avLst>
          </a:prstGeom>
          <a:solidFill>
            <a:srgbClr val="FFD80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</a:endParaRP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2120900" y="1777365"/>
            <a:ext cx="764159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这篇小说的情节分为开端、发展、高潮和结局四个部分，请用简洁的语言概括每一部分的内容。</a:t>
            </a:r>
          </a:p>
        </p:txBody>
      </p:sp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5338825" y="483979"/>
            <a:ext cx="18084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整体感知</a:t>
            </a:r>
          </a:p>
        </p:txBody>
      </p:sp>
      <p:pic>
        <p:nvPicPr>
          <p:cNvPr id="14" name="图片 13" descr="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4611370" y="0"/>
            <a:ext cx="1129665" cy="1129665"/>
          </a:xfrm>
          <a:prstGeom prst="rect">
            <a:avLst/>
          </a:prstGeom>
        </p:spPr>
      </p:pic>
      <p:sp>
        <p:nvSpPr>
          <p:cNvPr id="3" name="圆角矩形 2"/>
          <p:cNvSpPr/>
          <p:nvPr>
            <p:custDataLst>
              <p:tags r:id="rId6"/>
            </p:custDataLst>
          </p:nvPr>
        </p:nvSpPr>
        <p:spPr>
          <a:xfrm>
            <a:off x="50800" y="128905"/>
            <a:ext cx="1800860" cy="535940"/>
          </a:xfrm>
          <a:prstGeom prst="round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初读课文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圆角矩形 28"/>
          <p:cNvSpPr/>
          <p:nvPr>
            <p:custDataLst>
              <p:tags r:id="rId1"/>
            </p:custDataLst>
          </p:nvPr>
        </p:nvSpPr>
        <p:spPr>
          <a:xfrm>
            <a:off x="1239520" y="789940"/>
            <a:ext cx="2017395" cy="64676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开端</a:t>
            </a:r>
          </a:p>
        </p:txBody>
      </p:sp>
      <p:sp>
        <p:nvSpPr>
          <p:cNvPr id="21" name="圆角矩形 20"/>
          <p:cNvSpPr/>
          <p:nvPr>
            <p:custDataLst>
              <p:tags r:id="rId2"/>
            </p:custDataLst>
          </p:nvPr>
        </p:nvSpPr>
        <p:spPr>
          <a:xfrm>
            <a:off x="1239520" y="2222500"/>
            <a:ext cx="2016125" cy="64670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发展</a:t>
            </a:r>
          </a:p>
        </p:txBody>
      </p:sp>
      <p:sp>
        <p:nvSpPr>
          <p:cNvPr id="22" name="圆角矩形 21"/>
          <p:cNvSpPr/>
          <p:nvPr>
            <p:custDataLst>
              <p:tags r:id="rId3"/>
            </p:custDataLst>
          </p:nvPr>
        </p:nvSpPr>
        <p:spPr>
          <a:xfrm>
            <a:off x="1240155" y="3655695"/>
            <a:ext cx="2014855" cy="64670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高潮</a:t>
            </a:r>
          </a:p>
        </p:txBody>
      </p:sp>
      <p:sp>
        <p:nvSpPr>
          <p:cNvPr id="5" name="圆角矩形 4"/>
          <p:cNvSpPr/>
          <p:nvPr>
            <p:custDataLst>
              <p:tags r:id="rId4"/>
            </p:custDataLst>
          </p:nvPr>
        </p:nvSpPr>
        <p:spPr>
          <a:xfrm>
            <a:off x="3502660" y="638872"/>
            <a:ext cx="7422515" cy="94932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  <a:sym typeface="+mn-ea"/>
              </a:rPr>
              <a:t>  马帮抵达怒江边，等待溜索过江。</a:t>
            </a:r>
          </a:p>
        </p:txBody>
      </p:sp>
      <p:sp>
        <p:nvSpPr>
          <p:cNvPr id="6" name="圆角矩形 5"/>
          <p:cNvSpPr/>
          <p:nvPr>
            <p:custDataLst>
              <p:tags r:id="rId5"/>
            </p:custDataLst>
          </p:nvPr>
        </p:nvSpPr>
        <p:spPr>
          <a:xfrm>
            <a:off x="3502660" y="1967039"/>
            <a:ext cx="7423150" cy="115633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065" marR="0" lvl="0" indent="-1206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  <a:sym typeface="+mn-ea"/>
              </a:rPr>
              <a:t>马帮的汉子们溜索，将牛以及驮子熟练沉着地运到对岸。</a:t>
            </a:r>
          </a:p>
        </p:txBody>
      </p:sp>
      <p:sp>
        <p:nvSpPr>
          <p:cNvPr id="7" name="圆角矩形 6"/>
          <p:cNvSpPr/>
          <p:nvPr>
            <p:custDataLst>
              <p:tags r:id="rId6"/>
            </p:custDataLst>
          </p:nvPr>
        </p:nvSpPr>
        <p:spPr>
          <a:xfrm>
            <a:off x="3502661" y="3405252"/>
            <a:ext cx="7423150" cy="114681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  <a:sym typeface="+mn-ea"/>
              </a:rPr>
              <a:t>“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我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  <a:sym typeface="+mn-ea"/>
              </a:rPr>
              <a:t>”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在首领的指导下胆战心惊地溜索。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  <a:sym typeface="+mn-ea"/>
            </a:endParaRPr>
          </a:p>
        </p:txBody>
      </p:sp>
      <p:sp>
        <p:nvSpPr>
          <p:cNvPr id="2" name="圆角矩形 1"/>
          <p:cNvSpPr/>
          <p:nvPr>
            <p:custDataLst>
              <p:tags r:id="rId7"/>
            </p:custDataLst>
          </p:nvPr>
        </p:nvSpPr>
        <p:spPr>
          <a:xfrm>
            <a:off x="1239520" y="4954905"/>
            <a:ext cx="2015490" cy="646701"/>
          </a:xfrm>
          <a:prstGeom prst="roundRect">
            <a:avLst/>
          </a:prstGeom>
          <a:solidFill>
            <a:srgbClr val="C4C3D5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结局</a:t>
            </a:r>
          </a:p>
        </p:txBody>
      </p:sp>
      <p:sp>
        <p:nvSpPr>
          <p:cNvPr id="4" name="圆角矩形 3"/>
          <p:cNvSpPr/>
          <p:nvPr>
            <p:custDataLst>
              <p:tags r:id="rId8"/>
            </p:custDataLst>
          </p:nvPr>
        </p:nvSpPr>
        <p:spPr>
          <a:xfrm>
            <a:off x="3502026" y="4803775"/>
            <a:ext cx="7423150" cy="1146810"/>
          </a:xfrm>
          <a:prstGeom prst="roundRect">
            <a:avLst/>
          </a:prstGeom>
          <a:solidFill>
            <a:srgbClr val="C4C3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ts val="3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全队顺利到达对岸，再次上路。</a:t>
            </a:r>
            <a:endParaRPr kumimoji="1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1" grpId="0" animBg="1"/>
      <p:bldP spid="22" grpId="0" animBg="1"/>
      <p:bldP spid="5" grpId="0" animBg="1"/>
      <p:bldP spid="6" grpId="0" animBg="1"/>
      <p:bldP spid="7" grpId="0" animBg="1"/>
      <p:bldP spid="2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746197" y="20349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出题训练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7585" name="Rectangle 5"/>
          <p:cNvSpPr/>
          <p:nvPr/>
        </p:nvSpPr>
        <p:spPr>
          <a:xfrm>
            <a:off x="1526540" y="1217613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假设你是广州市中考语文组出题人，面对这样一篇小说，你能出几道题考考初三学子吗？</a:t>
            </a:r>
          </a:p>
        </p:txBody>
      </p:sp>
      <p:sp>
        <p:nvSpPr>
          <p:cNvPr id="8" name="矩形 7"/>
          <p:cNvSpPr/>
          <p:nvPr/>
        </p:nvSpPr>
        <p:spPr>
          <a:xfrm>
            <a:off x="1656080" y="2341880"/>
            <a:ext cx="901001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出题角度提示：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环境描写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语言鉴赏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人物分析：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、瘦小汉子（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）、首领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写法分析：对比映衬</a:t>
            </a:r>
          </a:p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5.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你能想到的其他题型</a:t>
            </a:r>
          </a:p>
        </p:txBody>
      </p:sp>
      <p:sp>
        <p:nvSpPr>
          <p:cNvPr id="3" name="Rectangle 5"/>
          <p:cNvSpPr/>
          <p:nvPr/>
        </p:nvSpPr>
        <p:spPr>
          <a:xfrm>
            <a:off x="1180465" y="5418455"/>
            <a:ext cx="1055370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en-US" altLang="zh-CN" sz="30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6-8</a:t>
            </a:r>
            <a:r>
              <a:rPr lang="zh-CN" altLang="en-US" sz="30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人一组（每班共</a:t>
            </a:r>
            <a:r>
              <a:rPr lang="en-US" altLang="zh-CN" sz="30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30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组），拟好</a:t>
            </a:r>
            <a:r>
              <a:rPr lang="en-US" altLang="zh-CN" sz="30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5</a:t>
            </a:r>
            <a:r>
              <a:rPr lang="zh-CN" altLang="en-US" sz="30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道题目和答案，标注好分值和得分点。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7585" grpId="0"/>
      <p:bldP spid="8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746197" y="20349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出题训练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7585" name="Rectangle 5"/>
          <p:cNvSpPr/>
          <p:nvPr/>
        </p:nvSpPr>
        <p:spPr>
          <a:xfrm>
            <a:off x="335520" y="1536995"/>
            <a:ext cx="11016918" cy="10156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2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班：曾家滢、谢嫱、黄慧诗、杰滢、王戈、应翔、钧瀚、子柔、雨萱、奕东、天颖、</a:t>
            </a:r>
          </a:p>
        </p:txBody>
      </p:sp>
      <p:sp>
        <p:nvSpPr>
          <p:cNvPr id="8" name="矩形 7"/>
          <p:cNvSpPr/>
          <p:nvPr/>
        </p:nvSpPr>
        <p:spPr>
          <a:xfrm>
            <a:off x="-96516" y="3068970"/>
            <a:ext cx="9010015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班：李振霆、柔嘉</a:t>
            </a:r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，昊然、竹珺、</a:t>
            </a:r>
          </a:p>
        </p:txBody>
      </p:sp>
      <p:sp>
        <p:nvSpPr>
          <p:cNvPr id="3" name="Rectangle 5"/>
          <p:cNvSpPr/>
          <p:nvPr/>
        </p:nvSpPr>
        <p:spPr>
          <a:xfrm>
            <a:off x="1180465" y="5418455"/>
            <a:ext cx="10553700" cy="55399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endParaRPr lang="zh-CN" altLang="en-US" sz="3000" b="1" dirty="0">
              <a:solidFill>
                <a:schemeClr val="tx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044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7585" grpId="0"/>
      <p:bldP spid="8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F7FECA-3A7E-4CD3-9C99-879CC2E1D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5D6F9F-DC51-4B6E-998D-3DD54A4C8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dirty="0"/>
              <a:t>          概括题</a:t>
            </a:r>
            <a:endParaRPr lang="en-US" altLang="zh-CN" sz="4400" dirty="0"/>
          </a:p>
        </p:txBody>
      </p:sp>
    </p:spTree>
    <p:extLst>
      <p:ext uri="{BB962C8B-B14F-4D97-AF65-F5344CB8AC3E}">
        <p14:creationId xmlns:p14="http://schemas.microsoft.com/office/powerpoint/2010/main" val="1434069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560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F7FECA-3A7E-4CD3-9C99-879CC2E1D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5D6F9F-DC51-4B6E-998D-3DD54A4C8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dirty="0"/>
              <a:t>          人物形象题</a:t>
            </a:r>
            <a:endParaRPr lang="en-US" altLang="zh-CN" sz="4400" dirty="0"/>
          </a:p>
        </p:txBody>
      </p:sp>
    </p:spTree>
    <p:extLst>
      <p:ext uri="{BB962C8B-B14F-4D97-AF65-F5344CB8AC3E}">
        <p14:creationId xmlns:p14="http://schemas.microsoft.com/office/powerpoint/2010/main" val="93626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5"/>
          <p:cNvSpPr/>
          <p:nvPr/>
        </p:nvSpPr>
        <p:spPr>
          <a:xfrm>
            <a:off x="1525905" y="1968183"/>
            <a:ext cx="9139238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这篇文章人物众多，有第一人称的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“我”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，首先溜索的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精瘦短小汉子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驮队的首领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以及</a:t>
            </a:r>
            <a:r>
              <a:rPr lang="zh-CN" altLang="en-US" sz="3000" b="1" dirty="0">
                <a:solidFill>
                  <a:srgbClr val="99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驮队中的其他人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。这些人中，谁才是文章的主人公？</a:t>
            </a:r>
          </a:p>
        </p:txBody>
      </p:sp>
      <p:sp>
        <p:nvSpPr>
          <p:cNvPr id="8" name="矩形 7"/>
          <p:cNvSpPr/>
          <p:nvPr/>
        </p:nvSpPr>
        <p:spPr>
          <a:xfrm>
            <a:off x="1407795" y="4903470"/>
            <a:ext cx="777240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83977" name="Picture 9" descr="http://thumbs.dreamstime.com/x/none-41945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0195" y="3444558"/>
            <a:ext cx="2090738" cy="2727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4468702" y="857232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986691" y="3789541"/>
            <a:ext cx="2418080" cy="7683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4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驮队首领</a:t>
            </a:r>
            <a:endParaRPr lang="zh-CN" altLang="en-US" sz="44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5" grpId="0"/>
      <p:bldP spid="8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718892" y="69244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29080" y="2000885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文本框 6147"/>
          <p:cNvSpPr txBox="1"/>
          <p:nvPr/>
        </p:nvSpPr>
        <p:spPr>
          <a:xfrm>
            <a:off x="1533843" y="3388360"/>
            <a:ext cx="913447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首领也只是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懒懒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地说是怒江，要过溜索了（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</a:p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稳稳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坐在马上，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笑一笑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7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</a:p>
        </p:txBody>
      </p:sp>
      <p:sp>
        <p:nvSpPr>
          <p:cNvPr id="6" name="文本框 6147"/>
          <p:cNvSpPr txBox="1"/>
          <p:nvPr/>
        </p:nvSpPr>
        <p:spPr>
          <a:xfrm>
            <a:off x="1913890" y="4949825"/>
            <a:ext cx="904303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“懒懒”“稳稳”“笑一笑”，与“我”和牛的恐惧形成对比，衬托出领队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从容不迫、胸有成竹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的性格。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80562" y="69547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5362" name="矩形 3"/>
          <p:cNvSpPr/>
          <p:nvPr/>
        </p:nvSpPr>
        <p:spPr>
          <a:xfrm>
            <a:off x="1524000" y="1918970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147"/>
          <p:cNvSpPr txBox="1"/>
          <p:nvPr/>
        </p:nvSpPr>
        <p:spPr>
          <a:xfrm>
            <a:off x="1528763" y="3144520"/>
            <a:ext cx="913447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首领缓缓移下马，拐着腿走到索前，举手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敲一敲那索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</a:p>
        </p:txBody>
      </p:sp>
      <p:sp>
        <p:nvSpPr>
          <p:cNvPr id="8" name="文本框 6147"/>
          <p:cNvSpPr txBox="1"/>
          <p:nvPr/>
        </p:nvSpPr>
        <p:spPr>
          <a:xfrm>
            <a:off x="2136140" y="4453890"/>
            <a:ext cx="82994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en-US" altLang="zh-CN" sz="3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溜索前领队下马用手“敲一敲那索”，体现了他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细心、认真、负责</a:t>
            </a: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的性格特征。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40140" y="569578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6386" name="矩形 3"/>
          <p:cNvSpPr/>
          <p:nvPr/>
        </p:nvSpPr>
        <p:spPr>
          <a:xfrm>
            <a:off x="1524000" y="2277745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文本框 6147"/>
          <p:cNvSpPr txBox="1"/>
          <p:nvPr/>
        </p:nvSpPr>
        <p:spPr>
          <a:xfrm>
            <a:off x="1516063" y="3587433"/>
            <a:ext cx="9139237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（我）战战兢兢跨上角框，首领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吼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一声：“往下看不得，命在天上！”（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</a:p>
        </p:txBody>
      </p:sp>
      <p:sp>
        <p:nvSpPr>
          <p:cNvPr id="10" name="文本框 6147"/>
          <p:cNvSpPr txBox="1"/>
          <p:nvPr/>
        </p:nvSpPr>
        <p:spPr>
          <a:xfrm>
            <a:off x="1516380" y="4897120"/>
            <a:ext cx="88493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en-US" altLang="zh-CN" sz="3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带“我”溜索时提醒“我”不要看下面，体现了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认真负责、关爱部下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的性格特点</a:t>
            </a: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40140" y="35431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7410" name="矩形 3"/>
          <p:cNvSpPr/>
          <p:nvPr/>
        </p:nvSpPr>
        <p:spPr>
          <a:xfrm>
            <a:off x="1586230" y="1590675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147"/>
          <p:cNvSpPr txBox="1"/>
          <p:nvPr/>
        </p:nvSpPr>
        <p:spPr>
          <a:xfrm>
            <a:off x="1586230" y="2902268"/>
            <a:ext cx="9139238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猛听得空中一声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呼哨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，尖得直入脑髓，腰背颤一下。回身却见首领早已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飞到索头，抽身跃下，拐着腿弹一弹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，走到汉子们跟前。（</a:t>
            </a:r>
            <a:r>
              <a:rPr lang="en-US" altLang="zh-CN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21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</a:p>
        </p:txBody>
      </p:sp>
      <p:sp>
        <p:nvSpPr>
          <p:cNvPr id="8" name="文本框 6147"/>
          <p:cNvSpPr txBox="1"/>
          <p:nvPr/>
        </p:nvSpPr>
        <p:spPr>
          <a:xfrm>
            <a:off x="2794953" y="5140008"/>
            <a:ext cx="6721475" cy="61497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  <a:buClr>
                <a:srgbClr val="00CCFF"/>
              </a:buClr>
              <a:buFont typeface="Wingdings" panose="05000000000000000000" pitchFamily="2" charset="2"/>
            </a:pPr>
            <a:r>
              <a:rPr lang="zh-CN" altLang="zh-CN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表现出领队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粗犷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豪迈</a:t>
            </a:r>
            <a:r>
              <a:rPr lang="zh-CN" altLang="en-US" sz="30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的性格</a:t>
            </a:r>
            <a:endParaRPr lang="zh-CN" altLang="zh-CN" sz="3000" b="1" dirty="0">
              <a:solidFill>
                <a:srgbClr val="CC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80767" y="60418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8434" name="矩形 3"/>
          <p:cNvSpPr/>
          <p:nvPr/>
        </p:nvSpPr>
        <p:spPr>
          <a:xfrm>
            <a:off x="1642110" y="1816418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en-US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默读课文，从文章找出描写</a:t>
            </a:r>
            <a:r>
              <a:rPr lang="zh-CN" altLang="en-US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主人公</a:t>
            </a:r>
            <a:r>
              <a:rPr lang="zh-CN" altLang="zh-CN" sz="30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的语句，分析其性格特征。</a:t>
            </a:r>
            <a:endParaRPr lang="zh-CN" altLang="en-US" sz="3000" dirty="0">
              <a:solidFill>
                <a:srgbClr val="6633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6147" name="Picture 3" descr="C:\Documents and Settings\Administrator\桌面\timg (1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428433" y="2954973"/>
            <a:ext cx="4968875" cy="2809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6795770" y="2837180"/>
            <a:ext cx="410400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  <a:buClr>
                <a:srgbClr val="00CCFF"/>
              </a:buClr>
              <a:buFont typeface="Wingdings" panose="05000000000000000000" charset="0"/>
            </a:pP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首领是一个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认真负责、关爱他人、粗犷豪迈、从容不迫、具有领袖气质</a:t>
            </a:r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宋体" panose="02010600030101010101" pitchFamily="2" charset="-122"/>
              </a:rPr>
              <a:t>的人。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F7FECA-3A7E-4CD3-9C99-879CC2E1D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5D6F9F-DC51-4B6E-998D-3DD54A4C8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dirty="0"/>
              <a:t>                       环境描写题</a:t>
            </a:r>
            <a:endParaRPr lang="en-US" altLang="zh-CN" sz="4400" dirty="0"/>
          </a:p>
          <a:p>
            <a:r>
              <a:rPr lang="zh-CN" altLang="en-US" sz="4400" dirty="0"/>
              <a:t>（应翔、子柔）</a:t>
            </a:r>
          </a:p>
        </p:txBody>
      </p:sp>
    </p:spTree>
    <p:extLst>
      <p:ext uri="{BB962C8B-B14F-4D97-AF65-F5344CB8AC3E}">
        <p14:creationId xmlns:p14="http://schemas.microsoft.com/office/powerpoint/2010/main" val="29288607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40140" y="40352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85913" y="1712595"/>
            <a:ext cx="9139237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跳读课文，找出文中描写环境的语句，分析这些语句的表达作用。</a:t>
            </a:r>
          </a:p>
        </p:txBody>
      </p:sp>
      <p:sp>
        <p:nvSpPr>
          <p:cNvPr id="6" name="矩形 5"/>
          <p:cNvSpPr/>
          <p:nvPr/>
        </p:nvSpPr>
        <p:spPr>
          <a:xfrm>
            <a:off x="2152650" y="3215640"/>
            <a:ext cx="7886700" cy="2491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30000"/>
              </a:lnSpc>
            </a:pPr>
            <a:r>
              <a:rPr lang="zh-CN" altLang="zh-CN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①</a:t>
            </a:r>
            <a:r>
              <a:rPr lang="zh-CN" altLang="zh-CN" sz="3000" b="1" strike="noStrike" noProof="1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万丈绝壁飞快垂下去</a:t>
            </a:r>
            <a:r>
              <a:rPr lang="zh-CN" altLang="zh-CN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，马帮原来就在这壁顶上</a:t>
            </a:r>
            <a:r>
              <a:rPr lang="en-US" altLang="zh-CN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……</a:t>
            </a:r>
            <a:r>
              <a:rPr lang="zh-CN" altLang="en-US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</a:t>
            </a:r>
            <a:r>
              <a:rPr lang="en-US" altLang="zh-CN" sz="3000" b="1" strike="noStrike" noProof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5</a:t>
            </a:r>
            <a:r>
              <a:rPr lang="zh-CN" altLang="en-US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</a:t>
            </a:r>
            <a:r>
              <a:rPr lang="zh-CN" altLang="zh-CN" sz="3000" b="1" strike="noStrike" noProof="1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怒江自西北天际亮亮而来，深远似涓涓细流，</a:t>
            </a:r>
            <a:r>
              <a:rPr lang="zh-CN" altLang="zh-CN" sz="3000" b="1" strike="noStrike" noProof="1">
                <a:solidFill>
                  <a:srgbClr val="00B05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隐隐喧声腾上来</a:t>
            </a:r>
            <a:r>
              <a:rPr lang="zh-CN" altLang="zh-CN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r>
              <a:rPr lang="zh-CN" altLang="zh-CN" sz="3000" b="1" strike="noStrike" noProof="1">
                <a:solidFill>
                  <a:schemeClr val="accent3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着一派森气。</a:t>
            </a:r>
            <a:r>
              <a:rPr lang="zh-CN" altLang="zh-CN" sz="3000" b="1" strike="noStrike" noProof="1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俯望那江</a:t>
            </a:r>
            <a:r>
              <a:rPr lang="zh-CN" altLang="zh-CN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</a:t>
            </a:r>
            <a:r>
              <a:rPr lang="zh-CN" altLang="zh-CN" sz="3000" b="1" strike="noStrike" noProof="1">
                <a:solidFill>
                  <a:schemeClr val="accent3">
                    <a:lumMod val="5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蓦地心中一颤</a:t>
            </a:r>
            <a:r>
              <a:rPr lang="zh-CN" altLang="zh-CN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，惨叫一声。</a:t>
            </a:r>
            <a:r>
              <a:rPr lang="zh-CN" altLang="en-US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</a:t>
            </a:r>
            <a:r>
              <a:rPr lang="en-US" altLang="zh-CN" sz="3000" b="1" strike="noStrike" noProof="1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6</a:t>
            </a:r>
            <a:r>
              <a:rPr lang="zh-CN" altLang="en-US" sz="3000" b="1" strike="noStrike" noProof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</a:t>
            </a:r>
            <a:endParaRPr lang="en-US" altLang="zh-CN" sz="3000" b="1" strike="noStrike" noProof="1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24689" y="3214479"/>
            <a:ext cx="119888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000" strike="noStrike" cap="none" spc="0" noProof="1">
                <a:ln w="11430"/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视觉</a:t>
            </a:r>
            <a:endParaRPr lang="zh-CN" altLang="en-US" sz="4000" strike="noStrike" cap="none" spc="0" noProof="1">
              <a:ln w="11430"/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65750" y="4368140"/>
            <a:ext cx="119888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000" strike="noStrike" cap="none" spc="0" noProof="1">
                <a:ln w="11430"/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听觉</a:t>
            </a:r>
            <a:endParaRPr lang="zh-CN" altLang="en-US" sz="4000" strike="noStrike" cap="none" spc="0" noProof="1">
              <a:ln w="11430"/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50086" y="5098062"/>
            <a:ext cx="2214880" cy="7067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000" strike="noStrike" cap="none" spc="0" noProof="1">
                <a:ln w="11430"/>
                <a:solidFill>
                  <a:srgbClr val="9900CC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心理描写</a:t>
            </a:r>
            <a:endParaRPr lang="zh-CN" altLang="en-US" sz="4000" strike="noStrike" cap="none" spc="0" noProof="1">
              <a:ln w="11430"/>
              <a:solidFill>
                <a:srgbClr val="9900CC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47646" y="3356994"/>
            <a:ext cx="10008834" cy="2062103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/>
            <a:r>
              <a:rPr lang="zh-CN" altLang="en-US" sz="3200" b="1" strike="noStrike" noProof="1">
                <a:solidFill>
                  <a:schemeClr val="bg1"/>
                </a:solidFill>
                <a:latin typeface="Calibri" panose="020F0502020204030204"/>
                <a:ea typeface="华文楷体" panose="02010600040101010101" pitchFamily="2" charset="-122"/>
                <a:cs typeface="Calibri" panose="020F0502020204030204"/>
              </a:rPr>
              <a:t>❶</a:t>
            </a:r>
            <a:r>
              <a:rPr lang="zh-CN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视觉和听觉相结合，写出了怒江峡谷壁顶孤悬、高峻、险恶的特点，</a:t>
            </a:r>
            <a:endParaRPr lang="en-US" altLang="zh-CN" sz="3200" b="1" strike="noStrike" noProof="1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fontAlgn="auto"/>
            <a:r>
              <a:rPr lang="zh-CN" altLang="en-US" sz="3200" b="1" strike="noStrike" noProof="1">
                <a:solidFill>
                  <a:schemeClr val="bg1"/>
                </a:solidFill>
                <a:latin typeface="+mn-lt"/>
                <a:ea typeface="华文楷体" panose="02010600040101010101" pitchFamily="2" charset="-122"/>
                <a:cs typeface="Calibri" panose="020F0502020204030204"/>
              </a:rPr>
              <a:t>❷ </a:t>
            </a:r>
            <a:r>
              <a:rPr lang="en-US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lang="zh-CN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一派森气</a:t>
            </a:r>
            <a:r>
              <a:rPr lang="en-US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”“</a:t>
            </a:r>
            <a:r>
              <a:rPr lang="zh-CN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蓦地心中一颤</a:t>
            </a:r>
            <a:r>
              <a:rPr lang="en-US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lang="zh-CN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等充分抒发了</a:t>
            </a:r>
            <a:r>
              <a:rPr lang="en-US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“</a:t>
            </a:r>
            <a:r>
              <a:rPr lang="zh-CN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我</a:t>
            </a:r>
            <a:r>
              <a:rPr lang="en-US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”</a:t>
            </a:r>
            <a:r>
              <a:rPr lang="zh-CN" altLang="zh-CN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初次直面峡谷时的震颤、惊恐之情，让读者如临其境。</a:t>
            </a:r>
            <a:endParaRPr lang="zh-CN" altLang="zh-CN" sz="3200" b="1" strike="noStrike" noProof="1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0" grpId="0"/>
      <p:bldP spid="11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95500" y="3072130"/>
            <a:ext cx="7996238" cy="26149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zh-CN" sz="36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总结：本文的环境描写，既有多感官多角度描写，又有对比烘托，</a:t>
            </a:r>
            <a:r>
              <a:rPr lang="zh-CN" altLang="en-US" sz="3600" dirty="0">
                <a:solidFill>
                  <a:srgbClr val="0000FF"/>
                </a:solidFill>
                <a:latin typeface="Calibri" panose="020F0502020204030204"/>
                <a:ea typeface="华文琥珀" panose="02010800040101010101" pitchFamily="2" charset="-122"/>
              </a:rPr>
              <a:t>❶</a:t>
            </a:r>
            <a:r>
              <a:rPr lang="zh-CN" altLang="zh-CN" sz="36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既突出了怒江峡谷环境的险恶，</a:t>
            </a:r>
            <a:r>
              <a:rPr lang="zh-CN" altLang="en-US" sz="3600" dirty="0">
                <a:solidFill>
                  <a:srgbClr val="0000FF"/>
                </a:solidFill>
                <a:latin typeface="Calibri" panose="020F0502020204030204" charset="0"/>
                <a:ea typeface="华文琥珀" panose="02010800040101010101" pitchFamily="2" charset="-122"/>
              </a:rPr>
              <a:t>❷</a:t>
            </a:r>
            <a:r>
              <a:rPr lang="zh-CN" altLang="zh-CN" sz="3600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又表现出了马帮汉子们的从容不迫、沉着稳重。</a:t>
            </a:r>
          </a:p>
        </p:txBody>
      </p:sp>
      <p:sp>
        <p:nvSpPr>
          <p:cNvPr id="4" name="矩形 3"/>
          <p:cNvSpPr/>
          <p:nvPr/>
        </p:nvSpPr>
        <p:spPr>
          <a:xfrm>
            <a:off x="4480562" y="480213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2531" name="矩形 4"/>
          <p:cNvSpPr/>
          <p:nvPr/>
        </p:nvSpPr>
        <p:spPr>
          <a:xfrm>
            <a:off x="1524000" y="1778318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跳读课文，找出文中描写环境的语句，分析这些语句的表达作用。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F7FECA-3A7E-4CD3-9C99-879CC2E1D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5D6F9F-DC51-4B6E-998D-3DD54A4C8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dirty="0"/>
              <a:t>                      牛</a:t>
            </a:r>
            <a:endParaRPr lang="en-US" altLang="zh-CN" sz="4400" dirty="0"/>
          </a:p>
          <a:p>
            <a:r>
              <a:rPr lang="zh-CN" altLang="en-US" sz="4400" dirty="0"/>
              <a:t>（应翔、）</a:t>
            </a:r>
          </a:p>
        </p:txBody>
      </p:sp>
    </p:spTree>
    <p:extLst>
      <p:ext uri="{BB962C8B-B14F-4D97-AF65-F5344CB8AC3E}">
        <p14:creationId xmlns:p14="http://schemas.microsoft.com/office/powerpoint/2010/main" val="18636786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480562" y="79136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8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细读领悟</a:t>
            </a:r>
            <a:endParaRPr lang="zh-CN" altLang="en-US" sz="6000" strike="noStrike" cap="none" spc="0" noProof="1">
              <a:ln w="11430"/>
              <a:solidFill>
                <a:srgbClr val="8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1506" name="矩形 3"/>
          <p:cNvSpPr/>
          <p:nvPr/>
        </p:nvSpPr>
        <p:spPr>
          <a:xfrm>
            <a:off x="1528763" y="2025650"/>
            <a:ext cx="9139237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跳读课文，找出文中描写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</a:t>
            </a:r>
            <a:r>
              <a:rPr lang="zh-CN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的语句，分析这些语句的表达作用。</a:t>
            </a:r>
          </a:p>
        </p:txBody>
      </p:sp>
      <p:sp>
        <p:nvSpPr>
          <p:cNvPr id="5" name="矩形 4"/>
          <p:cNvSpPr/>
          <p:nvPr/>
        </p:nvSpPr>
        <p:spPr>
          <a:xfrm>
            <a:off x="1597025" y="3251200"/>
            <a:ext cx="9144000" cy="1564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③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牛们终于又上了驮，铃铛朗朗响着，</a:t>
            </a:r>
            <a:r>
              <a:rPr lang="zh-CN" altLang="zh-CN" sz="28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急急地要离开这里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。上得马上，才觉出一身黏汗，风吹得身子抖起来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顺风扩一扩腮，出一口长气，又觉出闷雷原来一直响着。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25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14170" y="5077082"/>
            <a:ext cx="9110663" cy="107378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>
              <a:lnSpc>
                <a:spcPct val="114000"/>
              </a:lnSpc>
            </a:pPr>
            <a:r>
              <a:rPr lang="zh-CN" altLang="zh-CN" sz="2800" b="1" strike="noStrike" noProof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牛们溜索后急急地要离开峡谷边显示出它们仍然惊魂未定，这里从侧面烘托出怒江峡谷非同寻常的险恶。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剪去单角的矩形 14"/>
          <p:cNvSpPr/>
          <p:nvPr>
            <p:custDataLst>
              <p:tags r:id="rId1"/>
            </p:custDataLst>
          </p:nvPr>
        </p:nvSpPr>
        <p:spPr>
          <a:xfrm>
            <a:off x="3556635" y="5525770"/>
            <a:ext cx="7999095" cy="993140"/>
          </a:xfrm>
          <a:prstGeom prst="snip1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2009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与“我”的“战战兢兢”互相映衬，又反衬了领队及汉子们的勇敢无畏。</a:t>
            </a:r>
          </a:p>
        </p:txBody>
      </p:sp>
      <p:sp>
        <p:nvSpPr>
          <p:cNvPr id="14" name="剪去单角的矩形 13"/>
          <p:cNvSpPr/>
          <p:nvPr>
            <p:custDataLst>
              <p:tags r:id="rId2"/>
            </p:custDataLst>
          </p:nvPr>
        </p:nvSpPr>
        <p:spPr>
          <a:xfrm>
            <a:off x="3429000" y="4643755"/>
            <a:ext cx="8127365" cy="673100"/>
          </a:xfrm>
          <a:prstGeom prst="snip1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从侧面表现了怒江峡谷的高峻、险恶。</a:t>
            </a: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808990" y="781685"/>
            <a:ext cx="1074674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文中是怎样描写牛的情状的？这对环境描写和人物刻画分别有什么作用？</a:t>
            </a:r>
          </a:p>
        </p:txBody>
      </p:sp>
      <p:sp>
        <p:nvSpPr>
          <p:cNvPr id="3" name="圆角矩形 2"/>
          <p:cNvSpPr/>
          <p:nvPr>
            <p:custDataLst>
              <p:tags r:id="rId4"/>
            </p:custDataLst>
          </p:nvPr>
        </p:nvSpPr>
        <p:spPr>
          <a:xfrm>
            <a:off x="3302000" y="245745"/>
            <a:ext cx="3370048" cy="535940"/>
          </a:xfrm>
          <a:prstGeom prst="round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细读领悟</a:t>
            </a:r>
          </a:p>
        </p:txBody>
      </p:sp>
      <p:sp>
        <p:nvSpPr>
          <p:cNvPr id="4" name="圆角矩形 3"/>
          <p:cNvSpPr/>
          <p:nvPr>
            <p:custDataLst>
              <p:tags r:id="rId5"/>
            </p:custDataLst>
          </p:nvPr>
        </p:nvSpPr>
        <p:spPr>
          <a:xfrm>
            <a:off x="1080770" y="2562225"/>
            <a:ext cx="1852295" cy="67373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楷体" panose="02010609060101010101" pitchFamily="49" charset="-122"/>
                <a:sym typeface="+mn-ea"/>
              </a:rPr>
              <a:t>牛的情状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9" name="圆角矩形 8"/>
          <p:cNvSpPr/>
          <p:nvPr>
            <p:custDataLst>
              <p:tags r:id="rId6"/>
            </p:custDataLst>
          </p:nvPr>
        </p:nvSpPr>
        <p:spPr>
          <a:xfrm>
            <a:off x="3302000" y="1858010"/>
            <a:ext cx="8253730" cy="101028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溜索前：</a:t>
            </a:r>
            <a:r>
              <a:rPr kumimoji="0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早卧在地下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</a:t>
            </a:r>
            <a:r>
              <a:rPr kumimoji="0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两眼哀哀地慢慢眨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、淌出两滴泪、大眼失了神、皮肉开始抖起来、哀哀地叫着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0" name="圆角矩形 9"/>
          <p:cNvSpPr/>
          <p:nvPr>
            <p:custDataLst>
              <p:tags r:id="rId7"/>
            </p:custDataLst>
          </p:nvPr>
        </p:nvSpPr>
        <p:spPr>
          <a:xfrm>
            <a:off x="3302000" y="3235960"/>
            <a:ext cx="8253730" cy="101028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溜索时：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牛嘴咧开，叫不出声，皮肉抖得模糊一层，屎尿尽数撒泄</a:t>
            </a:r>
          </a:p>
        </p:txBody>
      </p:sp>
      <p:sp>
        <p:nvSpPr>
          <p:cNvPr id="11" name="左大括号 10"/>
          <p:cNvSpPr/>
          <p:nvPr>
            <p:custDataLst>
              <p:tags r:id="rId8"/>
            </p:custDataLst>
          </p:nvPr>
        </p:nvSpPr>
        <p:spPr>
          <a:xfrm>
            <a:off x="3066415" y="2072640"/>
            <a:ext cx="75565" cy="1986915"/>
          </a:xfrm>
          <a:prstGeom prst="leftBrace">
            <a:avLst>
              <a:gd name="adj1" fmla="val 164705"/>
              <a:gd name="adj2" fmla="val 50000"/>
            </a:avLst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</a:endParaRPr>
          </a:p>
        </p:txBody>
      </p:sp>
      <p:sp>
        <p:nvSpPr>
          <p:cNvPr id="12" name="圆角矩形 11"/>
          <p:cNvSpPr/>
          <p:nvPr>
            <p:custDataLst>
              <p:tags r:id="rId9"/>
            </p:custDataLst>
          </p:nvPr>
        </p:nvSpPr>
        <p:spPr>
          <a:xfrm>
            <a:off x="1080770" y="4643120"/>
            <a:ext cx="2576195" cy="67373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楷体" panose="02010609060101010101" pitchFamily="49" charset="-122"/>
                <a:sym typeface="+mn-ea"/>
              </a:rPr>
              <a:t>环境描写方面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3" name="圆角矩形 12"/>
          <p:cNvSpPr/>
          <p:nvPr>
            <p:custDataLst>
              <p:tags r:id="rId10"/>
            </p:custDataLst>
          </p:nvPr>
        </p:nvSpPr>
        <p:spPr>
          <a:xfrm>
            <a:off x="1080770" y="5696585"/>
            <a:ext cx="2576195" cy="67373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楷体" panose="02010609060101010101" pitchFamily="49" charset="-122"/>
                <a:sym typeface="+mn-ea"/>
              </a:rPr>
              <a:t>人物刻画方面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6" name="文本框 15"/>
          <p:cNvSpPr txBox="1"/>
          <p:nvPr>
            <p:custDataLst>
              <p:tags r:id="rId11"/>
            </p:custDataLst>
          </p:nvPr>
        </p:nvSpPr>
        <p:spPr>
          <a:xfrm>
            <a:off x="203200" y="4894580"/>
            <a:ext cx="6400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作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用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4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F7FECA-3A7E-4CD3-9C99-879CC2E1D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5D6F9F-DC51-4B6E-998D-3DD54A4C8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dirty="0"/>
              <a:t>                            </a:t>
            </a:r>
            <a:r>
              <a:rPr lang="zh-CN" altLang="en-US" sz="6000" dirty="0"/>
              <a:t>鹰</a:t>
            </a:r>
            <a:endParaRPr lang="en-US" altLang="zh-CN" sz="6000" dirty="0"/>
          </a:p>
          <a:p>
            <a:pPr marL="0" indent="0">
              <a:buNone/>
            </a:pPr>
            <a:r>
              <a:rPr lang="zh-CN" altLang="en-US" sz="6000" dirty="0"/>
              <a:t>（</a:t>
            </a:r>
            <a:r>
              <a:rPr lang="zh-CN" altLang="en-US" sz="5400" dirty="0"/>
              <a:t>梓烨、韦烨、梦倩、煜曦</a:t>
            </a:r>
            <a:endParaRPr lang="en-US" altLang="zh-CN" sz="5400" dirty="0"/>
          </a:p>
          <a:p>
            <a:pPr marL="0" indent="0">
              <a:buNone/>
            </a:pPr>
            <a:r>
              <a:rPr lang="zh-CN" altLang="en-US" sz="5400" dirty="0"/>
              <a:t>瀚文、穆映彤</a:t>
            </a:r>
            <a:r>
              <a:rPr lang="zh-CN" altLang="en-US" sz="6000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40460382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4A5146C-2DBD-4F8A-86CC-4D54D90E0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文章三次写鹰，有什么作用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DE03612-0127-4971-8033-129765221D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514" y="1600200"/>
            <a:ext cx="11592966" cy="4525963"/>
          </a:xfrm>
        </p:spPr>
        <p:txBody>
          <a:bodyPr/>
          <a:lstStyle/>
          <a:p>
            <a:pPr marL="0" indent="0">
              <a:buNone/>
            </a:pPr>
            <a:endParaRPr lang="en-US" altLang="zh-CN" dirty="0">
              <a:latin typeface="+mn-ea"/>
            </a:endParaRPr>
          </a:p>
          <a:p>
            <a:pPr marL="0" indent="0">
              <a:buNone/>
            </a:pPr>
            <a:r>
              <a:rPr lang="zh-CN" altLang="en-US" dirty="0">
                <a:latin typeface="+mn-ea"/>
              </a:rPr>
              <a:t>第一次写鹰表现了山高谷深</a:t>
            </a:r>
            <a:r>
              <a:rPr lang="en-US" altLang="zh-CN" dirty="0">
                <a:latin typeface="+mn-ea"/>
              </a:rPr>
              <a:t>,</a:t>
            </a:r>
            <a:r>
              <a:rPr lang="zh-CN" altLang="en-US" dirty="0">
                <a:latin typeface="+mn-ea"/>
              </a:rPr>
              <a:t>同时也</a:t>
            </a:r>
            <a:r>
              <a:rPr lang="zh-CN" altLang="en-US" dirty="0">
                <a:solidFill>
                  <a:srgbClr val="FF0000"/>
                </a:solidFill>
                <a:latin typeface="+mn-ea"/>
              </a:rPr>
              <a:t>暗示牛队已经到了山口</a:t>
            </a:r>
            <a:endParaRPr lang="en-US" altLang="zh-CN" dirty="0">
              <a:solidFill>
                <a:srgbClr val="FF0000"/>
              </a:solidFill>
              <a:latin typeface="+mn-ea"/>
            </a:endParaRPr>
          </a:p>
          <a:p>
            <a:pPr marL="0" indent="0">
              <a:buNone/>
            </a:pPr>
            <a:r>
              <a:rPr lang="zh-CN" altLang="en-US" dirty="0">
                <a:latin typeface="+mn-ea"/>
              </a:rPr>
              <a:t>第二次写鹰描写到了“翅膀尖上几根羽毛被风吹得抖”</a:t>
            </a:r>
            <a:r>
              <a:rPr lang="zh-CN" altLang="en-US" dirty="0">
                <a:solidFill>
                  <a:srgbClr val="FF0000"/>
                </a:solidFill>
                <a:latin typeface="+mn-ea"/>
              </a:rPr>
              <a:t>表现了人离鹰之近</a:t>
            </a:r>
            <a:r>
              <a:rPr lang="en-US" altLang="zh-CN" dirty="0">
                <a:latin typeface="+mn-ea"/>
              </a:rPr>
              <a:t>,</a:t>
            </a:r>
            <a:r>
              <a:rPr lang="zh-CN" altLang="en-US" dirty="0">
                <a:solidFill>
                  <a:srgbClr val="FF0000"/>
                </a:solidFill>
                <a:latin typeface="+mn-ea"/>
              </a:rPr>
              <a:t>暗示了山高风大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,</a:t>
            </a:r>
            <a:r>
              <a:rPr lang="zh-CN" altLang="en-US" dirty="0">
                <a:solidFill>
                  <a:srgbClr val="FF0000"/>
                </a:solidFill>
                <a:latin typeface="+mn-ea"/>
              </a:rPr>
              <a:t>汉子们正在过溜索</a:t>
            </a:r>
            <a:r>
              <a:rPr lang="en-US" altLang="zh-CN" dirty="0">
                <a:latin typeface="+mn-ea"/>
              </a:rPr>
              <a:t>;</a:t>
            </a:r>
          </a:p>
          <a:p>
            <a:pPr marL="0" indent="0">
              <a:buNone/>
            </a:pPr>
            <a:r>
              <a:rPr lang="zh-CN" altLang="en-US" dirty="0">
                <a:latin typeface="+mn-ea"/>
              </a:rPr>
              <a:t>第三次写鹰捕住了蛇</a:t>
            </a:r>
            <a:r>
              <a:rPr lang="en-US" altLang="zh-CN" dirty="0">
                <a:latin typeface="+mn-ea"/>
              </a:rPr>
              <a:t>,</a:t>
            </a:r>
            <a:r>
              <a:rPr lang="zh-CN" altLang="en-US" dirty="0">
                <a:latin typeface="+mn-ea"/>
              </a:rPr>
              <a:t>表现了鹰的收获</a:t>
            </a:r>
            <a:r>
              <a:rPr lang="en-US" altLang="zh-CN" dirty="0">
                <a:latin typeface="+mn-ea"/>
              </a:rPr>
              <a:t>,</a:t>
            </a:r>
            <a:r>
              <a:rPr lang="zh-CN" altLang="en-US" dirty="0">
                <a:solidFill>
                  <a:srgbClr val="FF0000"/>
                </a:solidFill>
                <a:latin typeface="+mn-ea"/>
              </a:rPr>
              <a:t>暗示了牛队顺利通过溜索</a:t>
            </a:r>
            <a:r>
              <a:rPr lang="zh-CN" altLang="en-US" dirty="0">
                <a:latin typeface="+mn-ea"/>
              </a:rPr>
              <a:t>。</a:t>
            </a:r>
            <a:endParaRPr lang="en-US" altLang="zh-CN" dirty="0">
              <a:latin typeface="+mn-ea"/>
            </a:endParaRPr>
          </a:p>
          <a:p>
            <a:pPr marL="0" indent="0">
              <a:buNone/>
            </a:pPr>
            <a:r>
              <a:rPr lang="zh-CN" altLang="en-US" dirty="0">
                <a:latin typeface="+mn-ea"/>
              </a:rPr>
              <a:t>总体来说是本文潜在的一条暗线。 </a:t>
            </a:r>
          </a:p>
        </p:txBody>
      </p:sp>
    </p:spTree>
    <p:extLst>
      <p:ext uri="{BB962C8B-B14F-4D97-AF65-F5344CB8AC3E}">
        <p14:creationId xmlns:p14="http://schemas.microsoft.com/office/powerpoint/2010/main" val="842498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F7FECA-3A7E-4CD3-9C99-879CC2E1D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5D6F9F-DC51-4B6E-998D-3DD54A4C8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dirty="0"/>
              <a:t>                             </a:t>
            </a:r>
            <a:r>
              <a:rPr lang="zh-CN" altLang="en-US" sz="5400" dirty="0"/>
              <a:t>雷声</a:t>
            </a:r>
            <a:endParaRPr lang="en-US" altLang="zh-CN" sz="5400" dirty="0"/>
          </a:p>
          <a:p>
            <a:r>
              <a:rPr lang="zh-CN" altLang="en-US" sz="5400" dirty="0"/>
              <a:t>（子柔、）</a:t>
            </a:r>
          </a:p>
        </p:txBody>
      </p:sp>
    </p:spTree>
    <p:extLst>
      <p:ext uri="{BB962C8B-B14F-4D97-AF65-F5344CB8AC3E}">
        <p14:creationId xmlns:p14="http://schemas.microsoft.com/office/powerpoint/2010/main" val="16332970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>
            <p:custDataLst>
              <p:tags r:id="rId1"/>
            </p:custDataLst>
          </p:nvPr>
        </p:nvSpPr>
        <p:spPr>
          <a:xfrm>
            <a:off x="3647796" y="188730"/>
            <a:ext cx="1800860" cy="535940"/>
          </a:xfrm>
          <a:prstGeom prst="round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细读领悟</a:t>
            </a: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790575" y="922655"/>
            <a:ext cx="728789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  <a:sym typeface="+mn-ea"/>
              </a:rPr>
              <a:t>文中首尾对“雷声”的描写有什么作用?</a:t>
            </a:r>
          </a:p>
        </p:txBody>
      </p:sp>
      <p:sp>
        <p:nvSpPr>
          <p:cNvPr id="7" name="圆角矩形 6"/>
          <p:cNvSpPr/>
          <p:nvPr>
            <p:custDataLst>
              <p:tags r:id="rId3"/>
            </p:custDataLst>
          </p:nvPr>
        </p:nvSpPr>
        <p:spPr>
          <a:xfrm>
            <a:off x="910590" y="1747520"/>
            <a:ext cx="5746750" cy="72199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开头渲染了溜索前的紧张气氛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8443595" y="2469515"/>
            <a:ext cx="180848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楷体" panose="02010609060101010101" pitchFamily="49" charset="-122"/>
                <a:sym typeface="+mn-ea"/>
              </a:rPr>
              <a:t>首尾呼应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楷体" panose="02010609060101010101" pitchFamily="49" charset="-122"/>
                <a:sym typeface="+mn-ea"/>
              </a:rPr>
              <a:t>结构严谨</a:t>
            </a:r>
          </a:p>
        </p:txBody>
      </p:sp>
      <p:sp>
        <p:nvSpPr>
          <p:cNvPr id="17" name="圆角矩形 16"/>
          <p:cNvSpPr/>
          <p:nvPr>
            <p:custDataLst>
              <p:tags r:id="rId5"/>
            </p:custDataLst>
          </p:nvPr>
        </p:nvSpPr>
        <p:spPr>
          <a:xfrm>
            <a:off x="910590" y="3107690"/>
            <a:ext cx="5747385" cy="136334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结尾从侧面表现了怒江波涛汹涌的特点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8" name="右箭头 17"/>
          <p:cNvSpPr/>
          <p:nvPr>
            <p:custDataLst>
              <p:tags r:id="rId6"/>
            </p:custDataLst>
          </p:nvPr>
        </p:nvSpPr>
        <p:spPr>
          <a:xfrm>
            <a:off x="7405370" y="2849880"/>
            <a:ext cx="573405" cy="434975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Arial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7" grpId="0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F7FECA-3A7E-4CD3-9C99-879CC2E1D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5D6F9F-DC51-4B6E-998D-3DD54A4C8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dirty="0"/>
              <a:t>                             </a:t>
            </a:r>
            <a:r>
              <a:rPr lang="zh-CN" altLang="en-US" sz="5400" dirty="0"/>
              <a:t>我</a:t>
            </a:r>
            <a:endParaRPr lang="en-US" altLang="zh-CN" sz="5400" dirty="0"/>
          </a:p>
          <a:p>
            <a:r>
              <a:rPr lang="en-US" altLang="zh-CN" sz="5400" dirty="0"/>
              <a:t>(</a:t>
            </a:r>
            <a:r>
              <a:rPr lang="zh-CN" altLang="en-US" sz="5400" dirty="0"/>
              <a:t>俊彦、</a:t>
            </a:r>
          </a:p>
        </p:txBody>
      </p:sp>
    </p:spTree>
    <p:extLst>
      <p:ext uri="{BB962C8B-B14F-4D97-AF65-F5344CB8AC3E}">
        <p14:creationId xmlns:p14="http://schemas.microsoft.com/office/powerpoint/2010/main" val="25743767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>
            <p:custDataLst>
              <p:tags r:id="rId1"/>
            </p:custDataLst>
          </p:nvPr>
        </p:nvSpPr>
        <p:spPr>
          <a:xfrm>
            <a:off x="0" y="146050"/>
            <a:ext cx="1800860" cy="535940"/>
          </a:xfrm>
          <a:prstGeom prst="round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精读课文</a:t>
            </a: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871855" y="912495"/>
            <a:ext cx="1068705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  <a:sym typeface="+mn-ea"/>
              </a:rPr>
              <a:t>文中虽然没有直接出现“我”，但“我” 无处不在，请结合全文内容，说说文中的“我”有什么作用。</a:t>
            </a:r>
          </a:p>
        </p:txBody>
      </p:sp>
      <p:sp>
        <p:nvSpPr>
          <p:cNvPr id="12" name="椭圆 11"/>
          <p:cNvSpPr/>
          <p:nvPr>
            <p:custDataLst>
              <p:tags r:id="rId3"/>
            </p:custDataLst>
          </p:nvPr>
        </p:nvSpPr>
        <p:spPr>
          <a:xfrm>
            <a:off x="875665" y="2386330"/>
            <a:ext cx="606425" cy="60642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1</a:t>
            </a:r>
          </a:p>
        </p:txBody>
      </p:sp>
      <p:sp>
        <p:nvSpPr>
          <p:cNvPr id="16" name="椭圆 15"/>
          <p:cNvSpPr/>
          <p:nvPr>
            <p:custDataLst>
              <p:tags r:id="rId4"/>
            </p:custDataLst>
          </p:nvPr>
        </p:nvSpPr>
        <p:spPr>
          <a:xfrm>
            <a:off x="875665" y="3681095"/>
            <a:ext cx="606425" cy="606425"/>
          </a:xfrm>
          <a:prstGeom prst="ellipse">
            <a:avLst/>
          </a:prstGeom>
          <a:solidFill>
            <a:srgbClr val="ED7D3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2</a:t>
            </a:r>
          </a:p>
        </p:txBody>
      </p:sp>
      <p:sp>
        <p:nvSpPr>
          <p:cNvPr id="5" name="椭圆 4"/>
          <p:cNvSpPr/>
          <p:nvPr>
            <p:custDataLst>
              <p:tags r:id="rId5"/>
            </p:custDataLst>
          </p:nvPr>
        </p:nvSpPr>
        <p:spPr>
          <a:xfrm>
            <a:off x="857885" y="5084445"/>
            <a:ext cx="606425" cy="606425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3</a:t>
            </a:r>
          </a:p>
        </p:txBody>
      </p:sp>
      <p:sp>
        <p:nvSpPr>
          <p:cNvPr id="10" name="文本框 9"/>
          <p:cNvSpPr txBox="1"/>
          <p:nvPr>
            <p:custDataLst>
              <p:tags r:id="rId6"/>
            </p:custDataLst>
          </p:nvPr>
        </p:nvSpPr>
        <p:spPr>
          <a:xfrm>
            <a:off x="1630680" y="2151380"/>
            <a:ext cx="9680575" cy="1076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ED7D3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我”是第一人称，能使读者产生一种真实、亲切的感觉。</a:t>
            </a:r>
          </a:p>
        </p:txBody>
      </p:sp>
      <p:sp>
        <p:nvSpPr>
          <p:cNvPr id="14" name="文本框 13"/>
          <p:cNvSpPr txBox="1"/>
          <p:nvPr>
            <p:custDataLst>
              <p:tags r:id="rId7"/>
            </p:custDataLst>
          </p:nvPr>
        </p:nvSpPr>
        <p:spPr>
          <a:xfrm>
            <a:off x="1666240" y="3518535"/>
            <a:ext cx="9680575" cy="1076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ED7D3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通过“我”的视角，见证了驮队在首领带领下英勇溜索的全过程。</a:t>
            </a:r>
          </a:p>
        </p:txBody>
      </p:sp>
      <p:sp>
        <p:nvSpPr>
          <p:cNvPr id="15" name="文本框 14"/>
          <p:cNvSpPr txBox="1"/>
          <p:nvPr>
            <p:custDataLst>
              <p:tags r:id="rId8"/>
            </p:custDataLst>
          </p:nvPr>
        </p:nvSpPr>
        <p:spPr>
          <a:xfrm>
            <a:off x="1612900" y="4911090"/>
            <a:ext cx="9680575" cy="1076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ED7D3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我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”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在溜索前的紧张畏惧和溜索时的“战战兢兢”，反衬了首领及汉子们的勇敢无畏。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5" grpId="0" animBg="1"/>
      <p:bldP spid="10" grpId="0" animBg="1"/>
      <p:bldP spid="14" grpId="0" animBg="1"/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0F7FECA-3A7E-4CD3-9C99-879CC2E1D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5D6F9F-DC51-4B6E-998D-3DD54A4C8A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4400" dirty="0"/>
              <a:t>                       语言赏析题</a:t>
            </a:r>
            <a:endParaRPr lang="en-US" altLang="zh-CN" sz="4400" dirty="0"/>
          </a:p>
          <a:p>
            <a:r>
              <a:rPr lang="zh-CN" altLang="en-US" sz="4400" dirty="0"/>
              <a:t>（钧瀚、）</a:t>
            </a:r>
          </a:p>
        </p:txBody>
      </p:sp>
    </p:spTree>
    <p:extLst>
      <p:ext uri="{BB962C8B-B14F-4D97-AF65-F5344CB8AC3E}">
        <p14:creationId xmlns:p14="http://schemas.microsoft.com/office/powerpoint/2010/main" val="32617266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311576" y="69471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24000" y="1878648"/>
            <a:ext cx="9139238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第一段：“首领也不多说，用小腿</a:t>
            </a:r>
            <a:r>
              <a:rPr lang="zh-CN" altLang="en-US" sz="3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磕</a:t>
            </a:r>
            <a:r>
              <a:rPr lang="zh-CN" altLang="en-US" sz="30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了一下马”，这里的“磕”能不能换成“打”？为什么？</a:t>
            </a:r>
            <a:endParaRPr lang="zh-CN" altLang="zh-CN" sz="30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8761" y="3070983"/>
            <a:ext cx="9139239" cy="1014730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fontAlgn="auto"/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品析词语</a:t>
            </a:r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❶解释词语意思❷用在句中表示</a:t>
            </a:r>
            <a:r>
              <a:rPr lang="en-US" altLang="zh-CN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…</a:t>
            </a:r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❸体现了</a:t>
            </a:r>
            <a:r>
              <a:rPr lang="en-US" altLang="zh-CN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…</a:t>
            </a:r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❹而“</a:t>
            </a:r>
            <a:r>
              <a:rPr lang="en-US" altLang="zh-CN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X</a:t>
            </a:r>
            <a:r>
              <a:rPr lang="zh-CN" altLang="en-US" sz="30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Calibri" panose="020F0502020204030204"/>
              </a:rPr>
              <a:t>”字没有这样的表达效果，所以不能换</a:t>
            </a:r>
            <a:endParaRPr lang="zh-CN" altLang="zh-CN" sz="3000" b="1" strike="noStrike" noProof="1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833563" y="4305935"/>
            <a:ext cx="849312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719455"/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❶ “磕”的意思是“轻敲、轻打”❷用在句中表示首领用小腿轻轻敲打了一下马❸表现了首领和马的默契关系和对马的怜爱，也写出了首领对马的熟练驾驭❹而“打”没有这样的表达效果，所以不能换。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ldLvl="0" animBg="1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311576" y="26418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92250" y="1489393"/>
            <a:ext cx="9123363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第五段：写峡谷的陡峭：“万丈绝壁飞快垂下去”“绝壁”本来是静止的，作者却用了一个“飞快地”，这是化静为动的手法，有什么作用？</a:t>
            </a:r>
          </a:p>
        </p:txBody>
      </p:sp>
      <p:sp>
        <p:nvSpPr>
          <p:cNvPr id="3" name="矩形 2"/>
          <p:cNvSpPr/>
          <p:nvPr/>
        </p:nvSpPr>
        <p:spPr>
          <a:xfrm>
            <a:off x="1811655" y="3136900"/>
            <a:ext cx="5262880" cy="22098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3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化静为动：赋予绝壁以动态感，</a:t>
            </a:r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  <a:ea typeface="华文楷体" panose="02010600040101010101" pitchFamily="2" charset="-122"/>
              </a:rPr>
              <a:t>❶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有力地表现了峡谷的深邃陡峭的特点，让人触目惊心，</a:t>
            </a:r>
            <a:r>
              <a:rPr lang="zh-CN" altLang="en-US" sz="2800" b="1" dirty="0">
                <a:solidFill>
                  <a:srgbClr val="0000FF"/>
                </a:solidFill>
                <a:latin typeface="Calibri" panose="020F0502020204030204" charset="0"/>
                <a:ea typeface="华文楷体" panose="02010600040101010101" pitchFamily="2" charset="-122"/>
              </a:rPr>
              <a:t>❷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为后文写牛马的胆怯做了有力的铺垫。</a:t>
            </a:r>
          </a:p>
        </p:txBody>
      </p:sp>
      <p:pic>
        <p:nvPicPr>
          <p:cNvPr id="8194" name="Picture 2" descr="C:\Documents and Settings\Administrator\桌面\tim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99243" y="2743447"/>
            <a:ext cx="2127294" cy="299695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311576" y="407699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92250" y="1632903"/>
            <a:ext cx="9123363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小说写汉子过溜索的动作，三次使用“小”字，找出来仔细体会“小”字的妙处。</a:t>
            </a:r>
          </a:p>
        </p:txBody>
      </p:sp>
      <p:sp>
        <p:nvSpPr>
          <p:cNvPr id="2" name="矩形 1"/>
          <p:cNvSpPr/>
          <p:nvPr/>
        </p:nvSpPr>
        <p:spPr>
          <a:xfrm>
            <a:off x="1516063" y="2855278"/>
            <a:ext cx="91440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第一次：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写精瘦的汉子“脚一用力，飞身离岸，嗖的一下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过去”（</a:t>
            </a: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10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2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16063" y="4080828"/>
            <a:ext cx="7951787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第二次：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“三个汉子一个一个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过去”（</a:t>
            </a: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14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2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92250" y="4919028"/>
            <a:ext cx="90932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CC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第三次：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“之后是运驮子，就玩一般了。这岸边的汉子们也一个接一个飞身</a:t>
            </a:r>
            <a:r>
              <a:rPr lang="zh-CN" altLang="en-US" sz="32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过去”。（</a:t>
            </a:r>
            <a:r>
              <a:rPr lang="en-US" altLang="zh-CN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17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zh-CN" altLang="en-US" sz="32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711624" y="3158092"/>
            <a:ext cx="6768752" cy="2453640"/>
          </a:xfrm>
          <a:prstGeom prst="rect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indent="719455" fontAlgn="auto">
              <a:lnSpc>
                <a:spcPct val="120000"/>
              </a:lnSpc>
            </a:pPr>
            <a:r>
              <a:rPr lang="zh-CN" altLang="en-US" sz="3200" b="1" strike="noStrike" noProof="1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这几个“小”字，将人在溜索之上，快速划过怒江峡谷时，人愈来愈小的视觉感受和情状传神地表现出来，体现了作者对语言运用的精妙。</a:t>
            </a:r>
            <a:endParaRPr lang="zh-CN" altLang="en-US" sz="3200" b="1" strike="noStrike" noProof="1"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  <p:bldP spid="3" grpId="0"/>
      <p:bldP spid="4" grpId="0"/>
      <p:bldP spid="11" grpId="0" bldLvl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11576" y="62296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4000" y="1862455"/>
            <a:ext cx="91440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段：“铃铛们又慌慌响起来，马帮如极稠的粥，慢慢流向那个山口”请从修辞的角度对这句话加以分析。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13780" y="3293745"/>
            <a:ext cx="3945255" cy="2330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运用了比喻的修辞手法，将前行的马帮比作“极稠的粥”形象写出了马帮前行速度极慢的状态。</a:t>
            </a:r>
          </a:p>
        </p:txBody>
      </p:sp>
      <p:pic>
        <p:nvPicPr>
          <p:cNvPr id="921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1328" y="3150235"/>
            <a:ext cx="4013200" cy="2720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11576" y="47945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55140" y="3757295"/>
            <a:ext cx="859409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运用了比喻的修辞手法，将“万丈下的怒江”比作“一股尿水，细细流着”看似粗俗，实则形象逼真。</a:t>
            </a:r>
            <a:r>
              <a:rPr lang="zh-CN" altLang="en-US" sz="2800" b="1" dirty="0">
                <a:solidFill>
                  <a:srgbClr val="663300"/>
                </a:solidFill>
                <a:latin typeface="Calibri" panose="020F0502020204030204"/>
                <a:ea typeface="华文楷体" panose="02010600040101010101" pitchFamily="2" charset="-122"/>
              </a:rPr>
              <a:t>❶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既写出了马帮汉子们俯瞰万丈峡谷之下的怒江情景，</a:t>
            </a:r>
            <a:r>
              <a:rPr lang="zh-CN" altLang="en-US" sz="2800" b="1" dirty="0">
                <a:solidFill>
                  <a:srgbClr val="663300"/>
                </a:solidFill>
                <a:latin typeface="Calibri" panose="020F0502020204030204" charset="0"/>
                <a:ea typeface="华文楷体" panose="02010600040101010101" pitchFamily="2" charset="-122"/>
              </a:rPr>
              <a:t>❷</a:t>
            </a:r>
            <a:r>
              <a:rPr lang="zh-CN" altLang="en-US" sz="28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也表现了马帮汉子的豪放粗野的个性。</a:t>
            </a:r>
          </a:p>
        </p:txBody>
      </p:sp>
      <p:sp>
        <p:nvSpPr>
          <p:cNvPr id="7" name="矩形 6"/>
          <p:cNvSpPr/>
          <p:nvPr/>
        </p:nvSpPr>
        <p:spPr>
          <a:xfrm>
            <a:off x="1524000" y="1731645"/>
            <a:ext cx="914400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23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段：“首领与两个汉子走到绝壁前，扯下裤腰，弯弯地撒出一道尿，落下不到几尺，就被风吹得散开，顺峡向东南飘走。万丈下的怒江，倒像是一股尿水，细细流着”请从修辞的角度对这句话加以分析。</a:t>
            </a:r>
            <a:endParaRPr lang="zh-CN" altLang="en-US" sz="2800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311576" y="479454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00B05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语言特点</a:t>
            </a:r>
            <a:endParaRPr lang="zh-CN" altLang="en-US" sz="6000" strike="noStrike" cap="none" spc="0" noProof="1">
              <a:ln w="11430"/>
              <a:solidFill>
                <a:srgbClr val="00B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524000" y="1731645"/>
            <a:ext cx="914400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小说第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段写“我”在怒江峡谷前的紧张畏惧；第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18-22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段写“我”溜索的具体过程，纵观全文，是什么表现手法？“我”在文章中有什么作用？</a:t>
            </a:r>
          </a:p>
        </p:txBody>
      </p:sp>
      <p:sp>
        <p:nvSpPr>
          <p:cNvPr id="6" name="矩形 5"/>
          <p:cNvSpPr/>
          <p:nvPr/>
        </p:nvSpPr>
        <p:spPr>
          <a:xfrm>
            <a:off x="2781820" y="3481615"/>
            <a:ext cx="859790" cy="2326640"/>
          </a:xfrm>
          <a:prstGeom prst="rect">
            <a:avLst/>
          </a:prstGeom>
          <a:noFill/>
        </p:spPr>
        <p:txBody>
          <a:bodyPr vert="eaVert"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4400" strike="noStrike" cap="none" spc="0" noProof="1">
                <a:ln w="11430"/>
                <a:solidFill>
                  <a:srgbClr val="0066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对比反衬</a:t>
            </a:r>
            <a:endParaRPr lang="zh-CN" altLang="en-US" sz="4400" strike="noStrike" cap="none" spc="0" noProof="1">
              <a:ln w="11430"/>
              <a:solidFill>
                <a:srgbClr val="0066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48075" y="3431858"/>
            <a:ext cx="5903913" cy="2460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Calibri" panose="020F0502020204030204"/>
                <a:ea typeface="华文楷体" panose="02010600040101010101" pitchFamily="2" charset="-122"/>
              </a:rPr>
              <a:t>❶</a:t>
            </a:r>
            <a:r>
              <a:rPr lang="zh-CN" altLang="en-US" sz="2800" b="1" dirty="0">
                <a:solidFill>
                  <a:srgbClr val="00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以“我”在怒江峡谷前的紧张畏惧和溜索时的“战战兢兢”反衬出首领和汉子们的身手矫健、无所畏惧。</a:t>
            </a:r>
            <a:endParaRPr lang="en-US" altLang="zh-CN" sz="28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rgbClr val="006600"/>
                </a:solidFill>
                <a:latin typeface="Calibri" panose="020F0502020204030204" charset="0"/>
                <a:ea typeface="华文楷体" panose="02010600040101010101" pitchFamily="2" charset="-122"/>
              </a:rPr>
              <a:t>❷通过“我”的视角记叙，使事件和感受更真实。</a:t>
            </a:r>
            <a:endParaRPr lang="zh-CN" altLang="en-US" sz="2800" b="1" dirty="0">
              <a:solidFill>
                <a:srgbClr val="00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991658" y="620766"/>
            <a:ext cx="3230880" cy="10147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/>
            <a:r>
              <a:rPr lang="zh-CN" altLang="en-US" sz="6000" strike="noStrike" cap="none" spc="0" noProof="1">
                <a:ln w="11430"/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文章主旨</a:t>
            </a:r>
            <a:endParaRPr lang="zh-CN" altLang="en-US" sz="6000" strike="noStrike" cap="none" spc="0" noProof="1">
              <a:ln w="11430"/>
              <a:solidFill>
                <a:srgbClr val="C0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39562" y="2060886"/>
            <a:ext cx="10008834" cy="2453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小说通过“我”的观察和感受，写了在怒江奇险的环境中，一群马帮汉子过河溜索的经历，</a:t>
            </a:r>
            <a:r>
              <a:rPr lang="zh-CN" altLang="en-US" sz="32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赞扬了原始、野性的阳刚之美，赞美了不惧困难、勇往直前的乐观向上</a:t>
            </a:r>
            <a:r>
              <a:rPr lang="zh-CN" altLang="en-US" sz="3200" b="1" dirty="0">
                <a:solidFill>
                  <a:srgbClr val="6633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的人生态度。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5470905" y="384919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课堂小结</a:t>
            </a:r>
          </a:p>
        </p:txBody>
      </p:sp>
      <p:pic>
        <p:nvPicPr>
          <p:cNvPr id="4" name="图片 3" descr="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4"/>
          <a:srcRect t="9949" r="14559" b="8938"/>
          <a:stretch>
            <a:fillRect/>
          </a:stretch>
        </p:blipFill>
        <p:spPr>
          <a:xfrm>
            <a:off x="4589780" y="61595"/>
            <a:ext cx="965200" cy="916305"/>
          </a:xfrm>
          <a:prstGeom prst="rect">
            <a:avLst/>
          </a:prstGeom>
        </p:spPr>
      </p:pic>
      <p:sp>
        <p:nvSpPr>
          <p:cNvPr id="2" name="圆角矩形 1"/>
          <p:cNvSpPr/>
          <p:nvPr>
            <p:custDataLst>
              <p:tags r:id="rId3"/>
            </p:custDataLst>
          </p:nvPr>
        </p:nvSpPr>
        <p:spPr>
          <a:xfrm>
            <a:off x="48260" y="129540"/>
            <a:ext cx="1797685" cy="518795"/>
          </a:xfrm>
          <a:prstGeom prst="roundRect">
            <a:avLst/>
          </a:prstGeom>
          <a:solidFill>
            <a:srgbClr val="BD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课堂小结</a:t>
            </a:r>
          </a:p>
        </p:txBody>
      </p:sp>
      <p:sp>
        <p:nvSpPr>
          <p:cNvPr id="13" name="文本框 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626634" y="3322405"/>
            <a:ext cx="514350" cy="10534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80" tIns="34290" rIns="68580" bIns="3429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溜索</a:t>
            </a:r>
          </a:p>
        </p:txBody>
      </p:sp>
      <p:sp>
        <p:nvSpPr>
          <p:cNvPr id="14" name="文本框 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812732" y="3488591"/>
            <a:ext cx="5057775" cy="1283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80" tIns="34290" rIns="68580" bIns="3429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人可以战胜一切苦难</a:t>
            </a: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（赞扬、钦佩）</a:t>
            </a:r>
          </a:p>
        </p:txBody>
      </p:sp>
      <p:sp>
        <p:nvSpPr>
          <p:cNvPr id="15" name="文本框 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775569" y="3544789"/>
            <a:ext cx="1897380" cy="560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勇于挑战</a:t>
            </a:r>
          </a:p>
        </p:txBody>
      </p:sp>
      <p:sp>
        <p:nvSpPr>
          <p:cNvPr id="16" name="左大括号 15"/>
          <p:cNvSpPr/>
          <p:nvPr>
            <p:custDataLst>
              <p:tags r:id="rId7"/>
            </p:custDataLst>
          </p:nvPr>
        </p:nvSpPr>
        <p:spPr>
          <a:xfrm>
            <a:off x="2321877" y="1803619"/>
            <a:ext cx="309563" cy="4321175"/>
          </a:xfrm>
          <a:prstGeom prst="leftBrace">
            <a:avLst>
              <a:gd name="adj1" fmla="val 60031"/>
              <a:gd name="adj2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</a:endParaRPr>
          </a:p>
        </p:txBody>
      </p:sp>
      <p:sp>
        <p:nvSpPr>
          <p:cNvPr id="17" name="右箭头 16"/>
          <p:cNvSpPr/>
          <p:nvPr>
            <p:custDataLst>
              <p:tags r:id="rId8"/>
            </p:custDataLst>
          </p:nvPr>
        </p:nvSpPr>
        <p:spPr>
          <a:xfrm rot="5400000">
            <a:off x="4688998" y="3163630"/>
            <a:ext cx="369888" cy="279400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</a:endParaRPr>
          </a:p>
        </p:txBody>
      </p:sp>
      <p:sp>
        <p:nvSpPr>
          <p:cNvPr id="19" name="文本框 9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631440" y="1643281"/>
            <a:ext cx="5057775" cy="1283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80" tIns="34290" rIns="68580" bIns="3429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峡谷：孤悬、高骏、险恶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牛：哀叫、恐惧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</a:endParaRPr>
          </a:p>
        </p:txBody>
      </p:sp>
      <p:sp>
        <p:nvSpPr>
          <p:cNvPr id="20" name="文本框 10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812732" y="5424389"/>
            <a:ext cx="6767513" cy="560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80" tIns="34290" rIns="68580" bIns="3429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Arial"/>
              </a:rPr>
              <a:t>领队、汉子们：沉着、果断、勇敢</a:t>
            </a:r>
          </a:p>
        </p:txBody>
      </p:sp>
      <p:sp>
        <p:nvSpPr>
          <p:cNvPr id="21" name="右箭头 8"/>
          <p:cNvSpPr/>
          <p:nvPr>
            <p:custDataLst>
              <p:tags r:id="rId11"/>
            </p:custDataLst>
          </p:nvPr>
        </p:nvSpPr>
        <p:spPr>
          <a:xfrm rot="16200000">
            <a:off x="4697730" y="4834890"/>
            <a:ext cx="352425" cy="251460"/>
          </a:xfrm>
          <a:prstGeom prst="righ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</a:endParaRPr>
          </a:p>
        </p:txBody>
      </p:sp>
      <p:sp>
        <p:nvSpPr>
          <p:cNvPr id="3" name="左大括号 2"/>
          <p:cNvSpPr/>
          <p:nvPr>
            <p:custDataLst>
              <p:tags r:id="rId12"/>
            </p:custDataLst>
          </p:nvPr>
        </p:nvSpPr>
        <p:spPr>
          <a:xfrm flipH="1">
            <a:off x="9233535" y="1643380"/>
            <a:ext cx="346710" cy="4321175"/>
          </a:xfrm>
          <a:prstGeom prst="leftBrace">
            <a:avLst>
              <a:gd name="adj1" fmla="val 60031"/>
              <a:gd name="adj2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Aria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 animBg="1"/>
      <p:bldP spid="17" grpId="0" animBg="1"/>
      <p:bldP spid="19" grpId="0"/>
      <p:bldP spid="20" grpId="0"/>
      <p:bldP spid="21" grpId="0" animBg="1"/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23176A-E0CB-40EE-BDDA-889F96D7F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9A882D-2FA0-4FC9-9903-B55C82D2AC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题好，答案要改下的：吕刘馨、雪莹、思凯</a:t>
            </a:r>
            <a:endParaRPr lang="en-US" altLang="zh-CN" dirty="0"/>
          </a:p>
          <a:p>
            <a:r>
              <a:rPr lang="zh-CN" altLang="en-US" dirty="0"/>
              <a:t>不好的：恺昊</a:t>
            </a:r>
            <a:r>
              <a:rPr lang="en-US" altLang="zh-CN" dirty="0"/>
              <a:t>2</a:t>
            </a:r>
            <a:r>
              <a:rPr lang="zh-CN" altLang="en-US" dirty="0"/>
              <a:t>、昊然</a:t>
            </a:r>
            <a:r>
              <a:rPr lang="en-US" altLang="zh-CN" dirty="0"/>
              <a:t>2</a:t>
            </a:r>
            <a:r>
              <a:rPr lang="zh-CN" altLang="en-US"/>
              <a:t>、涵雨、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89733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4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2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9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4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4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9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3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4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5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6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7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8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9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1">
      <a:dk1>
        <a:sysClr val="windowText" lastClr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微软雅黑">
      <a:majorFont>
        <a:latin typeface="微软雅黑"/>
        <a:ea typeface="微软雅黑"/>
        <a:cs typeface="Arial"/>
      </a:majorFont>
      <a:minorFont>
        <a:latin typeface="微软雅黑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2426</Words>
  <Application>Microsoft Office PowerPoint</Application>
  <PresentationFormat>宽屏</PresentationFormat>
  <Paragraphs>163</Paragraphs>
  <Slides>44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44</vt:i4>
      </vt:variant>
    </vt:vector>
  </HeadingPairs>
  <TitlesOfParts>
    <vt:vector size="54" baseType="lpstr">
      <vt:lpstr>华文琥珀</vt:lpstr>
      <vt:lpstr>华文楷体</vt:lpstr>
      <vt:lpstr>楷体</vt:lpstr>
      <vt:lpstr>宋体</vt:lpstr>
      <vt:lpstr>微软雅黑</vt:lpstr>
      <vt:lpstr>Arial</vt:lpstr>
      <vt:lpstr>Calibri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文章三次写鹰，有什么作用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Dell</dc:creator>
  <cp:lastModifiedBy>Dell</cp:lastModifiedBy>
  <cp:revision>59</cp:revision>
  <dcterms:created xsi:type="dcterms:W3CDTF">2019-01-16T01:16:12Z</dcterms:created>
  <dcterms:modified xsi:type="dcterms:W3CDTF">2021-03-16T01:21:47Z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