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4" r:id="rId2"/>
  </p:sldMasterIdLst>
  <p:notesMasterIdLst>
    <p:notesMasterId r:id="rId28"/>
  </p:notesMasterIdLst>
  <p:sldIdLst>
    <p:sldId id="297" r:id="rId3"/>
    <p:sldId id="258" r:id="rId4"/>
    <p:sldId id="299" r:id="rId5"/>
    <p:sldId id="323" r:id="rId6"/>
    <p:sldId id="324" r:id="rId7"/>
    <p:sldId id="325" r:id="rId8"/>
    <p:sldId id="300" r:id="rId9"/>
    <p:sldId id="326" r:id="rId10"/>
    <p:sldId id="327" r:id="rId11"/>
    <p:sldId id="301" r:id="rId12"/>
    <p:sldId id="2232" r:id="rId13"/>
    <p:sldId id="2293" r:id="rId14"/>
    <p:sldId id="2294" r:id="rId15"/>
    <p:sldId id="2264" r:id="rId16"/>
    <p:sldId id="304" r:id="rId17"/>
    <p:sldId id="305" r:id="rId18"/>
    <p:sldId id="306" r:id="rId19"/>
    <p:sldId id="307" r:id="rId20"/>
    <p:sldId id="328" r:id="rId21"/>
    <p:sldId id="329" r:id="rId22"/>
    <p:sldId id="308" r:id="rId23"/>
    <p:sldId id="309" r:id="rId24"/>
    <p:sldId id="310" r:id="rId25"/>
    <p:sldId id="321" r:id="rId26"/>
    <p:sldId id="262" r:id="rId27"/>
  </p:sldIdLst>
  <p:sldSz cx="1219835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2" autoAdjust="0"/>
    <p:restoredTop sz="94660"/>
  </p:normalViewPr>
  <p:slideViewPr>
    <p:cSldViewPr>
      <p:cViewPr varScale="1">
        <p:scale>
          <a:sx n="104" d="100"/>
          <a:sy n="104" d="100"/>
        </p:scale>
        <p:origin x="732" y="11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2FDE70-0082-48CC-9946-1162AA482166}" type="datetimeFigureOut">
              <a:rPr lang="zh-CN" altLang="en-US" smtClean="0"/>
              <a:t>2022/9/22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432A62-A0AE-40D7-9D44-516C56EB7E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734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7E879C-D797-474A-8F34-3218731809FE}" type="slidenum">
              <a:rPr lang="zh-CN" altLang="en-US"/>
              <a:pPr/>
              <a:t>16</a:t>
            </a:fld>
            <a:endParaRPr lang="en-US" altLang="zh-CN"/>
          </a:p>
        </p:txBody>
      </p:sp>
      <p:sp>
        <p:nvSpPr>
          <p:cNvPr id="579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9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第一课时结束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876" y="2130426"/>
            <a:ext cx="10368598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753" y="3886200"/>
            <a:ext cx="853884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611656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918" y="1600201"/>
            <a:ext cx="10978515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701828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585" y="4406901"/>
            <a:ext cx="10368598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585" y="2906713"/>
            <a:ext cx="10368598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657017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917" y="1600201"/>
            <a:ext cx="538760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0828" y="1600201"/>
            <a:ext cx="538760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247696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918" y="1535113"/>
            <a:ext cx="538972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918" y="2174875"/>
            <a:ext cx="538972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6593" y="1535113"/>
            <a:ext cx="539184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6593" y="2174875"/>
            <a:ext cx="539184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168045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93039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1573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3050"/>
            <a:ext cx="401317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6" y="273051"/>
            <a:ext cx="6819216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18" y="1435101"/>
            <a:ext cx="401317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26397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962" y="4800600"/>
            <a:ext cx="731901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962" y="612775"/>
            <a:ext cx="731901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962" y="5367338"/>
            <a:ext cx="731901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68896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1600201"/>
            <a:ext cx="10978515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458643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804" y="274639"/>
            <a:ext cx="2744629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274639"/>
            <a:ext cx="803058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92282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" y="3429000"/>
            <a:ext cx="12198350" cy="3429000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217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14319870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" y="2709087"/>
            <a:ext cx="12198350" cy="4148913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217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41306964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9795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876" y="2130426"/>
            <a:ext cx="10368598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753" y="3886200"/>
            <a:ext cx="853884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21287139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918" y="1600201"/>
            <a:ext cx="10978515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477208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585" y="4406901"/>
            <a:ext cx="10368598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585" y="2906713"/>
            <a:ext cx="10368598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794444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917" y="1600201"/>
            <a:ext cx="538760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0828" y="1600201"/>
            <a:ext cx="538760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0835240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918" y="1535113"/>
            <a:ext cx="538972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918" y="2174875"/>
            <a:ext cx="538972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6593" y="1535113"/>
            <a:ext cx="539184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6593" y="2174875"/>
            <a:ext cx="539184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1632775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4494429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6371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3050"/>
            <a:ext cx="401317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6" y="273051"/>
            <a:ext cx="6819216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18" y="1435101"/>
            <a:ext cx="401317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196683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962" y="4800600"/>
            <a:ext cx="731901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962" y="612775"/>
            <a:ext cx="731901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962" y="5367338"/>
            <a:ext cx="731901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4593132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1600201"/>
            <a:ext cx="10978515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0438112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804" y="274639"/>
            <a:ext cx="2744629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274639"/>
            <a:ext cx="803058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27466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-1588" y="0"/>
            <a:ext cx="12199938" cy="476250"/>
          </a:xfrm>
          <a:prstGeom prst="rect">
            <a:avLst/>
          </a:prstGeom>
          <a:gradFill rotWithShape="1">
            <a:gsLst>
              <a:gs pos="0">
                <a:srgbClr val="001D31"/>
              </a:gs>
              <a:gs pos="100000">
                <a:srgbClr val="0099FF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endParaRPr lang="zh-CN" altLang="zh-CN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4679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86" r:id="rId12"/>
    <p:sldLayoutId id="2147483687" r:id="rId13"/>
    <p:sldLayoutId id="2147483688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71"/>
          <p:cNvGrpSpPr>
            <a:grpSpLocks/>
          </p:cNvGrpSpPr>
          <p:nvPr userDrawn="1"/>
        </p:nvGrpSpPr>
        <p:grpSpPr bwMode="auto">
          <a:xfrm>
            <a:off x="6675438" y="476250"/>
            <a:ext cx="5522912" cy="6381750"/>
            <a:chOff x="40" y="391"/>
            <a:chExt cx="2608" cy="3810"/>
          </a:xfrm>
        </p:grpSpPr>
        <p:sp>
          <p:nvSpPr>
            <p:cNvPr id="3080" name="AutoShape 72"/>
            <p:cNvSpPr>
              <a:spLocks noChangeArrowheads="1"/>
            </p:cNvSpPr>
            <p:nvPr/>
          </p:nvSpPr>
          <p:spPr bwMode="auto">
            <a:xfrm>
              <a:off x="40" y="391"/>
              <a:ext cx="2608" cy="3810"/>
            </a:xfrm>
            <a:prstGeom prst="roundRect">
              <a:avLst>
                <a:gd name="adj" fmla="val 8014"/>
              </a:avLst>
            </a:prstGeom>
            <a:solidFill>
              <a:srgbClr val="F8F8F8"/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b="1">
                <a:ea typeface="黑体" pitchFamily="49" charset="-122"/>
              </a:endParaRPr>
            </a:p>
          </p:txBody>
        </p:sp>
        <p:sp>
          <p:nvSpPr>
            <p:cNvPr id="3081" name="AutoShape 73"/>
            <p:cNvSpPr>
              <a:spLocks noChangeArrowheads="1"/>
            </p:cNvSpPr>
            <p:nvPr/>
          </p:nvSpPr>
          <p:spPr bwMode="auto">
            <a:xfrm>
              <a:off x="95" y="456"/>
              <a:ext cx="2503" cy="3710"/>
            </a:xfrm>
            <a:prstGeom prst="roundRect">
              <a:avLst>
                <a:gd name="adj" fmla="val 7912"/>
              </a:avLst>
            </a:prstGeom>
            <a:solidFill>
              <a:srgbClr val="99CCFF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b="1">
                <a:ea typeface="黑体" pitchFamily="49" charset="-122"/>
              </a:endParaRPr>
            </a:p>
          </p:txBody>
        </p:sp>
      </p:grpSp>
      <p:grpSp>
        <p:nvGrpSpPr>
          <p:cNvPr id="3075" name="Group 74"/>
          <p:cNvGrpSpPr>
            <a:grpSpLocks/>
          </p:cNvGrpSpPr>
          <p:nvPr userDrawn="1"/>
        </p:nvGrpSpPr>
        <p:grpSpPr bwMode="auto">
          <a:xfrm>
            <a:off x="0" y="476250"/>
            <a:ext cx="6675438" cy="6421438"/>
            <a:chOff x="40" y="391"/>
            <a:chExt cx="2608" cy="3810"/>
          </a:xfrm>
        </p:grpSpPr>
        <p:sp>
          <p:nvSpPr>
            <p:cNvPr id="3078" name="AutoShape 75"/>
            <p:cNvSpPr>
              <a:spLocks noChangeArrowheads="1"/>
            </p:cNvSpPr>
            <p:nvPr/>
          </p:nvSpPr>
          <p:spPr bwMode="auto">
            <a:xfrm>
              <a:off x="40" y="391"/>
              <a:ext cx="2608" cy="3810"/>
            </a:xfrm>
            <a:prstGeom prst="roundRect">
              <a:avLst>
                <a:gd name="adj" fmla="val 8014"/>
              </a:avLst>
            </a:prstGeom>
            <a:solidFill>
              <a:srgbClr val="F8F8F8"/>
            </a:solidFill>
            <a:ln w="9525">
              <a:solidFill>
                <a:srgbClr val="80CB35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b="1">
                <a:ea typeface="黑体" pitchFamily="49" charset="-122"/>
              </a:endParaRPr>
            </a:p>
          </p:txBody>
        </p:sp>
        <p:sp>
          <p:nvSpPr>
            <p:cNvPr id="3079" name="AutoShape 76"/>
            <p:cNvSpPr>
              <a:spLocks noChangeArrowheads="1"/>
            </p:cNvSpPr>
            <p:nvPr/>
          </p:nvSpPr>
          <p:spPr bwMode="auto">
            <a:xfrm>
              <a:off x="95" y="456"/>
              <a:ext cx="2504" cy="3710"/>
            </a:xfrm>
            <a:prstGeom prst="roundRect">
              <a:avLst>
                <a:gd name="adj" fmla="val 7912"/>
              </a:avLst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b="1">
                <a:ea typeface="黑体" pitchFamily="49" charset="-122"/>
              </a:endParaRPr>
            </a:p>
          </p:txBody>
        </p:sp>
      </p:grpSp>
      <p:sp>
        <p:nvSpPr>
          <p:cNvPr id="10248" name="Rectangle 7"/>
          <p:cNvSpPr>
            <a:spLocks noChangeArrowheads="1"/>
          </p:cNvSpPr>
          <p:nvPr userDrawn="1"/>
        </p:nvSpPr>
        <p:spPr bwMode="auto">
          <a:xfrm>
            <a:off x="-1588" y="0"/>
            <a:ext cx="12199938" cy="476250"/>
          </a:xfrm>
          <a:prstGeom prst="rect">
            <a:avLst/>
          </a:prstGeom>
          <a:gradFill rotWithShape="1">
            <a:gsLst>
              <a:gs pos="0">
                <a:srgbClr val="001D31"/>
              </a:gs>
              <a:gs pos="100000">
                <a:srgbClr val="0099FF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endParaRPr lang="zh-CN" altLang="zh-CN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269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4.wmf"/><Relationship Id="rId7" Type="http://schemas.openxmlformats.org/officeDocument/2006/relationships/image" Target="../media/image6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5.w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8.wmf"/><Relationship Id="rId7" Type="http://schemas.openxmlformats.org/officeDocument/2006/relationships/image" Target="../media/image10.w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7.emf"/><Relationship Id="rId5" Type="http://schemas.openxmlformats.org/officeDocument/2006/relationships/image" Target="../media/image9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6.bin"/><Relationship Id="rId9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13" Type="http://schemas.openxmlformats.org/officeDocument/2006/relationships/image" Target="../media/image16.wmf"/><Relationship Id="rId3" Type="http://schemas.openxmlformats.org/officeDocument/2006/relationships/image" Target="../media/image11.wmf"/><Relationship Id="rId7" Type="http://schemas.openxmlformats.org/officeDocument/2006/relationships/image" Target="../media/image13.wmf"/><Relationship Id="rId12" Type="http://schemas.openxmlformats.org/officeDocument/2006/relationships/oleObject" Target="../embeddings/oleObject13.bin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10.bin"/><Relationship Id="rId11" Type="http://schemas.openxmlformats.org/officeDocument/2006/relationships/image" Target="../media/image15.wmf"/><Relationship Id="rId5" Type="http://schemas.openxmlformats.org/officeDocument/2006/relationships/image" Target="../media/image12.wmf"/><Relationship Id="rId10" Type="http://schemas.openxmlformats.org/officeDocument/2006/relationships/oleObject" Target="../embeddings/oleObject12.bin"/><Relationship Id="rId4" Type="http://schemas.openxmlformats.org/officeDocument/2006/relationships/oleObject" Target="../embeddings/oleObject9.bin"/><Relationship Id="rId9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oleObject" Target="../embeddings/oleObject14.bin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oleObject" Target="../embeddings/oleObject15.bin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image" Target="../media/image20.wmf"/><Relationship Id="rId7" Type="http://schemas.openxmlformats.org/officeDocument/2006/relationships/image" Target="../media/image22.wmf"/><Relationship Id="rId2" Type="http://schemas.openxmlformats.org/officeDocument/2006/relationships/oleObject" Target="../embeddings/oleObject16.bin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18.bin"/><Relationship Id="rId11" Type="http://schemas.openxmlformats.org/officeDocument/2006/relationships/image" Target="../media/image24.wmf"/><Relationship Id="rId5" Type="http://schemas.openxmlformats.org/officeDocument/2006/relationships/image" Target="../media/image21.wmf"/><Relationship Id="rId10" Type="http://schemas.openxmlformats.org/officeDocument/2006/relationships/oleObject" Target="../embeddings/oleObject20.bin"/><Relationship Id="rId4" Type="http://schemas.openxmlformats.org/officeDocument/2006/relationships/oleObject" Target="../embeddings/oleObject17.bin"/><Relationship Id="rId9" Type="http://schemas.openxmlformats.org/officeDocument/2006/relationships/image" Target="../media/image23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oleObject" Target="../embeddings/oleObject21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2.bin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oleObject" Target="../embeddings/oleObject23.bin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1922711" y="1556792"/>
            <a:ext cx="8521240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4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itchFamily="49" charset="-122"/>
              </a:rPr>
              <a:t>第四节　　电势能与电势</a:t>
            </a:r>
            <a:endParaRPr lang="en-US" altLang="zh-CN" sz="4400" b="1" dirty="0">
              <a:solidFill>
                <a:srgbClr val="FFFF00"/>
              </a:solidFill>
              <a:latin typeface="Times New Roman" panose="02020603050405020304" pitchFamily="18" charset="0"/>
              <a:ea typeface="黑体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44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itchFamily="49" charset="-122"/>
              </a:rPr>
              <a:t>先阅读课本</a:t>
            </a:r>
            <a:r>
              <a:rPr lang="en-US" altLang="zh-CN" sz="44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itchFamily="49" charset="-122"/>
              </a:rPr>
              <a:t>P19-23</a:t>
            </a:r>
            <a:r>
              <a:rPr lang="zh-CN" altLang="en-US" sz="4400" b="1">
                <a:solidFill>
                  <a:srgbClr val="FFFF00"/>
                </a:solidFill>
                <a:latin typeface="Times New Roman" panose="02020603050405020304" pitchFamily="18" charset="0"/>
                <a:ea typeface="黑体" pitchFamily="49" charset="-122"/>
              </a:rPr>
              <a:t>页</a:t>
            </a:r>
            <a:endParaRPr lang="zh-CN" altLang="en-US" sz="4400" b="1" dirty="0">
              <a:solidFill>
                <a:srgbClr val="FFFF00"/>
              </a:solidFill>
              <a:latin typeface="Times New Roman" panose="02020603050405020304" pitchFamily="18" charset="0"/>
              <a:ea typeface="黑体" pitchFamily="49" charset="-122"/>
            </a:endParaRPr>
          </a:p>
        </p:txBody>
      </p:sp>
      <p:pic>
        <p:nvPicPr>
          <p:cNvPr id="6" name="Picture 74" descr="老师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02" y="3212976"/>
            <a:ext cx="3512989" cy="325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612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842591" y="1977221"/>
            <a:ext cx="10441160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82001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ct val="0"/>
              </a:spcBef>
            </a:pPr>
            <a:r>
              <a:rPr kumimoji="1"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kumimoji="1" lang="en-US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kumimoji="1"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理解静电力做功的特点、电势能与电场力做功的关系。</a:t>
            </a:r>
          </a:p>
          <a:p>
            <a:pPr algn="l">
              <a:lnSpc>
                <a:spcPct val="150000"/>
              </a:lnSpc>
              <a:spcBef>
                <a:spcPct val="0"/>
              </a:spcBef>
            </a:pPr>
            <a:r>
              <a:rPr kumimoji="1"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kumimoji="1" lang="en-US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kumimoji="1"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理解电势</a:t>
            </a:r>
            <a:r>
              <a:rPr kumimoji="1"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的概念，知道</a:t>
            </a:r>
            <a:r>
              <a:rPr kumimoji="1"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电势是描述电场的能的性质的物理量。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3.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理解电势差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的概念，知道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电势差与零电势点的选择无关</a:t>
            </a:r>
            <a:endParaRPr lang="en-US" altLang="zh-CN" sz="2800" b="1" dirty="0">
              <a:solidFill>
                <a:srgbClr val="0000FF"/>
              </a:solidFill>
              <a:latin typeface="Times New Roman" panose="02020603050405020304" pitchFamily="18" charset="0"/>
              <a:ea typeface="黑体" pitchFamily="2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4.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掌握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两点间电势差的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表达公式，知道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两点之间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电势差的正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负号与这两点的电势高低之间的对应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关系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.</a:t>
            </a:r>
            <a:endParaRPr lang="en-US" altLang="zh-CN" sz="2800" b="1" dirty="0">
              <a:solidFill>
                <a:srgbClr val="0000FF"/>
              </a:solidFill>
              <a:latin typeface="Times New Roman" panose="02020603050405020304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87007" y="1052736"/>
            <a:ext cx="1877417" cy="58477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学习目标</a:t>
            </a:r>
          </a:p>
        </p:txBody>
      </p:sp>
    </p:spTree>
    <p:extLst>
      <p:ext uri="{BB962C8B-B14F-4D97-AF65-F5344CB8AC3E}">
        <p14:creationId xmlns:p14="http://schemas.microsoft.com/office/powerpoint/2010/main" val="3876021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418" name="Text Box 2"/>
          <p:cNvSpPr txBox="1">
            <a:spLocks noChangeArrowheads="1"/>
          </p:cNvSpPr>
          <p:nvPr/>
        </p:nvSpPr>
        <p:spPr bwMode="auto">
          <a:xfrm>
            <a:off x="669538" y="836712"/>
            <a:ext cx="931806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引：一个试探电荷在电场中某点由</a:t>
            </a:r>
            <a:r>
              <a:rPr lang="zh-CN" altLang="en-US" sz="280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静止释放，将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如何运动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?</a:t>
            </a:r>
          </a:p>
        </p:txBody>
      </p:sp>
      <p:sp>
        <p:nvSpPr>
          <p:cNvPr id="572426" name="Text Box 10"/>
          <p:cNvSpPr txBox="1">
            <a:spLocks noChangeArrowheads="1"/>
          </p:cNvSpPr>
          <p:nvPr/>
        </p:nvSpPr>
        <p:spPr bwMode="auto">
          <a:xfrm>
            <a:off x="770583" y="4201134"/>
            <a:ext cx="10225136" cy="954107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在电场力作用下电荷</a:t>
            </a:r>
            <a:r>
              <a:rPr lang="zh-CN" altLang="en-US" sz="280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做加速运动，一段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时间后获得一定</a:t>
            </a:r>
            <a:r>
              <a:rPr lang="zh-CN" altLang="en-US" sz="280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的速度，试探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电荷的动能增加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.</a:t>
            </a:r>
          </a:p>
        </p:txBody>
      </p:sp>
      <p:sp>
        <p:nvSpPr>
          <p:cNvPr id="572434" name="Rectangle 18"/>
          <p:cNvSpPr>
            <a:spLocks noChangeArrowheads="1"/>
          </p:cNvSpPr>
          <p:nvPr/>
        </p:nvSpPr>
        <p:spPr bwMode="auto">
          <a:xfrm>
            <a:off x="741460" y="5571474"/>
            <a:ext cx="804350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什么能转换为动能</a:t>
            </a:r>
            <a:r>
              <a:rPr lang="zh-CN" altLang="en-US" sz="280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的呢，能否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从能量的角度解释呢</a:t>
            </a:r>
          </a:p>
        </p:txBody>
      </p:sp>
      <p:pic>
        <p:nvPicPr>
          <p:cNvPr id="572435" name="Picture 19" descr="问号3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2737" y="5499709"/>
            <a:ext cx="762397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3173339" y="1602198"/>
            <a:ext cx="4149972" cy="2079907"/>
            <a:chOff x="2957514" y="1568938"/>
            <a:chExt cx="4149972" cy="2079907"/>
          </a:xfrm>
        </p:grpSpPr>
        <p:sp>
          <p:nvSpPr>
            <p:cNvPr id="22" name="Line 5"/>
            <p:cNvSpPr>
              <a:spLocks noChangeShapeType="1"/>
            </p:cNvSpPr>
            <p:nvPr/>
          </p:nvSpPr>
          <p:spPr bwMode="auto">
            <a:xfrm>
              <a:off x="2957514" y="1775594"/>
              <a:ext cx="3457575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Line 6"/>
            <p:cNvSpPr>
              <a:spLocks noChangeShapeType="1"/>
            </p:cNvSpPr>
            <p:nvPr/>
          </p:nvSpPr>
          <p:spPr bwMode="auto">
            <a:xfrm>
              <a:off x="2957514" y="3647257"/>
              <a:ext cx="3457575" cy="1588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Line 7"/>
            <p:cNvSpPr>
              <a:spLocks noChangeShapeType="1"/>
            </p:cNvSpPr>
            <p:nvPr/>
          </p:nvSpPr>
          <p:spPr bwMode="auto">
            <a:xfrm>
              <a:off x="2957514" y="2350269"/>
              <a:ext cx="3457575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Line 8"/>
            <p:cNvSpPr>
              <a:spLocks noChangeShapeType="1"/>
            </p:cNvSpPr>
            <p:nvPr/>
          </p:nvSpPr>
          <p:spPr bwMode="auto">
            <a:xfrm>
              <a:off x="2957514" y="2999557"/>
              <a:ext cx="3457575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Text Box 9"/>
            <p:cNvSpPr txBox="1">
              <a:spLocks noChangeArrowheads="1"/>
            </p:cNvSpPr>
            <p:nvPr/>
          </p:nvSpPr>
          <p:spPr bwMode="auto">
            <a:xfrm>
              <a:off x="6531223" y="1568938"/>
              <a:ext cx="576263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en-US" altLang="zh-CN" sz="2400" b="1" i="1">
                  <a:solidFill>
                    <a:srgbClr val="FF0066"/>
                  </a:solidFill>
                  <a:latin typeface="Times New Roman" panose="02020603050405020304" pitchFamily="18" charset="0"/>
                </a:rPr>
                <a:t>E</a:t>
              </a:r>
            </a:p>
          </p:txBody>
        </p:sp>
      </p:grpSp>
      <p:grpSp>
        <p:nvGrpSpPr>
          <p:cNvPr id="27" name="Group 10"/>
          <p:cNvGrpSpPr>
            <a:grpSpLocks/>
          </p:cNvGrpSpPr>
          <p:nvPr/>
        </p:nvGrpSpPr>
        <p:grpSpPr bwMode="auto">
          <a:xfrm>
            <a:off x="3895652" y="2353383"/>
            <a:ext cx="1366837" cy="457200"/>
            <a:chOff x="2699" y="1298"/>
            <a:chExt cx="861" cy="288"/>
          </a:xfrm>
        </p:grpSpPr>
        <p:sp>
          <p:nvSpPr>
            <p:cNvPr id="28" name="Line 11"/>
            <p:cNvSpPr>
              <a:spLocks noChangeShapeType="1"/>
            </p:cNvSpPr>
            <p:nvPr/>
          </p:nvSpPr>
          <p:spPr bwMode="auto">
            <a:xfrm flipV="1">
              <a:off x="2699" y="1525"/>
              <a:ext cx="545" cy="1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Text Box 12"/>
            <p:cNvSpPr txBox="1">
              <a:spLocks noChangeArrowheads="1"/>
            </p:cNvSpPr>
            <p:nvPr/>
          </p:nvSpPr>
          <p:spPr bwMode="auto">
            <a:xfrm>
              <a:off x="3197" y="1298"/>
              <a:ext cx="36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en-US" altLang="zh-CN" sz="2400" b="1" i="1">
                  <a:solidFill>
                    <a:srgbClr val="FF0066"/>
                  </a:solidFill>
                  <a:latin typeface="Times New Roman" panose="02020603050405020304" pitchFamily="18" charset="0"/>
                </a:rPr>
                <a:t>F</a:t>
              </a:r>
            </a:p>
          </p:txBody>
        </p:sp>
      </p:grp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3394002" y="2397833"/>
            <a:ext cx="719137" cy="528638"/>
            <a:chOff x="2336" y="1326"/>
            <a:chExt cx="453" cy="333"/>
          </a:xfrm>
        </p:grpSpPr>
        <p:grpSp>
          <p:nvGrpSpPr>
            <p:cNvPr id="31" name="Group 14"/>
            <p:cNvGrpSpPr>
              <a:grpSpLocks/>
            </p:cNvGrpSpPr>
            <p:nvPr/>
          </p:nvGrpSpPr>
          <p:grpSpPr bwMode="auto">
            <a:xfrm>
              <a:off x="2517" y="1371"/>
              <a:ext cx="272" cy="288"/>
              <a:chOff x="1746" y="1525"/>
              <a:chExt cx="272" cy="288"/>
            </a:xfrm>
          </p:grpSpPr>
          <p:sp>
            <p:nvSpPr>
              <p:cNvPr id="33" name="Oval 15"/>
              <p:cNvSpPr>
                <a:spLocks noChangeArrowheads="1"/>
              </p:cNvSpPr>
              <p:nvPr/>
            </p:nvSpPr>
            <p:spPr bwMode="auto">
              <a:xfrm>
                <a:off x="1791" y="1617"/>
                <a:ext cx="136" cy="136"/>
              </a:xfrm>
              <a:prstGeom prst="ellipse">
                <a:avLst/>
              </a:prstGeom>
              <a:solidFill>
                <a:schemeClr val="tx2">
                  <a:alpha val="39999"/>
                </a:schemeClr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4" name="Text Box 16"/>
              <p:cNvSpPr txBox="1">
                <a:spLocks noChangeArrowheads="1"/>
              </p:cNvSpPr>
              <p:nvPr/>
            </p:nvSpPr>
            <p:spPr bwMode="auto">
              <a:xfrm>
                <a:off x="1746" y="1525"/>
                <a:ext cx="27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 eaLnBrk="0" hangingPunct="0"/>
                <a:r>
                  <a:rPr lang="en-US" altLang="zh-CN" sz="2400" b="1" i="1">
                    <a:solidFill>
                      <a:srgbClr val="FF0066"/>
                    </a:solidFill>
                    <a:latin typeface="Times New Roman" panose="02020603050405020304" pitchFamily="18" charset="0"/>
                  </a:rPr>
                  <a:t>+</a:t>
                </a:r>
              </a:p>
            </p:txBody>
          </p:sp>
        </p:grpSp>
        <p:sp>
          <p:nvSpPr>
            <p:cNvPr id="32" name="Text Box 17"/>
            <p:cNvSpPr txBox="1">
              <a:spLocks noChangeArrowheads="1"/>
            </p:cNvSpPr>
            <p:nvPr/>
          </p:nvSpPr>
          <p:spPr bwMode="auto">
            <a:xfrm>
              <a:off x="2336" y="1326"/>
              <a:ext cx="36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en-US" altLang="zh-CN" sz="2400" b="1" i="1">
                  <a:solidFill>
                    <a:srgbClr val="FF0066"/>
                  </a:solidFill>
                  <a:latin typeface="Times New Roman" panose="02020603050405020304" pitchFamily="18" charset="0"/>
                </a:rPr>
                <a:t>q</a:t>
              </a:r>
            </a:p>
          </p:txBody>
        </p:sp>
      </p:grpSp>
      <p:grpSp>
        <p:nvGrpSpPr>
          <p:cNvPr id="35" name="Group 18"/>
          <p:cNvGrpSpPr>
            <a:grpSpLocks/>
          </p:cNvGrpSpPr>
          <p:nvPr/>
        </p:nvGrpSpPr>
        <p:grpSpPr bwMode="auto">
          <a:xfrm>
            <a:off x="3533702" y="2685170"/>
            <a:ext cx="3376612" cy="739774"/>
            <a:chOff x="3041" y="1071"/>
            <a:chExt cx="2127" cy="466"/>
          </a:xfrm>
        </p:grpSpPr>
        <p:sp>
          <p:nvSpPr>
            <p:cNvPr id="36" name="Text Box 19"/>
            <p:cNvSpPr txBox="1">
              <a:spLocks noChangeArrowheads="1"/>
            </p:cNvSpPr>
            <p:nvPr/>
          </p:nvSpPr>
          <p:spPr bwMode="auto">
            <a:xfrm>
              <a:off x="3041" y="1132"/>
              <a:ext cx="545" cy="3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lnSpc>
                  <a:spcPct val="160000"/>
                </a:lnSpc>
              </a:pPr>
              <a:r>
                <a:rPr lang="en-US" altLang="zh-CN" sz="2400" b="1" i="1" dirty="0">
                  <a:solidFill>
                    <a:srgbClr val="FF3399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37" name="Text Box 20"/>
            <p:cNvSpPr txBox="1">
              <a:spLocks noChangeArrowheads="1"/>
            </p:cNvSpPr>
            <p:nvPr/>
          </p:nvSpPr>
          <p:spPr bwMode="auto">
            <a:xfrm>
              <a:off x="4623" y="1137"/>
              <a:ext cx="545" cy="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lnSpc>
                  <a:spcPct val="170000"/>
                </a:lnSpc>
              </a:pPr>
              <a:r>
                <a:rPr lang="en-US" altLang="zh-CN" sz="2400" b="1" i="1">
                  <a:solidFill>
                    <a:srgbClr val="FF3399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38" name="Line 21"/>
            <p:cNvSpPr>
              <a:spLocks noChangeShapeType="1"/>
            </p:cNvSpPr>
            <p:nvPr/>
          </p:nvSpPr>
          <p:spPr bwMode="auto">
            <a:xfrm>
              <a:off x="3198" y="1091"/>
              <a:ext cx="1542" cy="0"/>
            </a:xfrm>
            <a:prstGeom prst="line">
              <a:avLst/>
            </a:prstGeom>
            <a:noFill/>
            <a:ln w="28575">
              <a:solidFill>
                <a:srgbClr val="FF3399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Oval 22"/>
            <p:cNvSpPr>
              <a:spLocks noChangeArrowheads="1"/>
            </p:cNvSpPr>
            <p:nvPr/>
          </p:nvSpPr>
          <p:spPr bwMode="auto">
            <a:xfrm>
              <a:off x="4740" y="1071"/>
              <a:ext cx="45" cy="45"/>
            </a:xfrm>
            <a:prstGeom prst="ellipse">
              <a:avLst/>
            </a:prstGeom>
            <a:solidFill>
              <a:srgbClr val="FF3399"/>
            </a:solidFill>
            <a:ln w="9525">
              <a:solidFill>
                <a:srgbClr val="FF33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08134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6445E-6 -2.96296E-6 L 0.21005 -2.96296E-6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02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64862E-6 1.11111E-6 L 0.20731 1.11111E-6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59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72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72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572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2426" grpId="0" animBg="1"/>
      <p:bldP spid="5724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915" name="Text Box 3"/>
          <p:cNvSpPr txBox="1">
            <a:spLocks noChangeArrowheads="1"/>
          </p:cNvSpPr>
          <p:nvPr/>
        </p:nvSpPr>
        <p:spPr bwMode="auto">
          <a:xfrm>
            <a:off x="468028" y="653419"/>
            <a:ext cx="6404134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itchFamily="2" charset="-122"/>
              </a:rPr>
              <a:t>一、静电力做功的特点</a:t>
            </a:r>
          </a:p>
        </p:txBody>
      </p:sp>
      <p:grpSp>
        <p:nvGrpSpPr>
          <p:cNvPr id="422916" name="Group 4"/>
          <p:cNvGrpSpPr>
            <a:grpSpLocks/>
          </p:cNvGrpSpPr>
          <p:nvPr/>
        </p:nvGrpSpPr>
        <p:grpSpPr bwMode="auto">
          <a:xfrm>
            <a:off x="3216893" y="2924177"/>
            <a:ext cx="4136003" cy="1627188"/>
            <a:chOff x="1519" y="1842"/>
            <a:chExt cx="1953" cy="1025"/>
          </a:xfrm>
        </p:grpSpPr>
        <p:grpSp>
          <p:nvGrpSpPr>
            <p:cNvPr id="422917" name="Group 5"/>
            <p:cNvGrpSpPr>
              <a:grpSpLocks/>
            </p:cNvGrpSpPr>
            <p:nvPr/>
          </p:nvGrpSpPr>
          <p:grpSpPr bwMode="auto">
            <a:xfrm>
              <a:off x="3081" y="1842"/>
              <a:ext cx="391" cy="1025"/>
              <a:chOff x="4669" y="1162"/>
              <a:chExt cx="391" cy="1025"/>
            </a:xfrm>
          </p:grpSpPr>
          <p:sp>
            <p:nvSpPr>
              <p:cNvPr id="422918" name="Line 6"/>
              <p:cNvSpPr>
                <a:spLocks noChangeShapeType="1"/>
              </p:cNvSpPr>
              <p:nvPr/>
            </p:nvSpPr>
            <p:spPr bwMode="auto">
              <a:xfrm>
                <a:off x="4669" y="1162"/>
                <a:ext cx="0" cy="907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2919" name="Text Box 7"/>
              <p:cNvSpPr txBox="1">
                <a:spLocks noChangeArrowheads="1"/>
              </p:cNvSpPr>
              <p:nvPr/>
            </p:nvSpPr>
            <p:spPr bwMode="auto">
              <a:xfrm>
                <a:off x="4672" y="1896"/>
                <a:ext cx="38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>
                        <a:alpha val="0"/>
                      </a:schemeClr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FF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 eaLnBrk="0" hangingPunct="0"/>
                <a:r>
                  <a:rPr lang="en-US" altLang="zh-CN" sz="2400" b="1" i="1">
                    <a:solidFill>
                      <a:srgbClr val="FF3399"/>
                    </a:solidFill>
                    <a:latin typeface="Times New Roman" panose="02020603050405020304" pitchFamily="18" charset="0"/>
                  </a:rPr>
                  <a:t>M</a:t>
                </a:r>
              </a:p>
            </p:txBody>
          </p:sp>
        </p:grpSp>
        <p:sp>
          <p:nvSpPr>
            <p:cNvPr id="422920" name="Rectangle 8"/>
            <p:cNvSpPr>
              <a:spLocks noChangeArrowheads="1"/>
            </p:cNvSpPr>
            <p:nvPr/>
          </p:nvSpPr>
          <p:spPr bwMode="auto">
            <a:xfrm>
              <a:off x="2971" y="2659"/>
              <a:ext cx="111" cy="85"/>
            </a:xfrm>
            <a:prstGeom prst="rect">
              <a:avLst/>
            </a:prstGeom>
            <a:noFill/>
            <a:ln w="28575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</a:endParaRPr>
            </a:p>
          </p:txBody>
        </p:sp>
        <p:sp>
          <p:nvSpPr>
            <p:cNvPr id="422921" name="Line 9"/>
            <p:cNvSpPr>
              <a:spLocks noChangeShapeType="1"/>
            </p:cNvSpPr>
            <p:nvPr/>
          </p:nvSpPr>
          <p:spPr bwMode="auto">
            <a:xfrm>
              <a:off x="1519" y="2750"/>
              <a:ext cx="1542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22922" name="Group 10"/>
          <p:cNvGrpSpPr>
            <a:grpSpLocks/>
          </p:cNvGrpSpPr>
          <p:nvPr/>
        </p:nvGrpSpPr>
        <p:grpSpPr bwMode="auto">
          <a:xfrm>
            <a:off x="3024175" y="2535238"/>
            <a:ext cx="5499847" cy="2046288"/>
            <a:chOff x="2971" y="917"/>
            <a:chExt cx="2597" cy="1289"/>
          </a:xfrm>
        </p:grpSpPr>
        <p:sp>
          <p:nvSpPr>
            <p:cNvPr id="422923" name="Line 11"/>
            <p:cNvSpPr>
              <a:spLocks noChangeShapeType="1"/>
            </p:cNvSpPr>
            <p:nvPr/>
          </p:nvSpPr>
          <p:spPr bwMode="auto">
            <a:xfrm>
              <a:off x="2971" y="1026"/>
              <a:ext cx="2178" cy="0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i="1"/>
            </a:p>
          </p:txBody>
        </p:sp>
        <p:sp>
          <p:nvSpPr>
            <p:cNvPr id="422924" name="Line 12"/>
            <p:cNvSpPr>
              <a:spLocks noChangeShapeType="1"/>
            </p:cNvSpPr>
            <p:nvPr/>
          </p:nvSpPr>
          <p:spPr bwMode="auto">
            <a:xfrm>
              <a:off x="2971" y="2205"/>
              <a:ext cx="2178" cy="1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i="1"/>
            </a:p>
          </p:txBody>
        </p:sp>
        <p:sp>
          <p:nvSpPr>
            <p:cNvPr id="422925" name="Line 13"/>
            <p:cNvSpPr>
              <a:spLocks noChangeShapeType="1"/>
            </p:cNvSpPr>
            <p:nvPr/>
          </p:nvSpPr>
          <p:spPr bwMode="auto">
            <a:xfrm>
              <a:off x="2971" y="1388"/>
              <a:ext cx="2178" cy="0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i="1"/>
            </a:p>
          </p:txBody>
        </p:sp>
        <p:sp>
          <p:nvSpPr>
            <p:cNvPr id="422926" name="Line 14"/>
            <p:cNvSpPr>
              <a:spLocks noChangeShapeType="1"/>
            </p:cNvSpPr>
            <p:nvPr/>
          </p:nvSpPr>
          <p:spPr bwMode="auto">
            <a:xfrm>
              <a:off x="2971" y="1797"/>
              <a:ext cx="2178" cy="0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i="1"/>
            </a:p>
          </p:txBody>
        </p:sp>
        <p:sp>
          <p:nvSpPr>
            <p:cNvPr id="422927" name="Text Box 15"/>
            <p:cNvSpPr txBox="1">
              <a:spLocks noChangeArrowheads="1"/>
            </p:cNvSpPr>
            <p:nvPr/>
          </p:nvSpPr>
          <p:spPr bwMode="auto">
            <a:xfrm>
              <a:off x="5205" y="917"/>
              <a:ext cx="36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33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en-US" altLang="zh-CN" sz="2400" b="1" i="1">
                  <a:solidFill>
                    <a:srgbClr val="FF0066"/>
                  </a:solidFill>
                  <a:latin typeface="Times New Roman" panose="02020603050405020304" pitchFamily="18" charset="0"/>
                </a:rPr>
                <a:t>E</a:t>
              </a:r>
            </a:p>
          </p:txBody>
        </p:sp>
      </p:grpSp>
      <p:sp>
        <p:nvSpPr>
          <p:cNvPr id="422928" name="Text Box 16"/>
          <p:cNvSpPr txBox="1">
            <a:spLocks noChangeArrowheads="1"/>
          </p:cNvSpPr>
          <p:nvPr/>
        </p:nvSpPr>
        <p:spPr bwMode="auto">
          <a:xfrm>
            <a:off x="428850" y="1388131"/>
            <a:ext cx="691663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1.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将电荷</a:t>
            </a:r>
            <a:r>
              <a:rPr lang="en-US" altLang="zh-CN" sz="2800" b="1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q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从</a:t>
            </a:r>
            <a:r>
              <a:rPr lang="en-US" altLang="zh-CN" sz="2800" b="1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沿直线移至</a:t>
            </a:r>
            <a:r>
              <a:rPr lang="en-US" altLang="zh-CN" sz="2800" b="1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:</a:t>
            </a:r>
          </a:p>
        </p:txBody>
      </p:sp>
      <p:grpSp>
        <p:nvGrpSpPr>
          <p:cNvPr id="422929" name="Group 17"/>
          <p:cNvGrpSpPr>
            <a:grpSpLocks/>
          </p:cNvGrpSpPr>
          <p:nvPr/>
        </p:nvGrpSpPr>
        <p:grpSpPr bwMode="auto">
          <a:xfrm>
            <a:off x="2916170" y="2133603"/>
            <a:ext cx="4144471" cy="2308227"/>
            <a:chOff x="1338" y="1354"/>
            <a:chExt cx="1957" cy="1454"/>
          </a:xfrm>
        </p:grpSpPr>
        <p:grpSp>
          <p:nvGrpSpPr>
            <p:cNvPr id="422930" name="Group 18"/>
            <p:cNvGrpSpPr>
              <a:grpSpLocks/>
            </p:cNvGrpSpPr>
            <p:nvPr/>
          </p:nvGrpSpPr>
          <p:grpSpPr bwMode="auto">
            <a:xfrm>
              <a:off x="1338" y="1354"/>
              <a:ext cx="1957" cy="1395"/>
              <a:chOff x="2965" y="674"/>
              <a:chExt cx="1957" cy="1395"/>
            </a:xfrm>
          </p:grpSpPr>
          <p:sp>
            <p:nvSpPr>
              <p:cNvPr id="422931" name="Oval 19"/>
              <p:cNvSpPr>
                <a:spLocks noChangeArrowheads="1"/>
              </p:cNvSpPr>
              <p:nvPr/>
            </p:nvSpPr>
            <p:spPr bwMode="auto">
              <a:xfrm>
                <a:off x="4639" y="1132"/>
                <a:ext cx="45" cy="45"/>
              </a:xfrm>
              <a:prstGeom prst="ellipse">
                <a:avLst/>
              </a:prstGeom>
              <a:solidFill>
                <a:srgbClr val="FF3399"/>
              </a:solidFill>
              <a:ln w="9525">
                <a:solidFill>
                  <a:srgbClr val="FF3399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422932" name="Group 20"/>
              <p:cNvGrpSpPr>
                <a:grpSpLocks/>
              </p:cNvGrpSpPr>
              <p:nvPr/>
            </p:nvGrpSpPr>
            <p:grpSpPr bwMode="auto">
              <a:xfrm>
                <a:off x="2965" y="674"/>
                <a:ext cx="1957" cy="1395"/>
                <a:chOff x="2965" y="674"/>
                <a:chExt cx="1957" cy="1395"/>
              </a:xfrm>
            </p:grpSpPr>
            <p:sp>
              <p:nvSpPr>
                <p:cNvPr id="422933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2965" y="1747"/>
                  <a:ext cx="373" cy="2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 eaLnBrk="0" hangingPunct="0"/>
                  <a:r>
                    <a:rPr lang="en-US" altLang="zh-CN" sz="2400" b="1" i="1">
                      <a:solidFill>
                        <a:srgbClr val="FF3399"/>
                      </a:solidFill>
                      <a:latin typeface="Times New Roman" panose="02020603050405020304" pitchFamily="18" charset="0"/>
                      <a:ea typeface="新宋体" pitchFamily="49" charset="-122"/>
                    </a:rPr>
                    <a:t>A</a:t>
                  </a:r>
                </a:p>
              </p:txBody>
            </p:sp>
            <p:sp>
              <p:nvSpPr>
                <p:cNvPr id="422934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4604" y="674"/>
                  <a:ext cx="318" cy="48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 eaLnBrk="0" hangingPunct="0">
                    <a:lnSpc>
                      <a:spcPct val="220000"/>
                    </a:lnSpc>
                  </a:pPr>
                  <a:r>
                    <a:rPr lang="en-US" altLang="zh-CN" sz="2400" b="1" i="1">
                      <a:solidFill>
                        <a:srgbClr val="FF3399"/>
                      </a:solidFill>
                      <a:latin typeface="Times New Roman" panose="02020603050405020304" pitchFamily="18" charset="0"/>
                      <a:ea typeface="新宋体" pitchFamily="49" charset="-122"/>
                    </a:rPr>
                    <a:t>B</a:t>
                  </a:r>
                </a:p>
              </p:txBody>
            </p:sp>
            <p:sp>
              <p:nvSpPr>
                <p:cNvPr id="422935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3152" y="1162"/>
                  <a:ext cx="1497" cy="907"/>
                </a:xfrm>
                <a:prstGeom prst="line">
                  <a:avLst/>
                </a:prstGeom>
                <a:noFill/>
                <a:ln w="28575">
                  <a:solidFill>
                    <a:srgbClr val="6666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422936" name="Group 24"/>
            <p:cNvGrpSpPr>
              <a:grpSpLocks/>
            </p:cNvGrpSpPr>
            <p:nvPr/>
          </p:nvGrpSpPr>
          <p:grpSpPr bwMode="auto">
            <a:xfrm>
              <a:off x="1519" y="2478"/>
              <a:ext cx="907" cy="330"/>
              <a:chOff x="1519" y="2478"/>
              <a:chExt cx="907" cy="330"/>
            </a:xfrm>
          </p:grpSpPr>
          <p:sp>
            <p:nvSpPr>
              <p:cNvPr id="422937" name="Arc 25"/>
              <p:cNvSpPr>
                <a:spLocks/>
              </p:cNvSpPr>
              <p:nvPr/>
            </p:nvSpPr>
            <p:spPr bwMode="auto">
              <a:xfrm>
                <a:off x="1600" y="2704"/>
                <a:ext cx="55" cy="52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6962"/>
                  <a:gd name="T2" fmla="*/ 20924 w 21600"/>
                  <a:gd name="T3" fmla="*/ 26962 h 26962"/>
                  <a:gd name="T4" fmla="*/ 0 w 21600"/>
                  <a:gd name="T5" fmla="*/ 21600 h 269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6962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cubicBezTo>
                      <a:pt x="21600" y="23408"/>
                      <a:pt x="21372" y="25210"/>
                      <a:pt x="20923" y="26961"/>
                    </a:cubicBezTo>
                  </a:path>
                  <a:path w="21600" h="26962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cubicBezTo>
                      <a:pt x="21600" y="23408"/>
                      <a:pt x="21372" y="25210"/>
                      <a:pt x="20923" y="26961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857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422938" name="Group 26"/>
              <p:cNvGrpSpPr>
                <a:grpSpLocks/>
              </p:cNvGrpSpPr>
              <p:nvPr/>
            </p:nvGrpSpPr>
            <p:grpSpPr bwMode="auto">
              <a:xfrm>
                <a:off x="1519" y="2478"/>
                <a:ext cx="907" cy="330"/>
                <a:chOff x="1519" y="2468"/>
                <a:chExt cx="907" cy="330"/>
              </a:xfrm>
            </p:grpSpPr>
            <p:sp>
              <p:nvSpPr>
                <p:cNvPr id="422939" name="Rectangle 27"/>
                <p:cNvSpPr>
                  <a:spLocks noChangeArrowheads="1"/>
                </p:cNvSpPr>
                <p:nvPr/>
              </p:nvSpPr>
              <p:spPr bwMode="auto">
                <a:xfrm>
                  <a:off x="1701" y="2468"/>
                  <a:ext cx="172" cy="33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FF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l" eaLnBrk="0" hangingPunct="0">
                    <a:spcBef>
                      <a:spcPct val="0"/>
                    </a:spcBef>
                  </a:pPr>
                  <a:r>
                    <a:rPr lang="ru-RU" altLang="zh-CN" sz="2800" b="1" i="1">
                      <a:solidFill>
                        <a:srgbClr val="FF0000"/>
                      </a:solidFill>
                      <a:latin typeface="Times New Roman" panose="02020603050405020304" pitchFamily="18" charset="0"/>
                    </a:rPr>
                    <a:t>ө</a:t>
                  </a:r>
                  <a:endParaRPr lang="en-US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422940" name="Line 28"/>
                <p:cNvSpPr>
                  <a:spLocks noChangeShapeType="1"/>
                </p:cNvSpPr>
                <p:nvPr/>
              </p:nvSpPr>
              <p:spPr bwMode="auto">
                <a:xfrm>
                  <a:off x="1519" y="2750"/>
                  <a:ext cx="907" cy="0"/>
                </a:xfrm>
                <a:prstGeom prst="line">
                  <a:avLst/>
                </a:prstGeom>
                <a:noFill/>
                <a:ln w="38100">
                  <a:solidFill>
                    <a:srgbClr val="0066FF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422941" name="Group 29"/>
          <p:cNvGrpSpPr>
            <a:grpSpLocks/>
          </p:cNvGrpSpPr>
          <p:nvPr/>
        </p:nvGrpSpPr>
        <p:grpSpPr bwMode="auto">
          <a:xfrm>
            <a:off x="2797517" y="4122756"/>
            <a:ext cx="1910227" cy="601664"/>
            <a:chOff x="1341" y="3056"/>
            <a:chExt cx="902" cy="379"/>
          </a:xfrm>
        </p:grpSpPr>
        <p:grpSp>
          <p:nvGrpSpPr>
            <p:cNvPr id="422942" name="Group 30"/>
            <p:cNvGrpSpPr>
              <a:grpSpLocks/>
            </p:cNvGrpSpPr>
            <p:nvPr/>
          </p:nvGrpSpPr>
          <p:grpSpPr bwMode="auto">
            <a:xfrm>
              <a:off x="1341" y="3056"/>
              <a:ext cx="425" cy="288"/>
              <a:chOff x="1613" y="1237"/>
              <a:chExt cx="425" cy="288"/>
            </a:xfrm>
          </p:grpSpPr>
          <p:sp>
            <p:nvSpPr>
              <p:cNvPr id="422943" name="Oval 31"/>
              <p:cNvSpPr>
                <a:spLocks noChangeArrowheads="1"/>
              </p:cNvSpPr>
              <p:nvPr/>
            </p:nvSpPr>
            <p:spPr bwMode="auto">
              <a:xfrm>
                <a:off x="1791" y="1345"/>
                <a:ext cx="91" cy="91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22944" name="Text Box 32"/>
              <p:cNvSpPr txBox="1">
                <a:spLocks noChangeArrowheads="1"/>
              </p:cNvSpPr>
              <p:nvPr/>
            </p:nvSpPr>
            <p:spPr bwMode="auto">
              <a:xfrm>
                <a:off x="1766" y="1282"/>
                <a:ext cx="272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 eaLnBrk="0" hangingPunct="0"/>
                <a:r>
                  <a:rPr lang="en-US" altLang="zh-CN" sz="1600" b="1">
                    <a:solidFill>
                      <a:schemeClr val="accent2"/>
                    </a:solidFill>
                    <a:latin typeface="Times New Roman" panose="02020603050405020304" pitchFamily="18" charset="0"/>
                    <a:ea typeface="新宋体" pitchFamily="49" charset="-122"/>
                  </a:rPr>
                  <a:t>+</a:t>
                </a:r>
              </a:p>
            </p:txBody>
          </p:sp>
          <p:sp>
            <p:nvSpPr>
              <p:cNvPr id="422945" name="Text Box 33"/>
              <p:cNvSpPr txBox="1">
                <a:spLocks noChangeArrowheads="1"/>
              </p:cNvSpPr>
              <p:nvPr/>
            </p:nvSpPr>
            <p:spPr bwMode="auto">
              <a:xfrm>
                <a:off x="1613" y="1237"/>
                <a:ext cx="27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 eaLnBrk="0" hangingPunct="0"/>
                <a:r>
                  <a:rPr lang="en-US" altLang="zh-CN" sz="2400" b="1" i="1">
                    <a:solidFill>
                      <a:srgbClr val="FF0066"/>
                    </a:solidFill>
                    <a:latin typeface="Times New Roman" panose="02020603050405020304" pitchFamily="18" charset="0"/>
                  </a:rPr>
                  <a:t>q</a:t>
                </a:r>
              </a:p>
            </p:txBody>
          </p:sp>
        </p:grpSp>
        <p:sp>
          <p:nvSpPr>
            <p:cNvPr id="422946" name="Line 34"/>
            <p:cNvSpPr>
              <a:spLocks noChangeShapeType="1"/>
            </p:cNvSpPr>
            <p:nvPr/>
          </p:nvSpPr>
          <p:spPr bwMode="auto">
            <a:xfrm>
              <a:off x="1610" y="3203"/>
              <a:ext cx="45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2947" name="Text Box 35"/>
            <p:cNvSpPr txBox="1">
              <a:spLocks noChangeArrowheads="1"/>
            </p:cNvSpPr>
            <p:nvPr/>
          </p:nvSpPr>
          <p:spPr bwMode="auto">
            <a:xfrm>
              <a:off x="2016" y="3147"/>
              <a:ext cx="22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新宋体" pitchFamily="49" charset="-122"/>
                </a:rPr>
                <a:t>F</a:t>
              </a:r>
            </a:p>
          </p:txBody>
        </p:sp>
      </p:grpSp>
      <p:graphicFrame>
        <p:nvGraphicFramePr>
          <p:cNvPr id="422948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7977657"/>
              </p:ext>
            </p:extLst>
          </p:nvPr>
        </p:nvGraphicFramePr>
        <p:xfrm>
          <a:off x="2947683" y="5191919"/>
          <a:ext cx="2544484" cy="541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790640" imgH="406080" progId="Equation.DSMT4">
                  <p:embed/>
                </p:oleObj>
              </mc:Choice>
              <mc:Fallback>
                <p:oleObj name="Equation" r:id="rId2" imgW="1790640" imgH="406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47683" y="5191919"/>
                        <a:ext cx="2544484" cy="541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2949" name="Object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7287000"/>
              </p:ext>
            </p:extLst>
          </p:nvPr>
        </p:nvGraphicFramePr>
        <p:xfrm>
          <a:off x="5573094" y="5145784"/>
          <a:ext cx="1724214" cy="563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68200" imgH="406080" progId="Equation.DSMT4">
                  <p:embed/>
                </p:oleObj>
              </mc:Choice>
              <mc:Fallback>
                <p:oleObj name="Equation" r:id="rId4" imgW="1168200" imgH="406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3094" y="5145784"/>
                        <a:ext cx="1724214" cy="563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8970963" y="3844925"/>
          <a:ext cx="2271712" cy="201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剪辑" r:id="rId6" imgW="3143242" imgH="4695928" progId="MS_ClipArt_Gallery.2">
                  <p:embed/>
                </p:oleObj>
              </mc:Choice>
              <mc:Fallback>
                <p:oleObj name="剪辑" r:id="rId6" imgW="3143242" imgH="4695928" progId="MS_ClipArt_Gallery.2">
                  <p:embed/>
                  <p:pic>
                    <p:nvPicPr>
                      <p:cNvPr id="0" name="Object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70963" y="3844925"/>
                        <a:ext cx="2271712" cy="2019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10055225" y="4075113"/>
          <a:ext cx="1317625" cy="169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剪辑" r:id="rId8" imgW="3143242" imgH="4695928" progId="MS_ClipArt_Gallery.2">
                  <p:embed/>
                </p:oleObj>
              </mc:Choice>
              <mc:Fallback>
                <p:oleObj name="剪辑" r:id="rId8" imgW="3143242" imgH="4695928" progId="MS_ClipArt_Gallery.2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55225" y="4075113"/>
                        <a:ext cx="1317625" cy="1697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1138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2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2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22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29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29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2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6445E-6 2.59259E-6 L 0.2677 -0.2099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4229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78" y="-10509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000"/>
                                        <p:tgtEl>
                                          <p:spTgt spid="422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22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29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3939" name="Group 3"/>
          <p:cNvGrpSpPr>
            <a:grpSpLocks/>
          </p:cNvGrpSpPr>
          <p:nvPr/>
        </p:nvGrpSpPr>
        <p:grpSpPr bwMode="auto">
          <a:xfrm>
            <a:off x="6482490" y="3429719"/>
            <a:ext cx="1056766" cy="496888"/>
            <a:chOff x="2925" y="2086"/>
            <a:chExt cx="499" cy="313"/>
          </a:xfrm>
        </p:grpSpPr>
        <p:sp>
          <p:nvSpPr>
            <p:cNvPr id="423940" name="Text Box 4"/>
            <p:cNvSpPr txBox="1">
              <a:spLocks noChangeArrowheads="1"/>
            </p:cNvSpPr>
            <p:nvPr/>
          </p:nvSpPr>
          <p:spPr bwMode="auto">
            <a:xfrm>
              <a:off x="3036" y="2086"/>
              <a:ext cx="388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>
                      <a:alpha val="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lnSpc>
                  <a:spcPct val="120000"/>
                </a:lnSpc>
              </a:pPr>
              <a:r>
                <a:rPr lang="en-US" altLang="zh-CN" sz="2400" b="1" i="1">
                  <a:solidFill>
                    <a:srgbClr val="FF3399"/>
                  </a:solidFill>
                  <a:latin typeface="Times New Roman" panose="02020603050405020304" pitchFamily="18" charset="0"/>
                  <a:ea typeface="新宋体" pitchFamily="49" charset="-122"/>
                </a:rPr>
                <a:t>M</a:t>
              </a:r>
            </a:p>
          </p:txBody>
        </p:sp>
        <p:sp>
          <p:nvSpPr>
            <p:cNvPr id="423941" name="Rectangle 5"/>
            <p:cNvSpPr>
              <a:spLocks noChangeArrowheads="1"/>
            </p:cNvSpPr>
            <p:nvPr/>
          </p:nvSpPr>
          <p:spPr bwMode="auto">
            <a:xfrm>
              <a:off x="2925" y="2160"/>
              <a:ext cx="111" cy="85"/>
            </a:xfrm>
            <a:prstGeom prst="rect">
              <a:avLst/>
            </a:prstGeom>
            <a:noFill/>
            <a:ln w="28575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23942" name="Group 6"/>
          <p:cNvGrpSpPr>
            <a:grpSpLocks/>
          </p:cNvGrpSpPr>
          <p:nvPr/>
        </p:nvGrpSpPr>
        <p:grpSpPr bwMode="auto">
          <a:xfrm>
            <a:off x="3504909" y="3259863"/>
            <a:ext cx="3265600" cy="496889"/>
            <a:chOff x="1519" y="1993"/>
            <a:chExt cx="1542" cy="313"/>
          </a:xfrm>
        </p:grpSpPr>
        <p:sp>
          <p:nvSpPr>
            <p:cNvPr id="423943" name="Arc 7"/>
            <p:cNvSpPr>
              <a:spLocks/>
            </p:cNvSpPr>
            <p:nvPr/>
          </p:nvSpPr>
          <p:spPr bwMode="auto">
            <a:xfrm>
              <a:off x="1610" y="2205"/>
              <a:ext cx="55" cy="4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</a:endParaRPr>
            </a:p>
          </p:txBody>
        </p:sp>
        <p:sp>
          <p:nvSpPr>
            <p:cNvPr id="423944" name="Line 8"/>
            <p:cNvSpPr>
              <a:spLocks noChangeShapeType="1"/>
            </p:cNvSpPr>
            <p:nvPr/>
          </p:nvSpPr>
          <p:spPr bwMode="auto">
            <a:xfrm>
              <a:off x="1519" y="2251"/>
              <a:ext cx="1542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3945" name="Rectangle 9"/>
            <p:cNvSpPr>
              <a:spLocks noChangeArrowheads="1"/>
            </p:cNvSpPr>
            <p:nvPr/>
          </p:nvSpPr>
          <p:spPr bwMode="auto">
            <a:xfrm>
              <a:off x="1730" y="1993"/>
              <a:ext cx="160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>
                <a:lnSpc>
                  <a:spcPct val="120000"/>
                </a:lnSpc>
                <a:spcBef>
                  <a:spcPct val="0"/>
                </a:spcBef>
              </a:pPr>
              <a:r>
                <a:rPr lang="ru-RU" altLang="zh-CN" sz="2400" b="1" i="1">
                  <a:solidFill>
                    <a:srgbClr val="FF3399"/>
                  </a:solidFill>
                  <a:latin typeface="Times New Roman" panose="02020603050405020304" pitchFamily="18" charset="0"/>
                  <a:ea typeface="新宋体" pitchFamily="49" charset="-122"/>
                </a:rPr>
                <a:t>ө</a:t>
              </a:r>
              <a:endParaRPr lang="en-US" altLang="zh-CN" sz="2400" b="1" i="1">
                <a:solidFill>
                  <a:srgbClr val="FF3399"/>
                </a:solidFill>
                <a:latin typeface="Times New Roman" panose="02020603050405020304" pitchFamily="18" charset="0"/>
                <a:ea typeface="新宋体" pitchFamily="49" charset="-122"/>
              </a:endParaRPr>
            </a:p>
          </p:txBody>
        </p:sp>
      </p:grpSp>
      <p:grpSp>
        <p:nvGrpSpPr>
          <p:cNvPr id="423946" name="Group 10"/>
          <p:cNvGrpSpPr>
            <a:grpSpLocks/>
          </p:cNvGrpSpPr>
          <p:nvPr/>
        </p:nvGrpSpPr>
        <p:grpSpPr bwMode="auto">
          <a:xfrm>
            <a:off x="3121592" y="1818406"/>
            <a:ext cx="5571851" cy="2089150"/>
            <a:chOff x="2971" y="890"/>
            <a:chExt cx="2631" cy="1316"/>
          </a:xfrm>
        </p:grpSpPr>
        <p:sp>
          <p:nvSpPr>
            <p:cNvPr id="423947" name="Line 11"/>
            <p:cNvSpPr>
              <a:spLocks noChangeShapeType="1"/>
            </p:cNvSpPr>
            <p:nvPr/>
          </p:nvSpPr>
          <p:spPr bwMode="auto">
            <a:xfrm>
              <a:off x="2971" y="1026"/>
              <a:ext cx="2178" cy="0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3948" name="Line 12"/>
            <p:cNvSpPr>
              <a:spLocks noChangeShapeType="1"/>
            </p:cNvSpPr>
            <p:nvPr/>
          </p:nvSpPr>
          <p:spPr bwMode="auto">
            <a:xfrm>
              <a:off x="2971" y="2205"/>
              <a:ext cx="2178" cy="1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3949" name="Line 13"/>
            <p:cNvSpPr>
              <a:spLocks noChangeShapeType="1"/>
            </p:cNvSpPr>
            <p:nvPr/>
          </p:nvSpPr>
          <p:spPr bwMode="auto">
            <a:xfrm>
              <a:off x="2971" y="1388"/>
              <a:ext cx="2178" cy="0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3950" name="Line 14"/>
            <p:cNvSpPr>
              <a:spLocks noChangeShapeType="1"/>
            </p:cNvSpPr>
            <p:nvPr/>
          </p:nvSpPr>
          <p:spPr bwMode="auto">
            <a:xfrm>
              <a:off x="2971" y="1797"/>
              <a:ext cx="2178" cy="0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3951" name="Text Box 15"/>
            <p:cNvSpPr txBox="1">
              <a:spLocks noChangeArrowheads="1"/>
            </p:cNvSpPr>
            <p:nvPr/>
          </p:nvSpPr>
          <p:spPr bwMode="auto">
            <a:xfrm>
              <a:off x="5239" y="890"/>
              <a:ext cx="363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lnSpc>
                  <a:spcPct val="120000"/>
                </a:lnSpc>
              </a:pPr>
              <a:r>
                <a:rPr lang="en-US" altLang="zh-CN" sz="2400" b="1" i="1">
                  <a:solidFill>
                    <a:srgbClr val="FF3399"/>
                  </a:solidFill>
                  <a:latin typeface="Times New Roman" panose="02020603050405020304" pitchFamily="18" charset="0"/>
                  <a:ea typeface="新宋体" pitchFamily="49" charset="-122"/>
                </a:rPr>
                <a:t>E</a:t>
              </a:r>
            </a:p>
          </p:txBody>
        </p:sp>
      </p:grpSp>
      <p:grpSp>
        <p:nvGrpSpPr>
          <p:cNvPr id="423952" name="Group 16"/>
          <p:cNvGrpSpPr>
            <a:grpSpLocks/>
          </p:cNvGrpSpPr>
          <p:nvPr/>
        </p:nvGrpSpPr>
        <p:grpSpPr bwMode="auto">
          <a:xfrm>
            <a:off x="6675208" y="2202582"/>
            <a:ext cx="95300" cy="1487487"/>
            <a:chOff x="3006" y="1313"/>
            <a:chExt cx="45" cy="937"/>
          </a:xfrm>
        </p:grpSpPr>
        <p:sp>
          <p:nvSpPr>
            <p:cNvPr id="423953" name="Line 17"/>
            <p:cNvSpPr>
              <a:spLocks noChangeShapeType="1"/>
            </p:cNvSpPr>
            <p:nvPr/>
          </p:nvSpPr>
          <p:spPr bwMode="auto">
            <a:xfrm>
              <a:off x="3036" y="1343"/>
              <a:ext cx="0" cy="907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3954" name="Oval 18"/>
            <p:cNvSpPr>
              <a:spLocks noChangeArrowheads="1"/>
            </p:cNvSpPr>
            <p:nvPr/>
          </p:nvSpPr>
          <p:spPr bwMode="auto">
            <a:xfrm>
              <a:off x="3006" y="1313"/>
              <a:ext cx="45" cy="45"/>
            </a:xfrm>
            <a:prstGeom prst="ellipse">
              <a:avLst/>
            </a:prstGeom>
            <a:solidFill>
              <a:srgbClr val="FF3399"/>
            </a:solidFill>
            <a:ln w="9525">
              <a:solidFill>
                <a:srgbClr val="FF33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23955" name="Group 19"/>
          <p:cNvGrpSpPr>
            <a:grpSpLocks/>
          </p:cNvGrpSpPr>
          <p:nvPr/>
        </p:nvGrpSpPr>
        <p:grpSpPr bwMode="auto">
          <a:xfrm>
            <a:off x="3221126" y="1966043"/>
            <a:ext cx="4252481" cy="1724025"/>
            <a:chOff x="1385" y="1164"/>
            <a:chExt cx="2008" cy="1086"/>
          </a:xfrm>
        </p:grpSpPr>
        <p:sp>
          <p:nvSpPr>
            <p:cNvPr id="423956" name="Text Box 20"/>
            <p:cNvSpPr txBox="1">
              <a:spLocks noChangeArrowheads="1"/>
            </p:cNvSpPr>
            <p:nvPr/>
          </p:nvSpPr>
          <p:spPr bwMode="auto">
            <a:xfrm>
              <a:off x="1385" y="1859"/>
              <a:ext cx="373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lnSpc>
                  <a:spcPct val="120000"/>
                </a:lnSpc>
              </a:pPr>
              <a:r>
                <a:rPr lang="en-US" altLang="zh-CN" sz="2400" b="1" i="1">
                  <a:solidFill>
                    <a:srgbClr val="FF3399"/>
                  </a:solidFill>
                  <a:latin typeface="Times New Roman" panose="02020603050405020304" pitchFamily="18" charset="0"/>
                  <a:ea typeface="新宋体" pitchFamily="49" charset="-122"/>
                </a:rPr>
                <a:t>A</a:t>
              </a:r>
            </a:p>
          </p:txBody>
        </p:sp>
        <p:sp>
          <p:nvSpPr>
            <p:cNvPr id="423957" name="Text Box 21"/>
            <p:cNvSpPr txBox="1">
              <a:spLocks noChangeArrowheads="1"/>
            </p:cNvSpPr>
            <p:nvPr/>
          </p:nvSpPr>
          <p:spPr bwMode="auto">
            <a:xfrm>
              <a:off x="3075" y="1164"/>
              <a:ext cx="318" cy="3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lnSpc>
                  <a:spcPct val="120000"/>
                </a:lnSpc>
              </a:pPr>
              <a:r>
                <a:rPr lang="en-US" altLang="zh-CN" sz="2400" b="1" i="1">
                  <a:solidFill>
                    <a:srgbClr val="FF3399"/>
                  </a:solidFill>
                  <a:latin typeface="Times New Roman" panose="02020603050405020304" pitchFamily="18" charset="0"/>
                  <a:ea typeface="新宋体" pitchFamily="49" charset="-122"/>
                </a:rPr>
                <a:t>B</a:t>
              </a:r>
            </a:p>
          </p:txBody>
        </p:sp>
        <p:sp>
          <p:nvSpPr>
            <p:cNvPr id="423958" name="Line 22"/>
            <p:cNvSpPr>
              <a:spLocks noChangeShapeType="1"/>
            </p:cNvSpPr>
            <p:nvPr/>
          </p:nvSpPr>
          <p:spPr bwMode="auto">
            <a:xfrm flipV="1">
              <a:off x="1519" y="1343"/>
              <a:ext cx="1497" cy="907"/>
            </a:xfrm>
            <a:prstGeom prst="line">
              <a:avLst/>
            </a:prstGeom>
            <a:noFill/>
            <a:ln w="28575">
              <a:solidFill>
                <a:srgbClr val="6666FF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23959" name="Text Box 23"/>
          <p:cNvSpPr txBox="1">
            <a:spLocks noChangeArrowheads="1"/>
          </p:cNvSpPr>
          <p:nvPr/>
        </p:nvSpPr>
        <p:spPr bwMode="auto">
          <a:xfrm>
            <a:off x="914599" y="1109450"/>
            <a:ext cx="691663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2.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将电荷</a:t>
            </a:r>
            <a:r>
              <a:rPr lang="en-US" altLang="zh-CN" sz="2800" b="1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q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从</a:t>
            </a:r>
            <a:r>
              <a:rPr lang="en-US" altLang="zh-CN" sz="2800" b="1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沿折线移至</a:t>
            </a:r>
            <a:r>
              <a:rPr lang="en-US" altLang="zh-CN" sz="2800" b="1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:</a:t>
            </a:r>
          </a:p>
        </p:txBody>
      </p:sp>
      <p:sp>
        <p:nvSpPr>
          <p:cNvPr id="423960" name="Text Box 24"/>
          <p:cNvSpPr txBox="1">
            <a:spLocks noChangeArrowheads="1"/>
          </p:cNvSpPr>
          <p:nvPr/>
        </p:nvSpPr>
        <p:spPr bwMode="auto">
          <a:xfrm>
            <a:off x="2882108" y="4306465"/>
            <a:ext cx="182551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对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AM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:</a:t>
            </a:r>
          </a:p>
        </p:txBody>
      </p:sp>
      <p:sp>
        <p:nvSpPr>
          <p:cNvPr id="423961" name="Text Box 25"/>
          <p:cNvSpPr txBox="1">
            <a:spLocks noChangeArrowheads="1"/>
          </p:cNvSpPr>
          <p:nvPr/>
        </p:nvSpPr>
        <p:spPr bwMode="auto">
          <a:xfrm>
            <a:off x="2882108" y="4869160"/>
            <a:ext cx="182551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对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MB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:</a:t>
            </a:r>
          </a:p>
        </p:txBody>
      </p:sp>
      <p:sp>
        <p:nvSpPr>
          <p:cNvPr id="423962" name="Text Box 26"/>
          <p:cNvSpPr txBox="1">
            <a:spLocks noChangeArrowheads="1"/>
          </p:cNvSpPr>
          <p:nvPr/>
        </p:nvSpPr>
        <p:spPr bwMode="auto">
          <a:xfrm>
            <a:off x="2786807" y="5517232"/>
            <a:ext cx="211353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</a:rPr>
              <a:t>对全程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</a:rPr>
              <a:t>:</a:t>
            </a:r>
          </a:p>
        </p:txBody>
      </p:sp>
      <p:grpSp>
        <p:nvGrpSpPr>
          <p:cNvPr id="423963" name="Group 27"/>
          <p:cNvGrpSpPr>
            <a:grpSpLocks/>
          </p:cNvGrpSpPr>
          <p:nvPr/>
        </p:nvGrpSpPr>
        <p:grpSpPr bwMode="auto">
          <a:xfrm>
            <a:off x="3055826" y="3356992"/>
            <a:ext cx="883109" cy="476251"/>
            <a:chOff x="1621" y="1196"/>
            <a:chExt cx="417" cy="300"/>
          </a:xfrm>
        </p:grpSpPr>
        <p:sp>
          <p:nvSpPr>
            <p:cNvPr id="423964" name="Oval 28"/>
            <p:cNvSpPr>
              <a:spLocks noChangeArrowheads="1"/>
            </p:cNvSpPr>
            <p:nvPr/>
          </p:nvSpPr>
          <p:spPr bwMode="auto">
            <a:xfrm>
              <a:off x="1799" y="1345"/>
              <a:ext cx="75" cy="91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</a:endParaRPr>
            </a:p>
          </p:txBody>
        </p:sp>
        <p:sp>
          <p:nvSpPr>
            <p:cNvPr id="423965" name="Text Box 29"/>
            <p:cNvSpPr txBox="1">
              <a:spLocks noChangeArrowheads="1"/>
            </p:cNvSpPr>
            <p:nvPr/>
          </p:nvSpPr>
          <p:spPr bwMode="auto">
            <a:xfrm>
              <a:off x="1766" y="1284"/>
              <a:ext cx="27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en-US" altLang="zh-CN" sz="1600" b="1">
                  <a:solidFill>
                    <a:schemeClr val="accent2"/>
                  </a:solidFill>
                  <a:latin typeface="Times New Roman" panose="02020603050405020304" pitchFamily="18" charset="0"/>
                  <a:ea typeface="新宋体" pitchFamily="49" charset="-122"/>
                </a:rPr>
                <a:t>+</a:t>
              </a:r>
            </a:p>
          </p:txBody>
        </p:sp>
        <p:sp>
          <p:nvSpPr>
            <p:cNvPr id="423966" name="Text Box 30"/>
            <p:cNvSpPr txBox="1">
              <a:spLocks noChangeArrowheads="1"/>
            </p:cNvSpPr>
            <p:nvPr/>
          </p:nvSpPr>
          <p:spPr bwMode="auto">
            <a:xfrm>
              <a:off x="1621" y="1196"/>
              <a:ext cx="15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/>
              <a:r>
                <a:rPr lang="en-US" altLang="zh-CN" sz="2400" b="1" i="1">
                  <a:solidFill>
                    <a:srgbClr val="FF0066"/>
                  </a:solidFill>
                  <a:latin typeface="Times New Roman" panose="02020603050405020304" pitchFamily="18" charset="0"/>
                </a:rPr>
                <a:t>q</a:t>
              </a:r>
            </a:p>
          </p:txBody>
        </p:sp>
      </p:grpSp>
      <p:grpSp>
        <p:nvGrpSpPr>
          <p:cNvPr id="423967" name="Group 31"/>
          <p:cNvGrpSpPr>
            <a:grpSpLocks/>
          </p:cNvGrpSpPr>
          <p:nvPr/>
        </p:nvGrpSpPr>
        <p:grpSpPr bwMode="auto">
          <a:xfrm>
            <a:off x="3564649" y="3421781"/>
            <a:ext cx="1505225" cy="457200"/>
            <a:chOff x="4540" y="1916"/>
            <a:chExt cx="713" cy="288"/>
          </a:xfrm>
        </p:grpSpPr>
        <p:sp>
          <p:nvSpPr>
            <p:cNvPr id="423968" name="Line 32"/>
            <p:cNvSpPr>
              <a:spLocks noChangeShapeType="1"/>
            </p:cNvSpPr>
            <p:nvPr/>
          </p:nvSpPr>
          <p:spPr bwMode="auto">
            <a:xfrm>
              <a:off x="4540" y="2069"/>
              <a:ext cx="45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3969" name="Text Box 33"/>
            <p:cNvSpPr txBox="1">
              <a:spLocks noChangeArrowheads="1"/>
            </p:cNvSpPr>
            <p:nvPr/>
          </p:nvSpPr>
          <p:spPr bwMode="auto">
            <a:xfrm>
              <a:off x="5026" y="1916"/>
              <a:ext cx="22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新宋体" pitchFamily="49" charset="-122"/>
                </a:rPr>
                <a:t>F</a:t>
              </a:r>
            </a:p>
          </p:txBody>
        </p:sp>
      </p:grpSp>
      <p:grpSp>
        <p:nvGrpSpPr>
          <p:cNvPr id="423970" name="Group 34"/>
          <p:cNvGrpSpPr>
            <a:grpSpLocks/>
          </p:cNvGrpSpPr>
          <p:nvPr/>
        </p:nvGrpSpPr>
        <p:grpSpPr bwMode="auto">
          <a:xfrm>
            <a:off x="3087260" y="3365101"/>
            <a:ext cx="1840098" cy="519114"/>
            <a:chOff x="2962" y="1882"/>
            <a:chExt cx="828" cy="327"/>
          </a:xfrm>
        </p:grpSpPr>
        <p:grpSp>
          <p:nvGrpSpPr>
            <p:cNvPr id="423971" name="Group 35"/>
            <p:cNvGrpSpPr>
              <a:grpSpLocks/>
            </p:cNvGrpSpPr>
            <p:nvPr/>
          </p:nvGrpSpPr>
          <p:grpSpPr bwMode="auto">
            <a:xfrm>
              <a:off x="2962" y="1882"/>
              <a:ext cx="396" cy="297"/>
              <a:chOff x="1647" y="1197"/>
              <a:chExt cx="396" cy="297"/>
            </a:xfrm>
          </p:grpSpPr>
          <p:sp>
            <p:nvSpPr>
              <p:cNvPr id="423972" name="Oval 36"/>
              <p:cNvSpPr>
                <a:spLocks noChangeArrowheads="1"/>
              </p:cNvSpPr>
              <p:nvPr/>
            </p:nvSpPr>
            <p:spPr bwMode="auto">
              <a:xfrm>
                <a:off x="1799" y="1345"/>
                <a:ext cx="75" cy="91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23973" name="Text Box 37"/>
              <p:cNvSpPr txBox="1">
                <a:spLocks noChangeArrowheads="1"/>
              </p:cNvSpPr>
              <p:nvPr/>
            </p:nvSpPr>
            <p:spPr bwMode="auto">
              <a:xfrm>
                <a:off x="1771" y="1282"/>
                <a:ext cx="272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 eaLnBrk="0" hangingPunct="0"/>
                <a:r>
                  <a:rPr lang="en-US" altLang="zh-CN" sz="1600" b="1">
                    <a:solidFill>
                      <a:schemeClr val="accent2"/>
                    </a:solidFill>
                    <a:latin typeface="Times New Roman" panose="02020603050405020304" pitchFamily="18" charset="0"/>
                    <a:ea typeface="新宋体" pitchFamily="49" charset="-122"/>
                  </a:rPr>
                  <a:t>+</a:t>
                </a:r>
              </a:p>
            </p:txBody>
          </p:sp>
          <p:sp>
            <p:nvSpPr>
              <p:cNvPr id="423974" name="Text Box 38"/>
              <p:cNvSpPr txBox="1">
                <a:spLocks noChangeArrowheads="1"/>
              </p:cNvSpPr>
              <p:nvPr/>
            </p:nvSpPr>
            <p:spPr bwMode="auto">
              <a:xfrm>
                <a:off x="1647" y="1197"/>
                <a:ext cx="10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algn="l" eaLnBrk="0" hangingPunct="0"/>
                <a:r>
                  <a:rPr lang="en-US" altLang="zh-CN" sz="2400" b="1" i="1">
                    <a:solidFill>
                      <a:srgbClr val="FF0066"/>
                    </a:solidFill>
                    <a:latin typeface="Times New Roman" panose="02020603050405020304" pitchFamily="18" charset="0"/>
                  </a:rPr>
                  <a:t>q</a:t>
                </a:r>
              </a:p>
            </p:txBody>
          </p:sp>
        </p:grpSp>
        <p:sp>
          <p:nvSpPr>
            <p:cNvPr id="423975" name="Line 39"/>
            <p:cNvSpPr>
              <a:spLocks noChangeShapeType="1"/>
            </p:cNvSpPr>
            <p:nvPr/>
          </p:nvSpPr>
          <p:spPr bwMode="auto">
            <a:xfrm>
              <a:off x="3152" y="2069"/>
              <a:ext cx="45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3976" name="Text Box 40"/>
            <p:cNvSpPr txBox="1">
              <a:spLocks noChangeArrowheads="1"/>
            </p:cNvSpPr>
            <p:nvPr/>
          </p:nvSpPr>
          <p:spPr bwMode="auto">
            <a:xfrm>
              <a:off x="3633" y="1921"/>
              <a:ext cx="15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 eaLnBrk="0" hangingPunct="0"/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新宋体" pitchFamily="49" charset="-122"/>
                </a:rPr>
                <a:t>F</a:t>
              </a:r>
            </a:p>
          </p:txBody>
        </p:sp>
      </p:grpSp>
      <p:graphicFrame>
        <p:nvGraphicFramePr>
          <p:cNvPr id="423977" name="Object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3423473"/>
              </p:ext>
            </p:extLst>
          </p:nvPr>
        </p:nvGraphicFramePr>
        <p:xfrm>
          <a:off x="4247875" y="4339109"/>
          <a:ext cx="2496536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485720" imgH="406080" progId="Equation.DSMT4">
                  <p:embed/>
                </p:oleObj>
              </mc:Choice>
              <mc:Fallback>
                <p:oleObj name="Equation" r:id="rId2" imgW="1485720" imgH="406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7875" y="4339109"/>
                        <a:ext cx="2496536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3978" name="Object 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232345"/>
              </p:ext>
            </p:extLst>
          </p:nvPr>
        </p:nvGraphicFramePr>
        <p:xfrm>
          <a:off x="4247875" y="4974109"/>
          <a:ext cx="1156171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98400" imgH="330120" progId="Equation.DSMT4">
                  <p:embed/>
                </p:oleObj>
              </mc:Choice>
              <mc:Fallback>
                <p:oleObj name="Equation" r:id="rId4" imgW="698400" imgH="3301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7875" y="4974109"/>
                        <a:ext cx="1156171" cy="46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3979" name="Object 4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0077474"/>
              </p:ext>
            </p:extLst>
          </p:nvPr>
        </p:nvGraphicFramePr>
        <p:xfrm>
          <a:off x="4247875" y="5563071"/>
          <a:ext cx="3834067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476440" imgH="406080" progId="Equation.DSMT4">
                  <p:embed/>
                </p:oleObj>
              </mc:Choice>
              <mc:Fallback>
                <p:oleObj name="Equation" r:id="rId6" imgW="2476440" imgH="406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7875" y="5563071"/>
                        <a:ext cx="3834067" cy="53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对象 46"/>
          <p:cNvGraphicFramePr>
            <a:graphicFrameLocks noChangeAspect="1"/>
          </p:cNvGraphicFramePr>
          <p:nvPr/>
        </p:nvGraphicFramePr>
        <p:xfrm>
          <a:off x="8970963" y="3844925"/>
          <a:ext cx="2271712" cy="201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剪辑" r:id="rId8" imgW="3143242" imgH="4695928" progId="MS_ClipArt_Gallery.2">
                  <p:embed/>
                </p:oleObj>
              </mc:Choice>
              <mc:Fallback>
                <p:oleObj name="剪辑" r:id="rId8" imgW="3143242" imgH="4695928" progId="MS_ClipArt_Gallery.2">
                  <p:embed/>
                  <p:pic>
                    <p:nvPicPr>
                      <p:cNvPr id="2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70963" y="3844925"/>
                        <a:ext cx="2271712" cy="2019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对象 47"/>
          <p:cNvGraphicFramePr>
            <a:graphicFrameLocks noChangeAspect="1"/>
          </p:cNvGraphicFramePr>
          <p:nvPr/>
        </p:nvGraphicFramePr>
        <p:xfrm>
          <a:off x="10055225" y="4075113"/>
          <a:ext cx="1317625" cy="169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剪辑" r:id="rId10" imgW="3143242" imgH="4695928" progId="MS_ClipArt_Gallery.2">
                  <p:embed/>
                </p:oleObj>
              </mc:Choice>
              <mc:Fallback>
                <p:oleObj name="剪辑" r:id="rId10" imgW="3143242" imgH="4695928" progId="MS_ClipArt_Gallery.2">
                  <p:embed/>
                  <p:pic>
                    <p:nvPicPr>
                      <p:cNvPr id="3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55225" y="4075113"/>
                        <a:ext cx="1317625" cy="1697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1589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3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23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39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39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23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423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23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23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16033E-6 4.07407E-6 C 0.00456 4.07407E-6 0.00898 4.07407E-6 0.01562 4.07407E-6 C 0.02226 4.07407E-6 0.03267 4.07407E-6 0.0393 4.07407E-6 C 0.04581 4.07407E-6 0.04985 4.07407E-6 0.05505 4.07407E-6 C 0.06026 4.07407E-6 0.06429 4.07407E-6 0.0708 4.07407E-6 C 0.07744 4.07407E-6 0.08785 4.07407E-6 0.09448 4.07407E-6 C 0.10099 4.07407E-6 0.10503 4.07407E-6 0.11023 4.07407E-6 C 0.11544 4.07407E-6 0.12064 4.07407E-6 0.12585 4.07407E-6 C 0.13105 4.07407E-6 0.13652 4.07407E-6 0.14173 4.07407E-6 C 0.14693 4.07407E-6 0.15084 4.07407E-6 0.15747 4.07407E-6 C 0.16411 4.07407E-6 0.17452 4.07407E-6 0.18103 4.07407E-6 C 0.18766 4.07407E-6 0.1917 4.07407E-6 0.1969 4.07407E-6 C 0.20211 4.07407E-6 0.20732 4.07407E-6 0.21252 4.07407E-6 C 0.21773 4.07407E-6 0.22306 4.07407E-6 0.22827 4.07407E-6 C 0.23347 4.07407E-6 0.23894 4.07407E-6 0.24415 4.07407E-6 C 0.24935 4.07407E-6 0.25729 0.00347 0.25989 4.07407E-6 C 0.2625 -0.00348 0.25989 -0.01412 0.25989 -0.02107 C 0.25989 -0.02801 0.25989 -0.03519 0.25989 -0.04213 C 0.25989 -0.04908 0.25989 -0.05602 0.25989 -0.06297 C 0.25989 -0.06991 0.25989 -0.07709 0.25989 -0.08403 C 0.25989 -0.09098 0.25989 -0.09815 0.25989 -0.10487 C 0.25989 -0.11181 0.25989 -0.11875 0.25989 -0.1257 C 0.25989 -0.13264 0.25989 -0.13982 0.25989 -0.14676 C 0.25989 -0.15371 0.25989 -0.15903 0.25989 -0.16783 C 0.25989 -0.17662 0.25989 -0.19237 0.25989 -0.19931 " pathEditMode="relative" rAng="0" ptsTypes="AAAAAAAAAAAAAAAAAAAAAAAAA">
                                      <p:cBhvr>
                                        <p:cTn id="34" dur="2000" fill="hold"/>
                                        <p:tgtEl>
                                          <p:spTgt spid="4239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40" y="-990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4394E-7 4.44444E-6 C 0.00455 4.44444E-6 0.00898 4.44444E-6 0.01562 4.44444E-6 C 0.02225 4.44444E-6 0.03266 4.44444E-6 0.0393 4.44444E-6 C 0.04581 4.44444E-6 0.04984 4.44444E-6 0.05505 4.44444E-6 C 0.06025 4.44444E-6 0.06429 4.44444E-6 0.0708 4.44444E-6 C 0.07743 4.44444E-6 0.08784 4.44444E-6 0.09448 4.44444E-6 C 0.10099 4.44444E-6 0.10502 4.44444E-6 0.11023 4.44444E-6 C 0.11543 4.44444E-6 0.12064 4.44444E-6 0.12585 4.44444E-6 C 0.13105 4.44444E-6 0.13652 4.44444E-6 0.14172 4.44444E-6 C 0.14693 4.44444E-6 0.15083 4.44444E-6 0.15747 4.44444E-6 C 0.16411 4.44444E-6 0.17452 4.44444E-6 0.18103 4.44444E-6 C 0.18766 4.44444E-6 0.1917 4.44444E-6 0.1969 4.44444E-6 C 0.20211 4.44444E-6 0.20731 4.44444E-6 0.21252 4.44444E-6 C 0.21772 4.44444E-6 0.22306 4.44444E-6 0.22827 4.44444E-6 C 0.23347 4.44444E-6 0.23894 4.44444E-6 0.24414 4.44444E-6 C 0.24935 4.44444E-6 0.25729 0.00347 0.25989 4.44444E-6 C 0.26249 -0.00348 0.25989 -0.01412 0.25989 -0.02107 C 0.25989 -0.02801 0.25989 -0.03519 0.25989 -0.04213 C 0.25989 -0.04908 0.25989 -0.05602 0.25989 -0.06297 C 0.25989 -0.06991 0.25989 -0.07709 0.25989 -0.08403 C 0.25989 -0.09098 0.25989 -0.09815 0.25989 -0.10487 C 0.25989 -0.11181 0.25989 -0.11875 0.25989 -0.1257 C 0.25989 -0.13264 0.25989 -0.13982 0.25989 -0.14676 C 0.25989 -0.15371 0.25989 -0.15903 0.25989 -0.16783 C 0.25989 -0.17662 0.25989 -0.19237 0.25989 -0.19931 " pathEditMode="relative" rAng="0" ptsTypes="AAAAAAAAAAAAAAAAAAAAAAAAA">
                                      <p:cBhvr>
                                        <p:cTn id="36" dur="2000" fill="hold"/>
                                        <p:tgtEl>
                                          <p:spTgt spid="4239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40" y="-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3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39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3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4 -2.22222E-6 L 0.26406 0.0030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4239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83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367 0.00301 L 0.26354 -0.20741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4239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-1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3960" grpId="0"/>
      <p:bldP spid="423961" grpId="0"/>
      <p:bldP spid="4239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963" name="Arc 3"/>
          <p:cNvSpPr>
            <a:spLocks/>
          </p:cNvSpPr>
          <p:nvPr/>
        </p:nvSpPr>
        <p:spPr bwMode="auto">
          <a:xfrm flipH="1">
            <a:off x="1205012" y="2316434"/>
            <a:ext cx="3265600" cy="1441450"/>
          </a:xfrm>
          <a:custGeom>
            <a:avLst/>
            <a:gdLst>
              <a:gd name="G0" fmla="+- 0 0 0"/>
              <a:gd name="G1" fmla="+- 21564 0 0"/>
              <a:gd name="G2" fmla="+- 21600 0 0"/>
              <a:gd name="T0" fmla="*/ 1240 w 21600"/>
              <a:gd name="T1" fmla="*/ 0 h 21564"/>
              <a:gd name="T2" fmla="*/ 21600 w 21600"/>
              <a:gd name="T3" fmla="*/ 21564 h 21564"/>
              <a:gd name="T4" fmla="*/ 0 w 21600"/>
              <a:gd name="T5" fmla="*/ 21564 h 215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564" fill="none" extrusionOk="0">
                <a:moveTo>
                  <a:pt x="1240" y="-1"/>
                </a:moveTo>
                <a:cubicBezTo>
                  <a:pt x="12668" y="656"/>
                  <a:pt x="21600" y="10116"/>
                  <a:pt x="21600" y="21564"/>
                </a:cubicBezTo>
              </a:path>
              <a:path w="21600" h="21564" stroke="0" extrusionOk="0">
                <a:moveTo>
                  <a:pt x="1240" y="-1"/>
                </a:moveTo>
                <a:cubicBezTo>
                  <a:pt x="12668" y="656"/>
                  <a:pt x="21600" y="10116"/>
                  <a:pt x="21600" y="21564"/>
                </a:cubicBezTo>
                <a:lnTo>
                  <a:pt x="0" y="21564"/>
                </a:lnTo>
                <a:close/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spcBef>
                <a:spcPct val="0"/>
              </a:spcBef>
            </a:pPr>
            <a:endParaRPr lang="zh-CN" altLang="zh-CN" sz="3200" b="1">
              <a:solidFill>
                <a:srgbClr val="0000FF"/>
              </a:solidFill>
              <a:latin typeface="Times New Roman" panose="02020603050405020304" pitchFamily="18" charset="0"/>
              <a:ea typeface="新宋体" pitchFamily="49" charset="-122"/>
            </a:endParaRPr>
          </a:p>
        </p:txBody>
      </p:sp>
      <p:sp>
        <p:nvSpPr>
          <p:cNvPr id="424964" name="Text Box 4"/>
          <p:cNvSpPr txBox="1">
            <a:spLocks noChangeArrowheads="1"/>
          </p:cNvSpPr>
          <p:nvPr/>
        </p:nvSpPr>
        <p:spPr bwMode="auto">
          <a:xfrm>
            <a:off x="668155" y="1113766"/>
            <a:ext cx="691663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3.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将电荷</a:t>
            </a:r>
            <a:r>
              <a:rPr lang="en-US" altLang="zh-CN" sz="2800" b="1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q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从</a:t>
            </a:r>
            <a:r>
              <a:rPr lang="en-US" altLang="zh-CN" sz="2800" b="1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沿曲线移至</a:t>
            </a:r>
            <a:r>
              <a:rPr lang="en-US" altLang="zh-CN" sz="2800" b="1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:</a:t>
            </a:r>
          </a:p>
        </p:txBody>
      </p:sp>
      <p:grpSp>
        <p:nvGrpSpPr>
          <p:cNvPr id="424965" name="Group 5"/>
          <p:cNvGrpSpPr>
            <a:grpSpLocks/>
          </p:cNvGrpSpPr>
          <p:nvPr/>
        </p:nvGrpSpPr>
        <p:grpSpPr bwMode="auto">
          <a:xfrm>
            <a:off x="724276" y="1851297"/>
            <a:ext cx="5374898" cy="2143125"/>
            <a:chOff x="1474" y="824"/>
            <a:chExt cx="2538" cy="1350"/>
          </a:xfrm>
        </p:grpSpPr>
        <p:grpSp>
          <p:nvGrpSpPr>
            <p:cNvPr id="424966" name="Group 6"/>
            <p:cNvGrpSpPr>
              <a:grpSpLocks/>
            </p:cNvGrpSpPr>
            <p:nvPr/>
          </p:nvGrpSpPr>
          <p:grpSpPr bwMode="auto">
            <a:xfrm>
              <a:off x="3061" y="1861"/>
              <a:ext cx="508" cy="313"/>
              <a:chOff x="2925" y="2087"/>
              <a:chExt cx="508" cy="313"/>
            </a:xfrm>
          </p:grpSpPr>
          <p:sp>
            <p:nvSpPr>
              <p:cNvPr id="424967" name="Text Box 7"/>
              <p:cNvSpPr txBox="1">
                <a:spLocks noChangeArrowheads="1"/>
              </p:cNvSpPr>
              <p:nvPr/>
            </p:nvSpPr>
            <p:spPr bwMode="auto">
              <a:xfrm>
                <a:off x="3045" y="2087"/>
                <a:ext cx="388" cy="3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>
                        <a:alpha val="0"/>
                      </a:schemeClr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FF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>
                  <a:lnSpc>
                    <a:spcPct val="120000"/>
                  </a:lnSpc>
                </a:pPr>
                <a:r>
                  <a:rPr lang="en-US" altLang="zh-CN" sz="2400" b="1" i="1">
                    <a:solidFill>
                      <a:srgbClr val="FF3399"/>
                    </a:solidFill>
                    <a:latin typeface="Times New Roman" panose="02020603050405020304" pitchFamily="18" charset="0"/>
                    <a:ea typeface="新宋体" pitchFamily="49" charset="-122"/>
                  </a:rPr>
                  <a:t>M</a:t>
                </a:r>
              </a:p>
            </p:txBody>
          </p:sp>
          <p:sp>
            <p:nvSpPr>
              <p:cNvPr id="424968" name="Rectangle 8"/>
              <p:cNvSpPr>
                <a:spLocks noChangeArrowheads="1"/>
              </p:cNvSpPr>
              <p:nvPr/>
            </p:nvSpPr>
            <p:spPr bwMode="auto">
              <a:xfrm>
                <a:off x="2925" y="2160"/>
                <a:ext cx="111" cy="85"/>
              </a:xfrm>
              <a:prstGeom prst="rect">
                <a:avLst/>
              </a:prstGeom>
              <a:noFill/>
              <a:ln w="28575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424969" name="Arc 9"/>
            <p:cNvSpPr>
              <a:spLocks/>
            </p:cNvSpPr>
            <p:nvPr/>
          </p:nvSpPr>
          <p:spPr bwMode="auto">
            <a:xfrm>
              <a:off x="1746" y="1979"/>
              <a:ext cx="55" cy="4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</a:endParaRPr>
            </a:p>
          </p:txBody>
        </p:sp>
        <p:sp>
          <p:nvSpPr>
            <p:cNvPr id="424970" name="Line 10"/>
            <p:cNvSpPr>
              <a:spLocks noChangeShapeType="1"/>
            </p:cNvSpPr>
            <p:nvPr/>
          </p:nvSpPr>
          <p:spPr bwMode="auto">
            <a:xfrm>
              <a:off x="1655" y="2025"/>
              <a:ext cx="1542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4971" name="Rectangle 11"/>
            <p:cNvSpPr>
              <a:spLocks noChangeArrowheads="1"/>
            </p:cNvSpPr>
            <p:nvPr/>
          </p:nvSpPr>
          <p:spPr bwMode="auto">
            <a:xfrm>
              <a:off x="1846" y="1769"/>
              <a:ext cx="160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>
                <a:lnSpc>
                  <a:spcPct val="120000"/>
                </a:lnSpc>
                <a:spcBef>
                  <a:spcPct val="0"/>
                </a:spcBef>
              </a:pPr>
              <a:r>
                <a:rPr lang="ru-RU" altLang="zh-CN" sz="2400" b="1" i="1">
                  <a:solidFill>
                    <a:srgbClr val="FF3399"/>
                  </a:solidFill>
                  <a:latin typeface="Times New Roman" panose="02020603050405020304" pitchFamily="18" charset="0"/>
                  <a:ea typeface="新宋体" pitchFamily="49" charset="-122"/>
                </a:rPr>
                <a:t>ө</a:t>
              </a:r>
              <a:endParaRPr lang="en-US" altLang="zh-CN" sz="2400" b="1" i="1">
                <a:solidFill>
                  <a:srgbClr val="FF3399"/>
                </a:solidFill>
                <a:latin typeface="Times New Roman" panose="02020603050405020304" pitchFamily="18" charset="0"/>
                <a:ea typeface="新宋体" pitchFamily="49" charset="-122"/>
              </a:endParaRPr>
            </a:p>
          </p:txBody>
        </p:sp>
        <p:sp>
          <p:nvSpPr>
            <p:cNvPr id="424972" name="Line 12"/>
            <p:cNvSpPr>
              <a:spLocks noChangeShapeType="1"/>
            </p:cNvSpPr>
            <p:nvPr/>
          </p:nvSpPr>
          <p:spPr bwMode="auto">
            <a:xfrm>
              <a:off x="1474" y="981"/>
              <a:ext cx="2178" cy="0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4973" name="Line 13"/>
            <p:cNvSpPr>
              <a:spLocks noChangeShapeType="1"/>
            </p:cNvSpPr>
            <p:nvPr/>
          </p:nvSpPr>
          <p:spPr bwMode="auto">
            <a:xfrm>
              <a:off x="1474" y="2160"/>
              <a:ext cx="2178" cy="1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4974" name="Line 14"/>
            <p:cNvSpPr>
              <a:spLocks noChangeShapeType="1"/>
            </p:cNvSpPr>
            <p:nvPr/>
          </p:nvSpPr>
          <p:spPr bwMode="auto">
            <a:xfrm>
              <a:off x="1474" y="1343"/>
              <a:ext cx="2178" cy="0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4975" name="Line 15"/>
            <p:cNvSpPr>
              <a:spLocks noChangeShapeType="1"/>
            </p:cNvSpPr>
            <p:nvPr/>
          </p:nvSpPr>
          <p:spPr bwMode="auto">
            <a:xfrm>
              <a:off x="1474" y="1752"/>
              <a:ext cx="2178" cy="0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4976" name="Text Box 16"/>
            <p:cNvSpPr txBox="1">
              <a:spLocks noChangeArrowheads="1"/>
            </p:cNvSpPr>
            <p:nvPr/>
          </p:nvSpPr>
          <p:spPr bwMode="auto">
            <a:xfrm>
              <a:off x="3649" y="908"/>
              <a:ext cx="363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lnSpc>
                  <a:spcPct val="120000"/>
                </a:lnSpc>
              </a:pPr>
              <a:r>
                <a:rPr lang="en-US" altLang="zh-CN" sz="2400" b="1" i="1">
                  <a:solidFill>
                    <a:srgbClr val="FF3399"/>
                  </a:solidFill>
                  <a:latin typeface="Times New Roman" panose="02020603050405020304" pitchFamily="18" charset="0"/>
                  <a:ea typeface="新宋体" pitchFamily="49" charset="-122"/>
                </a:rPr>
                <a:t>E</a:t>
              </a:r>
            </a:p>
          </p:txBody>
        </p:sp>
        <p:sp>
          <p:nvSpPr>
            <p:cNvPr id="424977" name="Line 17"/>
            <p:cNvSpPr>
              <a:spLocks noChangeShapeType="1"/>
            </p:cNvSpPr>
            <p:nvPr/>
          </p:nvSpPr>
          <p:spPr bwMode="auto">
            <a:xfrm>
              <a:off x="3172" y="1117"/>
              <a:ext cx="0" cy="907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4978" name="Oval 18"/>
            <p:cNvSpPr>
              <a:spLocks noChangeArrowheads="1"/>
            </p:cNvSpPr>
            <p:nvPr/>
          </p:nvSpPr>
          <p:spPr bwMode="auto">
            <a:xfrm>
              <a:off x="3142" y="1087"/>
              <a:ext cx="45" cy="45"/>
            </a:xfrm>
            <a:prstGeom prst="ellipse">
              <a:avLst/>
            </a:prstGeom>
            <a:solidFill>
              <a:srgbClr val="FF3399"/>
            </a:solidFill>
            <a:ln w="9525">
              <a:solidFill>
                <a:srgbClr val="FF33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</a:endParaRPr>
            </a:p>
          </p:txBody>
        </p:sp>
        <p:grpSp>
          <p:nvGrpSpPr>
            <p:cNvPr id="424979" name="Group 19"/>
            <p:cNvGrpSpPr>
              <a:grpSpLocks/>
            </p:cNvGrpSpPr>
            <p:nvPr/>
          </p:nvGrpSpPr>
          <p:grpSpPr bwMode="auto">
            <a:xfrm>
              <a:off x="1499" y="824"/>
              <a:ext cx="1892" cy="1200"/>
              <a:chOff x="1363" y="1050"/>
              <a:chExt cx="1892" cy="1200"/>
            </a:xfrm>
          </p:grpSpPr>
          <p:sp>
            <p:nvSpPr>
              <p:cNvPr id="424980" name="Text Box 20"/>
              <p:cNvSpPr txBox="1">
                <a:spLocks noChangeArrowheads="1"/>
              </p:cNvSpPr>
              <p:nvPr/>
            </p:nvSpPr>
            <p:spPr bwMode="auto">
              <a:xfrm>
                <a:off x="1363" y="1911"/>
                <a:ext cx="373" cy="3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>
                  <a:lnSpc>
                    <a:spcPct val="120000"/>
                  </a:lnSpc>
                </a:pPr>
                <a:r>
                  <a:rPr lang="en-US" altLang="zh-CN" sz="2400" b="1" i="1">
                    <a:solidFill>
                      <a:srgbClr val="FF3399"/>
                    </a:solidFill>
                    <a:latin typeface="Times New Roman" panose="02020603050405020304" pitchFamily="18" charset="0"/>
                    <a:ea typeface="新宋体" pitchFamily="49" charset="-122"/>
                  </a:rPr>
                  <a:t>A</a:t>
                </a:r>
              </a:p>
            </p:txBody>
          </p:sp>
          <p:sp>
            <p:nvSpPr>
              <p:cNvPr id="424981" name="Text Box 21"/>
              <p:cNvSpPr txBox="1">
                <a:spLocks noChangeArrowheads="1"/>
              </p:cNvSpPr>
              <p:nvPr/>
            </p:nvSpPr>
            <p:spPr bwMode="auto">
              <a:xfrm>
                <a:off x="2937" y="1050"/>
                <a:ext cx="318" cy="3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>
                  <a:lnSpc>
                    <a:spcPct val="120000"/>
                  </a:lnSpc>
                </a:pPr>
                <a:r>
                  <a:rPr lang="en-US" altLang="zh-CN" sz="2400" b="1" i="1">
                    <a:solidFill>
                      <a:srgbClr val="FF3399"/>
                    </a:solidFill>
                    <a:latin typeface="Times New Roman" panose="02020603050405020304" pitchFamily="18" charset="0"/>
                    <a:ea typeface="新宋体" pitchFamily="49" charset="-122"/>
                  </a:rPr>
                  <a:t>B</a:t>
                </a:r>
              </a:p>
            </p:txBody>
          </p:sp>
          <p:sp>
            <p:nvSpPr>
              <p:cNvPr id="424982" name="Line 22"/>
              <p:cNvSpPr>
                <a:spLocks noChangeShapeType="1"/>
              </p:cNvSpPr>
              <p:nvPr/>
            </p:nvSpPr>
            <p:spPr bwMode="auto">
              <a:xfrm flipV="1">
                <a:off x="1519" y="1343"/>
                <a:ext cx="1497" cy="907"/>
              </a:xfrm>
              <a:prstGeom prst="line">
                <a:avLst/>
              </a:prstGeom>
              <a:noFill/>
              <a:ln w="28575">
                <a:solidFill>
                  <a:srgbClr val="6666FF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424983" name="Group 23"/>
          <p:cNvGrpSpPr>
            <a:grpSpLocks/>
          </p:cNvGrpSpPr>
          <p:nvPr/>
        </p:nvGrpSpPr>
        <p:grpSpPr bwMode="auto">
          <a:xfrm>
            <a:off x="728511" y="3494358"/>
            <a:ext cx="1821281" cy="541338"/>
            <a:chOff x="2927" y="1905"/>
            <a:chExt cx="860" cy="341"/>
          </a:xfrm>
        </p:grpSpPr>
        <p:grpSp>
          <p:nvGrpSpPr>
            <p:cNvPr id="424984" name="Group 24"/>
            <p:cNvGrpSpPr>
              <a:grpSpLocks/>
            </p:cNvGrpSpPr>
            <p:nvPr/>
          </p:nvGrpSpPr>
          <p:grpSpPr bwMode="auto">
            <a:xfrm>
              <a:off x="2927" y="1905"/>
              <a:ext cx="424" cy="313"/>
              <a:chOff x="1612" y="1220"/>
              <a:chExt cx="424" cy="313"/>
            </a:xfrm>
          </p:grpSpPr>
          <p:sp>
            <p:nvSpPr>
              <p:cNvPr id="424985" name="Oval 25"/>
              <p:cNvSpPr>
                <a:spLocks noChangeArrowheads="1"/>
              </p:cNvSpPr>
              <p:nvPr/>
            </p:nvSpPr>
            <p:spPr bwMode="auto">
              <a:xfrm>
                <a:off x="1791" y="1345"/>
                <a:ext cx="91" cy="91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24986" name="Text Box 26"/>
              <p:cNvSpPr txBox="1">
                <a:spLocks noChangeArrowheads="1"/>
              </p:cNvSpPr>
              <p:nvPr/>
            </p:nvSpPr>
            <p:spPr bwMode="auto">
              <a:xfrm>
                <a:off x="1764" y="1282"/>
                <a:ext cx="272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 eaLnBrk="0" hangingPunct="0"/>
                <a:r>
                  <a:rPr lang="en-US" altLang="zh-CN" sz="1600" b="1">
                    <a:solidFill>
                      <a:schemeClr val="accent2"/>
                    </a:solidFill>
                    <a:latin typeface="Times New Roman" panose="02020603050405020304" pitchFamily="18" charset="0"/>
                    <a:ea typeface="新宋体" pitchFamily="49" charset="-122"/>
                  </a:rPr>
                  <a:t>+</a:t>
                </a:r>
              </a:p>
            </p:txBody>
          </p:sp>
          <p:sp>
            <p:nvSpPr>
              <p:cNvPr id="424987" name="Text Box 27"/>
              <p:cNvSpPr txBox="1">
                <a:spLocks noChangeArrowheads="1"/>
              </p:cNvSpPr>
              <p:nvPr/>
            </p:nvSpPr>
            <p:spPr bwMode="auto">
              <a:xfrm>
                <a:off x="1612" y="1220"/>
                <a:ext cx="272" cy="3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>
                  <a:lnSpc>
                    <a:spcPct val="120000"/>
                  </a:lnSpc>
                </a:pPr>
                <a:r>
                  <a:rPr lang="en-US" altLang="zh-CN" sz="2400" b="1" i="1">
                    <a:solidFill>
                      <a:srgbClr val="FF3399"/>
                    </a:solidFill>
                    <a:latin typeface="Times New Roman" panose="02020603050405020304" pitchFamily="18" charset="0"/>
                    <a:ea typeface="新宋体" pitchFamily="49" charset="-122"/>
                  </a:rPr>
                  <a:t>q</a:t>
                </a:r>
              </a:p>
            </p:txBody>
          </p:sp>
        </p:grpSp>
        <p:sp>
          <p:nvSpPr>
            <p:cNvPr id="424988" name="Line 28"/>
            <p:cNvSpPr>
              <a:spLocks noChangeShapeType="1"/>
            </p:cNvSpPr>
            <p:nvPr/>
          </p:nvSpPr>
          <p:spPr bwMode="auto">
            <a:xfrm>
              <a:off x="3152" y="2069"/>
              <a:ext cx="45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4989" name="Text Box 29"/>
            <p:cNvSpPr txBox="1">
              <a:spLocks noChangeArrowheads="1"/>
            </p:cNvSpPr>
            <p:nvPr/>
          </p:nvSpPr>
          <p:spPr bwMode="auto">
            <a:xfrm>
              <a:off x="3560" y="1933"/>
              <a:ext cx="227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lnSpc>
                  <a:spcPct val="120000"/>
                </a:lnSpc>
              </a:pPr>
              <a:r>
                <a:rPr lang="en-US" altLang="zh-CN" sz="2400" b="1" i="1">
                  <a:solidFill>
                    <a:srgbClr val="FF3399"/>
                  </a:solidFill>
                  <a:latin typeface="Times New Roman" panose="02020603050405020304" pitchFamily="18" charset="0"/>
                  <a:ea typeface="新宋体" pitchFamily="49" charset="-122"/>
                </a:rPr>
                <a:t>F</a:t>
              </a:r>
            </a:p>
          </p:txBody>
        </p:sp>
      </p:grpSp>
      <p:grpSp>
        <p:nvGrpSpPr>
          <p:cNvPr id="424990" name="Group 30"/>
          <p:cNvGrpSpPr>
            <a:grpSpLocks/>
          </p:cNvGrpSpPr>
          <p:nvPr/>
        </p:nvGrpSpPr>
        <p:grpSpPr bwMode="auto">
          <a:xfrm>
            <a:off x="5997523" y="1636984"/>
            <a:ext cx="5645972" cy="2576513"/>
            <a:chOff x="2981" y="689"/>
            <a:chExt cx="2666" cy="1623"/>
          </a:xfrm>
        </p:grpSpPr>
        <p:sp>
          <p:nvSpPr>
            <p:cNvPr id="424991" name="Arc 31"/>
            <p:cNvSpPr>
              <a:spLocks/>
            </p:cNvSpPr>
            <p:nvPr/>
          </p:nvSpPr>
          <p:spPr bwMode="auto">
            <a:xfrm flipH="1">
              <a:off x="3198" y="1117"/>
              <a:ext cx="1587" cy="908"/>
            </a:xfrm>
            <a:custGeom>
              <a:avLst/>
              <a:gdLst>
                <a:gd name="G0" fmla="+- 0 0 0"/>
                <a:gd name="G1" fmla="+- 21564 0 0"/>
                <a:gd name="G2" fmla="+- 21600 0 0"/>
                <a:gd name="T0" fmla="*/ 1240 w 21600"/>
                <a:gd name="T1" fmla="*/ 0 h 21564"/>
                <a:gd name="T2" fmla="*/ 21600 w 21600"/>
                <a:gd name="T3" fmla="*/ 21564 h 21564"/>
                <a:gd name="T4" fmla="*/ 0 w 21600"/>
                <a:gd name="T5" fmla="*/ 21564 h 21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564" fill="none" extrusionOk="0">
                  <a:moveTo>
                    <a:pt x="1240" y="-1"/>
                  </a:moveTo>
                  <a:cubicBezTo>
                    <a:pt x="12668" y="656"/>
                    <a:pt x="21600" y="10116"/>
                    <a:pt x="21600" y="21564"/>
                  </a:cubicBezTo>
                </a:path>
                <a:path w="21600" h="21564" stroke="0" extrusionOk="0">
                  <a:moveTo>
                    <a:pt x="1240" y="-1"/>
                  </a:moveTo>
                  <a:cubicBezTo>
                    <a:pt x="12668" y="656"/>
                    <a:pt x="21600" y="10116"/>
                    <a:pt x="21600" y="21564"/>
                  </a:cubicBezTo>
                  <a:lnTo>
                    <a:pt x="0" y="21564"/>
                  </a:lnTo>
                  <a:close/>
                </a:path>
              </a:pathLst>
            </a:custGeom>
            <a:noFill/>
            <a:ln w="38100">
              <a:solidFill>
                <a:srgbClr val="0000FF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hangingPunct="0">
                <a:spcBef>
                  <a:spcPct val="0"/>
                </a:spcBef>
              </a:pPr>
              <a:endParaRPr lang="zh-CN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新宋体" pitchFamily="49" charset="-122"/>
              </a:endParaRPr>
            </a:p>
          </p:txBody>
        </p:sp>
        <p:sp>
          <p:nvSpPr>
            <p:cNvPr id="424992" name="Line 32"/>
            <p:cNvSpPr>
              <a:spLocks noChangeShapeType="1"/>
            </p:cNvSpPr>
            <p:nvPr/>
          </p:nvSpPr>
          <p:spPr bwMode="auto">
            <a:xfrm>
              <a:off x="3016" y="981"/>
              <a:ext cx="2178" cy="0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4993" name="Line 33"/>
            <p:cNvSpPr>
              <a:spLocks noChangeShapeType="1"/>
            </p:cNvSpPr>
            <p:nvPr/>
          </p:nvSpPr>
          <p:spPr bwMode="auto">
            <a:xfrm>
              <a:off x="3016" y="2160"/>
              <a:ext cx="2178" cy="1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4994" name="Line 34"/>
            <p:cNvSpPr>
              <a:spLocks noChangeShapeType="1"/>
            </p:cNvSpPr>
            <p:nvPr/>
          </p:nvSpPr>
          <p:spPr bwMode="auto">
            <a:xfrm>
              <a:off x="3016" y="1343"/>
              <a:ext cx="2178" cy="0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4995" name="Line 35"/>
            <p:cNvSpPr>
              <a:spLocks noChangeShapeType="1"/>
            </p:cNvSpPr>
            <p:nvPr/>
          </p:nvSpPr>
          <p:spPr bwMode="auto">
            <a:xfrm>
              <a:off x="3016" y="1752"/>
              <a:ext cx="2178" cy="0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4996" name="Text Box 36"/>
            <p:cNvSpPr txBox="1">
              <a:spLocks noChangeArrowheads="1"/>
            </p:cNvSpPr>
            <p:nvPr/>
          </p:nvSpPr>
          <p:spPr bwMode="auto">
            <a:xfrm>
              <a:off x="5284" y="845"/>
              <a:ext cx="363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lnSpc>
                  <a:spcPct val="120000"/>
                </a:lnSpc>
              </a:pPr>
              <a:r>
                <a:rPr lang="en-US" altLang="zh-CN" sz="2400" b="1" i="1">
                  <a:solidFill>
                    <a:srgbClr val="FF3399"/>
                  </a:solidFill>
                  <a:latin typeface="Times New Roman" panose="02020603050405020304" pitchFamily="18" charset="0"/>
                  <a:ea typeface="新宋体" pitchFamily="49" charset="-122"/>
                </a:rPr>
                <a:t>E</a:t>
              </a:r>
            </a:p>
          </p:txBody>
        </p:sp>
        <p:sp>
          <p:nvSpPr>
            <p:cNvPr id="424997" name="Oval 37"/>
            <p:cNvSpPr>
              <a:spLocks noChangeArrowheads="1"/>
            </p:cNvSpPr>
            <p:nvPr/>
          </p:nvSpPr>
          <p:spPr bwMode="auto">
            <a:xfrm>
              <a:off x="4684" y="1087"/>
              <a:ext cx="45" cy="45"/>
            </a:xfrm>
            <a:prstGeom prst="ellipse">
              <a:avLst/>
            </a:prstGeom>
            <a:solidFill>
              <a:srgbClr val="FF3399"/>
            </a:solidFill>
            <a:ln w="9525">
              <a:solidFill>
                <a:srgbClr val="FF33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</a:endParaRPr>
            </a:p>
          </p:txBody>
        </p:sp>
        <p:sp>
          <p:nvSpPr>
            <p:cNvPr id="424998" name="Text Box 38"/>
            <p:cNvSpPr txBox="1">
              <a:spLocks noChangeArrowheads="1"/>
            </p:cNvSpPr>
            <p:nvPr/>
          </p:nvSpPr>
          <p:spPr bwMode="auto">
            <a:xfrm>
              <a:off x="3029" y="1999"/>
              <a:ext cx="373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lnSpc>
                  <a:spcPct val="120000"/>
                </a:lnSpc>
              </a:pPr>
              <a:r>
                <a:rPr lang="en-US" altLang="zh-CN" sz="2400" b="1" i="1">
                  <a:solidFill>
                    <a:srgbClr val="FF3399"/>
                  </a:solidFill>
                  <a:latin typeface="Times New Roman" panose="02020603050405020304" pitchFamily="18" charset="0"/>
                  <a:ea typeface="新宋体" pitchFamily="49" charset="-122"/>
                </a:rPr>
                <a:t>A</a:t>
              </a:r>
            </a:p>
          </p:txBody>
        </p:sp>
        <p:sp>
          <p:nvSpPr>
            <p:cNvPr id="424999" name="Text Box 39"/>
            <p:cNvSpPr txBox="1">
              <a:spLocks noChangeArrowheads="1"/>
            </p:cNvSpPr>
            <p:nvPr/>
          </p:nvSpPr>
          <p:spPr bwMode="auto">
            <a:xfrm>
              <a:off x="4683" y="689"/>
              <a:ext cx="318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lnSpc>
                  <a:spcPct val="120000"/>
                </a:lnSpc>
              </a:pPr>
              <a:r>
                <a:rPr lang="en-US" altLang="zh-CN" sz="2400" b="1" i="1">
                  <a:solidFill>
                    <a:srgbClr val="FF3399"/>
                  </a:solidFill>
                  <a:latin typeface="Times New Roman" panose="02020603050405020304" pitchFamily="18" charset="0"/>
                  <a:ea typeface="新宋体" pitchFamily="49" charset="-122"/>
                </a:rPr>
                <a:t>B</a:t>
              </a:r>
            </a:p>
          </p:txBody>
        </p:sp>
        <p:grpSp>
          <p:nvGrpSpPr>
            <p:cNvPr id="425000" name="Group 40"/>
            <p:cNvGrpSpPr>
              <a:grpSpLocks/>
            </p:cNvGrpSpPr>
            <p:nvPr/>
          </p:nvGrpSpPr>
          <p:grpSpPr bwMode="auto">
            <a:xfrm>
              <a:off x="2981" y="1832"/>
              <a:ext cx="862" cy="333"/>
              <a:chOff x="2925" y="2659"/>
              <a:chExt cx="862" cy="333"/>
            </a:xfrm>
          </p:grpSpPr>
          <p:sp>
            <p:nvSpPr>
              <p:cNvPr id="425001" name="Line 41"/>
              <p:cNvSpPr>
                <a:spLocks noChangeShapeType="1"/>
              </p:cNvSpPr>
              <p:nvPr/>
            </p:nvSpPr>
            <p:spPr bwMode="auto">
              <a:xfrm>
                <a:off x="3152" y="2840"/>
                <a:ext cx="454" cy="0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5002" name="Oval 42"/>
              <p:cNvSpPr>
                <a:spLocks noChangeArrowheads="1"/>
              </p:cNvSpPr>
              <p:nvPr/>
            </p:nvSpPr>
            <p:spPr bwMode="auto">
              <a:xfrm>
                <a:off x="3106" y="2801"/>
                <a:ext cx="91" cy="91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25003" name="Text Box 43"/>
              <p:cNvSpPr txBox="1">
                <a:spLocks noChangeArrowheads="1"/>
              </p:cNvSpPr>
              <p:nvPr/>
            </p:nvSpPr>
            <p:spPr bwMode="auto">
              <a:xfrm>
                <a:off x="3056" y="2740"/>
                <a:ext cx="272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 eaLnBrk="0" hangingPunct="0"/>
                <a:r>
                  <a:rPr lang="en-US" altLang="zh-CN" sz="16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新宋体" pitchFamily="49" charset="-122"/>
                  </a:rPr>
                  <a:t>+</a:t>
                </a:r>
              </a:p>
            </p:txBody>
          </p:sp>
          <p:sp>
            <p:nvSpPr>
              <p:cNvPr id="425004" name="Text Box 44"/>
              <p:cNvSpPr txBox="1">
                <a:spLocks noChangeArrowheads="1"/>
              </p:cNvSpPr>
              <p:nvPr/>
            </p:nvSpPr>
            <p:spPr bwMode="auto">
              <a:xfrm>
                <a:off x="2925" y="2659"/>
                <a:ext cx="272" cy="3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>
                  <a:lnSpc>
                    <a:spcPct val="120000"/>
                  </a:lnSpc>
                </a:pPr>
                <a:r>
                  <a:rPr lang="en-US" altLang="zh-CN" sz="2400" b="1" i="1">
                    <a:latin typeface="Times New Roman" panose="02020603050405020304" pitchFamily="18" charset="0"/>
                    <a:ea typeface="新宋体" pitchFamily="49" charset="-122"/>
                  </a:rPr>
                  <a:t>q</a:t>
                </a:r>
              </a:p>
            </p:txBody>
          </p:sp>
          <p:sp>
            <p:nvSpPr>
              <p:cNvPr id="425005" name="Text Box 45"/>
              <p:cNvSpPr txBox="1">
                <a:spLocks noChangeArrowheads="1"/>
              </p:cNvSpPr>
              <p:nvPr/>
            </p:nvSpPr>
            <p:spPr bwMode="auto">
              <a:xfrm>
                <a:off x="3560" y="2704"/>
                <a:ext cx="22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 eaLnBrk="0" hangingPunct="0"/>
                <a:r>
                  <a:rPr lang="en-US" altLang="zh-CN" sz="2400" b="1">
                    <a:solidFill>
                      <a:schemeClr val="accent2"/>
                    </a:solidFill>
                    <a:latin typeface="Times New Roman" panose="02020603050405020304" pitchFamily="18" charset="0"/>
                    <a:ea typeface="新宋体" pitchFamily="49" charset="-122"/>
                  </a:rPr>
                  <a:t>F</a:t>
                </a:r>
              </a:p>
            </p:txBody>
          </p:sp>
        </p:grpSp>
      </p:grpSp>
      <p:grpSp>
        <p:nvGrpSpPr>
          <p:cNvPr id="425006" name="Group 46"/>
          <p:cNvGrpSpPr>
            <a:grpSpLocks/>
          </p:cNvGrpSpPr>
          <p:nvPr/>
        </p:nvGrpSpPr>
        <p:grpSpPr bwMode="auto">
          <a:xfrm>
            <a:off x="9254652" y="2011632"/>
            <a:ext cx="1825517" cy="568324"/>
            <a:chOff x="2925" y="2659"/>
            <a:chExt cx="862" cy="358"/>
          </a:xfrm>
        </p:grpSpPr>
        <p:sp>
          <p:nvSpPr>
            <p:cNvPr id="425007" name="Line 47"/>
            <p:cNvSpPr>
              <a:spLocks noChangeShapeType="1"/>
            </p:cNvSpPr>
            <p:nvPr/>
          </p:nvSpPr>
          <p:spPr bwMode="auto">
            <a:xfrm>
              <a:off x="3152" y="2840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5008" name="Oval 48"/>
            <p:cNvSpPr>
              <a:spLocks noChangeArrowheads="1"/>
            </p:cNvSpPr>
            <p:nvPr/>
          </p:nvSpPr>
          <p:spPr bwMode="auto">
            <a:xfrm>
              <a:off x="3106" y="2801"/>
              <a:ext cx="91" cy="91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</a:endParaRPr>
            </a:p>
          </p:txBody>
        </p:sp>
        <p:sp>
          <p:nvSpPr>
            <p:cNvPr id="425009" name="Text Box 49"/>
            <p:cNvSpPr txBox="1">
              <a:spLocks noChangeArrowheads="1"/>
            </p:cNvSpPr>
            <p:nvPr/>
          </p:nvSpPr>
          <p:spPr bwMode="auto">
            <a:xfrm>
              <a:off x="3056" y="2740"/>
              <a:ext cx="27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en-US" altLang="zh-CN" sz="1600" b="1">
                  <a:solidFill>
                    <a:srgbClr val="FF0000"/>
                  </a:solidFill>
                  <a:latin typeface="Times New Roman" panose="02020603050405020304" pitchFamily="18" charset="0"/>
                  <a:ea typeface="新宋体" pitchFamily="49" charset="-122"/>
                </a:rPr>
                <a:t>+</a:t>
              </a:r>
            </a:p>
          </p:txBody>
        </p:sp>
        <p:sp>
          <p:nvSpPr>
            <p:cNvPr id="425010" name="Text Box 50"/>
            <p:cNvSpPr txBox="1">
              <a:spLocks noChangeArrowheads="1"/>
            </p:cNvSpPr>
            <p:nvPr/>
          </p:nvSpPr>
          <p:spPr bwMode="auto">
            <a:xfrm>
              <a:off x="2925" y="2659"/>
              <a:ext cx="272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lnSpc>
                  <a:spcPct val="120000"/>
                </a:lnSpc>
              </a:pPr>
              <a:r>
                <a:rPr lang="en-US" altLang="zh-CN" sz="2400" b="1" i="1">
                  <a:latin typeface="Times New Roman" panose="02020603050405020304" pitchFamily="18" charset="0"/>
                  <a:ea typeface="新宋体" pitchFamily="49" charset="-122"/>
                </a:rPr>
                <a:t>q</a:t>
              </a:r>
            </a:p>
          </p:txBody>
        </p:sp>
        <p:sp>
          <p:nvSpPr>
            <p:cNvPr id="425011" name="Text Box 51"/>
            <p:cNvSpPr txBox="1">
              <a:spLocks noChangeArrowheads="1"/>
            </p:cNvSpPr>
            <p:nvPr/>
          </p:nvSpPr>
          <p:spPr bwMode="auto">
            <a:xfrm>
              <a:off x="3560" y="2704"/>
              <a:ext cx="227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lnSpc>
                  <a:spcPct val="120000"/>
                </a:lnSpc>
              </a:pPr>
              <a:r>
                <a:rPr lang="en-US" altLang="zh-CN" sz="2400" b="1" i="1">
                  <a:latin typeface="Times New Roman" panose="02020603050405020304" pitchFamily="18" charset="0"/>
                  <a:ea typeface="新宋体" pitchFamily="49" charset="-122"/>
                </a:rPr>
                <a:t>F</a:t>
              </a:r>
            </a:p>
          </p:txBody>
        </p:sp>
      </p:grpSp>
      <p:grpSp>
        <p:nvGrpSpPr>
          <p:cNvPr id="425012" name="Group 52"/>
          <p:cNvGrpSpPr>
            <a:grpSpLocks/>
          </p:cNvGrpSpPr>
          <p:nvPr/>
        </p:nvGrpSpPr>
        <p:grpSpPr bwMode="auto">
          <a:xfrm>
            <a:off x="6196593" y="2892699"/>
            <a:ext cx="1825517" cy="568326"/>
            <a:chOff x="2925" y="2659"/>
            <a:chExt cx="862" cy="358"/>
          </a:xfrm>
        </p:grpSpPr>
        <p:sp>
          <p:nvSpPr>
            <p:cNvPr id="425013" name="Line 53"/>
            <p:cNvSpPr>
              <a:spLocks noChangeShapeType="1"/>
            </p:cNvSpPr>
            <p:nvPr/>
          </p:nvSpPr>
          <p:spPr bwMode="auto">
            <a:xfrm>
              <a:off x="3152" y="2840"/>
              <a:ext cx="454" cy="0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5014" name="Oval 54"/>
            <p:cNvSpPr>
              <a:spLocks noChangeArrowheads="1"/>
            </p:cNvSpPr>
            <p:nvPr/>
          </p:nvSpPr>
          <p:spPr bwMode="auto">
            <a:xfrm>
              <a:off x="3106" y="2801"/>
              <a:ext cx="91" cy="91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</a:endParaRPr>
            </a:p>
          </p:txBody>
        </p:sp>
        <p:sp>
          <p:nvSpPr>
            <p:cNvPr id="425015" name="Text Box 55"/>
            <p:cNvSpPr txBox="1">
              <a:spLocks noChangeArrowheads="1"/>
            </p:cNvSpPr>
            <p:nvPr/>
          </p:nvSpPr>
          <p:spPr bwMode="auto">
            <a:xfrm>
              <a:off x="3056" y="2740"/>
              <a:ext cx="27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en-US" altLang="zh-CN" sz="1600" b="1">
                  <a:solidFill>
                    <a:srgbClr val="FF0000"/>
                  </a:solidFill>
                  <a:latin typeface="Times New Roman" panose="02020603050405020304" pitchFamily="18" charset="0"/>
                  <a:ea typeface="新宋体" pitchFamily="49" charset="-122"/>
                </a:rPr>
                <a:t>+</a:t>
              </a:r>
            </a:p>
          </p:txBody>
        </p:sp>
        <p:sp>
          <p:nvSpPr>
            <p:cNvPr id="425016" name="Text Box 56"/>
            <p:cNvSpPr txBox="1">
              <a:spLocks noChangeArrowheads="1"/>
            </p:cNvSpPr>
            <p:nvPr/>
          </p:nvSpPr>
          <p:spPr bwMode="auto">
            <a:xfrm>
              <a:off x="2925" y="2659"/>
              <a:ext cx="272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lnSpc>
                  <a:spcPct val="120000"/>
                </a:lnSpc>
              </a:pPr>
              <a:r>
                <a:rPr lang="en-US" altLang="zh-CN" sz="2400" b="1" i="1">
                  <a:latin typeface="Times New Roman" panose="02020603050405020304" pitchFamily="18" charset="0"/>
                  <a:ea typeface="新宋体" pitchFamily="49" charset="-122"/>
                </a:rPr>
                <a:t>q</a:t>
              </a:r>
            </a:p>
          </p:txBody>
        </p:sp>
        <p:sp>
          <p:nvSpPr>
            <p:cNvPr id="425017" name="Text Box 57"/>
            <p:cNvSpPr txBox="1">
              <a:spLocks noChangeArrowheads="1"/>
            </p:cNvSpPr>
            <p:nvPr/>
          </p:nvSpPr>
          <p:spPr bwMode="auto">
            <a:xfrm>
              <a:off x="3560" y="2704"/>
              <a:ext cx="227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lnSpc>
                  <a:spcPct val="120000"/>
                </a:lnSpc>
              </a:pPr>
              <a:r>
                <a:rPr lang="en-US" altLang="zh-CN" sz="2400" b="1" i="1">
                  <a:latin typeface="Times New Roman" panose="02020603050405020304" pitchFamily="18" charset="0"/>
                  <a:ea typeface="新宋体" pitchFamily="49" charset="-122"/>
                </a:rPr>
                <a:t>F</a:t>
              </a:r>
            </a:p>
          </p:txBody>
        </p:sp>
      </p:grpSp>
      <p:grpSp>
        <p:nvGrpSpPr>
          <p:cNvPr id="425018" name="Group 58"/>
          <p:cNvGrpSpPr>
            <a:grpSpLocks/>
          </p:cNvGrpSpPr>
          <p:nvPr/>
        </p:nvGrpSpPr>
        <p:grpSpPr bwMode="auto">
          <a:xfrm>
            <a:off x="7350778" y="2252932"/>
            <a:ext cx="1825517" cy="568324"/>
            <a:chOff x="2925" y="2659"/>
            <a:chExt cx="862" cy="358"/>
          </a:xfrm>
        </p:grpSpPr>
        <p:sp>
          <p:nvSpPr>
            <p:cNvPr id="425019" name="Line 59"/>
            <p:cNvSpPr>
              <a:spLocks noChangeShapeType="1"/>
            </p:cNvSpPr>
            <p:nvPr/>
          </p:nvSpPr>
          <p:spPr bwMode="auto">
            <a:xfrm>
              <a:off x="3152" y="2840"/>
              <a:ext cx="454" cy="0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5020" name="Oval 60"/>
            <p:cNvSpPr>
              <a:spLocks noChangeArrowheads="1"/>
            </p:cNvSpPr>
            <p:nvPr/>
          </p:nvSpPr>
          <p:spPr bwMode="auto">
            <a:xfrm>
              <a:off x="3106" y="2801"/>
              <a:ext cx="91" cy="91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</a:endParaRPr>
            </a:p>
          </p:txBody>
        </p:sp>
        <p:sp>
          <p:nvSpPr>
            <p:cNvPr id="425021" name="Text Box 61"/>
            <p:cNvSpPr txBox="1">
              <a:spLocks noChangeArrowheads="1"/>
            </p:cNvSpPr>
            <p:nvPr/>
          </p:nvSpPr>
          <p:spPr bwMode="auto">
            <a:xfrm>
              <a:off x="3056" y="2740"/>
              <a:ext cx="27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en-US" altLang="zh-CN" sz="1600" b="1">
                  <a:solidFill>
                    <a:srgbClr val="FF0000"/>
                  </a:solidFill>
                  <a:latin typeface="Times New Roman" panose="02020603050405020304" pitchFamily="18" charset="0"/>
                  <a:ea typeface="新宋体" pitchFamily="49" charset="-122"/>
                </a:rPr>
                <a:t>+</a:t>
              </a:r>
            </a:p>
          </p:txBody>
        </p:sp>
        <p:sp>
          <p:nvSpPr>
            <p:cNvPr id="425022" name="Text Box 62"/>
            <p:cNvSpPr txBox="1">
              <a:spLocks noChangeArrowheads="1"/>
            </p:cNvSpPr>
            <p:nvPr/>
          </p:nvSpPr>
          <p:spPr bwMode="auto">
            <a:xfrm>
              <a:off x="2925" y="2659"/>
              <a:ext cx="272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lnSpc>
                  <a:spcPct val="120000"/>
                </a:lnSpc>
              </a:pPr>
              <a:r>
                <a:rPr lang="en-US" altLang="zh-CN" sz="2400" b="1" i="1">
                  <a:latin typeface="Times New Roman" panose="02020603050405020304" pitchFamily="18" charset="0"/>
                  <a:ea typeface="新宋体" pitchFamily="49" charset="-122"/>
                </a:rPr>
                <a:t>q</a:t>
              </a:r>
            </a:p>
          </p:txBody>
        </p:sp>
        <p:sp>
          <p:nvSpPr>
            <p:cNvPr id="425023" name="Text Box 63"/>
            <p:cNvSpPr txBox="1">
              <a:spLocks noChangeArrowheads="1"/>
            </p:cNvSpPr>
            <p:nvPr/>
          </p:nvSpPr>
          <p:spPr bwMode="auto">
            <a:xfrm>
              <a:off x="3560" y="2704"/>
              <a:ext cx="227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lnSpc>
                  <a:spcPct val="120000"/>
                </a:lnSpc>
              </a:pPr>
              <a:r>
                <a:rPr lang="en-US" altLang="zh-CN" sz="2400" b="1" i="1">
                  <a:latin typeface="Times New Roman" panose="02020603050405020304" pitchFamily="18" charset="0"/>
                  <a:ea typeface="新宋体" pitchFamily="49" charset="-122"/>
                </a:rPr>
                <a:t>F</a:t>
              </a:r>
            </a:p>
          </p:txBody>
        </p:sp>
      </p:grpSp>
      <p:sp>
        <p:nvSpPr>
          <p:cNvPr id="425024" name="Line 64"/>
          <p:cNvSpPr>
            <a:spLocks noChangeShapeType="1"/>
          </p:cNvSpPr>
          <p:nvPr/>
        </p:nvSpPr>
        <p:spPr bwMode="auto">
          <a:xfrm flipV="1">
            <a:off x="6404134" y="3180034"/>
            <a:ext cx="288017" cy="576262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5025" name="Line 65"/>
          <p:cNvSpPr>
            <a:spLocks noChangeShapeType="1"/>
          </p:cNvSpPr>
          <p:nvPr/>
        </p:nvSpPr>
        <p:spPr bwMode="auto">
          <a:xfrm flipV="1">
            <a:off x="6711211" y="2532334"/>
            <a:ext cx="1152066" cy="6477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5026" name="Line 66"/>
          <p:cNvSpPr>
            <a:spLocks noChangeShapeType="1"/>
          </p:cNvSpPr>
          <p:nvPr/>
        </p:nvSpPr>
        <p:spPr bwMode="auto">
          <a:xfrm flipV="1">
            <a:off x="7863278" y="2316434"/>
            <a:ext cx="1825517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5027" name="Line 67"/>
          <p:cNvSpPr>
            <a:spLocks noChangeShapeType="1"/>
          </p:cNvSpPr>
          <p:nvPr/>
        </p:nvSpPr>
        <p:spPr bwMode="auto">
          <a:xfrm>
            <a:off x="6692150" y="3180034"/>
            <a:ext cx="0" cy="576262"/>
          </a:xfrm>
          <a:prstGeom prst="line">
            <a:avLst/>
          </a:prstGeom>
          <a:noFill/>
          <a:ln w="28575">
            <a:solidFill>
              <a:srgbClr val="CC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5028" name="Line 68"/>
          <p:cNvSpPr>
            <a:spLocks noChangeShapeType="1"/>
          </p:cNvSpPr>
          <p:nvPr/>
        </p:nvSpPr>
        <p:spPr bwMode="auto">
          <a:xfrm>
            <a:off x="7863277" y="2532334"/>
            <a:ext cx="0" cy="647700"/>
          </a:xfrm>
          <a:prstGeom prst="line">
            <a:avLst/>
          </a:prstGeom>
          <a:noFill/>
          <a:ln w="28575">
            <a:solidFill>
              <a:srgbClr val="CC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5029" name="Line 69"/>
          <p:cNvSpPr>
            <a:spLocks noChangeShapeType="1"/>
          </p:cNvSpPr>
          <p:nvPr/>
        </p:nvSpPr>
        <p:spPr bwMode="auto">
          <a:xfrm>
            <a:off x="6711211" y="3180034"/>
            <a:ext cx="1152066" cy="0"/>
          </a:xfrm>
          <a:prstGeom prst="line">
            <a:avLst/>
          </a:prstGeom>
          <a:noFill/>
          <a:ln w="28575">
            <a:solidFill>
              <a:srgbClr val="CC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5030" name="Line 70"/>
          <p:cNvSpPr>
            <a:spLocks noChangeShapeType="1"/>
          </p:cNvSpPr>
          <p:nvPr/>
        </p:nvSpPr>
        <p:spPr bwMode="auto">
          <a:xfrm>
            <a:off x="7863278" y="2532334"/>
            <a:ext cx="1825517" cy="0"/>
          </a:xfrm>
          <a:prstGeom prst="line">
            <a:avLst/>
          </a:prstGeom>
          <a:noFill/>
          <a:ln w="28575">
            <a:solidFill>
              <a:srgbClr val="CC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5031" name="Line 71"/>
          <p:cNvSpPr>
            <a:spLocks noChangeShapeType="1"/>
          </p:cNvSpPr>
          <p:nvPr/>
        </p:nvSpPr>
        <p:spPr bwMode="auto">
          <a:xfrm>
            <a:off x="9758680" y="2316434"/>
            <a:ext cx="0" cy="215900"/>
          </a:xfrm>
          <a:prstGeom prst="line">
            <a:avLst/>
          </a:prstGeom>
          <a:noFill/>
          <a:ln w="28575">
            <a:solidFill>
              <a:srgbClr val="CC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5032" name="Text Box 72"/>
          <p:cNvSpPr txBox="1">
            <a:spLocks noChangeArrowheads="1"/>
          </p:cNvSpPr>
          <p:nvPr/>
        </p:nvSpPr>
        <p:spPr bwMode="auto">
          <a:xfrm>
            <a:off x="8905539" y="4406156"/>
            <a:ext cx="108206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/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… …</a:t>
            </a:r>
          </a:p>
        </p:txBody>
      </p:sp>
      <p:sp>
        <p:nvSpPr>
          <p:cNvPr id="425033" name="Line 73"/>
          <p:cNvSpPr>
            <a:spLocks noChangeShapeType="1"/>
          </p:cNvSpPr>
          <p:nvPr/>
        </p:nvSpPr>
        <p:spPr bwMode="auto">
          <a:xfrm>
            <a:off x="9758680" y="2316434"/>
            <a:ext cx="0" cy="1439862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25034" name="Group 74"/>
          <p:cNvGrpSpPr>
            <a:grpSpLocks/>
          </p:cNvGrpSpPr>
          <p:nvPr/>
        </p:nvGrpSpPr>
        <p:grpSpPr bwMode="auto">
          <a:xfrm>
            <a:off x="6423194" y="3451497"/>
            <a:ext cx="4095765" cy="496888"/>
            <a:chOff x="3198" y="1832"/>
            <a:chExt cx="1934" cy="313"/>
          </a:xfrm>
        </p:grpSpPr>
        <p:sp>
          <p:nvSpPr>
            <p:cNvPr id="425035" name="Line 75"/>
            <p:cNvSpPr>
              <a:spLocks noChangeShapeType="1"/>
            </p:cNvSpPr>
            <p:nvPr/>
          </p:nvSpPr>
          <p:spPr bwMode="auto">
            <a:xfrm>
              <a:off x="3198" y="2024"/>
              <a:ext cx="154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5036" name="Text Box 76"/>
            <p:cNvSpPr txBox="1">
              <a:spLocks noChangeArrowheads="1"/>
            </p:cNvSpPr>
            <p:nvPr/>
          </p:nvSpPr>
          <p:spPr bwMode="auto">
            <a:xfrm>
              <a:off x="4770" y="1832"/>
              <a:ext cx="362" cy="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lnSpc>
                  <a:spcPct val="120000"/>
                </a:lnSpc>
              </a:pPr>
              <a:r>
                <a:rPr lang="en-US" altLang="zh-CN" sz="2400" b="1" i="1">
                  <a:solidFill>
                    <a:srgbClr val="FF3399"/>
                  </a:solidFill>
                  <a:latin typeface="Times New Roman" panose="02020603050405020304" pitchFamily="18" charset="0"/>
                  <a:ea typeface="新宋体" pitchFamily="49" charset="-122"/>
                </a:rPr>
                <a:t>M</a:t>
              </a:r>
            </a:p>
          </p:txBody>
        </p:sp>
      </p:grpSp>
      <p:sp>
        <p:nvSpPr>
          <p:cNvPr id="425037" name="Text Box 77"/>
          <p:cNvSpPr txBox="1">
            <a:spLocks noChangeArrowheads="1"/>
          </p:cNvSpPr>
          <p:nvPr/>
        </p:nvSpPr>
        <p:spPr bwMode="auto">
          <a:xfrm>
            <a:off x="6435970" y="3619872"/>
            <a:ext cx="95934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400" b="1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</a:p>
        </p:txBody>
      </p:sp>
      <p:sp>
        <p:nvSpPr>
          <p:cNvPr id="425038" name="Rectangle 78"/>
          <p:cNvSpPr>
            <a:spLocks noChangeArrowheads="1"/>
          </p:cNvSpPr>
          <p:nvPr/>
        </p:nvSpPr>
        <p:spPr bwMode="auto">
          <a:xfrm>
            <a:off x="7098189" y="2780928"/>
            <a:ext cx="4411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spcBef>
                <a:spcPct val="0"/>
              </a:spcBef>
            </a:pPr>
            <a:r>
              <a:rPr lang="en-US" altLang="zh-CN" sz="2400" b="1" i="1">
                <a:solidFill>
                  <a:schemeClr val="tx1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400" b="1" baseline="-25000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</a:p>
        </p:txBody>
      </p:sp>
      <p:graphicFrame>
        <p:nvGraphicFramePr>
          <p:cNvPr id="425039" name="Object 7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9850900"/>
              </p:ext>
            </p:extLst>
          </p:nvPr>
        </p:nvGraphicFramePr>
        <p:xfrm>
          <a:off x="1534390" y="4396631"/>
          <a:ext cx="2042060" cy="538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43000" imgH="330120" progId="Equation.DSMT4">
                  <p:embed/>
                </p:oleObj>
              </mc:Choice>
              <mc:Fallback>
                <p:oleObj name="Equation" r:id="rId2" imgW="1143000" imgH="3301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4390" y="4396631"/>
                        <a:ext cx="2042060" cy="538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5040" name="Object 8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4575297"/>
              </p:ext>
            </p:extLst>
          </p:nvPr>
        </p:nvGraphicFramePr>
        <p:xfrm>
          <a:off x="4040661" y="4394250"/>
          <a:ext cx="2171074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06360" imgH="330120" progId="Equation.DSMT4">
                  <p:embed/>
                </p:oleObj>
              </mc:Choice>
              <mc:Fallback>
                <p:oleObj name="Equation" r:id="rId4" imgW="1206360" imgH="3301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0661" y="4394250"/>
                        <a:ext cx="2171074" cy="542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5041" name="Object 8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5010889"/>
              </p:ext>
            </p:extLst>
          </p:nvPr>
        </p:nvGraphicFramePr>
        <p:xfrm>
          <a:off x="6708066" y="4396631"/>
          <a:ext cx="2108522" cy="538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80800" imgH="330120" progId="Equation.DSMT4">
                  <p:embed/>
                </p:oleObj>
              </mc:Choice>
              <mc:Fallback>
                <p:oleObj name="Equation" r:id="rId6" imgW="1180800" imgH="3301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8066" y="4396631"/>
                        <a:ext cx="2108522" cy="538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5042" name="Object 8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9933333"/>
              </p:ext>
            </p:extLst>
          </p:nvPr>
        </p:nvGraphicFramePr>
        <p:xfrm>
          <a:off x="3344465" y="5081637"/>
          <a:ext cx="3269643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777680" imgH="330120" progId="Equation.DSMT4">
                  <p:embed/>
                </p:oleObj>
              </mc:Choice>
              <mc:Fallback>
                <p:oleObj name="Equation" r:id="rId8" imgW="1777680" imgH="3301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4465" y="5081637"/>
                        <a:ext cx="3269643" cy="554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5043" name="Object 8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8582344"/>
              </p:ext>
            </p:extLst>
          </p:nvPr>
        </p:nvGraphicFramePr>
        <p:xfrm>
          <a:off x="6602437" y="5184924"/>
          <a:ext cx="928688" cy="33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469800" imgH="228600" progId="Equation.DSMT4">
                  <p:embed/>
                </p:oleObj>
              </mc:Choice>
              <mc:Fallback>
                <p:oleObj name="Equation" r:id="rId10" imgW="4698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2437" y="5184924"/>
                        <a:ext cx="928688" cy="339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5044" name="Object 8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9538209"/>
              </p:ext>
            </p:extLst>
          </p:nvPr>
        </p:nvGraphicFramePr>
        <p:xfrm>
          <a:off x="2376971" y="5796111"/>
          <a:ext cx="6041476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3416040" imgH="406080" progId="Equation.DSMT4">
                  <p:embed/>
                </p:oleObj>
              </mc:Choice>
              <mc:Fallback>
                <p:oleObj name="Equation" r:id="rId12" imgW="3416040" imgH="406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6971" y="5796111"/>
                        <a:ext cx="6041476" cy="657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5045" name="Text Box 85"/>
          <p:cNvSpPr txBox="1">
            <a:spLocks noChangeArrowheads="1"/>
          </p:cNvSpPr>
          <p:nvPr/>
        </p:nvSpPr>
        <p:spPr bwMode="auto">
          <a:xfrm>
            <a:off x="8572914" y="2564904"/>
            <a:ext cx="98264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400" b="1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059896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4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5055E-6 -2.59259E-6 C -0.00014 -0.00416 -0.0004 -0.00833 4.95055E-6 -0.01342 C 0.00039 -0.01852 0.00117 -0.02523 0.00169 -0.03125 C 0.00221 -0.03727 0.00195 -0.04421 0.00325 -0.04907 C 0.00468 -0.05393 0.00832 -0.05602 0.01002 -0.06018 C 0.01184 -0.06435 0.01145 -0.06944 0.0134 -0.07338 C 0.01522 -0.07731 0.01887 -0.08032 0.02173 -0.08449 C 0.02446 -0.08865 0.02693 -0.09352 0.03006 -0.09791 C 0.03318 -0.10231 0.03695 -0.10787 0.04008 -0.11111 C 0.0432 -0.11435 0.04528 -0.11435 0.04841 -0.11782 C 0.05153 -0.12129 0.05452 -0.12685 0.0583 -0.13125 C 0.0622 -0.13565 0.06793 -0.1412 0.0717 -0.14444 C 0.07548 -0.14768 0.0773 -0.14815 0.08172 -0.15115 C 0.08628 -0.15416 0.09318 -0.15856 0.09838 -0.16227 C 0.10359 -0.16597 0.10827 -0.17014 0.11335 -0.17338 C 0.11842 -0.17662 0.12311 -0.17986 0.12831 -0.1824 C 0.13352 -0.18495 0.13977 -0.18703 0.14497 -0.18889 C 0.15018 -0.19074 0.15499 -0.19213 0.16007 -0.19352 C 0.16514 -0.1949 0.16983 -0.19676 0.17503 -0.19791 C 0.18024 -0.19907 0.18714 -0.19884 0.19169 -0.2 C 0.19612 -0.20115 0.19716 -0.20347 0.20171 -0.20463 C 0.20627 -0.20578 0.21369 -0.20602 0.21837 -0.20671 C 0.22306 -0.2074 0.2254 -0.20856 0.23008 -0.20903 C 0.23477 -0.20949 0.24219 -0.20833 0.24674 -0.20903 C 0.25117 -0.20972 0.25403 -0.21157 0.25676 -0.21342 " pathEditMode="relative" rAng="0" ptsTypes="AAAAAAAAAAAAAAAAAAAAAAAAA">
                                      <p:cBhvr>
                                        <p:cTn id="15" dur="2000" fill="hold"/>
                                        <p:tgtEl>
                                          <p:spTgt spid="4249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19" y="-10671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24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424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4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4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4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5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5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25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25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25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25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25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25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25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25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25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25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25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4963" grpId="0" animBg="1"/>
      <p:bldP spid="424964" grpId="0"/>
      <p:bldP spid="425024" grpId="0" animBg="1"/>
      <p:bldP spid="425025" grpId="0" animBg="1"/>
      <p:bldP spid="425026" grpId="0" animBg="1"/>
      <p:bldP spid="425027" grpId="0" animBg="1"/>
      <p:bldP spid="425028" grpId="0" animBg="1"/>
      <p:bldP spid="425029" grpId="0" animBg="1"/>
      <p:bldP spid="425030" grpId="0" animBg="1"/>
      <p:bldP spid="425031" grpId="0" animBg="1"/>
      <p:bldP spid="425032" grpId="0"/>
      <p:bldP spid="425033" grpId="0" animBg="1"/>
      <p:bldP spid="425037" grpId="0"/>
      <p:bldP spid="425038" grpId="0"/>
      <p:bldP spid="4250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6" name="Text Box 36"/>
          <p:cNvSpPr txBox="1">
            <a:spLocks noChangeArrowheads="1"/>
          </p:cNvSpPr>
          <p:nvPr/>
        </p:nvSpPr>
        <p:spPr bwMode="auto">
          <a:xfrm>
            <a:off x="770583" y="4509120"/>
            <a:ext cx="82089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电场力做功的过程是什么能转化为什么能呢？</a:t>
            </a: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770583" y="2060848"/>
            <a:ext cx="10863187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itchFamily="2" charset="-122"/>
              </a:rPr>
              <a:t>在匀强电场中移动</a:t>
            </a:r>
            <a:r>
              <a:rPr lang="zh-CN" altLang="en-US" sz="2800" b="1">
                <a:latin typeface="Times New Roman" panose="02020603050405020304" pitchFamily="18" charset="0"/>
                <a:ea typeface="黑体" pitchFamily="2" charset="-122"/>
              </a:rPr>
              <a:t>电荷时，静电力</a:t>
            </a:r>
            <a:r>
              <a:rPr lang="zh-CN" altLang="en-US" sz="2800" b="1" dirty="0">
                <a:latin typeface="Times New Roman" panose="02020603050405020304" pitchFamily="18" charset="0"/>
                <a:ea typeface="黑体" pitchFamily="2" charset="-122"/>
              </a:rPr>
              <a:t>做的功与电荷经过的</a:t>
            </a:r>
            <a:r>
              <a:rPr lang="zh-CN" altLang="en-US" sz="2800" b="1">
                <a:latin typeface="Times New Roman" panose="02020603050405020304" pitchFamily="18" charset="0"/>
                <a:ea typeface="黑体" pitchFamily="2" charset="-122"/>
              </a:rPr>
              <a:t>路径无关，仅</a:t>
            </a:r>
            <a:r>
              <a:rPr lang="zh-CN" altLang="en-US" sz="2800" b="1" dirty="0">
                <a:latin typeface="Times New Roman" panose="02020603050405020304" pitchFamily="18" charset="0"/>
                <a:ea typeface="黑体" pitchFamily="2" charset="-122"/>
              </a:rPr>
              <a:t>与电荷的起始位置和终止</a:t>
            </a:r>
            <a:r>
              <a:rPr lang="zh-CN" altLang="en-US" sz="2800" b="1">
                <a:latin typeface="Times New Roman" panose="02020603050405020304" pitchFamily="18" charset="0"/>
                <a:ea typeface="黑体" pitchFamily="2" charset="-122"/>
              </a:rPr>
              <a:t>位置有关，</a:t>
            </a:r>
            <a:endParaRPr lang="zh-CN" altLang="en-US" sz="2800" b="1" dirty="0">
              <a:latin typeface="Times New Roman" panose="02020603050405020304" pitchFamily="18" charset="0"/>
              <a:ea typeface="黑体" pitchFamily="2" charset="-122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770583" y="3585863"/>
            <a:ext cx="7315200" cy="656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itchFamily="2" charset="-122"/>
              </a:rPr>
              <a:t>该结论对于非匀强电场也是适用的。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70583" y="1592405"/>
            <a:ext cx="1994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黑体" pitchFamily="2" charset="-122"/>
              </a:rPr>
              <a:t>4</a:t>
            </a:r>
            <a:r>
              <a:rPr lang="zh-CN" altLang="en-US" sz="2800" b="1" dirty="0">
                <a:latin typeface="Times New Roman" panose="02020603050405020304" pitchFamily="18" charset="0"/>
                <a:ea typeface="黑体" pitchFamily="2" charset="-122"/>
              </a:rPr>
              <a:t>、结论</a:t>
            </a:r>
          </a:p>
        </p:txBody>
      </p:sp>
    </p:spTree>
    <p:extLst>
      <p:ext uri="{BB962C8B-B14F-4D97-AF65-F5344CB8AC3E}">
        <p14:creationId xmlns:p14="http://schemas.microsoft.com/office/powerpoint/2010/main" val="2152764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73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73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6" grpId="0"/>
      <p:bldP spid="38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6887715" y="2441575"/>
            <a:ext cx="3963988" cy="2232025"/>
            <a:chOff x="3198" y="1434"/>
            <a:chExt cx="2497" cy="140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auto">
            <a:xfrm>
              <a:off x="3198" y="1455"/>
              <a:ext cx="2449" cy="0"/>
            </a:xfrm>
            <a:prstGeom prst="line">
              <a:avLst/>
            </a:prstGeom>
            <a:noFill/>
            <a:ln w="28575">
              <a:solidFill>
                <a:srgbClr val="0066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i="1"/>
            </a:p>
          </p:txBody>
        </p:sp>
        <p:sp>
          <p:nvSpPr>
            <p:cNvPr id="6" name="Line 4"/>
            <p:cNvSpPr>
              <a:spLocks noChangeShapeType="1"/>
            </p:cNvSpPr>
            <p:nvPr/>
          </p:nvSpPr>
          <p:spPr bwMode="auto">
            <a:xfrm>
              <a:off x="5465" y="1434"/>
              <a:ext cx="0" cy="140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i="1"/>
            </a:p>
          </p:txBody>
        </p:sp>
        <p:sp>
          <p:nvSpPr>
            <p:cNvPr id="7" name="Text Box 5"/>
            <p:cNvSpPr txBox="1">
              <a:spLocks noChangeArrowheads="1"/>
            </p:cNvSpPr>
            <p:nvPr/>
          </p:nvSpPr>
          <p:spPr bwMode="ltGray">
            <a:xfrm>
              <a:off x="5467" y="2016"/>
              <a:ext cx="2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en-US" altLang="zh-CN" sz="2800" i="1">
                  <a:solidFill>
                    <a:srgbClr val="0000FF"/>
                  </a:solidFill>
                  <a:latin typeface="Times New Roman" panose="02020603050405020304" pitchFamily="18" charset="0"/>
                </a:rPr>
                <a:t>h</a:t>
              </a:r>
            </a:p>
          </p:txBody>
        </p:sp>
      </p:grp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554559" y="1407826"/>
            <a:ext cx="4463206" cy="656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lnSpc>
                <a:spcPct val="150000"/>
              </a:lnSpc>
            </a:pPr>
            <a:r>
              <a:rPr lang="zh-CN" altLang="en-US" sz="2800" b="1" dirty="0">
                <a:latin typeface="Times New Roman" panose="02020603050405020304" pitchFamily="18" charset="0"/>
              </a:rPr>
              <a:t>回顾重力做功的特点</a:t>
            </a:r>
            <a:r>
              <a:rPr lang="en-US" altLang="zh-CN" sz="2800" b="1" dirty="0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9" name="Line 7"/>
          <p:cNvSpPr>
            <a:spLocks noChangeShapeType="1"/>
          </p:cNvSpPr>
          <p:nvPr/>
        </p:nvSpPr>
        <p:spPr bwMode="ltGray">
          <a:xfrm>
            <a:off x="6879778" y="2498725"/>
            <a:ext cx="0" cy="2160588"/>
          </a:xfrm>
          <a:prstGeom prst="line">
            <a:avLst/>
          </a:prstGeom>
          <a:noFill/>
          <a:ln w="38100">
            <a:solidFill>
              <a:srgbClr val="FF3399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 i="1"/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ltGray">
          <a:xfrm>
            <a:off x="6527353" y="4659313"/>
            <a:ext cx="4248150" cy="0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 i="1"/>
          </a:p>
        </p:txBody>
      </p:sp>
      <p:sp>
        <p:nvSpPr>
          <p:cNvPr id="11" name="Arc 9"/>
          <p:cNvSpPr>
            <a:spLocks/>
          </p:cNvSpPr>
          <p:nvPr/>
        </p:nvSpPr>
        <p:spPr bwMode="ltGray">
          <a:xfrm>
            <a:off x="6879778" y="2498725"/>
            <a:ext cx="3384550" cy="216058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FF3399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i="1">
              <a:latin typeface="Times New Roman" panose="02020603050405020304" pitchFamily="18" charset="0"/>
            </a:endParaRPr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ltGray">
          <a:xfrm>
            <a:off x="6951215" y="2571750"/>
            <a:ext cx="3313113" cy="2087563"/>
          </a:xfrm>
          <a:prstGeom prst="line">
            <a:avLst/>
          </a:prstGeom>
          <a:noFill/>
          <a:ln w="38100">
            <a:solidFill>
              <a:srgbClr val="FF3399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 i="1"/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ltGray">
          <a:xfrm>
            <a:off x="6665465" y="1820863"/>
            <a:ext cx="40427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1"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ltGray">
          <a:xfrm>
            <a:off x="6986884" y="4159904"/>
            <a:ext cx="40427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1"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ltGray">
          <a:xfrm>
            <a:off x="10507477" y="4185919"/>
            <a:ext cx="4206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1"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6184453" y="2282825"/>
            <a:ext cx="836612" cy="973138"/>
            <a:chOff x="2621" y="1570"/>
            <a:chExt cx="527" cy="613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ltGray">
            <a:xfrm>
              <a:off x="2966" y="1570"/>
              <a:ext cx="182" cy="182"/>
            </a:xfrm>
            <a:prstGeom prst="ellipse">
              <a:avLst/>
            </a:prstGeom>
            <a:solidFill>
              <a:srgbClr val="CC3300"/>
            </a:solidFill>
            <a:ln w="38100">
              <a:solidFill>
                <a:srgbClr val="CC33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i="1">
                <a:latin typeface="Times New Roman" panose="02020603050405020304" pitchFamily="18" charset="0"/>
              </a:endParaRPr>
            </a:p>
          </p:txBody>
        </p:sp>
        <p:sp>
          <p:nvSpPr>
            <p:cNvPr id="18" name="Line 16"/>
            <p:cNvSpPr>
              <a:spLocks noChangeShapeType="1"/>
            </p:cNvSpPr>
            <p:nvPr/>
          </p:nvSpPr>
          <p:spPr bwMode="ltGray">
            <a:xfrm>
              <a:off x="3057" y="1661"/>
              <a:ext cx="4" cy="499"/>
            </a:xfrm>
            <a:prstGeom prst="line">
              <a:avLst/>
            </a:prstGeom>
            <a:noFill/>
            <a:ln w="57150">
              <a:solidFill>
                <a:srgbClr val="CC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i="1"/>
            </a:p>
          </p:txBody>
        </p:sp>
        <p:sp>
          <p:nvSpPr>
            <p:cNvPr id="19" name="Text Box 17"/>
            <p:cNvSpPr txBox="1">
              <a:spLocks noChangeArrowheads="1"/>
            </p:cNvSpPr>
            <p:nvPr/>
          </p:nvSpPr>
          <p:spPr bwMode="ltGray">
            <a:xfrm>
              <a:off x="2621" y="1779"/>
              <a:ext cx="47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en-US" altLang="zh-CN" sz="2800" i="1">
                  <a:solidFill>
                    <a:srgbClr val="0000FF"/>
                  </a:solidFill>
                  <a:latin typeface="Times New Roman" panose="02020603050405020304" pitchFamily="18" charset="0"/>
                </a:rPr>
                <a:t>mg</a:t>
              </a:r>
              <a:r>
                <a:rPr kumimoji="1" lang="en-US" altLang="zh-CN" sz="3600" b="1" i="1">
                  <a:solidFill>
                    <a:srgbClr val="0000FF"/>
                  </a:solidFill>
                  <a:latin typeface="Times New Roman" panose="02020603050405020304" pitchFamily="18" charset="0"/>
                </a:rPr>
                <a:t> </a:t>
              </a:r>
            </a:p>
          </p:txBody>
        </p:sp>
      </p:grp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6182865" y="2282825"/>
            <a:ext cx="838200" cy="973138"/>
            <a:chOff x="2620" y="1570"/>
            <a:chExt cx="528" cy="613"/>
          </a:xfrm>
        </p:grpSpPr>
        <p:sp>
          <p:nvSpPr>
            <p:cNvPr id="21" name="Oval 19"/>
            <p:cNvSpPr>
              <a:spLocks noChangeArrowheads="1"/>
            </p:cNvSpPr>
            <p:nvPr/>
          </p:nvSpPr>
          <p:spPr bwMode="ltGray">
            <a:xfrm>
              <a:off x="2966" y="1570"/>
              <a:ext cx="182" cy="182"/>
            </a:xfrm>
            <a:prstGeom prst="ellipse">
              <a:avLst/>
            </a:prstGeom>
            <a:solidFill>
              <a:srgbClr val="CC3300"/>
            </a:solidFill>
            <a:ln w="38100">
              <a:solidFill>
                <a:srgbClr val="CC33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i="1">
                <a:latin typeface="Times New Roman" panose="02020603050405020304" pitchFamily="18" charset="0"/>
              </a:endParaRPr>
            </a:p>
          </p:txBody>
        </p:sp>
        <p:sp>
          <p:nvSpPr>
            <p:cNvPr id="22" name="Line 20"/>
            <p:cNvSpPr>
              <a:spLocks noChangeShapeType="1"/>
            </p:cNvSpPr>
            <p:nvPr/>
          </p:nvSpPr>
          <p:spPr bwMode="ltGray">
            <a:xfrm>
              <a:off x="3057" y="1661"/>
              <a:ext cx="4" cy="499"/>
            </a:xfrm>
            <a:prstGeom prst="line">
              <a:avLst/>
            </a:prstGeom>
            <a:noFill/>
            <a:ln w="57150">
              <a:solidFill>
                <a:srgbClr val="CC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i="1"/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ltGray">
            <a:xfrm>
              <a:off x="2620" y="1779"/>
              <a:ext cx="47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en-US" altLang="zh-CN" sz="2800" i="1">
                  <a:solidFill>
                    <a:srgbClr val="0000FF"/>
                  </a:solidFill>
                  <a:latin typeface="Times New Roman" panose="02020603050405020304" pitchFamily="18" charset="0"/>
                </a:rPr>
                <a:t>mg</a:t>
              </a:r>
              <a:r>
                <a:rPr kumimoji="1" lang="en-US" altLang="zh-CN" sz="3600" b="1" i="1">
                  <a:solidFill>
                    <a:srgbClr val="0000FF"/>
                  </a:solidFill>
                  <a:latin typeface="Times New Roman" panose="02020603050405020304" pitchFamily="18" charset="0"/>
                </a:rPr>
                <a:t> </a:t>
              </a:r>
            </a:p>
          </p:txBody>
        </p:sp>
      </p:grpSp>
      <p:grpSp>
        <p:nvGrpSpPr>
          <p:cNvPr id="24" name="Group 22"/>
          <p:cNvGrpSpPr>
            <a:grpSpLocks/>
          </p:cNvGrpSpPr>
          <p:nvPr/>
        </p:nvGrpSpPr>
        <p:grpSpPr bwMode="auto">
          <a:xfrm>
            <a:off x="6182865" y="2282825"/>
            <a:ext cx="838200" cy="973138"/>
            <a:chOff x="2620" y="1570"/>
            <a:chExt cx="528" cy="613"/>
          </a:xfrm>
        </p:grpSpPr>
        <p:sp>
          <p:nvSpPr>
            <p:cNvPr id="25" name="Oval 23"/>
            <p:cNvSpPr>
              <a:spLocks noChangeArrowheads="1"/>
            </p:cNvSpPr>
            <p:nvPr/>
          </p:nvSpPr>
          <p:spPr bwMode="ltGray">
            <a:xfrm>
              <a:off x="2966" y="1570"/>
              <a:ext cx="182" cy="182"/>
            </a:xfrm>
            <a:prstGeom prst="ellipse">
              <a:avLst/>
            </a:prstGeom>
            <a:solidFill>
              <a:srgbClr val="CC3300"/>
            </a:solidFill>
            <a:ln w="38100">
              <a:solidFill>
                <a:srgbClr val="CC33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i="1">
                <a:latin typeface="Times New Roman" panose="02020603050405020304" pitchFamily="18" charset="0"/>
              </a:endParaRPr>
            </a:p>
          </p:txBody>
        </p:sp>
        <p:sp>
          <p:nvSpPr>
            <p:cNvPr id="26" name="Line 24"/>
            <p:cNvSpPr>
              <a:spLocks noChangeShapeType="1"/>
            </p:cNvSpPr>
            <p:nvPr/>
          </p:nvSpPr>
          <p:spPr bwMode="ltGray">
            <a:xfrm>
              <a:off x="3057" y="1661"/>
              <a:ext cx="4" cy="499"/>
            </a:xfrm>
            <a:prstGeom prst="line">
              <a:avLst/>
            </a:prstGeom>
            <a:noFill/>
            <a:ln w="57150">
              <a:solidFill>
                <a:srgbClr val="CC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i="1"/>
            </a:p>
          </p:txBody>
        </p:sp>
        <p:sp>
          <p:nvSpPr>
            <p:cNvPr id="27" name="Text Box 25"/>
            <p:cNvSpPr txBox="1">
              <a:spLocks noChangeArrowheads="1"/>
            </p:cNvSpPr>
            <p:nvPr/>
          </p:nvSpPr>
          <p:spPr bwMode="ltGray">
            <a:xfrm>
              <a:off x="2620" y="1779"/>
              <a:ext cx="47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en-US" altLang="zh-CN" sz="2800" i="1">
                  <a:solidFill>
                    <a:srgbClr val="0000FF"/>
                  </a:solidFill>
                  <a:latin typeface="Times New Roman" panose="02020603050405020304" pitchFamily="18" charset="0"/>
                </a:rPr>
                <a:t>mg</a:t>
              </a:r>
              <a:r>
                <a:rPr kumimoji="1" lang="en-US" altLang="zh-CN" sz="3600" b="1" i="1">
                  <a:solidFill>
                    <a:srgbClr val="0000FF"/>
                  </a:solidFill>
                  <a:latin typeface="Times New Roman" panose="02020603050405020304" pitchFamily="18" charset="0"/>
                </a:rPr>
                <a:t> </a:t>
              </a:r>
            </a:p>
          </p:txBody>
        </p:sp>
      </p:grp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554559" y="2146490"/>
            <a:ext cx="9887396" cy="656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lnSpc>
                <a:spcPct val="150000"/>
              </a:lnSpc>
            </a:pP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1.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在这三种情况下重力做功的关系？</a:t>
            </a:r>
          </a:p>
        </p:txBody>
      </p:sp>
      <p:sp>
        <p:nvSpPr>
          <p:cNvPr id="29" name="Text Box 27"/>
          <p:cNvSpPr txBox="1">
            <a:spLocks noChangeArrowheads="1"/>
          </p:cNvSpPr>
          <p:nvPr/>
        </p:nvSpPr>
        <p:spPr bwMode="auto">
          <a:xfrm>
            <a:off x="554559" y="3856098"/>
            <a:ext cx="4774829" cy="656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lnSpc>
                <a:spcPct val="150000"/>
              </a:lnSpc>
            </a:pP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3.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可以引进重力势能的概念。</a:t>
            </a:r>
          </a:p>
        </p:txBody>
      </p:sp>
      <p:sp>
        <p:nvSpPr>
          <p:cNvPr id="30" name="Text Box 29"/>
          <p:cNvSpPr txBox="1">
            <a:spLocks noChangeArrowheads="1"/>
          </p:cNvSpPr>
          <p:nvPr/>
        </p:nvSpPr>
        <p:spPr bwMode="ltGray">
          <a:xfrm>
            <a:off x="554559" y="2992002"/>
            <a:ext cx="3240088" cy="661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spcBef>
                <a:spcPct val="0"/>
              </a:spcBef>
            </a:pPr>
            <a:r>
              <a:rPr kumimoji="1" lang="en-US" altLang="zh-CN" sz="2800" b="1" dirty="0"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2. </a:t>
            </a:r>
          </a:p>
        </p:txBody>
      </p:sp>
      <p:graphicFrame>
        <p:nvGraphicFramePr>
          <p:cNvPr id="31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3954548"/>
              </p:ext>
            </p:extLst>
          </p:nvPr>
        </p:nvGraphicFramePr>
        <p:xfrm>
          <a:off x="1025205" y="3165400"/>
          <a:ext cx="1560512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054080" imgH="330120" progId="Equation.DSMT4">
                  <p:embed/>
                </p:oleObj>
              </mc:Choice>
              <mc:Fallback>
                <p:oleObj name="Equation" r:id="rId2" imgW="1054080" imgH="3301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5205" y="3165400"/>
                        <a:ext cx="1560512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Text Box 27"/>
          <p:cNvSpPr txBox="1">
            <a:spLocks noChangeArrowheads="1"/>
          </p:cNvSpPr>
          <p:nvPr/>
        </p:nvSpPr>
        <p:spPr bwMode="auto">
          <a:xfrm>
            <a:off x="554559" y="4864210"/>
            <a:ext cx="5492451" cy="656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lnSpc>
                <a:spcPct val="150000"/>
              </a:lnSpc>
            </a:pP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4.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类比可以给出电势能的概念。</a:t>
            </a:r>
          </a:p>
        </p:txBody>
      </p:sp>
    </p:spTree>
    <p:extLst>
      <p:ext uri="{BB962C8B-B14F-4D97-AF65-F5344CB8AC3E}">
        <p14:creationId xmlns:p14="http://schemas.microsoft.com/office/powerpoint/2010/main" val="1811208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3.7037E-6 L -5.83333E-6 0.30439 " pathEditMode="relative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42054E-6 4.32932E-6 L 0.28921 0.3459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60" y="1729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9675E-6 -0.00023 C 0.00559 -0.00277 0.01158 -0.00463 0.01692 -0.00463 C 0.02225 -0.00463 0.02655 -0.00347 0.03175 -0.00277 C 0.0367 -0.00185 0.04334 -0.00162 0.04776 -0.00023 C 0.05232 0.00116 0.0544 0.00393 0.0587 0.00532 C 0.0626 0.00717 0.06911 0.00925 0.07327 0.0111 C 0.07757 0.01203 0.08043 0.01203 0.08395 0.01318 C 0.08759 0.0148 0.09058 0.01711 0.09462 0.0192 C 0.09878 0.02035 0.10425 0.02243 0.10816 0.02359 C 0.1118 0.02521 0.11284 0.0266 0.1174 0.02937 C 0.12208 0.03238 0.13158 0.03862 0.13614 0.04278 C 0.14043 0.04625 0.14148 0.05088 0.14447 0.05319 C 0.14694 0.05527 0.14746 0.05204 0.15215 0.05574 C 0.15723 0.05967 0.16842 0.07123 0.17376 0.07724 C 0.17883 0.08303 0.17922 0.08534 0.18313 0.09066 C 0.18677 0.09505 0.19185 0.10014 0.1964 0.10638 C 0.2007 0.11286 0.20538 0.12049 0.20981 0.12812 C 0.21436 0.13575 0.21879 0.14662 0.22322 0.15241 C 0.22751 0.15796 0.23168 0.15819 0.23532 0.16281 C 0.23909 0.16767 0.24326 0.17345 0.24612 0.17877 C 0.24886 0.18432 0.25107 0.18941 0.25276 0.19473 C 0.25458 0.19982 0.25458 0.20513 0.25667 0.21092 C 0.25888 0.21647 0.26317 0.21994 0.26617 0.22664 C 0.26903 0.23358 0.27215 0.24352 0.27398 0.25093 C 0.27606 0.25856 0.27736 0.26642 0.27801 0.27243 C 0.27892 0.27868 0.27801 0.28145 0.2797 0.28816 C 0.28101 0.29487 0.28504 0.3055 0.28621 0.31244 C 0.28738 0.31915 0.28699 0.32216 0.28738 0.32794 C 0.2879 0.33418 0.28816 0.34297 0.28934 0.34806 " pathEditMode="relative" rAng="0" ptsTypes="aaaaaaaaaaaaaaaaaaaaaaaaaaaaA">
                                      <p:cBhvr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60" y="17183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/>
      <p:bldP spid="14" grpId="0"/>
      <p:bldP spid="15" grpId="0"/>
      <p:bldP spid="28" grpId="0"/>
      <p:bldP spid="29" grpId="0"/>
      <p:bldP spid="30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2293270" y="817548"/>
            <a:ext cx="31703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（</a:t>
            </a:r>
            <a:r>
              <a:rPr lang="en-US" altLang="zh-CN" sz="2800" b="1" i="1" dirty="0" err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E</a:t>
            </a:r>
            <a:r>
              <a:rPr lang="en-US" altLang="zh-CN" sz="2800" b="1" baseline="-25000" dirty="0" err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en-US" sz="2800" b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）　标量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4411" y="785243"/>
            <a:ext cx="2519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itchFamily="2" charset="-122"/>
              </a:rPr>
              <a:t>二、电势能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itchFamily="2" charset="-122"/>
            </a:endParaRPr>
          </a:p>
        </p:txBody>
      </p: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7973487" y="1197174"/>
            <a:ext cx="3360899" cy="1655762"/>
            <a:chOff x="3198" y="1298"/>
            <a:chExt cx="1587" cy="1043"/>
          </a:xfrm>
        </p:grpSpPr>
        <p:sp>
          <p:nvSpPr>
            <p:cNvPr id="5" name="Line 9"/>
            <p:cNvSpPr>
              <a:spLocks noChangeShapeType="1"/>
            </p:cNvSpPr>
            <p:nvPr/>
          </p:nvSpPr>
          <p:spPr bwMode="auto">
            <a:xfrm>
              <a:off x="3198" y="1298"/>
              <a:ext cx="158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i="1"/>
            </a:p>
          </p:txBody>
        </p:sp>
        <p:sp>
          <p:nvSpPr>
            <p:cNvPr id="6" name="Line 10"/>
            <p:cNvSpPr>
              <a:spLocks noChangeShapeType="1"/>
            </p:cNvSpPr>
            <p:nvPr/>
          </p:nvSpPr>
          <p:spPr bwMode="auto">
            <a:xfrm>
              <a:off x="3198" y="2341"/>
              <a:ext cx="158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i="1"/>
            </a:p>
          </p:txBody>
        </p:sp>
      </p:grpSp>
      <p:grpSp>
        <p:nvGrpSpPr>
          <p:cNvPr id="7" name="Group 11"/>
          <p:cNvGrpSpPr>
            <a:grpSpLocks/>
          </p:cNvGrpSpPr>
          <p:nvPr/>
        </p:nvGrpSpPr>
        <p:grpSpPr bwMode="auto">
          <a:xfrm>
            <a:off x="8164087" y="1341637"/>
            <a:ext cx="3407490" cy="704851"/>
            <a:chOff x="3288" y="1286"/>
            <a:chExt cx="1609" cy="444"/>
          </a:xfrm>
        </p:grpSpPr>
        <p:sp>
          <p:nvSpPr>
            <p:cNvPr id="8" name="Text Box 12"/>
            <p:cNvSpPr txBox="1">
              <a:spLocks noChangeArrowheads="1"/>
            </p:cNvSpPr>
            <p:nvPr/>
          </p:nvSpPr>
          <p:spPr bwMode="auto">
            <a:xfrm>
              <a:off x="3288" y="1286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 b="0" i="1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</a:p>
          </p:txBody>
        </p:sp>
        <p:sp>
          <p:nvSpPr>
            <p:cNvPr id="9" name="Text Box 13"/>
            <p:cNvSpPr txBox="1">
              <a:spLocks noChangeArrowheads="1"/>
            </p:cNvSpPr>
            <p:nvPr/>
          </p:nvSpPr>
          <p:spPr bwMode="auto">
            <a:xfrm>
              <a:off x="4468" y="1286"/>
              <a:ext cx="17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 b="0" i="1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B</a:t>
              </a:r>
            </a:p>
          </p:txBody>
        </p:sp>
        <p:grpSp>
          <p:nvGrpSpPr>
            <p:cNvPr id="10" name="Group 14"/>
            <p:cNvGrpSpPr>
              <a:grpSpLocks/>
            </p:cNvGrpSpPr>
            <p:nvPr/>
          </p:nvGrpSpPr>
          <p:grpSpPr bwMode="auto">
            <a:xfrm>
              <a:off x="3337" y="1425"/>
              <a:ext cx="1560" cy="305"/>
              <a:chOff x="3353" y="1425"/>
              <a:chExt cx="1560" cy="305"/>
            </a:xfrm>
          </p:grpSpPr>
          <p:grpSp>
            <p:nvGrpSpPr>
              <p:cNvPr id="11" name="Group 15"/>
              <p:cNvGrpSpPr>
                <a:grpSpLocks/>
              </p:cNvGrpSpPr>
              <p:nvPr/>
            </p:nvGrpSpPr>
            <p:grpSpPr bwMode="auto">
              <a:xfrm>
                <a:off x="3353" y="1425"/>
                <a:ext cx="1280" cy="305"/>
                <a:chOff x="3353" y="1425"/>
                <a:chExt cx="1280" cy="305"/>
              </a:xfrm>
            </p:grpSpPr>
            <p:sp>
              <p:nvSpPr>
                <p:cNvPr id="14" name="Line 16"/>
                <p:cNvSpPr>
                  <a:spLocks noChangeShapeType="1"/>
                </p:cNvSpPr>
                <p:nvPr/>
              </p:nvSpPr>
              <p:spPr bwMode="auto">
                <a:xfrm>
                  <a:off x="3424" y="1606"/>
                  <a:ext cx="1089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 i="1"/>
                </a:p>
              </p:txBody>
            </p:sp>
            <p:grpSp>
              <p:nvGrpSpPr>
                <p:cNvPr id="15" name="Group 17"/>
                <p:cNvGrpSpPr>
                  <a:grpSpLocks/>
                </p:cNvGrpSpPr>
                <p:nvPr/>
              </p:nvGrpSpPr>
              <p:grpSpPr bwMode="auto">
                <a:xfrm>
                  <a:off x="3353" y="1439"/>
                  <a:ext cx="186" cy="291"/>
                  <a:chOff x="2047" y="2828"/>
                  <a:chExt cx="186" cy="291"/>
                </a:xfrm>
              </p:grpSpPr>
              <p:sp>
                <p:nvSpPr>
                  <p:cNvPr id="19" name="Oval 18"/>
                  <p:cNvSpPr>
                    <a:spLocks noChangeArrowheads="1"/>
                  </p:cNvSpPr>
                  <p:nvPr/>
                </p:nvSpPr>
                <p:spPr bwMode="auto">
                  <a:xfrm>
                    <a:off x="2066" y="2918"/>
                    <a:ext cx="136" cy="136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 i="1"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0" name="Text Box 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047" y="2828"/>
                    <a:ext cx="186" cy="29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r>
                      <a:rPr lang="en-US" altLang="zh-CN" sz="2400" b="0" i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楷体_GB2312" pitchFamily="49" charset="-122"/>
                      </a:rPr>
                      <a:t>+</a:t>
                    </a:r>
                  </a:p>
                </p:txBody>
              </p:sp>
            </p:grpSp>
            <p:grpSp>
              <p:nvGrpSpPr>
                <p:cNvPr id="16" name="Group 20"/>
                <p:cNvGrpSpPr>
                  <a:grpSpLocks/>
                </p:cNvGrpSpPr>
                <p:nvPr/>
              </p:nvGrpSpPr>
              <p:grpSpPr bwMode="auto">
                <a:xfrm>
                  <a:off x="4447" y="1425"/>
                  <a:ext cx="186" cy="291"/>
                  <a:chOff x="2043" y="2822"/>
                  <a:chExt cx="186" cy="291"/>
                </a:xfrm>
              </p:grpSpPr>
              <p:sp>
                <p:nvSpPr>
                  <p:cNvPr id="17" name="Oval 21"/>
                  <p:cNvSpPr>
                    <a:spLocks noChangeArrowheads="1"/>
                  </p:cNvSpPr>
                  <p:nvPr/>
                </p:nvSpPr>
                <p:spPr bwMode="auto">
                  <a:xfrm>
                    <a:off x="2066" y="2918"/>
                    <a:ext cx="136" cy="136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 i="1"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8" name="Text Box 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043" y="2822"/>
                    <a:ext cx="186" cy="29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r>
                      <a:rPr lang="en-US" altLang="zh-CN" sz="2400" b="0" i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楷体_GB2312" pitchFamily="49" charset="-122"/>
                      </a:rPr>
                      <a:t>+</a:t>
                    </a:r>
                  </a:p>
                </p:txBody>
              </p:sp>
            </p:grpSp>
          </p:grpSp>
          <p:sp>
            <p:nvSpPr>
              <p:cNvPr id="12" name="Line 23"/>
              <p:cNvSpPr>
                <a:spLocks noChangeShapeType="1"/>
              </p:cNvSpPr>
              <p:nvPr/>
            </p:nvSpPr>
            <p:spPr bwMode="auto">
              <a:xfrm>
                <a:off x="3470" y="1600"/>
                <a:ext cx="31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 i="1"/>
              </a:p>
            </p:txBody>
          </p:sp>
          <p:sp>
            <p:nvSpPr>
              <p:cNvPr id="13" name="Line 24"/>
              <p:cNvSpPr>
                <a:spLocks noChangeShapeType="1"/>
              </p:cNvSpPr>
              <p:nvPr/>
            </p:nvSpPr>
            <p:spPr bwMode="auto">
              <a:xfrm>
                <a:off x="4596" y="1594"/>
                <a:ext cx="31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 i="1"/>
              </a:p>
            </p:txBody>
          </p:sp>
        </p:grpSp>
      </p:grpSp>
      <p:grpSp>
        <p:nvGrpSpPr>
          <p:cNvPr id="21" name="Group 25"/>
          <p:cNvGrpSpPr>
            <a:grpSpLocks/>
          </p:cNvGrpSpPr>
          <p:nvPr/>
        </p:nvGrpSpPr>
        <p:grpSpPr bwMode="auto">
          <a:xfrm>
            <a:off x="7683351" y="1989338"/>
            <a:ext cx="3384196" cy="701676"/>
            <a:chOff x="3061" y="1739"/>
            <a:chExt cx="1598" cy="442"/>
          </a:xfrm>
        </p:grpSpPr>
        <p:grpSp>
          <p:nvGrpSpPr>
            <p:cNvPr id="22" name="Group 26"/>
            <p:cNvGrpSpPr>
              <a:grpSpLocks/>
            </p:cNvGrpSpPr>
            <p:nvPr/>
          </p:nvGrpSpPr>
          <p:grpSpPr bwMode="auto">
            <a:xfrm>
              <a:off x="3061" y="1739"/>
              <a:ext cx="1597" cy="430"/>
              <a:chOff x="3061" y="1790"/>
              <a:chExt cx="1597" cy="430"/>
            </a:xfrm>
          </p:grpSpPr>
          <p:sp>
            <p:nvSpPr>
              <p:cNvPr id="25" name="Text Box 27"/>
              <p:cNvSpPr txBox="1">
                <a:spLocks noChangeArrowheads="1"/>
              </p:cNvSpPr>
              <p:nvPr/>
            </p:nvSpPr>
            <p:spPr bwMode="auto">
              <a:xfrm>
                <a:off x="3302" y="1790"/>
                <a:ext cx="176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 b="0" i="1">
                    <a:solidFill>
                      <a:schemeClr val="tx1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A</a:t>
                </a:r>
              </a:p>
            </p:txBody>
          </p:sp>
          <p:sp>
            <p:nvSpPr>
              <p:cNvPr id="26" name="Text Box 28"/>
              <p:cNvSpPr txBox="1">
                <a:spLocks noChangeArrowheads="1"/>
              </p:cNvSpPr>
              <p:nvPr/>
            </p:nvSpPr>
            <p:spPr bwMode="auto">
              <a:xfrm>
                <a:off x="4482" y="1790"/>
                <a:ext cx="176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 b="0" i="1">
                    <a:solidFill>
                      <a:schemeClr val="tx1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B</a:t>
                </a:r>
              </a:p>
            </p:txBody>
          </p:sp>
          <p:grpSp>
            <p:nvGrpSpPr>
              <p:cNvPr id="27" name="Group 29"/>
              <p:cNvGrpSpPr>
                <a:grpSpLocks/>
              </p:cNvGrpSpPr>
              <p:nvPr/>
            </p:nvGrpSpPr>
            <p:grpSpPr bwMode="auto">
              <a:xfrm flipH="1">
                <a:off x="3061" y="1921"/>
                <a:ext cx="1563" cy="299"/>
                <a:chOff x="3386" y="1935"/>
                <a:chExt cx="1535" cy="299"/>
              </a:xfrm>
            </p:grpSpPr>
            <p:grpSp>
              <p:nvGrpSpPr>
                <p:cNvPr id="28" name="Group 30"/>
                <p:cNvGrpSpPr>
                  <a:grpSpLocks/>
                </p:cNvGrpSpPr>
                <p:nvPr/>
              </p:nvGrpSpPr>
              <p:grpSpPr bwMode="auto">
                <a:xfrm>
                  <a:off x="3386" y="1935"/>
                  <a:ext cx="1234" cy="299"/>
                  <a:chOff x="3386" y="1935"/>
                  <a:chExt cx="1234" cy="299"/>
                </a:xfrm>
              </p:grpSpPr>
              <p:sp>
                <p:nvSpPr>
                  <p:cNvPr id="31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3438" y="2102"/>
                    <a:ext cx="1089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prstDash val="dash"/>
                    <a:miter lim="800000"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/>
                  <a:lstStyle/>
                  <a:p>
                    <a:endParaRPr lang="zh-CN" altLang="en-US" i="1"/>
                  </a:p>
                </p:txBody>
              </p:sp>
              <p:grpSp>
                <p:nvGrpSpPr>
                  <p:cNvPr id="32" name="Group 32"/>
                  <p:cNvGrpSpPr>
                    <a:grpSpLocks/>
                  </p:cNvGrpSpPr>
                  <p:nvPr/>
                </p:nvGrpSpPr>
                <p:grpSpPr bwMode="auto">
                  <a:xfrm>
                    <a:off x="3386" y="1943"/>
                    <a:ext cx="136" cy="291"/>
                    <a:chOff x="2066" y="2828"/>
                    <a:chExt cx="136" cy="291"/>
                  </a:xfrm>
                </p:grpSpPr>
                <p:sp>
                  <p:nvSpPr>
                    <p:cNvPr id="36" name="Oval 3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66" y="2918"/>
                      <a:ext cx="136" cy="136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 i="1">
                        <a:latin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37" name="Text Box 3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00" y="2828"/>
                      <a:ext cx="86" cy="2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>
                      <a:spAutoFit/>
                    </a:bodyPr>
                    <a:lstStyle/>
                    <a:p>
                      <a:endParaRPr lang="zh-CN" altLang="en-US" sz="2400" b="0" i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p:txBody>
                </p:sp>
              </p:grpSp>
              <p:grpSp>
                <p:nvGrpSpPr>
                  <p:cNvPr id="33" name="Group 35"/>
                  <p:cNvGrpSpPr>
                    <a:grpSpLocks/>
                  </p:cNvGrpSpPr>
                  <p:nvPr/>
                </p:nvGrpSpPr>
                <p:grpSpPr bwMode="auto">
                  <a:xfrm>
                    <a:off x="4484" y="1935"/>
                    <a:ext cx="136" cy="291"/>
                    <a:chOff x="2066" y="2828"/>
                    <a:chExt cx="136" cy="291"/>
                  </a:xfrm>
                </p:grpSpPr>
                <p:sp>
                  <p:nvSpPr>
                    <p:cNvPr id="34" name="Oval 3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66" y="2918"/>
                      <a:ext cx="136" cy="136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 i="1">
                        <a:latin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35" name="Text Box 37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00" y="2828"/>
                      <a:ext cx="86" cy="2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>
                      <a:spAutoFit/>
                    </a:bodyPr>
                    <a:lstStyle/>
                    <a:p>
                      <a:endParaRPr lang="zh-CN" altLang="en-US" sz="2400" b="0" i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p:txBody>
                </p:sp>
              </p:grpSp>
            </p:grpSp>
            <p:sp>
              <p:nvSpPr>
                <p:cNvPr id="29" name="Line 38"/>
                <p:cNvSpPr>
                  <a:spLocks noChangeShapeType="1"/>
                </p:cNvSpPr>
                <p:nvPr/>
              </p:nvSpPr>
              <p:spPr bwMode="auto">
                <a:xfrm>
                  <a:off x="3526" y="2107"/>
                  <a:ext cx="317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 i="1"/>
                </a:p>
              </p:txBody>
            </p:sp>
            <p:sp>
              <p:nvSpPr>
                <p:cNvPr id="30" name="Line 39"/>
                <p:cNvSpPr>
                  <a:spLocks noChangeShapeType="1"/>
                </p:cNvSpPr>
                <p:nvPr/>
              </p:nvSpPr>
              <p:spPr bwMode="auto">
                <a:xfrm>
                  <a:off x="4604" y="2099"/>
                  <a:ext cx="317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 i="1"/>
                </a:p>
              </p:txBody>
            </p:sp>
          </p:grpSp>
        </p:grpSp>
        <p:sp>
          <p:nvSpPr>
            <p:cNvPr id="23" name="Text Box 40"/>
            <p:cNvSpPr txBox="1">
              <a:spLocks noChangeArrowheads="1"/>
            </p:cNvSpPr>
            <p:nvPr/>
          </p:nvSpPr>
          <p:spPr bwMode="auto">
            <a:xfrm>
              <a:off x="3296" y="1890"/>
              <a:ext cx="23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 b="0" i="1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－</a:t>
              </a:r>
            </a:p>
          </p:txBody>
        </p:sp>
        <p:sp>
          <p:nvSpPr>
            <p:cNvPr id="24" name="Text Box 41"/>
            <p:cNvSpPr txBox="1">
              <a:spLocks noChangeArrowheads="1"/>
            </p:cNvSpPr>
            <p:nvPr/>
          </p:nvSpPr>
          <p:spPr bwMode="auto">
            <a:xfrm>
              <a:off x="4426" y="1890"/>
              <a:ext cx="23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 b="0" i="1">
                  <a:solidFill>
                    <a:schemeClr val="tx1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－</a:t>
              </a:r>
            </a:p>
          </p:txBody>
        </p:sp>
      </p:grpSp>
      <p:sp>
        <p:nvSpPr>
          <p:cNvPr id="38" name="Text Box 6"/>
          <p:cNvSpPr txBox="1">
            <a:spLocks noChangeArrowheads="1"/>
          </p:cNvSpPr>
          <p:nvPr/>
        </p:nvSpPr>
        <p:spPr bwMode="auto">
          <a:xfrm>
            <a:off x="289926" y="1404940"/>
            <a:ext cx="7611839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１、定义：电荷在电场中受到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电场力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而具有的与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位置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有关的势能叫做电势能。 </a:t>
            </a:r>
          </a:p>
        </p:txBody>
      </p:sp>
      <p:sp>
        <p:nvSpPr>
          <p:cNvPr id="39" name="Rectangle 42"/>
          <p:cNvSpPr>
            <a:spLocks noChangeArrowheads="1"/>
          </p:cNvSpPr>
          <p:nvPr/>
        </p:nvSpPr>
        <p:spPr bwMode="auto">
          <a:xfrm>
            <a:off x="401208" y="5014358"/>
            <a:ext cx="84433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负电荷逆着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电场线移动，电场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力做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正功，电势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能减少</a:t>
            </a:r>
          </a:p>
        </p:txBody>
      </p:sp>
      <p:sp>
        <p:nvSpPr>
          <p:cNvPr id="40" name="Rectangle 43"/>
          <p:cNvSpPr>
            <a:spLocks noChangeArrowheads="1"/>
          </p:cNvSpPr>
          <p:nvPr/>
        </p:nvSpPr>
        <p:spPr bwMode="auto">
          <a:xfrm>
            <a:off x="381501" y="2587372"/>
            <a:ext cx="44935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２、电场力做功改变电势能</a:t>
            </a:r>
          </a:p>
        </p:txBody>
      </p:sp>
      <p:sp>
        <p:nvSpPr>
          <p:cNvPr id="41" name="Rectangle 44"/>
          <p:cNvSpPr>
            <a:spLocks noChangeArrowheads="1"/>
          </p:cNvSpPr>
          <p:nvPr/>
        </p:nvSpPr>
        <p:spPr bwMode="auto">
          <a:xfrm>
            <a:off x="347601" y="3214158"/>
            <a:ext cx="84433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正电荷顺着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电场线移动，电场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力做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正功，电势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能减少</a:t>
            </a:r>
          </a:p>
        </p:txBody>
      </p:sp>
      <p:sp>
        <p:nvSpPr>
          <p:cNvPr id="42" name="Rectangle 45"/>
          <p:cNvSpPr>
            <a:spLocks noChangeArrowheads="1"/>
          </p:cNvSpPr>
          <p:nvPr/>
        </p:nvSpPr>
        <p:spPr bwMode="auto">
          <a:xfrm>
            <a:off x="347601" y="3843066"/>
            <a:ext cx="84433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正电荷逆着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电场线移动，电场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力做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负功，电势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能增加</a:t>
            </a:r>
          </a:p>
        </p:txBody>
      </p:sp>
      <p:sp>
        <p:nvSpPr>
          <p:cNvPr id="43" name="Rectangle 46"/>
          <p:cNvSpPr>
            <a:spLocks noChangeArrowheads="1"/>
          </p:cNvSpPr>
          <p:nvPr/>
        </p:nvSpPr>
        <p:spPr bwMode="auto">
          <a:xfrm>
            <a:off x="347601" y="4419130"/>
            <a:ext cx="84433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负电荷顺着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电场线移动，电场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力做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负功，电势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能增加</a:t>
            </a:r>
          </a:p>
        </p:txBody>
      </p:sp>
      <p:sp>
        <p:nvSpPr>
          <p:cNvPr id="44" name="Text Box 47"/>
          <p:cNvSpPr txBox="1">
            <a:spLocks noChangeArrowheads="1"/>
          </p:cNvSpPr>
          <p:nvPr/>
        </p:nvSpPr>
        <p:spPr bwMode="auto">
          <a:xfrm>
            <a:off x="334411" y="5714092"/>
            <a:ext cx="64084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３、电场力做的功等于电势能的减少量</a:t>
            </a:r>
          </a:p>
        </p:txBody>
      </p:sp>
      <p:graphicFrame>
        <p:nvGraphicFramePr>
          <p:cNvPr id="45" name="Object 4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216116"/>
              </p:ext>
            </p:extLst>
          </p:nvPr>
        </p:nvGraphicFramePr>
        <p:xfrm>
          <a:off x="6675239" y="5661248"/>
          <a:ext cx="2237953" cy="6057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990360" imgH="241200" progId="Equation.DSMT4">
                  <p:embed/>
                </p:oleObj>
              </mc:Choice>
              <mc:Fallback>
                <p:oleObj name="Equation" r:id="rId2" imgW="99036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75239" y="5661248"/>
                        <a:ext cx="2237953" cy="6057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727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513" name="Rectangle 49"/>
          <p:cNvSpPr>
            <a:spLocks noChangeArrowheads="1"/>
          </p:cNvSpPr>
          <p:nvPr/>
        </p:nvSpPr>
        <p:spPr bwMode="auto">
          <a:xfrm>
            <a:off x="482551" y="692696"/>
            <a:ext cx="6597930" cy="656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４、相对性：大地或无穷远默认为零</a:t>
            </a:r>
          </a:p>
        </p:txBody>
      </p:sp>
      <p:sp>
        <p:nvSpPr>
          <p:cNvPr id="52" name="Rectangle 2"/>
          <p:cNvSpPr>
            <a:spLocks noChangeArrowheads="1"/>
          </p:cNvSpPr>
          <p:nvPr/>
        </p:nvSpPr>
        <p:spPr bwMode="auto">
          <a:xfrm>
            <a:off x="482551" y="1347588"/>
            <a:ext cx="11046284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５、在正电荷产生的电场中正电荷在任意一点具有的电势能都</a:t>
            </a:r>
            <a:r>
              <a:rPr lang="zh-CN" altLang="en-US"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为正，负电荷</a:t>
            </a:r>
            <a:r>
              <a:rPr lang="zh-CN" altLang="en-US" sz="2800" b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在任一点具有的电势能都为负</a:t>
            </a:r>
            <a:r>
              <a:rPr lang="zh-CN" altLang="en-US"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。      </a:t>
            </a:r>
            <a:endParaRPr lang="zh-CN" altLang="en-US" sz="2800" b="1" dirty="0">
              <a:solidFill>
                <a:schemeClr val="tx1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在负电荷产生的电场中正电荷在任意一点具有的电势能都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为负，负电荷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  <a:cs typeface="Times New Roman" pitchFamily="18" charset="0"/>
              </a:rPr>
              <a:t>在任意一点具有的电势能都为正。</a:t>
            </a:r>
          </a:p>
        </p:txBody>
      </p:sp>
      <p:sp>
        <p:nvSpPr>
          <p:cNvPr id="53" name="Rectangle 3"/>
          <p:cNvSpPr>
            <a:spLocks noChangeArrowheads="1"/>
          </p:cNvSpPr>
          <p:nvPr/>
        </p:nvSpPr>
        <p:spPr bwMode="auto">
          <a:xfrm>
            <a:off x="482551" y="5150159"/>
            <a:ext cx="10853566" cy="1303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7</a:t>
            </a:r>
            <a:r>
              <a:rPr lang="zh-CN" altLang="en-US"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、电荷在电场中某一点</a:t>
            </a:r>
            <a:r>
              <a:rPr lang="en-US" altLang="zh-CN" sz="2800" b="1" i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具有的电势能</a:t>
            </a:r>
            <a:r>
              <a:rPr lang="en-US" altLang="zh-CN" sz="2800" b="1" i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E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en-US"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等于将该点电荷由</a:t>
            </a:r>
            <a:r>
              <a:rPr lang="en-US" altLang="zh-CN" sz="2800" b="1" i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点移到电势零点电场力所做的功</a:t>
            </a:r>
            <a:r>
              <a:rPr lang="en-US" altLang="zh-CN" sz="2800" b="1" i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W</a:t>
            </a:r>
            <a:r>
              <a:rPr lang="zh-CN" altLang="en-US"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的。即</a:t>
            </a:r>
            <a:r>
              <a:rPr lang="en-US" altLang="zh-CN" sz="2800" b="1" i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E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P</a:t>
            </a:r>
            <a:r>
              <a:rPr lang="en-US" altLang="zh-CN"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=</a:t>
            </a:r>
            <a:r>
              <a:rPr lang="en-US" altLang="zh-CN" sz="2800" b="1" i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W</a:t>
            </a:r>
          </a:p>
        </p:txBody>
      </p:sp>
      <p:sp>
        <p:nvSpPr>
          <p:cNvPr id="54" name="Text Box 4"/>
          <p:cNvSpPr txBox="1">
            <a:spLocks noChangeArrowheads="1"/>
          </p:cNvSpPr>
          <p:nvPr/>
        </p:nvSpPr>
        <p:spPr bwMode="auto">
          <a:xfrm>
            <a:off x="482551" y="3873287"/>
            <a:ext cx="1085356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6</a:t>
            </a:r>
            <a:r>
              <a:rPr lang="zh-CN" altLang="en-US" sz="2800" b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、电势能有正负，却是标量，正负表示该点的电势能比零点的电势能的高低。</a:t>
            </a:r>
          </a:p>
        </p:txBody>
      </p:sp>
    </p:spTree>
    <p:extLst>
      <p:ext uri="{BB962C8B-B14F-4D97-AF65-F5344CB8AC3E}">
        <p14:creationId xmlns:p14="http://schemas.microsoft.com/office/powerpoint/2010/main" val="2359082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77132" y="608418"/>
            <a:ext cx="11409359" cy="1956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799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lang="en-US" altLang="zh-CN" sz="2799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lang="zh-CN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将带电荷量为</a:t>
            </a:r>
            <a:r>
              <a:rPr lang="en-US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6</a:t>
            </a:r>
            <a:r>
              <a:rPr lang="en-US" altLang="zh-CN" sz="2799" kern="100" spc="-6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×</a:t>
            </a:r>
            <a:r>
              <a:rPr lang="en-US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10</a:t>
            </a:r>
            <a:r>
              <a:rPr lang="zh-CN" altLang="zh-CN" sz="2799" kern="100" spc="-60" baseline="30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799" kern="100" spc="-60" baseline="30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6</a:t>
            </a:r>
            <a:r>
              <a:rPr lang="en-US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C</a:t>
            </a:r>
            <a:r>
              <a:rPr lang="zh-CN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的负电荷从电场中的</a:t>
            </a:r>
            <a:r>
              <a:rPr lang="en-US" altLang="zh-CN" sz="2799" i="1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点移到</a:t>
            </a:r>
            <a:r>
              <a:rPr lang="en-US" altLang="zh-CN" sz="2799" i="1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点，克服电场力做了</a:t>
            </a:r>
            <a:r>
              <a:rPr lang="en-US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en-US" altLang="zh-CN" sz="2799" kern="100" spc="-6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×</a:t>
            </a:r>
            <a:r>
              <a:rPr lang="en-US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10</a:t>
            </a:r>
            <a:r>
              <a:rPr lang="zh-CN" altLang="zh-CN" sz="2799" kern="100" spc="-60" baseline="30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799" kern="100" spc="-60" baseline="30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5</a:t>
            </a:r>
            <a:r>
              <a:rPr lang="en-US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J</a:t>
            </a:r>
            <a:r>
              <a:rPr lang="zh-CN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的功，再从</a:t>
            </a:r>
            <a:r>
              <a:rPr lang="en-US" altLang="zh-CN" sz="2799" i="1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点移到</a:t>
            </a:r>
            <a:r>
              <a:rPr lang="en-US" altLang="zh-CN" sz="2799" i="1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点，电场力做了</a:t>
            </a:r>
            <a:r>
              <a:rPr lang="en-US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1.2</a:t>
            </a:r>
            <a:r>
              <a:rPr lang="en-US" altLang="zh-CN" sz="2799" kern="100" spc="-6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×</a:t>
            </a:r>
            <a:r>
              <a:rPr lang="en-US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10</a:t>
            </a:r>
            <a:r>
              <a:rPr lang="zh-CN" altLang="zh-CN" sz="2799" kern="100" spc="-60" baseline="30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799" kern="100" spc="-60" baseline="30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5</a:t>
            </a:r>
            <a:r>
              <a:rPr lang="en-US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J</a:t>
            </a:r>
            <a:r>
              <a:rPr lang="zh-CN" altLang="zh-CN" sz="2799" kern="100" spc="-6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的功，则：</a:t>
            </a:r>
            <a:endParaRPr lang="zh-CN" altLang="zh-CN" sz="1050" kern="100" spc="-6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</a:t>
            </a:r>
            <a:r>
              <a:rPr lang="zh-CN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电荷从</a:t>
            </a:r>
            <a:r>
              <a:rPr lang="en-US" altLang="zh-CN" sz="2799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点移到</a:t>
            </a:r>
            <a:r>
              <a:rPr lang="en-US" altLang="zh-CN" sz="2799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点，再从</a:t>
            </a:r>
            <a:r>
              <a:rPr lang="en-US" altLang="zh-CN" sz="2799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点移到</a:t>
            </a:r>
            <a:r>
              <a:rPr lang="en-US" altLang="zh-CN" sz="2799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点的过程中电势能共改变了多少？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7132" y="2699289"/>
            <a:ext cx="11409359" cy="657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799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　</a:t>
            </a:r>
            <a:r>
              <a:rPr lang="zh-CN" altLang="zh-CN" sz="2799" kern="100" dirty="0">
                <a:solidFill>
                  <a:srgbClr val="C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见解析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77132" y="3414339"/>
            <a:ext cx="11409359" cy="1310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799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W</a:t>
            </a:r>
            <a:r>
              <a:rPr lang="en-US" altLang="zh-CN" sz="2799" i="1" kern="100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AC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W</a:t>
            </a:r>
            <a:r>
              <a:rPr lang="en-US" altLang="zh-CN" sz="2799" i="1" kern="100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AB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W</a:t>
            </a:r>
            <a:r>
              <a:rPr lang="en-US" altLang="zh-CN" sz="2799" i="1" kern="100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BC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＝－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3</a:t>
            </a:r>
            <a:r>
              <a:rPr lang="en-US" altLang="zh-CN" sz="2799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×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10</a:t>
            </a:r>
            <a:r>
              <a:rPr lang="zh-CN" altLang="zh-CN" sz="2799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799" kern="100" baseline="30000" dirty="0">
                <a:latin typeface="Times New Roman" panose="02020603050405020304" pitchFamily="18" charset="0"/>
                <a:cs typeface="Courier New" panose="02070309020205020404" pitchFamily="49" charset="0"/>
              </a:rPr>
              <a:t>5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 J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1.2</a:t>
            </a:r>
            <a:r>
              <a:rPr lang="en-US" altLang="zh-CN" sz="2799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×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10</a:t>
            </a:r>
            <a:r>
              <a:rPr lang="zh-CN" altLang="zh-CN" sz="2799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799" kern="100" baseline="30000" dirty="0">
                <a:latin typeface="Times New Roman" panose="02020603050405020304" pitchFamily="18" charset="0"/>
                <a:cs typeface="Courier New" panose="02070309020205020404" pitchFamily="49" charset="0"/>
              </a:rPr>
              <a:t>5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 J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＝－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1.8</a:t>
            </a:r>
            <a:r>
              <a:rPr lang="en-US" altLang="zh-CN" sz="2799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×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10</a:t>
            </a:r>
            <a:r>
              <a:rPr lang="zh-CN" altLang="zh-CN" sz="2799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799" kern="100" baseline="30000" dirty="0">
                <a:latin typeface="Times New Roman" panose="02020603050405020304" pitchFamily="18" charset="0"/>
                <a:cs typeface="Courier New" panose="02070309020205020404" pitchFamily="49" charset="0"/>
              </a:rPr>
              <a:t>5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 J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电势能增加了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1.8</a:t>
            </a:r>
            <a:r>
              <a:rPr lang="en-US" altLang="zh-CN" sz="2799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×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10</a:t>
            </a:r>
            <a:r>
              <a:rPr lang="zh-CN" altLang="zh-CN" sz="2799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799" kern="100" baseline="30000" dirty="0">
                <a:latin typeface="Times New Roman" panose="02020603050405020304" pitchFamily="18" charset="0"/>
                <a:cs typeface="Courier New" panose="02070309020205020404" pitchFamily="49" charset="0"/>
              </a:rPr>
              <a:t>5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 J.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321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77132" y="477355"/>
            <a:ext cx="11409359" cy="1310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799" kern="100" spc="8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zh-CN" altLang="zh-CN" sz="2799" kern="100" spc="8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如果规定</a:t>
            </a:r>
            <a:r>
              <a:rPr lang="en-US" altLang="zh-CN" sz="2799" i="1" kern="100" spc="8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799" kern="100" spc="8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点的电势能为零，则该电荷在</a:t>
            </a:r>
            <a:r>
              <a:rPr lang="en-US" altLang="zh-CN" sz="2799" i="1" kern="100" spc="8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799" kern="100" spc="8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点和</a:t>
            </a:r>
            <a:r>
              <a:rPr lang="en-US" altLang="zh-CN" sz="2799" i="1" kern="100" spc="8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799" kern="100" spc="8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点的电势能分别为多少？</a:t>
            </a:r>
            <a:endParaRPr lang="zh-CN" altLang="zh-CN" sz="1050" kern="100" spc="8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7132" y="1835393"/>
            <a:ext cx="11409359" cy="657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799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　</a:t>
            </a:r>
            <a:r>
              <a:rPr lang="zh-CN" altLang="zh-CN" sz="2799" kern="100" dirty="0">
                <a:solidFill>
                  <a:srgbClr val="C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见解析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77132" y="2709087"/>
            <a:ext cx="11409359" cy="1956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799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799" kern="100">
                <a:latin typeface="Times New Roman" panose="02020603050405020304" pitchFamily="18" charset="0"/>
                <a:cs typeface="Times New Roman" panose="02020603050405020304" pitchFamily="18" charset="0"/>
              </a:rPr>
              <a:t>如果规定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点的电势能为零，由公式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W</a:t>
            </a:r>
            <a:r>
              <a:rPr lang="en-US" altLang="zh-CN" sz="2799" i="1" kern="100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AB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799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E</a:t>
            </a:r>
            <a:r>
              <a:rPr lang="en-US" altLang="zh-CN" sz="2799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p</a:t>
            </a:r>
            <a:r>
              <a:rPr lang="en-US" altLang="zh-CN" sz="2799" i="1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799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E</a:t>
            </a:r>
            <a:r>
              <a:rPr lang="en-US" altLang="zh-CN" sz="2799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p</a:t>
            </a:r>
            <a:r>
              <a:rPr lang="en-US" altLang="zh-CN" sz="2799" i="1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得该电荷在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点的电势能为</a:t>
            </a:r>
            <a:r>
              <a:rPr lang="en-US" altLang="zh-CN" sz="2799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E</a:t>
            </a:r>
            <a:r>
              <a:rPr lang="en-US" altLang="zh-CN" sz="2799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p</a:t>
            </a:r>
            <a:r>
              <a:rPr lang="en-US" altLang="zh-CN" sz="2799" i="1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799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E</a:t>
            </a:r>
            <a:r>
              <a:rPr lang="en-US" altLang="zh-CN" sz="2799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p</a:t>
            </a:r>
            <a:r>
              <a:rPr lang="en-US" altLang="zh-CN" sz="2799" i="1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W</a:t>
            </a:r>
            <a:r>
              <a:rPr lang="en-US" altLang="zh-CN" sz="2799" i="1" kern="100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AB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0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W</a:t>
            </a:r>
            <a:r>
              <a:rPr lang="en-US" altLang="zh-CN" sz="2799" i="1" kern="100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AB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3</a:t>
            </a:r>
            <a:r>
              <a:rPr lang="en-US" altLang="zh-CN" sz="2799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×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10</a:t>
            </a:r>
            <a:r>
              <a:rPr lang="zh-CN" altLang="zh-CN" sz="2799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799" kern="100" baseline="30000" dirty="0">
                <a:latin typeface="Times New Roman" panose="02020603050405020304" pitchFamily="18" charset="0"/>
                <a:cs typeface="Courier New" panose="02070309020205020404" pitchFamily="49" charset="0"/>
              </a:rPr>
              <a:t>5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 J.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同理，电荷在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C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点的电势能为</a:t>
            </a:r>
            <a:r>
              <a:rPr lang="en-US" altLang="zh-CN" sz="2799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E</a:t>
            </a:r>
            <a:r>
              <a:rPr lang="en-US" altLang="zh-CN" sz="2799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p</a:t>
            </a:r>
            <a:r>
              <a:rPr lang="en-US" altLang="zh-CN" sz="2799" i="1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C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799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E</a:t>
            </a:r>
            <a:r>
              <a:rPr lang="en-US" altLang="zh-CN" sz="2799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p</a:t>
            </a:r>
            <a:r>
              <a:rPr lang="en-US" altLang="zh-CN" sz="2799" i="1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W</a:t>
            </a:r>
            <a:r>
              <a:rPr lang="en-US" altLang="zh-CN" sz="2799" i="1" kern="100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AC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0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W</a:t>
            </a:r>
            <a:r>
              <a:rPr lang="en-US" altLang="zh-CN" sz="2799" i="1" kern="100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AC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1.8</a:t>
            </a:r>
            <a:r>
              <a:rPr lang="en-US" altLang="zh-CN" sz="2799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×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10</a:t>
            </a:r>
            <a:r>
              <a:rPr lang="zh-CN" altLang="zh-CN" sz="2799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799" kern="100" baseline="30000" dirty="0">
                <a:latin typeface="Times New Roman" panose="02020603050405020304" pitchFamily="18" charset="0"/>
                <a:cs typeface="Courier New" panose="02070309020205020404" pitchFamily="49" charset="0"/>
              </a:rPr>
              <a:t>5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 J.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34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77132" y="534686"/>
            <a:ext cx="11409359" cy="1310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799" kern="100" spc="8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(3)</a:t>
            </a:r>
            <a:r>
              <a:rPr lang="zh-CN" altLang="zh-CN" sz="2799" kern="100" spc="8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如果规定</a:t>
            </a:r>
            <a:r>
              <a:rPr lang="en-US" altLang="zh-CN" sz="2799" i="1" kern="100" spc="8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799" kern="100" spc="8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点的电势能为零，则该电荷在</a:t>
            </a:r>
            <a:r>
              <a:rPr lang="en-US" altLang="zh-CN" sz="2799" i="1" kern="100" spc="8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799" kern="100" spc="8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点和</a:t>
            </a:r>
            <a:r>
              <a:rPr lang="en-US" altLang="zh-CN" sz="2799" i="1" kern="100" spc="8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799" kern="100" spc="8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点的电势能分别为多少</a:t>
            </a:r>
            <a:r>
              <a:rPr lang="zh-CN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？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7132" y="1907384"/>
            <a:ext cx="11409359" cy="657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799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　</a:t>
            </a:r>
            <a:r>
              <a:rPr lang="zh-CN" altLang="zh-CN" sz="2799" kern="100" dirty="0">
                <a:solidFill>
                  <a:srgbClr val="C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见解析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77132" y="2799736"/>
            <a:ext cx="11409359" cy="1956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799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799" kern="100">
                <a:latin typeface="Times New Roman" panose="02020603050405020304" pitchFamily="18" charset="0"/>
                <a:cs typeface="Times New Roman" panose="02020603050405020304" pitchFamily="18" charset="0"/>
              </a:rPr>
              <a:t>如果规定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点的电势能为零，则该电荷在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点的电势能为：</a:t>
            </a:r>
            <a:r>
              <a:rPr lang="en-US" altLang="zh-CN" sz="2799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E</a:t>
            </a:r>
            <a:r>
              <a:rPr lang="en-US" altLang="zh-CN" sz="2799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p</a:t>
            </a:r>
            <a:r>
              <a:rPr lang="en-US" altLang="zh-CN" sz="2799" i="1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en-US" altLang="zh-CN" sz="2799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′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799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E</a:t>
            </a:r>
            <a:r>
              <a:rPr lang="en-US" altLang="zh-CN" sz="2799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p</a:t>
            </a:r>
            <a:r>
              <a:rPr lang="en-US" altLang="zh-CN" sz="2799" i="1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en-US" altLang="zh-CN" sz="2799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′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W</a:t>
            </a:r>
            <a:r>
              <a:rPr lang="en-US" altLang="zh-CN" sz="2799" i="1" kern="100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AB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0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W</a:t>
            </a:r>
            <a:r>
              <a:rPr lang="en-US" altLang="zh-CN" sz="2799" i="1" kern="100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AB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＝－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3</a:t>
            </a:r>
            <a:r>
              <a:rPr lang="en-US" altLang="zh-CN" sz="2799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×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10</a:t>
            </a:r>
            <a:r>
              <a:rPr lang="zh-CN" altLang="zh-CN" sz="2799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799" kern="100" baseline="30000" dirty="0">
                <a:latin typeface="Times New Roman" panose="02020603050405020304" pitchFamily="18" charset="0"/>
                <a:cs typeface="Courier New" panose="02070309020205020404" pitchFamily="49" charset="0"/>
              </a:rPr>
              <a:t>5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 J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电荷在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C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点的电势能为</a:t>
            </a:r>
            <a:r>
              <a:rPr lang="en-US" altLang="zh-CN" sz="2799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E</a:t>
            </a:r>
            <a:r>
              <a:rPr lang="en-US" altLang="zh-CN" sz="2799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p</a:t>
            </a:r>
            <a:r>
              <a:rPr lang="en-US" altLang="zh-CN" sz="2799" i="1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C</a:t>
            </a:r>
            <a:r>
              <a:rPr lang="en-US" altLang="zh-CN" sz="2799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′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799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E</a:t>
            </a:r>
            <a:r>
              <a:rPr lang="en-US" altLang="zh-CN" sz="2799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p</a:t>
            </a:r>
            <a:r>
              <a:rPr lang="en-US" altLang="zh-CN" sz="2799" i="1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en-US" altLang="zh-CN" sz="2799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′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W</a:t>
            </a:r>
            <a:r>
              <a:rPr lang="en-US" altLang="zh-CN" sz="2799" i="1" kern="100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BC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0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799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W</a:t>
            </a:r>
            <a:r>
              <a:rPr lang="en-US" altLang="zh-CN" sz="2799" i="1" kern="100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BC</a:t>
            </a:r>
            <a:r>
              <a:rPr lang="zh-CN" altLang="zh-CN" sz="2799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＝－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1.2</a:t>
            </a:r>
            <a:r>
              <a:rPr lang="en-US" altLang="zh-CN" sz="2799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×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10</a:t>
            </a:r>
            <a:r>
              <a:rPr lang="zh-CN" altLang="zh-CN" sz="2799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799" kern="100" baseline="30000" dirty="0">
                <a:latin typeface="Times New Roman" panose="02020603050405020304" pitchFamily="18" charset="0"/>
                <a:cs typeface="Courier New" panose="02070309020205020404" pitchFamily="49" charset="0"/>
              </a:rPr>
              <a:t>5</a:t>
            </a:r>
            <a:r>
              <a:rPr lang="en-US" altLang="zh-CN" sz="2799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 J.</a:t>
            </a:r>
            <a:endParaRPr lang="zh-CN" altLang="zh-CN" sz="105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86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77132" y="549347"/>
            <a:ext cx="11409359" cy="5261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799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针对训练</a:t>
            </a:r>
            <a:r>
              <a:rPr lang="zh-CN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</a:t>
            </a:r>
            <a:r>
              <a:rPr lang="en-US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多选</a:t>
            </a:r>
            <a:r>
              <a:rPr lang="en-US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如图</a:t>
            </a:r>
            <a:r>
              <a:rPr lang="en-US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zh-CN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所示，在正点电荷的电场中的一条电场线上依次有</a:t>
            </a:r>
            <a:r>
              <a:rPr lang="en-US" altLang="zh-CN" sz="2799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799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799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三点，分别把带电荷量为＋</a:t>
            </a:r>
            <a:r>
              <a:rPr lang="en-US" altLang="zh-CN" sz="2799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和－</a:t>
            </a:r>
            <a:r>
              <a:rPr lang="en-US" altLang="zh-CN" sz="2799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799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的点电荷依次放在这三点上，关于它们所具有的电势能，下列说法中正确的是</a:t>
            </a:r>
            <a:endParaRPr lang="en-US" altLang="zh-CN" sz="2799" kern="100" dirty="0"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放上带电荷量为＋</a:t>
            </a:r>
            <a:r>
              <a:rPr lang="en-US" altLang="zh-CN" sz="2799" i="1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的点电荷时，它们的电势能大小</a:t>
            </a:r>
            <a:endParaRPr lang="en-US" altLang="zh-CN" sz="2799" kern="100" spc="-100" dirty="0"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关系为</a:t>
            </a:r>
            <a:r>
              <a:rPr lang="en-US" altLang="zh-CN" sz="2799" i="1" kern="100" spc="-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E</a:t>
            </a:r>
            <a:r>
              <a:rPr lang="en-US" altLang="zh-CN" sz="2799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799" i="1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＞</a:t>
            </a:r>
            <a:r>
              <a:rPr lang="en-US" altLang="zh-CN" sz="2799" i="1" kern="100" spc="-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E</a:t>
            </a:r>
            <a:r>
              <a:rPr lang="en-US" altLang="zh-CN" sz="2799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799" i="1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＞</a:t>
            </a:r>
            <a:r>
              <a:rPr lang="en-US" altLang="zh-CN" sz="2799" i="1" kern="100" spc="-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E</a:t>
            </a:r>
            <a:r>
              <a:rPr lang="en-US" altLang="zh-CN" sz="2799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799" i="1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endParaRPr lang="zh-CN" altLang="zh-CN" sz="2799" kern="100" spc="-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B.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放上带电荷量为＋</a:t>
            </a:r>
            <a:r>
              <a:rPr lang="en-US" altLang="zh-CN" sz="2799" i="1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的点电荷时，它们的电势能大小关系为</a:t>
            </a:r>
            <a:r>
              <a:rPr lang="en-US" altLang="zh-CN" sz="2799" i="1" kern="100" spc="-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E</a:t>
            </a:r>
            <a:r>
              <a:rPr lang="en-US" altLang="zh-CN" sz="2799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799" i="1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＜</a:t>
            </a:r>
            <a:r>
              <a:rPr lang="en-US" altLang="zh-CN" sz="2799" i="1" kern="100" spc="-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E</a:t>
            </a:r>
            <a:r>
              <a:rPr lang="en-US" altLang="zh-CN" sz="2799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799" i="1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＜</a:t>
            </a:r>
            <a:r>
              <a:rPr lang="en-US" altLang="zh-CN" sz="2799" i="1" kern="100" spc="-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E</a:t>
            </a:r>
            <a:r>
              <a:rPr lang="en-US" altLang="zh-CN" sz="2799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799" i="1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endParaRPr lang="zh-CN" altLang="zh-CN" sz="2799" kern="100" spc="-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放上带电荷量为－</a:t>
            </a:r>
            <a:r>
              <a:rPr lang="en-US" altLang="zh-CN" sz="2799" i="1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的点电荷时，它们的电势能大小关系为</a:t>
            </a:r>
            <a:r>
              <a:rPr lang="en-US" altLang="zh-CN" sz="2799" i="1" kern="100" spc="-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E</a:t>
            </a:r>
            <a:r>
              <a:rPr lang="en-US" altLang="zh-CN" sz="2799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799" i="1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＞</a:t>
            </a:r>
            <a:r>
              <a:rPr lang="en-US" altLang="zh-CN" sz="2799" i="1" kern="100" spc="-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E</a:t>
            </a:r>
            <a:r>
              <a:rPr lang="en-US" altLang="zh-CN" sz="2799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799" i="1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＞</a:t>
            </a:r>
            <a:r>
              <a:rPr lang="en-US" altLang="zh-CN" sz="2799" i="1" kern="100" spc="-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E</a:t>
            </a:r>
            <a:r>
              <a:rPr lang="en-US" altLang="zh-CN" sz="2799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799" i="1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endParaRPr lang="zh-CN" altLang="zh-CN" sz="2799" kern="100" spc="-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D.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放上带电荷量为－</a:t>
            </a:r>
            <a:r>
              <a:rPr lang="en-US" altLang="zh-CN" sz="2799" i="1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的点电荷时，它们的电势能大小关系为</a:t>
            </a:r>
            <a:r>
              <a:rPr lang="en-US" altLang="zh-CN" sz="2799" i="1" kern="100" spc="-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E</a:t>
            </a:r>
            <a:r>
              <a:rPr lang="en-US" altLang="zh-CN" sz="2799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799" i="1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＜</a:t>
            </a:r>
            <a:r>
              <a:rPr lang="en-US" altLang="zh-CN" sz="2799" i="1" kern="100" spc="-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E</a:t>
            </a:r>
            <a:r>
              <a:rPr lang="en-US" altLang="zh-CN" sz="2799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799" i="1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799" kern="100" spc="-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＜</a:t>
            </a:r>
            <a:r>
              <a:rPr lang="en-US" altLang="zh-CN" sz="2799" i="1" kern="100" spc="-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E</a:t>
            </a:r>
            <a:r>
              <a:rPr lang="en-US" altLang="zh-CN" sz="2799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p</a:t>
            </a:r>
            <a:r>
              <a:rPr lang="en-US" altLang="zh-CN" sz="2799" i="1" kern="100" spc="-100" baseline="-250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endParaRPr lang="zh-CN" altLang="zh-CN" sz="2799" kern="100" spc="-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4" name="TextBox 14"/>
          <p:cNvSpPr txBox="1"/>
          <p:nvPr/>
        </p:nvSpPr>
        <p:spPr>
          <a:xfrm>
            <a:off x="230173" y="2546446"/>
            <a:ext cx="657540" cy="784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99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pic>
        <p:nvPicPr>
          <p:cNvPr id="15374" name="Picture 14" descr="D8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8163" y="2199042"/>
            <a:ext cx="2540363" cy="611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9865988" y="2772306"/>
            <a:ext cx="724710" cy="6566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2799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sz="2799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3</a:t>
            </a:r>
            <a:endParaRPr lang="zh-CN" altLang="zh-CN" sz="2799" b="1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8" name="TextBox 14"/>
          <p:cNvSpPr txBox="1"/>
          <p:nvPr/>
        </p:nvSpPr>
        <p:spPr>
          <a:xfrm>
            <a:off x="230173" y="5073940"/>
            <a:ext cx="657540" cy="784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99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</p:spTree>
    <p:extLst>
      <p:ext uri="{BB962C8B-B14F-4D97-AF65-F5344CB8AC3E}">
        <p14:creationId xmlns:p14="http://schemas.microsoft.com/office/powerpoint/2010/main" val="183269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539" name="Text Box 3"/>
          <p:cNvSpPr txBox="1">
            <a:spLocks noChangeArrowheads="1"/>
          </p:cNvSpPr>
          <p:nvPr/>
        </p:nvSpPr>
        <p:spPr bwMode="auto">
          <a:xfrm>
            <a:off x="3987712" y="2273499"/>
            <a:ext cx="124736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itchFamily="2" charset="-122"/>
                <a:cs typeface="Times New Roman" pitchFamily="18" charset="0"/>
              </a:rPr>
              <a:t>CD</a:t>
            </a:r>
          </a:p>
        </p:txBody>
      </p:sp>
      <p:sp>
        <p:nvSpPr>
          <p:cNvPr id="2" name="矩形 1"/>
          <p:cNvSpPr/>
          <p:nvPr/>
        </p:nvSpPr>
        <p:spPr>
          <a:xfrm>
            <a:off x="2570783" y="980728"/>
            <a:ext cx="2831543" cy="521742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010943" y="1633463"/>
            <a:ext cx="1944215" cy="521742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38535" y="2259186"/>
            <a:ext cx="2592288" cy="521742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63271" y="1111404"/>
            <a:ext cx="4824536" cy="1303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由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动能定理可知，电荷</a:t>
            </a: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的动能将增加</a:t>
            </a:r>
            <a:r>
              <a:rPr lang="en-US" altLang="zh-CN" sz="28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5×10</a:t>
            </a:r>
            <a:r>
              <a:rPr lang="zh-CN" altLang="en-US" sz="2800" b="1" kern="0" baseline="3000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kern="0" baseline="3000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6</a:t>
            </a:r>
            <a:r>
              <a:rPr lang="en-US" altLang="zh-CN" sz="2800" b="1" ker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J </a:t>
            </a:r>
            <a:r>
              <a:rPr lang="zh-CN" altLang="en-US" sz="2800" b="1" ker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</a:t>
            </a:r>
            <a:r>
              <a:rPr lang="en-US" altLang="zh-CN" sz="2800" b="1" ker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b="1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正确</a:t>
            </a:r>
            <a:endParaRPr lang="zh-CN" altLang="en-US" sz="2800" b="1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63271" y="2449576"/>
            <a:ext cx="4680520" cy="1303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Times New Roman" pitchFamily="18" charset="0"/>
                <a:ea typeface="黑体" pitchFamily="2" charset="-122"/>
                <a:cs typeface="Times New Roman" pitchFamily="18" charset="0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rgbClr val="0000FF"/>
                </a:solidFill>
              </a:rPr>
              <a:t>根据</a:t>
            </a:r>
            <a:r>
              <a:rPr lang="zh-CN" altLang="en-US" b="1">
                <a:solidFill>
                  <a:srgbClr val="0000FF"/>
                </a:solidFill>
              </a:rPr>
              <a:t>功能关系，电荷</a:t>
            </a:r>
            <a:r>
              <a:rPr lang="zh-CN" altLang="en-US" b="1" dirty="0">
                <a:solidFill>
                  <a:srgbClr val="0000FF"/>
                </a:solidFill>
              </a:rPr>
              <a:t>的电势能将减少</a:t>
            </a:r>
            <a:r>
              <a:rPr lang="en-US" altLang="zh-CN" b="1" dirty="0">
                <a:solidFill>
                  <a:srgbClr val="0000FF"/>
                </a:solidFill>
              </a:rPr>
              <a:t>5×10</a:t>
            </a:r>
            <a:r>
              <a:rPr lang="zh-CN" altLang="en-US" b="1" dirty="0">
                <a:solidFill>
                  <a:srgbClr val="0000FF"/>
                </a:solidFill>
              </a:rPr>
              <a:t>－</a:t>
            </a:r>
            <a:r>
              <a:rPr lang="en-US" altLang="zh-CN" b="1">
                <a:solidFill>
                  <a:srgbClr val="0000FF"/>
                </a:solidFill>
              </a:rPr>
              <a:t>6J </a:t>
            </a:r>
            <a:r>
              <a:rPr lang="zh-CN" altLang="en-US" b="1">
                <a:solidFill>
                  <a:srgbClr val="0000FF"/>
                </a:solidFill>
              </a:rPr>
              <a:t>，</a:t>
            </a:r>
            <a:r>
              <a:rPr lang="en-US" altLang="zh-CN" b="1">
                <a:solidFill>
                  <a:srgbClr val="0000FF"/>
                </a:solidFill>
              </a:rPr>
              <a:t>C</a:t>
            </a:r>
            <a:r>
              <a:rPr lang="zh-CN" altLang="en-US" b="1" dirty="0">
                <a:solidFill>
                  <a:srgbClr val="0000FF"/>
                </a:solidFill>
              </a:rPr>
              <a:t>正确</a:t>
            </a:r>
            <a:endParaRPr lang="en-US" altLang="zh-CN" b="1" dirty="0">
              <a:solidFill>
                <a:srgbClr val="0000FF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819414" y="4145258"/>
            <a:ext cx="4536503" cy="521742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63271" y="3843045"/>
            <a:ext cx="4824536" cy="1303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 b="1">
                <a:latin typeface="Times New Roman" pitchFamily="18" charset="0"/>
                <a:ea typeface="黑体" pitchFamily="2" charset="-122"/>
                <a:cs typeface="Times New Roman" pitchFamily="18" charset="0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0000FF"/>
                </a:solidFill>
              </a:rPr>
              <a:t>由于不知道电荷的初动能和</a:t>
            </a:r>
            <a:r>
              <a:rPr lang="zh-CN" altLang="en-US">
                <a:solidFill>
                  <a:srgbClr val="0000FF"/>
                </a:solidFill>
              </a:rPr>
              <a:t>初势能，所以</a:t>
            </a:r>
            <a:r>
              <a:rPr lang="en-US" altLang="zh-CN" dirty="0">
                <a:solidFill>
                  <a:srgbClr val="0000FF"/>
                </a:solidFill>
              </a:rPr>
              <a:t>A</a:t>
            </a:r>
            <a:r>
              <a:rPr lang="zh-CN" altLang="en-US" dirty="0">
                <a:solidFill>
                  <a:srgbClr val="0000FF"/>
                </a:solidFill>
              </a:rPr>
              <a:t>、</a:t>
            </a:r>
            <a:r>
              <a:rPr lang="en-US" altLang="zh-CN" dirty="0">
                <a:solidFill>
                  <a:srgbClr val="0000FF"/>
                </a:solidFill>
              </a:rPr>
              <a:t>B</a:t>
            </a:r>
            <a:r>
              <a:rPr lang="zh-CN" altLang="en-US" dirty="0">
                <a:solidFill>
                  <a:srgbClr val="0000FF"/>
                </a:solidFill>
              </a:rPr>
              <a:t>错误</a:t>
            </a:r>
          </a:p>
        </p:txBody>
      </p:sp>
      <p:sp>
        <p:nvSpPr>
          <p:cNvPr id="7" name="任意多边形 6"/>
          <p:cNvSpPr/>
          <p:nvPr/>
        </p:nvSpPr>
        <p:spPr>
          <a:xfrm>
            <a:off x="365800" y="5312288"/>
            <a:ext cx="1036320" cy="419242"/>
          </a:xfrm>
          <a:custGeom>
            <a:avLst/>
            <a:gdLst>
              <a:gd name="connsiteX0" fmla="*/ 0 w 1036320"/>
              <a:gd name="connsiteY0" fmla="*/ 243840 h 675193"/>
              <a:gd name="connsiteX1" fmla="*/ 213360 w 1036320"/>
              <a:gd name="connsiteY1" fmla="*/ 670560 h 675193"/>
              <a:gd name="connsiteX2" fmla="*/ 1036320 w 1036320"/>
              <a:gd name="connsiteY2" fmla="*/ 0 h 675193"/>
              <a:gd name="connsiteX3" fmla="*/ 1036320 w 1036320"/>
              <a:gd name="connsiteY3" fmla="*/ 0 h 675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6320" h="675193">
                <a:moveTo>
                  <a:pt x="0" y="243840"/>
                </a:moveTo>
                <a:cubicBezTo>
                  <a:pt x="20320" y="477520"/>
                  <a:pt x="40640" y="711200"/>
                  <a:pt x="213360" y="670560"/>
                </a:cubicBezTo>
                <a:cubicBezTo>
                  <a:pt x="386080" y="629920"/>
                  <a:pt x="1036320" y="0"/>
                  <a:pt x="1036320" y="0"/>
                </a:cubicBezTo>
                <a:lnTo>
                  <a:pt x="103632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338535" y="4637095"/>
            <a:ext cx="1036320" cy="419242"/>
          </a:xfrm>
          <a:custGeom>
            <a:avLst/>
            <a:gdLst>
              <a:gd name="connsiteX0" fmla="*/ 0 w 1036320"/>
              <a:gd name="connsiteY0" fmla="*/ 243840 h 675193"/>
              <a:gd name="connsiteX1" fmla="*/ 213360 w 1036320"/>
              <a:gd name="connsiteY1" fmla="*/ 670560 h 675193"/>
              <a:gd name="connsiteX2" fmla="*/ 1036320 w 1036320"/>
              <a:gd name="connsiteY2" fmla="*/ 0 h 675193"/>
              <a:gd name="connsiteX3" fmla="*/ 1036320 w 1036320"/>
              <a:gd name="connsiteY3" fmla="*/ 0 h 675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6320" h="675193">
                <a:moveTo>
                  <a:pt x="0" y="243840"/>
                </a:moveTo>
                <a:cubicBezTo>
                  <a:pt x="20320" y="477520"/>
                  <a:pt x="40640" y="711200"/>
                  <a:pt x="213360" y="670560"/>
                </a:cubicBezTo>
                <a:cubicBezTo>
                  <a:pt x="386080" y="629920"/>
                  <a:pt x="1036320" y="0"/>
                  <a:pt x="1036320" y="0"/>
                </a:cubicBezTo>
                <a:lnTo>
                  <a:pt x="1036320" y="0"/>
                </a:ln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29482" y="4061864"/>
            <a:ext cx="432048" cy="570265"/>
            <a:chOff x="7395319" y="5102870"/>
            <a:chExt cx="432048" cy="918418"/>
          </a:xfrm>
        </p:grpSpPr>
        <p:cxnSp>
          <p:nvCxnSpPr>
            <p:cNvPr id="24" name="直接连接符 23"/>
            <p:cNvCxnSpPr/>
            <p:nvPr/>
          </p:nvCxnSpPr>
          <p:spPr>
            <a:xfrm flipH="1">
              <a:off x="7395319" y="5102870"/>
              <a:ext cx="432048" cy="91841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7395319" y="5191347"/>
              <a:ext cx="432048" cy="829941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>
            <a:off x="338535" y="2955005"/>
            <a:ext cx="432048" cy="570265"/>
            <a:chOff x="7395319" y="5102870"/>
            <a:chExt cx="432048" cy="918418"/>
          </a:xfrm>
        </p:grpSpPr>
        <p:cxnSp>
          <p:nvCxnSpPr>
            <p:cNvPr id="27" name="直接连接符 26"/>
            <p:cNvCxnSpPr/>
            <p:nvPr/>
          </p:nvCxnSpPr>
          <p:spPr>
            <a:xfrm flipH="1">
              <a:off x="7395319" y="5102870"/>
              <a:ext cx="432048" cy="91841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7395319" y="5191347"/>
              <a:ext cx="432048" cy="829941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/>
          <p:cNvSpPr/>
          <p:nvPr/>
        </p:nvSpPr>
        <p:spPr>
          <a:xfrm>
            <a:off x="1804610" y="2904821"/>
            <a:ext cx="4536503" cy="521742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577538" name="Rectangle 2"/>
          <p:cNvSpPr>
            <a:spLocks noGrp="1" noChangeArrowheads="1"/>
          </p:cNvSpPr>
          <p:nvPr>
            <p:ph idx="1"/>
          </p:nvPr>
        </p:nvSpPr>
        <p:spPr>
          <a:xfrm>
            <a:off x="362124" y="836712"/>
            <a:ext cx="6241107" cy="5517232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２、一个电荷只在电场力作用下从电场中的</a:t>
            </a:r>
            <a:r>
              <a:rPr lang="en-US" altLang="zh-CN" sz="2800" b="1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点移到</a:t>
            </a:r>
            <a:r>
              <a:rPr lang="en-US" altLang="zh-CN" sz="2800" b="1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点时，电场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力做了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5×10</a:t>
            </a:r>
            <a:r>
              <a:rPr lang="zh-CN" altLang="en-US" sz="2800" b="1" baseline="300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6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J</a:t>
            </a:r>
            <a:r>
              <a:rPr lang="zh-CN" altLang="en-US" sz="2800" b="1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的功，那么 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          )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．电荷在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处时将具有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5×10</a:t>
            </a:r>
            <a:r>
              <a:rPr lang="zh-CN" altLang="en-US" sz="2800" b="1" baseline="300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6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J 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的电势能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．电荷在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处将具有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5×10</a:t>
            </a:r>
            <a:r>
              <a:rPr lang="zh-CN" altLang="en-US" sz="2800" b="1" baseline="300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6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J 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的动能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．电荷的电势能减少了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5×10</a:t>
            </a:r>
            <a:r>
              <a:rPr lang="zh-CN" altLang="en-US" sz="2800" b="1" baseline="300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6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J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．电荷的动能增加了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5×10</a:t>
            </a:r>
            <a:r>
              <a:rPr lang="zh-CN" altLang="en-US" sz="2800" b="1" baseline="300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1" baseline="300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6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J </a:t>
            </a:r>
          </a:p>
        </p:txBody>
      </p:sp>
    </p:spTree>
    <p:extLst>
      <p:ext uri="{BB962C8B-B14F-4D97-AF65-F5344CB8AC3E}">
        <p14:creationId xmlns:p14="http://schemas.microsoft.com/office/powerpoint/2010/main" val="92086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577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7539" grpId="0"/>
      <p:bldP spid="2" grpId="0" animBg="1"/>
      <p:bldP spid="10" grpId="0" animBg="1"/>
      <p:bldP spid="11" grpId="0" animBg="1"/>
      <p:bldP spid="3" grpId="0"/>
      <p:bldP spid="4" grpId="0"/>
      <p:bldP spid="14" grpId="0" animBg="1"/>
      <p:bldP spid="5" grpId="0"/>
      <p:bldP spid="7" grpId="0" animBg="1"/>
      <p:bldP spid="15" grpId="0" animBg="1"/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5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47149" y="764704"/>
            <a:ext cx="11268650" cy="5543550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３、将带电量为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6×10</a:t>
            </a:r>
            <a:r>
              <a:rPr lang="en-US" altLang="zh-CN" sz="2800" b="1" baseline="300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-6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的负电荷从电场中的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点移到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点，克服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电场力做了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3×10</a:t>
            </a:r>
            <a:r>
              <a:rPr lang="en-US" altLang="zh-CN" sz="2800" b="1" baseline="300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-5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J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的功，再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从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移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到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，电场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力做了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1.2×10</a:t>
            </a:r>
            <a:r>
              <a:rPr lang="en-US" altLang="zh-CN" sz="2800" b="1" baseline="300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-5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J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的功，则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）电荷从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移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到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，再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从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移到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的过程中电势能共改变了多少？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）如果规定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点的电势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能为零，则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该电荷在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点和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点的电势能分别为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多少？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）如果规定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点的电势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能为零，则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该电荷在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点和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点的电势能分别为多少？</a:t>
            </a:r>
          </a:p>
        </p:txBody>
      </p:sp>
      <p:sp>
        <p:nvSpPr>
          <p:cNvPr id="578563" name="Text Box 3"/>
          <p:cNvSpPr txBox="1">
            <a:spLocks noChangeArrowheads="1"/>
          </p:cNvSpPr>
          <p:nvPr/>
        </p:nvSpPr>
        <p:spPr bwMode="auto">
          <a:xfrm>
            <a:off x="6783853" y="2779862"/>
            <a:ext cx="32189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增加了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1.8×10</a:t>
            </a:r>
            <a:r>
              <a:rPr lang="en-US" altLang="zh-CN" sz="2800" b="1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-5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J. </a:t>
            </a:r>
          </a:p>
        </p:txBody>
      </p:sp>
      <p:sp>
        <p:nvSpPr>
          <p:cNvPr id="578564" name="Text Box 4"/>
          <p:cNvSpPr txBox="1">
            <a:spLocks noChangeArrowheads="1"/>
          </p:cNvSpPr>
          <p:nvPr/>
        </p:nvSpPr>
        <p:spPr bwMode="auto">
          <a:xfrm>
            <a:off x="6488360" y="4031442"/>
            <a:ext cx="33918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</a:t>
            </a:r>
            <a:r>
              <a:rPr lang="en-US" altLang="zh-CN" sz="2800" b="1" baseline="-25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en-US" altLang="zh-CN" sz="2800" b="1" i="1" baseline="-25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=1.8×10</a:t>
            </a:r>
            <a:r>
              <a:rPr lang="en-US" altLang="zh-CN" sz="2800" b="1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-5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J</a:t>
            </a:r>
          </a:p>
        </p:txBody>
      </p:sp>
      <p:sp>
        <p:nvSpPr>
          <p:cNvPr id="578565" name="Text Box 5"/>
          <p:cNvSpPr txBox="1">
            <a:spLocks noChangeArrowheads="1"/>
          </p:cNvSpPr>
          <p:nvPr/>
        </p:nvSpPr>
        <p:spPr bwMode="auto">
          <a:xfrm>
            <a:off x="6120135" y="5440658"/>
            <a:ext cx="321075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</a:t>
            </a:r>
            <a:r>
              <a:rPr lang="en-US" altLang="zh-CN" sz="2800" b="1" baseline="-25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en-US" altLang="zh-CN" sz="2800" b="1" i="1" baseline="-25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=-1.2×10</a:t>
            </a:r>
            <a:r>
              <a:rPr lang="en-US" altLang="zh-CN" sz="2800" b="1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-5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J</a:t>
            </a:r>
          </a:p>
        </p:txBody>
      </p:sp>
      <p:sp>
        <p:nvSpPr>
          <p:cNvPr id="578566" name="Text Box 6"/>
          <p:cNvSpPr txBox="1">
            <a:spLocks noChangeArrowheads="1"/>
          </p:cNvSpPr>
          <p:nvPr/>
        </p:nvSpPr>
        <p:spPr bwMode="auto">
          <a:xfrm>
            <a:off x="2292046" y="4056842"/>
            <a:ext cx="312365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</a:t>
            </a:r>
            <a:r>
              <a:rPr lang="en-US" altLang="zh-CN" sz="2800" b="1" baseline="-25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en-US" altLang="zh-CN" sz="2800" b="1" i="1" baseline="-25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=3×10</a:t>
            </a:r>
            <a:r>
              <a:rPr lang="en-US" altLang="zh-CN" sz="2800" b="1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-5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J</a:t>
            </a:r>
          </a:p>
        </p:txBody>
      </p:sp>
      <p:sp>
        <p:nvSpPr>
          <p:cNvPr id="578567" name="Rectangle 7"/>
          <p:cNvSpPr>
            <a:spLocks noChangeArrowheads="1"/>
          </p:cNvSpPr>
          <p:nvPr/>
        </p:nvSpPr>
        <p:spPr bwMode="auto">
          <a:xfrm>
            <a:off x="2103333" y="5440658"/>
            <a:ext cx="31683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</a:t>
            </a:r>
            <a:r>
              <a:rPr lang="en-US" altLang="zh-CN" sz="2800" b="1" baseline="-25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en-US" altLang="zh-CN" sz="2800" b="1" i="1" baseline="-25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 -3×10</a:t>
            </a:r>
            <a:r>
              <a:rPr lang="en-US" altLang="zh-CN" sz="2800" b="1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-5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J </a:t>
            </a:r>
          </a:p>
        </p:txBody>
      </p:sp>
    </p:spTree>
    <p:extLst>
      <p:ext uri="{BB962C8B-B14F-4D97-AF65-F5344CB8AC3E}">
        <p14:creationId xmlns:p14="http://schemas.microsoft.com/office/powerpoint/2010/main" val="206977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8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78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78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78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78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8563" grpId="0"/>
      <p:bldP spid="578564" grpId="0"/>
      <p:bldP spid="578565" grpId="0"/>
      <p:bldP spid="578566" grpId="0"/>
      <p:bldP spid="57856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337021" y="620688"/>
            <a:ext cx="6122194" cy="590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804863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9842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63638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indent="0">
              <a:lnSpc>
                <a:spcPct val="150000"/>
              </a:lnSpc>
            </a:pP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、如图</a:t>
            </a:r>
            <a:r>
              <a:rPr lang="zh-CN" altLang="en-US" sz="2800">
                <a:ea typeface="黑体" panose="02010609060101010101" pitchFamily="49" charset="-122"/>
                <a:cs typeface="Times New Roman" panose="02020603050405020304" pitchFamily="18" charset="0"/>
              </a:rPr>
              <a:t>所示，在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等量正点电荷形成的</a:t>
            </a:r>
            <a:r>
              <a:rPr lang="zh-CN" altLang="en-US" sz="2800">
                <a:ea typeface="黑体" panose="02010609060101010101" pitchFamily="49" charset="-122"/>
                <a:cs typeface="Times New Roman" panose="02020603050405020304" pitchFamily="18" charset="0"/>
              </a:rPr>
              <a:t>电场中，它们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连线的中垂面</a:t>
            </a:r>
            <a:r>
              <a:rPr lang="en-US" altLang="zh-CN" sz="2800" i="1"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en-US" sz="2800">
                <a:ea typeface="黑体" panose="02010609060101010101" pitchFamily="49" charset="-122"/>
                <a:cs typeface="Times New Roman" panose="02020603050405020304" pitchFamily="18" charset="0"/>
              </a:rPr>
              <a:t>上，</a:t>
            </a:r>
            <a:r>
              <a:rPr lang="en-US" altLang="zh-CN" sz="2800"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有</a:t>
            </a:r>
            <a:r>
              <a:rPr lang="zh-CN" altLang="en-US" sz="2800">
                <a:ea typeface="黑体" panose="02010609060101010101" pitchFamily="49" charset="-122"/>
                <a:cs typeface="Times New Roman" panose="02020603050405020304" pitchFamily="18" charset="0"/>
              </a:rPr>
              <a:t>一电子，从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静止开始由</a:t>
            </a:r>
            <a:r>
              <a:rPr lang="en-US" altLang="zh-CN" sz="2800" i="1" dirty="0"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运动到</a:t>
            </a:r>
            <a:r>
              <a:rPr lang="en-US" altLang="zh-CN" sz="2800" i="1" dirty="0"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的过程中</a:t>
            </a: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800" i="1" dirty="0"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dirty="0"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相对</a:t>
            </a:r>
            <a:r>
              <a:rPr lang="en-US" altLang="zh-CN" sz="2800" i="1" dirty="0"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800">
                <a:ea typeface="黑体" panose="02010609060101010101" pitchFamily="49" charset="-122"/>
                <a:cs typeface="Times New Roman" panose="02020603050405020304" pitchFamily="18" charset="0"/>
              </a:rPr>
              <a:t>对称</a:t>
            </a:r>
            <a:r>
              <a:rPr lang="en-US" altLang="zh-CN" sz="2800"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800">
                <a:ea typeface="黑体" panose="02010609060101010101" pitchFamily="49" charset="-122"/>
                <a:cs typeface="Times New Roman" panose="02020603050405020304" pitchFamily="18" charset="0"/>
              </a:rPr>
              <a:t>，下列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说法正确的是</a:t>
            </a: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(      )</a:t>
            </a:r>
          </a:p>
          <a:p>
            <a:pPr indent="0">
              <a:lnSpc>
                <a:spcPct val="150000"/>
              </a:lnSpc>
            </a:pP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A.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电子的电势能始终增多</a:t>
            </a:r>
          </a:p>
          <a:p>
            <a:pPr indent="0">
              <a:lnSpc>
                <a:spcPct val="150000"/>
              </a:lnSpc>
            </a:pP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B.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电子的电势能始终减少</a:t>
            </a:r>
          </a:p>
          <a:p>
            <a:pPr indent="0">
              <a:lnSpc>
                <a:spcPct val="150000"/>
              </a:lnSpc>
            </a:pP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C.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电子的电势能先减少后增加</a:t>
            </a:r>
          </a:p>
          <a:p>
            <a:pPr indent="0">
              <a:lnSpc>
                <a:spcPct val="150000"/>
              </a:lnSpc>
            </a:pP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D.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电子的电势能先增加后减少</a:t>
            </a:r>
          </a:p>
        </p:txBody>
      </p:sp>
      <p:sp>
        <p:nvSpPr>
          <p:cNvPr id="580611" name="Text Box 3"/>
          <p:cNvSpPr txBox="1">
            <a:spLocks noChangeArrowheads="1"/>
          </p:cNvSpPr>
          <p:nvPr/>
        </p:nvSpPr>
        <p:spPr bwMode="auto">
          <a:xfrm>
            <a:off x="1274639" y="3333000"/>
            <a:ext cx="59503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</a:p>
        </p:txBody>
      </p:sp>
      <p:sp>
        <p:nvSpPr>
          <p:cNvPr id="580613" name="Line 5"/>
          <p:cNvSpPr>
            <a:spLocks noChangeShapeType="1"/>
          </p:cNvSpPr>
          <p:nvPr/>
        </p:nvSpPr>
        <p:spPr bwMode="auto">
          <a:xfrm>
            <a:off x="7473715" y="2880244"/>
            <a:ext cx="3003430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80614" name="Text Box 6"/>
          <p:cNvSpPr txBox="1">
            <a:spLocks noChangeArrowheads="1"/>
          </p:cNvSpPr>
          <p:nvPr/>
        </p:nvSpPr>
        <p:spPr bwMode="auto">
          <a:xfrm>
            <a:off x="8619455" y="2407496"/>
            <a:ext cx="4074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0" i="1">
                <a:solidFill>
                  <a:schemeClr val="tx1"/>
                </a:solidFill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580615" name="Text Box 7"/>
          <p:cNvSpPr txBox="1">
            <a:spLocks noChangeArrowheads="1"/>
          </p:cNvSpPr>
          <p:nvPr/>
        </p:nvSpPr>
        <p:spPr bwMode="auto">
          <a:xfrm>
            <a:off x="9053826" y="3694000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0" i="1">
                <a:solidFill>
                  <a:schemeClr val="tx1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580616" name="Text Box 8"/>
          <p:cNvSpPr txBox="1">
            <a:spLocks noChangeArrowheads="1"/>
          </p:cNvSpPr>
          <p:nvPr/>
        </p:nvSpPr>
        <p:spPr bwMode="auto">
          <a:xfrm>
            <a:off x="9053826" y="1755528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0" i="1">
                <a:solidFill>
                  <a:schemeClr val="tx1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580617" name="Line 9"/>
          <p:cNvSpPr>
            <a:spLocks noChangeShapeType="1"/>
          </p:cNvSpPr>
          <p:nvPr/>
        </p:nvSpPr>
        <p:spPr bwMode="auto">
          <a:xfrm flipV="1">
            <a:off x="8975430" y="1757075"/>
            <a:ext cx="0" cy="2314408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i="1"/>
          </a:p>
        </p:txBody>
      </p:sp>
      <p:sp>
        <p:nvSpPr>
          <p:cNvPr id="580618" name="Oval 10"/>
          <p:cNvSpPr>
            <a:spLocks noChangeArrowheads="1"/>
          </p:cNvSpPr>
          <p:nvPr/>
        </p:nvSpPr>
        <p:spPr bwMode="auto">
          <a:xfrm>
            <a:off x="10398749" y="2739461"/>
            <a:ext cx="236930" cy="210401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0">
                <a:solidFill>
                  <a:schemeClr val="tx1"/>
                </a:solidFill>
                <a:latin typeface="Times New Roman" panose="02020603050405020304" pitchFamily="18" charset="0"/>
              </a:rPr>
              <a:t>+</a:t>
            </a:r>
          </a:p>
        </p:txBody>
      </p:sp>
      <p:sp>
        <p:nvSpPr>
          <p:cNvPr id="580619" name="Oval 11"/>
          <p:cNvSpPr>
            <a:spLocks noChangeArrowheads="1"/>
          </p:cNvSpPr>
          <p:nvPr/>
        </p:nvSpPr>
        <p:spPr bwMode="auto">
          <a:xfrm>
            <a:off x="7395319" y="2739461"/>
            <a:ext cx="236930" cy="210401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0">
                <a:solidFill>
                  <a:schemeClr val="tx1"/>
                </a:solidFill>
                <a:latin typeface="Times New Roman" panose="02020603050405020304" pitchFamily="18" charset="0"/>
              </a:rPr>
              <a:t>+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8975430" y="1340768"/>
            <a:ext cx="475964" cy="1573510"/>
            <a:chOff x="9191454" y="697582"/>
            <a:chExt cx="475964" cy="1573510"/>
          </a:xfrm>
        </p:grpSpPr>
        <p:cxnSp>
          <p:nvCxnSpPr>
            <p:cNvPr id="5" name="直接箭头连接符 4"/>
            <p:cNvCxnSpPr/>
            <p:nvPr/>
          </p:nvCxnSpPr>
          <p:spPr>
            <a:xfrm flipV="1">
              <a:off x="9191454" y="725804"/>
              <a:ext cx="0" cy="154528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>
              <a:off x="9307378" y="697582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  <a:endParaRPr lang="zh-CN" alt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975430" y="2914278"/>
            <a:ext cx="439392" cy="1918638"/>
            <a:chOff x="9191454" y="2271092"/>
            <a:chExt cx="439392" cy="1918638"/>
          </a:xfrm>
        </p:grpSpPr>
        <p:cxnSp>
          <p:nvCxnSpPr>
            <p:cNvPr id="3" name="直接箭头连接符 2"/>
            <p:cNvCxnSpPr/>
            <p:nvPr/>
          </p:nvCxnSpPr>
          <p:spPr>
            <a:xfrm>
              <a:off x="9191454" y="2271092"/>
              <a:ext cx="0" cy="173397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9270806" y="3820398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  <a:endParaRPr lang="zh-CN" alt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897034" y="1983954"/>
            <a:ext cx="159695" cy="159695"/>
            <a:chOff x="10203631" y="3501008"/>
            <a:chExt cx="319390" cy="319390"/>
          </a:xfrm>
        </p:grpSpPr>
        <p:sp>
          <p:nvSpPr>
            <p:cNvPr id="9" name="椭圆 8"/>
            <p:cNvSpPr/>
            <p:nvPr/>
          </p:nvSpPr>
          <p:spPr>
            <a:xfrm>
              <a:off x="10203631" y="3501008"/>
              <a:ext cx="319390" cy="31939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i="1">
                <a:latin typeface="Times New Roman" panose="02020603050405020304" pitchFamily="18" charset="0"/>
              </a:endParaRPr>
            </a:p>
          </p:txBody>
        </p:sp>
        <p:cxnSp>
          <p:nvCxnSpPr>
            <p:cNvPr id="11" name="直接连接符 10"/>
            <p:cNvCxnSpPr>
              <a:stCxn id="9" idx="2"/>
              <a:endCxn id="9" idx="6"/>
            </p:cNvCxnSpPr>
            <p:nvPr/>
          </p:nvCxnSpPr>
          <p:spPr>
            <a:xfrm>
              <a:off x="10203631" y="3660703"/>
              <a:ext cx="31939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/>
          <p:nvPr/>
        </p:nvGrpSpPr>
        <p:grpSpPr>
          <a:xfrm>
            <a:off x="8897034" y="3801432"/>
            <a:ext cx="159695" cy="159695"/>
            <a:chOff x="10203631" y="3501008"/>
            <a:chExt cx="319390" cy="319390"/>
          </a:xfrm>
        </p:grpSpPr>
        <p:sp>
          <p:nvSpPr>
            <p:cNvPr id="42" name="椭圆 41"/>
            <p:cNvSpPr/>
            <p:nvPr/>
          </p:nvSpPr>
          <p:spPr>
            <a:xfrm>
              <a:off x="10203631" y="3501008"/>
              <a:ext cx="319390" cy="31939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i="1">
                <a:latin typeface="Times New Roman" panose="02020603050405020304" pitchFamily="18" charset="0"/>
              </a:endParaRPr>
            </a:p>
          </p:txBody>
        </p:sp>
        <p:cxnSp>
          <p:nvCxnSpPr>
            <p:cNvPr id="43" name="直接连接符 42"/>
            <p:cNvCxnSpPr>
              <a:stCxn id="42" idx="2"/>
              <a:endCxn id="42" idx="6"/>
            </p:cNvCxnSpPr>
            <p:nvPr/>
          </p:nvCxnSpPr>
          <p:spPr>
            <a:xfrm>
              <a:off x="10203631" y="3660703"/>
              <a:ext cx="31939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8975430" y="2921670"/>
            <a:ext cx="570837" cy="879762"/>
            <a:chOff x="9191454" y="2278484"/>
            <a:chExt cx="570837" cy="879762"/>
          </a:xfrm>
        </p:grpSpPr>
        <p:cxnSp>
          <p:nvCxnSpPr>
            <p:cNvPr id="22" name="直接箭头连接符 21"/>
            <p:cNvCxnSpPr/>
            <p:nvPr/>
          </p:nvCxnSpPr>
          <p:spPr>
            <a:xfrm flipV="1">
              <a:off x="9191454" y="2278484"/>
              <a:ext cx="0" cy="879762"/>
            </a:xfrm>
            <a:prstGeom prst="straightConnector1">
              <a:avLst/>
            </a:prstGeom>
            <a:ln w="381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9272753" y="2405528"/>
              <a:ext cx="4895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i="1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zh-CN" altLang="en-US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759406" y="2384666"/>
            <a:ext cx="821486" cy="1067598"/>
            <a:chOff x="8975430" y="1741480"/>
            <a:chExt cx="821486" cy="1067598"/>
          </a:xfrm>
        </p:grpSpPr>
        <p:cxnSp>
          <p:nvCxnSpPr>
            <p:cNvPr id="18" name="直接箭头连接符 17"/>
            <p:cNvCxnSpPr>
              <a:stCxn id="9" idx="4"/>
            </p:cNvCxnSpPr>
            <p:nvPr/>
          </p:nvCxnSpPr>
          <p:spPr>
            <a:xfrm flipH="1">
              <a:off x="8975430" y="2143649"/>
              <a:ext cx="1452" cy="665429"/>
            </a:xfrm>
            <a:prstGeom prst="straightConnector1">
              <a:avLst/>
            </a:prstGeom>
            <a:ln w="381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9307378" y="1741480"/>
              <a:ext cx="4895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i="1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zh-CN" altLang="en-US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7767071" y="3303939"/>
            <a:ext cx="10658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做正功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767071" y="2248270"/>
            <a:ext cx="10658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做负功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443478" y="3399648"/>
            <a:ext cx="15934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>
                <a:latin typeface="Times New Roman" panose="02020603050405020304" pitchFamily="18" charset="0"/>
              </a:rPr>
              <a:t>电势能减少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9409511" y="2263659"/>
            <a:ext cx="1730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>
                <a:latin typeface="Times New Roman" panose="02020603050405020304" pitchFamily="18" charset="0"/>
              </a:rPr>
              <a:t>电势能增加</a:t>
            </a:r>
          </a:p>
        </p:txBody>
      </p:sp>
    </p:spTree>
    <p:extLst>
      <p:ext uri="{BB962C8B-B14F-4D97-AF65-F5344CB8AC3E}">
        <p14:creationId xmlns:p14="http://schemas.microsoft.com/office/powerpoint/2010/main" val="3854399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580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0611" grpId="0"/>
      <p:bldP spid="30" grpId="0"/>
      <p:bldP spid="50" grpId="0"/>
      <p:bldP spid="31" grpId="0"/>
      <p:bldP spid="5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634" name="Text Box 2"/>
          <p:cNvSpPr txBox="1">
            <a:spLocks noChangeArrowheads="1"/>
          </p:cNvSpPr>
          <p:nvPr/>
        </p:nvSpPr>
        <p:spPr bwMode="auto">
          <a:xfrm>
            <a:off x="313361" y="902325"/>
            <a:ext cx="6361878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804863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9842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63638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indent="0">
              <a:lnSpc>
                <a:spcPct val="150000"/>
              </a:lnSpc>
            </a:pP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5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、一带电油滴在匀强电场</a:t>
            </a: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E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中的运动轨迹如图虚线</a:t>
            </a:r>
            <a:r>
              <a:rPr lang="zh-CN" altLang="en-US" sz="2800">
                <a:ea typeface="黑体" panose="02010609060101010101" pitchFamily="49" charset="-122"/>
                <a:cs typeface="Times New Roman" panose="02020603050405020304" pitchFamily="18" charset="0"/>
              </a:rPr>
              <a:t>所示，电场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方向竖直向下</a:t>
            </a: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若</a:t>
            </a:r>
            <a:r>
              <a:rPr lang="zh-CN" altLang="en-US" sz="2800">
                <a:ea typeface="黑体" panose="02010609060101010101" pitchFamily="49" charset="-122"/>
                <a:cs typeface="Times New Roman" panose="02020603050405020304" pitchFamily="18" charset="0"/>
              </a:rPr>
              <a:t>不计空气阻力，则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此带电油滴从</a:t>
            </a: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运动到</a:t>
            </a: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的</a:t>
            </a:r>
            <a:r>
              <a:rPr lang="zh-CN" altLang="en-US" sz="2800">
                <a:ea typeface="黑体" panose="02010609060101010101" pitchFamily="49" charset="-122"/>
                <a:cs typeface="Times New Roman" panose="02020603050405020304" pitchFamily="18" charset="0"/>
              </a:rPr>
              <a:t>过程中，能量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变化情况为</a:t>
            </a: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(      )</a:t>
            </a:r>
          </a:p>
          <a:p>
            <a:pPr indent="0">
              <a:lnSpc>
                <a:spcPct val="150000"/>
              </a:lnSpc>
            </a:pP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A.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动能减小</a:t>
            </a:r>
          </a:p>
          <a:p>
            <a:pPr indent="0">
              <a:lnSpc>
                <a:spcPct val="150000"/>
              </a:lnSpc>
            </a:pP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B.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电势能增加</a:t>
            </a:r>
          </a:p>
          <a:p>
            <a:pPr indent="0">
              <a:lnSpc>
                <a:spcPct val="150000"/>
              </a:lnSpc>
            </a:pP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C.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动能和电势能之和减少</a:t>
            </a:r>
          </a:p>
          <a:p>
            <a:pPr indent="0">
              <a:lnSpc>
                <a:spcPct val="150000"/>
              </a:lnSpc>
            </a:pPr>
            <a:r>
              <a:rPr lang="en-US" altLang="zh-CN" sz="2800" dirty="0">
                <a:ea typeface="黑体" panose="02010609060101010101" pitchFamily="49" charset="-122"/>
                <a:cs typeface="Times New Roman" panose="02020603050405020304" pitchFamily="18" charset="0"/>
              </a:rPr>
              <a:t>D.</a:t>
            </a:r>
            <a:r>
              <a:rPr lang="zh-CN" altLang="en-US" sz="2800" dirty="0">
                <a:ea typeface="黑体" panose="02010609060101010101" pitchFamily="49" charset="-122"/>
                <a:cs typeface="Times New Roman" panose="02020603050405020304" pitchFamily="18" charset="0"/>
              </a:rPr>
              <a:t>重力势能和电势能之和增加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7770866" y="742693"/>
            <a:ext cx="2639293" cy="2605201"/>
            <a:chOff x="8856510" y="2781301"/>
            <a:chExt cx="3249644" cy="3272174"/>
          </a:xfrm>
        </p:grpSpPr>
        <p:sp>
          <p:nvSpPr>
            <p:cNvPr id="581635" name="Line 3"/>
            <p:cNvSpPr>
              <a:spLocks noChangeShapeType="1"/>
            </p:cNvSpPr>
            <p:nvPr/>
          </p:nvSpPr>
          <p:spPr bwMode="auto">
            <a:xfrm>
              <a:off x="10201294" y="2781301"/>
              <a:ext cx="0" cy="30956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1636" name="Line 4"/>
            <p:cNvSpPr>
              <a:spLocks noChangeShapeType="1"/>
            </p:cNvSpPr>
            <p:nvPr/>
          </p:nvSpPr>
          <p:spPr bwMode="auto">
            <a:xfrm>
              <a:off x="9432544" y="2781301"/>
              <a:ext cx="0" cy="30956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1637" name="Line 5"/>
            <p:cNvSpPr>
              <a:spLocks noChangeShapeType="1"/>
            </p:cNvSpPr>
            <p:nvPr/>
          </p:nvSpPr>
          <p:spPr bwMode="auto">
            <a:xfrm>
              <a:off x="11736676" y="2781301"/>
              <a:ext cx="0" cy="30956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1638" name="Line 6"/>
            <p:cNvSpPr>
              <a:spLocks noChangeShapeType="1"/>
            </p:cNvSpPr>
            <p:nvPr/>
          </p:nvSpPr>
          <p:spPr bwMode="auto">
            <a:xfrm>
              <a:off x="10967927" y="2781301"/>
              <a:ext cx="0" cy="30956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1639" name="Arc 7"/>
            <p:cNvSpPr>
              <a:spLocks/>
            </p:cNvSpPr>
            <p:nvPr/>
          </p:nvSpPr>
          <p:spPr bwMode="auto">
            <a:xfrm flipV="1">
              <a:off x="9432543" y="3789363"/>
              <a:ext cx="2304133" cy="129540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5400">
              <a:solidFill>
                <a:schemeClr val="tx1"/>
              </a:solidFill>
              <a:prstDash val="dash"/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</a:endParaRPr>
            </a:p>
          </p:txBody>
        </p:sp>
        <p:sp>
          <p:nvSpPr>
            <p:cNvPr id="581640" name="Text Box 8"/>
            <p:cNvSpPr txBox="1">
              <a:spLocks noChangeArrowheads="1"/>
            </p:cNvSpPr>
            <p:nvPr/>
          </p:nvSpPr>
          <p:spPr bwMode="auto">
            <a:xfrm>
              <a:off x="10391894" y="5589588"/>
              <a:ext cx="401057" cy="46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0" i="1">
                  <a:solidFill>
                    <a:schemeClr val="tx1"/>
                  </a:solidFill>
                  <a:latin typeface="Times New Roman" panose="02020603050405020304" pitchFamily="18" charset="0"/>
                </a:rPr>
                <a:t>E</a:t>
              </a:r>
            </a:p>
          </p:txBody>
        </p:sp>
        <p:sp>
          <p:nvSpPr>
            <p:cNvPr id="581641" name="Text Box 9"/>
            <p:cNvSpPr txBox="1">
              <a:spLocks noChangeArrowheads="1"/>
            </p:cNvSpPr>
            <p:nvPr/>
          </p:nvSpPr>
          <p:spPr bwMode="auto">
            <a:xfrm>
              <a:off x="8856510" y="4941888"/>
              <a:ext cx="369478" cy="46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0" i="1">
                  <a:solidFill>
                    <a:schemeClr val="tx1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581642" name="Text Box 10"/>
            <p:cNvSpPr txBox="1">
              <a:spLocks noChangeArrowheads="1"/>
            </p:cNvSpPr>
            <p:nvPr/>
          </p:nvSpPr>
          <p:spPr bwMode="auto">
            <a:xfrm>
              <a:off x="11736676" y="3716338"/>
              <a:ext cx="369478" cy="4638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b="0" i="1">
                  <a:solidFill>
                    <a:schemeClr val="tx1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</p:grpSp>
      <p:sp>
        <p:nvSpPr>
          <p:cNvPr id="581643" name="Text Box 11"/>
          <p:cNvSpPr txBox="1">
            <a:spLocks noChangeArrowheads="1"/>
          </p:cNvSpPr>
          <p:nvPr/>
        </p:nvSpPr>
        <p:spPr bwMode="auto">
          <a:xfrm>
            <a:off x="5379095" y="2945721"/>
            <a:ext cx="4443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</a:p>
        </p:txBody>
      </p:sp>
      <p:sp>
        <p:nvSpPr>
          <p:cNvPr id="3" name="椭圆 2"/>
          <p:cNvSpPr/>
          <p:nvPr/>
        </p:nvSpPr>
        <p:spPr>
          <a:xfrm>
            <a:off x="8755058" y="2393885"/>
            <a:ext cx="216024" cy="216024"/>
          </a:xfrm>
          <a:prstGeom prst="ellipse">
            <a:avLst/>
          </a:prstGeom>
          <a:solidFill>
            <a:srgbClr val="FFC00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8863070" y="2609909"/>
            <a:ext cx="622644" cy="1108190"/>
            <a:chOff x="8863070" y="2609909"/>
            <a:chExt cx="622644" cy="1108190"/>
          </a:xfrm>
        </p:grpSpPr>
        <p:cxnSp>
          <p:nvCxnSpPr>
            <p:cNvPr id="5" name="直接箭头连接符 4"/>
            <p:cNvCxnSpPr>
              <a:stCxn id="3" idx="4"/>
            </p:cNvCxnSpPr>
            <p:nvPr/>
          </p:nvCxnSpPr>
          <p:spPr>
            <a:xfrm>
              <a:off x="8863070" y="2609909"/>
              <a:ext cx="0" cy="895524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8959608" y="3317989"/>
              <a:ext cx="5261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zh-CN" altLang="en-US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863070" y="791126"/>
            <a:ext cx="632566" cy="1602759"/>
            <a:chOff x="8863070" y="791126"/>
            <a:chExt cx="632566" cy="1602759"/>
          </a:xfrm>
        </p:grpSpPr>
        <p:cxnSp>
          <p:nvCxnSpPr>
            <p:cNvPr id="9" name="直接箭头连接符 8"/>
            <p:cNvCxnSpPr/>
            <p:nvPr/>
          </p:nvCxnSpPr>
          <p:spPr>
            <a:xfrm flipV="1">
              <a:off x="8863070" y="1077354"/>
              <a:ext cx="0" cy="1316531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8863070" y="791126"/>
              <a:ext cx="6325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i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F</a:t>
              </a:r>
              <a:r>
                <a:rPr lang="zh-CN" altLang="en-US" sz="2000" b="1" baseline="-250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电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0635679" y="950397"/>
            <a:ext cx="741507" cy="646331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受力分析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75568" y="3728755"/>
            <a:ext cx="4820292" cy="830997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合力向上，合力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做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正功，油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滴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动能增加，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错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039523" y="4753575"/>
            <a:ext cx="4856337" cy="461665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电场力做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正功，电势能减少，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错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075568" y="5487615"/>
            <a:ext cx="4506631" cy="461665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根据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能量守恒可知，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对、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错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474755" y="3768464"/>
            <a:ext cx="415013" cy="410112"/>
            <a:chOff x="7395319" y="5102870"/>
            <a:chExt cx="432048" cy="918418"/>
          </a:xfrm>
        </p:grpSpPr>
        <p:cxnSp>
          <p:nvCxnSpPr>
            <p:cNvPr id="35" name="直接连接符 34"/>
            <p:cNvCxnSpPr/>
            <p:nvPr/>
          </p:nvCxnSpPr>
          <p:spPr>
            <a:xfrm flipH="1">
              <a:off x="7395319" y="5102870"/>
              <a:ext cx="432048" cy="91841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7395319" y="5191347"/>
              <a:ext cx="432048" cy="829941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任意多边形 36"/>
          <p:cNvSpPr/>
          <p:nvPr/>
        </p:nvSpPr>
        <p:spPr>
          <a:xfrm>
            <a:off x="338535" y="4794712"/>
            <a:ext cx="1036320" cy="507283"/>
          </a:xfrm>
          <a:custGeom>
            <a:avLst/>
            <a:gdLst>
              <a:gd name="connsiteX0" fmla="*/ 0 w 1036320"/>
              <a:gd name="connsiteY0" fmla="*/ 243840 h 675193"/>
              <a:gd name="connsiteX1" fmla="*/ 213360 w 1036320"/>
              <a:gd name="connsiteY1" fmla="*/ 670560 h 675193"/>
              <a:gd name="connsiteX2" fmla="*/ 1036320 w 1036320"/>
              <a:gd name="connsiteY2" fmla="*/ 0 h 675193"/>
              <a:gd name="connsiteX3" fmla="*/ 1036320 w 1036320"/>
              <a:gd name="connsiteY3" fmla="*/ 0 h 675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6320" h="675193">
                <a:moveTo>
                  <a:pt x="0" y="243840"/>
                </a:moveTo>
                <a:cubicBezTo>
                  <a:pt x="20320" y="477520"/>
                  <a:pt x="40640" y="711200"/>
                  <a:pt x="213360" y="670560"/>
                </a:cubicBezTo>
                <a:cubicBezTo>
                  <a:pt x="386080" y="629920"/>
                  <a:pt x="1036320" y="0"/>
                  <a:pt x="1036320" y="0"/>
                </a:cubicBezTo>
                <a:lnTo>
                  <a:pt x="103632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03468" y="4335065"/>
            <a:ext cx="415013" cy="410112"/>
            <a:chOff x="7395319" y="5102870"/>
            <a:chExt cx="432048" cy="918418"/>
          </a:xfrm>
        </p:grpSpPr>
        <p:cxnSp>
          <p:nvCxnSpPr>
            <p:cNvPr id="39" name="直接连接符 38"/>
            <p:cNvCxnSpPr/>
            <p:nvPr/>
          </p:nvCxnSpPr>
          <p:spPr>
            <a:xfrm flipH="1">
              <a:off x="7395319" y="5102870"/>
              <a:ext cx="432048" cy="91841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7395319" y="5191347"/>
              <a:ext cx="432048" cy="829941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/>
          <p:nvPr/>
        </p:nvGrpSpPr>
        <p:grpSpPr>
          <a:xfrm>
            <a:off x="373750" y="5467160"/>
            <a:ext cx="415013" cy="410112"/>
            <a:chOff x="7395319" y="5102870"/>
            <a:chExt cx="432048" cy="918418"/>
          </a:xfrm>
        </p:grpSpPr>
        <p:cxnSp>
          <p:nvCxnSpPr>
            <p:cNvPr id="42" name="直接连接符 41"/>
            <p:cNvCxnSpPr/>
            <p:nvPr/>
          </p:nvCxnSpPr>
          <p:spPr>
            <a:xfrm flipH="1">
              <a:off x="7395319" y="5102870"/>
              <a:ext cx="432048" cy="91841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7395319" y="5191347"/>
              <a:ext cx="432048" cy="829941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21483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581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1643" grpId="0"/>
      <p:bldP spid="3" grpId="0" animBg="1"/>
      <p:bldP spid="15" grpId="0" animBg="1"/>
      <p:bldP spid="31" grpId="0" animBg="1"/>
      <p:bldP spid="32" grpId="0" animBg="1"/>
      <p:bldP spid="33" grpId="0" animBg="1"/>
      <p:bldP spid="3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234" name="Text Box 2"/>
          <p:cNvSpPr txBox="1">
            <a:spLocks noChangeArrowheads="1"/>
          </p:cNvSpPr>
          <p:nvPr/>
        </p:nvSpPr>
        <p:spPr bwMode="auto">
          <a:xfrm>
            <a:off x="606474" y="623215"/>
            <a:ext cx="1632801" cy="656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讨论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:</a:t>
            </a:r>
            <a:endParaRPr lang="en-US" altLang="zh-CN" sz="28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479235" name="Arc 3"/>
          <p:cNvSpPr>
            <a:spLocks/>
          </p:cNvSpPr>
          <p:nvPr/>
        </p:nvSpPr>
        <p:spPr bwMode="auto">
          <a:xfrm flipH="1">
            <a:off x="6314896" y="2622375"/>
            <a:ext cx="3265600" cy="1441450"/>
          </a:xfrm>
          <a:custGeom>
            <a:avLst/>
            <a:gdLst>
              <a:gd name="G0" fmla="+- 0 0 0"/>
              <a:gd name="G1" fmla="+- 21564 0 0"/>
              <a:gd name="G2" fmla="+- 21600 0 0"/>
              <a:gd name="T0" fmla="*/ 1240 w 21600"/>
              <a:gd name="T1" fmla="*/ 0 h 21564"/>
              <a:gd name="T2" fmla="*/ 21600 w 21600"/>
              <a:gd name="T3" fmla="*/ 21564 h 21564"/>
              <a:gd name="T4" fmla="*/ 0 w 21600"/>
              <a:gd name="T5" fmla="*/ 21564 h 215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564" fill="none" extrusionOk="0">
                <a:moveTo>
                  <a:pt x="1240" y="-1"/>
                </a:moveTo>
                <a:cubicBezTo>
                  <a:pt x="12668" y="656"/>
                  <a:pt x="21600" y="10116"/>
                  <a:pt x="21600" y="21564"/>
                </a:cubicBezTo>
              </a:path>
              <a:path w="21600" h="21564" stroke="0" extrusionOk="0">
                <a:moveTo>
                  <a:pt x="1240" y="-1"/>
                </a:moveTo>
                <a:cubicBezTo>
                  <a:pt x="12668" y="656"/>
                  <a:pt x="21600" y="10116"/>
                  <a:pt x="21600" y="21564"/>
                </a:cubicBezTo>
                <a:lnTo>
                  <a:pt x="0" y="21564"/>
                </a:lnTo>
                <a:close/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spcBef>
                <a:spcPct val="0"/>
              </a:spcBef>
            </a:pPr>
            <a:endParaRPr lang="zh-CN" altLang="zh-CN" sz="2400" b="1" i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79236" name="Text Box 4"/>
          <p:cNvSpPr txBox="1">
            <a:spLocks noChangeArrowheads="1"/>
          </p:cNvSpPr>
          <p:nvPr/>
        </p:nvSpPr>
        <p:spPr bwMode="auto">
          <a:xfrm>
            <a:off x="606474" y="1220435"/>
            <a:ext cx="1054730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lnSpc>
                <a:spcPct val="150000"/>
              </a:lnSpc>
              <a:spcBef>
                <a:spcPct val="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1.</a:t>
            </a:r>
            <a:r>
              <a:rPr lang="zh-CN" altLang="en-US" sz="2400" b="1" dirty="0">
                <a:latin typeface="Times New Roman" panose="02020603050405020304" pitchFamily="18" charset="0"/>
              </a:rPr>
              <a:t>将电荷</a:t>
            </a:r>
            <a:r>
              <a:rPr lang="en-US" altLang="zh-CN" sz="2400" b="1" i="1" dirty="0">
                <a:latin typeface="Times New Roman" panose="02020603050405020304" pitchFamily="18" charset="0"/>
              </a:rPr>
              <a:t>q</a:t>
            </a:r>
            <a:r>
              <a:rPr lang="zh-CN" altLang="en-US" sz="2400" b="1" dirty="0">
                <a:latin typeface="Times New Roman" panose="02020603050405020304" pitchFamily="18" charset="0"/>
              </a:rPr>
              <a:t>从</a:t>
            </a:r>
            <a:r>
              <a:rPr lang="en-US" altLang="zh-CN" sz="24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点移到</a:t>
            </a:r>
            <a:r>
              <a:rPr lang="en-US" altLang="zh-CN" sz="2400" b="1" i="1" dirty="0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点。若取</a:t>
            </a:r>
            <a:r>
              <a:rPr lang="en-US" altLang="zh-CN" sz="2400" b="1" i="1" dirty="0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点的电势</a:t>
            </a:r>
            <a:r>
              <a:rPr lang="zh-CN" altLang="en-US" sz="2400" b="1">
                <a:latin typeface="Times New Roman" panose="02020603050405020304" pitchFamily="18" charset="0"/>
              </a:rPr>
              <a:t>能为零，则</a:t>
            </a:r>
            <a:r>
              <a:rPr lang="en-US" altLang="zh-CN" sz="24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点的电势能为多少？</a:t>
            </a:r>
          </a:p>
        </p:txBody>
      </p:sp>
      <p:grpSp>
        <p:nvGrpSpPr>
          <p:cNvPr id="479237" name="Group 5"/>
          <p:cNvGrpSpPr>
            <a:grpSpLocks/>
          </p:cNvGrpSpPr>
          <p:nvPr/>
        </p:nvGrpSpPr>
        <p:grpSpPr bwMode="auto">
          <a:xfrm>
            <a:off x="5821457" y="2257252"/>
            <a:ext cx="5343130" cy="2036763"/>
            <a:chOff x="431" y="1957"/>
            <a:chExt cx="2523" cy="1283"/>
          </a:xfrm>
        </p:grpSpPr>
        <p:grpSp>
          <p:nvGrpSpPr>
            <p:cNvPr id="479238" name="Group 6"/>
            <p:cNvGrpSpPr>
              <a:grpSpLocks/>
            </p:cNvGrpSpPr>
            <p:nvPr/>
          </p:nvGrpSpPr>
          <p:grpSpPr bwMode="auto">
            <a:xfrm>
              <a:off x="431" y="1957"/>
              <a:ext cx="2523" cy="1283"/>
              <a:chOff x="1468" y="878"/>
              <a:chExt cx="2523" cy="1283"/>
            </a:xfrm>
          </p:grpSpPr>
          <p:grpSp>
            <p:nvGrpSpPr>
              <p:cNvPr id="479239" name="Group 7"/>
              <p:cNvGrpSpPr>
                <a:grpSpLocks/>
              </p:cNvGrpSpPr>
              <p:nvPr/>
            </p:nvGrpSpPr>
            <p:grpSpPr bwMode="auto">
              <a:xfrm>
                <a:off x="3061" y="1843"/>
                <a:ext cx="544" cy="291"/>
                <a:chOff x="2925" y="2069"/>
                <a:chExt cx="544" cy="291"/>
              </a:xfrm>
            </p:grpSpPr>
            <p:sp>
              <p:nvSpPr>
                <p:cNvPr id="479240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3081" y="2069"/>
                  <a:ext cx="388" cy="2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>
                          <a:alpha val="0"/>
                        </a:schemeClr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FF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 eaLnBrk="0" hangingPunct="0"/>
                  <a:r>
                    <a:rPr lang="en-US" altLang="zh-CN" sz="2400" b="1" i="1">
                      <a:solidFill>
                        <a:srgbClr val="FF3399"/>
                      </a:solidFill>
                      <a:latin typeface="Times New Roman" panose="02020603050405020304" pitchFamily="18" charset="0"/>
                    </a:rPr>
                    <a:t>M</a:t>
                  </a:r>
                </a:p>
              </p:txBody>
            </p:sp>
            <p:sp>
              <p:nvSpPr>
                <p:cNvPr id="479241" name="Rectangle 9"/>
                <p:cNvSpPr>
                  <a:spLocks noChangeArrowheads="1"/>
                </p:cNvSpPr>
                <p:nvPr/>
              </p:nvSpPr>
              <p:spPr bwMode="auto">
                <a:xfrm>
                  <a:off x="2925" y="2160"/>
                  <a:ext cx="111" cy="85"/>
                </a:xfrm>
                <a:prstGeom prst="rect">
                  <a:avLst/>
                </a:prstGeom>
                <a:noFill/>
                <a:ln w="28575">
                  <a:solidFill>
                    <a:srgbClr val="0000FF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sz="2400" i="1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479242" name="Arc 10"/>
              <p:cNvSpPr>
                <a:spLocks/>
              </p:cNvSpPr>
              <p:nvPr/>
            </p:nvSpPr>
            <p:spPr bwMode="auto">
              <a:xfrm>
                <a:off x="1746" y="1979"/>
                <a:ext cx="55" cy="42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857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2400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79243" name="Line 11"/>
              <p:cNvSpPr>
                <a:spLocks noChangeShapeType="1"/>
              </p:cNvSpPr>
              <p:nvPr/>
            </p:nvSpPr>
            <p:spPr bwMode="auto">
              <a:xfrm>
                <a:off x="1655" y="2025"/>
                <a:ext cx="1542" cy="0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 i="1"/>
              </a:p>
            </p:txBody>
          </p:sp>
          <p:sp>
            <p:nvSpPr>
              <p:cNvPr id="479244" name="Rectangle 12"/>
              <p:cNvSpPr>
                <a:spLocks noChangeArrowheads="1"/>
              </p:cNvSpPr>
              <p:nvPr/>
            </p:nvSpPr>
            <p:spPr bwMode="auto">
              <a:xfrm>
                <a:off x="1817" y="1779"/>
                <a:ext cx="160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FF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 eaLnBrk="0" hangingPunct="0">
                  <a:spcBef>
                    <a:spcPct val="0"/>
                  </a:spcBef>
                </a:pPr>
                <a:r>
                  <a:rPr lang="ru-RU" altLang="zh-CN" sz="2400" b="1" i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ө</a:t>
                </a:r>
                <a:endPara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79245" name="Line 13"/>
              <p:cNvSpPr>
                <a:spLocks noChangeShapeType="1"/>
              </p:cNvSpPr>
              <p:nvPr/>
            </p:nvSpPr>
            <p:spPr bwMode="auto">
              <a:xfrm>
                <a:off x="1474" y="981"/>
                <a:ext cx="2178" cy="0"/>
              </a:xfrm>
              <a:prstGeom prst="line">
                <a:avLst/>
              </a:prstGeom>
              <a:noFill/>
              <a:ln w="28575">
                <a:solidFill>
                  <a:srgbClr val="0066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 i="1"/>
              </a:p>
            </p:txBody>
          </p:sp>
          <p:sp>
            <p:nvSpPr>
              <p:cNvPr id="479246" name="Line 14"/>
              <p:cNvSpPr>
                <a:spLocks noChangeShapeType="1"/>
              </p:cNvSpPr>
              <p:nvPr/>
            </p:nvSpPr>
            <p:spPr bwMode="auto">
              <a:xfrm>
                <a:off x="1474" y="2160"/>
                <a:ext cx="2178" cy="1"/>
              </a:xfrm>
              <a:prstGeom prst="line">
                <a:avLst/>
              </a:prstGeom>
              <a:noFill/>
              <a:ln w="28575">
                <a:solidFill>
                  <a:srgbClr val="0066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 i="1"/>
              </a:p>
            </p:txBody>
          </p:sp>
          <p:sp>
            <p:nvSpPr>
              <p:cNvPr id="479247" name="Line 15"/>
              <p:cNvSpPr>
                <a:spLocks noChangeShapeType="1"/>
              </p:cNvSpPr>
              <p:nvPr/>
            </p:nvSpPr>
            <p:spPr bwMode="auto">
              <a:xfrm>
                <a:off x="1474" y="1343"/>
                <a:ext cx="2178" cy="0"/>
              </a:xfrm>
              <a:prstGeom prst="line">
                <a:avLst/>
              </a:prstGeom>
              <a:noFill/>
              <a:ln w="28575">
                <a:solidFill>
                  <a:srgbClr val="0066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 i="1"/>
              </a:p>
            </p:txBody>
          </p:sp>
          <p:sp>
            <p:nvSpPr>
              <p:cNvPr id="479248" name="Line 16"/>
              <p:cNvSpPr>
                <a:spLocks noChangeShapeType="1"/>
              </p:cNvSpPr>
              <p:nvPr/>
            </p:nvSpPr>
            <p:spPr bwMode="auto">
              <a:xfrm>
                <a:off x="1474" y="1752"/>
                <a:ext cx="2178" cy="0"/>
              </a:xfrm>
              <a:prstGeom prst="line">
                <a:avLst/>
              </a:prstGeom>
              <a:noFill/>
              <a:ln w="28575">
                <a:solidFill>
                  <a:srgbClr val="0066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 i="1"/>
              </a:p>
            </p:txBody>
          </p:sp>
          <p:sp>
            <p:nvSpPr>
              <p:cNvPr id="479249" name="Text Box 17"/>
              <p:cNvSpPr txBox="1">
                <a:spLocks noChangeArrowheads="1"/>
              </p:cNvSpPr>
              <p:nvPr/>
            </p:nvSpPr>
            <p:spPr bwMode="auto">
              <a:xfrm>
                <a:off x="3628" y="1016"/>
                <a:ext cx="363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accent2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 eaLnBrk="0" hangingPunct="0"/>
                <a:r>
                  <a:rPr lang="en-US" altLang="zh-CN" sz="2400" b="1" i="1">
                    <a:solidFill>
                      <a:srgbClr val="FF0066"/>
                    </a:solidFill>
                    <a:latin typeface="Times New Roman" panose="02020603050405020304" pitchFamily="18" charset="0"/>
                  </a:rPr>
                  <a:t>E</a:t>
                </a:r>
              </a:p>
            </p:txBody>
          </p:sp>
          <p:sp>
            <p:nvSpPr>
              <p:cNvPr id="479250" name="Line 18"/>
              <p:cNvSpPr>
                <a:spLocks noChangeShapeType="1"/>
              </p:cNvSpPr>
              <p:nvPr/>
            </p:nvSpPr>
            <p:spPr bwMode="auto">
              <a:xfrm>
                <a:off x="3172" y="1117"/>
                <a:ext cx="0" cy="907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 i="1"/>
              </a:p>
            </p:txBody>
          </p:sp>
          <p:sp>
            <p:nvSpPr>
              <p:cNvPr id="479251" name="Oval 19"/>
              <p:cNvSpPr>
                <a:spLocks noChangeArrowheads="1"/>
              </p:cNvSpPr>
              <p:nvPr/>
            </p:nvSpPr>
            <p:spPr bwMode="auto">
              <a:xfrm>
                <a:off x="3142" y="1087"/>
                <a:ext cx="45" cy="45"/>
              </a:xfrm>
              <a:prstGeom prst="ellipse">
                <a:avLst/>
              </a:prstGeom>
              <a:solidFill>
                <a:srgbClr val="FF3399"/>
              </a:solidFill>
              <a:ln w="9525">
                <a:solidFill>
                  <a:srgbClr val="FF3399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2400" i="1"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479252" name="Group 20"/>
              <p:cNvGrpSpPr>
                <a:grpSpLocks/>
              </p:cNvGrpSpPr>
              <p:nvPr/>
            </p:nvGrpSpPr>
            <p:grpSpPr bwMode="auto">
              <a:xfrm>
                <a:off x="1468" y="878"/>
                <a:ext cx="2069" cy="1146"/>
                <a:chOff x="1332" y="1104"/>
                <a:chExt cx="2069" cy="1146"/>
              </a:xfrm>
            </p:grpSpPr>
            <p:sp>
              <p:nvSpPr>
                <p:cNvPr id="479253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1332" y="1928"/>
                  <a:ext cx="373" cy="2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 eaLnBrk="0" hangingPunct="0"/>
                  <a:r>
                    <a:rPr lang="en-US" altLang="zh-CN" sz="2400" b="1" i="1">
                      <a:solidFill>
                        <a:srgbClr val="FF3399"/>
                      </a:solidFill>
                      <a:latin typeface="Times New Roman" panose="02020603050405020304" pitchFamily="18" charset="0"/>
                    </a:rPr>
                    <a:t>A</a:t>
                  </a:r>
                </a:p>
              </p:txBody>
            </p:sp>
            <p:sp>
              <p:nvSpPr>
                <p:cNvPr id="479254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3083" y="1104"/>
                  <a:ext cx="318" cy="38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 eaLnBrk="0" hangingPunct="0">
                    <a:lnSpc>
                      <a:spcPct val="140000"/>
                    </a:lnSpc>
                  </a:pPr>
                  <a:r>
                    <a:rPr lang="en-US" altLang="zh-CN" sz="2400" b="1" i="1">
                      <a:solidFill>
                        <a:srgbClr val="FF3399"/>
                      </a:solidFill>
                      <a:latin typeface="Times New Roman" panose="02020603050405020304" pitchFamily="18" charset="0"/>
                    </a:rPr>
                    <a:t>B</a:t>
                  </a:r>
                </a:p>
              </p:txBody>
            </p:sp>
            <p:sp>
              <p:nvSpPr>
                <p:cNvPr id="479255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1519" y="1343"/>
                  <a:ext cx="1497" cy="907"/>
                </a:xfrm>
                <a:prstGeom prst="line">
                  <a:avLst/>
                </a:prstGeom>
                <a:noFill/>
                <a:ln w="28575">
                  <a:solidFill>
                    <a:srgbClr val="6666FF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2400" i="1"/>
                </a:p>
              </p:txBody>
            </p:sp>
          </p:grpSp>
        </p:grpSp>
        <p:sp>
          <p:nvSpPr>
            <p:cNvPr id="479256" name="Text Box 24"/>
            <p:cNvSpPr txBox="1">
              <a:spLocks noChangeArrowheads="1"/>
            </p:cNvSpPr>
            <p:nvPr/>
          </p:nvSpPr>
          <p:spPr bwMode="auto">
            <a:xfrm>
              <a:off x="1120" y="2478"/>
              <a:ext cx="31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en-US" altLang="zh-CN" sz="2400" b="1" i="1">
                  <a:solidFill>
                    <a:srgbClr val="FF3300"/>
                  </a:solidFill>
                  <a:latin typeface="Times New Roman" panose="02020603050405020304" pitchFamily="18" charset="0"/>
                </a:rPr>
                <a:t>L</a:t>
              </a:r>
            </a:p>
          </p:txBody>
        </p:sp>
      </p:grpSp>
      <p:sp>
        <p:nvSpPr>
          <p:cNvPr id="479257" name="Text Box 25"/>
          <p:cNvSpPr txBox="1">
            <a:spLocks noChangeArrowheads="1"/>
          </p:cNvSpPr>
          <p:nvPr/>
        </p:nvSpPr>
        <p:spPr bwMode="auto">
          <a:xfrm>
            <a:off x="606474" y="2530674"/>
            <a:ext cx="414887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lnSpc>
                <a:spcPct val="150000"/>
              </a:lnSpc>
              <a:spcBef>
                <a:spcPct val="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2.</a:t>
            </a:r>
            <a:r>
              <a:rPr lang="zh-CN" altLang="en-US" sz="2400" b="1" dirty="0">
                <a:latin typeface="Times New Roman" panose="02020603050405020304" pitchFamily="18" charset="0"/>
              </a:rPr>
              <a:t>若电荷的电量为</a:t>
            </a:r>
            <a:r>
              <a:rPr lang="en-US" altLang="zh-CN" sz="2400" b="1" dirty="0">
                <a:latin typeface="Times New Roman" panose="02020603050405020304" pitchFamily="18" charset="0"/>
              </a:rPr>
              <a:t>2</a:t>
            </a:r>
            <a:r>
              <a:rPr lang="en-US" altLang="zh-CN" sz="2400" b="1" i="1" dirty="0">
                <a:latin typeface="Times New Roman" panose="02020603050405020304" pitchFamily="18" charset="0"/>
              </a:rPr>
              <a:t>q</a:t>
            </a:r>
            <a:r>
              <a:rPr lang="zh-CN" altLang="en-US" sz="2400" b="1">
                <a:latin typeface="Times New Roman" panose="02020603050405020304" pitchFamily="18" charset="0"/>
              </a:rPr>
              <a:t>、 </a:t>
            </a:r>
            <a:r>
              <a:rPr lang="en-US" altLang="zh-CN" sz="2400" b="1">
                <a:latin typeface="Times New Roman" panose="02020603050405020304" pitchFamily="18" charset="0"/>
              </a:rPr>
              <a:t>3</a:t>
            </a:r>
            <a:r>
              <a:rPr lang="en-US" altLang="zh-CN" sz="2400" b="1" i="1">
                <a:latin typeface="Times New Roman" panose="02020603050405020304" pitchFamily="18" charset="0"/>
              </a:rPr>
              <a:t>q</a:t>
            </a:r>
            <a:r>
              <a:rPr lang="en-US" altLang="zh-CN" sz="2400" b="1">
                <a:latin typeface="Times New Roman" panose="02020603050405020304" pitchFamily="18" charset="0"/>
              </a:rPr>
              <a:t> </a:t>
            </a:r>
            <a:r>
              <a:rPr lang="en-US" altLang="zh-CN" sz="2400" b="1" dirty="0">
                <a:latin typeface="Times New Roman" panose="02020603050405020304" pitchFamily="18" charset="0"/>
              </a:rPr>
              <a:t>… </a:t>
            </a:r>
            <a:r>
              <a:rPr lang="zh-CN" altLang="en-US" sz="2400" b="1" dirty="0">
                <a:latin typeface="Times New Roman" panose="02020603050405020304" pitchFamily="18" charset="0"/>
              </a:rPr>
              <a:t>则</a:t>
            </a:r>
            <a:r>
              <a:rPr lang="en-US" altLang="zh-CN" sz="24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点的电势能为多少</a:t>
            </a:r>
            <a:r>
              <a:rPr lang="en-US" altLang="zh-CN" sz="2400" b="1" dirty="0">
                <a:latin typeface="Times New Roman" panose="02020603050405020304" pitchFamily="18" charset="0"/>
              </a:rPr>
              <a:t>? </a:t>
            </a:r>
          </a:p>
        </p:txBody>
      </p:sp>
      <p:sp>
        <p:nvSpPr>
          <p:cNvPr id="479258" name="Text Box 26"/>
          <p:cNvSpPr txBox="1">
            <a:spLocks noChangeArrowheads="1"/>
          </p:cNvSpPr>
          <p:nvPr/>
        </p:nvSpPr>
        <p:spPr bwMode="auto">
          <a:xfrm>
            <a:off x="606474" y="4587697"/>
            <a:ext cx="558985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lnSpc>
                <a:spcPct val="150000"/>
              </a:lnSpc>
              <a:spcBef>
                <a:spcPct val="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3.</a:t>
            </a:r>
            <a:r>
              <a:rPr lang="zh-CN" altLang="en-US" sz="2400" b="1">
                <a:latin typeface="Times New Roman" panose="02020603050405020304" pitchFamily="18" charset="0"/>
              </a:rPr>
              <a:t>求</a:t>
            </a:r>
            <a:r>
              <a:rPr lang="en-US" altLang="zh-CN" sz="2400" b="1" i="1">
                <a:latin typeface="Times New Roman" panose="02020603050405020304" pitchFamily="18" charset="0"/>
              </a:rPr>
              <a:t>E</a:t>
            </a:r>
            <a:r>
              <a:rPr lang="en-US" altLang="zh-CN" sz="2400" b="1" baseline="-25000">
                <a:latin typeface="Times New Roman" panose="02020603050405020304" pitchFamily="18" charset="0"/>
              </a:rPr>
              <a:t>P</a:t>
            </a:r>
            <a:r>
              <a:rPr lang="en-US" altLang="zh-CN" sz="2400" b="1" i="1" baseline="-25000">
                <a:latin typeface="Times New Roman" panose="02020603050405020304" pitchFamily="18" charset="0"/>
              </a:rPr>
              <a:t>A</a:t>
            </a:r>
            <a:r>
              <a:rPr lang="en-US" altLang="zh-CN" sz="2400" b="1">
                <a:latin typeface="Times New Roman" panose="02020603050405020304" pitchFamily="18" charset="0"/>
              </a:rPr>
              <a:t>/</a:t>
            </a:r>
            <a:r>
              <a:rPr lang="en-US" altLang="zh-CN" sz="2400" b="1" i="1">
                <a:latin typeface="Times New Roman" panose="02020603050405020304" pitchFamily="18" charset="0"/>
              </a:rPr>
              <a:t>q</a:t>
            </a:r>
            <a:r>
              <a:rPr lang="zh-CN" altLang="en-US" sz="2400" b="1">
                <a:latin typeface="Times New Roman" panose="02020603050405020304" pitchFamily="18" charset="0"/>
              </a:rPr>
              <a:t>，比值</a:t>
            </a:r>
            <a:r>
              <a:rPr lang="zh-CN" altLang="en-US" sz="2400" b="1" dirty="0">
                <a:latin typeface="Times New Roman" panose="02020603050405020304" pitchFamily="18" charset="0"/>
              </a:rPr>
              <a:t>是否与电荷量有关？</a:t>
            </a:r>
          </a:p>
        </p:txBody>
      </p:sp>
      <p:grpSp>
        <p:nvGrpSpPr>
          <p:cNvPr id="479259" name="Group 27"/>
          <p:cNvGrpSpPr>
            <a:grpSpLocks/>
          </p:cNvGrpSpPr>
          <p:nvPr/>
        </p:nvGrpSpPr>
        <p:grpSpPr bwMode="auto">
          <a:xfrm>
            <a:off x="5882871" y="3789186"/>
            <a:ext cx="1776808" cy="533399"/>
            <a:chOff x="2948" y="1888"/>
            <a:chExt cx="839" cy="336"/>
          </a:xfrm>
        </p:grpSpPr>
        <p:grpSp>
          <p:nvGrpSpPr>
            <p:cNvPr id="479260" name="Group 28"/>
            <p:cNvGrpSpPr>
              <a:grpSpLocks/>
            </p:cNvGrpSpPr>
            <p:nvPr/>
          </p:nvGrpSpPr>
          <p:grpSpPr bwMode="auto">
            <a:xfrm>
              <a:off x="2948" y="1888"/>
              <a:ext cx="391" cy="336"/>
              <a:chOff x="1633" y="1203"/>
              <a:chExt cx="391" cy="336"/>
            </a:xfrm>
          </p:grpSpPr>
          <p:sp>
            <p:nvSpPr>
              <p:cNvPr id="479261" name="Oval 29"/>
              <p:cNvSpPr>
                <a:spLocks noChangeArrowheads="1"/>
              </p:cNvSpPr>
              <p:nvPr/>
            </p:nvSpPr>
            <p:spPr bwMode="auto">
              <a:xfrm>
                <a:off x="1791" y="1345"/>
                <a:ext cx="91" cy="91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2400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79262" name="Text Box 30"/>
              <p:cNvSpPr txBox="1">
                <a:spLocks noChangeArrowheads="1"/>
              </p:cNvSpPr>
              <p:nvPr/>
            </p:nvSpPr>
            <p:spPr bwMode="auto">
              <a:xfrm>
                <a:off x="1752" y="1248"/>
                <a:ext cx="272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 eaLnBrk="0" hangingPunct="0"/>
                <a:r>
                  <a:rPr lang="en-US" altLang="zh-CN" sz="2400" b="1" i="1">
                    <a:solidFill>
                      <a:schemeClr val="accent2"/>
                    </a:solidFill>
                    <a:latin typeface="Times New Roman" panose="02020603050405020304" pitchFamily="18" charset="0"/>
                  </a:rPr>
                  <a:t>+</a:t>
                </a:r>
              </a:p>
            </p:txBody>
          </p:sp>
          <p:sp>
            <p:nvSpPr>
              <p:cNvPr id="479263" name="Text Box 31"/>
              <p:cNvSpPr txBox="1">
                <a:spLocks noChangeArrowheads="1"/>
              </p:cNvSpPr>
              <p:nvPr/>
            </p:nvSpPr>
            <p:spPr bwMode="auto">
              <a:xfrm>
                <a:off x="1633" y="1203"/>
                <a:ext cx="272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 eaLnBrk="0" hangingPunct="0"/>
                <a:r>
                  <a:rPr lang="en-US" altLang="zh-CN" sz="2400" b="1" i="1">
                    <a:solidFill>
                      <a:srgbClr val="FF0066"/>
                    </a:solidFill>
                    <a:latin typeface="Times New Roman" panose="02020603050405020304" pitchFamily="18" charset="0"/>
                  </a:rPr>
                  <a:t>q</a:t>
                </a:r>
              </a:p>
            </p:txBody>
          </p:sp>
        </p:grpSp>
        <p:sp>
          <p:nvSpPr>
            <p:cNvPr id="479264" name="Line 32"/>
            <p:cNvSpPr>
              <a:spLocks noChangeShapeType="1"/>
            </p:cNvSpPr>
            <p:nvPr/>
          </p:nvSpPr>
          <p:spPr bwMode="auto">
            <a:xfrm>
              <a:off x="3152" y="2069"/>
              <a:ext cx="45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 i="1"/>
            </a:p>
          </p:txBody>
        </p:sp>
        <p:sp>
          <p:nvSpPr>
            <p:cNvPr id="479265" name="Text Box 33"/>
            <p:cNvSpPr txBox="1">
              <a:spLocks noChangeArrowheads="1"/>
            </p:cNvSpPr>
            <p:nvPr/>
          </p:nvSpPr>
          <p:spPr bwMode="auto">
            <a:xfrm>
              <a:off x="3560" y="1933"/>
              <a:ext cx="227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/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F</a:t>
              </a:r>
            </a:p>
          </p:txBody>
        </p:sp>
      </p:grpSp>
      <p:graphicFrame>
        <p:nvGraphicFramePr>
          <p:cNvPr id="479266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0134087"/>
              </p:ext>
            </p:extLst>
          </p:nvPr>
        </p:nvGraphicFramePr>
        <p:xfrm>
          <a:off x="740975" y="1937594"/>
          <a:ext cx="2324349" cy="4832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562040" imgH="330120" progId="Equation.DSMT4">
                  <p:embed/>
                </p:oleObj>
              </mc:Choice>
              <mc:Fallback>
                <p:oleObj name="Equation" r:id="rId2" imgW="1562040" imgH="3301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0975" y="1937594"/>
                        <a:ext cx="2324349" cy="48329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79267" name="Group 35"/>
          <p:cNvGrpSpPr>
            <a:grpSpLocks/>
          </p:cNvGrpSpPr>
          <p:nvPr/>
        </p:nvGrpSpPr>
        <p:grpSpPr bwMode="auto">
          <a:xfrm>
            <a:off x="606474" y="3931669"/>
            <a:ext cx="4026806" cy="433435"/>
            <a:chOff x="528" y="2688"/>
            <a:chExt cx="2600" cy="302"/>
          </a:xfrm>
        </p:grpSpPr>
        <p:graphicFrame>
          <p:nvGraphicFramePr>
            <p:cNvPr id="479268" name="Object 3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57968781"/>
                </p:ext>
              </p:extLst>
            </p:nvPr>
          </p:nvGraphicFramePr>
          <p:xfrm>
            <a:off x="528" y="2688"/>
            <a:ext cx="1056" cy="3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711000" imgH="203040" progId="Equation.DSMT4">
                    <p:embed/>
                  </p:oleObj>
                </mc:Choice>
                <mc:Fallback>
                  <p:oleObj name="Equation" r:id="rId4" imgW="711000" imgH="2030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8" y="2688"/>
                          <a:ext cx="1056" cy="3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79269" name="Object 3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951421491"/>
                </p:ext>
              </p:extLst>
            </p:nvPr>
          </p:nvGraphicFramePr>
          <p:xfrm>
            <a:off x="1680" y="2688"/>
            <a:ext cx="1037" cy="3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698400" imgH="203040" progId="Equation.DSMT4">
                    <p:embed/>
                  </p:oleObj>
                </mc:Choice>
                <mc:Fallback>
                  <p:oleObj name="Equation" r:id="rId6" imgW="698400" imgH="2030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80" y="2688"/>
                          <a:ext cx="1037" cy="3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79270" name="Object 38"/>
            <p:cNvGraphicFramePr>
              <a:graphicFrameLocks noChangeAspect="1"/>
            </p:cNvGraphicFramePr>
            <p:nvPr/>
          </p:nvGraphicFramePr>
          <p:xfrm>
            <a:off x="2784" y="2784"/>
            <a:ext cx="344" cy="1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公式" r:id="rId8" imgW="177480" imgH="75960" progId="Equation.3">
                    <p:embed/>
                  </p:oleObj>
                </mc:Choice>
                <mc:Fallback>
                  <p:oleObj name="公式" r:id="rId8" imgW="177480" imgH="7596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4" y="2784"/>
                          <a:ext cx="344" cy="1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479271" name="Object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039575"/>
              </p:ext>
            </p:extLst>
          </p:nvPr>
        </p:nvGraphicFramePr>
        <p:xfrm>
          <a:off x="606474" y="5407025"/>
          <a:ext cx="2126531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485720" imgH="660240" progId="Equation.DSMT4">
                  <p:embed/>
                </p:oleObj>
              </mc:Choice>
              <mc:Fallback>
                <p:oleObj name="Equation" r:id="rId10" imgW="1485720" imgH="660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6474" y="5407025"/>
                        <a:ext cx="2126531" cy="850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9272" name="Text Box 40"/>
          <p:cNvSpPr txBox="1">
            <a:spLocks noChangeArrowheads="1"/>
          </p:cNvSpPr>
          <p:nvPr/>
        </p:nvSpPr>
        <p:spPr bwMode="auto">
          <a:xfrm>
            <a:off x="3065324" y="5664032"/>
            <a:ext cx="432872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与电荷量无关</a:t>
            </a:r>
          </a:p>
        </p:txBody>
      </p:sp>
    </p:spTree>
    <p:extLst>
      <p:ext uri="{BB962C8B-B14F-4D97-AF65-F5344CB8AC3E}">
        <p14:creationId xmlns:p14="http://schemas.microsoft.com/office/powerpoint/2010/main" val="2201754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9234" grpId="0"/>
      <p:bldP spid="479235" grpId="0" animBg="1"/>
      <p:bldP spid="479236" grpId="0"/>
      <p:bldP spid="479257" grpId="0"/>
      <p:bldP spid="479258" grpId="0"/>
      <p:bldP spid="47927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6567" y="836712"/>
            <a:ext cx="1847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itchFamily="2" charset="-122"/>
              </a:rPr>
              <a:t>三、电势</a:t>
            </a:r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626567" y="1529798"/>
            <a:ext cx="2594268" cy="576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43966" tIns="71983" rIns="143966" bIns="71983">
            <a:spAutoFit/>
          </a:bodyPr>
          <a:lstStyle>
            <a:lvl1pPr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19138"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441450"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2162175"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881313"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3338513"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3795713"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4252913"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4710113"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kumimoji="1" lang="en-US" altLang="zh-CN" sz="2800" dirty="0">
                <a:ea typeface="黑体" pitchFamily="2" charset="-122"/>
              </a:rPr>
              <a:t>1</a:t>
            </a:r>
            <a:r>
              <a:rPr kumimoji="1" lang="zh-CN" altLang="en-US" sz="2800" dirty="0">
                <a:ea typeface="黑体" pitchFamily="2" charset="-122"/>
              </a:rPr>
              <a:t>、定义：</a:t>
            </a:r>
          </a:p>
        </p:txBody>
      </p:sp>
      <p:graphicFrame>
        <p:nvGraphicFramePr>
          <p:cNvPr id="4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021480"/>
              </p:ext>
            </p:extLst>
          </p:nvPr>
        </p:nvGraphicFramePr>
        <p:xfrm>
          <a:off x="2282751" y="1476862"/>
          <a:ext cx="2957724" cy="772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574640" imgH="419040" progId="Equation.DSMT4">
                  <p:embed/>
                </p:oleObj>
              </mc:Choice>
              <mc:Fallback>
                <p:oleObj name="Equation" r:id="rId2" imgW="1574640" imgH="419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2751" y="1476862"/>
                        <a:ext cx="2957724" cy="77297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9"/>
          <p:cNvGrpSpPr>
            <a:grpSpLocks/>
          </p:cNvGrpSpPr>
          <p:nvPr/>
        </p:nvGrpSpPr>
        <p:grpSpPr bwMode="auto">
          <a:xfrm>
            <a:off x="5688836" y="1347760"/>
            <a:ext cx="1994515" cy="1180740"/>
            <a:chOff x="1474" y="1661"/>
            <a:chExt cx="1043" cy="771"/>
          </a:xfrm>
        </p:grpSpPr>
        <p:graphicFrame>
          <p:nvGraphicFramePr>
            <p:cNvPr id="6" name="Object 1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81474364"/>
                </p:ext>
              </p:extLst>
            </p:nvPr>
          </p:nvGraphicFramePr>
          <p:xfrm>
            <a:off x="1664" y="1752"/>
            <a:ext cx="708" cy="6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482400" imgH="419040" progId="Equation.DSMT4">
                    <p:embed/>
                  </p:oleObj>
                </mc:Choice>
                <mc:Fallback>
                  <p:oleObj name="Equation" r:id="rId4" imgW="482400" imgH="4190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64" y="1752"/>
                          <a:ext cx="708" cy="614"/>
                        </a:xfrm>
                        <a:prstGeom prst="rect">
                          <a:avLst/>
                        </a:prstGeom>
                        <a:noFill/>
                        <a:ln w="9525">
                          <a:solidFill>
                            <a:srgbClr val="0000FF">
                              <a:alpha val="0"/>
                            </a:srgbClr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CC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Rectangle 11"/>
            <p:cNvSpPr>
              <a:spLocks noChangeArrowheads="1"/>
            </p:cNvSpPr>
            <p:nvPr/>
          </p:nvSpPr>
          <p:spPr bwMode="auto">
            <a:xfrm>
              <a:off x="1474" y="1661"/>
              <a:ext cx="1043" cy="7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en-US" sz="28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itchFamily="2" charset="-122"/>
              </a:endParaRPr>
            </a:p>
          </p:txBody>
        </p:sp>
      </p:grpSp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2273700" y="862119"/>
            <a:ext cx="33609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（</a:t>
            </a:r>
            <a:r>
              <a:rPr lang="el-GR" altLang="zh-CN" sz="2800" b="1" i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φ</a:t>
            </a:r>
            <a:r>
              <a:rPr lang="en-US" altLang="zh-CN" sz="2800" b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   </a:t>
            </a:r>
            <a:r>
              <a:rPr lang="zh-CN" altLang="en-US" sz="2800" b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标量）</a:t>
            </a:r>
          </a:p>
        </p:txBody>
      </p:sp>
      <p:sp>
        <p:nvSpPr>
          <p:cNvPr id="9" name="Text Box 13"/>
          <p:cNvSpPr txBox="1">
            <a:spLocks noChangeArrowheads="1"/>
          </p:cNvSpPr>
          <p:nvPr/>
        </p:nvSpPr>
        <p:spPr bwMode="auto">
          <a:xfrm>
            <a:off x="626567" y="3044112"/>
            <a:ext cx="9364775" cy="576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43966" tIns="71983" rIns="143966" bIns="71983">
            <a:spAutoFit/>
          </a:bodyPr>
          <a:lstStyle>
            <a:lvl1pPr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19138"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441450"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2162175"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881313"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3338513"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3795713"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4252913"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4710113"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kumimoji="1" lang="en-US" altLang="zh-CN" sz="2800" dirty="0">
                <a:ea typeface="黑体" pitchFamily="2" charset="-122"/>
              </a:rPr>
              <a:t>3</a:t>
            </a:r>
            <a:r>
              <a:rPr kumimoji="1" lang="zh-CN" altLang="en-US" sz="2800" dirty="0">
                <a:ea typeface="黑体" pitchFamily="2" charset="-122"/>
              </a:rPr>
              <a:t>、相对性：一般选取无穷远或大地电势为零。</a:t>
            </a: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7610981" y="1650000"/>
            <a:ext cx="2113534" cy="576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43966" tIns="71983" rIns="143966" bIns="71983">
            <a:spAutoFit/>
          </a:bodyPr>
          <a:lstStyle>
            <a:lvl1pPr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19138"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441450"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2162175"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881313"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3338513"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3795713"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4252913"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4710113"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kumimoji="1" lang="en-US" altLang="zh-CN" sz="2800" dirty="0">
                <a:ea typeface="黑体" pitchFamily="2" charset="-122"/>
                <a:cs typeface="Times New Roman" pitchFamily="18" charset="0"/>
              </a:rPr>
              <a:t>1J/C=1V</a:t>
            </a:r>
          </a:p>
        </p:txBody>
      </p:sp>
      <p:sp>
        <p:nvSpPr>
          <p:cNvPr id="11" name="Rectangle 15"/>
          <p:cNvSpPr>
            <a:spLocks noChangeArrowheads="1"/>
          </p:cNvSpPr>
          <p:nvPr/>
        </p:nvSpPr>
        <p:spPr bwMode="auto">
          <a:xfrm>
            <a:off x="626567" y="2369587"/>
            <a:ext cx="269176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2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、</a:t>
            </a:r>
            <a:r>
              <a:rPr lang="en-US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E</a:t>
            </a:r>
            <a:r>
              <a:rPr lang="en-US" altLang="zh-CN" sz="2800" baseline="-250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P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及</a:t>
            </a:r>
            <a:r>
              <a:rPr lang="en-US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q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含符号</a:t>
            </a:r>
          </a:p>
        </p:txBody>
      </p:sp>
      <p:sp>
        <p:nvSpPr>
          <p:cNvPr id="12" name="Text Box 16"/>
          <p:cNvSpPr txBox="1">
            <a:spLocks noChangeArrowheads="1"/>
          </p:cNvSpPr>
          <p:nvPr/>
        </p:nvSpPr>
        <p:spPr bwMode="auto">
          <a:xfrm>
            <a:off x="626567" y="3781118"/>
            <a:ext cx="7397368" cy="576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57150" cmpd="thinThick" algn="ctr">
                <a:solidFill>
                  <a:srgbClr val="66CC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43966" tIns="71983" rIns="143966" bIns="71983">
            <a:spAutoFit/>
          </a:bodyPr>
          <a:lstStyle>
            <a:lvl1pPr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19138"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441450"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2162175"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881313"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3338513"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3795713"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4252913"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4710113"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kumimoji="1" lang="en-US" altLang="zh-CN" sz="2800" dirty="0">
                <a:ea typeface="黑体" pitchFamily="2" charset="-122"/>
              </a:rPr>
              <a:t>4</a:t>
            </a:r>
            <a:r>
              <a:rPr kumimoji="1" lang="zh-CN" altLang="en-US" sz="2800" dirty="0">
                <a:ea typeface="黑体" pitchFamily="2" charset="-122"/>
              </a:rPr>
              <a:t>、沿电场线 </a:t>
            </a:r>
            <a:r>
              <a:rPr kumimoji="1" lang="en-US" altLang="zh-CN" sz="2800" dirty="0">
                <a:ea typeface="黑体" pitchFamily="2" charset="-122"/>
              </a:rPr>
              <a:t>(</a:t>
            </a:r>
            <a:r>
              <a:rPr kumimoji="1" lang="zh-CN" altLang="en-US" sz="2800" dirty="0">
                <a:ea typeface="黑体" pitchFamily="2" charset="-122"/>
              </a:rPr>
              <a:t>场强</a:t>
            </a:r>
            <a:r>
              <a:rPr kumimoji="1" lang="en-US" altLang="zh-CN" sz="2800" dirty="0">
                <a:ea typeface="黑体" pitchFamily="2" charset="-122"/>
              </a:rPr>
              <a:t>)</a:t>
            </a:r>
            <a:r>
              <a:rPr kumimoji="1" lang="zh-CN" altLang="en-US" sz="2800" dirty="0">
                <a:ea typeface="黑体" pitchFamily="2" charset="-122"/>
              </a:rPr>
              <a:t>方向电势越来越低</a:t>
            </a:r>
          </a:p>
        </p:txBody>
      </p:sp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626567" y="5637639"/>
            <a:ext cx="898194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5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、正电荷的电场中电势</a:t>
            </a:r>
            <a:r>
              <a:rPr lang="zh-CN" altLang="en-US" sz="280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为正，负电荷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的电场中电势为负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1202631" y="4768187"/>
            <a:ext cx="4384924" cy="614258"/>
            <a:chOff x="770583" y="4662462"/>
            <a:chExt cx="4384924" cy="614258"/>
          </a:xfrm>
        </p:grpSpPr>
        <p:grpSp>
          <p:nvGrpSpPr>
            <p:cNvPr id="15" name="Group 19"/>
            <p:cNvGrpSpPr>
              <a:grpSpLocks/>
            </p:cNvGrpSpPr>
            <p:nvPr/>
          </p:nvGrpSpPr>
          <p:grpSpPr bwMode="auto">
            <a:xfrm>
              <a:off x="770583" y="4662462"/>
              <a:ext cx="4034351" cy="87313"/>
              <a:chOff x="3334" y="500"/>
              <a:chExt cx="1905" cy="55"/>
            </a:xfrm>
          </p:grpSpPr>
          <p:sp>
            <p:nvSpPr>
              <p:cNvPr id="17" name="Line 20"/>
              <p:cNvSpPr>
                <a:spLocks noChangeShapeType="1"/>
              </p:cNvSpPr>
              <p:nvPr/>
            </p:nvSpPr>
            <p:spPr bwMode="auto">
              <a:xfrm>
                <a:off x="3334" y="527"/>
                <a:ext cx="190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 sz="2800">
                  <a:latin typeface="黑体" pitchFamily="2" charset="-122"/>
                  <a:ea typeface="黑体" pitchFamily="2" charset="-122"/>
                </a:endParaRPr>
              </a:p>
            </p:txBody>
          </p:sp>
          <p:sp>
            <p:nvSpPr>
              <p:cNvPr id="18" name="Oval 21"/>
              <p:cNvSpPr>
                <a:spLocks noChangeArrowheads="1"/>
              </p:cNvSpPr>
              <p:nvPr/>
            </p:nvSpPr>
            <p:spPr bwMode="auto">
              <a:xfrm>
                <a:off x="3560" y="509"/>
                <a:ext cx="46" cy="4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2800">
                  <a:latin typeface="Times New Roman" panose="02020603050405020304" pitchFamily="18" charset="0"/>
                  <a:ea typeface="黑体" pitchFamily="2" charset="-122"/>
                </a:endParaRPr>
              </a:p>
            </p:txBody>
          </p:sp>
          <p:sp>
            <p:nvSpPr>
              <p:cNvPr id="19" name="Oval 22"/>
              <p:cNvSpPr>
                <a:spLocks noChangeArrowheads="1"/>
              </p:cNvSpPr>
              <p:nvPr/>
            </p:nvSpPr>
            <p:spPr bwMode="auto">
              <a:xfrm>
                <a:off x="4648" y="500"/>
                <a:ext cx="46" cy="46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2800">
                  <a:latin typeface="Times New Roman" panose="02020603050405020304" pitchFamily="18" charset="0"/>
                  <a:ea typeface="黑体" pitchFamily="2" charset="-122"/>
                </a:endParaRPr>
              </a:p>
            </p:txBody>
          </p:sp>
        </p:grpSp>
        <p:sp>
          <p:nvSpPr>
            <p:cNvPr id="16" name="Text Box 23"/>
            <p:cNvSpPr txBox="1">
              <a:spLocks noChangeArrowheads="1"/>
            </p:cNvSpPr>
            <p:nvPr/>
          </p:nvSpPr>
          <p:spPr bwMode="auto">
            <a:xfrm>
              <a:off x="1130623" y="4753500"/>
              <a:ext cx="4024884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800" b="0" i="1" dirty="0">
                  <a:solidFill>
                    <a:schemeClr val="tx1"/>
                  </a:solidFill>
                  <a:latin typeface="Times New Roman" panose="02020603050405020304" pitchFamily="18" charset="0"/>
                  <a:ea typeface="黑体" pitchFamily="2" charset="-122"/>
                  <a:cs typeface="Times New Roman" pitchFamily="18" charset="0"/>
                </a:rPr>
                <a:t>A                       B           E</a:t>
              </a:r>
            </a:p>
          </p:txBody>
        </p:sp>
      </p:grpSp>
      <p:sp>
        <p:nvSpPr>
          <p:cNvPr id="20" name="Text Box 24"/>
          <p:cNvSpPr txBox="1">
            <a:spLocks noChangeArrowheads="1"/>
          </p:cNvSpPr>
          <p:nvPr/>
        </p:nvSpPr>
        <p:spPr bwMode="auto">
          <a:xfrm>
            <a:off x="5774130" y="4598807"/>
            <a:ext cx="13672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l-GR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φ</a:t>
            </a:r>
            <a:r>
              <a:rPr lang="en-US" altLang="zh-CN" sz="2800" i="1" baseline="-250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A</a:t>
            </a:r>
            <a:r>
              <a:rPr lang="el-GR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 </a:t>
            </a:r>
            <a:r>
              <a:rPr lang="el-GR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＞</a:t>
            </a:r>
            <a:r>
              <a:rPr lang="el-GR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φ</a:t>
            </a:r>
            <a:r>
              <a:rPr lang="en-US" altLang="zh-CN" sz="2800" i="1" baseline="-250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46171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12" grpId="0"/>
      <p:bldP spid="13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Box 7"/>
          <p:cNvSpPr txBox="1">
            <a:spLocks noChangeArrowheads="1"/>
          </p:cNvSpPr>
          <p:nvPr/>
        </p:nvSpPr>
        <p:spPr bwMode="auto">
          <a:xfrm>
            <a:off x="716083" y="1052736"/>
            <a:ext cx="1056766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defTabSz="14414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defTabSz="14414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ea typeface="黑体" pitchFamily="2" charset="-122"/>
              </a:rPr>
              <a:t>6</a:t>
            </a:r>
            <a:r>
              <a:rPr lang="zh-CN" altLang="en-US" sz="2800" dirty="0">
                <a:ea typeface="黑体" pitchFamily="2" charset="-122"/>
              </a:rPr>
              <a:t>、电场中某点的电势的大小是由电场本身的性质</a:t>
            </a:r>
            <a:r>
              <a:rPr lang="zh-CN" altLang="en-US" sz="2800">
                <a:ea typeface="黑体" pitchFamily="2" charset="-122"/>
              </a:rPr>
              <a:t>决定的，与</a:t>
            </a:r>
            <a:r>
              <a:rPr lang="zh-CN" altLang="en-US" sz="2800" dirty="0">
                <a:ea typeface="黑体" pitchFamily="2" charset="-122"/>
              </a:rPr>
              <a:t>放不放电荷及放什么电荷无关</a:t>
            </a: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716083" y="2564904"/>
            <a:ext cx="10567668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7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、电势</a:t>
            </a:r>
            <a:r>
              <a:rPr lang="zh-CN" altLang="en-US" sz="280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是标量，在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规定了零</a:t>
            </a:r>
            <a:r>
              <a:rPr lang="zh-CN" altLang="en-US" sz="280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电势后，电场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中各点的电势可以</a:t>
            </a:r>
            <a:r>
              <a:rPr lang="zh-CN" altLang="en-US" sz="280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是正值，也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可以是负值。正值表示该点电势比</a:t>
            </a:r>
            <a:r>
              <a:rPr lang="zh-CN" altLang="en-US" sz="280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零高，负值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itchFamily="2" charset="-122"/>
              </a:rPr>
              <a:t>表示该点电势比零低。</a:t>
            </a:r>
          </a:p>
        </p:txBody>
      </p:sp>
    </p:spTree>
    <p:extLst>
      <p:ext uri="{BB962C8B-B14F-4D97-AF65-F5344CB8AC3E}">
        <p14:creationId xmlns:p14="http://schemas.microsoft.com/office/powerpoint/2010/main" val="858300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82" name="Text Box 2"/>
          <p:cNvSpPr txBox="1">
            <a:spLocks noChangeArrowheads="1"/>
          </p:cNvSpPr>
          <p:nvPr/>
        </p:nvSpPr>
        <p:spPr bwMode="auto">
          <a:xfrm>
            <a:off x="194518" y="965041"/>
            <a:ext cx="6309141" cy="50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6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、如图</a:t>
            </a:r>
            <a:r>
              <a:rPr lang="zh-CN" altLang="en-US" sz="240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所示，点电荷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的静电场中电场线用</a:t>
            </a:r>
            <a:r>
              <a:rPr lang="zh-CN" altLang="en-US" sz="240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实线表示，但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其方向</a:t>
            </a:r>
            <a:r>
              <a:rPr lang="zh-CN" altLang="en-US" sz="240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未标明，虚线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是某一带电粒子通过该电场区域时的运动轨迹。</a:t>
            </a:r>
            <a:r>
              <a:rPr lang="en-US" altLang="zh-CN" sz="2400" i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400" i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是轨迹上的两点。若带电粒子在运动中只受到电场</a:t>
            </a:r>
            <a:r>
              <a:rPr lang="zh-CN" altLang="en-US" sz="240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力作用，根据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此图可作出正确判断的是</a:t>
            </a:r>
            <a:r>
              <a:rPr lang="en-US" altLang="zh-CN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             )</a:t>
            </a: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A.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带电粒子所带电荷的性质</a:t>
            </a: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B.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带电粒子在</a:t>
            </a:r>
            <a:r>
              <a:rPr lang="en-US" altLang="zh-CN" sz="2400" i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400" i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两点的受力方向</a:t>
            </a: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C.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带电粒子在</a:t>
            </a:r>
            <a:r>
              <a:rPr lang="en-US" altLang="zh-CN" sz="2400" i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400" i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两点的速度何处较大</a:t>
            </a: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D.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带电粒子在</a:t>
            </a:r>
            <a:r>
              <a:rPr lang="en-US" altLang="zh-CN" sz="2400" i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400" i="1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400" dirty="0">
                <a:solidFill>
                  <a:schemeClr val="tx1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两点的电势能何处较大</a:t>
            </a:r>
          </a:p>
        </p:txBody>
      </p:sp>
      <p:sp>
        <p:nvSpPr>
          <p:cNvPr id="583683" name="Text Box 3"/>
          <p:cNvSpPr txBox="1">
            <a:spLocks noChangeArrowheads="1"/>
          </p:cNvSpPr>
          <p:nvPr/>
        </p:nvSpPr>
        <p:spPr bwMode="auto">
          <a:xfrm>
            <a:off x="5345427" y="3293001"/>
            <a:ext cx="8354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itchFamily="18" charset="0"/>
              </a:rPr>
              <a:t>BCD</a:t>
            </a:r>
          </a:p>
        </p:txBody>
      </p:sp>
      <p:grpSp>
        <p:nvGrpSpPr>
          <p:cNvPr id="583684" name="Group 4"/>
          <p:cNvGrpSpPr>
            <a:grpSpLocks/>
          </p:cNvGrpSpPr>
          <p:nvPr/>
        </p:nvGrpSpPr>
        <p:grpSpPr bwMode="auto">
          <a:xfrm>
            <a:off x="7323311" y="836712"/>
            <a:ext cx="3312368" cy="2376264"/>
            <a:chOff x="2049" y="3338"/>
            <a:chExt cx="1497" cy="1225"/>
          </a:xfrm>
        </p:grpSpPr>
        <p:sp>
          <p:nvSpPr>
            <p:cNvPr id="583685" name="Line 5"/>
            <p:cNvSpPr>
              <a:spLocks noChangeShapeType="1"/>
            </p:cNvSpPr>
            <p:nvPr/>
          </p:nvSpPr>
          <p:spPr bwMode="auto">
            <a:xfrm flipV="1">
              <a:off x="2094" y="3338"/>
              <a:ext cx="1361" cy="36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583686" name="Arc 6"/>
            <p:cNvSpPr>
              <a:spLocks/>
            </p:cNvSpPr>
            <p:nvPr/>
          </p:nvSpPr>
          <p:spPr bwMode="auto">
            <a:xfrm flipV="1">
              <a:off x="2245" y="3657"/>
              <a:ext cx="1073" cy="906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9881 w 19881"/>
                <a:gd name="T1" fmla="*/ 8445 h 21599"/>
                <a:gd name="T2" fmla="*/ 222 w 19881"/>
                <a:gd name="T3" fmla="*/ 21599 h 21599"/>
                <a:gd name="T4" fmla="*/ 0 w 19881"/>
                <a:gd name="T5" fmla="*/ 0 h 21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881" h="21599" fill="none" extrusionOk="0">
                  <a:moveTo>
                    <a:pt x="19880" y="8444"/>
                  </a:moveTo>
                  <a:cubicBezTo>
                    <a:pt x="16524" y="16346"/>
                    <a:pt x="8806" y="21510"/>
                    <a:pt x="221" y="21598"/>
                  </a:cubicBezTo>
                </a:path>
                <a:path w="19881" h="21599" stroke="0" extrusionOk="0">
                  <a:moveTo>
                    <a:pt x="19880" y="8444"/>
                  </a:moveTo>
                  <a:cubicBezTo>
                    <a:pt x="16524" y="16346"/>
                    <a:pt x="8806" y="21510"/>
                    <a:pt x="221" y="21598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25400">
              <a:solidFill>
                <a:schemeClr val="tx1"/>
              </a:solidFill>
              <a:prstDash val="dash"/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pPr algn="ctr"/>
              <a:endParaRPr lang="zh-CN" altLang="en-US" sz="2400" b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83687" name="Text Box 7"/>
            <p:cNvSpPr txBox="1">
              <a:spLocks noChangeArrowheads="1"/>
            </p:cNvSpPr>
            <p:nvPr/>
          </p:nvSpPr>
          <p:spPr bwMode="auto">
            <a:xfrm>
              <a:off x="2049" y="3429"/>
              <a:ext cx="153" cy="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 b="0" i="1">
                  <a:solidFill>
                    <a:schemeClr val="tx1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583688" name="Text Box 8"/>
            <p:cNvSpPr txBox="1">
              <a:spLocks noChangeArrowheads="1"/>
            </p:cNvSpPr>
            <p:nvPr/>
          </p:nvSpPr>
          <p:spPr bwMode="auto">
            <a:xfrm>
              <a:off x="3364" y="3973"/>
              <a:ext cx="153" cy="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 b="0" i="1">
                  <a:solidFill>
                    <a:schemeClr val="tx1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583689" name="Line 9"/>
            <p:cNvSpPr>
              <a:spLocks noChangeShapeType="1"/>
            </p:cNvSpPr>
            <p:nvPr/>
          </p:nvSpPr>
          <p:spPr bwMode="auto">
            <a:xfrm flipV="1">
              <a:off x="2094" y="3656"/>
              <a:ext cx="1406" cy="18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583690" name="Line 10"/>
            <p:cNvSpPr>
              <a:spLocks noChangeShapeType="1"/>
            </p:cNvSpPr>
            <p:nvPr/>
          </p:nvSpPr>
          <p:spPr bwMode="auto">
            <a:xfrm>
              <a:off x="2094" y="3973"/>
              <a:ext cx="145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583691" name="Line 11"/>
            <p:cNvSpPr>
              <a:spLocks noChangeShapeType="1"/>
            </p:cNvSpPr>
            <p:nvPr/>
          </p:nvSpPr>
          <p:spPr bwMode="auto">
            <a:xfrm>
              <a:off x="2094" y="4109"/>
              <a:ext cx="1452" cy="11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856077" y="1455511"/>
            <a:ext cx="900918" cy="605337"/>
            <a:chOff x="6856077" y="1455511"/>
            <a:chExt cx="900918" cy="605337"/>
          </a:xfrm>
        </p:grpSpPr>
        <p:cxnSp>
          <p:nvCxnSpPr>
            <p:cNvPr id="5" name="直接箭头连接符 4"/>
            <p:cNvCxnSpPr/>
            <p:nvPr/>
          </p:nvCxnSpPr>
          <p:spPr>
            <a:xfrm flipH="1">
              <a:off x="6963271" y="1455511"/>
              <a:ext cx="793724" cy="17458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6856077" y="1599183"/>
              <a:ext cx="5392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  <a:endParaRPr lang="zh-CN" alt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547447" y="2031231"/>
            <a:ext cx="1152128" cy="461665"/>
            <a:chOff x="8547447" y="2031231"/>
            <a:chExt cx="1152128" cy="461665"/>
          </a:xfrm>
        </p:grpSpPr>
        <p:cxnSp>
          <p:nvCxnSpPr>
            <p:cNvPr id="12" name="直接箭头连接符 11"/>
            <p:cNvCxnSpPr/>
            <p:nvPr/>
          </p:nvCxnSpPr>
          <p:spPr>
            <a:xfrm flipH="1">
              <a:off x="8763471" y="2068490"/>
              <a:ext cx="936104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8547447" y="2031231"/>
              <a:ext cx="5760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  <a:endParaRPr lang="zh-CN" alt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756995" y="1104191"/>
            <a:ext cx="1602021" cy="461665"/>
            <a:chOff x="7756995" y="1104191"/>
            <a:chExt cx="1602021" cy="461665"/>
          </a:xfrm>
        </p:grpSpPr>
        <p:cxnSp>
          <p:nvCxnSpPr>
            <p:cNvPr id="16" name="直接箭头连接符 15"/>
            <p:cNvCxnSpPr/>
            <p:nvPr/>
          </p:nvCxnSpPr>
          <p:spPr>
            <a:xfrm>
              <a:off x="7756995" y="1453571"/>
              <a:ext cx="1171608" cy="11638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8928603" y="1104191"/>
              <a:ext cx="4304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699575" y="2068490"/>
            <a:ext cx="1165164" cy="856454"/>
            <a:chOff x="9699575" y="2068490"/>
            <a:chExt cx="1165164" cy="856454"/>
          </a:xfrm>
        </p:grpSpPr>
        <p:cxnSp>
          <p:nvCxnSpPr>
            <p:cNvPr id="19" name="直接箭头连接符 18"/>
            <p:cNvCxnSpPr/>
            <p:nvPr/>
          </p:nvCxnSpPr>
          <p:spPr>
            <a:xfrm>
              <a:off x="9699575" y="2068490"/>
              <a:ext cx="734751" cy="49465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10434326" y="2463279"/>
              <a:ext cx="4304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 dirty="0">
                  <a:solidFill>
                    <a:srgbClr val="0000FF"/>
                  </a:solidFill>
                  <a:latin typeface="Book Antiqua" panose="02040602050305030304" pitchFamily="18" charset="0"/>
                  <a:cs typeface="Times New Roman" pitchFamily="18" charset="0"/>
                </a:rPr>
                <a:t>v</a:t>
              </a:r>
              <a:endParaRPr lang="zh-CN" altLang="en-US" sz="2400" b="1" i="1" dirty="0">
                <a:solidFill>
                  <a:srgbClr val="0000FF"/>
                </a:solidFill>
                <a:latin typeface="Book Antiqua" panose="02040602050305030304" pitchFamily="18" charset="0"/>
                <a:cs typeface="Times New Roman" pitchFamily="18" charset="0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6963271" y="3884811"/>
            <a:ext cx="4968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若粒子</a:t>
            </a:r>
            <a:r>
              <a:rPr lang="en-US" altLang="zh-CN" sz="2400" b="1" i="1" dirty="0" err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en-US" altLang="zh-CN" sz="2400" b="1" err="1">
                <a:solidFill>
                  <a:srgbClr val="0000FF"/>
                </a:solidFill>
                <a:latin typeface="Times New Roman" panose="02020603050405020304" pitchFamily="18" charset="0"/>
                <a:ea typeface="宋体"/>
                <a:cs typeface="Times New Roman" pitchFamily="18" charset="0"/>
              </a:rPr>
              <a:t>→</a:t>
            </a:r>
            <a:r>
              <a:rPr lang="en-US" altLang="zh-CN" sz="2400" b="1" i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</a:t>
            </a:r>
            <a:r>
              <a:rPr lang="en-US" altLang="zh-CN" sz="2400" b="1" i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4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400" b="1" i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4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两点的速度方向如图所示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963271" y="2923669"/>
            <a:ext cx="46805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</a:rPr>
              <a:t>根据力与运动轨迹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</a:rPr>
              <a:t>的关系，受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</a:rPr>
              <a:t>力方向如图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</a:rPr>
              <a:t>所示，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</a:rPr>
              <a:t>B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itchFamily="2" charset="-122"/>
              </a:rPr>
              <a:t>正确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19255" y="5622339"/>
            <a:ext cx="5284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由动能定理和功能关系可知</a:t>
            </a:r>
            <a:r>
              <a:rPr lang="en-US" altLang="zh-CN" sz="24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400" b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正确</a:t>
            </a:r>
            <a:r>
              <a:rPr lang="en-US" altLang="zh-CN" sz="2400" b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.</a:t>
            </a:r>
            <a:endParaRPr lang="zh-CN" altLang="en-US" sz="2400" b="1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963271" y="4797152"/>
            <a:ext cx="489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若粒子</a:t>
            </a:r>
            <a:r>
              <a:rPr lang="en-US" altLang="zh-CN" sz="2400" b="1" i="1" dirty="0" err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en-US" altLang="zh-CN" sz="2400" b="1" err="1">
                <a:solidFill>
                  <a:srgbClr val="0000FF"/>
                </a:solidFill>
                <a:latin typeface="Times New Roman" panose="02020603050405020304" pitchFamily="18" charset="0"/>
                <a:ea typeface="宋体"/>
                <a:cs typeface="Times New Roman" pitchFamily="18" charset="0"/>
              </a:rPr>
              <a:t>→</a:t>
            </a:r>
            <a:r>
              <a:rPr lang="en-US" altLang="zh-CN" sz="2400" b="1" i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</a:t>
            </a:r>
            <a:r>
              <a:rPr lang="en-US" altLang="zh-CN" sz="2400" b="1" i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4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400" b="1" i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400" b="1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两点的速度方向如图所示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6662624" y="908720"/>
            <a:ext cx="1094370" cy="504056"/>
            <a:chOff x="6662625" y="933699"/>
            <a:chExt cx="1094370" cy="504056"/>
          </a:xfrm>
        </p:grpSpPr>
        <p:cxnSp>
          <p:nvCxnSpPr>
            <p:cNvPr id="6" name="直接箭头连接符 5"/>
            <p:cNvCxnSpPr/>
            <p:nvPr/>
          </p:nvCxnSpPr>
          <p:spPr>
            <a:xfrm flipH="1" flipV="1">
              <a:off x="6693650" y="1382475"/>
              <a:ext cx="1063345" cy="55280"/>
            </a:xfrm>
            <a:prstGeom prst="straightConnector1">
              <a:avLst/>
            </a:prstGeom>
            <a:ln w="28575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6662625" y="933699"/>
              <a:ext cx="6606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 dirty="0">
                  <a:solidFill>
                    <a:srgbClr val="0000FF"/>
                  </a:solidFill>
                  <a:latin typeface="Book Antiqua" panose="02040602050305030304" pitchFamily="18" charset="0"/>
                  <a:cs typeface="Times New Roman" pitchFamily="18" charset="0"/>
                </a:rPr>
                <a:t>v</a:t>
              </a:r>
              <a:endParaRPr lang="zh-CN" altLang="en-US" sz="2400" b="1" i="1" dirty="0">
                <a:solidFill>
                  <a:srgbClr val="0000FF"/>
                </a:solidFill>
                <a:latin typeface="Book Antiqua" panose="02040602050305030304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143810" y="1177588"/>
            <a:ext cx="660687" cy="890903"/>
            <a:chOff x="9143810" y="1177588"/>
            <a:chExt cx="660687" cy="890903"/>
          </a:xfrm>
        </p:grpSpPr>
        <p:cxnSp>
          <p:nvCxnSpPr>
            <p:cNvPr id="11" name="直接箭头连接符 10"/>
            <p:cNvCxnSpPr>
              <a:endCxn id="17" idx="2"/>
            </p:cNvCxnSpPr>
            <p:nvPr/>
          </p:nvCxnSpPr>
          <p:spPr>
            <a:xfrm flipH="1" flipV="1">
              <a:off x="9143810" y="1565856"/>
              <a:ext cx="555766" cy="502635"/>
            </a:xfrm>
            <a:prstGeom prst="straightConnector1">
              <a:avLst/>
            </a:prstGeom>
            <a:ln w="28575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9143810" y="1177588"/>
              <a:ext cx="6606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 dirty="0">
                  <a:solidFill>
                    <a:srgbClr val="0000FF"/>
                  </a:solidFill>
                  <a:latin typeface="Book Antiqua" panose="02040602050305030304" pitchFamily="18" charset="0"/>
                  <a:cs typeface="Times New Roman" pitchFamily="18" charset="0"/>
                </a:rPr>
                <a:t>v</a:t>
              </a:r>
              <a:endParaRPr lang="zh-CN" altLang="en-US" sz="2400" b="1" i="1" dirty="0">
                <a:solidFill>
                  <a:srgbClr val="0000FF"/>
                </a:solidFill>
                <a:latin typeface="Book Antiqua" panose="02040602050305030304" pitchFamily="18" charset="0"/>
                <a:cs typeface="Times New Roman" pitchFamily="18" charset="0"/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194519" y="529516"/>
            <a:ext cx="1800200" cy="523220"/>
          </a:xfrm>
          <a:prstGeom prst="rect">
            <a:avLst/>
          </a:prstGeom>
          <a:solidFill>
            <a:srgbClr val="0000FF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itchFamily="2" charset="-122"/>
              </a:rPr>
              <a:t>针对训练</a:t>
            </a:r>
          </a:p>
        </p:txBody>
      </p:sp>
    </p:spTree>
    <p:extLst>
      <p:ext uri="{BB962C8B-B14F-4D97-AF65-F5344CB8AC3E}">
        <p14:creationId xmlns:p14="http://schemas.microsoft.com/office/powerpoint/2010/main" val="2841032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583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683" grpId="0"/>
      <p:bldP spid="22" grpId="0"/>
      <p:bldP spid="2" grpId="0"/>
      <p:bldP spid="3" grpId="0"/>
      <p:bldP spid="2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706" name="Text Box 2"/>
          <p:cNvSpPr txBox="1">
            <a:spLocks noChangeArrowheads="1"/>
          </p:cNvSpPr>
          <p:nvPr/>
        </p:nvSpPr>
        <p:spPr bwMode="auto">
          <a:xfrm>
            <a:off x="338535" y="692696"/>
            <a:ext cx="11643798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804863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9842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63638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indent="0">
              <a:lnSpc>
                <a:spcPct val="150000"/>
              </a:lnSpc>
            </a:pPr>
            <a:r>
              <a:rPr lang="en-US" altLang="zh-CN" sz="2800">
                <a:ea typeface="黑体" pitchFamily="2" charset="-122"/>
                <a:cs typeface="Times New Roman" panose="02020603050405020304" pitchFamily="18" charset="0"/>
              </a:rPr>
              <a:t>7</a:t>
            </a:r>
            <a:r>
              <a:rPr lang="zh-CN" altLang="en-US" sz="2800">
                <a:ea typeface="黑体" pitchFamily="2" charset="-122"/>
                <a:cs typeface="Times New Roman" panose="02020603050405020304" pitchFamily="18" charset="0"/>
              </a:rPr>
              <a:t>、如图所示，</a:t>
            </a:r>
            <a:r>
              <a:rPr lang="en-US" altLang="zh-CN" sz="2800" i="1">
                <a:ea typeface="黑体" pitchFamily="2" charset="-122"/>
                <a:cs typeface="Times New Roman" panose="02020603050405020304" pitchFamily="18" charset="0"/>
              </a:rPr>
              <a:t>MN</a:t>
            </a:r>
            <a:r>
              <a:rPr lang="zh-CN" altLang="en-US" sz="2800">
                <a:ea typeface="黑体" pitchFamily="2" charset="-122"/>
                <a:cs typeface="Times New Roman" panose="02020603050405020304" pitchFamily="18" charset="0"/>
              </a:rPr>
              <a:t>是负点电荷产生的电场中的一条电场线。一个带正电的粒子（不计重力）从</a:t>
            </a:r>
            <a:r>
              <a:rPr lang="en-US" altLang="zh-CN" sz="2800" i="1">
                <a:ea typeface="黑体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ea typeface="黑体" pitchFamily="2" charset="-122"/>
                <a:cs typeface="Times New Roman" panose="02020603050405020304" pitchFamily="18" charset="0"/>
              </a:rPr>
              <a:t>到</a:t>
            </a:r>
            <a:r>
              <a:rPr lang="en-US" altLang="zh-CN" sz="2800" i="1">
                <a:ea typeface="黑体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ea typeface="黑体" pitchFamily="2" charset="-122"/>
                <a:cs typeface="Times New Roman" panose="02020603050405020304" pitchFamily="18" charset="0"/>
              </a:rPr>
              <a:t>穿越这条电场线的轨迹如图中虚线所示，则该带电粒子在</a:t>
            </a:r>
            <a:r>
              <a:rPr lang="en-US" altLang="zh-CN" sz="2800" i="1">
                <a:ea typeface="黑体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ea typeface="黑体" pitchFamily="2" charset="-122"/>
                <a:cs typeface="Times New Roman" panose="02020603050405020304" pitchFamily="18" charset="0"/>
              </a:rPr>
              <a:t>点的加速度一定</a:t>
            </a:r>
            <a:r>
              <a:rPr lang="zh-CN" altLang="en-US" sz="2800" u="sng">
                <a:ea typeface="黑体" pitchFamily="2" charset="-122"/>
                <a:cs typeface="Times New Roman" panose="02020603050405020304" pitchFamily="18" charset="0"/>
              </a:rPr>
              <a:t>　　　</a:t>
            </a:r>
            <a:r>
              <a:rPr lang="zh-CN" altLang="en-US" sz="2800">
                <a:ea typeface="黑体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sz="2800" i="1">
                <a:ea typeface="黑体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ea typeface="黑体" pitchFamily="2" charset="-122"/>
                <a:cs typeface="Times New Roman" panose="02020603050405020304" pitchFamily="18" charset="0"/>
              </a:rPr>
              <a:t>点的加速度。带电粒子在</a:t>
            </a:r>
            <a:r>
              <a:rPr lang="en-US" altLang="zh-CN" sz="2800" i="1">
                <a:ea typeface="黑体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800">
                <a:ea typeface="黑体" pitchFamily="2" charset="-122"/>
                <a:cs typeface="Times New Roman" panose="02020603050405020304" pitchFamily="18" charset="0"/>
              </a:rPr>
              <a:t>点的电势能一定</a:t>
            </a:r>
            <a:r>
              <a:rPr lang="zh-CN" altLang="en-US" sz="2800" u="sng">
                <a:ea typeface="黑体" pitchFamily="2" charset="-122"/>
                <a:cs typeface="Times New Roman" panose="02020603050405020304" pitchFamily="18" charset="0"/>
              </a:rPr>
              <a:t>　　　</a:t>
            </a:r>
            <a:r>
              <a:rPr lang="zh-CN" altLang="en-US" sz="2800">
                <a:ea typeface="黑体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sz="2800" i="1">
                <a:ea typeface="黑体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800">
                <a:ea typeface="黑体" pitchFamily="2" charset="-122"/>
                <a:cs typeface="Times New Roman" panose="02020603050405020304" pitchFamily="18" charset="0"/>
              </a:rPr>
              <a:t>点的电势能。（填“大于”、“小于”式“等于”）。</a:t>
            </a:r>
            <a:endParaRPr lang="zh-CN" altLang="en-US" sz="2800" dirty="0">
              <a:ea typeface="黑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84707" name="Arc 3"/>
          <p:cNvSpPr>
            <a:spLocks/>
          </p:cNvSpPr>
          <p:nvPr/>
        </p:nvSpPr>
        <p:spPr bwMode="auto">
          <a:xfrm flipV="1">
            <a:off x="4269274" y="3960514"/>
            <a:ext cx="2969112" cy="1431925"/>
          </a:xfrm>
          <a:custGeom>
            <a:avLst/>
            <a:gdLst>
              <a:gd name="G0" fmla="+- 0 0 0"/>
              <a:gd name="G1" fmla="+- 21513 0 0"/>
              <a:gd name="G2" fmla="+- 21600 0 0"/>
              <a:gd name="T0" fmla="*/ 1937 w 20372"/>
              <a:gd name="T1" fmla="*/ 0 h 21513"/>
              <a:gd name="T2" fmla="*/ 20372 w 20372"/>
              <a:gd name="T3" fmla="*/ 14335 h 21513"/>
              <a:gd name="T4" fmla="*/ 0 w 20372"/>
              <a:gd name="T5" fmla="*/ 21513 h 2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372" h="21513" fill="none" extrusionOk="0">
                <a:moveTo>
                  <a:pt x="1936" y="0"/>
                </a:moveTo>
                <a:cubicBezTo>
                  <a:pt x="10358" y="758"/>
                  <a:pt x="17562" y="6360"/>
                  <a:pt x="20372" y="14334"/>
                </a:cubicBezTo>
              </a:path>
              <a:path w="20372" h="21513" stroke="0" extrusionOk="0">
                <a:moveTo>
                  <a:pt x="1936" y="0"/>
                </a:moveTo>
                <a:cubicBezTo>
                  <a:pt x="10358" y="758"/>
                  <a:pt x="17562" y="6360"/>
                  <a:pt x="20372" y="14334"/>
                </a:cubicBezTo>
                <a:lnTo>
                  <a:pt x="0" y="21513"/>
                </a:lnTo>
                <a:close/>
              </a:path>
            </a:pathLst>
          </a:custGeom>
          <a:noFill/>
          <a:ln w="25400">
            <a:solidFill>
              <a:schemeClr val="tx1"/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pPr algn="ctr"/>
            <a:endParaRPr lang="zh-CN" altLang="en-US" sz="2800" b="0" i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84708" name="Text Box 4"/>
          <p:cNvSpPr txBox="1">
            <a:spLocks noChangeArrowheads="1"/>
          </p:cNvSpPr>
          <p:nvPr/>
        </p:nvSpPr>
        <p:spPr bwMode="auto">
          <a:xfrm>
            <a:off x="8102435" y="4609802"/>
            <a:ext cx="42351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0" i="1">
                <a:solidFill>
                  <a:schemeClr val="tx1"/>
                </a:solidFill>
                <a:latin typeface="Times New Roman" panose="02020603050405020304" pitchFamily="18" charset="0"/>
              </a:rPr>
              <a:t>N</a:t>
            </a:r>
          </a:p>
        </p:txBody>
      </p:sp>
      <p:sp>
        <p:nvSpPr>
          <p:cNvPr id="584709" name="Line 5"/>
          <p:cNvSpPr>
            <a:spLocks noChangeShapeType="1"/>
          </p:cNvSpPr>
          <p:nvPr/>
        </p:nvSpPr>
        <p:spPr bwMode="auto">
          <a:xfrm flipV="1">
            <a:off x="3972785" y="4968577"/>
            <a:ext cx="4034351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800" i="1"/>
          </a:p>
        </p:txBody>
      </p:sp>
      <p:sp>
        <p:nvSpPr>
          <p:cNvPr id="584710" name="Text Box 6"/>
          <p:cNvSpPr txBox="1">
            <a:spLocks noChangeArrowheads="1"/>
          </p:cNvSpPr>
          <p:nvPr/>
        </p:nvSpPr>
        <p:spPr bwMode="auto">
          <a:xfrm>
            <a:off x="3917309" y="4517787"/>
            <a:ext cx="54373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0" i="1">
                <a:solidFill>
                  <a:schemeClr val="tx1"/>
                </a:solidFill>
                <a:latin typeface="Times New Roman" panose="02020603050405020304" pitchFamily="18" charset="0"/>
              </a:rPr>
              <a:t>Ｍ</a:t>
            </a:r>
          </a:p>
        </p:txBody>
      </p:sp>
      <p:sp>
        <p:nvSpPr>
          <p:cNvPr id="584711" name="Text Box 7"/>
          <p:cNvSpPr txBox="1">
            <a:spLocks noChangeArrowheads="1"/>
          </p:cNvSpPr>
          <p:nvPr/>
        </p:nvSpPr>
        <p:spPr bwMode="auto">
          <a:xfrm>
            <a:off x="4133736" y="5041007"/>
            <a:ext cx="3642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0" i="1">
                <a:solidFill>
                  <a:schemeClr val="tx1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584712" name="Text Box 8"/>
          <p:cNvSpPr txBox="1">
            <a:spLocks noChangeArrowheads="1"/>
          </p:cNvSpPr>
          <p:nvPr/>
        </p:nvSpPr>
        <p:spPr bwMode="auto">
          <a:xfrm>
            <a:off x="7333685" y="4176415"/>
            <a:ext cx="3642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0" i="1">
                <a:solidFill>
                  <a:schemeClr val="tx1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584713" name="Text Box 9"/>
          <p:cNvSpPr txBox="1">
            <a:spLocks noChangeArrowheads="1"/>
          </p:cNvSpPr>
          <p:nvPr/>
        </p:nvSpPr>
        <p:spPr bwMode="auto">
          <a:xfrm>
            <a:off x="4710608" y="2066000"/>
            <a:ext cx="10790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9842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63638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30000"/>
              </a:spcBef>
            </a:pPr>
            <a:r>
              <a:rPr lang="zh-CN" altLang="en-US" sz="2800" b="1" dirty="0">
                <a:solidFill>
                  <a:srgbClr val="FF0000"/>
                </a:solidFill>
              </a:rPr>
              <a:t>小于</a:t>
            </a:r>
          </a:p>
        </p:txBody>
      </p:sp>
      <p:sp>
        <p:nvSpPr>
          <p:cNvPr id="584714" name="Text Box 10"/>
          <p:cNvSpPr txBox="1">
            <a:spLocks noChangeArrowheads="1"/>
          </p:cNvSpPr>
          <p:nvPr/>
        </p:nvSpPr>
        <p:spPr bwMode="auto">
          <a:xfrm>
            <a:off x="1685189" y="2714072"/>
            <a:ext cx="1081991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9842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63638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30000"/>
              </a:spcBef>
            </a:pPr>
            <a:r>
              <a:rPr lang="zh-CN" altLang="en-US" sz="2800" b="1" dirty="0">
                <a:solidFill>
                  <a:srgbClr val="FF0000"/>
                </a:solidFill>
              </a:rPr>
              <a:t>大于</a:t>
            </a:r>
          </a:p>
        </p:txBody>
      </p:sp>
      <p:grpSp>
        <p:nvGrpSpPr>
          <p:cNvPr id="584715" name="Group 11"/>
          <p:cNvGrpSpPr>
            <a:grpSpLocks/>
          </p:cNvGrpSpPr>
          <p:nvPr/>
        </p:nvGrpSpPr>
        <p:grpSpPr bwMode="auto">
          <a:xfrm>
            <a:off x="4932136" y="4536777"/>
            <a:ext cx="1537500" cy="523875"/>
            <a:chOff x="2154" y="2568"/>
            <a:chExt cx="726" cy="330"/>
          </a:xfrm>
        </p:grpSpPr>
        <p:sp>
          <p:nvSpPr>
            <p:cNvPr id="584716" name="Line 12"/>
            <p:cNvSpPr>
              <a:spLocks noChangeShapeType="1"/>
            </p:cNvSpPr>
            <p:nvPr/>
          </p:nvSpPr>
          <p:spPr bwMode="auto">
            <a:xfrm flipH="1">
              <a:off x="2245" y="2840"/>
              <a:ext cx="635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800" i="1"/>
            </a:p>
          </p:txBody>
        </p:sp>
        <p:sp>
          <p:nvSpPr>
            <p:cNvPr id="584717" name="Text Box 13"/>
            <p:cNvSpPr txBox="1">
              <a:spLocks noChangeArrowheads="1"/>
            </p:cNvSpPr>
            <p:nvPr/>
          </p:nvSpPr>
          <p:spPr bwMode="auto">
            <a:xfrm>
              <a:off x="2154" y="2568"/>
              <a:ext cx="191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800" b="0" i="1">
                  <a:solidFill>
                    <a:schemeClr val="tx1"/>
                  </a:solidFill>
                  <a:latin typeface="Times New Roman" panose="02020603050405020304" pitchFamily="18" charset="0"/>
                </a:rPr>
                <a:t>F</a:t>
              </a:r>
            </a:p>
          </p:txBody>
        </p:sp>
      </p:grpSp>
      <p:sp>
        <p:nvSpPr>
          <p:cNvPr id="584718" name="Line 14"/>
          <p:cNvSpPr>
            <a:spLocks noChangeShapeType="1"/>
          </p:cNvSpPr>
          <p:nvPr/>
        </p:nvSpPr>
        <p:spPr bwMode="auto">
          <a:xfrm flipV="1">
            <a:off x="3875369" y="4968577"/>
            <a:ext cx="105676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800" i="1"/>
          </a:p>
        </p:txBody>
      </p:sp>
      <p:sp>
        <p:nvSpPr>
          <p:cNvPr id="584719" name="Oval 15"/>
          <p:cNvSpPr>
            <a:spLocks noChangeArrowheads="1"/>
          </p:cNvSpPr>
          <p:nvPr/>
        </p:nvSpPr>
        <p:spPr bwMode="auto">
          <a:xfrm>
            <a:off x="3555030" y="4834797"/>
            <a:ext cx="216392" cy="196273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zh-CN" sz="2800" b="0" i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84720" name="Line 16"/>
          <p:cNvSpPr>
            <a:spLocks noChangeShapeType="1"/>
          </p:cNvSpPr>
          <p:nvPr/>
        </p:nvSpPr>
        <p:spPr bwMode="auto">
          <a:xfrm flipV="1">
            <a:off x="3875368" y="3312815"/>
            <a:ext cx="2882284" cy="13684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800" i="1"/>
          </a:p>
        </p:txBody>
      </p:sp>
      <p:sp>
        <p:nvSpPr>
          <p:cNvPr id="584721" name="Line 17"/>
          <p:cNvSpPr>
            <a:spLocks noChangeShapeType="1"/>
          </p:cNvSpPr>
          <p:nvPr/>
        </p:nvSpPr>
        <p:spPr bwMode="auto">
          <a:xfrm>
            <a:off x="3780070" y="5257502"/>
            <a:ext cx="2977583" cy="13398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800" i="1"/>
          </a:p>
        </p:txBody>
      </p:sp>
      <p:sp>
        <p:nvSpPr>
          <p:cNvPr id="2" name="矩形 1"/>
          <p:cNvSpPr/>
          <p:nvPr/>
        </p:nvSpPr>
        <p:spPr>
          <a:xfrm>
            <a:off x="3201089" y="4712899"/>
            <a:ext cx="9322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i="1">
                <a:latin typeface="Times New Roman" panose="02020603050405020304" pitchFamily="18" charset="0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308557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4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84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84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84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84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584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84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713" grpId="0"/>
      <p:bldP spid="584714" grpId="0"/>
      <p:bldP spid="584718" grpId="0" animBg="1"/>
      <p:bldP spid="584719" grpId="0" animBg="1"/>
      <p:bldP spid="584720" grpId="0" animBg="1"/>
      <p:bldP spid="5847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970" name="Text Box 2"/>
          <p:cNvSpPr txBox="1">
            <a:spLocks noChangeArrowheads="1"/>
          </p:cNvSpPr>
          <p:nvPr/>
        </p:nvSpPr>
        <p:spPr bwMode="auto">
          <a:xfrm>
            <a:off x="338535" y="1545758"/>
            <a:ext cx="665826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2400" b="1" dirty="0">
                <a:latin typeface="Times New Roman" panose="02020603050405020304" pitchFamily="18" charset="0"/>
                <a:ea typeface="黑体" pitchFamily="2" charset="-122"/>
              </a:rPr>
              <a:t>方法一</a:t>
            </a:r>
            <a:r>
              <a:rPr kumimoji="1" lang="en-US" altLang="zh-CN" sz="2400" b="1" dirty="0">
                <a:latin typeface="Times New Roman" panose="02020603050405020304" pitchFamily="18" charset="0"/>
                <a:ea typeface="黑体" pitchFamily="2" charset="-122"/>
              </a:rPr>
              <a:t>: </a:t>
            </a:r>
            <a:r>
              <a:rPr kumimoji="1" lang="zh-CN" altLang="en-US" sz="2400" b="1" dirty="0">
                <a:latin typeface="Times New Roman" panose="02020603050405020304" pitchFamily="18" charset="0"/>
                <a:ea typeface="黑体" pitchFamily="2" charset="-122"/>
              </a:rPr>
              <a:t>根据电场力做功的正负判断：      </a:t>
            </a:r>
            <a:endParaRPr kumimoji="1" lang="zh-CN" altLang="en-US" sz="2400" b="1" dirty="0">
              <a:latin typeface="Times New Roman" panose="02020603050405020304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595971" name="Rectangle 3"/>
          <p:cNvSpPr>
            <a:spLocks noChangeArrowheads="1"/>
          </p:cNvSpPr>
          <p:nvPr/>
        </p:nvSpPr>
        <p:spPr bwMode="auto">
          <a:xfrm>
            <a:off x="2596125" y="692696"/>
            <a:ext cx="592982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itchFamily="2" charset="-122"/>
              </a:rPr>
              <a:t>如何比较电荷电势能的大小呢？</a:t>
            </a:r>
          </a:p>
        </p:txBody>
      </p:sp>
      <p:sp>
        <p:nvSpPr>
          <p:cNvPr id="595972" name="Text Box 4"/>
          <p:cNvSpPr txBox="1">
            <a:spLocks noChangeArrowheads="1"/>
          </p:cNvSpPr>
          <p:nvPr/>
        </p:nvSpPr>
        <p:spPr bwMode="auto">
          <a:xfrm>
            <a:off x="338535" y="2623448"/>
            <a:ext cx="578680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2400" b="1" dirty="0">
                <a:latin typeface="Times New Roman" panose="02020603050405020304" pitchFamily="18" charset="0"/>
                <a:ea typeface="黑体" pitchFamily="2" charset="-122"/>
              </a:rPr>
              <a:t>方法二</a:t>
            </a:r>
            <a:r>
              <a:rPr kumimoji="1" lang="en-US" altLang="zh-CN" sz="2400" b="1" dirty="0">
                <a:latin typeface="Times New Roman" panose="02020603050405020304" pitchFamily="18" charset="0"/>
                <a:ea typeface="黑体" pitchFamily="2" charset="-122"/>
              </a:rPr>
              <a:t>: </a:t>
            </a:r>
            <a:r>
              <a:rPr kumimoji="1" lang="zh-CN" altLang="en-US" sz="2400" b="1" dirty="0">
                <a:latin typeface="Times New Roman" panose="02020603050405020304" pitchFamily="18" charset="0"/>
                <a:ea typeface="黑体" pitchFamily="2" charset="-122"/>
              </a:rPr>
              <a:t>直接根据公式 判断</a:t>
            </a:r>
            <a:endParaRPr kumimoji="1" lang="zh-CN" altLang="en-US" sz="2400" b="1" dirty="0">
              <a:latin typeface="Times New Roman" panose="02020603050405020304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595973" name="Text Box 5"/>
          <p:cNvSpPr txBox="1">
            <a:spLocks noChangeArrowheads="1"/>
          </p:cNvSpPr>
          <p:nvPr/>
        </p:nvSpPr>
        <p:spPr bwMode="auto">
          <a:xfrm>
            <a:off x="5475184" y="1452450"/>
            <a:ext cx="4402814" cy="76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65000"/>
              </a:lnSpc>
              <a:spcBef>
                <a:spcPct val="50000"/>
              </a:spcBef>
            </a:pPr>
            <a:r>
              <a:rPr kumimoji="1" lang="zh-CN" altLang="en-US" sz="2400" b="1" dirty="0">
                <a:latin typeface="Times New Roman" panose="02020603050405020304" pitchFamily="18" charset="0"/>
                <a:ea typeface="黑体" pitchFamily="2" charset="-122"/>
              </a:rPr>
              <a:t>电场力做</a:t>
            </a:r>
            <a:r>
              <a:rPr kumimoji="1" lang="zh-CN" altLang="en-US" sz="2400" b="1">
                <a:latin typeface="Times New Roman" panose="02020603050405020304" pitchFamily="18" charset="0"/>
                <a:ea typeface="黑体" pitchFamily="2" charset="-122"/>
              </a:rPr>
              <a:t>正功，电势</a:t>
            </a:r>
            <a:r>
              <a:rPr kumimoji="1" lang="zh-CN" altLang="en-US" sz="2400" b="1" dirty="0">
                <a:latin typeface="Times New Roman" panose="02020603050405020304" pitchFamily="18" charset="0"/>
                <a:ea typeface="黑体" pitchFamily="2" charset="-122"/>
              </a:rPr>
              <a:t>能减少；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kumimoji="1" lang="zh-CN" altLang="en-US" sz="2400" b="1" dirty="0">
                <a:latin typeface="Times New Roman" panose="02020603050405020304" pitchFamily="18" charset="0"/>
                <a:ea typeface="黑体" pitchFamily="2" charset="-122"/>
              </a:rPr>
              <a:t>电场力做</a:t>
            </a:r>
            <a:r>
              <a:rPr kumimoji="1" lang="zh-CN" altLang="en-US" sz="2400" b="1">
                <a:latin typeface="Times New Roman" panose="02020603050405020304" pitchFamily="18" charset="0"/>
                <a:ea typeface="黑体" pitchFamily="2" charset="-122"/>
              </a:rPr>
              <a:t>负功，电势</a:t>
            </a:r>
            <a:r>
              <a:rPr kumimoji="1" lang="zh-CN" altLang="en-US" sz="2400" b="1" dirty="0">
                <a:latin typeface="Times New Roman" panose="02020603050405020304" pitchFamily="18" charset="0"/>
                <a:ea typeface="黑体" pitchFamily="2" charset="-122"/>
              </a:rPr>
              <a:t>能增加。</a:t>
            </a:r>
          </a:p>
        </p:txBody>
      </p:sp>
      <p:grpSp>
        <p:nvGrpSpPr>
          <p:cNvPr id="595974" name="Group 6"/>
          <p:cNvGrpSpPr>
            <a:grpSpLocks/>
          </p:cNvGrpSpPr>
          <p:nvPr/>
        </p:nvGrpSpPr>
        <p:grpSpPr bwMode="auto">
          <a:xfrm>
            <a:off x="4221286" y="2608284"/>
            <a:ext cx="1373475" cy="604692"/>
            <a:chOff x="493" y="1417"/>
            <a:chExt cx="1468" cy="592"/>
          </a:xfrm>
        </p:grpSpPr>
        <p:sp>
          <p:nvSpPr>
            <p:cNvPr id="595977" name="Rectangle 9"/>
            <p:cNvSpPr>
              <a:spLocks noChangeArrowheads="1"/>
            </p:cNvSpPr>
            <p:nvPr/>
          </p:nvSpPr>
          <p:spPr bwMode="auto">
            <a:xfrm>
              <a:off x="1544" y="1419"/>
              <a:ext cx="13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zh-CN" altLang="en-US" sz="24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aphicFrame>
          <p:nvGraphicFramePr>
            <p:cNvPr id="595978" name="Object 1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325000588"/>
                </p:ext>
              </p:extLst>
            </p:nvPr>
          </p:nvGraphicFramePr>
          <p:xfrm>
            <a:off x="493" y="1417"/>
            <a:ext cx="1468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533160" imgH="241200" progId="Equation.DSMT4">
                    <p:embed/>
                  </p:oleObj>
                </mc:Choice>
                <mc:Fallback>
                  <p:oleObj name="Equation" r:id="rId2" imgW="533160" imgH="2412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3" y="1417"/>
                          <a:ext cx="1468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95979" name="Text Box 11"/>
          <p:cNvSpPr txBox="1">
            <a:spLocks noChangeArrowheads="1"/>
          </p:cNvSpPr>
          <p:nvPr/>
        </p:nvSpPr>
        <p:spPr bwMode="auto">
          <a:xfrm>
            <a:off x="338535" y="3365703"/>
            <a:ext cx="50964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2400" b="1" dirty="0">
                <a:latin typeface="Times New Roman" panose="02020603050405020304" pitchFamily="18" charset="0"/>
                <a:ea typeface="黑体" pitchFamily="2" charset="-122"/>
              </a:rPr>
              <a:t>方法三</a:t>
            </a:r>
            <a:r>
              <a:rPr kumimoji="1" lang="en-US" altLang="zh-CN" sz="2400" b="1" dirty="0">
                <a:latin typeface="Times New Roman" panose="02020603050405020304" pitchFamily="18" charset="0"/>
                <a:ea typeface="黑体" pitchFamily="2" charset="-122"/>
              </a:rPr>
              <a:t>: </a:t>
            </a:r>
            <a:r>
              <a:rPr kumimoji="1" lang="zh-CN" altLang="en-US" sz="2400" b="1" dirty="0">
                <a:latin typeface="Times New Roman" panose="02020603050405020304" pitchFamily="18" charset="0"/>
                <a:ea typeface="黑体" pitchFamily="2" charset="-122"/>
              </a:rPr>
              <a:t>根据电场线来判断      </a:t>
            </a:r>
            <a:endParaRPr kumimoji="1" lang="zh-CN" altLang="en-US" sz="2400" b="1" dirty="0">
              <a:latin typeface="Times New Roman" panose="02020603050405020304" pitchFamily="18" charset="0"/>
              <a:ea typeface="黑体" pitchFamily="2" charset="-122"/>
              <a:cs typeface="Times New Roman" pitchFamily="18" charset="0"/>
            </a:endParaRPr>
          </a:p>
        </p:txBody>
      </p:sp>
      <p:grpSp>
        <p:nvGrpSpPr>
          <p:cNvPr id="595980" name="Group 12"/>
          <p:cNvGrpSpPr>
            <a:grpSpLocks/>
          </p:cNvGrpSpPr>
          <p:nvPr/>
        </p:nvGrpSpPr>
        <p:grpSpPr bwMode="auto">
          <a:xfrm>
            <a:off x="1592476" y="3860705"/>
            <a:ext cx="9066170" cy="1035049"/>
            <a:chOff x="943" y="2273"/>
            <a:chExt cx="4281" cy="652"/>
          </a:xfrm>
        </p:grpSpPr>
        <p:sp>
          <p:nvSpPr>
            <p:cNvPr id="595981" name="AutoShape 13"/>
            <p:cNvSpPr>
              <a:spLocks noChangeArrowheads="1"/>
            </p:cNvSpPr>
            <p:nvPr/>
          </p:nvSpPr>
          <p:spPr bwMode="auto">
            <a:xfrm>
              <a:off x="1653" y="2515"/>
              <a:ext cx="1878" cy="114"/>
            </a:xfrm>
            <a:prstGeom prst="notchedRightArrow">
              <a:avLst>
                <a:gd name="adj1" fmla="val 50000"/>
                <a:gd name="adj2" fmla="val 411842"/>
              </a:avLst>
            </a:prstGeom>
            <a:solidFill>
              <a:srgbClr val="FF3300"/>
            </a:solidFill>
            <a:ln w="38100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Times New Roman" panose="02020603050405020304" pitchFamily="18" charset="0"/>
              </a:endParaRPr>
            </a:p>
          </p:txBody>
        </p:sp>
        <p:grpSp>
          <p:nvGrpSpPr>
            <p:cNvPr id="595982" name="Group 14"/>
            <p:cNvGrpSpPr>
              <a:grpSpLocks/>
            </p:cNvGrpSpPr>
            <p:nvPr/>
          </p:nvGrpSpPr>
          <p:grpSpPr bwMode="auto">
            <a:xfrm>
              <a:off x="943" y="2273"/>
              <a:ext cx="4281" cy="652"/>
              <a:chOff x="833" y="2299"/>
              <a:chExt cx="4281" cy="652"/>
            </a:xfrm>
          </p:grpSpPr>
          <p:sp>
            <p:nvSpPr>
              <p:cNvPr id="595983" name="Text Box 15"/>
              <p:cNvSpPr txBox="1">
                <a:spLocks noChangeArrowheads="1"/>
              </p:cNvSpPr>
              <p:nvPr/>
            </p:nvSpPr>
            <p:spPr bwMode="auto">
              <a:xfrm>
                <a:off x="833" y="2472"/>
                <a:ext cx="140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2400" b="1" dirty="0">
                    <a:latin typeface="Times New Roman" panose="02020603050405020304" pitchFamily="18" charset="0"/>
                    <a:ea typeface="黑体" pitchFamily="2" charset="-122"/>
                  </a:rPr>
                  <a:t>负电荷</a:t>
                </a:r>
              </a:p>
            </p:txBody>
          </p:sp>
          <p:sp>
            <p:nvSpPr>
              <p:cNvPr id="595984" name="Text Box 16"/>
              <p:cNvSpPr txBox="1">
                <a:spLocks noChangeArrowheads="1"/>
              </p:cNvSpPr>
              <p:nvPr/>
            </p:nvSpPr>
            <p:spPr bwMode="auto">
              <a:xfrm>
                <a:off x="3482" y="2465"/>
                <a:ext cx="16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2400" b="1" dirty="0">
                    <a:latin typeface="Times New Roman" panose="02020603050405020304" pitchFamily="18" charset="0"/>
                    <a:ea typeface="黑体" pitchFamily="2" charset="-122"/>
                  </a:rPr>
                  <a:t>电势能增加</a:t>
                </a:r>
              </a:p>
            </p:txBody>
          </p:sp>
          <p:sp>
            <p:nvSpPr>
              <p:cNvPr id="595985" name="Rectangle 17"/>
              <p:cNvSpPr>
                <a:spLocks noChangeArrowheads="1"/>
              </p:cNvSpPr>
              <p:nvPr/>
            </p:nvSpPr>
            <p:spPr bwMode="auto">
              <a:xfrm>
                <a:off x="1962" y="2299"/>
                <a:ext cx="959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zh-CN" altLang="en-US" sz="2400" b="1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电场力做负功</a:t>
                </a:r>
              </a:p>
            </p:txBody>
          </p:sp>
          <p:sp>
            <p:nvSpPr>
              <p:cNvPr id="595986" name="Text Box 18"/>
              <p:cNvSpPr txBox="1">
                <a:spLocks noChangeArrowheads="1"/>
              </p:cNvSpPr>
              <p:nvPr/>
            </p:nvSpPr>
            <p:spPr bwMode="auto">
              <a:xfrm>
                <a:off x="1897" y="2663"/>
                <a:ext cx="114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顺着电场线移动</a:t>
                </a:r>
              </a:p>
            </p:txBody>
          </p:sp>
        </p:grpSp>
      </p:grpSp>
      <p:grpSp>
        <p:nvGrpSpPr>
          <p:cNvPr id="595987" name="Group 19"/>
          <p:cNvGrpSpPr>
            <a:grpSpLocks/>
          </p:cNvGrpSpPr>
          <p:nvPr/>
        </p:nvGrpSpPr>
        <p:grpSpPr bwMode="auto">
          <a:xfrm>
            <a:off x="1535584" y="4955942"/>
            <a:ext cx="9212295" cy="1108076"/>
            <a:chOff x="905" y="2273"/>
            <a:chExt cx="4350" cy="698"/>
          </a:xfrm>
        </p:grpSpPr>
        <p:sp>
          <p:nvSpPr>
            <p:cNvPr id="595988" name="AutoShape 20"/>
            <p:cNvSpPr>
              <a:spLocks noChangeArrowheads="1"/>
            </p:cNvSpPr>
            <p:nvPr/>
          </p:nvSpPr>
          <p:spPr bwMode="auto">
            <a:xfrm>
              <a:off x="1653" y="2515"/>
              <a:ext cx="1878" cy="114"/>
            </a:xfrm>
            <a:prstGeom prst="notchedRightArrow">
              <a:avLst>
                <a:gd name="adj1" fmla="val 50000"/>
                <a:gd name="adj2" fmla="val 411842"/>
              </a:avLst>
            </a:prstGeom>
            <a:solidFill>
              <a:srgbClr val="FF3300"/>
            </a:solidFill>
            <a:ln w="38100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Times New Roman" panose="02020603050405020304" pitchFamily="18" charset="0"/>
              </a:endParaRPr>
            </a:p>
          </p:txBody>
        </p:sp>
        <p:grpSp>
          <p:nvGrpSpPr>
            <p:cNvPr id="595989" name="Group 21"/>
            <p:cNvGrpSpPr>
              <a:grpSpLocks/>
            </p:cNvGrpSpPr>
            <p:nvPr/>
          </p:nvGrpSpPr>
          <p:grpSpPr bwMode="auto">
            <a:xfrm>
              <a:off x="905" y="2273"/>
              <a:ext cx="4350" cy="698"/>
              <a:chOff x="795" y="2299"/>
              <a:chExt cx="4350" cy="698"/>
            </a:xfrm>
          </p:grpSpPr>
          <p:sp>
            <p:nvSpPr>
              <p:cNvPr id="595990" name="Text Box 22"/>
              <p:cNvSpPr txBox="1">
                <a:spLocks noChangeArrowheads="1"/>
              </p:cNvSpPr>
              <p:nvPr/>
            </p:nvSpPr>
            <p:spPr bwMode="auto">
              <a:xfrm>
                <a:off x="795" y="2444"/>
                <a:ext cx="140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2400" b="1" dirty="0">
                    <a:latin typeface="Times New Roman" panose="02020603050405020304" pitchFamily="18" charset="0"/>
                    <a:ea typeface="黑体" pitchFamily="2" charset="-122"/>
                  </a:rPr>
                  <a:t>正电荷</a:t>
                </a:r>
              </a:p>
            </p:txBody>
          </p:sp>
          <p:sp>
            <p:nvSpPr>
              <p:cNvPr id="595991" name="Text Box 23"/>
              <p:cNvSpPr txBox="1">
                <a:spLocks noChangeArrowheads="1"/>
              </p:cNvSpPr>
              <p:nvPr/>
            </p:nvSpPr>
            <p:spPr bwMode="auto">
              <a:xfrm>
                <a:off x="3513" y="2444"/>
                <a:ext cx="16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2400" b="1" dirty="0">
                    <a:latin typeface="Times New Roman" panose="02020603050405020304" pitchFamily="18" charset="0"/>
                    <a:ea typeface="黑体" pitchFamily="2" charset="-122"/>
                  </a:rPr>
                  <a:t>电势能减小</a:t>
                </a:r>
              </a:p>
            </p:txBody>
          </p:sp>
          <p:sp>
            <p:nvSpPr>
              <p:cNvPr id="595992" name="Rectangle 24"/>
              <p:cNvSpPr>
                <a:spLocks noChangeArrowheads="1"/>
              </p:cNvSpPr>
              <p:nvPr/>
            </p:nvSpPr>
            <p:spPr bwMode="auto">
              <a:xfrm>
                <a:off x="1917" y="2299"/>
                <a:ext cx="959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zh-CN" altLang="en-US" sz="2400" b="1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电场力做正功</a:t>
                </a:r>
              </a:p>
            </p:txBody>
          </p:sp>
          <p:sp>
            <p:nvSpPr>
              <p:cNvPr id="595993" name="Text Box 25"/>
              <p:cNvSpPr txBox="1">
                <a:spLocks noChangeArrowheads="1"/>
              </p:cNvSpPr>
              <p:nvPr/>
            </p:nvSpPr>
            <p:spPr bwMode="auto">
              <a:xfrm>
                <a:off x="1823" y="2709"/>
                <a:ext cx="117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顺着电场线移动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23295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5970" grpId="0"/>
      <p:bldP spid="595972" grpId="0"/>
      <p:bldP spid="595973" grpId="0"/>
      <p:bldP spid="59597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00" y="-152365"/>
            <a:ext cx="12299950" cy="7010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2183741" y="1899184"/>
            <a:ext cx="7695855" cy="193854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1800000" lon="0" rev="600000"/>
              </a:camera>
              <a:lightRig rig="glow" dir="t"/>
            </a:scene3d>
            <a:sp3d prstMaterial="matte"/>
          </a:bodyPr>
          <a:lstStyle/>
          <a:p>
            <a:pPr algn="ctr">
              <a:defRPr/>
            </a:pPr>
            <a:r>
              <a:rPr lang="zh-CN" altLang="en-US" sz="12000" dirty="0">
                <a:ln w="31550" cmpd="sng">
                  <a:solidFill>
                    <a:srgbClr val="99CC00"/>
                  </a:solidFill>
                  <a:prstDash val="solid"/>
                  <a:bevel/>
                </a:ln>
                <a:solidFill>
                  <a:srgbClr val="FFFFFF"/>
                </a:solidFill>
                <a:effectLst>
                  <a:outerShdw blurRad="41275" dir="12000000" algn="tl" rotWithShape="0">
                    <a:srgbClr val="000000">
                      <a:alpha val="90000"/>
                    </a:srgbClr>
                  </a:outerShdw>
                  <a:reflection endPos="20000" dir="5400000" sy="-100000" algn="bl" rotWithShape="0"/>
                </a:effectLst>
                <a:latin typeface="Times New Roman" panose="02020603050405020304" pitchFamily="18" charset="0"/>
              </a:rPr>
              <a:t>谢谢观看</a:t>
            </a:r>
            <a:r>
              <a:rPr lang="en-US" altLang="zh-CN" sz="12000" dirty="0">
                <a:ln w="31550" cmpd="sng">
                  <a:solidFill>
                    <a:srgbClr val="99CC00"/>
                  </a:solidFill>
                  <a:prstDash val="solid"/>
                  <a:bevel/>
                </a:ln>
                <a:solidFill>
                  <a:srgbClr val="FFFFFF"/>
                </a:solidFill>
                <a:effectLst>
                  <a:outerShdw blurRad="41275" dir="12000000" algn="tl" rotWithShape="0">
                    <a:srgbClr val="000000">
                      <a:alpha val="90000"/>
                    </a:srgbClr>
                  </a:outerShdw>
                  <a:reflection endPos="20000" dir="5400000" sy="-100000" algn="bl" rotWithShape="0"/>
                </a:effectLst>
                <a:latin typeface="Times New Roman" panose="02020603050405020304" pitchFamily="18" charset="0"/>
              </a:rPr>
              <a:t>!</a:t>
            </a:r>
            <a:endParaRPr lang="zh-CN" altLang="en-US" sz="12000" dirty="0">
              <a:ln w="31550" cmpd="sng">
                <a:solidFill>
                  <a:srgbClr val="99CC00"/>
                </a:solidFill>
                <a:prstDash val="solid"/>
                <a:bevel/>
              </a:ln>
              <a:solidFill>
                <a:srgbClr val="FFFFFF"/>
              </a:solidFill>
              <a:effectLst>
                <a:outerShdw blurRad="41275" dir="12000000" algn="tl" rotWithShape="0">
                  <a:srgbClr val="000000">
                    <a:alpha val="90000"/>
                  </a:srgbClr>
                </a:outerShdw>
                <a:reflection endPos="20000" dir="5400000" sy="-100000" algn="bl" rotWithShape="0"/>
              </a:effectLst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78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自定义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0000"/>
      </a:hlink>
      <a:folHlink>
        <a:srgbClr val="FFFF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自定义设计方案">
  <a:themeElements>
    <a:clrScheme name="1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545</TotalTime>
  <Words>2220</Words>
  <Application>Microsoft Office PowerPoint</Application>
  <PresentationFormat>自定义</PresentationFormat>
  <Paragraphs>253</Paragraphs>
  <Slides>25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25</vt:i4>
      </vt:variant>
    </vt:vector>
  </HeadingPairs>
  <TitlesOfParts>
    <vt:vector size="38" baseType="lpstr">
      <vt:lpstr>黑体</vt:lpstr>
      <vt:lpstr>华文细黑</vt:lpstr>
      <vt:lpstr>宋体</vt:lpstr>
      <vt:lpstr>微软雅黑</vt:lpstr>
      <vt:lpstr>Arial</vt:lpstr>
      <vt:lpstr>Book Antiqua</vt:lpstr>
      <vt:lpstr>Calibri</vt:lpstr>
      <vt:lpstr>Times New Roman</vt:lpstr>
      <vt:lpstr>默认设计模板</vt:lpstr>
      <vt:lpstr>1_自定义设计方案</vt:lpstr>
      <vt:lpstr>Equation</vt:lpstr>
      <vt:lpstr>剪辑</vt:lpstr>
      <vt:lpstr>公式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Lenovo (Beijing)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 User</dc:creator>
  <cp:lastModifiedBy>彭 矗</cp:lastModifiedBy>
  <cp:revision>78</cp:revision>
  <dcterms:created xsi:type="dcterms:W3CDTF">2014-07-18T01:04:22Z</dcterms:created>
  <dcterms:modified xsi:type="dcterms:W3CDTF">2022-09-22T06:15:31Z</dcterms:modified>
</cp:coreProperties>
</file>