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61" r:id="rId2"/>
    <p:sldId id="257" r:id="rId3"/>
    <p:sldId id="258" r:id="rId4"/>
    <p:sldId id="259" r:id="rId5"/>
    <p:sldId id="277" r:id="rId6"/>
    <p:sldId id="269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E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9F48E-D349-49D6-8F94-8D10F9227704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3E67B-EEFD-45EF-8F61-AC4CDF0D30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44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5"/>
          <p:cNvSpPr>
            <a:spLocks noChangeArrowheads="1"/>
          </p:cNvSpPr>
          <p:nvPr/>
        </p:nvSpPr>
        <p:spPr bwMode="auto">
          <a:xfrm>
            <a:off x="3175" y="3260725"/>
            <a:ext cx="9140825" cy="3605213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FontTx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3175" y="0"/>
            <a:ext cx="9140825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90999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eaLnBrk="1" hangingPunct="1">
              <a:buFontTx/>
              <a:buNone/>
            </a:pPr>
            <a:r>
              <a:rPr lang="en-US" sz="5400" b="1" dirty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 </a:t>
            </a:r>
          </a:p>
          <a:p>
            <a:pPr>
              <a:lnSpc>
                <a:spcPct val="125000"/>
              </a:lnSpc>
              <a:buFontTx/>
              <a:buNone/>
            </a:pPr>
            <a:r>
              <a:rPr lang="en-US" sz="6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    </a:t>
            </a:r>
            <a:r>
              <a:rPr lang="en-US" sz="4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Reading:</a:t>
            </a:r>
            <a:r>
              <a:rPr lang="en-US" sz="6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</a:t>
            </a:r>
          </a:p>
          <a:p>
            <a:pPr algn="ctr">
              <a:lnSpc>
                <a:spcPct val="125000"/>
              </a:lnSpc>
              <a:buFontTx/>
              <a:buNone/>
            </a:pPr>
            <a:r>
              <a:rPr 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  </a:t>
            </a:r>
            <a:r>
              <a:rPr lang="en-US" altLang="zh-CN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He for she</a:t>
            </a:r>
            <a:endParaRPr lang="en-US" sz="5400" b="1" i="1" dirty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</p:txBody>
      </p:sp>
      <p:pic>
        <p:nvPicPr>
          <p:cNvPr id="3077" name="Picture 6" descr="1858-120306162625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0725"/>
            <a:ext cx="4789488" cy="360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175" y="6248400"/>
            <a:ext cx="2336800" cy="582613"/>
          </a:xfrm>
          <a:prstGeom prst="rect">
            <a:avLst/>
          </a:prstGeom>
          <a:solidFill>
            <a:schemeClr val="tx1">
              <a:alpha val="92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200">
                <a:solidFill>
                  <a:schemeClr val="bg1"/>
                </a:solidFill>
                <a:latin typeface="Arial Black" pitchFamily="34" charset="0"/>
              </a:rPr>
              <a:t>welcome!</a:t>
            </a:r>
          </a:p>
        </p:txBody>
      </p:sp>
    </p:spTree>
    <p:extLst>
      <p:ext uri="{BB962C8B-B14F-4D97-AF65-F5344CB8AC3E}">
        <p14:creationId xmlns:p14="http://schemas.microsoft.com/office/powerpoint/2010/main" val="35705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ldLvl="0" autoUpdateAnimBg="0"/>
      <p:bldP spid="3079" grpId="0" bldLvl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35386"/>
            <a:ext cx="3768083" cy="255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5" r="16732"/>
          <a:stretch/>
        </p:blipFill>
        <p:spPr bwMode="auto">
          <a:xfrm>
            <a:off x="5263482" y="1124744"/>
            <a:ext cx="3880948" cy="2790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14"/>
          <a:stretch/>
        </p:blipFill>
        <p:spPr bwMode="auto">
          <a:xfrm>
            <a:off x="-31711" y="1124744"/>
            <a:ext cx="4159696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44604" y="518"/>
            <a:ext cx="3680500" cy="707886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/>
              <a:t>1. Lead in </a:t>
            </a:r>
            <a:endParaRPr lang="zh-CN" altLang="en-US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131840" y="518"/>
            <a:ext cx="6012160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/>
              <a:t>Put up your hand if……</a:t>
            </a:r>
            <a:endParaRPr lang="zh-CN" alt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950190" y="3375277"/>
            <a:ext cx="3168352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C00000"/>
                </a:solidFill>
                <a:latin typeface="Impact" pitchFamily="34" charset="0"/>
              </a:rPr>
              <a:t>Emma Watson</a:t>
            </a:r>
            <a:endParaRPr lang="zh-CN" altLang="en-US" sz="40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23114" y="3375277"/>
            <a:ext cx="2604547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C00000"/>
                </a:solidFill>
                <a:latin typeface="Impact" pitchFamily="34" charset="0"/>
              </a:rPr>
              <a:t>feminism</a:t>
            </a:r>
            <a:endParaRPr lang="zh-CN" altLang="en-US" sz="44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86496" y="6061169"/>
            <a:ext cx="2860577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C00000"/>
                </a:solidFill>
                <a:latin typeface="Impact" pitchFamily="34" charset="0"/>
              </a:rPr>
              <a:t>He for she</a:t>
            </a:r>
            <a:endParaRPr lang="zh-CN" altLang="en-US" sz="44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cxnSp>
        <p:nvCxnSpPr>
          <p:cNvPr id="3" name="直接箭头连接符 2"/>
          <p:cNvCxnSpPr>
            <a:endCxn id="8" idx="1"/>
          </p:cNvCxnSpPr>
          <p:nvPr/>
        </p:nvCxnSpPr>
        <p:spPr>
          <a:xfrm>
            <a:off x="4118542" y="3759997"/>
            <a:ext cx="2404572" cy="1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5868144" y="4144718"/>
            <a:ext cx="1469178" cy="191526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>
            <a:endCxn id="6" idx="2"/>
          </p:cNvCxnSpPr>
          <p:nvPr/>
        </p:nvCxnSpPr>
        <p:spPr>
          <a:xfrm flipH="1" flipV="1">
            <a:off x="2534366" y="4083163"/>
            <a:ext cx="1584176" cy="1976821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75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3246" y="723221"/>
            <a:ext cx="9178925" cy="6150114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FontTx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864" y="0"/>
            <a:ext cx="4481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+mj-lt"/>
              </a:rPr>
              <a:t>2. 1st reading</a:t>
            </a:r>
            <a:endParaRPr lang="zh-CN" altLang="en-US" sz="40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9" r="10820"/>
          <a:stretch/>
        </p:blipFill>
        <p:spPr bwMode="auto">
          <a:xfrm>
            <a:off x="6921500" y="3950712"/>
            <a:ext cx="2257425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64088" y="0"/>
            <a:ext cx="3814837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Impact" panose="020B0806030902050204" pitchFamily="34" charset="0"/>
              </a:rPr>
              <a:t>Preview check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5" y="1196752"/>
            <a:ext cx="2604547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C00000"/>
                </a:solidFill>
                <a:latin typeface="Impact" pitchFamily="34" charset="0"/>
              </a:rPr>
              <a:t>Feminism</a:t>
            </a:r>
            <a:endParaRPr lang="zh-CN" altLang="en-US" sz="44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038" y="2132856"/>
            <a:ext cx="89215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…the more I have spoken about feminism the more I have realized that fighting for women’s rights has too often become…(para.2, sentence1)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796136" y="2132856"/>
            <a:ext cx="1599156" cy="525785"/>
          </a:xfrm>
          <a:prstGeom prst="rect">
            <a:avLst/>
          </a:prstGeom>
          <a:solidFill>
            <a:schemeClr val="tx1">
              <a:alpha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170" tIns="46990" rIns="90170" bIns="46990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sym typeface="Arial" charset="0"/>
              </a:rPr>
              <a:t>feminism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554445" y="2564904"/>
            <a:ext cx="4688010" cy="525785"/>
          </a:xfrm>
          <a:prstGeom prst="rect">
            <a:avLst/>
          </a:prstGeom>
          <a:solidFill>
            <a:schemeClr val="tx1">
              <a:alpha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70" tIns="46990" rIns="90170" bIns="46990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sym typeface="Arial" charset="0"/>
              </a:rPr>
              <a:t>fighting for women’s rights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683568" y="2564904"/>
            <a:ext cx="1429841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527534" y="2564904"/>
            <a:ext cx="1429841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95534" y="4077072"/>
            <a:ext cx="3816426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C00000"/>
                </a:solidFill>
                <a:latin typeface="Impact" pitchFamily="34" charset="0"/>
              </a:rPr>
              <a:t>Multiple choice</a:t>
            </a:r>
            <a:endParaRPr lang="zh-CN" altLang="en-US" sz="44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11960" y="4200182"/>
            <a:ext cx="1863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CDA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6875" y="5103710"/>
            <a:ext cx="6119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The aim is to call on all people to struggle for the end of _________.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5534" y="6165304"/>
            <a:ext cx="3161443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FF00"/>
                </a:solidFill>
              </a:rPr>
              <a:t>gender inequality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99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11" grpId="0" animBg="1"/>
      <p:bldP spid="12" grpId="0" animBg="1"/>
      <p:bldP spid="16" grpId="0" animBg="1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2230" y="707886"/>
            <a:ext cx="9178925" cy="6150114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6607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+mj-lt"/>
              </a:rPr>
              <a:t>3. 2nd reading </a:t>
            </a:r>
            <a:endParaRPr lang="zh-CN" altLang="en-US" sz="40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1021" y="0"/>
            <a:ext cx="3707904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Impact" panose="020B0806030902050204" pitchFamily="34" charset="0"/>
              </a:rPr>
              <a:t>Teach others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9776" y="1203333"/>
            <a:ext cx="8676456" cy="2736304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7030A0"/>
                </a:solidFill>
                <a:latin typeface="Berlin Sans FB Demi" pitchFamily="34" charset="0"/>
                <a:ea typeface="宋体" charset="-122"/>
                <a:cs typeface="Times New Roman" pitchFamily="18" charset="0"/>
              </a:rPr>
              <a:t>Step 1</a:t>
            </a:r>
            <a:r>
              <a:rPr lang="en-US" altLang="zh-CN" sz="3600" b="1" dirty="0">
                <a:solidFill>
                  <a:srgbClr val="000000"/>
                </a:solidFill>
                <a:latin typeface="Berlin Sans FB Demi" pitchFamily="34" charset="0"/>
                <a:ea typeface="宋体" charset="-122"/>
                <a:cs typeface="Times New Roman" pitchFamily="18" charset="0"/>
              </a:rPr>
              <a:t>. 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Each group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ea typeface="宋体" charset="-122"/>
                <a:cs typeface="Times New Roman" pitchFamily="18" charset="0"/>
              </a:rPr>
              <a:t>studies two paragraphs </a:t>
            </a:r>
            <a:r>
              <a:rPr lang="en-US" altLang="zh-CN" sz="2800" b="1" dirty="0">
                <a:solidFill>
                  <a:schemeClr val="tx1"/>
                </a:solidFill>
                <a:latin typeface="+mj-lt"/>
                <a:ea typeface="宋体" charset="-122"/>
                <a:cs typeface="Times New Roman" pitchFamily="18" charset="0"/>
              </a:rPr>
              <a:t>by yourselves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, make sure every member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ea typeface="宋体" charset="-122"/>
                <a:cs typeface="Times New Roman" pitchFamily="18" charset="0"/>
              </a:rPr>
              <a:t>fully understands it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 (meaning, logic </a:t>
            </a:r>
            <a:r>
              <a:rPr lang="zh-CN" altLang="en-US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逻辑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) .</a:t>
            </a:r>
            <a:endParaRPr lang="zh-CN" altLang="en-US" sz="2800" b="1" dirty="0">
              <a:solidFill>
                <a:srgbClr val="000000"/>
              </a:solidFill>
              <a:latin typeface="+mj-lt"/>
              <a:ea typeface="宋体" charset="-122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  <a:cs typeface="Times New Roman" pitchFamily="18" charset="0"/>
              </a:rPr>
              <a:t>Get yourself ready for the questions from other groups.</a:t>
            </a:r>
          </a:p>
        </p:txBody>
      </p:sp>
      <p:sp>
        <p:nvSpPr>
          <p:cNvPr id="7" name="矩形 6"/>
          <p:cNvSpPr/>
          <p:nvPr/>
        </p:nvSpPr>
        <p:spPr>
          <a:xfrm>
            <a:off x="269776" y="4225275"/>
            <a:ext cx="8676456" cy="14047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98511" y="4192588"/>
            <a:ext cx="806489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030A0"/>
                </a:solidFill>
                <a:latin typeface="Berlin Sans FB Demi" pitchFamily="34" charset="0"/>
                <a:ea typeface="宋体" charset="-122"/>
                <a:cs typeface="Times New Roman" pitchFamily="18" charset="0"/>
              </a:rPr>
              <a:t>Step 2</a:t>
            </a:r>
            <a:r>
              <a:rPr lang="en-US" altLang="zh-CN" sz="3200" b="1" dirty="0">
                <a:solidFill>
                  <a:srgbClr val="000000"/>
                </a:solidFill>
                <a:latin typeface="+mj-lt"/>
                <a:ea typeface="宋体" charset="-122"/>
              </a:rPr>
              <a:t>. 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</a:rPr>
              <a:t>If you finish step 1, then go through the other paragraphs, prepare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ea typeface="宋体" charset="-122"/>
              </a:rPr>
              <a:t>a question </a:t>
            </a:r>
            <a:r>
              <a:rPr lang="en-US" altLang="zh-CN" sz="2800" b="1" dirty="0">
                <a:solidFill>
                  <a:srgbClr val="000000"/>
                </a:solidFill>
                <a:latin typeface="+mj-lt"/>
                <a:ea typeface="宋体" charset="-122"/>
              </a:rPr>
              <a:t>to ask (write it down).  </a:t>
            </a:r>
          </a:p>
        </p:txBody>
      </p:sp>
      <p:sp>
        <p:nvSpPr>
          <p:cNvPr id="9" name="矩形 8"/>
          <p:cNvSpPr/>
          <p:nvPr/>
        </p:nvSpPr>
        <p:spPr>
          <a:xfrm>
            <a:off x="467544" y="5921896"/>
            <a:ext cx="8280920" cy="936104"/>
          </a:xfrm>
          <a:prstGeom prst="rect">
            <a:avLst/>
          </a:prstGeom>
          <a:solidFill>
            <a:schemeClr val="tx1"/>
          </a:solidFill>
          <a:ln>
            <a:solidFill>
              <a:srgbClr val="7AE5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b="1" dirty="0">
                <a:solidFill>
                  <a:srgbClr val="7AE5FA"/>
                </a:solidFill>
                <a:latin typeface="华文隶书" pitchFamily="2" charset="-122"/>
                <a:ea typeface="华文隶书" pitchFamily="2" charset="-122"/>
              </a:rPr>
              <a:t>Put up your hand if you need help!</a:t>
            </a:r>
            <a:endParaRPr lang="zh-CN" altLang="en-US" sz="4800" b="1" dirty="0">
              <a:solidFill>
                <a:srgbClr val="7AE5FA"/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1084271">
            <a:off x="2359137" y="3283728"/>
            <a:ext cx="4497733" cy="8392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>
                <a:solidFill>
                  <a:srgbClr val="FFFF00"/>
                </a:solidFill>
              </a:rPr>
              <a:t>Ask &amp; answer</a:t>
            </a:r>
            <a:endParaRPr lang="zh-CN" altLang="en-US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32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2230" y="707886"/>
            <a:ext cx="9178925" cy="6150114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37885" y="0"/>
            <a:ext cx="4694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C00000"/>
                </a:solidFill>
                <a:latin typeface="+mj-lt"/>
              </a:rPr>
              <a:t>4. Comprehension </a:t>
            </a:r>
            <a:endParaRPr lang="zh-CN" altLang="en-US" sz="3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0"/>
            <a:ext cx="4174878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Impact" panose="020B0806030902050204" pitchFamily="34" charset="0"/>
              </a:rPr>
              <a:t>Learn from others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640" y="1117148"/>
            <a:ext cx="8997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Q1: Emma Watson uses a lot of examples, from which paragraphs can we see that? What are the purposes of these examples?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5400000">
            <a:off x="-44714" y="4199919"/>
            <a:ext cx="132977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Impact" pitchFamily="34" charset="0"/>
              </a:rPr>
              <a:t>Para..3 </a:t>
            </a:r>
            <a:endParaRPr lang="zh-CN" altLang="en-US" sz="3200" b="1" dirty="0">
              <a:latin typeface="Impact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59940" y="3391331"/>
            <a:ext cx="4392488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8: girls </a:t>
            </a:r>
            <a:r>
              <a:rPr lang="en-US" altLang="zh-CN" sz="2800" b="1" dirty="0">
                <a:solidFill>
                  <a:srgbClr val="FFFF00"/>
                </a:solidFill>
              </a:rPr>
              <a:t>bossy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9736" y="4302137"/>
            <a:ext cx="4392488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14: girls </a:t>
            </a:r>
            <a:r>
              <a:rPr lang="en-US" altLang="zh-CN" sz="2800" b="1" dirty="0">
                <a:solidFill>
                  <a:srgbClr val="FFFF00"/>
                </a:solidFill>
              </a:rPr>
              <a:t>sexualized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59736" y="5254742"/>
            <a:ext cx="4392692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15: girls </a:t>
            </a:r>
            <a:r>
              <a:rPr lang="en-US" altLang="zh-CN" sz="2800" b="1" dirty="0">
                <a:solidFill>
                  <a:srgbClr val="FFFF00"/>
                </a:solidFill>
              </a:rPr>
              <a:t>masculine</a:t>
            </a:r>
            <a:r>
              <a:rPr lang="en-US" altLang="zh-CN" sz="2800" b="1" dirty="0"/>
              <a:t> </a:t>
            </a:r>
            <a:endParaRPr lang="zh-CN" altLang="en-US" sz="2800" b="1" dirty="0"/>
          </a:p>
        </p:txBody>
      </p:sp>
      <p:sp>
        <p:nvSpPr>
          <p:cNvPr id="12" name="AutoShape 4"/>
          <p:cNvSpPr>
            <a:spLocks/>
          </p:cNvSpPr>
          <p:nvPr/>
        </p:nvSpPr>
        <p:spPr bwMode="auto">
          <a:xfrm>
            <a:off x="5643897" y="4302137"/>
            <a:ext cx="1196738" cy="728662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16377" y="4153371"/>
            <a:ext cx="1872208" cy="8774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FFFF00"/>
                </a:solidFill>
              </a:rPr>
              <a:t>feminist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 rot="20599499">
            <a:off x="1227218" y="4154952"/>
            <a:ext cx="4057521" cy="646331"/>
          </a:xfrm>
          <a:prstGeom prst="rect">
            <a:avLst/>
          </a:prstGeom>
          <a:solidFill>
            <a:schemeClr val="tx1">
              <a:alpha val="92000"/>
            </a:schemeClr>
          </a:solidFill>
          <a:ln w="76200" cmpd="tri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sz="3600" b="1" dirty="0">
                <a:solidFill>
                  <a:srgbClr val="FF0000"/>
                </a:solidFill>
                <a:latin typeface="Book Antiqua" pitchFamily="18" charset="0"/>
              </a:rPr>
              <a:t> gender inequality</a:t>
            </a: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5643896" y="3868423"/>
            <a:ext cx="800311" cy="433714"/>
          </a:xfrm>
          <a:prstGeom prst="straightConnector1">
            <a:avLst/>
          </a:prstGeom>
          <a:ln w="127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5643897" y="5030799"/>
            <a:ext cx="800311" cy="515970"/>
          </a:xfrm>
          <a:prstGeom prst="straightConnector1">
            <a:avLst/>
          </a:prstGeom>
          <a:ln w="127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1" t="5004" r="14861" b="17390"/>
          <a:stretch/>
        </p:blipFill>
        <p:spPr bwMode="auto">
          <a:xfrm>
            <a:off x="7935742" y="5795962"/>
            <a:ext cx="1243184" cy="10620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92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2230" y="722400"/>
            <a:ext cx="9178925" cy="6135600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881" y="1124744"/>
            <a:ext cx="8856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Q1: Emma Watson uses a lot of examples, from which paragraphs can we see that? What are the purposes of these examples?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88739" y="3903712"/>
            <a:ext cx="2016224" cy="6193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FFF00"/>
                </a:solidFill>
              </a:rPr>
              <a:t>lucky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816732" y="3756410"/>
            <a:ext cx="6977584" cy="26533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109423" y="3782943"/>
            <a:ext cx="0" cy="2197797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109424" y="3000683"/>
            <a:ext cx="3635668" cy="584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Emma Watson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248612" y="4780411"/>
            <a:ext cx="4894253" cy="1384995"/>
          </a:xfrm>
          <a:prstGeom prst="rect">
            <a:avLst/>
          </a:prstGeom>
          <a:ln w="38100">
            <a:solidFill>
              <a:srgbClr val="7AE5FA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My parents love me</a:t>
            </a:r>
          </a:p>
          <a:p>
            <a:r>
              <a:rPr lang="en-US" altLang="zh-CN" sz="2800" b="1" dirty="0">
                <a:solidFill>
                  <a:schemeClr val="bg1"/>
                </a:solidFill>
              </a:rPr>
              <a:t>My school don’t limit me</a:t>
            </a:r>
          </a:p>
          <a:p>
            <a:r>
              <a:rPr lang="en-US" altLang="zh-CN" sz="2800" b="1" dirty="0">
                <a:solidFill>
                  <a:schemeClr val="bg1"/>
                </a:solidFill>
              </a:rPr>
              <a:t>My mentors didn’t assume...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999" y="3000682"/>
            <a:ext cx="3357426" cy="584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Other women 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248197" y="3918226"/>
            <a:ext cx="2016224" cy="6193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FFF00"/>
                </a:solidFill>
              </a:rPr>
              <a:t>sadly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51998" y="4780411"/>
            <a:ext cx="3207286" cy="1384995"/>
          </a:xfrm>
          <a:prstGeom prst="rect">
            <a:avLst/>
          </a:prstGeom>
          <a:ln w="38100">
            <a:solidFill>
              <a:srgbClr val="7AE5FA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</a:rPr>
              <a:t>No other country achieved gender equality 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5400000">
            <a:off x="-672955" y="4203408"/>
            <a:ext cx="195422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Impact" pitchFamily="34" charset="0"/>
              </a:rPr>
              <a:t>Para..4--6 </a:t>
            </a:r>
            <a:endParaRPr lang="zh-CN" altLang="en-US" sz="3200" b="1" dirty="0">
              <a:latin typeface="Impact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26053" y="76069"/>
            <a:ext cx="4694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C00000"/>
                </a:solidFill>
                <a:latin typeface="+mj-lt"/>
              </a:rPr>
              <a:t>4. Comprehension </a:t>
            </a:r>
            <a:endParaRPr lang="zh-CN" altLang="en-US" sz="3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87232" y="0"/>
            <a:ext cx="4591694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Impact" panose="020B0806030902050204" pitchFamily="34" charset="0"/>
              </a:rPr>
              <a:t>Learn from others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02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34925" y="707886"/>
            <a:ext cx="9178925" cy="6150114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FontTx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5876" y="1196752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Q2:Why does the author want to invite men to this campaign?</a:t>
            </a:r>
          </a:p>
        </p:txBody>
      </p:sp>
      <p:sp>
        <p:nvSpPr>
          <p:cNvPr id="8" name="TextBox 7"/>
          <p:cNvSpPr txBox="1"/>
          <p:nvPr/>
        </p:nvSpPr>
        <p:spPr>
          <a:xfrm rot="5400000">
            <a:off x="-1010377" y="3766734"/>
            <a:ext cx="256117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Impact" pitchFamily="34" charset="0"/>
              </a:rPr>
              <a:t>Men’s  issue</a:t>
            </a:r>
            <a:endParaRPr lang="zh-CN" altLang="en-US" sz="3600" b="1" dirty="0">
              <a:latin typeface="Impact" pitchFamily="34" charset="0"/>
            </a:endParaRPr>
          </a:p>
        </p:txBody>
      </p:sp>
      <p:sp>
        <p:nvSpPr>
          <p:cNvPr id="9" name="AutoShape 4"/>
          <p:cNvSpPr>
            <a:spLocks/>
          </p:cNvSpPr>
          <p:nvPr/>
        </p:nvSpPr>
        <p:spPr bwMode="auto">
          <a:xfrm>
            <a:off x="611407" y="3610309"/>
            <a:ext cx="628938" cy="728662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34416" y="2697508"/>
            <a:ext cx="2854442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Mental illness</a:t>
            </a:r>
            <a:endParaRPr lang="zh-CN" altLang="en-US" sz="2800" b="1" dirty="0"/>
          </a:p>
        </p:txBody>
      </p:sp>
      <p:sp>
        <p:nvSpPr>
          <p:cNvPr id="11" name="矩形 10"/>
          <p:cNvSpPr/>
          <p:nvPr/>
        </p:nvSpPr>
        <p:spPr>
          <a:xfrm>
            <a:off x="1234416" y="3530291"/>
            <a:ext cx="2854442" cy="739406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Fear to ask for help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1253009" y="4396723"/>
            <a:ext cx="2854442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No equality</a:t>
            </a:r>
            <a:endParaRPr lang="zh-CN" altLang="en-US" sz="2800" b="1" dirty="0"/>
          </a:p>
        </p:txBody>
      </p:sp>
      <p:sp>
        <p:nvSpPr>
          <p:cNvPr id="13" name="AutoShape 4"/>
          <p:cNvSpPr>
            <a:spLocks/>
          </p:cNvSpPr>
          <p:nvPr/>
        </p:nvSpPr>
        <p:spPr bwMode="auto">
          <a:xfrm rot="5400000">
            <a:off x="1472237" y="3997071"/>
            <a:ext cx="2095070" cy="792088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253009" y="5445726"/>
            <a:ext cx="2213224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He for </a:t>
            </a:r>
            <a:r>
              <a:rPr lang="en-US" altLang="zh-CN" sz="2800" b="1" dirty="0">
                <a:solidFill>
                  <a:srgbClr val="FFFF00"/>
                </a:solidFill>
              </a:rPr>
              <a:t>he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01459" y="6080785"/>
            <a:ext cx="2334934" cy="78499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FF00"/>
                </a:solidFill>
              </a:rPr>
              <a:t>He for freedom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16" name="AutoShape 4"/>
          <p:cNvSpPr>
            <a:spLocks/>
          </p:cNvSpPr>
          <p:nvPr/>
        </p:nvSpPr>
        <p:spPr bwMode="auto">
          <a:xfrm rot="10800000">
            <a:off x="8007232" y="3725569"/>
            <a:ext cx="469081" cy="728662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 rot="5400000">
            <a:off x="7128272" y="3901385"/>
            <a:ext cx="338512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Impact" pitchFamily="34" charset="0"/>
              </a:rPr>
              <a:t>Women’s issue</a:t>
            </a:r>
            <a:endParaRPr lang="zh-CN" altLang="en-US" sz="3600" b="1" dirty="0">
              <a:latin typeface="Impact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17871" y="2697508"/>
            <a:ext cx="2854442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No equal pay</a:t>
            </a:r>
            <a:endParaRPr lang="zh-CN" altLang="en-US" sz="2800" b="1" dirty="0"/>
          </a:p>
        </p:txBody>
      </p:sp>
      <p:sp>
        <p:nvSpPr>
          <p:cNvPr id="20" name="矩形 19"/>
          <p:cNvSpPr/>
          <p:nvPr/>
        </p:nvSpPr>
        <p:spPr>
          <a:xfrm>
            <a:off x="5217871" y="3530291"/>
            <a:ext cx="2854442" cy="739406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Get married young</a:t>
            </a:r>
            <a:endParaRPr lang="zh-CN" altLang="en-US" sz="2800" b="1" dirty="0"/>
          </a:p>
        </p:txBody>
      </p:sp>
      <p:sp>
        <p:nvSpPr>
          <p:cNvPr id="21" name="矩形 20"/>
          <p:cNvSpPr/>
          <p:nvPr/>
        </p:nvSpPr>
        <p:spPr>
          <a:xfrm>
            <a:off x="5195175" y="4396723"/>
            <a:ext cx="2854442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Education</a:t>
            </a:r>
            <a:endParaRPr lang="zh-CN" altLang="en-US" sz="2800" b="1" dirty="0"/>
          </a:p>
        </p:txBody>
      </p:sp>
      <p:sp>
        <p:nvSpPr>
          <p:cNvPr id="23" name="矩形 22"/>
          <p:cNvSpPr/>
          <p:nvPr/>
        </p:nvSpPr>
        <p:spPr>
          <a:xfrm>
            <a:off x="5796136" y="5388173"/>
            <a:ext cx="2213224" cy="648072"/>
          </a:xfrm>
          <a:prstGeom prst="rect">
            <a:avLst/>
          </a:prstGeom>
          <a:solidFill>
            <a:srgbClr val="C00000"/>
          </a:solidFill>
          <a:ln>
            <a:solidFill>
              <a:srgbClr val="7AE5FA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He for </a:t>
            </a:r>
            <a:r>
              <a:rPr lang="en-US" altLang="zh-CN" sz="2800" b="1" dirty="0">
                <a:solidFill>
                  <a:srgbClr val="FFFF00"/>
                </a:solidFill>
              </a:rPr>
              <a:t>she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24" name="AutoShape 4"/>
          <p:cNvSpPr>
            <a:spLocks/>
          </p:cNvSpPr>
          <p:nvPr/>
        </p:nvSpPr>
        <p:spPr bwMode="auto">
          <a:xfrm rot="5400000">
            <a:off x="5597557" y="4000679"/>
            <a:ext cx="2095070" cy="792088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" name="AutoShape 4"/>
          <p:cNvSpPr>
            <a:spLocks/>
          </p:cNvSpPr>
          <p:nvPr/>
        </p:nvSpPr>
        <p:spPr bwMode="auto">
          <a:xfrm rot="2364733">
            <a:off x="2638971" y="6153439"/>
            <a:ext cx="737630" cy="639688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AutoShape 4"/>
          <p:cNvSpPr>
            <a:spLocks/>
          </p:cNvSpPr>
          <p:nvPr/>
        </p:nvSpPr>
        <p:spPr bwMode="auto">
          <a:xfrm rot="7246379">
            <a:off x="5890831" y="6070455"/>
            <a:ext cx="737630" cy="639688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6200 w 21600"/>
              <a:gd name="T15" fmla="*/ 0 h 21600"/>
              <a:gd name="T16" fmla="*/ 1350 w 21600"/>
              <a:gd name="T17" fmla="*/ 5400 h 21600"/>
              <a:gd name="T18" fmla="*/ 1350 w 21600"/>
              <a:gd name="T19" fmla="*/ 16200 h 21600"/>
              <a:gd name="T20" fmla="*/ 2700 w 21600"/>
              <a:gd name="T21" fmla="*/ 16200 h 21600"/>
              <a:gd name="T22" fmla="*/ 2700 w 21600"/>
              <a:gd name="T23" fmla="*/ 5400 h 21600"/>
              <a:gd name="T24" fmla="*/ 1350 w 21600"/>
              <a:gd name="T25" fmla="*/ 5400 h 21600"/>
              <a:gd name="T26" fmla="*/ 0 w 21600"/>
              <a:gd name="T27" fmla="*/ 5400 h 21600"/>
              <a:gd name="T28" fmla="*/ 0 w 21600"/>
              <a:gd name="T29" fmla="*/ 16200 h 21600"/>
              <a:gd name="T30" fmla="*/ 675 w 21600"/>
              <a:gd name="T31" fmla="*/ 16200 h 21600"/>
              <a:gd name="T32" fmla="*/ 675 w 21600"/>
              <a:gd name="T33" fmla="*/ 5400 h 21600"/>
              <a:gd name="T34" fmla="*/ 0 w 21600"/>
              <a:gd name="T35" fmla="*/ 5400 h 21600"/>
              <a:gd name="T36" fmla="*/ 3375 w 21600"/>
              <a:gd name="T37" fmla="*/ 5400 h 21600"/>
              <a:gd name="T38" fmla="*/ 18900 w 21600"/>
              <a:gd name="T39" fmla="*/ 162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T36" t="T37" r="T38" b="T39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-37885" y="0"/>
            <a:ext cx="4694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C00000"/>
                </a:solidFill>
                <a:latin typeface="+mj-lt"/>
              </a:rPr>
              <a:t>4. Comprehension </a:t>
            </a:r>
            <a:endParaRPr lang="zh-CN" altLang="en-US" sz="3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87232" y="0"/>
            <a:ext cx="4591694" cy="707886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Impact" panose="020B0806030902050204" pitchFamily="34" charset="0"/>
              </a:rPr>
              <a:t>Learn from others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63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34925" y="1062038"/>
            <a:ext cx="9178925" cy="5795962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FontTx/>
              <a:buNone/>
            </a:pPr>
            <a:endParaRPr lang="zh-CN" altLang="en-US" dirty="0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1" t="5004" r="14861" b="17390"/>
          <a:stretch/>
        </p:blipFill>
        <p:spPr bwMode="auto">
          <a:xfrm>
            <a:off x="7900816" y="0"/>
            <a:ext cx="1243184" cy="10620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537" y="146298"/>
            <a:ext cx="7076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C00000"/>
                </a:solidFill>
                <a:latin typeface="+mj-lt"/>
              </a:rPr>
              <a:t>5. Discussion </a:t>
            </a:r>
            <a:endParaRPr lang="zh-CN" altLang="en-US" sz="3200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528730"/>
            <a:ext cx="8136904" cy="1323439"/>
          </a:xfrm>
          <a:prstGeom prst="rect">
            <a:avLst/>
          </a:prstGeom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FF00"/>
                </a:solidFill>
              </a:rPr>
              <a:t>What can we (men, women) do for gender inequality?</a:t>
            </a:r>
            <a:endParaRPr lang="zh-CN" altLang="en-US" sz="4000" b="1" dirty="0">
              <a:solidFill>
                <a:srgbClr val="FFFF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9552" y="947128"/>
            <a:ext cx="77048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 am inviting you to step forward, to be seen and to ask yourself: if not me, who? If not now, when?</a:t>
            </a:r>
            <a:endParaRPr lang="zh-CN" altLang="en-US" sz="3600" b="1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91979" y="135412"/>
            <a:ext cx="2628291" cy="646331"/>
          </a:xfrm>
          <a:prstGeom prst="rect">
            <a:avLst/>
          </a:prstGeom>
          <a:ln w="38100">
            <a:solidFill>
              <a:srgbClr val="7AE5FA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7AE5FA"/>
                </a:solidFill>
              </a:rPr>
              <a:t>He for she</a:t>
            </a:r>
            <a:endParaRPr lang="zh-CN" altLang="en-US" sz="3600" b="1" dirty="0">
              <a:solidFill>
                <a:srgbClr val="7AE5FA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17042"/>
            <a:ext cx="2906836" cy="281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5" r="22604"/>
          <a:stretch/>
        </p:blipFill>
        <p:spPr bwMode="auto">
          <a:xfrm>
            <a:off x="4238476" y="2717043"/>
            <a:ext cx="3518549" cy="281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35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5"/>
          <p:cNvSpPr>
            <a:spLocks noChangeArrowheads="1"/>
          </p:cNvSpPr>
          <p:nvPr/>
        </p:nvSpPr>
        <p:spPr bwMode="auto">
          <a:xfrm>
            <a:off x="-34925" y="1062038"/>
            <a:ext cx="9178925" cy="5795962"/>
          </a:xfrm>
          <a:prstGeom prst="rect">
            <a:avLst/>
          </a:prstGeom>
          <a:solidFill>
            <a:srgbClr val="CC444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FontTx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1" t="5004" r="14861" b="17390"/>
          <a:stretch/>
        </p:blipFill>
        <p:spPr bwMode="auto">
          <a:xfrm>
            <a:off x="-2840" y="0"/>
            <a:ext cx="1243184" cy="10620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40344" y="146298"/>
            <a:ext cx="7076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C00000"/>
                </a:solidFill>
                <a:latin typeface="Impact" pitchFamily="34" charset="0"/>
              </a:rPr>
              <a:t>Assignment </a:t>
            </a:r>
            <a:endParaRPr lang="zh-CN" altLang="en-US" sz="3200" dirty="0">
              <a:latin typeface="Impac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8752" y="2348880"/>
            <a:ext cx="8136904" cy="1323439"/>
          </a:xfrm>
          <a:prstGeom prst="rect">
            <a:avLst/>
          </a:prstGeom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FF00"/>
                </a:solidFill>
              </a:rPr>
              <a:t>What can we (men, women) do for gender inequality?</a:t>
            </a:r>
            <a:endParaRPr lang="zh-CN" altLang="en-US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0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1173</TotalTime>
  <Words>390</Words>
  <Application>Microsoft Office PowerPoint</Application>
  <PresentationFormat>全屏显示(4:3)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Arial Unicode MS</vt:lpstr>
      <vt:lpstr>黑体</vt:lpstr>
      <vt:lpstr>华文隶书</vt:lpstr>
      <vt:lpstr>宋体</vt:lpstr>
      <vt:lpstr>微软雅黑</vt:lpstr>
      <vt:lpstr>Arial</vt:lpstr>
      <vt:lpstr>Arial Black</vt:lpstr>
      <vt:lpstr>Berlin Sans FB Demi</vt:lpstr>
      <vt:lpstr>Book Antiqua</vt:lpstr>
      <vt:lpstr>Calibri</vt:lpstr>
      <vt:lpstr>Impact</vt:lpstr>
      <vt:lpstr>Times New Roman</vt:lpstr>
      <vt:lpstr>基本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carina</dc:creator>
  <cp:lastModifiedBy>51239640@qq.com</cp:lastModifiedBy>
  <cp:revision>58</cp:revision>
  <dcterms:created xsi:type="dcterms:W3CDTF">2017-05-15T01:53:05Z</dcterms:created>
  <dcterms:modified xsi:type="dcterms:W3CDTF">2017-05-19T08:01:09Z</dcterms:modified>
</cp:coreProperties>
</file>