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notesSlides/notesSlide1.xml" ContentType="application/vnd.openxmlformats-officedocument.presentationml.notesSlide+xml"/>
  <Override PartName="/ppt/tags/tag138.xml" ContentType="application/vnd.openxmlformats-officedocument.presentationml.tags+xml"/>
  <Override PartName="/ppt/notesSlides/notesSlide2.xml" ContentType="application/vnd.openxmlformats-officedocument.presentationml.notesSlide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82" r:id="rId17"/>
    <p:sldId id="283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379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" y="219"/>
      </p:cViewPr>
      <p:guideLst>
        <p:guide orient="horz" pos="2115"/>
        <p:guide pos="3792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2020/11/17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‹#›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microsoft.com/office/2007/relationships/hdphoto" Target="../media/hdphoto1.wdp"/><Relationship Id="rId5" Type="http://schemas.openxmlformats.org/officeDocument/2006/relationships/tags" Target="../tags/tag11.xml"/><Relationship Id="rId10" Type="http://schemas.openxmlformats.org/officeDocument/2006/relationships/image" Target="../media/image1.png"/><Relationship Id="rId4" Type="http://schemas.openxmlformats.org/officeDocument/2006/relationships/tags" Target="../tags/tag10.xml"/><Relationship Id="rId9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1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tags" Target="../tags/tag23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9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11" Type="http://schemas.openxmlformats.org/officeDocument/2006/relationships/image" Target="../media/image2.png"/><Relationship Id="rId5" Type="http://schemas.openxmlformats.org/officeDocument/2006/relationships/tags" Target="../tags/tag38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37.xml"/><Relationship Id="rId9" Type="http://schemas.openxmlformats.org/officeDocument/2006/relationships/tags" Target="../tags/tag4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image" Target="../media/image2.png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53.xml"/><Relationship Id="rId7" Type="http://schemas.openxmlformats.org/officeDocument/2006/relationships/tags" Target="../tags/tag57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9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tags" Target="../tags/tag65.xml"/><Relationship Id="rId3" Type="http://schemas.openxmlformats.org/officeDocument/2006/relationships/tags" Target="../tags/tag60.xml"/><Relationship Id="rId7" Type="http://schemas.openxmlformats.org/officeDocument/2006/relationships/tags" Target="../tags/tag64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tags" Target="../tags/tag63.xml"/><Relationship Id="rId11" Type="http://schemas.openxmlformats.org/officeDocument/2006/relationships/image" Target="../media/image2.png"/><Relationship Id="rId5" Type="http://schemas.openxmlformats.org/officeDocument/2006/relationships/tags" Target="../tags/tag62.xml"/><Relationship Id="rId10" Type="http://schemas.openxmlformats.org/officeDocument/2006/relationships/image" Target="../media/image4.png"/><Relationship Id="rId4" Type="http://schemas.openxmlformats.org/officeDocument/2006/relationships/tags" Target="../tags/tag61.xml"/><Relationship Id="rId9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68.xml"/><Relationship Id="rId7" Type="http://schemas.openxmlformats.org/officeDocument/2006/relationships/tags" Target="../tags/tag72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6" Type="http://schemas.openxmlformats.org/officeDocument/2006/relationships/tags" Target="../tags/tag71.xml"/><Relationship Id="rId5" Type="http://schemas.openxmlformats.org/officeDocument/2006/relationships/tags" Target="../tags/tag70.xml"/><Relationship Id="rId10" Type="http://schemas.openxmlformats.org/officeDocument/2006/relationships/image" Target="../media/image2.png"/><Relationship Id="rId4" Type="http://schemas.openxmlformats.org/officeDocument/2006/relationships/tags" Target="../tags/tag69.xml"/><Relationship Id="rId9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7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6" Type="http://schemas.openxmlformats.org/officeDocument/2006/relationships/tags" Target="../tags/tag78.xml"/><Relationship Id="rId5" Type="http://schemas.openxmlformats.org/officeDocument/2006/relationships/tags" Target="../tags/tag77.xml"/><Relationship Id="rId4" Type="http://schemas.openxmlformats.org/officeDocument/2006/relationships/tags" Target="../tags/tag76.xml"/><Relationship Id="rId9" Type="http://schemas.microsoft.com/office/2007/relationships/hdphoto" Target="../media/hdphoto2.wdp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81.xml"/><Relationship Id="rId7" Type="http://schemas.openxmlformats.org/officeDocument/2006/relationships/image" Target="../media/image2.png"/><Relationship Id="rId2" Type="http://schemas.openxmlformats.org/officeDocument/2006/relationships/tags" Target="../tags/tag80.xml"/><Relationship Id="rId1" Type="http://schemas.openxmlformats.org/officeDocument/2006/relationships/tags" Target="../tags/tag7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83.xml"/><Relationship Id="rId4" Type="http://schemas.openxmlformats.org/officeDocument/2006/relationships/tags" Target="../tags/tag82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91.xml"/><Relationship Id="rId3" Type="http://schemas.openxmlformats.org/officeDocument/2006/relationships/tags" Target="../tags/tag86.xml"/><Relationship Id="rId7" Type="http://schemas.openxmlformats.org/officeDocument/2006/relationships/tags" Target="../tags/tag90.xml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6" Type="http://schemas.openxmlformats.org/officeDocument/2006/relationships/tags" Target="../tags/tag89.xml"/><Relationship Id="rId11" Type="http://schemas.openxmlformats.org/officeDocument/2006/relationships/image" Target="../media/image2.png"/><Relationship Id="rId5" Type="http://schemas.openxmlformats.org/officeDocument/2006/relationships/tags" Target="../tags/tag88.xml"/><Relationship Id="rId10" Type="http://schemas.openxmlformats.org/officeDocument/2006/relationships/image" Target="../media/image4.png"/><Relationship Id="rId4" Type="http://schemas.openxmlformats.org/officeDocument/2006/relationships/tags" Target="../tags/tag87.xml"/><Relationship Id="rId9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99.xml"/><Relationship Id="rId3" Type="http://schemas.openxmlformats.org/officeDocument/2006/relationships/tags" Target="../tags/tag94.xml"/><Relationship Id="rId7" Type="http://schemas.openxmlformats.org/officeDocument/2006/relationships/tags" Target="../tags/tag98.xml"/><Relationship Id="rId2" Type="http://schemas.openxmlformats.org/officeDocument/2006/relationships/tags" Target="../tags/tag93.xml"/><Relationship Id="rId1" Type="http://schemas.openxmlformats.org/officeDocument/2006/relationships/tags" Target="../tags/tag92.xml"/><Relationship Id="rId6" Type="http://schemas.openxmlformats.org/officeDocument/2006/relationships/tags" Target="../tags/tag97.xml"/><Relationship Id="rId5" Type="http://schemas.openxmlformats.org/officeDocument/2006/relationships/tags" Target="../tags/tag96.xml"/><Relationship Id="rId10" Type="http://schemas.openxmlformats.org/officeDocument/2006/relationships/image" Target="../media/image2.png"/><Relationship Id="rId4" Type="http://schemas.openxmlformats.org/officeDocument/2006/relationships/tags" Target="../tags/tag95.xml"/><Relationship Id="rId9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107.xml"/><Relationship Id="rId3" Type="http://schemas.openxmlformats.org/officeDocument/2006/relationships/tags" Target="../tags/tag102.xml"/><Relationship Id="rId7" Type="http://schemas.openxmlformats.org/officeDocument/2006/relationships/tags" Target="../tags/tag106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6" Type="http://schemas.openxmlformats.org/officeDocument/2006/relationships/tags" Target="../tags/tag105.xml"/><Relationship Id="rId5" Type="http://schemas.openxmlformats.org/officeDocument/2006/relationships/tags" Target="../tags/tag104.xml"/><Relationship Id="rId10" Type="http://schemas.openxmlformats.org/officeDocument/2006/relationships/image" Target="../media/image2.png"/><Relationship Id="rId4" Type="http://schemas.openxmlformats.org/officeDocument/2006/relationships/tags" Target="../tags/tag103.xml"/><Relationship Id="rId9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15.xml"/><Relationship Id="rId3" Type="http://schemas.openxmlformats.org/officeDocument/2006/relationships/tags" Target="../tags/tag110.xml"/><Relationship Id="rId7" Type="http://schemas.openxmlformats.org/officeDocument/2006/relationships/tags" Target="../tags/tag114.xml"/><Relationship Id="rId2" Type="http://schemas.openxmlformats.org/officeDocument/2006/relationships/tags" Target="../tags/tag109.xml"/><Relationship Id="rId1" Type="http://schemas.openxmlformats.org/officeDocument/2006/relationships/tags" Target="../tags/tag108.xml"/><Relationship Id="rId6" Type="http://schemas.openxmlformats.org/officeDocument/2006/relationships/tags" Target="../tags/tag113.xml"/><Relationship Id="rId5" Type="http://schemas.openxmlformats.org/officeDocument/2006/relationships/tags" Target="../tags/tag112.xml"/><Relationship Id="rId10" Type="http://schemas.openxmlformats.org/officeDocument/2006/relationships/image" Target="../media/image2.png"/><Relationship Id="rId4" Type="http://schemas.openxmlformats.org/officeDocument/2006/relationships/tags" Target="../tags/tag111.xml"/><Relationship Id="rId9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23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118.xml"/><Relationship Id="rId7" Type="http://schemas.openxmlformats.org/officeDocument/2006/relationships/tags" Target="../tags/tag122.xml"/><Relationship Id="rId12" Type="http://schemas.openxmlformats.org/officeDocument/2006/relationships/tags" Target="../tags/tag127.xml"/><Relationship Id="rId2" Type="http://schemas.openxmlformats.org/officeDocument/2006/relationships/tags" Target="../tags/tag117.xml"/><Relationship Id="rId1" Type="http://schemas.openxmlformats.org/officeDocument/2006/relationships/tags" Target="../tags/tag116.xml"/><Relationship Id="rId6" Type="http://schemas.openxmlformats.org/officeDocument/2006/relationships/tags" Target="../tags/tag121.xml"/><Relationship Id="rId11" Type="http://schemas.openxmlformats.org/officeDocument/2006/relationships/tags" Target="../tags/tag126.xml"/><Relationship Id="rId5" Type="http://schemas.openxmlformats.org/officeDocument/2006/relationships/tags" Target="../tags/tag120.xml"/><Relationship Id="rId10" Type="http://schemas.openxmlformats.org/officeDocument/2006/relationships/tags" Target="../tags/tag125.xml"/><Relationship Id="rId4" Type="http://schemas.openxmlformats.org/officeDocument/2006/relationships/tags" Target="../tags/tag119.xml"/><Relationship Id="rId9" Type="http://schemas.openxmlformats.org/officeDocument/2006/relationships/tags" Target="../tags/tag124.xml"/><Relationship Id="rId1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135.xml"/><Relationship Id="rId13" Type="http://schemas.microsoft.com/office/2007/relationships/hdphoto" Target="../media/hdphoto2.wdp"/><Relationship Id="rId3" Type="http://schemas.openxmlformats.org/officeDocument/2006/relationships/tags" Target="../tags/tag130.xml"/><Relationship Id="rId7" Type="http://schemas.openxmlformats.org/officeDocument/2006/relationships/tags" Target="../tags/tag134.xml"/><Relationship Id="rId12" Type="http://schemas.openxmlformats.org/officeDocument/2006/relationships/image" Target="../media/image5.png"/><Relationship Id="rId2" Type="http://schemas.openxmlformats.org/officeDocument/2006/relationships/tags" Target="../tags/tag129.xml"/><Relationship Id="rId1" Type="http://schemas.openxmlformats.org/officeDocument/2006/relationships/tags" Target="../tags/tag128.xml"/><Relationship Id="rId6" Type="http://schemas.openxmlformats.org/officeDocument/2006/relationships/tags" Target="../tags/tag133.xml"/><Relationship Id="rId11" Type="http://schemas.microsoft.com/office/2007/relationships/hdphoto" Target="../media/hdphoto1.wdp"/><Relationship Id="rId5" Type="http://schemas.openxmlformats.org/officeDocument/2006/relationships/tags" Target="../tags/tag132.xml"/><Relationship Id="rId10" Type="http://schemas.openxmlformats.org/officeDocument/2006/relationships/image" Target="../media/image1.png"/><Relationship Id="rId4" Type="http://schemas.openxmlformats.org/officeDocument/2006/relationships/tags" Target="../tags/tag131.xml"/><Relationship Id="rId9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E8E7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C:\Users\kingsoft\Desktop\图片1.png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949" b="100000" l="9911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7420519" y="3343637"/>
            <a:ext cx="4795520" cy="3556635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5"/>
            </p:custDataLst>
          </p:nvPr>
        </p:nvSpPr>
        <p:spPr>
          <a:xfrm>
            <a:off x="1901825" y="1852295"/>
            <a:ext cx="7094855" cy="1106805"/>
          </a:xfrm>
        </p:spPr>
        <p:txBody>
          <a:bodyPr lIns="36000" tIns="46800" rIns="90000" bIns="0" anchor="b" anchorCtr="0">
            <a:normAutofit/>
          </a:bodyPr>
          <a:lstStyle>
            <a:lvl1pPr algn="l">
              <a:defRPr sz="6000" b="0" spc="600" baseline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6"/>
            </p:custDataLst>
          </p:nvPr>
        </p:nvSpPr>
        <p:spPr>
          <a:xfrm>
            <a:off x="1901825" y="3057526"/>
            <a:ext cx="7094855" cy="643618"/>
          </a:xfrm>
        </p:spPr>
        <p:txBody>
          <a:bodyPr lIns="90000" tIns="0" rIns="90000" bIns="46800">
            <a:normAutofit/>
          </a:bodyPr>
          <a:lstStyle>
            <a:lvl1pPr marL="0" indent="0" algn="l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  <p:custDataLst>
              <p:tags r:id="rId7"/>
            </p:custDataLst>
          </p:nvPr>
        </p:nvSpPr>
        <p:spPr>
          <a:xfrm>
            <a:off x="1901825" y="3764930"/>
            <a:ext cx="1677917" cy="5040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4" hasCustomPrompt="1"/>
            <p:custDataLst>
              <p:tags r:id="rId8"/>
            </p:custDataLst>
          </p:nvPr>
        </p:nvSpPr>
        <p:spPr>
          <a:xfrm>
            <a:off x="3675284" y="3764930"/>
            <a:ext cx="1677600" cy="5040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QQ图片20190718090413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8"/>
          <a:srcRect/>
          <a:stretch>
            <a:fillRect/>
          </a:stretch>
        </p:blipFill>
        <p:spPr>
          <a:xfrm>
            <a:off x="10854781" y="5747656"/>
            <a:ext cx="1337219" cy="112739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pic>
        <p:nvPicPr>
          <p:cNvPr id="8" name="图片 7" descr="F:\高清图\简单背景-小清新\botanical-cactus-plant-cactuses-1445419.jpgbotanical-cactus-plant-cactuses-144541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/>
          <a:srcRect/>
          <a:stretch>
            <a:fillRect/>
          </a:stretch>
        </p:blipFill>
        <p:spPr>
          <a:xfrm>
            <a:off x="6697345" y="3175"/>
            <a:ext cx="5489575" cy="6854190"/>
          </a:xfrm>
          <a:prstGeom prst="rect">
            <a:avLst/>
          </a:prstGeom>
        </p:spPr>
      </p:pic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21417" y="2902857"/>
            <a:ext cx="5081097" cy="833485"/>
          </a:xfrm>
        </p:spPr>
        <p:txBody>
          <a:bodyPr lIns="36000" tIns="46800" rIns="90000" bIns="0" anchor="b" anchorCtr="0">
            <a:normAutofit/>
          </a:bodyPr>
          <a:lstStyle>
            <a:lvl1pPr>
              <a:defRPr sz="4000" b="0" u="none" strike="noStrike" kern="1200" cap="none" spc="300" normalizeH="0" baseline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6"/>
            </p:custDataLst>
          </p:nvPr>
        </p:nvSpPr>
        <p:spPr>
          <a:xfrm>
            <a:off x="521417" y="3809489"/>
            <a:ext cx="5081097" cy="1077985"/>
          </a:xfrm>
        </p:spPr>
        <p:txBody>
          <a:bodyPr lIns="90000" tIns="0" rIns="90000" bIns="46800">
            <a:normAutofit/>
          </a:bodyPr>
          <a:lstStyle>
            <a:lvl1pPr marL="0" indent="0" eaLnBrk="1" fontAlgn="auto" latinLnBrk="0" hangingPunct="1">
              <a:buNone/>
              <a:defRPr kumimoji="0" lang="zh-CN" altLang="en-US" sz="20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QQ图片20190718090413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9"/>
          <a:srcRect/>
          <a:stretch>
            <a:fillRect/>
          </a:stretch>
        </p:blipFill>
        <p:spPr>
          <a:xfrm>
            <a:off x="10854781" y="5747656"/>
            <a:ext cx="1337219" cy="112739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1pPr>
            <a:lvl2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2pPr>
            <a:lvl3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3pPr>
            <a:lvl4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4pPr>
            <a:lvl5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QQ图片20190718090413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1"/>
          <a:srcRect/>
          <a:stretch>
            <a:fillRect/>
          </a:stretch>
        </p:blipFill>
        <p:spPr>
          <a:xfrm>
            <a:off x="10854781" y="5747656"/>
            <a:ext cx="1337219" cy="112739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QQ图片20190718090413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7"/>
          <a:srcRect/>
          <a:stretch>
            <a:fillRect/>
          </a:stretch>
        </p:blipFill>
        <p:spPr>
          <a:xfrm>
            <a:off x="10854781" y="5747656"/>
            <a:ext cx="1337219" cy="112739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2020/11/17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pic>
        <p:nvPicPr>
          <p:cNvPr id="10" name="图片 9" descr="QQ图片20190718090413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9"/>
          <a:srcRect/>
          <a:stretch>
            <a:fillRect/>
          </a:stretch>
        </p:blipFill>
        <p:spPr>
          <a:xfrm>
            <a:off x="10854781" y="5747656"/>
            <a:ext cx="1337219" cy="112739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1"/>
            </p:custDataLst>
          </p:nvPr>
        </p:nvGrpSpPr>
        <p:grpSpPr>
          <a:xfrm>
            <a:off x="287655" y="273050"/>
            <a:ext cx="11904345" cy="6602003"/>
            <a:chOff x="287655" y="273050"/>
            <a:chExt cx="11904345" cy="6602003"/>
          </a:xfrm>
        </p:grpSpPr>
        <p:pic>
          <p:nvPicPr>
            <p:cNvPr id="9" name="图片 8" descr="图片4副本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287655" y="273050"/>
              <a:ext cx="11616690" cy="6393815"/>
            </a:xfrm>
            <a:prstGeom prst="rect">
              <a:avLst/>
            </a:prstGeom>
            <a:solidFill>
              <a:schemeClr val="bg2"/>
            </a:solidFill>
          </p:spPr>
        </p:pic>
        <p:pic>
          <p:nvPicPr>
            <p:cNvPr id="10" name="图片 9" descr="QQ图片20190718090413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11"/>
            <a:srcRect/>
            <a:stretch>
              <a:fillRect/>
            </a:stretch>
          </p:blipFill>
          <p:spPr>
            <a:xfrm>
              <a:off x="10854781" y="5747656"/>
              <a:ext cx="1337219" cy="1127397"/>
            </a:xfrm>
            <a:prstGeom prst="rect">
              <a:avLst/>
            </a:prstGeom>
          </p:spPr>
        </p:pic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1"/>
            </p:custDataLst>
          </p:nvPr>
        </p:nvGrpSpPr>
        <p:grpSpPr>
          <a:xfrm>
            <a:off x="287655" y="273050"/>
            <a:ext cx="11904345" cy="6602003"/>
            <a:chOff x="287655" y="273050"/>
            <a:chExt cx="11904345" cy="6602003"/>
          </a:xfrm>
        </p:grpSpPr>
        <p:pic>
          <p:nvPicPr>
            <p:cNvPr id="9" name="图片 8" descr="图片4副本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9"/>
            <a:stretch>
              <a:fillRect/>
            </a:stretch>
          </p:blipFill>
          <p:spPr>
            <a:xfrm>
              <a:off x="287655" y="273050"/>
              <a:ext cx="11616690" cy="6393815"/>
            </a:xfrm>
            <a:prstGeom prst="rect">
              <a:avLst/>
            </a:prstGeom>
            <a:solidFill>
              <a:schemeClr val="bg2"/>
            </a:solidFill>
          </p:spPr>
        </p:pic>
        <p:pic>
          <p:nvPicPr>
            <p:cNvPr id="10" name="图片 9" descr="QQ图片20190718090413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 rotWithShape="1">
            <a:blip r:embed="rId10"/>
            <a:srcRect/>
            <a:stretch>
              <a:fillRect/>
            </a:stretch>
          </p:blipFill>
          <p:spPr>
            <a:xfrm>
              <a:off x="10854781" y="5747656"/>
              <a:ext cx="1337219" cy="1127397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QQ图片2019071809041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756" b="100000" l="9881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 flipH="1">
            <a:off x="-36013" y="4651919"/>
            <a:ext cx="3045460" cy="2223135"/>
          </a:xfrm>
          <a:prstGeom prst="rect">
            <a:avLst/>
          </a:prstGeom>
        </p:spPr>
      </p:pic>
      <p:pic>
        <p:nvPicPr>
          <p:cNvPr id="9" name="图片 8" descr="QQ图片2019071809041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756" b="100000" l="9881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5550080" y="2001247"/>
            <a:ext cx="6715760" cy="4902835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1757341" y="2726676"/>
            <a:ext cx="8677318" cy="1404648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7200" b="0" i="0" u="none" strike="noStrike" kern="1200" cap="none" spc="600" normalizeH="0" baseline="0" noProof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QQ图片20190718090413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7"/>
          <a:srcRect/>
          <a:stretch>
            <a:fillRect/>
          </a:stretch>
        </p:blipFill>
        <p:spPr>
          <a:xfrm>
            <a:off x="10854781" y="5747656"/>
            <a:ext cx="1337219" cy="1127397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1"/>
            </p:custDataLst>
          </p:nvPr>
        </p:nvGrpSpPr>
        <p:grpSpPr>
          <a:xfrm>
            <a:off x="287655" y="273050"/>
            <a:ext cx="11904345" cy="6602003"/>
            <a:chOff x="287655" y="273050"/>
            <a:chExt cx="11904345" cy="6602003"/>
          </a:xfrm>
        </p:grpSpPr>
        <p:pic>
          <p:nvPicPr>
            <p:cNvPr id="13" name="图片 12" descr="图片4副本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287655" y="273050"/>
              <a:ext cx="11616690" cy="6393815"/>
            </a:xfrm>
            <a:prstGeom prst="rect">
              <a:avLst/>
            </a:prstGeom>
            <a:solidFill>
              <a:schemeClr val="bg2"/>
            </a:solidFill>
          </p:spPr>
        </p:pic>
        <p:pic>
          <p:nvPicPr>
            <p:cNvPr id="12" name="图片 11" descr="QQ图片20190718090413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11"/>
            <a:srcRect/>
            <a:stretch>
              <a:fillRect/>
            </a:stretch>
          </p:blipFill>
          <p:spPr>
            <a:xfrm>
              <a:off x="10854781" y="5747656"/>
              <a:ext cx="1337219" cy="1127397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281600" y="1249200"/>
            <a:ext cx="9626400" cy="723600"/>
          </a:xfrm>
        </p:spPr>
        <p:txBody>
          <a:bodyPr lIns="90000" tIns="46800" rIns="90000" bIns="46800" anchor="ctr">
            <a:normAutofit/>
          </a:bodyPr>
          <a:lstStyle>
            <a:lvl1pPr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>
          <a:xfrm>
            <a:off x="1281113" y="2163600"/>
            <a:ext cx="9626600" cy="3445200"/>
          </a:xfrm>
        </p:spPr>
        <p:txBody>
          <a:bodyPr lIns="90000" tIns="46800" rIns="90000" bIns="46800">
            <a:normAutofit/>
          </a:bodyPr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 descr="QQ图片20190718090413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10854781" y="5747656"/>
            <a:ext cx="1337219" cy="1127397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1" y="0"/>
            <a:ext cx="4876800" cy="686181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lIns="90000" tIns="46800" rIns="90000" bIns="46800" anchor="ctr"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 lIns="90000" tIns="46800" rIns="90000" bIns="46800"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75885" y="770255"/>
            <a:ext cx="6405245" cy="5087620"/>
          </a:xfrm>
        </p:spPr>
        <p:txBody>
          <a:bodyPr lIns="90000" tIns="46800" rIns="90000" bIns="46800">
            <a:normAutofit/>
          </a:bodyPr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QQ图片20190718090413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10854781" y="5747656"/>
            <a:ext cx="1337219" cy="1127397"/>
          </a:xfrm>
          <a:prstGeom prst="rect">
            <a:avLst/>
          </a:prstGeom>
        </p:spPr>
      </p:pic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12000" y="624037"/>
            <a:ext cx="10976400" cy="783563"/>
          </a:xfrm>
        </p:spPr>
        <p:txBody>
          <a:bodyPr lIns="90000" tIns="46800" rIns="90000" bIns="46800" anchor="ctr">
            <a:normAutofit/>
          </a:bodyPr>
          <a:lstStyle>
            <a:lvl1pPr algn="ctr"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612000" y="1659599"/>
            <a:ext cx="10975975" cy="783563"/>
          </a:xfrm>
        </p:spPr>
        <p:txBody>
          <a:bodyPr lIns="90000" tIns="46800" rIns="90000" bIns="46800">
            <a:normAutofit/>
          </a:bodyPr>
          <a:lstStyle>
            <a:lvl1pPr algn="ctr">
              <a:defRPr sz="2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12775" y="2807999"/>
            <a:ext cx="10965600" cy="3333413"/>
          </a:xfrm>
        </p:spPr>
        <p:txBody>
          <a:bodyPr lIns="90000" tIns="46800" rIns="90000" bIns="46800">
            <a:normAutofit/>
          </a:bodyPr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3810" y="5039996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sym typeface="+mn-ea"/>
            </a:endParaRPr>
          </a:p>
        </p:txBody>
      </p:sp>
      <p:pic>
        <p:nvPicPr>
          <p:cNvPr id="15" name="图片 14" descr="QQ图片2019071809041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10854781" y="5747656"/>
            <a:ext cx="1337219" cy="1127397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04837" y="1681200"/>
            <a:ext cx="10990800" cy="3156634"/>
          </a:xfrm>
        </p:spPr>
        <p:txBody>
          <a:bodyPr lIns="90000" tIns="46800" rIns="90000" bIns="46800">
            <a:normAutofit/>
          </a:bodyPr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7"/>
            </p:custDataLst>
          </p:nvPr>
        </p:nvSpPr>
        <p:spPr>
          <a:xfrm>
            <a:off x="594000" y="5180399"/>
            <a:ext cx="11001600" cy="806063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4800" y="560061"/>
            <a:ext cx="10976400" cy="674739"/>
          </a:xfrm>
        </p:spPr>
        <p:txBody>
          <a:bodyPr lIns="90000" tIns="46800" rIns="90000" bIns="46800" anchor="ctr">
            <a:normAutofit/>
          </a:bodyPr>
          <a:lstStyle>
            <a:lvl1pPr algn="ctr"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1"/>
            </p:custDataLst>
          </p:nvPr>
        </p:nvGrpSpPr>
        <p:grpSpPr>
          <a:xfrm>
            <a:off x="-36015" y="5747656"/>
            <a:ext cx="12228015" cy="1127397"/>
            <a:chOff x="-36015" y="5747656"/>
            <a:chExt cx="12228015" cy="1127397"/>
          </a:xfrm>
        </p:grpSpPr>
        <p:pic>
          <p:nvPicPr>
            <p:cNvPr id="16" name="图片 15" descr="QQ图片20190718090413"/>
            <p:cNvPicPr>
              <a:picLocks noChangeAspect="1"/>
            </p:cNvPicPr>
            <p:nvPr userDrawn="1">
              <p:custDataLst>
                <p:tags r:id="rId11"/>
              </p:custDataLst>
            </p:nvPr>
          </p:nvPicPr>
          <p:blipFill rotWithShape="1">
            <a:blip r:embed="rId14"/>
            <a:srcRect/>
            <a:stretch>
              <a:fillRect/>
            </a:stretch>
          </p:blipFill>
          <p:spPr>
            <a:xfrm flipH="1">
              <a:off x="-36015" y="5747656"/>
              <a:ext cx="1337219" cy="1127397"/>
            </a:xfrm>
            <a:prstGeom prst="rect">
              <a:avLst/>
            </a:prstGeom>
          </p:spPr>
        </p:pic>
        <p:pic>
          <p:nvPicPr>
            <p:cNvPr id="17" name="图片 16" descr="QQ图片20190718090413"/>
            <p:cNvPicPr>
              <a:picLocks noChangeAspect="1"/>
            </p:cNvPicPr>
            <p:nvPr userDrawn="1">
              <p:custDataLst>
                <p:tags r:id="rId12"/>
              </p:custDataLst>
            </p:nvPr>
          </p:nvPicPr>
          <p:blipFill rotWithShape="1">
            <a:blip r:embed="rId14"/>
            <a:srcRect/>
            <a:stretch>
              <a:fillRect/>
            </a:stretch>
          </p:blipFill>
          <p:spPr>
            <a:xfrm>
              <a:off x="10854781" y="5747656"/>
              <a:ext cx="1337219" cy="1127397"/>
            </a:xfrm>
            <a:prstGeom prst="rect">
              <a:avLst/>
            </a:prstGeom>
          </p:spPr>
        </p:pic>
      </p:grpSp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600" y="237600"/>
            <a:ext cx="11037600" cy="441964"/>
          </a:xfrm>
        </p:spPr>
        <p:txBody>
          <a:bodyPr lIns="90000" tIns="46800" rIns="90000" bIns="46800">
            <a:normAutofit/>
          </a:bodyPr>
          <a:lstStyle>
            <a:lvl1pPr>
              <a:defRPr sz="28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200"/>
            <a:ext cx="5342400" cy="2894400"/>
          </a:xfrm>
        </p:spPr>
        <p:txBody>
          <a:bodyPr lIns="90000" tIns="46800" rIns="90000" bIns="46800">
            <a:normAutofit/>
          </a:bodyPr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 lIns="90000" tIns="46800" rIns="90000" bIns="46800">
            <a:normAutofit/>
          </a:bodyPr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 lIns="90000" tIns="46800" rIns="90000" bIns="46800">
            <a:normAutofit/>
          </a:bodyPr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 lIns="90000" tIns="46800" rIns="90000" bIns="46800">
            <a:normAutofit/>
          </a:bodyPr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 descr="C:\Users\kingsoft\Desktop\图片1.png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949" b="100000" l="9911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5486400" y="1909183"/>
            <a:ext cx="6729639" cy="4991090"/>
          </a:xfrm>
          <a:prstGeom prst="rect">
            <a:avLst/>
          </a:prstGeom>
        </p:spPr>
      </p:pic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22800" y="1339200"/>
            <a:ext cx="9144000" cy="2386800"/>
          </a:xfrm>
        </p:spPr>
        <p:txBody>
          <a:bodyPr lIns="90000" tIns="46800" rIns="90000" bIns="46800" anchor="b">
            <a:normAutofit/>
          </a:bodyPr>
          <a:lstStyle>
            <a:lvl1pPr algn="ctr">
              <a:defRPr sz="6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522413" y="3862800"/>
            <a:ext cx="9144000" cy="1656000"/>
          </a:xfrm>
        </p:spPr>
        <p:txBody>
          <a:bodyPr lIns="90000" tIns="46800" rIns="90000" bIns="46800">
            <a:normAutofit/>
          </a:bodyPr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pic>
        <p:nvPicPr>
          <p:cNvPr id="12" name="图片 11" descr="QQ图片20190718090413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756" b="100000" l="9881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 flipH="1">
            <a:off x="-36013" y="4651919"/>
            <a:ext cx="3045460" cy="222313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1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2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3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4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5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37.xml"/><Relationship Id="rId2" Type="http://schemas.openxmlformats.org/officeDocument/2006/relationships/tags" Target="../tags/tag136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4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4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7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8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9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5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1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5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5.xml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6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6"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ctrTitle"/>
            <p:custDataLst>
              <p:tags r:id="rId3"/>
            </p:custDataLst>
          </p:nvPr>
        </p:nvSpPr>
        <p:spPr>
          <a:xfrm>
            <a:off x="1901825" y="1852295"/>
            <a:ext cx="9264650" cy="1106805"/>
          </a:xfrm>
        </p:spPr>
        <p:txBody>
          <a:bodyPr>
            <a:normAutofit fontScale="90000"/>
          </a:bodyPr>
          <a:lstStyle/>
          <a:p>
            <a:r>
              <a:rPr lang="zh-CN" altLang="en-US"/>
              <a:t>第三节 植物体的结构层次</a:t>
            </a: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文本框 15361"/>
          <p:cNvSpPr txBox="1"/>
          <p:nvPr/>
        </p:nvSpPr>
        <p:spPr>
          <a:xfrm>
            <a:off x="391160" y="1667510"/>
            <a:ext cx="713740" cy="3169285"/>
          </a:xfrm>
          <a:prstGeom prst="rect">
            <a:avLst/>
          </a:prstGeom>
          <a:noFill/>
          <a:ln w="9525">
            <a:solidFill>
              <a:srgbClr val="0070C0"/>
            </a:solidFill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66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温故而知新</a:t>
            </a:r>
            <a:endParaRPr lang="zh-CN" altLang="en-US" sz="4000" b="1">
              <a:solidFill>
                <a:srgbClr val="006600"/>
              </a:solidFill>
              <a:latin typeface="Times New Roman" panose="02020603050405020304" pitchFamily="18" charset="0"/>
              <a:ea typeface="华文彩云" panose="02010800040101010101" pitchFamily="2" charset="-122"/>
            </a:endParaRPr>
          </a:p>
        </p:txBody>
      </p:sp>
      <p:sp>
        <p:nvSpPr>
          <p:cNvPr id="7170" name="文本框 15362"/>
          <p:cNvSpPr txBox="1"/>
          <p:nvPr/>
        </p:nvSpPr>
        <p:spPr>
          <a:xfrm>
            <a:off x="5010150" y="885825"/>
            <a:ext cx="57150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1" name="文本框 15363"/>
          <p:cNvSpPr txBox="1"/>
          <p:nvPr/>
        </p:nvSpPr>
        <p:spPr>
          <a:xfrm>
            <a:off x="5314950" y="1190625"/>
            <a:ext cx="51816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5365" name="组合 15364"/>
          <p:cNvGrpSpPr/>
          <p:nvPr/>
        </p:nvGrpSpPr>
        <p:grpSpPr>
          <a:xfrm>
            <a:off x="4595813" y="733425"/>
            <a:ext cx="1006475" cy="696913"/>
            <a:chOff x="816" y="2784"/>
            <a:chExt cx="1056" cy="768"/>
          </a:xfrm>
        </p:grpSpPr>
        <p:sp>
          <p:nvSpPr>
            <p:cNvPr id="7173" name="椭圆 15365"/>
            <p:cNvSpPr/>
            <p:nvPr/>
          </p:nvSpPr>
          <p:spPr>
            <a:xfrm>
              <a:off x="1488" y="3168"/>
              <a:ext cx="384" cy="384"/>
            </a:xfrm>
            <a:prstGeom prst="ellipse">
              <a:avLst/>
            </a:prstGeom>
            <a:solidFill>
              <a:srgbClr val="C0C0C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/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74" name="右箭头 15366"/>
            <p:cNvSpPr/>
            <p:nvPr/>
          </p:nvSpPr>
          <p:spPr>
            <a:xfrm>
              <a:off x="816" y="3072"/>
              <a:ext cx="528" cy="96"/>
            </a:xfrm>
            <a:prstGeom prst="rightArrow">
              <a:avLst>
                <a:gd name="adj1" fmla="val 50000"/>
                <a:gd name="adj2" fmla="val 137500"/>
              </a:avLst>
            </a:prstGeom>
            <a:solidFill>
              <a:srgbClr val="00CC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75" name="椭圆 15367"/>
            <p:cNvSpPr/>
            <p:nvPr/>
          </p:nvSpPr>
          <p:spPr>
            <a:xfrm>
              <a:off x="1488" y="2784"/>
              <a:ext cx="384" cy="384"/>
            </a:xfrm>
            <a:prstGeom prst="ellipse">
              <a:avLst/>
            </a:prstGeom>
            <a:solidFill>
              <a:srgbClr val="C0C0C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/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76" name="椭圆 15368"/>
            <p:cNvSpPr/>
            <p:nvPr/>
          </p:nvSpPr>
          <p:spPr>
            <a:xfrm>
              <a:off x="1632" y="2976"/>
              <a:ext cx="48" cy="48"/>
            </a:xfrm>
            <a:prstGeom prst="ellipse">
              <a:avLst/>
            </a:prstGeom>
            <a:solidFill>
              <a:srgbClr val="FF66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77" name="椭圆 15369"/>
            <p:cNvSpPr/>
            <p:nvPr/>
          </p:nvSpPr>
          <p:spPr>
            <a:xfrm>
              <a:off x="1632" y="3360"/>
              <a:ext cx="48" cy="48"/>
            </a:xfrm>
            <a:prstGeom prst="ellipse">
              <a:avLst/>
            </a:prstGeom>
            <a:solidFill>
              <a:srgbClr val="FF66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5371" name="组合 15370"/>
          <p:cNvGrpSpPr/>
          <p:nvPr/>
        </p:nvGrpSpPr>
        <p:grpSpPr>
          <a:xfrm>
            <a:off x="5695950" y="733425"/>
            <a:ext cx="1325563" cy="696913"/>
            <a:chOff x="2064" y="2784"/>
            <a:chExt cx="1392" cy="768"/>
          </a:xfrm>
        </p:grpSpPr>
        <p:sp>
          <p:nvSpPr>
            <p:cNvPr id="7179" name="椭圆 15371"/>
            <p:cNvSpPr/>
            <p:nvPr/>
          </p:nvSpPr>
          <p:spPr>
            <a:xfrm>
              <a:off x="2688" y="3168"/>
              <a:ext cx="384" cy="384"/>
            </a:xfrm>
            <a:prstGeom prst="ellipse">
              <a:avLst/>
            </a:prstGeom>
            <a:solidFill>
              <a:srgbClr val="C0C0C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/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7180" name="组合 15372"/>
            <p:cNvGrpSpPr/>
            <p:nvPr/>
          </p:nvGrpSpPr>
          <p:grpSpPr>
            <a:xfrm>
              <a:off x="2064" y="2784"/>
              <a:ext cx="1392" cy="768"/>
              <a:chOff x="2064" y="2784"/>
              <a:chExt cx="1392" cy="768"/>
            </a:xfrm>
          </p:grpSpPr>
          <p:sp>
            <p:nvSpPr>
              <p:cNvPr id="7181" name="右箭头 15373"/>
              <p:cNvSpPr/>
              <p:nvPr/>
            </p:nvSpPr>
            <p:spPr>
              <a:xfrm>
                <a:off x="2064" y="3120"/>
                <a:ext cx="528" cy="96"/>
              </a:xfrm>
              <a:prstGeom prst="rightArrow">
                <a:avLst>
                  <a:gd name="adj1" fmla="val 50000"/>
                  <a:gd name="adj2" fmla="val 137500"/>
                </a:avLst>
              </a:prstGeom>
              <a:solidFill>
                <a:srgbClr val="00CCFF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82" name="椭圆 15374"/>
              <p:cNvSpPr/>
              <p:nvPr/>
            </p:nvSpPr>
            <p:spPr>
              <a:xfrm>
                <a:off x="2688" y="2784"/>
                <a:ext cx="384" cy="384"/>
              </a:xfrm>
              <a:prstGeom prst="ellipse">
                <a:avLst/>
              </a:prstGeom>
              <a:solidFill>
                <a:srgbClr val="C0C0C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/>
                <a:endPara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83" name="椭圆 15375"/>
              <p:cNvSpPr/>
              <p:nvPr/>
            </p:nvSpPr>
            <p:spPr>
              <a:xfrm>
                <a:off x="3072" y="2784"/>
                <a:ext cx="384" cy="384"/>
              </a:xfrm>
              <a:prstGeom prst="ellipse">
                <a:avLst/>
              </a:prstGeom>
              <a:solidFill>
                <a:srgbClr val="C0C0C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/>
                <a:endPara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84" name="椭圆 15376"/>
              <p:cNvSpPr/>
              <p:nvPr/>
            </p:nvSpPr>
            <p:spPr>
              <a:xfrm>
                <a:off x="3072" y="3168"/>
                <a:ext cx="384" cy="384"/>
              </a:xfrm>
              <a:prstGeom prst="ellipse">
                <a:avLst/>
              </a:prstGeom>
              <a:solidFill>
                <a:srgbClr val="C0C0C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/>
                <a:endPara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85" name="椭圆 15377"/>
              <p:cNvSpPr/>
              <p:nvPr/>
            </p:nvSpPr>
            <p:spPr>
              <a:xfrm>
                <a:off x="2832" y="2976"/>
                <a:ext cx="48" cy="48"/>
              </a:xfrm>
              <a:prstGeom prst="ellipse">
                <a:avLst/>
              </a:prstGeom>
              <a:solidFill>
                <a:srgbClr val="FF66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86" name="椭圆 15378"/>
              <p:cNvSpPr/>
              <p:nvPr/>
            </p:nvSpPr>
            <p:spPr>
              <a:xfrm>
                <a:off x="3216" y="2976"/>
                <a:ext cx="48" cy="48"/>
              </a:xfrm>
              <a:prstGeom prst="ellipse">
                <a:avLst/>
              </a:prstGeom>
              <a:solidFill>
                <a:srgbClr val="FF66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87" name="椭圆 15379"/>
              <p:cNvSpPr/>
              <p:nvPr/>
            </p:nvSpPr>
            <p:spPr>
              <a:xfrm>
                <a:off x="2832" y="3360"/>
                <a:ext cx="48" cy="48"/>
              </a:xfrm>
              <a:prstGeom prst="ellipse">
                <a:avLst/>
              </a:prstGeom>
              <a:solidFill>
                <a:srgbClr val="FF66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88" name="椭圆 15380"/>
              <p:cNvSpPr/>
              <p:nvPr/>
            </p:nvSpPr>
            <p:spPr>
              <a:xfrm>
                <a:off x="3216" y="3360"/>
                <a:ext cx="48" cy="48"/>
              </a:xfrm>
              <a:prstGeom prst="ellipse">
                <a:avLst/>
              </a:prstGeom>
              <a:solidFill>
                <a:srgbClr val="FF66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5382" name="组合 15381"/>
          <p:cNvGrpSpPr/>
          <p:nvPr/>
        </p:nvGrpSpPr>
        <p:grpSpPr>
          <a:xfrm>
            <a:off x="6991350" y="1647825"/>
            <a:ext cx="1981200" cy="381000"/>
            <a:chOff x="3120" y="864"/>
            <a:chExt cx="1248" cy="240"/>
          </a:xfrm>
        </p:grpSpPr>
        <p:sp>
          <p:nvSpPr>
            <p:cNvPr id="7190" name="下箭头 15382"/>
            <p:cNvSpPr/>
            <p:nvPr/>
          </p:nvSpPr>
          <p:spPr>
            <a:xfrm>
              <a:off x="4320" y="864"/>
              <a:ext cx="48" cy="240"/>
            </a:xfrm>
            <a:prstGeom prst="downArrow">
              <a:avLst>
                <a:gd name="adj1" fmla="val 50000"/>
                <a:gd name="adj2" fmla="val 125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91" name="左箭头 15383"/>
            <p:cNvSpPr/>
            <p:nvPr/>
          </p:nvSpPr>
          <p:spPr>
            <a:xfrm>
              <a:off x="3600" y="1056"/>
              <a:ext cx="288" cy="48"/>
            </a:xfrm>
            <a:prstGeom prst="leftArrow">
              <a:avLst>
                <a:gd name="adj1" fmla="val 50000"/>
                <a:gd name="adj2" fmla="val 150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92" name="左箭头 15384"/>
            <p:cNvSpPr/>
            <p:nvPr/>
          </p:nvSpPr>
          <p:spPr>
            <a:xfrm>
              <a:off x="3984" y="1056"/>
              <a:ext cx="288" cy="48"/>
            </a:xfrm>
            <a:prstGeom prst="leftArrow">
              <a:avLst>
                <a:gd name="adj1" fmla="val 50000"/>
                <a:gd name="adj2" fmla="val 150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93" name="左箭头 15385"/>
            <p:cNvSpPr/>
            <p:nvPr/>
          </p:nvSpPr>
          <p:spPr>
            <a:xfrm>
              <a:off x="3120" y="1056"/>
              <a:ext cx="288" cy="48"/>
            </a:xfrm>
            <a:prstGeom prst="leftArrow">
              <a:avLst>
                <a:gd name="adj1" fmla="val 50000"/>
                <a:gd name="adj2" fmla="val 150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5387" name="组合 15386"/>
          <p:cNvGrpSpPr/>
          <p:nvPr/>
        </p:nvGrpSpPr>
        <p:grpSpPr>
          <a:xfrm>
            <a:off x="2001838" y="809625"/>
            <a:ext cx="1371600" cy="827088"/>
            <a:chOff x="480" y="528"/>
            <a:chExt cx="864" cy="521"/>
          </a:xfrm>
        </p:grpSpPr>
        <p:grpSp>
          <p:nvGrpSpPr>
            <p:cNvPr id="7195" name="组合 15387"/>
            <p:cNvGrpSpPr/>
            <p:nvPr/>
          </p:nvGrpSpPr>
          <p:grpSpPr>
            <a:xfrm>
              <a:off x="672" y="528"/>
              <a:ext cx="230" cy="219"/>
              <a:chOff x="288" y="2880"/>
              <a:chExt cx="384" cy="384"/>
            </a:xfrm>
          </p:grpSpPr>
          <p:sp>
            <p:nvSpPr>
              <p:cNvPr id="7196" name="椭圆 15388"/>
              <p:cNvSpPr/>
              <p:nvPr/>
            </p:nvSpPr>
            <p:spPr>
              <a:xfrm>
                <a:off x="288" y="2880"/>
                <a:ext cx="384" cy="384"/>
              </a:xfrm>
              <a:prstGeom prst="ellipse">
                <a:avLst/>
              </a:prstGeom>
              <a:solidFill>
                <a:srgbClr val="C0C0C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/>
                <a:endPara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97" name="椭圆 15389"/>
              <p:cNvSpPr/>
              <p:nvPr/>
            </p:nvSpPr>
            <p:spPr>
              <a:xfrm>
                <a:off x="432" y="3072"/>
                <a:ext cx="48" cy="48"/>
              </a:xfrm>
              <a:prstGeom prst="ellipse">
                <a:avLst/>
              </a:prstGeom>
              <a:solidFill>
                <a:srgbClr val="FF66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198" name="文本框 15390"/>
            <p:cNvSpPr txBox="1"/>
            <p:nvPr/>
          </p:nvSpPr>
          <p:spPr>
            <a:xfrm>
              <a:off x="480" y="720"/>
              <a:ext cx="86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受精卵</a:t>
              </a:r>
              <a:endParaRPr lang="zh-CN" altLang="en-US" sz="2800" b="1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5392" name="组合 15391"/>
          <p:cNvGrpSpPr/>
          <p:nvPr/>
        </p:nvGrpSpPr>
        <p:grpSpPr>
          <a:xfrm>
            <a:off x="4171950" y="2409825"/>
            <a:ext cx="4648200" cy="1066800"/>
            <a:chOff x="1344" y="1344"/>
            <a:chExt cx="2928" cy="672"/>
          </a:xfrm>
        </p:grpSpPr>
        <p:sp>
          <p:nvSpPr>
            <p:cNvPr id="7200" name="矩形 15392"/>
            <p:cNvSpPr/>
            <p:nvPr/>
          </p:nvSpPr>
          <p:spPr>
            <a:xfrm>
              <a:off x="1344" y="1344"/>
              <a:ext cx="2928" cy="672"/>
            </a:xfrm>
            <a:prstGeom prst="rect">
              <a:avLst/>
            </a:prstGeom>
            <a:solidFill>
              <a:srgbClr val="FFCC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01" name="文本框 15393"/>
            <p:cNvSpPr txBox="1"/>
            <p:nvPr/>
          </p:nvSpPr>
          <p:spPr>
            <a:xfrm>
              <a:off x="1440" y="1344"/>
              <a:ext cx="672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上皮组织</a:t>
              </a:r>
              <a:endPara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02" name="文本框 15394"/>
            <p:cNvSpPr txBox="1"/>
            <p:nvPr/>
          </p:nvSpPr>
          <p:spPr>
            <a:xfrm>
              <a:off x="2112" y="1344"/>
              <a:ext cx="624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肌肉组织</a:t>
              </a:r>
              <a:endPara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03" name="文本框 15395"/>
            <p:cNvSpPr txBox="1"/>
            <p:nvPr/>
          </p:nvSpPr>
          <p:spPr>
            <a:xfrm>
              <a:off x="3120" y="1344"/>
              <a:ext cx="624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神经组织</a:t>
              </a:r>
              <a:endPara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04" name="文本框 15396"/>
            <p:cNvSpPr txBox="1"/>
            <p:nvPr/>
          </p:nvSpPr>
          <p:spPr>
            <a:xfrm>
              <a:off x="3696" y="1344"/>
              <a:ext cx="576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结缔组织</a:t>
              </a:r>
              <a:endPara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5398" name="组合 15397"/>
          <p:cNvGrpSpPr/>
          <p:nvPr/>
        </p:nvGrpSpPr>
        <p:grpSpPr>
          <a:xfrm>
            <a:off x="7677150" y="276225"/>
            <a:ext cx="2362200" cy="1814513"/>
            <a:chOff x="3552" y="0"/>
            <a:chExt cx="1488" cy="1143"/>
          </a:xfrm>
        </p:grpSpPr>
        <p:grpSp>
          <p:nvGrpSpPr>
            <p:cNvPr id="7206" name="组合 15398"/>
            <p:cNvGrpSpPr/>
            <p:nvPr/>
          </p:nvGrpSpPr>
          <p:grpSpPr>
            <a:xfrm>
              <a:off x="3552" y="0"/>
              <a:ext cx="1008" cy="960"/>
              <a:chOff x="3552" y="2304"/>
              <a:chExt cx="1680" cy="1680"/>
            </a:xfrm>
          </p:grpSpPr>
          <p:grpSp>
            <p:nvGrpSpPr>
              <p:cNvPr id="7207" name="组合 15399"/>
              <p:cNvGrpSpPr/>
              <p:nvPr/>
            </p:nvGrpSpPr>
            <p:grpSpPr>
              <a:xfrm>
                <a:off x="4128" y="2784"/>
                <a:ext cx="816" cy="768"/>
                <a:chOff x="4128" y="2784"/>
                <a:chExt cx="816" cy="768"/>
              </a:xfrm>
            </p:grpSpPr>
            <p:sp>
              <p:nvSpPr>
                <p:cNvPr id="7208" name="椭圆 15400"/>
                <p:cNvSpPr/>
                <p:nvPr/>
              </p:nvSpPr>
              <p:spPr>
                <a:xfrm>
                  <a:off x="4560" y="3168"/>
                  <a:ext cx="384" cy="384"/>
                </a:xfrm>
                <a:prstGeom prst="ellipse">
                  <a:avLst/>
                </a:prstGeom>
                <a:solidFill>
                  <a:srgbClr val="C0C0C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pPr algn="ctr"/>
                  <a:endParaRPr lang="zh-CN" altLang="en-US" dirty="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7209" name="组合 15401"/>
                <p:cNvGrpSpPr/>
                <p:nvPr/>
              </p:nvGrpSpPr>
              <p:grpSpPr>
                <a:xfrm>
                  <a:off x="4128" y="2784"/>
                  <a:ext cx="624" cy="576"/>
                  <a:chOff x="4128" y="2784"/>
                  <a:chExt cx="624" cy="576"/>
                </a:xfrm>
              </p:grpSpPr>
              <p:sp>
                <p:nvSpPr>
                  <p:cNvPr id="7210" name="椭圆 15402"/>
                  <p:cNvSpPr/>
                  <p:nvPr/>
                </p:nvSpPr>
                <p:spPr>
                  <a:xfrm>
                    <a:off x="4128" y="2784"/>
                    <a:ext cx="384" cy="384"/>
                  </a:xfrm>
                  <a:prstGeom prst="ellipse">
                    <a:avLst/>
                  </a:prstGeom>
                  <a:solidFill>
                    <a:srgbClr val="C0C0C0"/>
                  </a:solidFill>
                  <a:ln w="952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pPr algn="ctr"/>
                    <a:endParaRPr lang="zh-CN" altLang="en-US" dirty="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7211" name="椭圆 15403"/>
                  <p:cNvSpPr/>
                  <p:nvPr/>
                </p:nvSpPr>
                <p:spPr>
                  <a:xfrm>
                    <a:off x="4368" y="2976"/>
                    <a:ext cx="384" cy="384"/>
                  </a:xfrm>
                  <a:prstGeom prst="ellipse">
                    <a:avLst/>
                  </a:prstGeom>
                  <a:solidFill>
                    <a:srgbClr val="C0C0C0"/>
                  </a:solidFill>
                  <a:ln w="952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pPr algn="ctr"/>
                    <a:endParaRPr lang="zh-CN" altLang="en-US" dirty="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7212" name="组合 15404"/>
              <p:cNvGrpSpPr/>
              <p:nvPr/>
            </p:nvGrpSpPr>
            <p:grpSpPr>
              <a:xfrm>
                <a:off x="3552" y="2304"/>
                <a:ext cx="1680" cy="1680"/>
                <a:chOff x="3552" y="2304"/>
                <a:chExt cx="1680" cy="1680"/>
              </a:xfrm>
            </p:grpSpPr>
            <p:sp>
              <p:nvSpPr>
                <p:cNvPr id="7213" name="右箭头 15405"/>
                <p:cNvSpPr/>
                <p:nvPr/>
              </p:nvSpPr>
              <p:spPr>
                <a:xfrm>
                  <a:off x="3552" y="3120"/>
                  <a:ext cx="528" cy="96"/>
                </a:xfrm>
                <a:prstGeom prst="rightArrow">
                  <a:avLst>
                    <a:gd name="adj1" fmla="val 50000"/>
                    <a:gd name="adj2" fmla="val 137500"/>
                  </a:avLst>
                </a:prstGeom>
                <a:solidFill>
                  <a:srgbClr val="00CCFF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7214" name="组合 15406"/>
                <p:cNvGrpSpPr/>
                <p:nvPr/>
              </p:nvGrpSpPr>
              <p:grpSpPr>
                <a:xfrm>
                  <a:off x="4128" y="2304"/>
                  <a:ext cx="1104" cy="1680"/>
                  <a:chOff x="4128" y="2304"/>
                  <a:chExt cx="1104" cy="1680"/>
                </a:xfrm>
              </p:grpSpPr>
              <p:grpSp>
                <p:nvGrpSpPr>
                  <p:cNvPr id="7215" name="组合 15407"/>
                  <p:cNvGrpSpPr/>
                  <p:nvPr/>
                </p:nvGrpSpPr>
                <p:grpSpPr>
                  <a:xfrm>
                    <a:off x="4128" y="2304"/>
                    <a:ext cx="1104" cy="1680"/>
                    <a:chOff x="4128" y="2304"/>
                    <a:chExt cx="1104" cy="1680"/>
                  </a:xfrm>
                </p:grpSpPr>
                <p:grpSp>
                  <p:nvGrpSpPr>
                    <p:cNvPr id="7216" name="组合 15408"/>
                    <p:cNvGrpSpPr/>
                    <p:nvPr/>
                  </p:nvGrpSpPr>
                  <p:grpSpPr>
                    <a:xfrm>
                      <a:off x="4128" y="2304"/>
                      <a:ext cx="1104" cy="1680"/>
                      <a:chOff x="4128" y="2304"/>
                      <a:chExt cx="1104" cy="1680"/>
                    </a:xfrm>
                  </p:grpSpPr>
                  <p:grpSp>
                    <p:nvGrpSpPr>
                      <p:cNvPr id="7217" name="组合 15409"/>
                      <p:cNvGrpSpPr/>
                      <p:nvPr/>
                    </p:nvGrpSpPr>
                    <p:grpSpPr>
                      <a:xfrm>
                        <a:off x="4128" y="2304"/>
                        <a:ext cx="1104" cy="1680"/>
                        <a:chOff x="4128" y="2304"/>
                        <a:chExt cx="1104" cy="1680"/>
                      </a:xfrm>
                    </p:grpSpPr>
                    <p:sp>
                      <p:nvSpPr>
                        <p:cNvPr id="7218" name="椭圆 15410"/>
                        <p:cNvSpPr/>
                        <p:nvPr/>
                      </p:nvSpPr>
                      <p:spPr>
                        <a:xfrm>
                          <a:off x="4512" y="2784"/>
                          <a:ext cx="384" cy="384"/>
                        </a:xfrm>
                        <a:prstGeom prst="ellipse">
                          <a:avLst/>
                        </a:prstGeom>
                        <a:solidFill>
                          <a:srgbClr val="C0C0C0"/>
                        </a:solidFill>
                        <a:ln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pPr algn="ctr"/>
                          <a:endParaRPr lang="zh-CN" altLang="en-US" dirty="0">
                            <a:latin typeface="Times New Roman" panose="02020603050405020304" pitchFamily="18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grpSp>
                      <p:nvGrpSpPr>
                        <p:cNvPr id="7219" name="组合 15411"/>
                        <p:cNvGrpSpPr/>
                        <p:nvPr/>
                      </p:nvGrpSpPr>
                      <p:grpSpPr>
                        <a:xfrm>
                          <a:off x="4128" y="2304"/>
                          <a:ext cx="1104" cy="1680"/>
                          <a:chOff x="4128" y="2304"/>
                          <a:chExt cx="1104" cy="1680"/>
                        </a:xfrm>
                      </p:grpSpPr>
                      <p:sp>
                        <p:nvSpPr>
                          <p:cNvPr id="7220" name="椭圆 15412"/>
                          <p:cNvSpPr/>
                          <p:nvPr/>
                        </p:nvSpPr>
                        <p:spPr>
                          <a:xfrm>
                            <a:off x="4608" y="3552"/>
                            <a:ext cx="384" cy="384"/>
                          </a:xfrm>
                          <a:prstGeom prst="ellipse">
                            <a:avLst/>
                          </a:prstGeom>
                          <a:solidFill>
                            <a:srgbClr val="C0C0C0"/>
                          </a:solidFill>
                          <a:ln w="9525" cap="flat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 wrap="none" anchor="ctr"/>
                          <a:lstStyle/>
                          <a:p>
                            <a:pPr algn="ctr"/>
                            <a:endParaRPr lang="zh-CN" altLang="en-US" dirty="0">
                              <a:latin typeface="Times New Roman" panose="02020603050405020304" pitchFamily="18" charset="0"/>
                              <a:ea typeface="宋体" panose="02010600030101010101" pitchFamily="2" charset="-122"/>
                            </a:endParaRPr>
                          </a:p>
                        </p:txBody>
                      </p:sp>
                      <p:grpSp>
                        <p:nvGrpSpPr>
                          <p:cNvPr id="7221" name="组合 15413"/>
                          <p:cNvGrpSpPr/>
                          <p:nvPr/>
                        </p:nvGrpSpPr>
                        <p:grpSpPr>
                          <a:xfrm>
                            <a:off x="4320" y="2544"/>
                            <a:ext cx="912" cy="864"/>
                            <a:chOff x="4320" y="2544"/>
                            <a:chExt cx="912" cy="864"/>
                          </a:xfrm>
                        </p:grpSpPr>
                        <p:sp>
                          <p:nvSpPr>
                            <p:cNvPr id="7222" name="椭圆 15414"/>
                            <p:cNvSpPr/>
                            <p:nvPr/>
                          </p:nvSpPr>
                          <p:spPr>
                            <a:xfrm>
                              <a:off x="4848" y="2592"/>
                              <a:ext cx="384" cy="384"/>
                            </a:xfrm>
                            <a:prstGeom prst="ellipse">
                              <a:avLst/>
                            </a:prstGeom>
                            <a:solidFill>
                              <a:srgbClr val="C0C0C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wrap="none" anchor="ctr"/>
                            <a:lstStyle/>
                            <a:p>
                              <a:pPr algn="ctr"/>
                              <a:endParaRPr lang="zh-CN" altLang="en-US" dirty="0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23" name="椭圆 15415"/>
                            <p:cNvSpPr/>
                            <p:nvPr/>
                          </p:nvSpPr>
                          <p:spPr>
                            <a:xfrm>
                              <a:off x="4752" y="3360"/>
                              <a:ext cx="48" cy="48"/>
                            </a:xfrm>
                            <a:prstGeom prst="ellipse">
                              <a:avLst/>
                            </a:prstGeom>
                            <a:solidFill>
                              <a:srgbClr val="FF660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anchor="t"/>
                            <a:lstStyle/>
                            <a:p>
                              <a:endParaRPr lang="zh-CN" altLang="en-US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24" name="椭圆 15416"/>
                            <p:cNvSpPr/>
                            <p:nvPr/>
                          </p:nvSpPr>
                          <p:spPr>
                            <a:xfrm>
                              <a:off x="4320" y="2544"/>
                              <a:ext cx="384" cy="384"/>
                            </a:xfrm>
                            <a:prstGeom prst="ellipse">
                              <a:avLst/>
                            </a:prstGeom>
                            <a:solidFill>
                              <a:srgbClr val="C0C0C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wrap="none" anchor="ctr"/>
                            <a:lstStyle/>
                            <a:p>
                              <a:pPr algn="ctr"/>
                              <a:endParaRPr lang="zh-CN" altLang="en-US" dirty="0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7225" name="组合 15417"/>
                          <p:cNvGrpSpPr/>
                          <p:nvPr/>
                        </p:nvGrpSpPr>
                        <p:grpSpPr>
                          <a:xfrm>
                            <a:off x="4128" y="2304"/>
                            <a:ext cx="1104" cy="1680"/>
                            <a:chOff x="4128" y="2304"/>
                            <a:chExt cx="1104" cy="1680"/>
                          </a:xfrm>
                        </p:grpSpPr>
                        <p:sp>
                          <p:nvSpPr>
                            <p:cNvPr id="7226" name="椭圆 15418"/>
                            <p:cNvSpPr/>
                            <p:nvPr/>
                          </p:nvSpPr>
                          <p:spPr>
                            <a:xfrm>
                              <a:off x="4128" y="2400"/>
                              <a:ext cx="384" cy="384"/>
                            </a:xfrm>
                            <a:prstGeom prst="ellipse">
                              <a:avLst/>
                            </a:prstGeom>
                            <a:solidFill>
                              <a:srgbClr val="C0C0C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wrap="none" anchor="ctr"/>
                            <a:lstStyle/>
                            <a:p>
                              <a:pPr algn="ctr"/>
                              <a:endParaRPr lang="zh-CN" altLang="en-US" dirty="0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27" name="椭圆 15419"/>
                            <p:cNvSpPr/>
                            <p:nvPr/>
                          </p:nvSpPr>
                          <p:spPr>
                            <a:xfrm>
                              <a:off x="4512" y="2400"/>
                              <a:ext cx="384" cy="384"/>
                            </a:xfrm>
                            <a:prstGeom prst="ellipse">
                              <a:avLst/>
                            </a:prstGeom>
                            <a:solidFill>
                              <a:srgbClr val="C0C0C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wrap="none" anchor="ctr"/>
                            <a:lstStyle/>
                            <a:p>
                              <a:pPr algn="ctr"/>
                              <a:endParaRPr lang="zh-CN" altLang="en-US" dirty="0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28" name="椭圆 15420"/>
                            <p:cNvSpPr/>
                            <p:nvPr/>
                          </p:nvSpPr>
                          <p:spPr>
                            <a:xfrm>
                              <a:off x="4176" y="3168"/>
                              <a:ext cx="384" cy="384"/>
                            </a:xfrm>
                            <a:prstGeom prst="ellipse">
                              <a:avLst/>
                            </a:prstGeom>
                            <a:solidFill>
                              <a:srgbClr val="C0C0C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wrap="none" anchor="ctr"/>
                            <a:lstStyle/>
                            <a:p>
                              <a:pPr algn="ctr"/>
                              <a:endParaRPr lang="zh-CN" altLang="en-US" dirty="0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29" name="椭圆 15421"/>
                            <p:cNvSpPr/>
                            <p:nvPr/>
                          </p:nvSpPr>
                          <p:spPr>
                            <a:xfrm>
                              <a:off x="4848" y="2976"/>
                              <a:ext cx="384" cy="384"/>
                            </a:xfrm>
                            <a:prstGeom prst="ellipse">
                              <a:avLst/>
                            </a:prstGeom>
                            <a:solidFill>
                              <a:srgbClr val="C0C0C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wrap="none" anchor="ctr"/>
                            <a:lstStyle/>
                            <a:p>
                              <a:pPr algn="ctr"/>
                              <a:endParaRPr lang="zh-CN" altLang="en-US" dirty="0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30" name="椭圆 15422"/>
                            <p:cNvSpPr/>
                            <p:nvPr/>
                          </p:nvSpPr>
                          <p:spPr>
                            <a:xfrm>
                              <a:off x="4272" y="2592"/>
                              <a:ext cx="48" cy="48"/>
                            </a:xfrm>
                            <a:prstGeom prst="ellipse">
                              <a:avLst/>
                            </a:prstGeom>
                            <a:solidFill>
                              <a:srgbClr val="FF660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anchor="t"/>
                            <a:lstStyle/>
                            <a:p>
                              <a:endParaRPr lang="zh-CN" altLang="en-US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31" name="椭圆 15423"/>
                            <p:cNvSpPr/>
                            <p:nvPr/>
                          </p:nvSpPr>
                          <p:spPr>
                            <a:xfrm>
                              <a:off x="4656" y="2592"/>
                              <a:ext cx="48" cy="48"/>
                            </a:xfrm>
                            <a:prstGeom prst="ellipse">
                              <a:avLst/>
                            </a:prstGeom>
                            <a:solidFill>
                              <a:srgbClr val="FF660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anchor="t"/>
                            <a:lstStyle/>
                            <a:p>
                              <a:endParaRPr lang="zh-CN" altLang="en-US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32" name="椭圆 15424"/>
                            <p:cNvSpPr/>
                            <p:nvPr/>
                          </p:nvSpPr>
                          <p:spPr>
                            <a:xfrm>
                              <a:off x="4320" y="2976"/>
                              <a:ext cx="48" cy="48"/>
                            </a:xfrm>
                            <a:prstGeom prst="ellipse">
                              <a:avLst/>
                            </a:prstGeom>
                            <a:solidFill>
                              <a:srgbClr val="FF660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anchor="t"/>
                            <a:lstStyle/>
                            <a:p>
                              <a:endParaRPr lang="zh-CN" altLang="en-US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33" name="椭圆 15425"/>
                            <p:cNvSpPr/>
                            <p:nvPr/>
                          </p:nvSpPr>
                          <p:spPr>
                            <a:xfrm>
                              <a:off x="4656" y="2976"/>
                              <a:ext cx="48" cy="48"/>
                            </a:xfrm>
                            <a:prstGeom prst="ellipse">
                              <a:avLst/>
                            </a:prstGeom>
                            <a:solidFill>
                              <a:srgbClr val="FF660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anchor="t"/>
                            <a:lstStyle/>
                            <a:p>
                              <a:endParaRPr lang="zh-CN" altLang="en-US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34" name="椭圆 15426"/>
                            <p:cNvSpPr/>
                            <p:nvPr/>
                          </p:nvSpPr>
                          <p:spPr>
                            <a:xfrm>
                              <a:off x="5040" y="2784"/>
                              <a:ext cx="48" cy="48"/>
                            </a:xfrm>
                            <a:prstGeom prst="ellipse">
                              <a:avLst/>
                            </a:prstGeom>
                            <a:solidFill>
                              <a:srgbClr val="FF660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anchor="t"/>
                            <a:lstStyle/>
                            <a:p>
                              <a:endParaRPr lang="zh-CN" altLang="en-US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35" name="椭圆 15427"/>
                            <p:cNvSpPr/>
                            <p:nvPr/>
                          </p:nvSpPr>
                          <p:spPr>
                            <a:xfrm>
                              <a:off x="4992" y="3168"/>
                              <a:ext cx="48" cy="48"/>
                            </a:xfrm>
                            <a:prstGeom prst="ellipse">
                              <a:avLst/>
                            </a:prstGeom>
                            <a:solidFill>
                              <a:srgbClr val="FF660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anchor="t"/>
                            <a:lstStyle/>
                            <a:p>
                              <a:endParaRPr lang="zh-CN" altLang="en-US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36" name="椭圆 15428"/>
                            <p:cNvSpPr/>
                            <p:nvPr/>
                          </p:nvSpPr>
                          <p:spPr>
                            <a:xfrm>
                              <a:off x="4224" y="3552"/>
                              <a:ext cx="384" cy="384"/>
                            </a:xfrm>
                            <a:prstGeom prst="ellipse">
                              <a:avLst/>
                            </a:prstGeom>
                            <a:solidFill>
                              <a:srgbClr val="C0C0C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wrap="none" anchor="ctr"/>
                            <a:lstStyle/>
                            <a:p>
                              <a:pPr algn="ctr"/>
                              <a:endParaRPr lang="zh-CN" altLang="en-US" dirty="0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37" name="椭圆 15429"/>
                            <p:cNvSpPr/>
                            <p:nvPr/>
                          </p:nvSpPr>
                          <p:spPr>
                            <a:xfrm>
                              <a:off x="4848" y="3312"/>
                              <a:ext cx="384" cy="384"/>
                            </a:xfrm>
                            <a:prstGeom prst="ellipse">
                              <a:avLst/>
                            </a:prstGeom>
                            <a:solidFill>
                              <a:srgbClr val="C0C0C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wrap="none" anchor="ctr"/>
                            <a:lstStyle/>
                            <a:p>
                              <a:pPr algn="ctr"/>
                              <a:endParaRPr lang="zh-CN" altLang="en-US" dirty="0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38" name="椭圆 15430"/>
                            <p:cNvSpPr/>
                            <p:nvPr/>
                          </p:nvSpPr>
                          <p:spPr>
                            <a:xfrm>
                              <a:off x="4512" y="3168"/>
                              <a:ext cx="48" cy="48"/>
                            </a:xfrm>
                            <a:prstGeom prst="ellipse">
                              <a:avLst/>
                            </a:prstGeom>
                            <a:solidFill>
                              <a:srgbClr val="FF660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anchor="t"/>
                            <a:lstStyle/>
                            <a:p>
                              <a:endParaRPr lang="zh-CN" altLang="en-US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39" name="椭圆 15431"/>
                            <p:cNvSpPr/>
                            <p:nvPr/>
                          </p:nvSpPr>
                          <p:spPr>
                            <a:xfrm>
                              <a:off x="4416" y="3360"/>
                              <a:ext cx="384" cy="384"/>
                            </a:xfrm>
                            <a:prstGeom prst="ellipse">
                              <a:avLst/>
                            </a:prstGeom>
                            <a:solidFill>
                              <a:srgbClr val="C0C0C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wrap="none" anchor="ctr"/>
                            <a:lstStyle/>
                            <a:p>
                              <a:pPr algn="ctr"/>
                              <a:endParaRPr lang="zh-CN" altLang="en-US" dirty="0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40" name="椭圆 15432"/>
                            <p:cNvSpPr/>
                            <p:nvPr/>
                          </p:nvSpPr>
                          <p:spPr>
                            <a:xfrm>
                              <a:off x="4800" y="2304"/>
                              <a:ext cx="384" cy="384"/>
                            </a:xfrm>
                            <a:prstGeom prst="ellipse">
                              <a:avLst/>
                            </a:prstGeom>
                            <a:solidFill>
                              <a:srgbClr val="C0C0C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wrap="none" anchor="ctr"/>
                            <a:lstStyle/>
                            <a:p>
                              <a:pPr algn="ctr"/>
                              <a:endParaRPr lang="zh-CN" altLang="en-US" dirty="0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7241" name="椭圆 15433"/>
                            <p:cNvSpPr/>
                            <p:nvPr/>
                          </p:nvSpPr>
                          <p:spPr>
                            <a:xfrm>
                              <a:off x="4848" y="3600"/>
                              <a:ext cx="384" cy="384"/>
                            </a:xfrm>
                            <a:prstGeom prst="ellipse">
                              <a:avLst/>
                            </a:prstGeom>
                            <a:solidFill>
                              <a:srgbClr val="C0C0C0"/>
                            </a:solidFill>
                            <a:ln w="9525" cap="flat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wrap="none" anchor="ctr"/>
                            <a:lstStyle/>
                            <a:p>
                              <a:pPr algn="ctr"/>
                              <a:endParaRPr lang="zh-CN" altLang="en-US" dirty="0">
                                <a:latin typeface="Times New Roman" panose="02020603050405020304" pitchFamily="18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grpSp>
                          <p:nvGrpSpPr>
                            <p:cNvPr id="7242" name="组合 15434"/>
                            <p:cNvGrpSpPr/>
                            <p:nvPr/>
                          </p:nvGrpSpPr>
                          <p:grpSpPr>
                            <a:xfrm>
                              <a:off x="4320" y="3360"/>
                              <a:ext cx="720" cy="480"/>
                              <a:chOff x="4320" y="3360"/>
                              <a:chExt cx="720" cy="480"/>
                            </a:xfrm>
                          </p:grpSpPr>
                          <p:sp>
                            <p:nvSpPr>
                              <p:cNvPr id="7243" name="椭圆 15435"/>
                              <p:cNvSpPr/>
                              <p:nvPr/>
                            </p:nvSpPr>
                            <p:spPr>
                              <a:xfrm>
                                <a:off x="4320" y="3360"/>
                                <a:ext cx="48" cy="48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FF6600"/>
                              </a:solidFill>
                              <a:ln w="9525" cap="flat" cmpd="sng">
                                <a:solidFill>
                                  <a:schemeClr val="tx1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  <p:txBody>
                              <a:bodyPr anchor="t"/>
                              <a:lstStyle/>
                              <a:p>
                                <a:endParaRPr lang="zh-CN" altLang="en-US">
                                  <a:latin typeface="Times New Roman" panose="02020603050405020304" pitchFamily="18" charset="0"/>
                                  <a:ea typeface="宋体" panose="02010600030101010101" pitchFamily="2" charset="-122"/>
                                </a:endParaRPr>
                              </a:p>
                            </p:txBody>
                          </p:sp>
                          <p:sp>
                            <p:nvSpPr>
                              <p:cNvPr id="7244" name="椭圆 15436"/>
                              <p:cNvSpPr/>
                              <p:nvPr/>
                            </p:nvSpPr>
                            <p:spPr>
                              <a:xfrm>
                                <a:off x="4368" y="3744"/>
                                <a:ext cx="48" cy="48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FF6600"/>
                              </a:solidFill>
                              <a:ln w="9525" cap="flat" cmpd="sng">
                                <a:solidFill>
                                  <a:schemeClr val="tx1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  <p:txBody>
                              <a:bodyPr anchor="t"/>
                              <a:lstStyle/>
                              <a:p>
                                <a:endParaRPr lang="zh-CN" altLang="en-US">
                                  <a:latin typeface="Times New Roman" panose="02020603050405020304" pitchFamily="18" charset="0"/>
                                  <a:ea typeface="宋体" panose="02010600030101010101" pitchFamily="2" charset="-122"/>
                                </a:endParaRPr>
                              </a:p>
                            </p:txBody>
                          </p:sp>
                          <p:sp>
                            <p:nvSpPr>
                              <p:cNvPr id="7245" name="椭圆 15437"/>
                              <p:cNvSpPr/>
                              <p:nvPr/>
                            </p:nvSpPr>
                            <p:spPr>
                              <a:xfrm>
                                <a:off x="4752" y="3744"/>
                                <a:ext cx="48" cy="48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FF6600"/>
                              </a:solidFill>
                              <a:ln w="9525" cap="flat" cmpd="sng">
                                <a:solidFill>
                                  <a:schemeClr val="tx1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  <p:txBody>
                              <a:bodyPr anchor="t"/>
                              <a:lstStyle/>
                              <a:p>
                                <a:endParaRPr lang="zh-CN" altLang="en-US">
                                  <a:latin typeface="Times New Roman" panose="02020603050405020304" pitchFamily="18" charset="0"/>
                                  <a:ea typeface="宋体" panose="02010600030101010101" pitchFamily="2" charset="-122"/>
                                </a:endParaRPr>
                              </a:p>
                            </p:txBody>
                          </p:sp>
                          <p:sp>
                            <p:nvSpPr>
                              <p:cNvPr id="7246" name="椭圆 15438"/>
                              <p:cNvSpPr/>
                              <p:nvPr/>
                            </p:nvSpPr>
                            <p:spPr>
                              <a:xfrm>
                                <a:off x="4560" y="3552"/>
                                <a:ext cx="48" cy="48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FF6600"/>
                              </a:solidFill>
                              <a:ln w="9525" cap="flat" cmpd="sng">
                                <a:solidFill>
                                  <a:schemeClr val="tx1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  <p:txBody>
                              <a:bodyPr anchor="t"/>
                              <a:lstStyle/>
                              <a:p>
                                <a:endParaRPr lang="zh-CN" altLang="en-US">
                                  <a:latin typeface="Times New Roman" panose="02020603050405020304" pitchFamily="18" charset="0"/>
                                  <a:ea typeface="宋体" panose="02010600030101010101" pitchFamily="2" charset="-122"/>
                                </a:endParaRPr>
                              </a:p>
                            </p:txBody>
                          </p:sp>
                          <p:sp>
                            <p:nvSpPr>
                              <p:cNvPr id="7247" name="椭圆 15439"/>
                              <p:cNvSpPr/>
                              <p:nvPr/>
                            </p:nvSpPr>
                            <p:spPr>
                              <a:xfrm>
                                <a:off x="4992" y="3792"/>
                                <a:ext cx="48" cy="48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FF6600"/>
                              </a:solidFill>
                              <a:ln w="9525" cap="flat" cmpd="sng">
                                <a:solidFill>
                                  <a:schemeClr val="tx1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  <p:txBody>
                              <a:bodyPr anchor="t"/>
                              <a:lstStyle/>
                              <a:p>
                                <a:endParaRPr lang="zh-CN" altLang="en-US">
                                  <a:latin typeface="Times New Roman" panose="02020603050405020304" pitchFamily="18" charset="0"/>
                                  <a:ea typeface="宋体" panose="02010600030101010101" pitchFamily="2" charset="-122"/>
                                </a:endParaRPr>
                              </a:p>
                            </p:txBody>
                          </p:sp>
                        </p:grpSp>
                      </p:grpSp>
                    </p:grpSp>
                  </p:grpSp>
                  <p:sp>
                    <p:nvSpPr>
                      <p:cNvPr id="7248" name="椭圆 15440"/>
                      <p:cNvSpPr/>
                      <p:nvPr/>
                    </p:nvSpPr>
                    <p:spPr>
                      <a:xfrm>
                        <a:off x="4944" y="2496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FF6600"/>
                      </a:solidFill>
                      <a:ln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latin typeface="Times New Roman" panose="02020603050405020304" pitchFamily="18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sp>
                  <p:nvSpPr>
                    <p:cNvPr id="7249" name="椭圆 15441"/>
                    <p:cNvSpPr/>
                    <p:nvPr/>
                  </p:nvSpPr>
                  <p:spPr>
                    <a:xfrm>
                      <a:off x="4464" y="2736"/>
                      <a:ext cx="48" cy="48"/>
                    </a:xfrm>
                    <a:prstGeom prst="ellipse">
                      <a:avLst/>
                    </a:prstGeom>
                    <a:solidFill>
                      <a:srgbClr val="FF6600"/>
                    </a:solidFill>
                    <a:ln w="952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7250" name="椭圆 15442"/>
                  <p:cNvSpPr/>
                  <p:nvPr/>
                </p:nvSpPr>
                <p:spPr>
                  <a:xfrm>
                    <a:off x="4992" y="3456"/>
                    <a:ext cx="48" cy="48"/>
                  </a:xfrm>
                  <a:prstGeom prst="ellipse">
                    <a:avLst/>
                  </a:prstGeom>
                  <a:solidFill>
                    <a:srgbClr val="FF6600"/>
                  </a:solidFill>
                  <a:ln w="952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sp>
          <p:nvSpPr>
            <p:cNvPr id="7251" name="文本框 15443"/>
            <p:cNvSpPr txBox="1"/>
            <p:nvPr/>
          </p:nvSpPr>
          <p:spPr>
            <a:xfrm>
              <a:off x="4704" y="0"/>
              <a:ext cx="336" cy="114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多个细胞</a:t>
              </a:r>
            </a:p>
          </p:txBody>
        </p:sp>
      </p:grpSp>
      <p:grpSp>
        <p:nvGrpSpPr>
          <p:cNvPr id="15445" name="组合 15444"/>
          <p:cNvGrpSpPr/>
          <p:nvPr/>
        </p:nvGrpSpPr>
        <p:grpSpPr>
          <a:xfrm>
            <a:off x="5695950" y="3629025"/>
            <a:ext cx="2057400" cy="762000"/>
            <a:chOff x="2304" y="2112"/>
            <a:chExt cx="1296" cy="480"/>
          </a:xfrm>
        </p:grpSpPr>
        <p:sp>
          <p:nvSpPr>
            <p:cNvPr id="7253" name="矩形 15445"/>
            <p:cNvSpPr/>
            <p:nvPr/>
          </p:nvSpPr>
          <p:spPr>
            <a:xfrm>
              <a:off x="2304" y="2112"/>
              <a:ext cx="1200" cy="480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54" name="文本框 15446"/>
            <p:cNvSpPr txBox="1"/>
            <p:nvPr/>
          </p:nvSpPr>
          <p:spPr>
            <a:xfrm>
              <a:off x="2304" y="2160"/>
              <a:ext cx="1296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各种器官</a:t>
              </a:r>
              <a:endPara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5448" name="组合 15447"/>
          <p:cNvGrpSpPr/>
          <p:nvPr/>
        </p:nvGrpSpPr>
        <p:grpSpPr>
          <a:xfrm>
            <a:off x="3409950" y="4619625"/>
            <a:ext cx="6553200" cy="1524000"/>
            <a:chOff x="864" y="2736"/>
            <a:chExt cx="4128" cy="960"/>
          </a:xfrm>
        </p:grpSpPr>
        <p:sp>
          <p:nvSpPr>
            <p:cNvPr id="7256" name="矩形 15448"/>
            <p:cNvSpPr/>
            <p:nvPr/>
          </p:nvSpPr>
          <p:spPr>
            <a:xfrm>
              <a:off x="864" y="2736"/>
              <a:ext cx="4128" cy="960"/>
            </a:xfrm>
            <a:prstGeom prst="rect">
              <a:avLst/>
            </a:prstGeom>
            <a:solidFill>
              <a:srgbClr val="00808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57" name="文本框 15449"/>
            <p:cNvSpPr txBox="1"/>
            <p:nvPr/>
          </p:nvSpPr>
          <p:spPr>
            <a:xfrm>
              <a:off x="1440" y="2928"/>
              <a:ext cx="480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消化</a:t>
              </a:r>
              <a:endPara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7258" name="文本框 15450"/>
            <p:cNvSpPr txBox="1"/>
            <p:nvPr/>
          </p:nvSpPr>
          <p:spPr>
            <a:xfrm>
              <a:off x="1008" y="2928"/>
              <a:ext cx="336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运动</a:t>
              </a:r>
              <a:endPara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7259" name="文本框 15451"/>
            <p:cNvSpPr txBox="1"/>
            <p:nvPr/>
          </p:nvSpPr>
          <p:spPr>
            <a:xfrm>
              <a:off x="1920" y="2928"/>
              <a:ext cx="336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循环</a:t>
              </a:r>
              <a:endPara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7260" name="文本框 15452"/>
            <p:cNvSpPr txBox="1"/>
            <p:nvPr/>
          </p:nvSpPr>
          <p:spPr>
            <a:xfrm>
              <a:off x="2400" y="2928"/>
              <a:ext cx="384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呼吸</a:t>
              </a:r>
              <a:endPara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7261" name="文本框 15453"/>
            <p:cNvSpPr txBox="1"/>
            <p:nvPr/>
          </p:nvSpPr>
          <p:spPr>
            <a:xfrm>
              <a:off x="2976" y="2928"/>
              <a:ext cx="480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泌尿</a:t>
              </a:r>
              <a:endPara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7262" name="文本框 15454"/>
            <p:cNvSpPr txBox="1"/>
            <p:nvPr/>
          </p:nvSpPr>
          <p:spPr>
            <a:xfrm>
              <a:off x="3456" y="2928"/>
              <a:ext cx="480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神经</a:t>
              </a:r>
              <a:endPara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7263" name="文本框 15455"/>
            <p:cNvSpPr txBox="1"/>
            <p:nvPr/>
          </p:nvSpPr>
          <p:spPr>
            <a:xfrm>
              <a:off x="3984" y="2736"/>
              <a:ext cx="480" cy="8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内分泌</a:t>
              </a:r>
              <a:endPara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7264" name="文本框 15456"/>
            <p:cNvSpPr txBox="1"/>
            <p:nvPr/>
          </p:nvSpPr>
          <p:spPr>
            <a:xfrm>
              <a:off x="4464" y="2928"/>
              <a:ext cx="480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生殖</a:t>
              </a:r>
              <a:endPara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sp>
        <p:nvSpPr>
          <p:cNvPr id="15458" name="下箭头 15457"/>
          <p:cNvSpPr/>
          <p:nvPr/>
        </p:nvSpPr>
        <p:spPr>
          <a:xfrm>
            <a:off x="6457950" y="4238625"/>
            <a:ext cx="304800" cy="533400"/>
          </a:xfrm>
          <a:prstGeom prst="downArrow">
            <a:avLst>
              <a:gd name="adj1" fmla="val 50000"/>
              <a:gd name="adj2" fmla="val 4375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59" name="下箭头 15458"/>
          <p:cNvSpPr/>
          <p:nvPr/>
        </p:nvSpPr>
        <p:spPr>
          <a:xfrm rot="16380000">
            <a:off x="10045700" y="5113020"/>
            <a:ext cx="61341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5460" name="组合 15459"/>
          <p:cNvGrpSpPr/>
          <p:nvPr/>
        </p:nvGrpSpPr>
        <p:grpSpPr>
          <a:xfrm>
            <a:off x="6156325" y="5099050"/>
            <a:ext cx="5940425" cy="1566863"/>
            <a:chOff x="2640" y="3038"/>
            <a:chExt cx="3742" cy="987"/>
          </a:xfrm>
        </p:grpSpPr>
        <p:sp>
          <p:nvSpPr>
            <p:cNvPr id="7268" name="矩形 15460"/>
            <p:cNvSpPr/>
            <p:nvPr/>
          </p:nvSpPr>
          <p:spPr>
            <a:xfrm>
              <a:off x="5518" y="3073"/>
              <a:ext cx="720" cy="336"/>
            </a:xfrm>
            <a:prstGeom prst="rect">
              <a:avLst/>
            </a:prstGeom>
            <a:solidFill>
              <a:srgbClr val="FFFF66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0" name="文本框 15462"/>
            <p:cNvSpPr txBox="1"/>
            <p:nvPr/>
          </p:nvSpPr>
          <p:spPr>
            <a:xfrm>
              <a:off x="2640" y="3696"/>
              <a:ext cx="105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八大系统</a:t>
              </a:r>
              <a:endPara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7271" name="文本框 15463"/>
            <p:cNvSpPr txBox="1"/>
            <p:nvPr/>
          </p:nvSpPr>
          <p:spPr>
            <a:xfrm>
              <a:off x="5518" y="3038"/>
              <a:ext cx="864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66FF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人体</a:t>
              </a:r>
              <a:endParaRPr lang="zh-CN" altLang="en-US" sz="3600" b="1">
                <a:solidFill>
                  <a:srgbClr val="0066FF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sp>
        <p:nvSpPr>
          <p:cNvPr id="15465" name="下箭头 15464"/>
          <p:cNvSpPr/>
          <p:nvPr/>
        </p:nvSpPr>
        <p:spPr>
          <a:xfrm>
            <a:off x="6457950" y="3248025"/>
            <a:ext cx="304800" cy="533400"/>
          </a:xfrm>
          <a:prstGeom prst="downArrow">
            <a:avLst>
              <a:gd name="adj1" fmla="val 50000"/>
              <a:gd name="adj2" fmla="val 4375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5466" name="组合 15465"/>
          <p:cNvGrpSpPr/>
          <p:nvPr/>
        </p:nvGrpSpPr>
        <p:grpSpPr>
          <a:xfrm>
            <a:off x="5391150" y="1724025"/>
            <a:ext cx="1371600" cy="838200"/>
            <a:chOff x="2112" y="912"/>
            <a:chExt cx="864" cy="528"/>
          </a:xfrm>
        </p:grpSpPr>
        <p:sp>
          <p:nvSpPr>
            <p:cNvPr id="7274" name="文本框 15466"/>
            <p:cNvSpPr txBox="1"/>
            <p:nvPr/>
          </p:nvSpPr>
          <p:spPr>
            <a:xfrm>
              <a:off x="2112" y="912"/>
              <a:ext cx="57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分化</a:t>
              </a:r>
              <a:endParaRPr lang="zh-CN" altLang="en-US" sz="2800" b="1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5" name="下箭头 15467"/>
            <p:cNvSpPr/>
            <p:nvPr/>
          </p:nvSpPr>
          <p:spPr>
            <a:xfrm>
              <a:off x="2784" y="1056"/>
              <a:ext cx="192" cy="384"/>
            </a:xfrm>
            <a:prstGeom prst="downArrow">
              <a:avLst>
                <a:gd name="adj1" fmla="val 50000"/>
                <a:gd name="adj2" fmla="val 50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5469" name="组合 15468"/>
          <p:cNvGrpSpPr/>
          <p:nvPr/>
        </p:nvGrpSpPr>
        <p:grpSpPr>
          <a:xfrm>
            <a:off x="3513138" y="693738"/>
            <a:ext cx="2160587" cy="1073150"/>
            <a:chOff x="480" y="528"/>
            <a:chExt cx="864" cy="375"/>
          </a:xfrm>
        </p:grpSpPr>
        <p:grpSp>
          <p:nvGrpSpPr>
            <p:cNvPr id="7277" name="组合 15469"/>
            <p:cNvGrpSpPr/>
            <p:nvPr/>
          </p:nvGrpSpPr>
          <p:grpSpPr>
            <a:xfrm>
              <a:off x="672" y="528"/>
              <a:ext cx="230" cy="219"/>
              <a:chOff x="288" y="2880"/>
              <a:chExt cx="384" cy="384"/>
            </a:xfrm>
          </p:grpSpPr>
          <p:sp>
            <p:nvSpPr>
              <p:cNvPr id="7278" name="椭圆 15470"/>
              <p:cNvSpPr/>
              <p:nvPr/>
            </p:nvSpPr>
            <p:spPr>
              <a:xfrm>
                <a:off x="288" y="2880"/>
                <a:ext cx="384" cy="384"/>
              </a:xfrm>
              <a:prstGeom prst="ellipse">
                <a:avLst/>
              </a:prstGeom>
              <a:solidFill>
                <a:srgbClr val="C0C0C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/>
                <a:endPara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79" name="椭圆 15471"/>
              <p:cNvSpPr/>
              <p:nvPr/>
            </p:nvSpPr>
            <p:spPr>
              <a:xfrm>
                <a:off x="432" y="3072"/>
                <a:ext cx="48" cy="48"/>
              </a:xfrm>
              <a:prstGeom prst="ellipse">
                <a:avLst/>
              </a:prstGeom>
              <a:solidFill>
                <a:srgbClr val="FF66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280" name="文本框 15472"/>
            <p:cNvSpPr txBox="1"/>
            <p:nvPr/>
          </p:nvSpPr>
          <p:spPr>
            <a:xfrm>
              <a:off x="480" y="720"/>
              <a:ext cx="864" cy="18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sz="2800" b="1" dirty="0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5485" name="右箭头 15484"/>
          <p:cNvSpPr/>
          <p:nvPr/>
        </p:nvSpPr>
        <p:spPr>
          <a:xfrm>
            <a:off x="2722563" y="968375"/>
            <a:ext cx="1223962" cy="73025"/>
          </a:xfrm>
          <a:prstGeom prst="rightArrow">
            <a:avLst>
              <a:gd name="adj1" fmla="val 50000"/>
              <a:gd name="adj2" fmla="val 41863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86" name="文本框 15485"/>
          <p:cNvSpPr txBox="1"/>
          <p:nvPr/>
        </p:nvSpPr>
        <p:spPr>
          <a:xfrm>
            <a:off x="2863850" y="511175"/>
            <a:ext cx="792163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dirty="0">
                <a:solidFill>
                  <a:srgbClr val="FF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生长</a:t>
            </a:r>
          </a:p>
        </p:txBody>
      </p:sp>
      <p:sp>
        <p:nvSpPr>
          <p:cNvPr id="15487" name="文本框 15486"/>
          <p:cNvSpPr txBox="1"/>
          <p:nvPr/>
        </p:nvSpPr>
        <p:spPr>
          <a:xfrm>
            <a:off x="4502150" y="536575"/>
            <a:ext cx="792163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dirty="0">
                <a:solidFill>
                  <a:srgbClr val="FF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分裂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463040" y="2562225"/>
            <a:ext cx="1708785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66FF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动物体的结构层次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5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5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5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86" grpId="0"/>
      <p:bldP spid="1548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12321"/>
          <p:cNvSpPr txBox="1"/>
          <p:nvPr/>
        </p:nvSpPr>
        <p:spPr>
          <a:xfrm>
            <a:off x="526415" y="765175"/>
            <a:ext cx="8208963" cy="777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500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通过本节学习，你将知道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26415" y="1773238"/>
            <a:ext cx="8208963" cy="777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500" dirty="0">
                <a:solidFill>
                  <a:srgbClr val="00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4500" dirty="0">
                <a:solidFill>
                  <a:srgbClr val="00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构成植物体的组织有哪些？</a:t>
            </a:r>
          </a:p>
        </p:txBody>
      </p:sp>
      <p:sp>
        <p:nvSpPr>
          <p:cNvPr id="6" name="文本框 312321"/>
          <p:cNvSpPr txBox="1"/>
          <p:nvPr/>
        </p:nvSpPr>
        <p:spPr>
          <a:xfrm>
            <a:off x="513080" y="765175"/>
            <a:ext cx="8208963" cy="777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500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通过本节学习，你将知道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13080" y="1773238"/>
            <a:ext cx="8208963" cy="777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500" dirty="0">
                <a:solidFill>
                  <a:srgbClr val="00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4500" dirty="0">
                <a:solidFill>
                  <a:srgbClr val="00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构成植物体的组织有哪些？</a:t>
            </a:r>
          </a:p>
        </p:txBody>
      </p:sp>
      <p:sp>
        <p:nvSpPr>
          <p:cNvPr id="8" name="文本框 312321"/>
          <p:cNvSpPr txBox="1"/>
          <p:nvPr/>
        </p:nvSpPr>
        <p:spPr>
          <a:xfrm>
            <a:off x="539750" y="765175"/>
            <a:ext cx="8208963" cy="777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500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通过本节学习，你将知道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39750" y="1773238"/>
            <a:ext cx="8208963" cy="777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500" dirty="0">
                <a:solidFill>
                  <a:srgbClr val="00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4500" dirty="0">
                <a:solidFill>
                  <a:srgbClr val="00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构成植物体的组织有哪些？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39433" y="3036888"/>
            <a:ext cx="10080625" cy="7835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500" b="1" dirty="0">
                <a:solidFill>
                  <a:srgbClr val="00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2.植物体的结构层次是怎样的？</a:t>
            </a:r>
            <a:endParaRPr lang="zh-CN" altLang="en-US" sz="4500" b="1" dirty="0">
              <a:solidFill>
                <a:srgbClr val="3333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图片 292866" descr="Z1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280" y="2268855"/>
            <a:ext cx="3954145" cy="33635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6" name="矩形 292867"/>
          <p:cNvSpPr>
            <a:spLocks noChangeArrowheads="1"/>
          </p:cNvSpPr>
          <p:nvPr/>
        </p:nvSpPr>
        <p:spPr bwMode="auto">
          <a:xfrm>
            <a:off x="1894840" y="360045"/>
            <a:ext cx="8137525" cy="701675"/>
          </a:xfrm>
          <a:prstGeom prst="rect">
            <a:avLst/>
          </a:prstGeom>
          <a:noFill/>
          <a:ln w="12700">
            <a:noFill/>
            <a:miter lim="800000"/>
          </a:ln>
          <a:effectLst>
            <a:outerShdw dist="35921" dir="2700000" sy="50000" rotWithShape="0">
              <a:srgbClr val="875B0D">
                <a:alpha val="70000"/>
              </a:srgbClr>
            </a:outerShdw>
          </a:effec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细胞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怎样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构成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植物体呢？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201285" y="2072005"/>
            <a:ext cx="6626225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algn="l" defTabSz="914400" rtl="0" fontAlgn="auto">
              <a:lnSpc>
                <a:spcPct val="150000"/>
              </a:lnSpc>
              <a:spcBef>
                <a:spcPts val="0"/>
              </a:spcBef>
              <a:buClrTx/>
              <a:buSzTx/>
              <a:defRPr/>
            </a:pPr>
            <a:r>
              <a:rPr lang="zh-CN" altLang="en-US" sz="3600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植物体与动物体的生长发育相似，也是从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受精卵</a:t>
            </a:r>
            <a:r>
              <a:rPr lang="zh-CN" altLang="en-US" sz="3600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开始的。受精卵经过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细胞分裂</a:t>
            </a:r>
            <a:r>
              <a:rPr lang="zh-CN" altLang="en-US" sz="3600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、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分化</a:t>
            </a:r>
            <a:r>
              <a:rPr lang="zh-CN" altLang="en-US" sz="3600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，形成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组织</a:t>
            </a:r>
            <a:r>
              <a:rPr lang="zh-CN" altLang="en-US" sz="3600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、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器官</a:t>
            </a:r>
            <a:r>
              <a:rPr lang="zh-CN" altLang="en-US" sz="3600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，进而形成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植物体</a:t>
            </a:r>
            <a:r>
              <a:rPr lang="zh-CN" altLang="en-US" sz="3600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z="4800" spc="0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宋体" panose="02010600030101010101" pitchFamily="2" charset="-122"/>
                <a:cs typeface="+mn-ea"/>
                <a:sym typeface="+mn-ea"/>
              </a:rPr>
              <a:t>一、绿色开花植物有六大器官</a:t>
            </a:r>
            <a:br>
              <a:rPr kumimoji="0" lang="zh-CN" altLang="en-US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br>
            <a:endParaRPr lang="zh-CN" altLang="en-US"/>
          </a:p>
        </p:txBody>
      </p:sp>
      <p:pic>
        <p:nvPicPr>
          <p:cNvPr id="9" name="图片 40963" descr="2-21"/>
          <p:cNvPicPr>
            <a:picLocks noChangeAspect="1"/>
          </p:cNvPicPr>
          <p:nvPr/>
        </p:nvPicPr>
        <p:blipFill>
          <a:blip r:embed="rId4">
            <a:clrChange>
              <a:clrFrom>
                <a:srgbClr val="F8F3F5"/>
              </a:clrFrom>
              <a:clrTo>
                <a:srgbClr val="F8F3F5">
                  <a:alpha val="0"/>
                </a:srgbClr>
              </a:clrTo>
            </a:clrChange>
          </a:blip>
          <a:srcRect l="38976" t="31111" r="27951" b="31111"/>
          <a:stretch>
            <a:fillRect/>
          </a:stretch>
        </p:blipFill>
        <p:spPr>
          <a:xfrm>
            <a:off x="5375275" y="2611120"/>
            <a:ext cx="3095625" cy="2754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" name="图片 40964" descr="2-21"/>
          <p:cNvPicPr>
            <a:picLocks noChangeAspect="1"/>
          </p:cNvPicPr>
          <p:nvPr/>
        </p:nvPicPr>
        <p:blipFill>
          <a:blip r:embed="rId4">
            <a:clrChange>
              <a:clrFrom>
                <a:srgbClr val="F8F3F5"/>
              </a:clrFrom>
              <a:clrTo>
                <a:srgbClr val="F8F3F5">
                  <a:alpha val="0"/>
                </a:srgbClr>
              </a:clrTo>
            </a:clrChange>
          </a:blip>
          <a:srcRect l="68906" t="33194" b="31111"/>
          <a:stretch>
            <a:fillRect/>
          </a:stretch>
        </p:blipFill>
        <p:spPr>
          <a:xfrm>
            <a:off x="7967663" y="2322195"/>
            <a:ext cx="2843212" cy="2447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" name="图片 40965" descr="2-21"/>
          <p:cNvPicPr>
            <a:picLocks noChangeAspect="1"/>
          </p:cNvPicPr>
          <p:nvPr/>
        </p:nvPicPr>
        <p:blipFill>
          <a:blip r:embed="rId4">
            <a:clrChange>
              <a:clrFrom>
                <a:srgbClr val="F8F3F5"/>
              </a:clrFrom>
              <a:clrTo>
                <a:srgbClr val="F8F3F5">
                  <a:alpha val="0"/>
                </a:srgbClr>
              </a:clrTo>
            </a:clrChange>
          </a:blip>
          <a:srcRect l="72456" t="65494"/>
          <a:stretch>
            <a:fillRect/>
          </a:stretch>
        </p:blipFill>
        <p:spPr>
          <a:xfrm>
            <a:off x="8543925" y="4755833"/>
            <a:ext cx="2449513" cy="21478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2" name="组合 40966"/>
          <p:cNvGrpSpPr/>
          <p:nvPr/>
        </p:nvGrpSpPr>
        <p:grpSpPr>
          <a:xfrm>
            <a:off x="5807075" y="4482783"/>
            <a:ext cx="2809875" cy="2420937"/>
            <a:chOff x="1746" y="2795"/>
            <a:chExt cx="1770" cy="1525"/>
          </a:xfrm>
        </p:grpSpPr>
        <p:pic>
          <p:nvPicPr>
            <p:cNvPr id="13" name="图片 40967" descr="2-21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3F1"/>
                </a:clrFrom>
                <a:clrTo>
                  <a:srgbClr val="FFF3F1">
                    <a:alpha val="0"/>
                  </a:srgbClr>
                </a:clrTo>
              </a:clrChange>
            </a:blip>
            <a:srcRect l="42117" t="64699" r="35036"/>
            <a:stretch>
              <a:fillRect/>
            </a:stretch>
          </p:blipFill>
          <p:spPr>
            <a:xfrm>
              <a:off x="1746" y="2795"/>
              <a:ext cx="1316" cy="15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" name="图片 40968" descr="2-21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8F3F5"/>
                </a:clrFrom>
                <a:clrTo>
                  <a:srgbClr val="F8F3F5">
                    <a:alpha val="0"/>
                  </a:srgbClr>
                </a:clrTo>
              </a:clrChange>
            </a:blip>
            <a:srcRect l="87843" t="65494"/>
            <a:stretch>
              <a:fillRect/>
            </a:stretch>
          </p:blipFill>
          <p:spPr>
            <a:xfrm>
              <a:off x="2835" y="2967"/>
              <a:ext cx="681" cy="1353"/>
            </a:xfrm>
            <a:prstGeom prst="rect">
              <a:avLst/>
            </a:prstGeom>
            <a:noFill/>
            <a:ln w="9525">
              <a:noFill/>
            </a:ln>
          </p:spPr>
        </p:pic>
      </p:grpSp>
      <p:graphicFrame>
        <p:nvGraphicFramePr>
          <p:cNvPr id="11273" name="对象 40969"/>
          <p:cNvGraphicFramePr/>
          <p:nvPr/>
        </p:nvGraphicFramePr>
        <p:xfrm>
          <a:off x="3324225" y="866458"/>
          <a:ext cx="2627313" cy="599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r:id="rId5" imgW="2152650" imgH="4419600" progId="Paint.Picture">
                  <p:embed/>
                </p:oleObj>
              </mc:Choice>
              <mc:Fallback>
                <p:oleObj r:id="rId5" imgW="2152650" imgH="441960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FEFEFE"/>
                          </a:clrFrom>
                          <a:clrTo>
                            <a:srgbClr val="FEFEFE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324225" y="866458"/>
                        <a:ext cx="2627313" cy="5994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4" name="文本框 40970"/>
          <p:cNvSpPr txBox="1"/>
          <p:nvPr/>
        </p:nvSpPr>
        <p:spPr>
          <a:xfrm>
            <a:off x="4727575" y="6170295"/>
            <a:ext cx="1008063" cy="46037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油菜</a:t>
            </a:r>
          </a:p>
        </p:txBody>
      </p:sp>
      <p:sp>
        <p:nvSpPr>
          <p:cNvPr id="15" name="文本框 40972"/>
          <p:cNvSpPr txBox="1"/>
          <p:nvPr/>
        </p:nvSpPr>
        <p:spPr>
          <a:xfrm>
            <a:off x="8616950" y="1523683"/>
            <a:ext cx="1368425" cy="460375"/>
          </a:xfrm>
          <a:prstGeom prst="rect">
            <a:avLst/>
          </a:prstGeom>
          <a:solidFill>
            <a:srgbClr val="CC99FF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>
            <a:spAutoFit/>
          </a:bodyPr>
          <a:lstStyle/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果实</a:t>
            </a:r>
          </a:p>
        </p:txBody>
      </p:sp>
      <p:sp>
        <p:nvSpPr>
          <p:cNvPr id="16" name="文本框 40973"/>
          <p:cNvSpPr txBox="1"/>
          <p:nvPr/>
        </p:nvSpPr>
        <p:spPr>
          <a:xfrm>
            <a:off x="6842125" y="4295458"/>
            <a:ext cx="1368425" cy="460375"/>
          </a:xfrm>
          <a:prstGeom prst="rect">
            <a:avLst/>
          </a:prstGeom>
          <a:solidFill>
            <a:srgbClr val="CC99FF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>
            <a:spAutoFit/>
          </a:bodyPr>
          <a:lstStyle/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花</a:t>
            </a:r>
          </a:p>
        </p:txBody>
      </p:sp>
      <p:sp>
        <p:nvSpPr>
          <p:cNvPr id="17" name="文本框 40974"/>
          <p:cNvSpPr txBox="1"/>
          <p:nvPr/>
        </p:nvSpPr>
        <p:spPr>
          <a:xfrm>
            <a:off x="9085263" y="4022408"/>
            <a:ext cx="1368425" cy="460375"/>
          </a:xfrm>
          <a:prstGeom prst="rect">
            <a:avLst/>
          </a:prstGeom>
          <a:solidFill>
            <a:srgbClr val="CC99FF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>
            <a:spAutoFit/>
          </a:bodyPr>
          <a:lstStyle/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叶</a:t>
            </a:r>
          </a:p>
        </p:txBody>
      </p:sp>
      <p:sp>
        <p:nvSpPr>
          <p:cNvPr id="18" name="文本框 40975"/>
          <p:cNvSpPr txBox="1"/>
          <p:nvPr/>
        </p:nvSpPr>
        <p:spPr>
          <a:xfrm>
            <a:off x="7248525" y="5863908"/>
            <a:ext cx="1368425" cy="460375"/>
          </a:xfrm>
          <a:prstGeom prst="rect">
            <a:avLst/>
          </a:prstGeom>
          <a:solidFill>
            <a:srgbClr val="CC99FF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>
            <a:spAutoFit/>
          </a:bodyPr>
          <a:lstStyle/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根</a:t>
            </a:r>
          </a:p>
        </p:txBody>
      </p:sp>
      <p:sp>
        <p:nvSpPr>
          <p:cNvPr id="19" name="文本框 40976"/>
          <p:cNvSpPr txBox="1"/>
          <p:nvPr/>
        </p:nvSpPr>
        <p:spPr>
          <a:xfrm>
            <a:off x="9442450" y="5967095"/>
            <a:ext cx="1368425" cy="460375"/>
          </a:xfrm>
          <a:prstGeom prst="rect">
            <a:avLst/>
          </a:prstGeom>
          <a:solidFill>
            <a:srgbClr val="CC99FF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>
            <a:spAutoFit/>
          </a:bodyPr>
          <a:lstStyle/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茎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238875" y="2150745"/>
            <a:ext cx="1368425" cy="460375"/>
          </a:xfrm>
          <a:prstGeom prst="rect">
            <a:avLst/>
          </a:prstGeom>
          <a:solidFill>
            <a:srgbClr val="CC99FF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>
            <a:spAutoFit/>
          </a:bodyPr>
          <a:lstStyle/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种子</a:t>
            </a:r>
          </a:p>
        </p:txBody>
      </p:sp>
      <p:sp>
        <p:nvSpPr>
          <p:cNvPr id="12307" name="矩形 40980"/>
          <p:cNvSpPr/>
          <p:nvPr/>
        </p:nvSpPr>
        <p:spPr>
          <a:xfrm>
            <a:off x="38735" y="1984375"/>
            <a:ext cx="362839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/>
            <a:r>
              <a:rPr lang="en-US" altLang="zh-CN" sz="32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1</a:t>
            </a:r>
            <a:r>
              <a:rPr lang="zh-CN" altLang="en-US" sz="32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、观察油菜及其六大器官，并在图旁写出它们的名称。</a:t>
            </a:r>
            <a:endParaRPr lang="en-US" altLang="zh-CN" strike="noStrike" noProof="1">
              <a:solidFill>
                <a:schemeClr val="tx2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31745"/>
          <p:cNvGrpSpPr/>
          <p:nvPr/>
        </p:nvGrpSpPr>
        <p:grpSpPr>
          <a:xfrm>
            <a:off x="1828800" y="228600"/>
            <a:ext cx="8534400" cy="2112963"/>
            <a:chOff x="192" y="144"/>
            <a:chExt cx="5376" cy="1331"/>
          </a:xfrm>
        </p:grpSpPr>
        <p:sp>
          <p:nvSpPr>
            <p:cNvPr id="14338" name="文本框 31746"/>
            <p:cNvSpPr txBox="1"/>
            <p:nvPr/>
          </p:nvSpPr>
          <p:spPr>
            <a:xfrm>
              <a:off x="192" y="720"/>
              <a:ext cx="5376" cy="75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solidFill>
                    <a:srgbClr val="0066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   </a:t>
              </a:r>
              <a:r>
                <a:rPr lang="zh-CN" altLang="en-US" sz="3600" b="1" dirty="0">
                  <a:solidFill>
                    <a:srgbClr val="0066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一株绿色开花植物是由哪些器官组成的？每一种器官的主要功能是什么？</a:t>
              </a:r>
              <a:endParaRPr lang="zh-CN" altLang="en-US" sz="36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4339" name="矩形 31747"/>
            <p:cNvSpPr/>
            <p:nvPr/>
          </p:nvSpPr>
          <p:spPr>
            <a:xfrm>
              <a:off x="240" y="144"/>
              <a:ext cx="1717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4000" b="1" dirty="0">
                  <a:solidFill>
                    <a:srgbClr val="006600"/>
                  </a:solidFill>
                  <a:latin typeface="华文彩云" panose="02010800040101010101" pitchFamily="2" charset="-122"/>
                  <a:ea typeface="华文彩云" panose="02010800040101010101" pitchFamily="2" charset="-122"/>
                </a:rPr>
                <a:t>小组讨论：</a:t>
              </a:r>
            </a:p>
          </p:txBody>
        </p:sp>
      </p:grpSp>
      <p:grpSp>
        <p:nvGrpSpPr>
          <p:cNvPr id="31749" name="组合 31748"/>
          <p:cNvGrpSpPr/>
          <p:nvPr/>
        </p:nvGrpSpPr>
        <p:grpSpPr>
          <a:xfrm>
            <a:off x="2286000" y="2619375"/>
            <a:ext cx="7848600" cy="4276725"/>
            <a:chOff x="480" y="1488"/>
            <a:chExt cx="4944" cy="2694"/>
          </a:xfrm>
        </p:grpSpPr>
        <p:sp>
          <p:nvSpPr>
            <p:cNvPr id="14341" name="文本框 31749"/>
            <p:cNvSpPr txBox="1"/>
            <p:nvPr/>
          </p:nvSpPr>
          <p:spPr>
            <a:xfrm>
              <a:off x="480" y="1488"/>
              <a:ext cx="768" cy="26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99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根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99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茎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99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叶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99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花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99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果实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99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种子</a:t>
              </a:r>
              <a:endParaRPr lang="zh-CN" altLang="en-US" sz="3200" b="1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4342" name="文本框 31750"/>
            <p:cNvSpPr txBox="1"/>
            <p:nvPr/>
          </p:nvSpPr>
          <p:spPr>
            <a:xfrm>
              <a:off x="1872" y="1632"/>
              <a:ext cx="3552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6666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输送水分和无机盐等物质</a:t>
              </a:r>
              <a:endParaRPr lang="zh-CN" altLang="en-US" sz="3200" b="1">
                <a:solidFill>
                  <a:srgbClr val="006666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4343" name="矩形 31751"/>
            <p:cNvSpPr/>
            <p:nvPr/>
          </p:nvSpPr>
          <p:spPr>
            <a:xfrm>
              <a:off x="1920" y="2928"/>
              <a:ext cx="1144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3200" b="1" dirty="0">
                  <a:solidFill>
                    <a:srgbClr val="006666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繁殖后代</a:t>
              </a:r>
            </a:p>
          </p:txBody>
        </p:sp>
        <p:sp>
          <p:nvSpPr>
            <p:cNvPr id="14344" name="矩形 31752"/>
            <p:cNvSpPr/>
            <p:nvPr/>
          </p:nvSpPr>
          <p:spPr>
            <a:xfrm>
              <a:off x="1872" y="2256"/>
              <a:ext cx="3120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3200" b="1" dirty="0">
                  <a:solidFill>
                    <a:srgbClr val="006666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进行光合作用制造有机物</a:t>
              </a:r>
            </a:p>
          </p:txBody>
        </p:sp>
        <p:sp>
          <p:nvSpPr>
            <p:cNvPr id="14345" name="矩形 31753"/>
            <p:cNvSpPr/>
            <p:nvPr/>
          </p:nvSpPr>
          <p:spPr>
            <a:xfrm>
              <a:off x="1920" y="3552"/>
              <a:ext cx="2173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3200" b="1" dirty="0">
                  <a:solidFill>
                    <a:srgbClr val="006666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吸收水分和无机盐</a:t>
              </a:r>
            </a:p>
          </p:txBody>
        </p:sp>
      </p:grpSp>
      <p:sp>
        <p:nvSpPr>
          <p:cNvPr id="31755" name="直接连接符 31754"/>
          <p:cNvSpPr/>
          <p:nvPr/>
        </p:nvSpPr>
        <p:spPr>
          <a:xfrm>
            <a:off x="2782888" y="2997200"/>
            <a:ext cx="1789112" cy="2946400"/>
          </a:xfrm>
          <a:prstGeom prst="line">
            <a:avLst/>
          </a:prstGeom>
          <a:ln w="28575" cap="flat" cmpd="sng">
            <a:solidFill>
              <a:srgbClr val="6600CC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756" name="直接连接符 31755"/>
          <p:cNvSpPr/>
          <p:nvPr/>
        </p:nvSpPr>
        <p:spPr>
          <a:xfrm flipV="1">
            <a:off x="2819400" y="2971800"/>
            <a:ext cx="1600200" cy="533400"/>
          </a:xfrm>
          <a:prstGeom prst="line">
            <a:avLst/>
          </a:prstGeom>
          <a:ln w="28575" cap="flat" cmpd="sng">
            <a:solidFill>
              <a:srgbClr val="6600CC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757" name="直接连接符 31756"/>
          <p:cNvSpPr/>
          <p:nvPr/>
        </p:nvSpPr>
        <p:spPr>
          <a:xfrm flipV="1">
            <a:off x="2782888" y="3886200"/>
            <a:ext cx="1636712" cy="479425"/>
          </a:xfrm>
          <a:prstGeom prst="line">
            <a:avLst/>
          </a:prstGeom>
          <a:ln w="28575" cap="flat" cmpd="sng">
            <a:solidFill>
              <a:srgbClr val="6600CC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758" name="直接连接符 31757"/>
          <p:cNvSpPr/>
          <p:nvPr/>
        </p:nvSpPr>
        <p:spPr>
          <a:xfrm>
            <a:off x="2782888" y="5013325"/>
            <a:ext cx="1712912" cy="15875"/>
          </a:xfrm>
          <a:prstGeom prst="line">
            <a:avLst/>
          </a:prstGeom>
          <a:ln w="28575" cap="flat" cmpd="sng">
            <a:solidFill>
              <a:srgbClr val="6600CC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759" name="直接连接符 31758"/>
          <p:cNvSpPr/>
          <p:nvPr/>
        </p:nvSpPr>
        <p:spPr>
          <a:xfrm flipV="1">
            <a:off x="3276600" y="5105400"/>
            <a:ext cx="1371600" cy="533400"/>
          </a:xfrm>
          <a:prstGeom prst="line">
            <a:avLst/>
          </a:prstGeom>
          <a:ln w="28575" cap="flat" cmpd="sng">
            <a:solidFill>
              <a:srgbClr val="6600CC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760" name="直接连接符 31759"/>
          <p:cNvSpPr/>
          <p:nvPr/>
        </p:nvSpPr>
        <p:spPr>
          <a:xfrm flipV="1">
            <a:off x="3200400" y="5257800"/>
            <a:ext cx="1371600" cy="1143000"/>
          </a:xfrm>
          <a:prstGeom prst="line">
            <a:avLst/>
          </a:prstGeom>
          <a:ln w="28575" cap="flat" cmpd="sng">
            <a:solidFill>
              <a:srgbClr val="6600CC"/>
            </a:solidFill>
            <a:prstDash val="solid"/>
            <a:round/>
            <a:headEnd type="none" w="med" len="med"/>
            <a:tailEnd type="none" w="med" len="med"/>
          </a:ln>
        </p:spPr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3"/>
          <p:cNvSpPr txBox="1"/>
          <p:nvPr/>
        </p:nvSpPr>
        <p:spPr>
          <a:xfrm>
            <a:off x="1717358" y="2670810"/>
            <a:ext cx="2927350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绿色开花植物</a:t>
            </a:r>
          </a:p>
        </p:txBody>
      </p:sp>
      <p:sp>
        <p:nvSpPr>
          <p:cNvPr id="17" name="AutoShape 4"/>
          <p:cNvSpPr/>
          <p:nvPr/>
        </p:nvSpPr>
        <p:spPr>
          <a:xfrm>
            <a:off x="4643120" y="1853248"/>
            <a:ext cx="576263" cy="2428875"/>
          </a:xfrm>
          <a:prstGeom prst="leftBrace">
            <a:avLst>
              <a:gd name="adj1" fmla="val 105313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360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Text Box 5"/>
          <p:cNvSpPr txBox="1"/>
          <p:nvPr/>
        </p:nvSpPr>
        <p:spPr>
          <a:xfrm>
            <a:off x="5370830" y="1627821"/>
            <a:ext cx="20116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noProof="1">
                <a:ln w="9525" cap="sq" cmpd="sng">
                  <a:solidFill>
                    <a:srgbClr val="008000"/>
                  </a:solidFill>
                  <a:prstDash val="solid"/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5E9EFF">
                        <a:alpha val="100000"/>
                      </a:srgbClr>
                    </a:gs>
                    <a:gs pos="39999">
                      <a:srgbClr val="85C2FF">
                        <a:alpha val="100000"/>
                      </a:srgbClr>
                    </a:gs>
                    <a:gs pos="70000">
                      <a:srgbClr val="C4D6EB">
                        <a:alpha val="100000"/>
                      </a:srgbClr>
                    </a:gs>
                    <a:gs pos="100000">
                      <a:srgbClr val="FFEBFA">
                        <a:alpha val="100000"/>
                      </a:srgbClr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营养器官</a:t>
            </a:r>
            <a:endParaRPr lang="zh-CN" altLang="en-US" sz="3600" noProof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Text Box 6"/>
          <p:cNvSpPr txBox="1"/>
          <p:nvPr/>
        </p:nvSpPr>
        <p:spPr>
          <a:xfrm>
            <a:off x="5370830" y="4075746"/>
            <a:ext cx="20116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noProof="1">
                <a:ln w="9525" cap="sq" cmpd="sng">
                  <a:solidFill>
                    <a:srgbClr val="008000"/>
                  </a:solidFill>
                  <a:prstDash val="solid"/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5E9EFF">
                        <a:alpha val="100000"/>
                      </a:srgbClr>
                    </a:gs>
                    <a:gs pos="39999">
                      <a:srgbClr val="85C2FF">
                        <a:alpha val="100000"/>
                      </a:srgbClr>
                    </a:gs>
                    <a:gs pos="70000">
                      <a:srgbClr val="C4D6EB">
                        <a:alpha val="100000"/>
                      </a:srgbClr>
                    </a:gs>
                    <a:gs pos="100000">
                      <a:srgbClr val="FFEBFA">
                        <a:alpha val="100000"/>
                      </a:srgbClr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生殖器官</a:t>
            </a:r>
            <a:endParaRPr lang="zh-CN" altLang="en-US" sz="3600" noProof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AutoShape 7"/>
          <p:cNvSpPr/>
          <p:nvPr/>
        </p:nvSpPr>
        <p:spPr>
          <a:xfrm>
            <a:off x="7437120" y="1208723"/>
            <a:ext cx="255588" cy="1547812"/>
          </a:xfrm>
          <a:prstGeom prst="leftBrace">
            <a:avLst>
              <a:gd name="adj1" fmla="val 151313"/>
              <a:gd name="adj2" fmla="val 50000"/>
            </a:avLst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lang="zh-CN" altLang="en-US" sz="360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AutoShape 8"/>
          <p:cNvSpPr/>
          <p:nvPr/>
        </p:nvSpPr>
        <p:spPr>
          <a:xfrm>
            <a:off x="7414895" y="3626485"/>
            <a:ext cx="301625" cy="1544638"/>
          </a:xfrm>
          <a:prstGeom prst="leftBrace">
            <a:avLst>
              <a:gd name="adj1" fmla="val 127955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lang="zh-CN" altLang="en-US" sz="360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Text Box 9"/>
          <p:cNvSpPr txBox="1"/>
          <p:nvPr/>
        </p:nvSpPr>
        <p:spPr>
          <a:xfrm>
            <a:off x="7940358" y="1659573"/>
            <a:ext cx="639762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茎</a:t>
            </a:r>
          </a:p>
        </p:txBody>
      </p:sp>
      <p:sp>
        <p:nvSpPr>
          <p:cNvPr id="23" name="Text Box 10"/>
          <p:cNvSpPr txBox="1"/>
          <p:nvPr/>
        </p:nvSpPr>
        <p:spPr>
          <a:xfrm>
            <a:off x="7940358" y="983298"/>
            <a:ext cx="639762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根</a:t>
            </a:r>
          </a:p>
        </p:txBody>
      </p:sp>
      <p:sp>
        <p:nvSpPr>
          <p:cNvPr id="24" name="Text Box 11"/>
          <p:cNvSpPr txBox="1"/>
          <p:nvPr/>
        </p:nvSpPr>
        <p:spPr>
          <a:xfrm>
            <a:off x="7940358" y="2305685"/>
            <a:ext cx="639762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叶</a:t>
            </a:r>
          </a:p>
        </p:txBody>
      </p:sp>
      <p:sp>
        <p:nvSpPr>
          <p:cNvPr id="25" name="Text Box 12"/>
          <p:cNvSpPr txBox="1"/>
          <p:nvPr/>
        </p:nvSpPr>
        <p:spPr>
          <a:xfrm>
            <a:off x="7795895" y="3355023"/>
            <a:ext cx="641350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花</a:t>
            </a:r>
          </a:p>
        </p:txBody>
      </p:sp>
      <p:sp>
        <p:nvSpPr>
          <p:cNvPr id="26" name="Text Box 13"/>
          <p:cNvSpPr txBox="1"/>
          <p:nvPr/>
        </p:nvSpPr>
        <p:spPr>
          <a:xfrm>
            <a:off x="7711758" y="4075748"/>
            <a:ext cx="1098550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果实</a:t>
            </a:r>
          </a:p>
        </p:txBody>
      </p:sp>
      <p:sp>
        <p:nvSpPr>
          <p:cNvPr id="27" name="Text Box 14"/>
          <p:cNvSpPr txBox="1"/>
          <p:nvPr/>
        </p:nvSpPr>
        <p:spPr>
          <a:xfrm>
            <a:off x="7683183" y="4796473"/>
            <a:ext cx="1096962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种子</a:t>
            </a:r>
          </a:p>
        </p:txBody>
      </p:sp>
      <p:sp>
        <p:nvSpPr>
          <p:cNvPr id="15374" name="文本框 2"/>
          <p:cNvSpPr txBox="1"/>
          <p:nvPr/>
        </p:nvSpPr>
        <p:spPr>
          <a:xfrm>
            <a:off x="1796733" y="5442585"/>
            <a:ext cx="8151812" cy="9525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植物体的器官是否也像动物一样，由各种不同的组织构成呢？</a:t>
            </a: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1437323" y="563880"/>
            <a:ext cx="8151812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根据功能分类：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  <p:bldP spid="18" grpId="0"/>
      <p:bldP spid="19" grpId="0"/>
      <p:bldP spid="20" grpId="0" bldLvl="0" animBg="1"/>
      <p:bldP spid="21" grpId="0" bldLvl="0" animBg="1"/>
      <p:bldP spid="22" grpId="0"/>
      <p:bldP spid="23" grpId="0"/>
      <p:bldP spid="24" grpId="0"/>
      <p:bldP spid="25" grpId="0"/>
      <p:bldP spid="26" grpId="0"/>
      <p:bldP spid="27" grpId="0"/>
      <p:bldP spid="1537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 descr="timg[4]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74675" y="1342390"/>
            <a:ext cx="5283200" cy="3520440"/>
          </a:xfrm>
          <a:prstGeom prst="rect">
            <a:avLst/>
          </a:prstGeom>
        </p:spPr>
      </p:pic>
      <p:pic>
        <p:nvPicPr>
          <p:cNvPr id="2" name="内容占位符 1" descr="timg[3]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388100" y="1342390"/>
            <a:ext cx="5283200" cy="3520440"/>
          </a:xfrm>
          <a:prstGeom prst="rect">
            <a:avLst/>
          </a:prstGeom>
        </p:spPr>
      </p:pic>
      <p:sp>
        <p:nvSpPr>
          <p:cNvPr id="302082" name="Rectangle 2"/>
          <p:cNvSpPr>
            <a:spLocks noGrp="1" noRot="1"/>
          </p:cNvSpPr>
          <p:nvPr>
            <p:ph type="title"/>
          </p:nvPr>
        </p:nvSpPr>
        <p:spPr/>
        <p:txBody>
          <a:bodyPr wrap="square" lIns="91440" tIns="45720" rIns="91440" bIns="45720" anchor="ctr"/>
          <a:lstStyle/>
          <a:p>
            <a:pPr eaLnBrk="1" hangingPunct="1"/>
            <a:r>
              <a:rPr lang="zh-CN" altLang="en-US" sz="3200" b="1" dirty="0">
                <a:solidFill>
                  <a:srgbClr val="003300"/>
                </a:solidFill>
              </a:rPr>
              <a:t>思考：是不是所有的植物都由六大器官组成的？</a:t>
            </a:r>
          </a:p>
        </p:txBody>
      </p:sp>
      <p:sp>
        <p:nvSpPr>
          <p:cNvPr id="302083" name="Text Box 3"/>
          <p:cNvSpPr txBox="1"/>
          <p:nvPr/>
        </p:nvSpPr>
        <p:spPr>
          <a:xfrm>
            <a:off x="1865630" y="5953760"/>
            <a:ext cx="705643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只有绿色开花植物才由六大器官组成</a:t>
            </a:r>
          </a:p>
        </p:txBody>
      </p:sp>
      <p:sp>
        <p:nvSpPr>
          <p:cNvPr id="302084" name="Text Box 4"/>
          <p:cNvSpPr txBox="1"/>
          <p:nvPr/>
        </p:nvSpPr>
        <p:spPr>
          <a:xfrm>
            <a:off x="2584768" y="2715260"/>
            <a:ext cx="6048375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8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           是</a:t>
            </a:r>
          </a:p>
        </p:txBody>
      </p:sp>
      <p:sp>
        <p:nvSpPr>
          <p:cNvPr id="302087" name="Text Box 7"/>
          <p:cNvSpPr txBox="1"/>
          <p:nvPr/>
        </p:nvSpPr>
        <p:spPr>
          <a:xfrm>
            <a:off x="2903220" y="5072380"/>
            <a:ext cx="136842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苔鲜</a:t>
            </a:r>
          </a:p>
        </p:txBody>
      </p:sp>
      <p:sp>
        <p:nvSpPr>
          <p:cNvPr id="302088" name="Text Box 8"/>
          <p:cNvSpPr txBox="1"/>
          <p:nvPr/>
        </p:nvSpPr>
        <p:spPr>
          <a:xfrm>
            <a:off x="7654290" y="5072698"/>
            <a:ext cx="1370013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海带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2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2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2083" grpId="0"/>
      <p:bldP spid="3020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4" name="文本框 2"/>
          <p:cNvSpPr txBox="1"/>
          <p:nvPr/>
        </p:nvSpPr>
        <p:spPr>
          <a:xfrm>
            <a:off x="993775" y="401955"/>
            <a:ext cx="99060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00B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植物体的器官是否也像动物一样，由各种不同的组织构成呢？植物体的组织是如何形成的？</a:t>
            </a:r>
          </a:p>
        </p:txBody>
      </p:sp>
      <p:sp>
        <p:nvSpPr>
          <p:cNvPr id="16386" name="Text Box 2"/>
          <p:cNvSpPr txBox="1"/>
          <p:nvPr/>
        </p:nvSpPr>
        <p:spPr>
          <a:xfrm>
            <a:off x="3562668" y="5607685"/>
            <a:ext cx="56197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细胞分化形成组织</a:t>
            </a:r>
          </a:p>
        </p:txBody>
      </p:sp>
      <p:grpSp>
        <p:nvGrpSpPr>
          <p:cNvPr id="10" name="Group 31"/>
          <p:cNvGrpSpPr/>
          <p:nvPr/>
        </p:nvGrpSpPr>
        <p:grpSpPr>
          <a:xfrm rot="5128997">
            <a:off x="2561273" y="1768793"/>
            <a:ext cx="2506662" cy="2508250"/>
            <a:chOff x="3648" y="480"/>
            <a:chExt cx="1741" cy="1837"/>
          </a:xfrm>
        </p:grpSpPr>
        <p:grpSp>
          <p:nvGrpSpPr>
            <p:cNvPr id="16388" name="Group 32"/>
            <p:cNvGrpSpPr>
              <a:grpSpLocks noChangeAspect="1"/>
            </p:cNvGrpSpPr>
            <p:nvPr/>
          </p:nvGrpSpPr>
          <p:grpSpPr>
            <a:xfrm>
              <a:off x="4272" y="1440"/>
              <a:ext cx="397" cy="397"/>
              <a:chOff x="816" y="1680"/>
              <a:chExt cx="672" cy="672"/>
            </a:xfrm>
          </p:grpSpPr>
          <p:sp>
            <p:nvSpPr>
              <p:cNvPr id="16389" name="Oval 33"/>
              <p:cNvSpPr>
                <a:spLocks noChangeAspect="1"/>
              </p:cNvSpPr>
              <p:nvPr/>
            </p:nvSpPr>
            <p:spPr>
              <a:xfrm>
                <a:off x="816" y="1680"/>
                <a:ext cx="672" cy="672"/>
              </a:xfrm>
              <a:prstGeom prst="ellipse">
                <a:avLst/>
              </a:prstGeom>
              <a:gradFill rotWithShape="1">
                <a:gsLst>
                  <a:gs pos="0">
                    <a:srgbClr val="009900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sz="3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390" name="Oval 34"/>
              <p:cNvSpPr>
                <a:spLocks noChangeAspect="1"/>
              </p:cNvSpPr>
              <p:nvPr/>
            </p:nvSpPr>
            <p:spPr>
              <a:xfrm>
                <a:off x="1056" y="1920"/>
                <a:ext cx="144" cy="144"/>
              </a:xfrm>
              <a:prstGeom prst="ellipse">
                <a:avLst/>
              </a:prstGeom>
              <a:gradFill rotWithShape="1">
                <a:gsLst>
                  <a:gs pos="0">
                    <a:srgbClr val="009900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sz="3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6391" name="Group 35"/>
            <p:cNvGrpSpPr/>
            <p:nvPr/>
          </p:nvGrpSpPr>
          <p:grpSpPr>
            <a:xfrm>
              <a:off x="3648" y="480"/>
              <a:ext cx="1741" cy="1837"/>
              <a:chOff x="3552" y="1248"/>
              <a:chExt cx="1741" cy="1837"/>
            </a:xfrm>
          </p:grpSpPr>
          <p:grpSp>
            <p:nvGrpSpPr>
              <p:cNvPr id="16392" name="Group 36"/>
              <p:cNvGrpSpPr>
                <a:grpSpLocks noChangeAspect="1"/>
              </p:cNvGrpSpPr>
              <p:nvPr/>
            </p:nvGrpSpPr>
            <p:grpSpPr>
              <a:xfrm>
                <a:off x="3792" y="2112"/>
                <a:ext cx="397" cy="397"/>
                <a:chOff x="816" y="1680"/>
                <a:chExt cx="672" cy="672"/>
              </a:xfrm>
            </p:grpSpPr>
            <p:sp>
              <p:nvSpPr>
                <p:cNvPr id="16393" name="Oval 37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394" name="Oval 38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395" name="Group 39"/>
              <p:cNvGrpSpPr>
                <a:grpSpLocks noChangeAspect="1"/>
              </p:cNvGrpSpPr>
              <p:nvPr/>
            </p:nvGrpSpPr>
            <p:grpSpPr>
              <a:xfrm>
                <a:off x="3552" y="1968"/>
                <a:ext cx="397" cy="397"/>
                <a:chOff x="816" y="1680"/>
                <a:chExt cx="672" cy="672"/>
              </a:xfrm>
            </p:grpSpPr>
            <p:sp>
              <p:nvSpPr>
                <p:cNvPr id="16396" name="Oval 40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397" name="Oval 41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398" name="Group 42"/>
              <p:cNvGrpSpPr>
                <a:grpSpLocks noChangeAspect="1"/>
              </p:cNvGrpSpPr>
              <p:nvPr/>
            </p:nvGrpSpPr>
            <p:grpSpPr>
              <a:xfrm>
                <a:off x="4080" y="1968"/>
                <a:ext cx="397" cy="397"/>
                <a:chOff x="816" y="1680"/>
                <a:chExt cx="672" cy="672"/>
              </a:xfrm>
            </p:grpSpPr>
            <p:sp>
              <p:nvSpPr>
                <p:cNvPr id="16399" name="Oval 43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00" name="Oval 44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01" name="Group 45"/>
              <p:cNvGrpSpPr>
                <a:grpSpLocks noChangeAspect="1"/>
              </p:cNvGrpSpPr>
              <p:nvPr/>
            </p:nvGrpSpPr>
            <p:grpSpPr>
              <a:xfrm>
                <a:off x="3792" y="2640"/>
                <a:ext cx="397" cy="397"/>
                <a:chOff x="816" y="1680"/>
                <a:chExt cx="672" cy="672"/>
              </a:xfrm>
            </p:grpSpPr>
            <p:sp>
              <p:nvSpPr>
                <p:cNvPr id="16402" name="Oval 46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03" name="Oval 47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04" name="Group 48"/>
              <p:cNvGrpSpPr>
                <a:grpSpLocks noChangeAspect="1"/>
              </p:cNvGrpSpPr>
              <p:nvPr/>
            </p:nvGrpSpPr>
            <p:grpSpPr>
              <a:xfrm>
                <a:off x="4512" y="2256"/>
                <a:ext cx="397" cy="397"/>
                <a:chOff x="816" y="1680"/>
                <a:chExt cx="672" cy="672"/>
              </a:xfrm>
            </p:grpSpPr>
            <p:sp>
              <p:nvSpPr>
                <p:cNvPr id="16405" name="Oval 49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06" name="Oval 50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07" name="Group 51"/>
              <p:cNvGrpSpPr>
                <a:grpSpLocks noChangeAspect="1"/>
              </p:cNvGrpSpPr>
              <p:nvPr/>
            </p:nvGrpSpPr>
            <p:grpSpPr>
              <a:xfrm>
                <a:off x="4416" y="2016"/>
                <a:ext cx="397" cy="397"/>
                <a:chOff x="816" y="1680"/>
                <a:chExt cx="672" cy="672"/>
              </a:xfrm>
            </p:grpSpPr>
            <p:sp>
              <p:nvSpPr>
                <p:cNvPr id="16408" name="Oval 52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09" name="Oval 53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10" name="Group 54"/>
              <p:cNvGrpSpPr>
                <a:grpSpLocks noChangeAspect="1"/>
              </p:cNvGrpSpPr>
              <p:nvPr/>
            </p:nvGrpSpPr>
            <p:grpSpPr>
              <a:xfrm>
                <a:off x="4656" y="2448"/>
                <a:ext cx="397" cy="397"/>
                <a:chOff x="816" y="1680"/>
                <a:chExt cx="672" cy="672"/>
              </a:xfrm>
            </p:grpSpPr>
            <p:sp>
              <p:nvSpPr>
                <p:cNvPr id="16411" name="Oval 55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12" name="Oval 56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13" name="Group 57"/>
              <p:cNvGrpSpPr>
                <a:grpSpLocks noChangeAspect="1"/>
              </p:cNvGrpSpPr>
              <p:nvPr/>
            </p:nvGrpSpPr>
            <p:grpSpPr>
              <a:xfrm>
                <a:off x="3984" y="1632"/>
                <a:ext cx="397" cy="397"/>
                <a:chOff x="816" y="1680"/>
                <a:chExt cx="672" cy="672"/>
              </a:xfrm>
            </p:grpSpPr>
            <p:sp>
              <p:nvSpPr>
                <p:cNvPr id="16414" name="Oval 58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15" name="Oval 59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16" name="Group 60"/>
              <p:cNvGrpSpPr>
                <a:grpSpLocks noChangeAspect="1"/>
              </p:cNvGrpSpPr>
              <p:nvPr/>
            </p:nvGrpSpPr>
            <p:grpSpPr>
              <a:xfrm>
                <a:off x="3792" y="1776"/>
                <a:ext cx="397" cy="397"/>
                <a:chOff x="816" y="1680"/>
                <a:chExt cx="672" cy="672"/>
              </a:xfrm>
            </p:grpSpPr>
            <p:sp>
              <p:nvSpPr>
                <p:cNvPr id="16417" name="Oval 61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18" name="Oval 62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19" name="Group 63"/>
              <p:cNvGrpSpPr>
                <a:grpSpLocks noChangeAspect="1"/>
              </p:cNvGrpSpPr>
              <p:nvPr/>
            </p:nvGrpSpPr>
            <p:grpSpPr>
              <a:xfrm>
                <a:off x="4320" y="1776"/>
                <a:ext cx="397" cy="397"/>
                <a:chOff x="816" y="1680"/>
                <a:chExt cx="672" cy="672"/>
              </a:xfrm>
            </p:grpSpPr>
            <p:sp>
              <p:nvSpPr>
                <p:cNvPr id="16420" name="Oval 64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21" name="Oval 65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22" name="Group 66"/>
              <p:cNvGrpSpPr>
                <a:grpSpLocks noChangeAspect="1"/>
              </p:cNvGrpSpPr>
              <p:nvPr/>
            </p:nvGrpSpPr>
            <p:grpSpPr>
              <a:xfrm>
                <a:off x="3600" y="1536"/>
                <a:ext cx="397" cy="397"/>
                <a:chOff x="816" y="1680"/>
                <a:chExt cx="672" cy="672"/>
              </a:xfrm>
            </p:grpSpPr>
            <p:sp>
              <p:nvSpPr>
                <p:cNvPr id="16423" name="Oval 67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24" name="Oval 68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25" name="Group 69"/>
              <p:cNvGrpSpPr>
                <a:grpSpLocks noChangeAspect="1"/>
              </p:cNvGrpSpPr>
              <p:nvPr/>
            </p:nvGrpSpPr>
            <p:grpSpPr>
              <a:xfrm>
                <a:off x="3888" y="1296"/>
                <a:ext cx="397" cy="397"/>
                <a:chOff x="816" y="1680"/>
                <a:chExt cx="672" cy="672"/>
              </a:xfrm>
            </p:grpSpPr>
            <p:sp>
              <p:nvSpPr>
                <p:cNvPr id="16426" name="Oval 70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27" name="Oval 71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28" name="Group 72"/>
              <p:cNvGrpSpPr>
                <a:grpSpLocks noChangeAspect="1"/>
              </p:cNvGrpSpPr>
              <p:nvPr/>
            </p:nvGrpSpPr>
            <p:grpSpPr>
              <a:xfrm>
                <a:off x="4224" y="1488"/>
                <a:ext cx="397" cy="397"/>
                <a:chOff x="816" y="1680"/>
                <a:chExt cx="672" cy="672"/>
              </a:xfrm>
            </p:grpSpPr>
            <p:sp>
              <p:nvSpPr>
                <p:cNvPr id="16429" name="Oval 73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30" name="Oval 74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31" name="Group 75"/>
              <p:cNvGrpSpPr>
                <a:grpSpLocks noChangeAspect="1"/>
              </p:cNvGrpSpPr>
              <p:nvPr/>
            </p:nvGrpSpPr>
            <p:grpSpPr>
              <a:xfrm>
                <a:off x="4512" y="1440"/>
                <a:ext cx="397" cy="397"/>
                <a:chOff x="816" y="1680"/>
                <a:chExt cx="672" cy="672"/>
              </a:xfrm>
            </p:grpSpPr>
            <p:sp>
              <p:nvSpPr>
                <p:cNvPr id="16432" name="Oval 76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33" name="Oval 77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34" name="Group 78"/>
              <p:cNvGrpSpPr>
                <a:grpSpLocks noChangeAspect="1"/>
              </p:cNvGrpSpPr>
              <p:nvPr/>
            </p:nvGrpSpPr>
            <p:grpSpPr>
              <a:xfrm>
                <a:off x="4608" y="1776"/>
                <a:ext cx="397" cy="397"/>
                <a:chOff x="816" y="1680"/>
                <a:chExt cx="672" cy="672"/>
              </a:xfrm>
            </p:grpSpPr>
            <p:sp>
              <p:nvSpPr>
                <p:cNvPr id="16435" name="Oval 79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36" name="Oval 80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37" name="Group 81"/>
              <p:cNvGrpSpPr>
                <a:grpSpLocks noChangeAspect="1"/>
              </p:cNvGrpSpPr>
              <p:nvPr/>
            </p:nvGrpSpPr>
            <p:grpSpPr>
              <a:xfrm>
                <a:off x="4800" y="2112"/>
                <a:ext cx="397" cy="397"/>
                <a:chOff x="816" y="1680"/>
                <a:chExt cx="672" cy="672"/>
              </a:xfrm>
            </p:grpSpPr>
            <p:sp>
              <p:nvSpPr>
                <p:cNvPr id="16438" name="Oval 82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39" name="Oval 83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40" name="Group 84"/>
              <p:cNvGrpSpPr>
                <a:grpSpLocks noChangeAspect="1"/>
              </p:cNvGrpSpPr>
              <p:nvPr/>
            </p:nvGrpSpPr>
            <p:grpSpPr>
              <a:xfrm>
                <a:off x="4224" y="1248"/>
                <a:ext cx="397" cy="397"/>
                <a:chOff x="816" y="1680"/>
                <a:chExt cx="672" cy="672"/>
              </a:xfrm>
            </p:grpSpPr>
            <p:sp>
              <p:nvSpPr>
                <p:cNvPr id="16441" name="Oval 85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42" name="Oval 86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43" name="Group 87"/>
              <p:cNvGrpSpPr>
                <a:grpSpLocks noChangeAspect="1"/>
              </p:cNvGrpSpPr>
              <p:nvPr/>
            </p:nvGrpSpPr>
            <p:grpSpPr>
              <a:xfrm>
                <a:off x="3648" y="2352"/>
                <a:ext cx="397" cy="397"/>
                <a:chOff x="816" y="1680"/>
                <a:chExt cx="672" cy="672"/>
              </a:xfrm>
            </p:grpSpPr>
            <p:sp>
              <p:nvSpPr>
                <p:cNvPr id="16444" name="Oval 88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45" name="Oval 89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46" name="Group 90"/>
              <p:cNvGrpSpPr>
                <a:grpSpLocks noChangeAspect="1"/>
              </p:cNvGrpSpPr>
              <p:nvPr/>
            </p:nvGrpSpPr>
            <p:grpSpPr>
              <a:xfrm>
                <a:off x="4080" y="2688"/>
                <a:ext cx="397" cy="397"/>
                <a:chOff x="816" y="1680"/>
                <a:chExt cx="672" cy="672"/>
              </a:xfrm>
            </p:grpSpPr>
            <p:sp>
              <p:nvSpPr>
                <p:cNvPr id="16447" name="Oval 91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48" name="Oval 92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49" name="Group 93"/>
              <p:cNvGrpSpPr>
                <a:grpSpLocks noChangeAspect="1"/>
              </p:cNvGrpSpPr>
              <p:nvPr/>
            </p:nvGrpSpPr>
            <p:grpSpPr>
              <a:xfrm>
                <a:off x="3984" y="2400"/>
                <a:ext cx="397" cy="397"/>
                <a:chOff x="816" y="1680"/>
                <a:chExt cx="672" cy="672"/>
              </a:xfrm>
            </p:grpSpPr>
            <p:sp>
              <p:nvSpPr>
                <p:cNvPr id="16450" name="Oval 94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51" name="Oval 95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52" name="Group 96"/>
              <p:cNvGrpSpPr>
                <a:grpSpLocks noChangeAspect="1"/>
              </p:cNvGrpSpPr>
              <p:nvPr/>
            </p:nvGrpSpPr>
            <p:grpSpPr>
              <a:xfrm>
                <a:off x="4272" y="2544"/>
                <a:ext cx="397" cy="397"/>
                <a:chOff x="816" y="1680"/>
                <a:chExt cx="672" cy="672"/>
              </a:xfrm>
            </p:grpSpPr>
            <p:sp>
              <p:nvSpPr>
                <p:cNvPr id="16453" name="Oval 97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54" name="Oval 98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55" name="Group 99"/>
              <p:cNvGrpSpPr>
                <a:grpSpLocks noChangeAspect="1"/>
              </p:cNvGrpSpPr>
              <p:nvPr/>
            </p:nvGrpSpPr>
            <p:grpSpPr>
              <a:xfrm>
                <a:off x="4896" y="1776"/>
                <a:ext cx="397" cy="397"/>
                <a:chOff x="816" y="1680"/>
                <a:chExt cx="672" cy="672"/>
              </a:xfrm>
            </p:grpSpPr>
            <p:sp>
              <p:nvSpPr>
                <p:cNvPr id="16456" name="Oval 100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57" name="Oval 101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</p:grpSp>
      </p:grpSp>
      <p:sp>
        <p:nvSpPr>
          <p:cNvPr id="87" name="Text Box 104"/>
          <p:cNvSpPr txBox="1"/>
          <p:nvPr/>
        </p:nvSpPr>
        <p:spPr>
          <a:xfrm>
            <a:off x="3404235" y="4269105"/>
            <a:ext cx="232727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多个细胞</a:t>
            </a:r>
          </a:p>
        </p:txBody>
      </p:sp>
      <p:sp>
        <p:nvSpPr>
          <p:cNvPr id="88" name="Line 106"/>
          <p:cNvSpPr/>
          <p:nvPr/>
        </p:nvSpPr>
        <p:spPr>
          <a:xfrm flipV="1">
            <a:off x="5275898" y="2252980"/>
            <a:ext cx="1223962" cy="168275"/>
          </a:xfrm>
          <a:prstGeom prst="line">
            <a:avLst/>
          </a:prstGeom>
          <a:ln w="63500" cap="flat" cmpd="sng">
            <a:solidFill>
              <a:srgbClr val="00CCFF"/>
            </a:solidFill>
            <a:prstDash val="solid"/>
            <a:round/>
            <a:headEnd type="none" w="med" len="med"/>
            <a:tailEnd type="stealth" w="med" len="med"/>
          </a:ln>
        </p:spPr>
        <p:txBody>
          <a:bodyPr wrap="none" anchor="t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9" name="Text Box 107"/>
          <p:cNvSpPr txBox="1">
            <a:spLocks noChangeArrowheads="1"/>
          </p:cNvSpPr>
          <p:nvPr/>
        </p:nvSpPr>
        <p:spPr bwMode="auto">
          <a:xfrm>
            <a:off x="6644323" y="2037080"/>
            <a:ext cx="1752600" cy="503238"/>
          </a:xfrm>
          <a:prstGeom prst="roundRect">
            <a:avLst/>
          </a:prstGeom>
          <a:ln>
            <a:solidFill>
              <a:srgbClr val="0099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ct val="50000"/>
              </a:spcBef>
              <a:defRPr/>
            </a:pPr>
            <a:r>
              <a:rPr kumimoji="1" lang="zh-CN" altLang="en-US" strike="noStrike" noProof="1">
                <a:latin typeface="微软雅黑" panose="020B0503020204020204" charset="-122"/>
                <a:ea typeface="微软雅黑" panose="020B0503020204020204" charset="-122"/>
              </a:rPr>
              <a:t>组织</a:t>
            </a:r>
          </a:p>
        </p:txBody>
      </p:sp>
      <p:sp>
        <p:nvSpPr>
          <p:cNvPr id="90" name="Text Box 7"/>
          <p:cNvSpPr txBox="1"/>
          <p:nvPr/>
        </p:nvSpPr>
        <p:spPr>
          <a:xfrm rot="-546097">
            <a:off x="5347335" y="1964055"/>
            <a:ext cx="109220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分化</a:t>
            </a:r>
          </a:p>
        </p:txBody>
      </p:sp>
      <p:grpSp>
        <p:nvGrpSpPr>
          <p:cNvPr id="91" name="Group 31"/>
          <p:cNvGrpSpPr/>
          <p:nvPr/>
        </p:nvGrpSpPr>
        <p:grpSpPr>
          <a:xfrm rot="9668033">
            <a:off x="6734810" y="3359468"/>
            <a:ext cx="1284288" cy="1349375"/>
            <a:chOff x="3648" y="480"/>
            <a:chExt cx="1741" cy="1837"/>
          </a:xfrm>
        </p:grpSpPr>
        <p:grpSp>
          <p:nvGrpSpPr>
            <p:cNvPr id="16463" name="Group 32"/>
            <p:cNvGrpSpPr>
              <a:grpSpLocks noChangeAspect="1"/>
            </p:cNvGrpSpPr>
            <p:nvPr/>
          </p:nvGrpSpPr>
          <p:grpSpPr>
            <a:xfrm>
              <a:off x="4272" y="1440"/>
              <a:ext cx="397" cy="397"/>
              <a:chOff x="816" y="1680"/>
              <a:chExt cx="672" cy="672"/>
            </a:xfrm>
          </p:grpSpPr>
          <p:sp>
            <p:nvSpPr>
              <p:cNvPr id="16464" name="Oval 33"/>
              <p:cNvSpPr>
                <a:spLocks noChangeAspect="1"/>
              </p:cNvSpPr>
              <p:nvPr/>
            </p:nvSpPr>
            <p:spPr>
              <a:xfrm>
                <a:off x="816" y="1680"/>
                <a:ext cx="672" cy="672"/>
              </a:xfrm>
              <a:prstGeom prst="ellipse">
                <a:avLst/>
              </a:prstGeom>
              <a:gradFill rotWithShape="1">
                <a:gsLst>
                  <a:gs pos="0">
                    <a:srgbClr val="009900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sz="3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65" name="Oval 34"/>
              <p:cNvSpPr>
                <a:spLocks noChangeAspect="1"/>
              </p:cNvSpPr>
              <p:nvPr/>
            </p:nvSpPr>
            <p:spPr>
              <a:xfrm>
                <a:off x="1056" y="1920"/>
                <a:ext cx="144" cy="144"/>
              </a:xfrm>
              <a:prstGeom prst="ellipse">
                <a:avLst/>
              </a:prstGeom>
              <a:gradFill rotWithShape="1">
                <a:gsLst>
                  <a:gs pos="0">
                    <a:srgbClr val="009900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sz="3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6466" name="Group 35"/>
            <p:cNvGrpSpPr/>
            <p:nvPr/>
          </p:nvGrpSpPr>
          <p:grpSpPr>
            <a:xfrm>
              <a:off x="3648" y="480"/>
              <a:ext cx="1741" cy="1837"/>
              <a:chOff x="3552" y="1248"/>
              <a:chExt cx="1741" cy="1837"/>
            </a:xfrm>
          </p:grpSpPr>
          <p:grpSp>
            <p:nvGrpSpPr>
              <p:cNvPr id="16467" name="Group 36"/>
              <p:cNvGrpSpPr>
                <a:grpSpLocks noChangeAspect="1"/>
              </p:cNvGrpSpPr>
              <p:nvPr/>
            </p:nvGrpSpPr>
            <p:grpSpPr>
              <a:xfrm>
                <a:off x="3792" y="2112"/>
                <a:ext cx="397" cy="397"/>
                <a:chOff x="816" y="1680"/>
                <a:chExt cx="672" cy="672"/>
              </a:xfrm>
            </p:grpSpPr>
            <p:sp>
              <p:nvSpPr>
                <p:cNvPr id="16468" name="Oval 37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69" name="Oval 38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70" name="Group 39"/>
              <p:cNvGrpSpPr>
                <a:grpSpLocks noChangeAspect="1"/>
              </p:cNvGrpSpPr>
              <p:nvPr/>
            </p:nvGrpSpPr>
            <p:grpSpPr>
              <a:xfrm>
                <a:off x="3552" y="1968"/>
                <a:ext cx="397" cy="397"/>
                <a:chOff x="816" y="1680"/>
                <a:chExt cx="672" cy="672"/>
              </a:xfrm>
            </p:grpSpPr>
            <p:sp>
              <p:nvSpPr>
                <p:cNvPr id="16471" name="Oval 40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72" name="Oval 41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73" name="Group 42"/>
              <p:cNvGrpSpPr>
                <a:grpSpLocks noChangeAspect="1"/>
              </p:cNvGrpSpPr>
              <p:nvPr/>
            </p:nvGrpSpPr>
            <p:grpSpPr>
              <a:xfrm>
                <a:off x="4080" y="1968"/>
                <a:ext cx="397" cy="397"/>
                <a:chOff x="816" y="1680"/>
                <a:chExt cx="672" cy="672"/>
              </a:xfrm>
            </p:grpSpPr>
            <p:sp>
              <p:nvSpPr>
                <p:cNvPr id="16474" name="Oval 43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75" name="Oval 44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76" name="Group 45"/>
              <p:cNvGrpSpPr>
                <a:grpSpLocks noChangeAspect="1"/>
              </p:cNvGrpSpPr>
              <p:nvPr/>
            </p:nvGrpSpPr>
            <p:grpSpPr>
              <a:xfrm>
                <a:off x="3792" y="2640"/>
                <a:ext cx="397" cy="397"/>
                <a:chOff x="816" y="1680"/>
                <a:chExt cx="672" cy="672"/>
              </a:xfrm>
            </p:grpSpPr>
            <p:sp>
              <p:nvSpPr>
                <p:cNvPr id="16477" name="Oval 46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78" name="Oval 47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79" name="Group 48"/>
              <p:cNvGrpSpPr>
                <a:grpSpLocks noChangeAspect="1"/>
              </p:cNvGrpSpPr>
              <p:nvPr/>
            </p:nvGrpSpPr>
            <p:grpSpPr>
              <a:xfrm>
                <a:off x="4512" y="2256"/>
                <a:ext cx="397" cy="397"/>
                <a:chOff x="816" y="1680"/>
                <a:chExt cx="672" cy="672"/>
              </a:xfrm>
            </p:grpSpPr>
            <p:sp>
              <p:nvSpPr>
                <p:cNvPr id="16480" name="Oval 49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81" name="Oval 50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82" name="Group 51"/>
              <p:cNvGrpSpPr>
                <a:grpSpLocks noChangeAspect="1"/>
              </p:cNvGrpSpPr>
              <p:nvPr/>
            </p:nvGrpSpPr>
            <p:grpSpPr>
              <a:xfrm>
                <a:off x="4416" y="2016"/>
                <a:ext cx="397" cy="397"/>
                <a:chOff x="816" y="1680"/>
                <a:chExt cx="672" cy="672"/>
              </a:xfrm>
            </p:grpSpPr>
            <p:sp>
              <p:nvSpPr>
                <p:cNvPr id="16483" name="Oval 52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84" name="Oval 53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85" name="Group 54"/>
              <p:cNvGrpSpPr>
                <a:grpSpLocks noChangeAspect="1"/>
              </p:cNvGrpSpPr>
              <p:nvPr/>
            </p:nvGrpSpPr>
            <p:grpSpPr>
              <a:xfrm>
                <a:off x="4656" y="2448"/>
                <a:ext cx="397" cy="397"/>
                <a:chOff x="816" y="1680"/>
                <a:chExt cx="672" cy="672"/>
              </a:xfrm>
            </p:grpSpPr>
            <p:sp>
              <p:nvSpPr>
                <p:cNvPr id="16486" name="Oval 55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87" name="Oval 56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88" name="Group 57"/>
              <p:cNvGrpSpPr>
                <a:grpSpLocks noChangeAspect="1"/>
              </p:cNvGrpSpPr>
              <p:nvPr/>
            </p:nvGrpSpPr>
            <p:grpSpPr>
              <a:xfrm>
                <a:off x="3984" y="1632"/>
                <a:ext cx="397" cy="397"/>
                <a:chOff x="816" y="1680"/>
                <a:chExt cx="672" cy="672"/>
              </a:xfrm>
            </p:grpSpPr>
            <p:sp>
              <p:nvSpPr>
                <p:cNvPr id="16489" name="Oval 58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90" name="Oval 59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91" name="Group 60"/>
              <p:cNvGrpSpPr>
                <a:grpSpLocks noChangeAspect="1"/>
              </p:cNvGrpSpPr>
              <p:nvPr/>
            </p:nvGrpSpPr>
            <p:grpSpPr>
              <a:xfrm>
                <a:off x="3792" y="1776"/>
                <a:ext cx="397" cy="397"/>
                <a:chOff x="816" y="1680"/>
                <a:chExt cx="672" cy="672"/>
              </a:xfrm>
            </p:grpSpPr>
            <p:sp>
              <p:nvSpPr>
                <p:cNvPr id="16492" name="Oval 61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93" name="Oval 62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94" name="Group 63"/>
              <p:cNvGrpSpPr>
                <a:grpSpLocks noChangeAspect="1"/>
              </p:cNvGrpSpPr>
              <p:nvPr/>
            </p:nvGrpSpPr>
            <p:grpSpPr>
              <a:xfrm>
                <a:off x="4320" y="1776"/>
                <a:ext cx="397" cy="397"/>
                <a:chOff x="816" y="1680"/>
                <a:chExt cx="672" cy="672"/>
              </a:xfrm>
            </p:grpSpPr>
            <p:sp>
              <p:nvSpPr>
                <p:cNvPr id="16495" name="Oval 64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96" name="Oval 65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497" name="Group 66"/>
              <p:cNvGrpSpPr>
                <a:grpSpLocks noChangeAspect="1"/>
              </p:cNvGrpSpPr>
              <p:nvPr/>
            </p:nvGrpSpPr>
            <p:grpSpPr>
              <a:xfrm>
                <a:off x="3600" y="1536"/>
                <a:ext cx="397" cy="397"/>
                <a:chOff x="816" y="1680"/>
                <a:chExt cx="672" cy="672"/>
              </a:xfrm>
            </p:grpSpPr>
            <p:sp>
              <p:nvSpPr>
                <p:cNvPr id="16498" name="Oval 67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99" name="Oval 68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500" name="Group 69"/>
              <p:cNvGrpSpPr>
                <a:grpSpLocks noChangeAspect="1"/>
              </p:cNvGrpSpPr>
              <p:nvPr/>
            </p:nvGrpSpPr>
            <p:grpSpPr>
              <a:xfrm>
                <a:off x="3888" y="1296"/>
                <a:ext cx="397" cy="397"/>
                <a:chOff x="816" y="1680"/>
                <a:chExt cx="672" cy="672"/>
              </a:xfrm>
            </p:grpSpPr>
            <p:sp>
              <p:nvSpPr>
                <p:cNvPr id="16501" name="Oval 70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502" name="Oval 71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503" name="Group 72"/>
              <p:cNvGrpSpPr>
                <a:grpSpLocks noChangeAspect="1"/>
              </p:cNvGrpSpPr>
              <p:nvPr/>
            </p:nvGrpSpPr>
            <p:grpSpPr>
              <a:xfrm>
                <a:off x="4224" y="1488"/>
                <a:ext cx="397" cy="397"/>
                <a:chOff x="816" y="1680"/>
                <a:chExt cx="672" cy="672"/>
              </a:xfrm>
            </p:grpSpPr>
            <p:sp>
              <p:nvSpPr>
                <p:cNvPr id="16504" name="Oval 73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505" name="Oval 74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506" name="Group 75"/>
              <p:cNvGrpSpPr>
                <a:grpSpLocks noChangeAspect="1"/>
              </p:cNvGrpSpPr>
              <p:nvPr/>
            </p:nvGrpSpPr>
            <p:grpSpPr>
              <a:xfrm>
                <a:off x="4512" y="1440"/>
                <a:ext cx="397" cy="397"/>
                <a:chOff x="816" y="1680"/>
                <a:chExt cx="672" cy="672"/>
              </a:xfrm>
            </p:grpSpPr>
            <p:sp>
              <p:nvSpPr>
                <p:cNvPr id="16507" name="Oval 76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508" name="Oval 77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509" name="Group 78"/>
              <p:cNvGrpSpPr>
                <a:grpSpLocks noChangeAspect="1"/>
              </p:cNvGrpSpPr>
              <p:nvPr/>
            </p:nvGrpSpPr>
            <p:grpSpPr>
              <a:xfrm>
                <a:off x="4608" y="1776"/>
                <a:ext cx="397" cy="397"/>
                <a:chOff x="816" y="1680"/>
                <a:chExt cx="672" cy="672"/>
              </a:xfrm>
            </p:grpSpPr>
            <p:sp>
              <p:nvSpPr>
                <p:cNvPr id="16510" name="Oval 79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511" name="Oval 80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512" name="Group 81"/>
              <p:cNvGrpSpPr>
                <a:grpSpLocks noChangeAspect="1"/>
              </p:cNvGrpSpPr>
              <p:nvPr/>
            </p:nvGrpSpPr>
            <p:grpSpPr>
              <a:xfrm>
                <a:off x="4800" y="2112"/>
                <a:ext cx="397" cy="397"/>
                <a:chOff x="816" y="1680"/>
                <a:chExt cx="672" cy="672"/>
              </a:xfrm>
            </p:grpSpPr>
            <p:sp>
              <p:nvSpPr>
                <p:cNvPr id="16513" name="Oval 82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514" name="Oval 83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515" name="Group 84"/>
              <p:cNvGrpSpPr>
                <a:grpSpLocks noChangeAspect="1"/>
              </p:cNvGrpSpPr>
              <p:nvPr/>
            </p:nvGrpSpPr>
            <p:grpSpPr>
              <a:xfrm>
                <a:off x="4224" y="1248"/>
                <a:ext cx="397" cy="397"/>
                <a:chOff x="816" y="1680"/>
                <a:chExt cx="672" cy="672"/>
              </a:xfrm>
            </p:grpSpPr>
            <p:sp>
              <p:nvSpPr>
                <p:cNvPr id="16516" name="Oval 85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517" name="Oval 86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518" name="Group 87"/>
              <p:cNvGrpSpPr>
                <a:grpSpLocks noChangeAspect="1"/>
              </p:cNvGrpSpPr>
              <p:nvPr/>
            </p:nvGrpSpPr>
            <p:grpSpPr>
              <a:xfrm>
                <a:off x="3648" y="2352"/>
                <a:ext cx="397" cy="397"/>
                <a:chOff x="816" y="1680"/>
                <a:chExt cx="672" cy="672"/>
              </a:xfrm>
            </p:grpSpPr>
            <p:sp>
              <p:nvSpPr>
                <p:cNvPr id="16519" name="Oval 88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520" name="Oval 89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521" name="Group 90"/>
              <p:cNvGrpSpPr>
                <a:grpSpLocks noChangeAspect="1"/>
              </p:cNvGrpSpPr>
              <p:nvPr/>
            </p:nvGrpSpPr>
            <p:grpSpPr>
              <a:xfrm>
                <a:off x="4080" y="2688"/>
                <a:ext cx="397" cy="397"/>
                <a:chOff x="816" y="1680"/>
                <a:chExt cx="672" cy="672"/>
              </a:xfrm>
            </p:grpSpPr>
            <p:sp>
              <p:nvSpPr>
                <p:cNvPr id="16522" name="Oval 91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523" name="Oval 92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524" name="Group 93"/>
              <p:cNvGrpSpPr>
                <a:grpSpLocks noChangeAspect="1"/>
              </p:cNvGrpSpPr>
              <p:nvPr/>
            </p:nvGrpSpPr>
            <p:grpSpPr>
              <a:xfrm>
                <a:off x="3984" y="2400"/>
                <a:ext cx="397" cy="397"/>
                <a:chOff x="816" y="1680"/>
                <a:chExt cx="672" cy="672"/>
              </a:xfrm>
            </p:grpSpPr>
            <p:sp>
              <p:nvSpPr>
                <p:cNvPr id="16525" name="Oval 94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526" name="Oval 95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527" name="Group 96"/>
              <p:cNvGrpSpPr>
                <a:grpSpLocks noChangeAspect="1"/>
              </p:cNvGrpSpPr>
              <p:nvPr/>
            </p:nvGrpSpPr>
            <p:grpSpPr>
              <a:xfrm>
                <a:off x="4272" y="2544"/>
                <a:ext cx="397" cy="397"/>
                <a:chOff x="816" y="1680"/>
                <a:chExt cx="672" cy="672"/>
              </a:xfrm>
            </p:grpSpPr>
            <p:sp>
              <p:nvSpPr>
                <p:cNvPr id="16528" name="Oval 97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529" name="Oval 98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16530" name="Group 99"/>
              <p:cNvGrpSpPr>
                <a:grpSpLocks noChangeAspect="1"/>
              </p:cNvGrpSpPr>
              <p:nvPr/>
            </p:nvGrpSpPr>
            <p:grpSpPr>
              <a:xfrm>
                <a:off x="4896" y="1776"/>
                <a:ext cx="397" cy="397"/>
                <a:chOff x="816" y="1680"/>
                <a:chExt cx="672" cy="672"/>
              </a:xfrm>
            </p:grpSpPr>
            <p:sp>
              <p:nvSpPr>
                <p:cNvPr id="16531" name="Oval 100"/>
                <p:cNvSpPr>
                  <a:spLocks noChangeAspect="1"/>
                </p:cNvSpPr>
                <p:nvPr/>
              </p:nvSpPr>
              <p:spPr>
                <a:xfrm>
                  <a:off x="816" y="1680"/>
                  <a:ext cx="672" cy="6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532" name="Oval 101"/>
                <p:cNvSpPr>
                  <a:spLocks noChangeAspect="1"/>
                </p:cNvSpPr>
                <p:nvPr/>
              </p:nvSpPr>
              <p:spPr>
                <a:xfrm>
                  <a:off x="1056" y="1920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900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sz="3200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</p:grpSp>
      </p:grpSp>
      <p:sp>
        <p:nvSpPr>
          <p:cNvPr id="162" name="Line 106"/>
          <p:cNvSpPr/>
          <p:nvPr/>
        </p:nvSpPr>
        <p:spPr>
          <a:xfrm>
            <a:off x="5183823" y="3045143"/>
            <a:ext cx="1358900" cy="847725"/>
          </a:xfrm>
          <a:prstGeom prst="line">
            <a:avLst/>
          </a:prstGeom>
          <a:ln w="63500" cap="flat" cmpd="sng">
            <a:solidFill>
              <a:srgbClr val="00CCFF"/>
            </a:solidFill>
            <a:prstDash val="solid"/>
            <a:round/>
            <a:headEnd type="none" w="med" len="med"/>
            <a:tailEnd type="stealth" w="med" len="med"/>
          </a:ln>
        </p:spPr>
        <p:txBody>
          <a:bodyPr wrap="none" anchor="t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3" name="Text Box 104"/>
          <p:cNvSpPr txBox="1"/>
          <p:nvPr/>
        </p:nvSpPr>
        <p:spPr>
          <a:xfrm>
            <a:off x="6499860" y="4772343"/>
            <a:ext cx="2325688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分生组织</a:t>
            </a:r>
          </a:p>
        </p:txBody>
      </p:sp>
      <p:sp>
        <p:nvSpPr>
          <p:cNvPr id="164" name="Text Box 7"/>
          <p:cNvSpPr txBox="1"/>
          <p:nvPr/>
        </p:nvSpPr>
        <p:spPr>
          <a:xfrm rot="2056622">
            <a:off x="5501323" y="3176905"/>
            <a:ext cx="1093787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保留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  <p:bldP spid="89" grpId="0" bldLvl="0" animBg="1"/>
      <p:bldP spid="90" grpId="0"/>
      <p:bldP spid="163" grpId="0"/>
      <p:bldP spid="1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Rot="1"/>
          </p:cNvSpPr>
          <p:nvPr>
            <p:ph type="ctrTitle"/>
          </p:nvPr>
        </p:nvSpPr>
        <p:spPr>
          <a:xfrm>
            <a:off x="777558" y="326390"/>
            <a:ext cx="9144000" cy="676275"/>
          </a:xfrm>
        </p:spPr>
        <p:txBody>
          <a:bodyPr wrap="square" lIns="91440" tIns="45720" rIns="91440" bIns="45720" anchor="ctr"/>
          <a:lstStyle/>
          <a:p>
            <a:pPr eaLnBrk="1" hangingPunct="1"/>
            <a:r>
              <a:rPr lang="zh-CN" altLang="en-US" sz="4400" b="1" kern="1200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 </a:t>
            </a:r>
            <a:r>
              <a:rPr lang="zh-CN" altLang="en-US" sz="4400" b="1" kern="1200" dirty="0">
                <a:solidFill>
                  <a:srgbClr val="00B050"/>
                </a:solidFill>
                <a:latin typeface="黑体" panose="02010609060101010101" pitchFamily="2" charset="-122"/>
                <a:ea typeface="黑体" panose="02010609060101010101" pitchFamily="2" charset="-122"/>
                <a:cs typeface="+mj-cs"/>
              </a:rPr>
              <a:t>二</a:t>
            </a:r>
            <a:r>
              <a:rPr lang="en-US" altLang="zh-CN" sz="4400" b="1" kern="1200" dirty="0">
                <a:solidFill>
                  <a:srgbClr val="00B050"/>
                </a:solidFill>
                <a:latin typeface="黑体" panose="02010609060101010101" pitchFamily="2" charset="-122"/>
                <a:ea typeface="黑体" panose="02010609060101010101" pitchFamily="2" charset="-122"/>
                <a:cs typeface="+mj-cs"/>
              </a:rPr>
              <a:t>.</a:t>
            </a:r>
            <a:r>
              <a:rPr lang="zh-CN" altLang="en-US" sz="4400" b="1" kern="1200" dirty="0">
                <a:solidFill>
                  <a:srgbClr val="00B050"/>
                </a:solidFill>
                <a:latin typeface="黑体" panose="02010609060101010101" pitchFamily="2" charset="-122"/>
                <a:ea typeface="黑体" panose="02010609060101010101" pitchFamily="2" charset="-122"/>
                <a:cs typeface="+mj-cs"/>
              </a:rPr>
              <a:t>植物的几种主要组织</a:t>
            </a:r>
          </a:p>
        </p:txBody>
      </p:sp>
      <p:sp>
        <p:nvSpPr>
          <p:cNvPr id="485381" name="Rectangle 5"/>
          <p:cNvSpPr>
            <a:spLocks noChangeArrowheads="1"/>
          </p:cNvSpPr>
          <p:nvPr/>
        </p:nvSpPr>
        <p:spPr bwMode="auto">
          <a:xfrm>
            <a:off x="1913890" y="1958340"/>
            <a:ext cx="9952355" cy="234378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469900" marR="0" lvl="0" indent="-469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cs typeface="+mn-cs"/>
              </a:rPr>
              <a:t>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在成熟的植物体内，总保留着一部分不分化的细胞，它们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终生保持分裂能力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，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这样的细胞群构成的组织，叫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分生组织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cs typeface="+mn-cs"/>
            </a:endParaRPr>
          </a:p>
          <a:p>
            <a:pPr marL="469900" marR="0" lvl="0" indent="-469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cs typeface="+mn-cs"/>
            </a:endParaRPr>
          </a:p>
        </p:txBody>
      </p:sp>
      <p:sp>
        <p:nvSpPr>
          <p:cNvPr id="19461" name="Rectangle 6"/>
          <p:cNvSpPr/>
          <p:nvPr/>
        </p:nvSpPr>
        <p:spPr>
          <a:xfrm>
            <a:off x="-260350" y="1163320"/>
            <a:ext cx="1114234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</a:pPr>
            <a:r>
              <a:rPr lang="zh-CN" altLang="en-US" sz="3600" dirty="0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      </a:t>
            </a:r>
            <a:r>
              <a:rPr lang="en-US" altLang="zh-CN" sz="3600" dirty="0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1</a:t>
            </a:r>
            <a:r>
              <a:rPr lang="zh-CN" altLang="en-US" sz="3600" dirty="0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、分生组织</a:t>
            </a:r>
          </a:p>
        </p:txBody>
      </p:sp>
      <p:sp>
        <p:nvSpPr>
          <p:cNvPr id="485383" name="Rectangle 7"/>
          <p:cNvSpPr>
            <a:spLocks noChangeArrowheads="1"/>
          </p:cNvSpPr>
          <p:nvPr/>
        </p:nvSpPr>
        <p:spPr bwMode="auto">
          <a:xfrm>
            <a:off x="2289810" y="3876040"/>
            <a:ext cx="11142345" cy="58356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469900" marR="0" lvl="0" indent="-469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根尖端和芽尖端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的分生区属于分生组织。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uLnTx/>
              <a:uFillTx/>
              <a:latin typeface="宋体" panose="02010600030101010101" pitchFamily="2" charset="-122"/>
              <a:cs typeface="+mn-cs"/>
            </a:endParaRPr>
          </a:p>
        </p:txBody>
      </p:sp>
      <p:sp>
        <p:nvSpPr>
          <p:cNvPr id="485384" name="Rectangle 8"/>
          <p:cNvSpPr>
            <a:spLocks noChangeArrowheads="1"/>
          </p:cNvSpPr>
          <p:nvPr/>
        </p:nvSpPr>
        <p:spPr bwMode="auto">
          <a:xfrm>
            <a:off x="1591310" y="4459605"/>
            <a:ext cx="5852160" cy="15684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469900" marR="0" lvl="0" indent="-469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细胞小，细胞壁薄，细胞核大，细胞质浓，具有很强的分裂能力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cs typeface="+mn-cs"/>
              </a:rPr>
              <a:t>。</a:t>
            </a:r>
          </a:p>
        </p:txBody>
      </p:sp>
      <p:pic>
        <p:nvPicPr>
          <p:cNvPr id="19464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3470" y="4459605"/>
            <a:ext cx="3944620" cy="22783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777875" y="1958340"/>
            <a:ext cx="1887855" cy="31692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 定义</a:t>
            </a:r>
            <a:r>
              <a:rPr lang="zh-CN" altLang="en-US" sz="4000" b="1" noProof="0" dirty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：</a:t>
            </a:r>
          </a:p>
          <a:p>
            <a:endParaRPr lang="zh-CN" altLang="en-US" sz="4000" b="1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uLnTx/>
              <a:uFillTx/>
              <a:latin typeface="Verdana" panose="020B0604030504040204" pitchFamily="34" charset="0"/>
              <a:ea typeface="黑体" panose="02010609060101010101" pitchFamily="2" charset="-122"/>
              <a:sym typeface="+mn-ea"/>
            </a:endParaRPr>
          </a:p>
          <a:p>
            <a:endParaRPr lang="zh-CN" altLang="en-US" sz="4000" b="1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uLnTx/>
              <a:uFillTx/>
              <a:latin typeface="Verdana" panose="020B0604030504040204" pitchFamily="34" charset="0"/>
              <a:ea typeface="黑体" panose="02010609060101010101" pitchFamily="2" charset="-122"/>
              <a:sym typeface="+mn-ea"/>
            </a:endParaRPr>
          </a:p>
          <a:p>
            <a:r>
              <a:rPr lang="zh-CN" altLang="en-US" sz="4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分布：</a:t>
            </a:r>
          </a:p>
          <a:p>
            <a:r>
              <a:rPr lang="zh-CN" altLang="en-US" sz="4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特点： 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5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5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5383" grpId="0" bldLvl="0" animBg="1"/>
      <p:bldP spid="485384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9"/>
          <p:cNvSpPr txBox="1"/>
          <p:nvPr/>
        </p:nvSpPr>
        <p:spPr>
          <a:xfrm>
            <a:off x="5303838" y="6027420"/>
            <a:ext cx="2325687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分生组织</a:t>
            </a:r>
          </a:p>
        </p:txBody>
      </p:sp>
      <p:sp>
        <p:nvSpPr>
          <p:cNvPr id="20" name="Text Box 10"/>
          <p:cNvSpPr txBox="1"/>
          <p:nvPr/>
        </p:nvSpPr>
        <p:spPr>
          <a:xfrm>
            <a:off x="367030" y="2774315"/>
            <a:ext cx="2103438" cy="5826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保护组织</a:t>
            </a:r>
          </a:p>
        </p:txBody>
      </p:sp>
      <p:sp>
        <p:nvSpPr>
          <p:cNvPr id="21" name="Text Box 11"/>
          <p:cNvSpPr txBox="1"/>
          <p:nvPr/>
        </p:nvSpPr>
        <p:spPr>
          <a:xfrm>
            <a:off x="712788" y="5564505"/>
            <a:ext cx="201295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输导组织</a:t>
            </a:r>
          </a:p>
        </p:txBody>
      </p:sp>
      <p:sp>
        <p:nvSpPr>
          <p:cNvPr id="22" name="Text Box 12"/>
          <p:cNvSpPr txBox="1"/>
          <p:nvPr/>
        </p:nvSpPr>
        <p:spPr>
          <a:xfrm>
            <a:off x="9540875" y="5444808"/>
            <a:ext cx="2611438" cy="5826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营养组织</a:t>
            </a:r>
          </a:p>
        </p:txBody>
      </p:sp>
      <p:sp>
        <p:nvSpPr>
          <p:cNvPr id="23" name="Text Box 12"/>
          <p:cNvSpPr txBox="1"/>
          <p:nvPr/>
        </p:nvSpPr>
        <p:spPr>
          <a:xfrm>
            <a:off x="9692005" y="3289300"/>
            <a:ext cx="2012950" cy="5826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机械组织</a:t>
            </a:r>
          </a:p>
        </p:txBody>
      </p:sp>
      <p:sp>
        <p:nvSpPr>
          <p:cNvPr id="24" name="下箭头 23"/>
          <p:cNvSpPr/>
          <p:nvPr/>
        </p:nvSpPr>
        <p:spPr>
          <a:xfrm rot="1907336" flipH="1">
            <a:off x="5046980" y="3223260"/>
            <a:ext cx="231775" cy="978535"/>
          </a:xfrm>
          <a:prstGeom prst="down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3200" strike="noStrike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8440" name="Picture 8" descr="pic_381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9999" contrast="41999"/>
          </a:blip>
          <a:srcRect l="34328" t="56007" r="38612" b="26932"/>
          <a:stretch>
            <a:fillRect/>
          </a:stretch>
        </p:blipFill>
        <p:spPr>
          <a:xfrm rot="239732">
            <a:off x="5220335" y="1676400"/>
            <a:ext cx="2352040" cy="16548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" name="下箭头 25"/>
          <p:cNvSpPr/>
          <p:nvPr/>
        </p:nvSpPr>
        <p:spPr>
          <a:xfrm rot="5400000">
            <a:off x="4678680" y="2304098"/>
            <a:ext cx="196850" cy="431800"/>
          </a:xfrm>
          <a:prstGeom prst="down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3200" strike="noStrike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下箭头 26"/>
          <p:cNvSpPr/>
          <p:nvPr/>
        </p:nvSpPr>
        <p:spPr>
          <a:xfrm rot="16200000">
            <a:off x="8470900" y="2207260"/>
            <a:ext cx="82550" cy="904875"/>
          </a:xfrm>
          <a:prstGeom prst="down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3200" strike="noStrike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下箭头 27"/>
          <p:cNvSpPr/>
          <p:nvPr/>
        </p:nvSpPr>
        <p:spPr>
          <a:xfrm rot="21431769">
            <a:off x="6327775" y="3503613"/>
            <a:ext cx="130175" cy="650875"/>
          </a:xfrm>
          <a:prstGeom prst="down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3200" strike="noStrike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下箭头 28"/>
          <p:cNvSpPr/>
          <p:nvPr/>
        </p:nvSpPr>
        <p:spPr>
          <a:xfrm rot="19562232">
            <a:off x="7902575" y="3467735"/>
            <a:ext cx="200025" cy="1038860"/>
          </a:xfrm>
          <a:prstGeom prst="down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3200" strike="noStrike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0" name="Picture 8" descr="pic_381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9999" contrast="41999"/>
          </a:blip>
          <a:srcRect l="34328" t="56007" r="38612" b="26932"/>
          <a:stretch>
            <a:fillRect/>
          </a:stretch>
        </p:blipFill>
        <p:spPr>
          <a:xfrm rot="10639716">
            <a:off x="5024755" y="4323715"/>
            <a:ext cx="2008505" cy="1412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" name="Picture 5" descr="pic_381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9999" contrast="41999"/>
          </a:blip>
          <a:srcRect l="21310" r="44859" b="84407"/>
          <a:stretch>
            <a:fillRect/>
          </a:stretch>
        </p:blipFill>
        <p:spPr>
          <a:xfrm>
            <a:off x="1311910" y="1415415"/>
            <a:ext cx="3495040" cy="179768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" name="Picture 17" descr="pic_3811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9999" contrast="41999"/>
          </a:blip>
          <a:srcRect l="8154" t="21353" r="70840" b="33704"/>
          <a:stretch>
            <a:fillRect/>
          </a:stretch>
        </p:blipFill>
        <p:spPr>
          <a:xfrm>
            <a:off x="3245485" y="3693795"/>
            <a:ext cx="1561465" cy="30238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" name="Picture 13" descr="pic_381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9999" contrast="41999"/>
          </a:blip>
          <a:srcRect l="67690" t="30344" b="44597"/>
          <a:stretch>
            <a:fillRect/>
          </a:stretch>
        </p:blipFill>
        <p:spPr>
          <a:xfrm>
            <a:off x="7339965" y="4277360"/>
            <a:ext cx="2643505" cy="22885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350375" y="517525"/>
            <a:ext cx="1416685" cy="2948305"/>
          </a:xfrm>
          <a:prstGeom prst="rect">
            <a:avLst/>
          </a:prstGeom>
        </p:spPr>
      </p:pic>
      <p:sp>
        <p:nvSpPr>
          <p:cNvPr id="25603" name="Text Box 4"/>
          <p:cNvSpPr txBox="1"/>
          <p:nvPr/>
        </p:nvSpPr>
        <p:spPr>
          <a:xfrm>
            <a:off x="798830" y="130810"/>
            <a:ext cx="8893175" cy="82994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r>
              <a:rPr lang="zh-CN" altLang="en-US" sz="4800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其它组织的形成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 bldLvl="0" animBg="1"/>
      <p:bldP spid="26" grpId="0" bldLvl="0" animBg="1"/>
      <p:bldP spid="27" grpId="0" bldLvl="0" animBg="1"/>
      <p:bldP spid="28" grpId="0" bldLvl="0" animBg="1"/>
      <p:bldP spid="29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384" name="Rectangle 8"/>
          <p:cNvSpPr>
            <a:spLocks noChangeArrowheads="1"/>
          </p:cNvSpPr>
          <p:nvPr/>
        </p:nvSpPr>
        <p:spPr bwMode="auto">
          <a:xfrm>
            <a:off x="2358390" y="2644775"/>
            <a:ext cx="5852160" cy="58356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保护内部柔嫩的部分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77875" y="1290320"/>
            <a:ext cx="1714500" cy="1938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分布：</a:t>
            </a:r>
          </a:p>
          <a:p>
            <a:r>
              <a:rPr lang="zh-CN" altLang="en-US" sz="4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特点：</a:t>
            </a:r>
          </a:p>
          <a:p>
            <a:r>
              <a:rPr lang="zh-CN" altLang="en-US" sz="4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功能：  </a:t>
            </a:r>
          </a:p>
        </p:txBody>
      </p:sp>
      <p:sp>
        <p:nvSpPr>
          <p:cNvPr id="19461" name="Rectangle 6"/>
          <p:cNvSpPr/>
          <p:nvPr/>
        </p:nvSpPr>
        <p:spPr>
          <a:xfrm>
            <a:off x="991870" y="306070"/>
            <a:ext cx="390334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</a:pPr>
            <a:r>
              <a:rPr lang="en-US" altLang="zh-CN" sz="4800" dirty="0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2</a:t>
            </a:r>
            <a:r>
              <a:rPr lang="zh-CN" altLang="en-US" sz="4800" dirty="0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、保护组织</a:t>
            </a:r>
          </a:p>
        </p:txBody>
      </p:sp>
      <p:sp>
        <p:nvSpPr>
          <p:cNvPr id="485383" name="Rectangle 7"/>
          <p:cNvSpPr>
            <a:spLocks noChangeArrowheads="1"/>
          </p:cNvSpPr>
          <p:nvPr/>
        </p:nvSpPr>
        <p:spPr bwMode="auto">
          <a:xfrm>
            <a:off x="2485390" y="1290320"/>
            <a:ext cx="11142345" cy="58356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469900" marR="0" lvl="0" indent="-469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anose="05000000000000000000" pitchFamily="2" charset="2"/>
              <a:buNone/>
              <a:defRPr/>
            </a:pP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根、茎、叶的表皮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uLnTx/>
              <a:uFillTx/>
              <a:latin typeface="宋体" panose="02010600030101010101" pitchFamily="2" charset="-122"/>
              <a:cs typeface="+mn-cs"/>
            </a:endParaRPr>
          </a:p>
        </p:txBody>
      </p:sp>
      <p:pic>
        <p:nvPicPr>
          <p:cNvPr id="27651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6040" y="2028825"/>
            <a:ext cx="5608320" cy="40792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3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715" y="4040505"/>
            <a:ext cx="4351655" cy="23679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2358390" y="1967865"/>
            <a:ext cx="4653280" cy="583565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320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  <a:sym typeface="+mn-ea"/>
              </a:rPr>
              <a:t>细胞排列紧密，细胞壁厚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5384" grpId="0" bldLvl="0" animBg="1"/>
      <p:bldP spid="485383" grpId="0" bldLvl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384" name="Rectangle 8"/>
          <p:cNvSpPr>
            <a:spLocks noChangeArrowheads="1"/>
          </p:cNvSpPr>
          <p:nvPr/>
        </p:nvSpPr>
        <p:spPr bwMode="auto">
          <a:xfrm>
            <a:off x="2485390" y="2644775"/>
            <a:ext cx="5852160" cy="58356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支撑和保护植物。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77875" y="1290320"/>
            <a:ext cx="1714500" cy="1938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分布：</a:t>
            </a:r>
          </a:p>
          <a:p>
            <a:r>
              <a:rPr lang="zh-CN" altLang="en-US" sz="4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特点：</a:t>
            </a:r>
          </a:p>
          <a:p>
            <a:r>
              <a:rPr lang="zh-CN" altLang="en-US" sz="4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功能：  </a:t>
            </a:r>
          </a:p>
        </p:txBody>
      </p:sp>
      <p:sp>
        <p:nvSpPr>
          <p:cNvPr id="19461" name="Rectangle 6"/>
          <p:cNvSpPr/>
          <p:nvPr/>
        </p:nvSpPr>
        <p:spPr>
          <a:xfrm>
            <a:off x="991870" y="306070"/>
            <a:ext cx="390334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</a:pPr>
            <a:r>
              <a:rPr lang="en-US" altLang="zh-CN" sz="4800" dirty="0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3</a:t>
            </a:r>
            <a:r>
              <a:rPr lang="zh-CN" altLang="en-US" sz="4800" dirty="0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、机械组织</a:t>
            </a:r>
          </a:p>
        </p:txBody>
      </p:sp>
      <p:sp>
        <p:nvSpPr>
          <p:cNvPr id="485383" name="Rectangle 7"/>
          <p:cNvSpPr>
            <a:spLocks noChangeArrowheads="1"/>
          </p:cNvSpPr>
          <p:nvPr/>
        </p:nvSpPr>
        <p:spPr bwMode="auto">
          <a:xfrm>
            <a:off x="2485390" y="1290320"/>
            <a:ext cx="11142345" cy="58356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469900" marR="0" lvl="0" indent="-469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anose="05000000000000000000" pitchFamily="2" charset="2"/>
              <a:buNone/>
              <a:defRPr/>
            </a:pP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茎、叶柄、叶片、花柄，果皮，种皮。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uLnTx/>
              <a:uFillTx/>
              <a:latin typeface="宋体" panose="02010600030101010101" pitchFamily="2" charset="-122"/>
              <a:cs typeface="+mn-cs"/>
            </a:endParaRPr>
          </a:p>
        </p:txBody>
      </p:sp>
      <p:sp>
        <p:nvSpPr>
          <p:cNvPr id="10" name="Text Box 19"/>
          <p:cNvSpPr txBox="1"/>
          <p:nvPr/>
        </p:nvSpPr>
        <p:spPr>
          <a:xfrm>
            <a:off x="2485073" y="1999615"/>
            <a:ext cx="480853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</a:rPr>
              <a:t>细胞壁厚</a:t>
            </a:r>
          </a:p>
        </p:txBody>
      </p:sp>
      <p:pic>
        <p:nvPicPr>
          <p:cNvPr id="21507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3465" y="2248535"/>
            <a:ext cx="2106295" cy="43808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7000" y="1999615"/>
            <a:ext cx="1802130" cy="49244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41" decel="50000">
                                          <p:stCondLst>
                                            <p:cond delay="3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5384" grpId="0" bldLvl="0" animBg="1"/>
      <p:bldP spid="485383" grpId="0" bldLvl="0" animBg="1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384" name="Rectangle 8"/>
          <p:cNvSpPr>
            <a:spLocks noChangeArrowheads="1"/>
          </p:cNvSpPr>
          <p:nvPr/>
        </p:nvSpPr>
        <p:spPr bwMode="auto">
          <a:xfrm>
            <a:off x="2485390" y="2577465"/>
            <a:ext cx="4748530" cy="107632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运输水分和无机盐的导管；运输有机物的筛管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77875" y="1838960"/>
            <a:ext cx="1714500" cy="13220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分布：</a:t>
            </a:r>
          </a:p>
          <a:p>
            <a:r>
              <a:rPr lang="zh-CN" altLang="en-US" sz="4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功能：  </a:t>
            </a:r>
          </a:p>
        </p:txBody>
      </p:sp>
      <p:sp>
        <p:nvSpPr>
          <p:cNvPr id="19461" name="Rectangle 6"/>
          <p:cNvSpPr/>
          <p:nvPr/>
        </p:nvSpPr>
        <p:spPr>
          <a:xfrm>
            <a:off x="991870" y="854710"/>
            <a:ext cx="390334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</a:pPr>
            <a:r>
              <a:rPr lang="en-US" altLang="zh-CN" sz="4800" dirty="0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4</a:t>
            </a:r>
            <a:r>
              <a:rPr lang="zh-CN" altLang="en-US" sz="4800" dirty="0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、输导组织</a:t>
            </a:r>
          </a:p>
        </p:txBody>
      </p:sp>
      <p:sp>
        <p:nvSpPr>
          <p:cNvPr id="485383" name="Rectangle 7"/>
          <p:cNvSpPr>
            <a:spLocks noChangeArrowheads="1"/>
          </p:cNvSpPr>
          <p:nvPr/>
        </p:nvSpPr>
        <p:spPr bwMode="auto">
          <a:xfrm>
            <a:off x="2485390" y="1838960"/>
            <a:ext cx="11142345" cy="58356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469900" marR="0" lvl="0" indent="-469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anose="05000000000000000000" pitchFamily="2" charset="2"/>
              <a:buNone/>
              <a:defRPr/>
            </a:pP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根、茎、叶等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uLnTx/>
              <a:uFillTx/>
              <a:latin typeface="宋体" panose="02010600030101010101" pitchFamily="2" charset="-122"/>
              <a:cs typeface="+mn-cs"/>
            </a:endParaRPr>
          </a:p>
        </p:txBody>
      </p:sp>
      <p:pic>
        <p:nvPicPr>
          <p:cNvPr id="4" name="Picture 2" descr="3-22"/>
          <p:cNvPicPr>
            <a:picLocks noChangeAspect="1"/>
          </p:cNvPicPr>
          <p:nvPr/>
        </p:nvPicPr>
        <p:blipFill>
          <a:blip r:embed="rId3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rcRect l="60455"/>
          <a:stretch>
            <a:fillRect/>
          </a:stretch>
        </p:blipFill>
        <p:spPr>
          <a:xfrm>
            <a:off x="8777605" y="1130935"/>
            <a:ext cx="3027045" cy="47555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Picture 3" descr="3-22"/>
          <p:cNvPicPr>
            <a:picLocks noChangeAspect="1"/>
          </p:cNvPicPr>
          <p:nvPr/>
        </p:nvPicPr>
        <p:blipFill>
          <a:blip r:embed="rId3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rcRect l="2205" r="60431"/>
          <a:stretch>
            <a:fillRect/>
          </a:stretch>
        </p:blipFill>
        <p:spPr>
          <a:xfrm>
            <a:off x="6578600" y="971550"/>
            <a:ext cx="2955925" cy="49149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5384" grpId="0" bldLvl="0" animBg="1"/>
      <p:bldP spid="48538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384" name="Rectangle 8"/>
          <p:cNvSpPr>
            <a:spLocks noChangeArrowheads="1"/>
          </p:cNvSpPr>
          <p:nvPr/>
        </p:nvSpPr>
        <p:spPr bwMode="auto">
          <a:xfrm>
            <a:off x="2120265" y="2644775"/>
            <a:ext cx="5852160" cy="107632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320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  <a:sym typeface="+mn-ea"/>
              </a:rPr>
              <a:t>储藏营养物质，含有叶绿体的营养组织还能进行光合作用</a:t>
            </a:r>
            <a:endParaRPr kumimoji="0" lang="zh-CN" altLang="en-US" sz="3200" i="0" u="none" strike="noStrike" kern="1200" cap="none" spc="0" normalizeH="0" baseline="0" noProof="0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77875" y="1290320"/>
            <a:ext cx="1714500" cy="1938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分布：</a:t>
            </a:r>
          </a:p>
          <a:p>
            <a:r>
              <a:rPr lang="zh-CN" altLang="en-US" sz="4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特点：</a:t>
            </a:r>
          </a:p>
          <a:p>
            <a:r>
              <a:rPr lang="zh-CN" altLang="en-US" sz="4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2" charset="-122"/>
                <a:sym typeface="+mn-ea"/>
              </a:rPr>
              <a:t>功能：  </a:t>
            </a:r>
          </a:p>
        </p:txBody>
      </p:sp>
      <p:sp>
        <p:nvSpPr>
          <p:cNvPr id="19461" name="Rectangle 6"/>
          <p:cNvSpPr/>
          <p:nvPr/>
        </p:nvSpPr>
        <p:spPr>
          <a:xfrm>
            <a:off x="991870" y="306070"/>
            <a:ext cx="390334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</a:pPr>
            <a:r>
              <a:rPr lang="en-US" altLang="zh-CN" sz="4800" dirty="0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5</a:t>
            </a:r>
            <a:r>
              <a:rPr lang="zh-CN" altLang="en-US" sz="4800" dirty="0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、营养组织</a:t>
            </a:r>
          </a:p>
        </p:txBody>
      </p:sp>
      <p:sp>
        <p:nvSpPr>
          <p:cNvPr id="485383" name="Rectangle 7"/>
          <p:cNvSpPr>
            <a:spLocks noChangeArrowheads="1"/>
          </p:cNvSpPr>
          <p:nvPr/>
        </p:nvSpPr>
        <p:spPr bwMode="auto">
          <a:xfrm>
            <a:off x="2485390" y="1290320"/>
            <a:ext cx="11142345" cy="58356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469900" marR="0" lvl="0" indent="-469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anose="05000000000000000000" pitchFamily="2" charset="2"/>
              <a:buNone/>
              <a:defRPr/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根、茎、叶、花、果实、种子中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uLnTx/>
              <a:uFillTx/>
              <a:latin typeface="宋体" panose="02010600030101010101" pitchFamily="2" charset="-122"/>
              <a:cs typeface="+mn-cs"/>
            </a:endParaRPr>
          </a:p>
        </p:txBody>
      </p:sp>
      <p:sp>
        <p:nvSpPr>
          <p:cNvPr id="10" name="Text Box 19"/>
          <p:cNvSpPr txBox="1"/>
          <p:nvPr/>
        </p:nvSpPr>
        <p:spPr>
          <a:xfrm>
            <a:off x="1977073" y="1936750"/>
            <a:ext cx="480853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360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  <a:sym typeface="+mn-ea"/>
              </a:rPr>
              <a:t>细胞壁薄，液泡大</a:t>
            </a:r>
            <a:endParaRPr lang="zh-CN" altLang="en-US" sz="3600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8677" name="Picture 8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159375" y="4071620"/>
            <a:ext cx="2538095" cy="2584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6" name="Picture 7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 l="76138" t="48740"/>
          <a:stretch>
            <a:fillRect/>
          </a:stretch>
        </p:blipFill>
        <p:spPr>
          <a:xfrm>
            <a:off x="8468360" y="1936750"/>
            <a:ext cx="3188970" cy="37909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41" decel="50000">
                                          <p:stCondLst>
                                            <p:cond delay="3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5384" grpId="0" bldLvl="0" animBg="1"/>
      <p:bldP spid="485383" grpId="0" bldLvl="0" animBg="1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C40A122D-E58F-4BA8-B5B0-261541AF8FDA}"/>
              </a:ext>
            </a:extLst>
          </p:cNvPr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727" y="408443"/>
            <a:ext cx="4441184" cy="5872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3399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3496D1-414F-49E2-9801-BC77C3688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27ECAB5-708F-4DCB-8DE5-DD001C653D7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C1217E8-5F4B-4467-A1B9-59957EF867F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122" name="Picture 2" descr="See the source image">
            <a:extLst>
              <a:ext uri="{FF2B5EF4-FFF2-40B4-BE49-F238E27FC236}">
                <a16:creationId xmlns:a16="http://schemas.microsoft.com/office/drawing/2014/main" id="{D90F5C48-6BCE-43BF-8590-AACA1888D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0494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5618" name="Group 2"/>
          <p:cNvGraphicFramePr>
            <a:graphicFrameLocks noGrp="1"/>
          </p:cNvGraphicFramePr>
          <p:nvPr>
            <p:ph sz="quarter" idx="13"/>
          </p:nvPr>
        </p:nvGraphicFramePr>
        <p:xfrm>
          <a:off x="575310" y="460375"/>
          <a:ext cx="11152505" cy="5999480"/>
        </p:xfrm>
        <a:graphic>
          <a:graphicData uri="http://schemas.openxmlformats.org/drawingml/2006/table">
            <a:tbl>
              <a:tblPr/>
              <a:tblGrid>
                <a:gridCol w="12363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08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191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007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名称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细胞结构特点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功能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分布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01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分生组织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细胞小，细胞壁薄，细胞核大，细胞质浓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有很强的分裂增生能力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芽的尖端的分生区、幼根的尖端、茎的形成层等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949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保护组织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细胞排列紧密，细胞壁厚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保护内部柔嫩部分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位于根、茎、叶等器官的表面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018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营养组织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细胞壁薄，液泡大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储藏营养物质，含有叶绿体的营养组织还能进行光合作用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植物体内分布最广泛，主要在各器官的内部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01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输导组织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细胞上下连接，</a:t>
                      </a: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横壁消失，或有筛孔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导管运输水和无机盐，筛管运输有机物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根、茎、叶等处的导管、筛管等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9949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机械组织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细胞壁增厚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对植物体主要起支撑和保护作用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茎、叶柄、叶片、果皮、种皮等处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1102952" y="4563945"/>
            <a:ext cx="10852237" cy="648000"/>
          </a:xfrm>
        </p:spPr>
        <p:txBody>
          <a:bodyPr/>
          <a:lstStyle/>
          <a:p>
            <a:r>
              <a:rPr lang="zh-CN" altLang="en-US" sz="4400">
                <a:solidFill>
                  <a:srgbClr val="00B050"/>
                </a:solidFill>
                <a:latin typeface="华文行楷" panose="02010800040101010101" charset="-122"/>
                <a:ea typeface="华文行楷" panose="02010800040101010101" charset="-122"/>
              </a:rPr>
              <a:t>请你描述</a:t>
            </a:r>
            <a:r>
              <a:rPr lang="zh-CN" altLang="en-US"/>
              <a:t>：</a:t>
            </a:r>
            <a:br>
              <a:rPr lang="zh-CN" altLang="en-US"/>
            </a:br>
            <a:br>
              <a:rPr lang="zh-CN" altLang="en-US"/>
            </a:br>
            <a:r>
              <a:rPr lang="zh-CN" altLang="en-US" sz="400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按照从微观到宏观的顺序，植物体的结构层次是怎么样的？</a:t>
            </a:r>
            <a:br>
              <a:rPr lang="zh-CN" altLang="en-US"/>
            </a:b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102995" y="402590"/>
            <a:ext cx="10600055" cy="31692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4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根据我们所学，植物体是由六大器官组成的，而</a:t>
            </a:r>
            <a:r>
              <a:rPr lang="zh-CN" altLang="en-US" sz="4000" b="1" u="sng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每一种</a:t>
            </a:r>
            <a:r>
              <a:rPr lang="zh-CN" altLang="en-US" sz="4000" b="1" u="sng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器官</a:t>
            </a:r>
            <a:r>
              <a:rPr lang="zh-CN" altLang="en-US" sz="4000" b="1" u="sng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都由几种</a:t>
            </a:r>
            <a:r>
              <a:rPr lang="zh-CN" altLang="en-US" sz="4000" b="1" u="sng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不同的组织</a:t>
            </a:r>
            <a:r>
              <a:rPr lang="zh-CN" altLang="en-US" sz="4000" b="1" u="sng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构成</a:t>
            </a:r>
            <a:r>
              <a:rPr lang="zh-CN" altLang="en-US" sz="4000" b="1" u="sng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；</a:t>
            </a:r>
            <a:r>
              <a:rPr lang="zh-CN" altLang="en-US" sz="4000" b="1" u="sng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每一种</a:t>
            </a:r>
            <a:r>
              <a:rPr lang="zh-CN" altLang="en-US" sz="4000" b="1" u="sng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组织</a:t>
            </a:r>
            <a:r>
              <a:rPr lang="zh-CN" altLang="en-US" sz="4000" b="1" u="sng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都由形态相似、结构和功能相同的</a:t>
            </a:r>
            <a:r>
              <a:rPr lang="zh-CN" altLang="en-US" sz="4000" b="1" u="sng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细胞联合在一起。</a:t>
            </a:r>
            <a:br>
              <a:rPr lang="zh-CN" altLang="en-US" sz="4000" b="1" u="sng">
                <a:sym typeface="+mn-ea"/>
              </a:rPr>
            </a:br>
            <a:endParaRPr lang="zh-CN" altLang="en-US" sz="4000" b="1" u="sng"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100513" y="2333943"/>
            <a:ext cx="1976437" cy="2528887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solidFill>
                  <a:srgbClr val="00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保护组织</a:t>
            </a:r>
          </a:p>
          <a:p>
            <a:r>
              <a:rPr lang="zh-CN" altLang="en-US" sz="3200" dirty="0">
                <a:solidFill>
                  <a:srgbClr val="00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输导</a:t>
            </a:r>
            <a:r>
              <a:rPr lang="zh-CN" altLang="en-US" sz="3200" dirty="0">
                <a:solidFill>
                  <a:srgbClr val="00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组织</a:t>
            </a:r>
          </a:p>
          <a:p>
            <a:r>
              <a:rPr lang="zh-CN" altLang="en-US" sz="3200" dirty="0">
                <a:solidFill>
                  <a:srgbClr val="00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营养组织</a:t>
            </a:r>
          </a:p>
          <a:p>
            <a:r>
              <a:rPr lang="zh-CN" altLang="en-US" sz="3200" dirty="0">
                <a:solidFill>
                  <a:srgbClr val="00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机械组织</a:t>
            </a:r>
          </a:p>
          <a:p>
            <a:r>
              <a:rPr lang="zh-CN" altLang="en-US" sz="3200" dirty="0">
                <a:solidFill>
                  <a:srgbClr val="00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分生组织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273925" y="2934335"/>
            <a:ext cx="741680" cy="144526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器</a:t>
            </a:r>
          </a:p>
          <a:p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234440" y="2811780"/>
            <a:ext cx="690880" cy="132207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细</a:t>
            </a:r>
          </a:p>
          <a:p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胞</a:t>
            </a:r>
          </a:p>
        </p:txBody>
      </p:sp>
      <p:sp>
        <p:nvSpPr>
          <p:cNvPr id="18" name="直接连接符 17"/>
          <p:cNvSpPr/>
          <p:nvPr/>
        </p:nvSpPr>
        <p:spPr>
          <a:xfrm flipV="1">
            <a:off x="2102485" y="3554730"/>
            <a:ext cx="1259840" cy="635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9" name="直接连接符 18"/>
          <p:cNvSpPr/>
          <p:nvPr/>
        </p:nvSpPr>
        <p:spPr>
          <a:xfrm flipV="1">
            <a:off x="6076950" y="3532505"/>
            <a:ext cx="1289685" cy="22225"/>
          </a:xfrm>
          <a:prstGeom prst="line">
            <a:avLst/>
          </a:prstGeom>
          <a:ln w="76200" cap="flat" cmpd="sng">
            <a:solidFill>
              <a:srgbClr val="0033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0" name="直接连接符 19"/>
          <p:cNvSpPr/>
          <p:nvPr/>
        </p:nvSpPr>
        <p:spPr>
          <a:xfrm>
            <a:off x="8087360" y="3485515"/>
            <a:ext cx="1367790" cy="46990"/>
          </a:xfrm>
          <a:prstGeom prst="line">
            <a:avLst/>
          </a:prstGeom>
          <a:ln w="76200" cap="flat" cmpd="sng">
            <a:solidFill>
              <a:srgbClr val="0033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1" name="文本框 20"/>
          <p:cNvSpPr txBox="1"/>
          <p:nvPr/>
        </p:nvSpPr>
        <p:spPr>
          <a:xfrm>
            <a:off x="9552940" y="2629535"/>
            <a:ext cx="690880" cy="193802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植</a:t>
            </a:r>
          </a:p>
          <a:p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物</a:t>
            </a:r>
          </a:p>
          <a:p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体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362008" y="3057208"/>
            <a:ext cx="565150" cy="132207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组</a:t>
            </a:r>
          </a:p>
          <a:p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织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2102485" y="3061335"/>
            <a:ext cx="96202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分裂、分化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521450" y="2970530"/>
            <a:ext cx="75247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构成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8162290" y="2934335"/>
            <a:ext cx="863600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构成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62325" y="5300663"/>
            <a:ext cx="7993063" cy="8239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植物体</a:t>
            </a:r>
            <a:r>
              <a:rPr lang="zh-CN" altLang="en-US" sz="4800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没有</a:t>
            </a:r>
            <a:r>
              <a:rPr lang="zh-CN" altLang="en-US" sz="4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系统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566160" y="726440"/>
            <a:ext cx="505968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8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植物体的结构层次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6" grpId="0" bldLvl="0" animBg="1"/>
      <p:bldP spid="17" grpId="0" bldLvl="0" animBg="1"/>
      <p:bldP spid="21" grpId="0" bldLvl="0" animBg="1"/>
      <p:bldP spid="22" grpId="0" bldLvl="0" animBg="1"/>
      <p:bldP spid="23" grpId="0"/>
      <p:bldP spid="24" grpId="0"/>
      <p:bldP spid="25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左大括号 39942"/>
          <p:cNvSpPr/>
          <p:nvPr/>
        </p:nvSpPr>
        <p:spPr>
          <a:xfrm>
            <a:off x="1835785" y="3155950"/>
            <a:ext cx="236220" cy="2578100"/>
          </a:xfrm>
          <a:prstGeom prst="leftBrace">
            <a:avLst>
              <a:gd name="adj1" fmla="val 99233"/>
              <a:gd name="adj2" fmla="val 50000"/>
            </a:avLst>
          </a:prstGeom>
          <a:noFill/>
          <a:ln w="9525" cap="sq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rgbClr val="808080">
                <a:alpha val="80000"/>
              </a:srgbClr>
            </a:outerShdw>
          </a:effectLst>
        </p:spPr>
        <p:txBody>
          <a:bodyPr anchor="t"/>
          <a:lstStyle/>
          <a:p>
            <a:endParaRPr lang="zh-CN" altLang="en-US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654" name="左大括号 39943"/>
          <p:cNvSpPr/>
          <p:nvPr/>
        </p:nvSpPr>
        <p:spPr>
          <a:xfrm>
            <a:off x="3778885" y="2219325"/>
            <a:ext cx="314960" cy="2159000"/>
          </a:xfrm>
          <a:prstGeom prst="leftBrace">
            <a:avLst>
              <a:gd name="adj1" fmla="val 62441"/>
              <a:gd name="adj2" fmla="val 50000"/>
            </a:avLst>
          </a:prstGeom>
          <a:noFill/>
          <a:ln w="9525" cap="sq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rgbClr val="808080">
                <a:alpha val="80000"/>
              </a:srgbClr>
            </a:outerShdw>
          </a:effectLst>
        </p:spPr>
        <p:txBody>
          <a:bodyPr anchor="t"/>
          <a:lstStyle/>
          <a:p>
            <a:endParaRPr lang="zh-CN" altLang="en-US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655" name="左大括号 39944"/>
          <p:cNvSpPr/>
          <p:nvPr/>
        </p:nvSpPr>
        <p:spPr>
          <a:xfrm>
            <a:off x="7076440" y="3609975"/>
            <a:ext cx="314960" cy="1584325"/>
          </a:xfrm>
          <a:prstGeom prst="leftBrace">
            <a:avLst>
              <a:gd name="adj1" fmla="val 45820"/>
              <a:gd name="adj2" fmla="val 50000"/>
            </a:avLst>
          </a:prstGeom>
          <a:noFill/>
          <a:ln w="9525" cap="sq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rgbClr val="808080">
                <a:alpha val="80000"/>
              </a:srgbClr>
            </a:outerShdw>
          </a:effectLst>
        </p:spPr>
        <p:txBody>
          <a:bodyPr anchor="t"/>
          <a:lstStyle/>
          <a:p>
            <a:endParaRPr lang="zh-CN" altLang="en-US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656" name="文本框 39945"/>
          <p:cNvSpPr txBox="1"/>
          <p:nvPr/>
        </p:nvSpPr>
        <p:spPr>
          <a:xfrm>
            <a:off x="91440" y="3414395"/>
            <a:ext cx="1651635" cy="156845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植物体的结构层次</a:t>
            </a:r>
          </a:p>
        </p:txBody>
      </p:sp>
      <p:sp>
        <p:nvSpPr>
          <p:cNvPr id="27657" name="文本框 39946"/>
          <p:cNvSpPr txBox="1"/>
          <p:nvPr/>
        </p:nvSpPr>
        <p:spPr>
          <a:xfrm>
            <a:off x="2051685" y="2786380"/>
            <a:ext cx="1896110" cy="1076325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植物体的六大器官</a:t>
            </a:r>
          </a:p>
        </p:txBody>
      </p:sp>
      <p:sp>
        <p:nvSpPr>
          <p:cNvPr id="27658" name="文本框 39947"/>
          <p:cNvSpPr txBox="1"/>
          <p:nvPr/>
        </p:nvSpPr>
        <p:spPr>
          <a:xfrm>
            <a:off x="1976755" y="5502275"/>
            <a:ext cx="9122410" cy="583565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植物体的结构层次：细胞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→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组织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→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器官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→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植物体</a:t>
            </a:r>
          </a:p>
        </p:txBody>
      </p:sp>
      <p:sp>
        <p:nvSpPr>
          <p:cNvPr id="27659" name="文本框 39948"/>
          <p:cNvSpPr txBox="1"/>
          <p:nvPr/>
        </p:nvSpPr>
        <p:spPr>
          <a:xfrm>
            <a:off x="4065905" y="1916430"/>
            <a:ext cx="4664710" cy="583565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营养器官：根、茎、叶</a:t>
            </a:r>
          </a:p>
        </p:txBody>
      </p:sp>
      <p:sp>
        <p:nvSpPr>
          <p:cNvPr id="27660" name="文本框 39949"/>
          <p:cNvSpPr txBox="1"/>
          <p:nvPr/>
        </p:nvSpPr>
        <p:spPr>
          <a:xfrm>
            <a:off x="4030980" y="2708275"/>
            <a:ext cx="5256530" cy="583565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生殖器官：花、果实、种子</a:t>
            </a:r>
          </a:p>
        </p:txBody>
      </p:sp>
      <p:sp>
        <p:nvSpPr>
          <p:cNvPr id="27661" name="文本框 39950"/>
          <p:cNvSpPr txBox="1"/>
          <p:nvPr/>
        </p:nvSpPr>
        <p:spPr>
          <a:xfrm>
            <a:off x="4065905" y="4110355"/>
            <a:ext cx="3242310" cy="583565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植物的主要组织</a:t>
            </a:r>
          </a:p>
        </p:txBody>
      </p:sp>
      <p:sp>
        <p:nvSpPr>
          <p:cNvPr id="27662" name="文本框 39951"/>
          <p:cNvSpPr txBox="1"/>
          <p:nvPr/>
        </p:nvSpPr>
        <p:spPr>
          <a:xfrm>
            <a:off x="7391400" y="3138517"/>
            <a:ext cx="1896110" cy="2554545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分生组织保护组织营养组织输导组织机械组织</a:t>
            </a:r>
          </a:p>
        </p:txBody>
      </p:sp>
      <p:pic>
        <p:nvPicPr>
          <p:cNvPr id="27663" name="图片 39952" descr="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443" y="6381750"/>
            <a:ext cx="395287" cy="3952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49" name="内容占位符 39937" descr="post-3-109160202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99453" y="75565"/>
            <a:ext cx="9072562" cy="1497013"/>
          </a:xfrm>
        </p:spPr>
      </p:pic>
      <p:sp>
        <p:nvSpPr>
          <p:cNvPr id="3" name="文本框 39946"/>
          <p:cNvSpPr txBox="1"/>
          <p:nvPr/>
        </p:nvSpPr>
        <p:spPr>
          <a:xfrm>
            <a:off x="5006975" y="408940"/>
            <a:ext cx="3951605" cy="92202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 dirty="0">
                <a:solidFill>
                  <a:srgbClr val="00B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知识小结</a:t>
            </a:r>
          </a:p>
        </p:txBody>
      </p:sp>
    </p:spTree>
    <p:custDataLst>
      <p:tags r:id="rId1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文本框 310273"/>
          <p:cNvSpPr txBox="1"/>
          <p:nvPr/>
        </p:nvSpPr>
        <p:spPr>
          <a:xfrm>
            <a:off x="2484438" y="0"/>
            <a:ext cx="3744912" cy="781050"/>
          </a:xfrm>
          <a:prstGeom prst="rect">
            <a:avLst/>
          </a:prstGeom>
          <a:noFill/>
          <a:ln w="31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45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练习</a:t>
            </a:r>
            <a:r>
              <a:rPr lang="en-US" altLang="zh-CN" sz="45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P65</a:t>
            </a:r>
          </a:p>
        </p:txBody>
      </p:sp>
      <p:sp>
        <p:nvSpPr>
          <p:cNvPr id="36866" name="文本框 310275"/>
          <p:cNvSpPr txBox="1"/>
          <p:nvPr/>
        </p:nvSpPr>
        <p:spPr>
          <a:xfrm>
            <a:off x="323850" y="621030"/>
            <a:ext cx="11066145" cy="614045"/>
          </a:xfrm>
          <a:prstGeom prst="rect">
            <a:avLst/>
          </a:prstGeom>
          <a:noFill/>
          <a:ln w="31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en-US" altLang="zh-CN" sz="34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1.</a:t>
            </a:r>
            <a:r>
              <a:rPr lang="zh-CN" altLang="en-US" sz="34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下面是植物体的结构层次，请你填写组织和器官的名称。</a:t>
            </a:r>
          </a:p>
        </p:txBody>
      </p:sp>
      <p:sp>
        <p:nvSpPr>
          <p:cNvPr id="63" name="椭圆 310280"/>
          <p:cNvSpPr/>
          <p:nvPr/>
        </p:nvSpPr>
        <p:spPr>
          <a:xfrm>
            <a:off x="505460" y="3267075"/>
            <a:ext cx="1061085" cy="934720"/>
          </a:xfrm>
          <a:prstGeom prst="ellipse">
            <a:avLst/>
          </a:prstGeom>
          <a:noFill/>
          <a:ln w="254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4" name="椭圆 310283"/>
          <p:cNvSpPr/>
          <p:nvPr/>
        </p:nvSpPr>
        <p:spPr>
          <a:xfrm>
            <a:off x="1990725" y="3244215"/>
            <a:ext cx="1060450" cy="935355"/>
          </a:xfrm>
          <a:prstGeom prst="ellipse">
            <a:avLst/>
          </a:prstGeom>
          <a:noFill/>
          <a:ln w="254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" name="椭圆 310284"/>
          <p:cNvSpPr/>
          <p:nvPr/>
        </p:nvSpPr>
        <p:spPr>
          <a:xfrm>
            <a:off x="5565775" y="3244215"/>
            <a:ext cx="1060450" cy="935355"/>
          </a:xfrm>
          <a:prstGeom prst="ellipse">
            <a:avLst/>
          </a:prstGeom>
          <a:noFill/>
          <a:ln w="254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" name="椭圆 310285"/>
          <p:cNvSpPr/>
          <p:nvPr/>
        </p:nvSpPr>
        <p:spPr>
          <a:xfrm>
            <a:off x="9495155" y="3027045"/>
            <a:ext cx="1249680" cy="1150620"/>
          </a:xfrm>
          <a:prstGeom prst="ellipse">
            <a:avLst/>
          </a:prstGeom>
          <a:noFill/>
          <a:ln w="254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7" name="矩形 310286"/>
          <p:cNvSpPr/>
          <p:nvPr/>
        </p:nvSpPr>
        <p:spPr>
          <a:xfrm>
            <a:off x="3356610" y="5044440"/>
            <a:ext cx="1515110" cy="576580"/>
          </a:xfrm>
          <a:prstGeom prst="rect">
            <a:avLst/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8" name="矩形 310287"/>
          <p:cNvSpPr/>
          <p:nvPr/>
        </p:nvSpPr>
        <p:spPr>
          <a:xfrm>
            <a:off x="3283585" y="2668270"/>
            <a:ext cx="1515110" cy="575945"/>
          </a:xfrm>
          <a:prstGeom prst="rect">
            <a:avLst/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9" name="矩形 310288"/>
          <p:cNvSpPr/>
          <p:nvPr/>
        </p:nvSpPr>
        <p:spPr>
          <a:xfrm>
            <a:off x="3356610" y="3460115"/>
            <a:ext cx="1515110" cy="576580"/>
          </a:xfrm>
          <a:prstGeom prst="rect">
            <a:avLst/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0" name="矩形 310289"/>
          <p:cNvSpPr/>
          <p:nvPr/>
        </p:nvSpPr>
        <p:spPr>
          <a:xfrm>
            <a:off x="3356610" y="4252595"/>
            <a:ext cx="1515110" cy="575945"/>
          </a:xfrm>
          <a:prstGeom prst="rect">
            <a:avLst/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" name="矩形 310290"/>
          <p:cNvSpPr/>
          <p:nvPr/>
        </p:nvSpPr>
        <p:spPr>
          <a:xfrm>
            <a:off x="3283585" y="1875790"/>
            <a:ext cx="1515110" cy="576580"/>
          </a:xfrm>
          <a:prstGeom prst="rect">
            <a:avLst/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" name="矩形 310291"/>
          <p:cNvSpPr/>
          <p:nvPr/>
        </p:nvSpPr>
        <p:spPr>
          <a:xfrm>
            <a:off x="6573520" y="2596515"/>
            <a:ext cx="1515745" cy="576580"/>
          </a:xfrm>
          <a:prstGeom prst="rect">
            <a:avLst/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" name="矩形 310292"/>
          <p:cNvSpPr/>
          <p:nvPr/>
        </p:nvSpPr>
        <p:spPr>
          <a:xfrm>
            <a:off x="6645275" y="4036695"/>
            <a:ext cx="1515110" cy="575945"/>
          </a:xfrm>
          <a:prstGeom prst="rect">
            <a:avLst/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" name="矩形 310293"/>
          <p:cNvSpPr/>
          <p:nvPr/>
        </p:nvSpPr>
        <p:spPr>
          <a:xfrm>
            <a:off x="8631555" y="1442720"/>
            <a:ext cx="681355" cy="575945"/>
          </a:xfrm>
          <a:prstGeom prst="rect">
            <a:avLst/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5" name="矩形 310294"/>
          <p:cNvSpPr/>
          <p:nvPr/>
        </p:nvSpPr>
        <p:spPr>
          <a:xfrm>
            <a:off x="8631555" y="2163445"/>
            <a:ext cx="681355" cy="575945"/>
          </a:xfrm>
          <a:prstGeom prst="rect">
            <a:avLst/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6" name="矩形 310295"/>
          <p:cNvSpPr/>
          <p:nvPr/>
        </p:nvSpPr>
        <p:spPr>
          <a:xfrm>
            <a:off x="8631555" y="2955290"/>
            <a:ext cx="681355" cy="576580"/>
          </a:xfrm>
          <a:prstGeom prst="rect">
            <a:avLst/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7" name="矩形 310296"/>
          <p:cNvSpPr/>
          <p:nvPr/>
        </p:nvSpPr>
        <p:spPr>
          <a:xfrm>
            <a:off x="8703310" y="3747770"/>
            <a:ext cx="681355" cy="575945"/>
          </a:xfrm>
          <a:prstGeom prst="rect">
            <a:avLst/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8" name="矩形 310297"/>
          <p:cNvSpPr/>
          <p:nvPr/>
        </p:nvSpPr>
        <p:spPr>
          <a:xfrm>
            <a:off x="8703310" y="4539615"/>
            <a:ext cx="681355" cy="576580"/>
          </a:xfrm>
          <a:prstGeom prst="rect">
            <a:avLst/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9" name="矩形 310298"/>
          <p:cNvSpPr/>
          <p:nvPr/>
        </p:nvSpPr>
        <p:spPr>
          <a:xfrm>
            <a:off x="8703310" y="5259070"/>
            <a:ext cx="681355" cy="575945"/>
          </a:xfrm>
          <a:prstGeom prst="rect">
            <a:avLst/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505460" y="3536950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细胞</a:t>
            </a:r>
          </a:p>
        </p:txBody>
      </p:sp>
      <p:sp>
        <p:nvSpPr>
          <p:cNvPr id="81" name="文本框 80"/>
          <p:cNvSpPr txBox="1"/>
          <p:nvPr/>
        </p:nvSpPr>
        <p:spPr>
          <a:xfrm>
            <a:off x="2094230" y="3531870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组织</a:t>
            </a:r>
          </a:p>
        </p:txBody>
      </p:sp>
      <p:sp>
        <p:nvSpPr>
          <p:cNvPr id="82" name="文本框 81"/>
          <p:cNvSpPr txBox="1"/>
          <p:nvPr/>
        </p:nvSpPr>
        <p:spPr>
          <a:xfrm>
            <a:off x="3283585" y="1947545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en-US" altLang="zh-CN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_____</a:t>
            </a:r>
            <a:r>
              <a:rPr kumimoji="0" lang="zh-CN" altLang="en-US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组织</a:t>
            </a:r>
          </a:p>
        </p:txBody>
      </p:sp>
      <p:sp>
        <p:nvSpPr>
          <p:cNvPr id="83" name="文本框 82"/>
          <p:cNvSpPr txBox="1"/>
          <p:nvPr/>
        </p:nvSpPr>
        <p:spPr>
          <a:xfrm>
            <a:off x="3283585" y="2739390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en-US" altLang="zh-CN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_____</a:t>
            </a:r>
            <a:r>
              <a:rPr kumimoji="0" lang="zh-CN" altLang="en-US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组织</a:t>
            </a:r>
          </a:p>
        </p:txBody>
      </p:sp>
      <p:sp>
        <p:nvSpPr>
          <p:cNvPr id="84" name="文本框 83"/>
          <p:cNvSpPr txBox="1"/>
          <p:nvPr/>
        </p:nvSpPr>
        <p:spPr>
          <a:xfrm>
            <a:off x="3356610" y="3531870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en-US" altLang="zh-CN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_____</a:t>
            </a:r>
            <a:r>
              <a:rPr kumimoji="0" lang="zh-CN" altLang="en-US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组织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3427730" y="4323715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en-US" altLang="zh-CN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_____</a:t>
            </a:r>
            <a:r>
              <a:rPr kumimoji="0" lang="zh-CN" altLang="en-US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组织</a:t>
            </a:r>
          </a:p>
        </p:txBody>
      </p:sp>
      <p:sp>
        <p:nvSpPr>
          <p:cNvPr id="86" name="文本框 85"/>
          <p:cNvSpPr txBox="1"/>
          <p:nvPr/>
        </p:nvSpPr>
        <p:spPr>
          <a:xfrm>
            <a:off x="3356610" y="5116195"/>
            <a:ext cx="213677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en-US" altLang="zh-CN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_____</a:t>
            </a:r>
            <a:r>
              <a:rPr kumimoji="0" lang="zh-CN" altLang="en-US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组织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5636895" y="3460115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器官</a:t>
            </a:r>
          </a:p>
        </p:txBody>
      </p:sp>
      <p:sp>
        <p:nvSpPr>
          <p:cNvPr id="88" name="文本框 87"/>
          <p:cNvSpPr txBox="1"/>
          <p:nvPr/>
        </p:nvSpPr>
        <p:spPr>
          <a:xfrm>
            <a:off x="6573520" y="2668270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en-US" altLang="zh-CN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_____</a:t>
            </a:r>
            <a:r>
              <a:rPr kumimoji="0" lang="zh-CN" altLang="en-US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器官</a:t>
            </a:r>
          </a:p>
        </p:txBody>
      </p:sp>
      <p:sp>
        <p:nvSpPr>
          <p:cNvPr id="89" name="文本框 88"/>
          <p:cNvSpPr txBox="1"/>
          <p:nvPr/>
        </p:nvSpPr>
        <p:spPr>
          <a:xfrm>
            <a:off x="6645275" y="4107815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en-US" altLang="zh-CN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_____</a:t>
            </a:r>
            <a:r>
              <a:rPr kumimoji="0" lang="zh-CN" altLang="en-US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器官</a:t>
            </a:r>
          </a:p>
        </p:txBody>
      </p:sp>
      <p:sp>
        <p:nvSpPr>
          <p:cNvPr id="90" name="右箭头 310311"/>
          <p:cNvSpPr/>
          <p:nvPr/>
        </p:nvSpPr>
        <p:spPr>
          <a:xfrm>
            <a:off x="1642745" y="3689350"/>
            <a:ext cx="301625" cy="217805"/>
          </a:xfrm>
          <a:prstGeom prst="rightArrow">
            <a:avLst>
              <a:gd name="adj1" fmla="val 50000"/>
              <a:gd name="adj2" fmla="val 33016"/>
            </a:avLst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1" name="直接连接符 310312"/>
          <p:cNvSpPr/>
          <p:nvPr/>
        </p:nvSpPr>
        <p:spPr>
          <a:xfrm flipV="1">
            <a:off x="2493645" y="2164715"/>
            <a:ext cx="530860" cy="1079500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92" name="直接连接符 310313"/>
          <p:cNvSpPr/>
          <p:nvPr/>
        </p:nvSpPr>
        <p:spPr>
          <a:xfrm flipV="1">
            <a:off x="2711450" y="2955290"/>
            <a:ext cx="377190" cy="288925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93" name="直接连接符 310314"/>
          <p:cNvSpPr/>
          <p:nvPr/>
        </p:nvSpPr>
        <p:spPr>
          <a:xfrm>
            <a:off x="2927350" y="3747770"/>
            <a:ext cx="226695" cy="635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94" name="直接连接符 310315"/>
          <p:cNvSpPr/>
          <p:nvPr/>
        </p:nvSpPr>
        <p:spPr>
          <a:xfrm>
            <a:off x="2782570" y="4179570"/>
            <a:ext cx="302260" cy="360045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95" name="直接连接符 310316"/>
          <p:cNvSpPr/>
          <p:nvPr/>
        </p:nvSpPr>
        <p:spPr>
          <a:xfrm flipH="1" flipV="1">
            <a:off x="2495550" y="4252595"/>
            <a:ext cx="604520" cy="1152525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96" name="直接连接符 310317"/>
          <p:cNvSpPr/>
          <p:nvPr/>
        </p:nvSpPr>
        <p:spPr>
          <a:xfrm flipH="1" flipV="1">
            <a:off x="5420995" y="2164715"/>
            <a:ext cx="529590" cy="1008380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97" name="直接连接符 310318"/>
          <p:cNvSpPr/>
          <p:nvPr/>
        </p:nvSpPr>
        <p:spPr>
          <a:xfrm flipH="1" flipV="1">
            <a:off x="5420995" y="3028315"/>
            <a:ext cx="379095" cy="287655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98" name="直接连接符 310319"/>
          <p:cNvSpPr/>
          <p:nvPr/>
        </p:nvSpPr>
        <p:spPr>
          <a:xfrm>
            <a:off x="5347970" y="3747770"/>
            <a:ext cx="379095" cy="1270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99" name="直接连接符 310320"/>
          <p:cNvSpPr/>
          <p:nvPr/>
        </p:nvSpPr>
        <p:spPr>
          <a:xfrm flipV="1">
            <a:off x="5492750" y="4036695"/>
            <a:ext cx="303530" cy="431800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00" name="直接连接符 310321"/>
          <p:cNvSpPr/>
          <p:nvPr/>
        </p:nvSpPr>
        <p:spPr>
          <a:xfrm flipV="1">
            <a:off x="5420995" y="4252595"/>
            <a:ext cx="530860" cy="1079500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01" name="直接连接符 310322"/>
          <p:cNvSpPr/>
          <p:nvPr/>
        </p:nvSpPr>
        <p:spPr>
          <a:xfrm flipV="1">
            <a:off x="6357620" y="2955290"/>
            <a:ext cx="151765" cy="360680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02" name="直接连接符 310323"/>
          <p:cNvSpPr/>
          <p:nvPr/>
        </p:nvSpPr>
        <p:spPr>
          <a:xfrm flipH="1" flipV="1">
            <a:off x="6357620" y="4107815"/>
            <a:ext cx="226695" cy="288925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03" name="直接连接符 310324"/>
          <p:cNvSpPr/>
          <p:nvPr/>
        </p:nvSpPr>
        <p:spPr>
          <a:xfrm flipV="1">
            <a:off x="7437120" y="1731645"/>
            <a:ext cx="758190" cy="791845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04" name="直接连接符 310325"/>
          <p:cNvSpPr/>
          <p:nvPr/>
        </p:nvSpPr>
        <p:spPr>
          <a:xfrm flipV="1">
            <a:off x="8414385" y="2379345"/>
            <a:ext cx="303530" cy="360045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05" name="直接连接符 310326"/>
          <p:cNvSpPr/>
          <p:nvPr/>
        </p:nvSpPr>
        <p:spPr>
          <a:xfrm flipH="1" flipV="1">
            <a:off x="8126730" y="3100070"/>
            <a:ext cx="606425" cy="215900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06" name="直接连接符 310327"/>
          <p:cNvSpPr/>
          <p:nvPr/>
        </p:nvSpPr>
        <p:spPr>
          <a:xfrm flipV="1">
            <a:off x="8487410" y="3818890"/>
            <a:ext cx="151130" cy="215900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07" name="直接连接符 310328"/>
          <p:cNvSpPr/>
          <p:nvPr/>
        </p:nvSpPr>
        <p:spPr>
          <a:xfrm flipH="1" flipV="1">
            <a:off x="8344535" y="4539615"/>
            <a:ext cx="377190" cy="503555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08" name="直接连接符 310329"/>
          <p:cNvSpPr/>
          <p:nvPr/>
        </p:nvSpPr>
        <p:spPr>
          <a:xfrm flipH="1" flipV="1">
            <a:off x="7437120" y="4684395"/>
            <a:ext cx="833755" cy="1080770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09" name="直接连接符 310330"/>
          <p:cNvSpPr/>
          <p:nvPr/>
        </p:nvSpPr>
        <p:spPr>
          <a:xfrm flipV="1">
            <a:off x="9351010" y="4107815"/>
            <a:ext cx="605790" cy="1511300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10" name="直接连接符 310331"/>
          <p:cNvSpPr/>
          <p:nvPr/>
        </p:nvSpPr>
        <p:spPr>
          <a:xfrm flipV="1">
            <a:off x="9422130" y="4034790"/>
            <a:ext cx="303530" cy="792480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11" name="直接连接符 310332"/>
          <p:cNvSpPr/>
          <p:nvPr/>
        </p:nvSpPr>
        <p:spPr>
          <a:xfrm flipV="1">
            <a:off x="9351010" y="3818890"/>
            <a:ext cx="227965" cy="360680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12" name="直接连接符 310333"/>
          <p:cNvSpPr/>
          <p:nvPr/>
        </p:nvSpPr>
        <p:spPr>
          <a:xfrm flipH="1" flipV="1">
            <a:off x="9279255" y="3171190"/>
            <a:ext cx="226695" cy="287655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13" name="直接连接符 310334"/>
          <p:cNvSpPr/>
          <p:nvPr/>
        </p:nvSpPr>
        <p:spPr>
          <a:xfrm flipH="1" flipV="1">
            <a:off x="9279255" y="2379345"/>
            <a:ext cx="606425" cy="720725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14" name="直接连接符 310335"/>
          <p:cNvSpPr/>
          <p:nvPr/>
        </p:nvSpPr>
        <p:spPr>
          <a:xfrm flipH="1" flipV="1">
            <a:off x="9352280" y="1658620"/>
            <a:ext cx="756920" cy="1368425"/>
          </a:xfrm>
          <a:prstGeom prst="line">
            <a:avLst/>
          </a:prstGeom>
          <a:ln w="254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15" name="文本框 114"/>
          <p:cNvSpPr txBox="1"/>
          <p:nvPr/>
        </p:nvSpPr>
        <p:spPr>
          <a:xfrm>
            <a:off x="3356610" y="1875790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保护</a:t>
            </a:r>
          </a:p>
        </p:txBody>
      </p:sp>
      <p:sp>
        <p:nvSpPr>
          <p:cNvPr id="116" name="文本框 115"/>
          <p:cNvSpPr txBox="1"/>
          <p:nvPr/>
        </p:nvSpPr>
        <p:spPr>
          <a:xfrm>
            <a:off x="3283585" y="2668270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机械</a:t>
            </a:r>
          </a:p>
        </p:txBody>
      </p:sp>
      <p:sp>
        <p:nvSpPr>
          <p:cNvPr id="117" name="文本框 116"/>
          <p:cNvSpPr txBox="1"/>
          <p:nvPr/>
        </p:nvSpPr>
        <p:spPr>
          <a:xfrm>
            <a:off x="3427730" y="3460115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输导</a:t>
            </a:r>
          </a:p>
        </p:txBody>
      </p:sp>
      <p:sp>
        <p:nvSpPr>
          <p:cNvPr id="118" name="文本框 117"/>
          <p:cNvSpPr txBox="1"/>
          <p:nvPr/>
        </p:nvSpPr>
        <p:spPr>
          <a:xfrm>
            <a:off x="3427730" y="4252595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营养</a:t>
            </a:r>
          </a:p>
        </p:txBody>
      </p:sp>
      <p:sp>
        <p:nvSpPr>
          <p:cNvPr id="119" name="文本框 118"/>
          <p:cNvSpPr txBox="1"/>
          <p:nvPr/>
        </p:nvSpPr>
        <p:spPr>
          <a:xfrm>
            <a:off x="3356610" y="5044440"/>
            <a:ext cx="109664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分生</a:t>
            </a:r>
          </a:p>
        </p:txBody>
      </p:sp>
      <p:sp>
        <p:nvSpPr>
          <p:cNvPr id="120" name="文本框 119"/>
          <p:cNvSpPr txBox="1"/>
          <p:nvPr/>
        </p:nvSpPr>
        <p:spPr>
          <a:xfrm>
            <a:off x="6645275" y="2596515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营养</a:t>
            </a:r>
          </a:p>
        </p:txBody>
      </p:sp>
      <p:sp>
        <p:nvSpPr>
          <p:cNvPr id="121" name="文本框 120"/>
          <p:cNvSpPr txBox="1"/>
          <p:nvPr/>
        </p:nvSpPr>
        <p:spPr>
          <a:xfrm>
            <a:off x="6645275" y="4036695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生殖</a:t>
            </a:r>
          </a:p>
        </p:txBody>
      </p:sp>
      <p:sp>
        <p:nvSpPr>
          <p:cNvPr id="310345" name="文本框 310344"/>
          <p:cNvSpPr txBox="1"/>
          <p:nvPr/>
        </p:nvSpPr>
        <p:spPr>
          <a:xfrm>
            <a:off x="8703310" y="1515745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根</a:t>
            </a:r>
          </a:p>
        </p:txBody>
      </p:sp>
      <p:sp>
        <p:nvSpPr>
          <p:cNvPr id="310346" name="文本框 310345"/>
          <p:cNvSpPr txBox="1"/>
          <p:nvPr/>
        </p:nvSpPr>
        <p:spPr>
          <a:xfrm>
            <a:off x="8703310" y="2307590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茎</a:t>
            </a:r>
          </a:p>
        </p:txBody>
      </p:sp>
      <p:sp>
        <p:nvSpPr>
          <p:cNvPr id="310347" name="文本框 310346"/>
          <p:cNvSpPr txBox="1"/>
          <p:nvPr/>
        </p:nvSpPr>
        <p:spPr>
          <a:xfrm>
            <a:off x="8631555" y="3027045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叶</a:t>
            </a:r>
          </a:p>
        </p:txBody>
      </p:sp>
      <p:sp>
        <p:nvSpPr>
          <p:cNvPr id="310348" name="文本框 310347"/>
          <p:cNvSpPr txBox="1"/>
          <p:nvPr/>
        </p:nvSpPr>
        <p:spPr>
          <a:xfrm>
            <a:off x="8733155" y="3818890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花</a:t>
            </a:r>
          </a:p>
        </p:txBody>
      </p:sp>
      <p:sp>
        <p:nvSpPr>
          <p:cNvPr id="310349" name="文本框 310348"/>
          <p:cNvSpPr txBox="1"/>
          <p:nvPr/>
        </p:nvSpPr>
        <p:spPr>
          <a:xfrm>
            <a:off x="8703310" y="4594225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果实</a:t>
            </a:r>
          </a:p>
        </p:txBody>
      </p:sp>
      <p:sp>
        <p:nvSpPr>
          <p:cNvPr id="310350" name="文本框 310349"/>
          <p:cNvSpPr txBox="1"/>
          <p:nvPr/>
        </p:nvSpPr>
        <p:spPr>
          <a:xfrm>
            <a:off x="8638540" y="5243195"/>
            <a:ext cx="3714115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种子</a:t>
            </a:r>
          </a:p>
        </p:txBody>
      </p:sp>
      <p:sp>
        <p:nvSpPr>
          <p:cNvPr id="310311" name="文本框 310310"/>
          <p:cNvSpPr txBox="1"/>
          <p:nvPr/>
        </p:nvSpPr>
        <p:spPr>
          <a:xfrm>
            <a:off x="9494838" y="3385185"/>
            <a:ext cx="3529013" cy="52197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植物体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10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10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10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10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10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10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bldLvl="0" animBg="1"/>
      <p:bldP spid="116" grpId="0" bldLvl="0" animBg="1"/>
      <p:bldP spid="117" grpId="0" bldLvl="0" animBg="1"/>
      <p:bldP spid="118" grpId="0" bldLvl="0" animBg="1"/>
      <p:bldP spid="119" grpId="0" bldLvl="0" animBg="1"/>
      <p:bldP spid="120" grpId="0" bldLvl="0" animBg="1"/>
      <p:bldP spid="121" grpId="0" bldLvl="0" animBg="1"/>
      <p:bldP spid="310345" grpId="0" bldLvl="0" animBg="1"/>
      <p:bldP spid="310346" grpId="0" bldLvl="0" animBg="1"/>
      <p:bldP spid="310347" grpId="0" bldLvl="0" animBg="1"/>
      <p:bldP spid="310348" grpId="0" bldLvl="0" animBg="1"/>
      <p:bldP spid="310349" grpId="0" bldLvl="0" animBg="1"/>
      <p:bldP spid="310350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42019"/>
          <p:cNvSpPr txBox="1"/>
          <p:nvPr/>
        </p:nvSpPr>
        <p:spPr>
          <a:xfrm>
            <a:off x="250825" y="621030"/>
            <a:ext cx="11960860" cy="1938020"/>
          </a:xfrm>
          <a:prstGeom prst="rect">
            <a:avLst/>
          </a:prstGeom>
          <a:noFill/>
          <a:ln w="317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en-US" altLang="zh-CN" sz="4000" dirty="0">
                <a:solidFill>
                  <a:srgbClr val="00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2.“</a:t>
            </a:r>
            <a:r>
              <a:rPr lang="zh-CN" altLang="en-US" sz="4000" dirty="0">
                <a:solidFill>
                  <a:srgbClr val="00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藕断丝连”是常见的现象；这里的“丝”来自植物体的什么组织？（       ）</a:t>
            </a:r>
          </a:p>
          <a:p>
            <a:r>
              <a:rPr lang="en-US" altLang="zh-CN" sz="40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A.</a:t>
            </a:r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保护组织 </a:t>
            </a:r>
            <a:r>
              <a:rPr lang="en-US" altLang="zh-CN" sz="40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B.</a:t>
            </a:r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营养组织  </a:t>
            </a:r>
            <a:r>
              <a:rPr lang="en-US" altLang="zh-CN" sz="40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C.</a:t>
            </a:r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分生组织 </a:t>
            </a:r>
            <a:r>
              <a:rPr lang="en-US" altLang="zh-CN" sz="40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D.</a:t>
            </a:r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输导组织</a:t>
            </a:r>
          </a:p>
        </p:txBody>
      </p:sp>
      <p:sp>
        <p:nvSpPr>
          <p:cNvPr id="4" name="文本框 342020"/>
          <p:cNvSpPr txBox="1"/>
          <p:nvPr/>
        </p:nvSpPr>
        <p:spPr>
          <a:xfrm>
            <a:off x="323850" y="2637155"/>
            <a:ext cx="11450955" cy="1938020"/>
          </a:xfrm>
          <a:prstGeom prst="rect">
            <a:avLst/>
          </a:prstGeom>
          <a:noFill/>
          <a:ln w="317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en-US" altLang="zh-CN" sz="4000" dirty="0">
                <a:solidFill>
                  <a:srgbClr val="00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3.</a:t>
            </a:r>
            <a:r>
              <a:rPr lang="zh-CN" altLang="en-US" sz="4000" dirty="0">
                <a:solidFill>
                  <a:srgbClr val="00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保护组织分布在植物体的哪些部位？什么组织贯穿于植物体的根、茎、叶等器官？掐去一根枝条的顶端，这根枝条还能继续往上生长吗？为什么？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076825" y="1072515"/>
            <a:ext cx="3529013" cy="829945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089775" y="2559050"/>
            <a:ext cx="1520190" cy="82994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4800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表面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914515" y="4575175"/>
            <a:ext cx="932815" cy="7683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4400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不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321753" y="5470208"/>
            <a:ext cx="8353425" cy="706755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40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因为已破坏了它的分生组织。</a:t>
            </a:r>
          </a:p>
        </p:txBody>
      </p:sp>
      <p:sp>
        <p:nvSpPr>
          <p:cNvPr id="342024" name="文本框 342023"/>
          <p:cNvSpPr txBox="1"/>
          <p:nvPr/>
        </p:nvSpPr>
        <p:spPr>
          <a:xfrm>
            <a:off x="8764905" y="2559050"/>
            <a:ext cx="1366520" cy="7683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4400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输导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4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 bldLvl="0" animBg="1"/>
      <p:bldP spid="8" grpId="0" bldLvl="0" animBg="1"/>
      <p:bldP spid="342024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174038" y="2955290"/>
            <a:ext cx="2484437" cy="576263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保护组织</a:t>
            </a:r>
          </a:p>
        </p:txBody>
      </p:sp>
      <p:sp>
        <p:nvSpPr>
          <p:cNvPr id="4" name="矩形 3"/>
          <p:cNvSpPr/>
          <p:nvPr/>
        </p:nvSpPr>
        <p:spPr>
          <a:xfrm>
            <a:off x="8247063" y="4684078"/>
            <a:ext cx="2411412" cy="576262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营养组织</a:t>
            </a:r>
          </a:p>
        </p:txBody>
      </p:sp>
      <p:sp>
        <p:nvSpPr>
          <p:cNvPr id="5" name="矩形 4"/>
          <p:cNvSpPr/>
          <p:nvPr/>
        </p:nvSpPr>
        <p:spPr>
          <a:xfrm>
            <a:off x="8174038" y="3676015"/>
            <a:ext cx="2484437" cy="576263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输导组织</a:t>
            </a:r>
          </a:p>
        </p:txBody>
      </p:sp>
      <p:pic>
        <p:nvPicPr>
          <p:cNvPr id="6" name="图片 353285" descr="u=55812577,2154585814&amp;fm=0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4475" y="1731328"/>
            <a:ext cx="5435600" cy="4752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直接连接符 6"/>
          <p:cNvSpPr/>
          <p:nvPr/>
        </p:nvSpPr>
        <p:spPr>
          <a:xfrm flipV="1">
            <a:off x="4357688" y="3388678"/>
            <a:ext cx="3671887" cy="0"/>
          </a:xfrm>
          <a:prstGeom prst="line">
            <a:avLst/>
          </a:prstGeom>
          <a:ln w="50800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" name="直接连接符 7"/>
          <p:cNvSpPr/>
          <p:nvPr/>
        </p:nvSpPr>
        <p:spPr>
          <a:xfrm flipV="1">
            <a:off x="3349625" y="4036378"/>
            <a:ext cx="4824413" cy="71437"/>
          </a:xfrm>
          <a:prstGeom prst="line">
            <a:avLst/>
          </a:prstGeom>
          <a:ln w="50800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" name="直接连接符 8"/>
          <p:cNvSpPr/>
          <p:nvPr/>
        </p:nvSpPr>
        <p:spPr>
          <a:xfrm>
            <a:off x="3565525" y="4828540"/>
            <a:ext cx="4752975" cy="73025"/>
          </a:xfrm>
          <a:prstGeom prst="line">
            <a:avLst/>
          </a:prstGeom>
          <a:ln w="50800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" name="文本框 353290"/>
          <p:cNvSpPr txBox="1"/>
          <p:nvPr/>
        </p:nvSpPr>
        <p:spPr>
          <a:xfrm>
            <a:off x="1775460" y="296228"/>
            <a:ext cx="8640763" cy="1137285"/>
          </a:xfrm>
          <a:prstGeom prst="rect">
            <a:avLst/>
          </a:prstGeom>
          <a:noFill/>
          <a:ln w="31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r>
              <a:rPr lang="en-US" altLang="zh-CN" sz="3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4.</a:t>
            </a:r>
            <a:r>
              <a:rPr lang="zh-CN" altLang="en-US" sz="3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剥一个橘子，在剥的过程中指出构成橘子的不同组织和器官。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44067"/>
          <p:cNvSpPr txBox="1"/>
          <p:nvPr/>
        </p:nvSpPr>
        <p:spPr>
          <a:xfrm>
            <a:off x="323850" y="635000"/>
            <a:ext cx="10448290" cy="1137285"/>
          </a:xfrm>
          <a:prstGeom prst="rect">
            <a:avLst/>
          </a:prstGeom>
          <a:noFill/>
          <a:ln w="31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en-US" altLang="zh-CN" sz="34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5.</a:t>
            </a:r>
            <a:r>
              <a:rPr lang="zh-CN" altLang="en-US" sz="34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树皮中有筛管这种输导组织，如果将树皮剥去，植物就会死亡，请说说其中的道理。</a:t>
            </a:r>
          </a:p>
        </p:txBody>
      </p:sp>
      <p:sp>
        <p:nvSpPr>
          <p:cNvPr id="4" name="文本框 344068"/>
          <p:cNvSpPr txBox="1"/>
          <p:nvPr/>
        </p:nvSpPr>
        <p:spPr>
          <a:xfrm>
            <a:off x="503555" y="3514725"/>
            <a:ext cx="10447655" cy="614045"/>
          </a:xfrm>
          <a:prstGeom prst="rect">
            <a:avLst/>
          </a:prstGeom>
          <a:noFill/>
          <a:ln w="31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en-US" altLang="zh-CN" sz="34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6.</a:t>
            </a:r>
            <a:r>
              <a:rPr lang="zh-CN" altLang="en-US" sz="34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与动物体相比，植物体的结构层次有什么不同之处？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97205" y="2065020"/>
            <a:ext cx="10100945" cy="706755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4000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因为已破坏了它的输导组织。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03555" y="4569460"/>
            <a:ext cx="14453235" cy="645160"/>
          </a:xfrm>
          <a:prstGeom prst="rect">
            <a:avLst/>
          </a:prstGeom>
          <a:noFill/>
          <a:ln w="254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3600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植物体是由器官直接构成的，没有系统。</a:t>
            </a:r>
            <a:endParaRPr kumimoji="0" lang="zh-CN" altLang="en-US" sz="3600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再见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60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60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5、6、7、8、9、10、11、12、14"/>
  <p:tag name="KSO_WM_TEMPLATE_SUBCATEGORY" val="0"/>
  <p:tag name="KSO_WM_TAG_VERSION" val="1.0"/>
  <p:tag name="KSO_WM_BEAUTIFY_FLAG" val="#wm#"/>
  <p:tag name="KSO_WM_TEMPLATE_CATEGORY" val="custom"/>
  <p:tag name="KSO_WM_TEMPLATE_INDEX" val="20202603"/>
  <p:tag name="KSO_WM_TEMPLATE_MASTER_TYPE" val="1"/>
  <p:tag name="KSO_WM_TEMPLATE_COLOR_TYPE" val="1"/>
  <p:tag name="KSO_WM_TEMPLATE_MASTER_THUMB_INDEX" val="18"/>
  <p:tag name="KSO_WM_UNIT_SHOW_EDIT_AREA_INDICATION" val="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  <p:tag name="KSO_WM_UNIT_SUBTYPE" val="q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2"/>
  <p:tag name="KSO_WM_UNIT_SUBTYPE" val="h"/>
  <p:tag name="KSO_WM_UNIT_TYPE" val="i"/>
  <p:tag name="KSO_WM_UNIT_INDEX" val="1"/>
  <p:tag name="KSO_WM_UNIT_BK_DARK_LIGHT" val="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5、6、7、8、9、10、11、12、14"/>
  <p:tag name="KSO_WM_SLIDE_ID" val="custom20202603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2603"/>
  <p:tag name="KSO_WM_SLIDE_LAYOUT" val="a_b"/>
  <p:tag name="KSO_WM_SLIDE_LAYOUT_CNT" val="1_3"/>
  <p:tag name="KSO_WM_TEMPLATE_MASTER_TYPE" val="1"/>
  <p:tag name="KSO_WM_TEMPLATE_COLOR_TYPE" val="1"/>
  <p:tag name="KSO_WM_TEMPLATE_MASTER_THUMB_INDEX" val="18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简约通用模板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2603_1*a*1"/>
  <p:tag name="KSO_WM_TEMPLATE_CATEGORY" val="custom"/>
  <p:tag name="KSO_WM_TEMPLATE_INDEX" val="20202603"/>
  <p:tag name="KSO_WM_UNIT_LAYERLEVEL" val="1"/>
  <p:tag name="KSO_WM_TAG_VERSION" val="1.0"/>
  <p:tag name="KSO_WM_BEAUTIFY_FLAG" val="#wm#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603"/>
</p:tagLst>
</file>

<file path=ppt/theme/theme1.xml><?xml version="1.0" encoding="utf-8"?>
<a:theme xmlns:a="http://schemas.openxmlformats.org/drawingml/2006/main" name="1_Office 主题​​">
  <a:themeElements>
    <a:clrScheme name="1">
      <a:dk1>
        <a:srgbClr val="000000"/>
      </a:dk1>
      <a:lt1>
        <a:srgbClr val="FFFFFF"/>
      </a:lt1>
      <a:dk2>
        <a:srgbClr val="EBEBEB"/>
      </a:dk2>
      <a:lt2>
        <a:srgbClr val="F2F3F3"/>
      </a:lt2>
      <a:accent1>
        <a:srgbClr val="85B57C"/>
      </a:accent1>
      <a:accent2>
        <a:srgbClr val="84AD88"/>
      </a:accent2>
      <a:accent3>
        <a:srgbClr val="82A293"/>
      </a:accent3>
      <a:accent4>
        <a:srgbClr val="829AA0"/>
      </a:accent4>
      <a:accent5>
        <a:srgbClr val="7C8CA8"/>
      </a:accent5>
      <a:accent6>
        <a:srgbClr val="7C85B5"/>
      </a:accent6>
      <a:hlink>
        <a:srgbClr val="658BD5"/>
      </a:hlink>
      <a:folHlink>
        <a:srgbClr val="9F67A3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1">
    <a:dk1>
      <a:srgbClr val="000000"/>
    </a:dk1>
    <a:lt1>
      <a:srgbClr val="FFFFFF"/>
    </a:lt1>
    <a:dk2>
      <a:srgbClr val="EBEBEB"/>
    </a:dk2>
    <a:lt2>
      <a:srgbClr val="F2F3F3"/>
    </a:lt2>
    <a:accent1>
      <a:srgbClr val="85B57C"/>
    </a:accent1>
    <a:accent2>
      <a:srgbClr val="84AD88"/>
    </a:accent2>
    <a:accent3>
      <a:srgbClr val="82A293"/>
    </a:accent3>
    <a:accent4>
      <a:srgbClr val="829AA0"/>
    </a:accent4>
    <a:accent5>
      <a:srgbClr val="7C8CA8"/>
    </a:accent5>
    <a:accent6>
      <a:srgbClr val="7C85B5"/>
    </a:accent6>
    <a:hlink>
      <a:srgbClr val="658BD5"/>
    </a:hlink>
    <a:folHlink>
      <a:srgbClr val="9F67A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714</TotalTime>
  <Words>1047</Words>
  <Application>Microsoft Office PowerPoint</Application>
  <PresentationFormat>宽屏</PresentationFormat>
  <Paragraphs>217</Paragraphs>
  <Slides>26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8" baseType="lpstr">
      <vt:lpstr>黑体</vt:lpstr>
      <vt:lpstr>华文彩云</vt:lpstr>
      <vt:lpstr>华文行楷</vt:lpstr>
      <vt:lpstr>华文新魏</vt:lpstr>
      <vt:lpstr>宋体</vt:lpstr>
      <vt:lpstr>微软雅黑</vt:lpstr>
      <vt:lpstr>Arial</vt:lpstr>
      <vt:lpstr>Times New Roman</vt:lpstr>
      <vt:lpstr>Verdana</vt:lpstr>
      <vt:lpstr>Wingdings</vt:lpstr>
      <vt:lpstr>1_Office 主题​​</vt:lpstr>
      <vt:lpstr>Bitmap Image</vt:lpstr>
      <vt:lpstr>第三节 植物体的结构层次</vt:lpstr>
      <vt:lpstr>PowerPoint 演示文稿</vt:lpstr>
      <vt:lpstr>PowerPoint 演示文稿</vt:lpstr>
      <vt:lpstr>PowerPoint 演示文稿</vt:lpstr>
      <vt:lpstr>一、绿色开花植物有六大器官 </vt:lpstr>
      <vt:lpstr>PowerPoint 演示文稿</vt:lpstr>
      <vt:lpstr>PowerPoint 演示文稿</vt:lpstr>
      <vt:lpstr>思考：是不是所有的植物都由六大器官组成的？</vt:lpstr>
      <vt:lpstr>PowerPoint 演示文稿</vt:lpstr>
      <vt:lpstr> 二.植物的几种主要组织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请你描述：  按照从微观到宏观的顺序，植物体的结构层次是怎么样的？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再见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第三节 植物体的结构层次</dc:title>
  <dc:creator/>
  <cp:lastModifiedBy>chen hui</cp:lastModifiedBy>
  <cp:revision>7</cp:revision>
  <dcterms:created xsi:type="dcterms:W3CDTF">2019-09-19T09:12:00Z</dcterms:created>
  <dcterms:modified xsi:type="dcterms:W3CDTF">2020-11-17T10:16:51Z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2052-11.1.0.8806</vt:lpwstr>
  </property>
</Properties>
</file>