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0"/>
  </p:handoutMasterIdLst>
  <p:sldIdLst>
    <p:sldId id="257" r:id="rId3"/>
    <p:sldId id="259" r:id="rId5"/>
    <p:sldId id="260" r:id="rId6"/>
    <p:sldId id="263" r:id="rId7"/>
    <p:sldId id="262" r:id="rId8"/>
    <p:sldId id="304" r:id="rId9"/>
    <p:sldId id="265" r:id="rId10"/>
    <p:sldId id="267" r:id="rId11"/>
    <p:sldId id="266" r:id="rId12"/>
    <p:sldId id="268" r:id="rId13"/>
    <p:sldId id="270" r:id="rId14"/>
    <p:sldId id="272" r:id="rId15"/>
    <p:sldId id="278" r:id="rId16"/>
    <p:sldId id="308" r:id="rId17"/>
    <p:sldId id="305" r:id="rId18"/>
    <p:sldId id="281" r:id="rId19"/>
    <p:sldId id="310" r:id="rId20"/>
    <p:sldId id="306" r:id="rId21"/>
    <p:sldId id="307" r:id="rId22"/>
    <p:sldId id="283" r:id="rId23"/>
    <p:sldId id="286" r:id="rId24"/>
    <p:sldId id="292" r:id="rId25"/>
    <p:sldId id="325" r:id="rId26"/>
    <p:sldId id="311" r:id="rId27"/>
    <p:sldId id="274" r:id="rId28"/>
    <p:sldId id="293" r:id="rId29"/>
  </p:sldIdLst>
  <p:sldSz cx="9144000" cy="6858000" type="screen4x3"/>
  <p:notesSz cx="6858000" cy="9144000"/>
  <p:defaultTextStyle>
    <a:defPPr>
      <a:defRPr lang="zh-CN"/>
    </a:defPPr>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showGuides="1">
      <p:cViewPr varScale="1">
        <p:scale>
          <a:sx n="66" d="100"/>
          <a:sy n="66" d="100"/>
        </p:scale>
        <p:origin x="0" y="0"/>
      </p:cViewPr>
      <p:guideLst>
        <p:guide orient="horz" pos="2099"/>
        <p:guide pos="2932"/>
      </p:guideLst>
    </p:cSldViewPr>
  </p:slide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handoutMaster" Target="handoutMasters/handoutMaster1.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Rectangle 2"/>
          <p:cNvSpPr>
            <a:spLocks noGrp="1" noChangeArrowheads="1"/>
          </p:cNvSpPr>
          <p:nvPr>
            <p:ph type="hdr" sz="quarter"/>
          </p:nvPr>
        </p:nvSpPr>
        <p:spPr bwMode="auto">
          <a:xfrm>
            <a:off x="0" y="0"/>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200">
                <a:ea typeface="微软雅黑" panose="020B050302020402020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cs typeface="+mn-cs"/>
            </a:endParaRPr>
          </a:p>
        </p:txBody>
      </p:sp>
      <p:sp>
        <p:nvSpPr>
          <p:cNvPr id="2051" name="Rectangle 3"/>
          <p:cNvSpPr>
            <a:spLocks noGrp="1" noChangeArrowheads="1"/>
          </p:cNvSpPr>
          <p:nvPr>
            <p:ph type="dt" idx="1"/>
          </p:nvPr>
        </p:nvSpPr>
        <p:spPr bwMode="auto">
          <a:xfrm>
            <a:off x="3883025" y="0"/>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200">
                <a:ea typeface="微软雅黑" panose="020B0503020204020204" charset="-122"/>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smtClean="0">
              <a:ln>
                <a:noFill/>
              </a:ln>
              <a:solidFill>
                <a:schemeClr val="tx1"/>
              </a:solidFill>
              <a:effectLst/>
              <a:uLnTx/>
              <a:uFillTx/>
              <a:latin typeface="Arial" panose="020B0604020202020204" pitchFamily="34" charset="0"/>
              <a:cs typeface="+mn-cs"/>
            </a:endParaRPr>
          </a:p>
        </p:txBody>
      </p:sp>
      <p:sp>
        <p:nvSpPr>
          <p:cNvPr id="4100" name="Rectangle 4"/>
          <p:cNvSpPr>
            <a:spLocks noGrp="1"/>
          </p:cNvSpPr>
          <p:nvPr>
            <p:ph type="sldImg" idx="2"/>
          </p:nvPr>
        </p:nvSpPr>
        <p:spPr>
          <a:xfrm>
            <a:off x="1143000" y="685800"/>
            <a:ext cx="4572000" cy="3429000"/>
          </a:xfrm>
          <a:prstGeom prst="rect">
            <a:avLst/>
          </a:prstGeom>
          <a:noFill/>
          <a:ln w="9525">
            <a:noFill/>
          </a:ln>
        </p:spPr>
      </p:sp>
      <p:sp>
        <p:nvSpPr>
          <p:cNvPr id="20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Calibri" panose="020F05020202040A0204" pitchFamily="34" charset="0"/>
              <a:ea typeface="宋体" panose="02010600030101010101" pitchFamily="2" charset="-122"/>
              <a:cs typeface="+mn-cs"/>
            </a:endParaRPr>
          </a:p>
        </p:txBody>
      </p:sp>
      <p:sp>
        <p:nvSpPr>
          <p:cNvPr id="2054" name="Rectangle 6"/>
          <p:cNvSpPr>
            <a:spLocks noGrp="1" noChangeArrowheads="1"/>
          </p:cNvSpPr>
          <p:nvPr>
            <p:ph type="ftr" sz="quarter" idx="4"/>
          </p:nvPr>
        </p:nvSpPr>
        <p:spPr bwMode="auto">
          <a:xfrm>
            <a:off x="0" y="8685213"/>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defRPr sz="1200">
                <a:ea typeface="微软雅黑" panose="020B050302020402020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smtClean="0">
              <a:ln>
                <a:noFill/>
              </a:ln>
              <a:solidFill>
                <a:schemeClr val="tx1"/>
              </a:solidFill>
              <a:effectLst/>
              <a:uLnTx/>
              <a:uFillTx/>
              <a:latin typeface="Arial" panose="020B0604020202020204" pitchFamily="34" charset="0"/>
              <a:cs typeface="+mn-cs"/>
            </a:endParaRPr>
          </a:p>
        </p:txBody>
      </p:sp>
      <p:sp>
        <p:nvSpPr>
          <p:cNvPr id="2055" name="Rectangle 7"/>
          <p:cNvSpPr>
            <a:spLocks noGrp="1" noChangeArrowheads="1"/>
          </p:cNvSpPr>
          <p:nvPr>
            <p:ph type="sldNum" sz="quarter" idx="5"/>
          </p:nvPr>
        </p:nvSpPr>
        <p:spPr bwMode="auto">
          <a:xfrm>
            <a:off x="3883025" y="8685213"/>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383C6B49-BE2E-4A9B-AB23-6C408F20433C}" type="slidenum">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Calibri" panose="020F05020202040A0204" pitchFamily="34" charset="0"/>
        <a:ea typeface="微软雅黑" panose="020B0503020204020204"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A0204" pitchFamily="34" charset="0"/>
        <a:ea typeface="微软雅黑" panose="020B0503020204020204"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A0204" pitchFamily="34" charset="0"/>
        <a:ea typeface="微软雅黑" panose="020B0503020204020204"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A0204" pitchFamily="34" charset="0"/>
        <a:ea typeface="微软雅黑" panose="020B0503020204020204"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A0204" pitchFamily="34" charset="0"/>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看似再完美的人，也会犯错，也有不为人知的遗憾。爱迪生就是一个典型代表！</a:t>
            </a:r>
            <a:endParaRPr lang="zh-CN" altLang="en-US"/>
          </a:p>
          <a:p>
            <a:r>
              <a:rPr lang="zh-CN" altLang="en-US"/>
              <a:t>爱迪生公司有个职员叫特斯拉，从异国他乡慕名而来为爱迪生效力，爱迪生曾经允诺他，如果他能完成马达和发电机的改进工作，将会奖励他五万美元（算上通货通胀的话，这5万美元相当于现在的100万美元）。</a:t>
            </a:r>
            <a:endParaRPr lang="zh-CN" altLang="en-US"/>
          </a:p>
          <a:p>
            <a:r>
              <a:rPr lang="zh-CN" altLang="en-US"/>
              <a:t>工作一年后，特斯拉几乎将整个发动机全新设计了一遍，最终成功了，把产品推向市场后，使爱迪生的公司获得了巨额的利润和发明专利权。但当特斯拉向爱迪生索要那五万美元时，爱迪生回答道：“特斯拉，你不懂我们美国人的幽默。”</a:t>
            </a:r>
            <a:endParaRPr lang="zh-CN" altLang="en-US"/>
          </a:p>
          <a:p>
            <a:r>
              <a:rPr lang="zh-CN" altLang="en-US"/>
              <a:t>后来，特斯拉要求加薪，从原来每周18美元提高到25美元，遭到爱迪生断然拒绝，无奈之下，特斯拉辞职。</a:t>
            </a:r>
            <a:endParaRPr lang="zh-CN" altLang="en-US"/>
          </a:p>
          <a:p>
            <a:r>
              <a:rPr lang="zh-CN" altLang="en-US"/>
              <a:t>后来，特斯拉发现了交流电的强大，解决了长途运输电的大量消耗的问题。因为如此， 爱迪生眼红了，如果交流电成功了，他的市场前景就不好了，所以他用了很多办法让人们对交流电产生恐惧感。</a:t>
            </a:r>
            <a:endParaRPr lang="zh-CN" altLang="en-US"/>
          </a:p>
          <a:p>
            <a:r>
              <a:rPr lang="zh-CN" altLang="en-US"/>
              <a:t>直到芝加哥世博会， 特斯拉的交流电发挥了巨大的作用，从而战胜了直流电！事实上，交流电最后成为工业社会供电的主流，特斯拉的发明创造远超爱迪生，人称“电气时代之父”。</a:t>
            </a:r>
            <a:endParaRPr lang="zh-CN" altLang="en-US"/>
          </a:p>
          <a:p>
            <a:r>
              <a:rPr lang="zh-CN" altLang="en-US"/>
              <a:t>之后，爱迪生不止一次说过，他这一生犯的最大的错误就是，从未尊重过特斯拉这位前半生的朋友和后半生的对手！</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000000"/>
                </a:solidFill>
                <a:effectLst/>
                <a:latin typeface="微软雅黑" panose="020B0503020204020204" charset="-122"/>
                <a:cs typeface="+mn-ea"/>
                <a:sym typeface="+mn-ea"/>
              </a:rPr>
              <a:t>自然科学</a:t>
            </a:r>
            <a:r>
              <a:rPr lang="en-US" altLang="zh-CN" b="1">
                <a:solidFill>
                  <a:srgbClr val="000000"/>
                </a:solidFill>
                <a:effectLst/>
                <a:latin typeface="微软雅黑" panose="020B0503020204020204" charset="-122"/>
                <a:cs typeface="+mn-ea"/>
                <a:sym typeface="+mn-ea"/>
              </a:rPr>
              <a:t>:</a:t>
            </a:r>
            <a:r>
              <a:rPr lang="zh-CN" altLang="en-US"/>
              <a:t>研究无机自然界和包括人的生物属性在内的有机自然界的各门科学的总称</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卡尔·弗里德里希·本茨（Karl Friedrich Benz，1844年11月25日－1929年4月4日），德国著名的戴姆勒-奔驰汽车公司的创始人之一，现代汽车工业的先驱者之一，人称“汽车之父”、“汽车鼻祖”。</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noProof="0" smtClean="0">
                <a:ln>
                  <a:noFill/>
                </a:ln>
                <a:effectLst>
                  <a:outerShdw blurRad="38100" dist="38100" dir="2700000" algn="tl">
                    <a:srgbClr val="FFFFFF"/>
                  </a:outerShdw>
                </a:effectLst>
                <a:uLnTx/>
                <a:uFillTx/>
                <a:latin typeface="微软雅黑" panose="020B0503020204020204" charset="-122"/>
                <a:sym typeface="+mn-ea"/>
              </a:rPr>
              <a:t>1890</a:t>
            </a:r>
            <a:r>
              <a:rPr lang="zh-CN" altLang="en-US" b="1" noProof="0" smtClean="0">
                <a:ln>
                  <a:noFill/>
                </a:ln>
                <a:effectLst>
                  <a:outerShdw blurRad="38100" dist="38100" dir="2700000" algn="tl">
                    <a:srgbClr val="FFFFFF"/>
                  </a:outerShdw>
                </a:effectLst>
                <a:uLnTx/>
                <a:uFillTx/>
                <a:latin typeface="微软雅黑" panose="020B0503020204020204" charset="-122"/>
                <a:sym typeface="+mn-ea"/>
              </a:rPr>
              <a:t>年代，汽车问世，一战后开始被普遍使用，美国成为轮子上的国家。汽车工业因其具有迅速成为广泛关联效应的“先导产业”，对经济产生了多重影响，比如对钢铁生产的促进，又比如对人造橡胶工业的催生。</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000000"/>
                </a:solidFill>
                <a:latin typeface="黑体" panose="02010609060101010101" pitchFamily="2" charset="-122"/>
                <a:ea typeface="黑体" panose="02010609060101010101" pitchFamily="2" charset="-122"/>
                <a:sym typeface="+mn-ea"/>
              </a:rPr>
              <a:t>诺贝尔一生未婚，没有子女，终年</a:t>
            </a:r>
            <a:r>
              <a:rPr lang="en-US" altLang="zh-CN" b="1">
                <a:solidFill>
                  <a:srgbClr val="000000"/>
                </a:solidFill>
                <a:latin typeface="黑体" panose="02010609060101010101" pitchFamily="2" charset="-122"/>
                <a:ea typeface="黑体" panose="02010609060101010101" pitchFamily="2" charset="-122"/>
                <a:sym typeface="+mn-ea"/>
              </a:rPr>
              <a:t>63</a:t>
            </a:r>
            <a:r>
              <a:rPr lang="zh-CN" altLang="en-US" b="1">
                <a:solidFill>
                  <a:srgbClr val="000000"/>
                </a:solidFill>
                <a:latin typeface="黑体" panose="02010609060101010101" pitchFamily="2" charset="-122"/>
                <a:ea typeface="黑体" panose="02010609060101010101" pitchFamily="2" charset="-122"/>
                <a:sym typeface="+mn-ea"/>
              </a:rPr>
              <a:t>岁 。发明了多种炸药，结果使他获得巨款，逝世时，这笔巨款用来设立了诺贝尔奖金。诺贝尔化学奖、诺贝尔物理学奖、诺贝尔生理学或医学奖、诺贝尔文学奖、诺贝尔和平奖、诺贝尔经济学奖。</a:t>
            </a:r>
            <a:endParaRPr lang="zh-CN" altLang="en-US" b="1">
              <a:solidFill>
                <a:srgbClr val="000000"/>
              </a:solidFill>
              <a:latin typeface="黑体" panose="02010609060101010101" pitchFamily="2" charset="-122"/>
              <a:ea typeface="黑体" panose="02010609060101010101" pitchFamily="2" charset="-122"/>
              <a:sym typeface="+mn-ea"/>
            </a:endParaRPr>
          </a:p>
          <a:p>
            <a:endParaRPr lang="en-US" altLang="zh-CN" b="1">
              <a:solidFill>
                <a:srgbClr val="000000"/>
              </a:solidFill>
              <a:latin typeface="黑体" panose="02010609060101010101" pitchFamily="2" charset="-122"/>
              <a:ea typeface="黑体" panose="02010609060101010101" pitchFamily="2" charset="-122"/>
              <a:sym typeface="+mn-ea"/>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noProof="0" smtClean="0">
                <a:latin typeface="微软雅黑" panose="020B0503020204020204" charset="-122"/>
                <a:sym typeface="+mn-ea"/>
              </a:rPr>
              <a:t> 工业化在向着共同趋势狂飙突进的同时也展现出各国间的不同特点和不平衡发展性状</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1、资本主义生产关系的实质是以生产资料私有制为基础的雇佣劳动制度。</a:t>
            </a:r>
            <a:endParaRPr lang="zh-CN" altLang="en-US"/>
          </a:p>
          <a:p>
            <a:endParaRPr lang="zh-CN" altLang="en-US"/>
          </a:p>
          <a:p>
            <a:r>
              <a:rPr lang="zh-CN" altLang="en-US">
                <a:sym typeface="+mn-ea"/>
              </a:rPr>
              <a:t>2、生产关系的定义：生产关系是指人们在物质生产过程中相互结成的社会关系。</a:t>
            </a:r>
            <a:endParaRPr lang="zh-CN" altLang="en-US"/>
          </a:p>
          <a:p>
            <a:endParaRPr lang="zh-CN" altLang="en-US"/>
          </a:p>
          <a:p>
            <a:r>
              <a:rPr lang="zh-CN" altLang="en-US">
                <a:sym typeface="+mn-ea"/>
              </a:rPr>
              <a:t>3、生产关系包含三方面内容：</a:t>
            </a:r>
            <a:endParaRPr lang="zh-CN" altLang="en-US"/>
          </a:p>
          <a:p>
            <a:endParaRPr lang="zh-CN" altLang="en-US"/>
          </a:p>
          <a:p>
            <a:r>
              <a:rPr lang="zh-CN" altLang="en-US">
                <a:sym typeface="+mn-ea"/>
              </a:rPr>
              <a:t>（1）生产资料所有制形式，也就是劳动资料和劳动对象归谁所有，归谁支配；</a:t>
            </a:r>
            <a:endParaRPr lang="zh-CN" altLang="en-US"/>
          </a:p>
          <a:p>
            <a:endParaRPr lang="zh-CN" altLang="en-US"/>
          </a:p>
          <a:p>
            <a:r>
              <a:rPr lang="zh-CN" altLang="en-US">
                <a:sym typeface="+mn-ea"/>
              </a:rPr>
              <a:t>（2）人们在直接生产过程中的地位和相互关系；</a:t>
            </a:r>
            <a:endParaRPr lang="zh-CN" altLang="en-US"/>
          </a:p>
          <a:p>
            <a:endParaRPr lang="zh-CN" altLang="en-US"/>
          </a:p>
          <a:p>
            <a:r>
              <a:rPr lang="zh-CN" altLang="en-US">
                <a:sym typeface="+mn-ea"/>
              </a:rPr>
              <a:t>（3）由以上两方面决定的分配、交换、消费等关系。在这三方面中，生产资料所有制形式是生产关系的基础，决定着整个生产关系的性质和生产关系的其他方面。</a:t>
            </a:r>
            <a:endParaRPr lang="zh-CN" altLang="en-US"/>
          </a:p>
          <a:p>
            <a:endParaRPr lang="zh-CN" altLang="en-US"/>
          </a:p>
          <a:p>
            <a:endParaRPr lang="zh-CN" altLang="en-US"/>
          </a:p>
          <a:p>
            <a:r>
              <a:rPr lang="zh-CN" altLang="en-US"/>
              <a:t>(1)国家垄断资本主义仍然是资本主义，它并没有改变资本主义的本质属性。资产阶级国家政权同私人垄断资本相结合，是为私人垄断资本的利益服务的。</a:t>
            </a:r>
            <a:endParaRPr lang="zh-CN" altLang="en-US"/>
          </a:p>
          <a:p>
            <a:r>
              <a:rPr lang="zh-CN" altLang="en-US"/>
              <a:t>(2)国家垄断资本主义的实质是：国家垄断资本主义从维护和巩固资本主义经济制度，维护垄断资产阶级的整体利益和长远利益出发，借助国家政权的力量直接参与和干预社会经济生活，以保证垄断资产阶级获取高额垄断利润。</a:t>
            </a:r>
            <a:endParaRPr lang="zh-CN" altLang="en-US"/>
          </a:p>
          <a:p>
            <a:r>
              <a:rPr lang="zh-CN" altLang="en-US"/>
              <a:t>(3)国家垄断资本主义对资本主义经济发展的作用具有双重性：既有其促进作用，又有其局限性，并使资本主义基本矛盾进一步深化</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chemeClr val="tx2"/>
                </a:solidFill>
                <a:latin typeface="Arial" panose="020B0604020202020204" pitchFamily="34" charset="0"/>
                <a:sym typeface="+mn-ea"/>
              </a:rPr>
              <a:t>       积极：有利于先进科学技术和管理经验的应用和推广。</a:t>
            </a:r>
            <a:endParaRPr lang="zh-CN" altLang="en-US" b="1" dirty="0">
              <a:solidFill>
                <a:schemeClr val="tx2"/>
              </a:solidFill>
              <a:latin typeface="Arial" panose="020B0604020202020204" pitchFamily="34" charset="0"/>
              <a:ea typeface="微软雅黑" panose="020B0503020204020204" charset="-122"/>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chemeClr val="tx2"/>
                </a:solidFill>
                <a:latin typeface="Arial" panose="020B0604020202020204" pitchFamily="34" charset="0"/>
                <a:sym typeface="+mn-ea"/>
              </a:rPr>
              <a:t>       积极：有利于先进科学技术和管理经验的应用和推广。</a:t>
            </a:r>
            <a:endParaRPr lang="zh-CN" altLang="en-US" b="1" dirty="0">
              <a:solidFill>
                <a:schemeClr val="tx2"/>
              </a:solidFill>
              <a:latin typeface="Arial" panose="020B0604020202020204" pitchFamily="34" charset="0"/>
              <a:ea typeface="微软雅黑" panose="020B0503020204020204" charset="-122"/>
            </a:endParaRPr>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1、对经济的影响：</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①促进了工业发展与经济增长；</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②促进了资本主义生产关系的新形式——垄断的出现；</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③促进了城市化进程，并丰富和改善了人们的生活内容和生活方式</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2、对政治的影响：</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①主要资本主义国家进入帝国主义阶段，资本主义民主政治进一步发展，资本主义制度趋向完善；</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②无产阶级队伍壮大，国际工人运动和社会主义运动进一步发展</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3、对国际关系的影响：</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①世界市场最终形成,</a:t>
            </a:r>
            <a:r>
              <a:rPr lang="zh-CN" altLang="en-US" noProof="0" smtClean="0">
                <a:effectLst/>
                <a:latin typeface="微软雅黑" panose="020B0503020204020204" charset="-122"/>
                <a:sym typeface="+mn-ea"/>
              </a:rPr>
              <a:t> </a:t>
            </a:r>
            <a:r>
              <a:rPr lang="zh-CN" altLang="en-US" b="1" noProof="0" smtClean="0">
                <a:effectLst/>
                <a:latin typeface="微软雅黑" panose="020B0503020204020204" charset="-122"/>
                <a:sym typeface="+mn-ea"/>
              </a:rPr>
              <a:t>资本主义世界体系最终确立，世界进一步连成一个整体。</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②各帝国主义国家经济政治发展不平衡，力量对比发生变化，重新瓜分世界的矛盾加剧。</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1、对经济的影响：</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①促进了工业发展与经济增长；</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②促进了资本主义生产关系的新形式——垄断的出现；</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③促进了城市化进程，并丰富和改善了人们的生活内容和生活方式</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2、对政治的影响：</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①主要资本主义国家进入帝国主义阶段，资本主义民主政治进一步发展，资本主义制度趋向完善；</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②无产阶级队伍壮大，国际工人运动和社会主义运动进一步发展</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3、对国际关系的影响：</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①世界市场最终形成,</a:t>
            </a:r>
            <a:r>
              <a:rPr lang="zh-CN" altLang="en-US" noProof="0" smtClean="0">
                <a:effectLst/>
                <a:latin typeface="微软雅黑" panose="020B0503020204020204" charset="-122"/>
                <a:sym typeface="+mn-ea"/>
              </a:rPr>
              <a:t> </a:t>
            </a:r>
            <a:r>
              <a:rPr lang="zh-CN" altLang="en-US" b="1" noProof="0" smtClean="0">
                <a:effectLst/>
                <a:latin typeface="微软雅黑" panose="020B0503020204020204" charset="-122"/>
                <a:sym typeface="+mn-ea"/>
              </a:rPr>
              <a:t>资本主义世界体系最终确立，世界进一步连成一个整体。</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pPr marR="0" defTabSz="914400" eaLnBrk="1" hangingPunct="1">
              <a:buClrTx/>
              <a:buSzTx/>
              <a:buFont typeface="Arial" panose="020B0604020202020204" pitchFamily="34" charset="0"/>
              <a:buNone/>
              <a:defRPr/>
            </a:pPr>
            <a:r>
              <a:rPr lang="zh-CN" altLang="en-US" b="1" noProof="0" smtClean="0">
                <a:effectLst/>
                <a:latin typeface="微软雅黑" panose="020B0503020204020204" charset="-122"/>
                <a:sym typeface="+mn-ea"/>
              </a:rPr>
              <a:t>②各帝国主义国家经济政治发展不平衡，力量对比发生变化，重新瓜分世界的矛盾加剧。</a:t>
            </a:r>
            <a:endParaRPr kumimoji="0" lang="zh-CN" altLang="en-US" b="1" kern="1200" cap="none" spc="0" normalizeH="0" baseline="0" noProof="0" smtClean="0">
              <a:solidFill>
                <a:schemeClr val="tx1"/>
              </a:solidFill>
              <a:effectLst/>
              <a:latin typeface="微软雅黑" panose="020B0503020204020204" charset="-122"/>
              <a:ea typeface="微软雅黑" panose="020B0503020204020204" charset="-122"/>
              <a:cs typeface="+mn-cs"/>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日本是在明治维新后开始学习西方的，明治维新是在1868年开始的当时西方第一次工业革命已经结束，正在开始第二次工作革命。日本要学习西方，开始工作革命那么第一次工业革命和第二次工业革命可以同时进行，所以说是在交叉进行。德国在第二次工业革命开始时，尚未完成第一次工业革命。</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050" name="图片 6"/>
          <p:cNvPicPr>
            <a:picLocks noChangeAspect="1"/>
          </p:cNvPicPr>
          <p:nvPr/>
        </p:nvPicPr>
        <p:blipFill>
          <a:blip r:embed="rId2"/>
          <a:stretch>
            <a:fillRect/>
          </a:stretch>
        </p:blipFill>
        <p:spPr>
          <a:xfrm>
            <a:off x="0" y="-17462"/>
            <a:ext cx="9144000" cy="6892925"/>
          </a:xfrm>
          <a:prstGeom prst="rect">
            <a:avLst/>
          </a:prstGeom>
          <a:noFill/>
          <a:ln w="9525">
            <a:noFill/>
          </a:ln>
        </p:spPr>
      </p:pic>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8"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F27FA751-5848-4B09-832D-3E2DFB059085}"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9"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ea typeface="微软雅黑" panose="020B0503020204020204"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10"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6BA20B6B-1C1E-41D9-AC66-0AA4CFA9051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9" name="灯片编号占位符 8"/>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5" name="灯片编号占位符 4"/>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4" name="灯片编号占位符 3"/>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3200" b="0" i="0" u="none" strike="noStrike" kern="120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2"/>
          <p:cNvSpPr>
            <a:spLocks noGrp="1"/>
          </p:cNvSpPr>
          <p:nvPr>
            <p:ph type="dt" sz="half" idx="2"/>
          </p:nvPr>
        </p:nvSpPr>
        <p:spPr>
          <a:xfrm>
            <a:off x="457200" y="6245225"/>
            <a:ext cx="2133600" cy="476250"/>
          </a:xfrm>
          <a:prstGeom prst="rect">
            <a:avLst/>
          </a:prstGeom>
        </p:spPr>
        <p:txBody>
          <a:bodyPr vert="horz" lIns="91440" tIns="45720" rIns="91440" bIns="45720" rtlCol="0" anchor="ct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E7980B29-8542-40AF-BC4C-6051564FEAC5}" type="datetime1">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8" name="页脚占位符 3"/>
          <p:cNvSpPr>
            <a:spLocks noGrp="1"/>
          </p:cNvSpPr>
          <p:nvPr>
            <p:ph type="ftr" sz="quarter" idx="3"/>
          </p:nvPr>
        </p:nvSpPr>
        <p:spPr>
          <a:xfrm>
            <a:off x="3124200" y="6245225"/>
            <a:ext cx="2895600" cy="476250"/>
          </a:xfrm>
          <a:prstGeom prst="rect">
            <a:avLst/>
          </a:prstGeom>
        </p:spPr>
        <p:txBody>
          <a:bodyPr vert="horz" lIns="91440" tIns="45720" rIns="91440" bIns="45720" rtlCol="0" anchor="ctr"/>
          <a:lstStyle>
            <a:lvl1pPr>
              <a:defRPr>
                <a:ea typeface="微软雅黑" panose="020B0503020204020204"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9" name="灯片编号占位符 4"/>
          <p:cNvSpPr>
            <a:spLocks noGrp="1"/>
          </p:cNvSpPr>
          <p:nvPr>
            <p:ph type="sldNum" sz="quarter" idx="4"/>
          </p:nvPr>
        </p:nvSpPr>
        <p:spPr>
          <a:xfrm>
            <a:off x="6553200" y="6245225"/>
            <a:ext cx="2133600" cy="476250"/>
          </a:xfrm>
          <a:prstGeom prst="rect">
            <a:avLst/>
          </a:prstGeom>
        </p:spPr>
        <p:txBody>
          <a:bodyPr vert="horz" lIns="91440" tIns="45720" rIns="91440" bIns="45720" rtlCol="0" anchor="ctr"/>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3964A5E8-71EB-492A-9BFE-358E1F54CDE0}"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4A4D8A96-4D91-478C-9113-EAF8D4C1F844}" type="datetime1">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04AF172-28C9-4E15-936B-31A07B4631CF}" type="slidenum">
              <a:rPr kumimoji="0" lang="zh-CN" altLang="en-US" sz="1200" b="0" i="0" u="none" strike="noStrike" kern="1200" cap="none" spc="0" normalizeH="0" baseline="0" noProof="0" smtClean="0">
                <a:ln>
                  <a:noFill/>
                </a:ln>
                <a:solidFill>
                  <a:schemeClr val="tx1">
                    <a:tint val="75000"/>
                  </a:schemeClr>
                </a:solidFill>
                <a:effectLst/>
                <a:uLnTx/>
                <a:uFillTx/>
                <a:latin typeface="Arial" panose="020B0604020202020204" pitchFamily="34" charset="0"/>
                <a:ea typeface="微软雅黑" panose="020B0503020204020204" charset="-122"/>
                <a:cs typeface="+mn-cs"/>
              </a:rPr>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微软雅黑" panose="020B0503020204020204"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微软雅黑" panose="020B050302020402020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微软雅黑" panose="020B0503020204020204"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微软雅黑" panose="020B0503020204020204"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微软雅黑" panose="020B0503020204020204"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GIF"/></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8.pn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10.jpeg"/><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6.jpe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vmlDrawing" Target="../drawings/vmlDrawing1.vml"/><Relationship Id="rId3" Type="http://schemas.openxmlformats.org/officeDocument/2006/relationships/slideLayout" Target="../slideLayouts/slideLayout12.xml"/><Relationship Id="rId2" Type="http://schemas.openxmlformats.org/officeDocument/2006/relationships/image" Target="../media/image18.emf"/><Relationship Id="rId1"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2.jpeg"/><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074" name="Text Box 4"/>
          <p:cNvSpPr txBox="1">
            <a:spLocks noChangeArrowheads="1"/>
          </p:cNvSpPr>
          <p:nvPr/>
        </p:nvSpPr>
        <p:spPr bwMode="auto">
          <a:xfrm>
            <a:off x="241300" y="473075"/>
            <a:ext cx="875665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　　</a:t>
            </a:r>
            <a:r>
              <a:rPr kumimoji="0" 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1931</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年某天，全美国熄灯哀悼一个人的去世。</a:t>
            </a:r>
            <a:r>
              <a:rPr kumimoji="0" lang="zh-TW"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那天夜晚</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，连</a:t>
            </a:r>
            <a:r>
              <a:rPr kumimoji="0" lang="zh-TW"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自由女神</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高举</a:t>
            </a:r>
            <a:r>
              <a:rPr kumimoji="0" lang="zh-TW"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的火把也</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熄灭</a:t>
            </a:r>
            <a:r>
              <a:rPr kumimoji="0" lang="zh-TW"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了</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a:t>
            </a:r>
            <a:endPar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3076" name="Text Box 6"/>
          <p:cNvSpPr txBox="1">
            <a:spLocks noChangeArrowheads="1"/>
          </p:cNvSpPr>
          <p:nvPr/>
        </p:nvSpPr>
        <p:spPr bwMode="auto">
          <a:xfrm>
            <a:off x="568325" y="5698490"/>
            <a:ext cx="842962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　　</a:t>
            </a:r>
            <a:r>
              <a:rPr kumimoji="0" 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1931</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年</a:t>
            </a:r>
            <a:r>
              <a:rPr kumimoji="0" 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10</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月</a:t>
            </a:r>
            <a:r>
              <a:rPr kumimoji="0" 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18</a:t>
            </a:r>
            <a:r>
              <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rPr>
              <a:t>日，闻名世界的伟大发明家爱迪生与世长辞，他为人们点燃了二十世纪的灯火！</a:t>
            </a:r>
            <a:endParaRPr kumimoji="0" lang="zh-CN" altLang="en-US" sz="2800" i="0" u="none" strike="noStrike" kern="120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stretch>
            <a:fillRect/>
          </a:stretch>
        </p:blipFill>
        <p:spPr>
          <a:xfrm>
            <a:off x="1169035" y="1524000"/>
            <a:ext cx="3038475" cy="4174490"/>
          </a:xfrm>
          <a:prstGeom prst="rect">
            <a:avLst/>
          </a:prstGeom>
        </p:spPr>
      </p:pic>
      <p:pic>
        <p:nvPicPr>
          <p:cNvPr id="3" name="图片 2"/>
          <p:cNvPicPr>
            <a:picLocks noChangeAspect="1"/>
          </p:cNvPicPr>
          <p:nvPr/>
        </p:nvPicPr>
        <p:blipFill>
          <a:blip r:embed="rId2"/>
          <a:stretch>
            <a:fillRect/>
          </a:stretch>
        </p:blipFill>
        <p:spPr>
          <a:xfrm>
            <a:off x="4708525" y="1524000"/>
            <a:ext cx="3110865" cy="41744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checkerboard(across)">
                                      <p:cBhvr>
                                        <p:cTn id="13"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2" name="Text Box 2"/>
          <p:cNvSpPr txBox="1"/>
          <p:nvPr/>
        </p:nvSpPr>
        <p:spPr>
          <a:xfrm>
            <a:off x="260985" y="370840"/>
            <a:ext cx="9144000" cy="579438"/>
          </a:xfrm>
          <a:prstGeom prst="rect">
            <a:avLst/>
          </a:prstGeom>
          <a:noFill/>
          <a:ln w="9525">
            <a:noFill/>
          </a:ln>
        </p:spPr>
        <p:txBody>
          <a:bodyPr>
            <a:spAutoFit/>
          </a:bodyPr>
          <a:p>
            <a:pPr eaLnBrk="1" hangingPunct="1">
              <a:spcBef>
                <a:spcPct val="50000"/>
              </a:spcBef>
            </a:pPr>
            <a:r>
              <a:rPr lang="zh-CN" altLang="en-US" sz="3200" b="1" dirty="0">
                <a:solidFill>
                  <a:schemeClr val="tx1"/>
                </a:solidFill>
                <a:latin typeface="Arial" panose="020B0604020202020204" pitchFamily="34" charset="0"/>
                <a:ea typeface="微软雅黑" panose="020B0503020204020204" charset="-122"/>
              </a:rPr>
              <a:t>重要概念：</a:t>
            </a:r>
            <a:endParaRPr lang="zh-CN" altLang="en-US" sz="3200" b="1" dirty="0">
              <a:solidFill>
                <a:schemeClr val="tx1"/>
              </a:solidFill>
              <a:latin typeface="Arial" panose="020B0604020202020204" pitchFamily="34" charset="0"/>
              <a:ea typeface="微软雅黑" panose="020B0503020204020204" charset="-122"/>
            </a:endParaRPr>
          </a:p>
        </p:txBody>
      </p:sp>
      <p:sp>
        <p:nvSpPr>
          <p:cNvPr id="5123" name="Text Box 3"/>
          <p:cNvSpPr txBox="1"/>
          <p:nvPr/>
        </p:nvSpPr>
        <p:spPr>
          <a:xfrm>
            <a:off x="260985" y="1091565"/>
            <a:ext cx="9144000" cy="579438"/>
          </a:xfrm>
          <a:prstGeom prst="rect">
            <a:avLst/>
          </a:prstGeom>
          <a:noFill/>
          <a:ln w="9525">
            <a:noFill/>
          </a:ln>
        </p:spPr>
        <p:txBody>
          <a:bodyPr>
            <a:spAutoFit/>
          </a:bodyPr>
          <a:p>
            <a:pPr eaLnBrk="1" hangingPunct="1"/>
            <a:r>
              <a:rPr lang="zh-CN" altLang="en-US" sz="3200" b="1" dirty="0">
                <a:solidFill>
                  <a:schemeClr val="tx1"/>
                </a:solidFill>
                <a:latin typeface="Arial" panose="020B0604020202020204" pitchFamily="34" charset="0"/>
                <a:ea typeface="微软雅黑" panose="020B0503020204020204" charset="-122"/>
              </a:rPr>
              <a:t>什么是“第二次工业革命”？</a:t>
            </a:r>
            <a:endParaRPr lang="zh-CN" altLang="en-US" sz="3200" b="1" dirty="0">
              <a:solidFill>
                <a:schemeClr val="tx1"/>
              </a:solidFill>
              <a:latin typeface="Arial" panose="020B0604020202020204" pitchFamily="34" charset="0"/>
              <a:ea typeface="微软雅黑" panose="020B0503020204020204" charset="-122"/>
            </a:endParaRPr>
          </a:p>
        </p:txBody>
      </p:sp>
      <p:sp>
        <p:nvSpPr>
          <p:cNvPr id="5124" name="Text Box 4"/>
          <p:cNvSpPr txBox="1"/>
          <p:nvPr/>
        </p:nvSpPr>
        <p:spPr>
          <a:xfrm>
            <a:off x="357505" y="2133600"/>
            <a:ext cx="8168005" cy="3536950"/>
          </a:xfrm>
          <a:prstGeom prst="rect">
            <a:avLst/>
          </a:prstGeom>
          <a:noFill/>
          <a:ln w="9525">
            <a:noFill/>
          </a:ln>
        </p:spPr>
        <p:txBody>
          <a:bodyPr wrap="square">
            <a:spAutoFit/>
          </a:bodyPr>
          <a:p>
            <a:pPr eaLnBrk="1" hangingPunct="1">
              <a:lnSpc>
                <a:spcPct val="130000"/>
              </a:lnSpc>
              <a:spcBef>
                <a:spcPct val="50000"/>
              </a:spcBef>
            </a:pPr>
            <a:r>
              <a:rPr lang="zh-CN" altLang="en-US" sz="3200" b="1" dirty="0">
                <a:latin typeface="Arial" panose="020B0604020202020204" pitchFamily="34" charset="0"/>
                <a:ea typeface="微软雅黑" panose="020B0503020204020204" charset="-122"/>
              </a:rPr>
              <a:t>　　时间：</a:t>
            </a:r>
            <a:r>
              <a:rPr lang="en-US" altLang="zh-CN" sz="3200" b="1" dirty="0">
                <a:latin typeface="Arial" panose="020B0604020202020204" pitchFamily="34" charset="0"/>
                <a:ea typeface="微软雅黑" panose="020B0503020204020204" charset="-122"/>
              </a:rPr>
              <a:t>19C70S</a:t>
            </a:r>
            <a:r>
              <a:rPr lang="zh-CN" altLang="en-US" sz="3200" b="1" dirty="0">
                <a:latin typeface="Arial" panose="020B0604020202020204" pitchFamily="34" charset="0"/>
                <a:ea typeface="微软雅黑" panose="020B0503020204020204" charset="-122"/>
              </a:rPr>
              <a:t>至</a:t>
            </a:r>
            <a:r>
              <a:rPr lang="en-US" altLang="zh-CN" sz="3200" b="1" dirty="0">
                <a:latin typeface="Arial" panose="020B0604020202020204" pitchFamily="34" charset="0"/>
                <a:ea typeface="微软雅黑" panose="020B0503020204020204" charset="-122"/>
              </a:rPr>
              <a:t>20C</a:t>
            </a:r>
            <a:r>
              <a:rPr lang="zh-CN" altLang="en-US" sz="3200" b="1" dirty="0">
                <a:latin typeface="Arial" panose="020B0604020202020204" pitchFamily="34" charset="0"/>
                <a:ea typeface="微软雅黑" panose="020B0503020204020204" charset="-122"/>
              </a:rPr>
              <a:t>初</a:t>
            </a:r>
            <a:r>
              <a:rPr lang="zh-CN" altLang="en-US" sz="3200" b="1" u="sng" dirty="0">
                <a:latin typeface="Arial" panose="020B0604020202020204" pitchFamily="34" charset="0"/>
                <a:ea typeface="微软雅黑" panose="020B0503020204020204" charset="-122"/>
              </a:rPr>
              <a:t>　</a:t>
            </a:r>
            <a:endParaRPr lang="zh-CN" altLang="en-US" sz="3200" b="1" u="sng" dirty="0">
              <a:latin typeface="Arial" panose="020B0604020202020204" pitchFamily="34" charset="0"/>
              <a:ea typeface="微软雅黑" panose="020B0503020204020204" charset="-122"/>
            </a:endParaRPr>
          </a:p>
          <a:p>
            <a:pPr eaLnBrk="1" hangingPunct="1">
              <a:lnSpc>
                <a:spcPct val="130000"/>
              </a:lnSpc>
              <a:spcBef>
                <a:spcPct val="50000"/>
              </a:spcBef>
            </a:pPr>
            <a:r>
              <a:rPr lang="zh-CN" altLang="en-US" sz="3200" b="1" dirty="0">
                <a:latin typeface="Arial" panose="020B0604020202020204" pitchFamily="34" charset="0"/>
                <a:ea typeface="微软雅黑" panose="020B0503020204020204" charset="-122"/>
              </a:rPr>
              <a:t>　　</a:t>
            </a:r>
            <a:r>
              <a:rPr lang="zh-CN" altLang="en-US" sz="3200" b="1" u="sng" dirty="0">
                <a:solidFill>
                  <a:srgbClr val="DE0005"/>
                </a:solidFill>
                <a:latin typeface="Arial" panose="020B0604020202020204" pitchFamily="34" charset="0"/>
                <a:ea typeface="微软雅黑" panose="020B0503020204020204" charset="-122"/>
              </a:rPr>
              <a:t>科学  技术的发展突飞猛进</a:t>
            </a:r>
            <a:r>
              <a:rPr lang="zh-CN" altLang="en-US" sz="3200" b="1" dirty="0">
                <a:latin typeface="Arial" panose="020B0604020202020204" pitchFamily="34" charset="0"/>
                <a:ea typeface="微软雅黑" panose="020B0503020204020204" charset="-122"/>
              </a:rPr>
              <a:t>，各种新技术、新发明层出不穷，并被迅速应用于工业生产，大大促进了经济的发展，这就是第二次工业革命。</a:t>
            </a:r>
            <a:endParaRPr lang="zh-CN" altLang="en-US" sz="3200" b="1" dirty="0">
              <a:latin typeface="Arial" panose="020B0604020202020204" pitchFamily="34" charset="0"/>
              <a:ea typeface="微软雅黑" panose="020B050302020402020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ox(in)">
                                      <p:cBhvr>
                                        <p:cTn id="7" dur="500"/>
                                        <p:tgtEl>
                                          <p:spTgt spid="512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box(in)">
                                      <p:cBhvr>
                                        <p:cTn id="10" dur="500"/>
                                        <p:tgtEl>
                                          <p:spTgt spid="5123"/>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5124"/>
                                        </p:tgtEl>
                                        <p:attrNameLst>
                                          <p:attrName>style.visibility</p:attrName>
                                        </p:attrNameLst>
                                      </p:cBhvr>
                                      <p:to>
                                        <p:strVal val="visible"/>
                                      </p:to>
                                    </p:set>
                                    <p:animEffect transition="in" filter="box(in)">
                                      <p:cBhvr>
                                        <p:cTn id="15"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p:bldP spid="512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194" name="Text Box 2"/>
          <p:cNvSpPr txBox="1"/>
          <p:nvPr/>
        </p:nvSpPr>
        <p:spPr>
          <a:xfrm>
            <a:off x="0" y="0"/>
            <a:ext cx="9144000" cy="1766888"/>
          </a:xfrm>
          <a:prstGeom prst="rect">
            <a:avLst/>
          </a:prstGeom>
          <a:noFill/>
          <a:ln w="9525">
            <a:noFill/>
          </a:ln>
        </p:spPr>
        <p:txBody>
          <a:bodyPr>
            <a:spAutoFit/>
          </a:bodyPr>
          <a:p>
            <a:pPr algn="ctr" eaLnBrk="1" hangingPunct="1">
              <a:spcBef>
                <a:spcPct val="50000"/>
              </a:spcBef>
            </a:pPr>
            <a:r>
              <a:rPr lang="zh-CN" altLang="en-US" sz="4400" b="1" dirty="0">
                <a:solidFill>
                  <a:schemeClr val="tx1"/>
                </a:solidFill>
                <a:latin typeface="Arial" panose="020B0604020202020204" pitchFamily="34" charset="0"/>
                <a:ea typeface="微软雅黑" panose="020B0503020204020204" charset="-122"/>
              </a:rPr>
              <a:t>第</a:t>
            </a:r>
            <a:r>
              <a:rPr lang="en-US" altLang="zh-CN" sz="4400" b="1" dirty="0">
                <a:solidFill>
                  <a:schemeClr val="tx1"/>
                </a:solidFill>
                <a:latin typeface="Arial" panose="020B0604020202020204" pitchFamily="34" charset="0"/>
                <a:ea typeface="微软雅黑" panose="020B0503020204020204" charset="-122"/>
              </a:rPr>
              <a:t>8</a:t>
            </a:r>
            <a:r>
              <a:rPr lang="zh-CN" altLang="en-US" sz="4400" b="1" dirty="0">
                <a:solidFill>
                  <a:schemeClr val="tx1"/>
                </a:solidFill>
                <a:latin typeface="Arial" panose="020B0604020202020204" pitchFamily="34" charset="0"/>
                <a:ea typeface="微软雅黑" panose="020B0503020204020204" charset="-122"/>
              </a:rPr>
              <a:t>课　　　第二次工业革命</a:t>
            </a:r>
            <a:endParaRPr lang="zh-CN" altLang="en-US" sz="4400" b="1" dirty="0">
              <a:solidFill>
                <a:schemeClr val="tx1"/>
              </a:solidFill>
              <a:latin typeface="Arial" panose="020B0604020202020204" pitchFamily="34" charset="0"/>
              <a:ea typeface="微软雅黑" panose="020B0503020204020204" charset="-122"/>
            </a:endParaRPr>
          </a:p>
          <a:p>
            <a:pPr eaLnBrk="1" hangingPunct="1">
              <a:spcBef>
                <a:spcPct val="50000"/>
              </a:spcBef>
            </a:pPr>
            <a:r>
              <a:rPr lang="zh-CN" altLang="en-US" sz="4400" b="1" dirty="0">
                <a:latin typeface="Arial" panose="020B0604020202020204" pitchFamily="34" charset="0"/>
                <a:ea typeface="微软雅黑" panose="020B0503020204020204" charset="-122"/>
              </a:rPr>
              <a:t>一、人类迈入“电气时代”</a:t>
            </a:r>
            <a:endParaRPr lang="zh-CN" altLang="en-US" sz="4400" b="1" dirty="0">
              <a:latin typeface="Arial" panose="020B0604020202020204" pitchFamily="34" charset="0"/>
              <a:ea typeface="微软雅黑" panose="020B0503020204020204" charset="-122"/>
            </a:endParaRPr>
          </a:p>
        </p:txBody>
      </p:sp>
      <p:grpSp>
        <p:nvGrpSpPr>
          <p:cNvPr id="2" name="组合 1"/>
          <p:cNvGrpSpPr/>
          <p:nvPr/>
        </p:nvGrpSpPr>
        <p:grpSpPr>
          <a:xfrm>
            <a:off x="1321435" y="2631440"/>
            <a:ext cx="6589713" cy="3367452"/>
            <a:chOff x="2081" y="4144"/>
            <a:chExt cx="10378" cy="5303"/>
          </a:xfrm>
        </p:grpSpPr>
        <p:sp>
          <p:nvSpPr>
            <p:cNvPr id="6148" name="Oval 4"/>
            <p:cNvSpPr/>
            <p:nvPr/>
          </p:nvSpPr>
          <p:spPr>
            <a:xfrm>
              <a:off x="2081" y="4144"/>
              <a:ext cx="3020" cy="973"/>
            </a:xfrm>
            <a:prstGeom prst="ellipse">
              <a:avLst/>
            </a:prstGeom>
            <a:solidFill>
              <a:srgbClr val="CCFFFF"/>
            </a:solidFill>
            <a:ln w="28575" cap="flat" cmpd="sng">
              <a:solidFill>
                <a:schemeClr val="accent1">
                  <a:shade val="50000"/>
                </a:schemeClr>
              </a:solidFill>
              <a:prstDash val="solid"/>
              <a:headEnd type="none" w="med" len="med"/>
              <a:tailEnd type="none" w="med" len="med"/>
            </a:ln>
          </p:spPr>
          <p:txBody>
            <a:bodyPr wrap="none" anchor="ctr">
              <a:spAutoFit/>
            </a:bodyPr>
            <a:p>
              <a:pPr algn="ctr" eaLnBrk="1" hangingPunct="1">
                <a:spcBef>
                  <a:spcPct val="50000"/>
                </a:spcBef>
              </a:pPr>
              <a:r>
                <a:rPr lang="zh-CN" altLang="en-US" sz="2400" b="1" dirty="0">
                  <a:latin typeface="微软雅黑" panose="020B0503020204020204" charset="-122"/>
                  <a:ea typeface="微软雅黑" panose="020B0503020204020204" charset="-122"/>
                </a:rPr>
                <a:t>政治保障</a:t>
              </a:r>
              <a:endParaRPr lang="zh-CN" altLang="en-US" sz="2400" b="1" dirty="0">
                <a:latin typeface="微软雅黑" panose="020B0503020204020204" charset="-122"/>
                <a:ea typeface="微软雅黑" panose="020B0503020204020204" charset="-122"/>
              </a:endParaRPr>
            </a:p>
          </p:txBody>
        </p:sp>
        <p:sp>
          <p:nvSpPr>
            <p:cNvPr id="6149" name="Oval 5"/>
            <p:cNvSpPr/>
            <p:nvPr/>
          </p:nvSpPr>
          <p:spPr>
            <a:xfrm>
              <a:off x="9169" y="4145"/>
              <a:ext cx="2342" cy="972"/>
            </a:xfrm>
            <a:prstGeom prst="ellipse">
              <a:avLst/>
            </a:prstGeom>
            <a:solidFill>
              <a:srgbClr val="CCFFFF"/>
            </a:solidFill>
            <a:ln w="28575" cap="flat" cmpd="sng">
              <a:solidFill>
                <a:schemeClr val="accent1">
                  <a:shade val="50000"/>
                </a:schemeClr>
              </a:solidFill>
              <a:prstDash val="solid"/>
              <a:headEnd type="none" w="med" len="med"/>
              <a:tailEnd type="none" w="med" len="med"/>
            </a:ln>
          </p:spPr>
          <p:txBody>
            <a:bodyPr wrap="none" anchor="ctr">
              <a:spAutoFit/>
            </a:bodyPr>
            <a:p>
              <a:pPr algn="ctr" eaLnBrk="1" hangingPunct="1">
                <a:spcBef>
                  <a:spcPct val="50000"/>
                </a:spcBef>
              </a:pPr>
              <a:r>
                <a:rPr lang="zh-CN" altLang="en-US" sz="2400" b="1" dirty="0">
                  <a:latin typeface="微软雅黑" panose="020B0503020204020204" charset="-122"/>
                  <a:ea typeface="微软雅黑" panose="020B0503020204020204" charset="-122"/>
                </a:rPr>
                <a:t>劳动力</a:t>
              </a:r>
              <a:endParaRPr lang="zh-CN" altLang="en-US" sz="2400" b="1" dirty="0">
                <a:latin typeface="微软雅黑" panose="020B0503020204020204" charset="-122"/>
                <a:ea typeface="微软雅黑" panose="020B0503020204020204" charset="-122"/>
              </a:endParaRPr>
            </a:p>
          </p:txBody>
        </p:sp>
        <p:sp>
          <p:nvSpPr>
            <p:cNvPr id="6150" name="Oval 6"/>
            <p:cNvSpPr/>
            <p:nvPr/>
          </p:nvSpPr>
          <p:spPr>
            <a:xfrm>
              <a:off x="9736" y="6490"/>
              <a:ext cx="2723" cy="1131"/>
            </a:xfrm>
            <a:prstGeom prst="ellipse">
              <a:avLst/>
            </a:prstGeom>
            <a:solidFill>
              <a:srgbClr val="CCFFFF"/>
            </a:solidFill>
            <a:ln w="28575" cap="flat" cmpd="sng">
              <a:solidFill>
                <a:schemeClr val="accent1">
                  <a:shade val="50000"/>
                </a:schemeClr>
              </a:solidFill>
              <a:prstDash val="solid"/>
              <a:headEnd type="none" w="med" len="med"/>
              <a:tailEnd type="none" w="med" len="med"/>
            </a:ln>
          </p:spPr>
          <p:txBody>
            <a:bodyPr lIns="90170" tIns="46990" rIns="90170" bIns="46990" anchor="ctr">
              <a:spAutoFit/>
            </a:bodyPr>
            <a:p>
              <a:pPr algn="ctr" eaLnBrk="1" hangingPunct="1">
                <a:spcBef>
                  <a:spcPct val="50000"/>
                </a:spcBef>
              </a:pPr>
              <a:r>
                <a:rPr lang="zh-CN" altLang="en-US" sz="2400" b="1" dirty="0">
                  <a:latin typeface="微软雅黑" panose="020B0503020204020204" charset="-122"/>
                  <a:ea typeface="微软雅黑" panose="020B0503020204020204" charset="-122"/>
                </a:rPr>
                <a:t>资本</a:t>
              </a:r>
              <a:endParaRPr lang="zh-CN" altLang="en-US" sz="2400" b="1" dirty="0">
                <a:latin typeface="微软雅黑" panose="020B0503020204020204" charset="-122"/>
                <a:ea typeface="微软雅黑" panose="020B0503020204020204" charset="-122"/>
              </a:endParaRPr>
            </a:p>
          </p:txBody>
        </p:sp>
        <p:sp>
          <p:nvSpPr>
            <p:cNvPr id="6151" name="Oval 7"/>
            <p:cNvSpPr/>
            <p:nvPr/>
          </p:nvSpPr>
          <p:spPr>
            <a:xfrm>
              <a:off x="2586" y="6887"/>
              <a:ext cx="2010" cy="973"/>
            </a:xfrm>
            <a:prstGeom prst="ellipse">
              <a:avLst/>
            </a:prstGeom>
            <a:solidFill>
              <a:srgbClr val="CCFFFF"/>
            </a:solidFill>
            <a:ln w="28575" cap="flat" cmpd="sng">
              <a:solidFill>
                <a:schemeClr val="accent1">
                  <a:shade val="50000"/>
                </a:schemeClr>
              </a:solidFill>
              <a:prstDash val="solid"/>
              <a:headEnd type="none" w="med" len="med"/>
              <a:tailEnd type="none" w="med" len="med"/>
            </a:ln>
          </p:spPr>
          <p:txBody>
            <a:bodyPr anchor="ctr">
              <a:spAutoFit/>
            </a:bodyPr>
            <a:p>
              <a:pPr algn="ctr" eaLnBrk="1" hangingPunct="1">
                <a:spcBef>
                  <a:spcPct val="50000"/>
                </a:spcBef>
              </a:pPr>
              <a:r>
                <a:rPr lang="zh-CN" altLang="en-US" sz="2400" b="1" dirty="0">
                  <a:latin typeface="微软雅黑" panose="020B0503020204020204" charset="-122"/>
                  <a:ea typeface="微软雅黑" panose="020B0503020204020204" charset="-122"/>
                </a:rPr>
                <a:t>市场</a:t>
              </a:r>
              <a:endParaRPr lang="zh-CN" altLang="en-US" sz="2400" b="1" dirty="0">
                <a:latin typeface="微软雅黑" panose="020B0503020204020204" charset="-122"/>
                <a:ea typeface="微软雅黑" panose="020B0503020204020204" charset="-122"/>
              </a:endParaRPr>
            </a:p>
          </p:txBody>
        </p:sp>
        <p:sp>
          <p:nvSpPr>
            <p:cNvPr id="6152" name="Oval 8"/>
            <p:cNvSpPr/>
            <p:nvPr/>
          </p:nvSpPr>
          <p:spPr>
            <a:xfrm>
              <a:off x="6561" y="8391"/>
              <a:ext cx="1814" cy="1056"/>
            </a:xfrm>
            <a:prstGeom prst="ellipse">
              <a:avLst/>
            </a:prstGeom>
            <a:solidFill>
              <a:srgbClr val="CCFFFF"/>
            </a:solidFill>
            <a:ln w="28575" cap="flat" cmpd="sng">
              <a:solidFill>
                <a:schemeClr val="accent1">
                  <a:shade val="50000"/>
                </a:schemeClr>
              </a:solidFill>
              <a:prstDash val="solid"/>
              <a:headEnd type="none" w="med" len="med"/>
              <a:tailEnd type="none" w="med" len="med"/>
            </a:ln>
          </p:spPr>
          <p:txBody>
            <a:bodyPr wrap="square" anchor="ctr">
              <a:spAutoFit/>
            </a:bodyPr>
            <a:p>
              <a:pPr algn="ctr" eaLnBrk="1" hangingPunct="1">
                <a:spcBef>
                  <a:spcPct val="50000"/>
                </a:spcBef>
              </a:pPr>
              <a:r>
                <a:rPr lang="zh-CN" altLang="en-US" sz="2400" b="1" dirty="0">
                  <a:latin typeface="微软雅黑" panose="020B0503020204020204" charset="-122"/>
                  <a:ea typeface="微软雅黑" panose="020B0503020204020204" charset="-122"/>
                </a:rPr>
                <a:t>技术</a:t>
              </a:r>
              <a:endParaRPr lang="zh-CN" altLang="en-US" sz="2400" b="1" dirty="0">
                <a:latin typeface="微软雅黑" panose="020B0503020204020204" charset="-122"/>
                <a:ea typeface="微软雅黑" panose="020B0503020204020204" charset="-122"/>
              </a:endParaRPr>
            </a:p>
          </p:txBody>
        </p:sp>
        <p:sp>
          <p:nvSpPr>
            <p:cNvPr id="6153" name="Line 9"/>
            <p:cNvSpPr/>
            <p:nvPr/>
          </p:nvSpPr>
          <p:spPr>
            <a:xfrm rot="20040000">
              <a:off x="5276" y="4788"/>
              <a:ext cx="453" cy="908"/>
            </a:xfrm>
            <a:prstGeom prst="line">
              <a:avLst/>
            </a:prstGeom>
            <a:ln w="57150" cap="flat" cmpd="sng">
              <a:solidFill>
                <a:schemeClr val="tx2"/>
              </a:solidFill>
              <a:prstDash val="solid"/>
              <a:headEnd type="triangle" w="med" len="med"/>
              <a:tailEnd type="triangle" w="med" len="med"/>
            </a:ln>
          </p:spPr>
        </p:sp>
        <p:sp>
          <p:nvSpPr>
            <p:cNvPr id="6154" name="Line 10"/>
            <p:cNvSpPr/>
            <p:nvPr/>
          </p:nvSpPr>
          <p:spPr>
            <a:xfrm flipH="1">
              <a:off x="7468" y="7228"/>
              <a:ext cx="0" cy="908"/>
            </a:xfrm>
            <a:prstGeom prst="line">
              <a:avLst/>
            </a:prstGeom>
            <a:ln w="57150" cap="flat" cmpd="sng">
              <a:solidFill>
                <a:schemeClr val="tx2"/>
              </a:solidFill>
              <a:prstDash val="solid"/>
              <a:headEnd type="triangle" w="med" len="med"/>
              <a:tailEnd type="triangle" w="med" len="med"/>
            </a:ln>
          </p:spPr>
        </p:sp>
        <p:sp>
          <p:nvSpPr>
            <p:cNvPr id="6155" name="Line 11"/>
            <p:cNvSpPr/>
            <p:nvPr/>
          </p:nvSpPr>
          <p:spPr>
            <a:xfrm>
              <a:off x="8603" y="6661"/>
              <a:ext cx="1135" cy="115"/>
            </a:xfrm>
            <a:prstGeom prst="line">
              <a:avLst/>
            </a:prstGeom>
            <a:ln w="57150" cap="flat" cmpd="sng">
              <a:solidFill>
                <a:schemeClr val="tx2"/>
              </a:solidFill>
              <a:prstDash val="solid"/>
              <a:headEnd type="triangle" w="med" len="med"/>
              <a:tailEnd type="triangle" w="med" len="med"/>
            </a:ln>
          </p:spPr>
        </p:sp>
        <p:sp>
          <p:nvSpPr>
            <p:cNvPr id="6156" name="Oval 12"/>
            <p:cNvSpPr/>
            <p:nvPr/>
          </p:nvSpPr>
          <p:spPr>
            <a:xfrm>
              <a:off x="5540" y="5413"/>
              <a:ext cx="3175" cy="1700"/>
            </a:xfrm>
            <a:prstGeom prst="ellipse">
              <a:avLst/>
            </a:prstGeom>
            <a:noFill/>
            <a:ln w="57150" cap="flat" cmpd="sng">
              <a:solidFill>
                <a:schemeClr val="tx2"/>
              </a:solidFill>
              <a:prstDash val="solid"/>
              <a:headEnd type="none" w="med" len="med"/>
              <a:tailEnd type="none" w="med" len="med"/>
            </a:ln>
          </p:spPr>
          <p:txBody>
            <a:bodyPr wrap="none" anchor="ctr"/>
            <a:p>
              <a:pPr algn="ctr" eaLnBrk="1" hangingPunct="1"/>
              <a:r>
                <a:rPr lang="en-US" altLang="zh-CN" sz="3200" b="1" dirty="0">
                  <a:latin typeface="Arial" panose="020B0604020202020204" pitchFamily="34" charset="0"/>
                  <a:ea typeface="微软雅黑" panose="020B0503020204020204" charset="-122"/>
                </a:rPr>
                <a:t>1</a:t>
              </a:r>
              <a:r>
                <a:rPr lang="zh-CN" altLang="en-US" sz="3200" b="1" dirty="0">
                  <a:latin typeface="Arial" panose="020B0604020202020204" pitchFamily="34" charset="0"/>
                  <a:ea typeface="微软雅黑" panose="020B0503020204020204" charset="-122"/>
                </a:rPr>
                <a:t>、条件</a:t>
              </a:r>
              <a:endParaRPr lang="zh-CN" altLang="en-US" sz="3200" b="1" dirty="0">
                <a:latin typeface="Arial" panose="020B0604020202020204" pitchFamily="34" charset="0"/>
                <a:ea typeface="微软雅黑" panose="020B0503020204020204" charset="-122"/>
              </a:endParaRPr>
            </a:p>
          </p:txBody>
        </p:sp>
        <p:sp>
          <p:nvSpPr>
            <p:cNvPr id="6157" name="Line 13"/>
            <p:cNvSpPr/>
            <p:nvPr/>
          </p:nvSpPr>
          <p:spPr>
            <a:xfrm flipV="1">
              <a:off x="4843" y="6908"/>
              <a:ext cx="907" cy="338"/>
            </a:xfrm>
            <a:prstGeom prst="line">
              <a:avLst/>
            </a:prstGeom>
            <a:ln w="57150" cap="flat" cmpd="sng">
              <a:solidFill>
                <a:schemeClr val="tx2"/>
              </a:solidFill>
              <a:prstDash val="solid"/>
              <a:headEnd type="triangle" w="med" len="med"/>
              <a:tailEnd type="triangle" w="med" len="med"/>
            </a:ln>
          </p:spPr>
        </p:sp>
        <p:sp>
          <p:nvSpPr>
            <p:cNvPr id="6158" name="Line 14"/>
            <p:cNvSpPr/>
            <p:nvPr/>
          </p:nvSpPr>
          <p:spPr>
            <a:xfrm flipV="1">
              <a:off x="8375" y="4958"/>
              <a:ext cx="793" cy="568"/>
            </a:xfrm>
            <a:prstGeom prst="line">
              <a:avLst/>
            </a:prstGeom>
            <a:ln w="57150" cap="flat" cmpd="sng">
              <a:solidFill>
                <a:schemeClr val="tx2"/>
              </a:solidFill>
              <a:prstDash val="solid"/>
              <a:headEnd type="triangle" w="med" len="med"/>
              <a:tailEnd type="triangle" w="med" len="med"/>
            </a:ln>
          </p:spPr>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266" name="Text Box 2"/>
          <p:cNvSpPr txBox="1"/>
          <p:nvPr/>
        </p:nvSpPr>
        <p:spPr>
          <a:xfrm>
            <a:off x="228600" y="914400"/>
            <a:ext cx="1560513" cy="5453063"/>
          </a:xfrm>
          <a:prstGeom prst="rect">
            <a:avLst/>
          </a:prstGeom>
          <a:noFill/>
          <a:ln w="9525">
            <a:noFill/>
          </a:ln>
        </p:spPr>
        <p:txBody>
          <a:bodyPr>
            <a:spAutoFit/>
          </a:bodyPr>
          <a:p>
            <a:pPr eaLnBrk="1" hangingPunct="1"/>
            <a:r>
              <a:rPr lang="zh-CN" altLang="en-US" sz="3200" b="1" dirty="0">
                <a:latin typeface="Arial" panose="020B0604020202020204" pitchFamily="34" charset="0"/>
                <a:ea typeface="微软雅黑" panose="020B0503020204020204" charset="-122"/>
              </a:rPr>
              <a:t>英国：</a:t>
            </a:r>
            <a:endParaRPr lang="zh-CN" altLang="en-US" sz="3200" b="1" dirty="0">
              <a:latin typeface="Arial" panose="020B0604020202020204" pitchFamily="34" charset="0"/>
              <a:ea typeface="微软雅黑" panose="020B0503020204020204" charset="-122"/>
            </a:endParaRPr>
          </a:p>
          <a:p>
            <a:pPr eaLnBrk="1" hangingPunct="1"/>
            <a:endParaRPr lang="zh-CN" altLang="en-US" sz="3200" b="1" dirty="0">
              <a:latin typeface="Arial" panose="020B0604020202020204" pitchFamily="34" charset="0"/>
              <a:ea typeface="微软雅黑" panose="020B0503020204020204" charset="-122"/>
            </a:endParaRPr>
          </a:p>
          <a:p>
            <a:pPr eaLnBrk="1" hangingPunct="1"/>
            <a:r>
              <a:rPr lang="zh-CN" altLang="en-US" sz="3200" b="1" dirty="0">
                <a:latin typeface="Arial" panose="020B0604020202020204" pitchFamily="34" charset="0"/>
                <a:ea typeface="微软雅黑" panose="020B0503020204020204" charset="-122"/>
              </a:rPr>
              <a:t>法国：</a:t>
            </a:r>
            <a:endParaRPr lang="zh-CN" altLang="en-US" sz="3200" b="1" dirty="0">
              <a:latin typeface="Arial" panose="020B0604020202020204" pitchFamily="34" charset="0"/>
              <a:ea typeface="微软雅黑" panose="020B0503020204020204" charset="-122"/>
            </a:endParaRPr>
          </a:p>
          <a:p>
            <a:pPr eaLnBrk="1" hangingPunct="1"/>
            <a:endParaRPr lang="zh-CN" altLang="en-US" sz="3200" b="1" dirty="0">
              <a:latin typeface="Arial" panose="020B0604020202020204" pitchFamily="34" charset="0"/>
              <a:ea typeface="微软雅黑" panose="020B0503020204020204" charset="-122"/>
            </a:endParaRPr>
          </a:p>
          <a:p>
            <a:pPr eaLnBrk="1" hangingPunct="1"/>
            <a:r>
              <a:rPr lang="zh-CN" altLang="en-US" sz="3200" b="1" dirty="0">
                <a:latin typeface="Arial" panose="020B0604020202020204" pitchFamily="34" charset="0"/>
                <a:ea typeface="微软雅黑" panose="020B0503020204020204" charset="-122"/>
              </a:rPr>
              <a:t>美国：</a:t>
            </a:r>
            <a:endParaRPr lang="zh-CN" altLang="en-US" sz="3200" b="1" dirty="0">
              <a:latin typeface="Arial" panose="020B0604020202020204" pitchFamily="34" charset="0"/>
              <a:ea typeface="微软雅黑" panose="020B0503020204020204" charset="-122"/>
            </a:endParaRPr>
          </a:p>
          <a:p>
            <a:pPr eaLnBrk="1" hangingPunct="1"/>
            <a:endParaRPr lang="zh-CN" altLang="en-US" sz="3200" b="1" dirty="0">
              <a:latin typeface="Arial" panose="020B0604020202020204" pitchFamily="34" charset="0"/>
              <a:ea typeface="微软雅黑" panose="020B0503020204020204" charset="-122"/>
            </a:endParaRPr>
          </a:p>
          <a:p>
            <a:pPr eaLnBrk="1" hangingPunct="1"/>
            <a:r>
              <a:rPr lang="zh-CN" altLang="en-US" sz="3200" b="1" dirty="0">
                <a:latin typeface="Arial" panose="020B0604020202020204" pitchFamily="34" charset="0"/>
                <a:ea typeface="微软雅黑" panose="020B0503020204020204" charset="-122"/>
              </a:rPr>
              <a:t>德国：</a:t>
            </a:r>
            <a:endParaRPr lang="zh-CN" altLang="en-US" sz="3200" b="1" dirty="0">
              <a:latin typeface="Arial" panose="020B0604020202020204" pitchFamily="34" charset="0"/>
              <a:ea typeface="微软雅黑" panose="020B0503020204020204" charset="-122"/>
            </a:endParaRPr>
          </a:p>
          <a:p>
            <a:pPr eaLnBrk="1" hangingPunct="1"/>
            <a:endParaRPr lang="zh-CN" altLang="en-US" sz="3200" b="1" dirty="0">
              <a:latin typeface="Arial" panose="020B0604020202020204" pitchFamily="34" charset="0"/>
              <a:ea typeface="微软雅黑" panose="020B0503020204020204" charset="-122"/>
            </a:endParaRPr>
          </a:p>
          <a:p>
            <a:pPr eaLnBrk="1" hangingPunct="1"/>
            <a:r>
              <a:rPr lang="zh-CN" altLang="en-US" sz="3200" b="1" dirty="0">
                <a:latin typeface="Arial" panose="020B0604020202020204" pitchFamily="34" charset="0"/>
                <a:ea typeface="微软雅黑" panose="020B0503020204020204" charset="-122"/>
              </a:rPr>
              <a:t>日本：</a:t>
            </a:r>
            <a:endParaRPr lang="zh-CN" altLang="en-US" sz="3200" b="1" dirty="0">
              <a:latin typeface="Arial" panose="020B0604020202020204" pitchFamily="34" charset="0"/>
              <a:ea typeface="微软雅黑" panose="020B0503020204020204" charset="-122"/>
            </a:endParaRPr>
          </a:p>
          <a:p>
            <a:pPr eaLnBrk="1" hangingPunct="1"/>
            <a:endParaRPr lang="zh-CN" altLang="en-US" sz="3200" b="1" dirty="0">
              <a:latin typeface="Arial" panose="020B0604020202020204" pitchFamily="34" charset="0"/>
              <a:ea typeface="微软雅黑" panose="020B0503020204020204" charset="-122"/>
            </a:endParaRPr>
          </a:p>
          <a:p>
            <a:pPr eaLnBrk="1" hangingPunct="1"/>
            <a:r>
              <a:rPr lang="zh-CN" altLang="en-US" sz="3200" b="1" dirty="0">
                <a:latin typeface="Arial" panose="020B0604020202020204" pitchFamily="34" charset="0"/>
                <a:ea typeface="微软雅黑" panose="020B0503020204020204" charset="-122"/>
              </a:rPr>
              <a:t>俄国：</a:t>
            </a:r>
            <a:endParaRPr lang="zh-CN" altLang="en-US" sz="3200" b="1" dirty="0">
              <a:latin typeface="Arial" panose="020B0604020202020204" pitchFamily="34" charset="0"/>
              <a:ea typeface="微软雅黑" panose="020B0503020204020204" charset="-122"/>
            </a:endParaRPr>
          </a:p>
        </p:txBody>
      </p:sp>
      <p:sp>
        <p:nvSpPr>
          <p:cNvPr id="9219" name="Text Box 3"/>
          <p:cNvSpPr txBox="1"/>
          <p:nvPr/>
        </p:nvSpPr>
        <p:spPr>
          <a:xfrm>
            <a:off x="1812925" y="930275"/>
            <a:ext cx="5502275"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1640</a:t>
            </a:r>
            <a:r>
              <a:rPr lang="zh-CN" altLang="en-US" sz="3200" b="1" dirty="0">
                <a:latin typeface="Arial" panose="020B0604020202020204" pitchFamily="34" charset="0"/>
                <a:ea typeface="微软雅黑" panose="020B0503020204020204" charset="-122"/>
              </a:rPr>
              <a:t>年，英国资产阶级革命</a:t>
            </a:r>
            <a:endParaRPr lang="zh-CN" altLang="en-US" sz="3200" b="1" dirty="0">
              <a:latin typeface="Arial" panose="020B0604020202020204" pitchFamily="34" charset="0"/>
              <a:ea typeface="微软雅黑" panose="020B0503020204020204" charset="-122"/>
            </a:endParaRPr>
          </a:p>
        </p:txBody>
      </p:sp>
      <p:sp>
        <p:nvSpPr>
          <p:cNvPr id="9220" name="Text Box 4"/>
          <p:cNvSpPr txBox="1"/>
          <p:nvPr/>
        </p:nvSpPr>
        <p:spPr>
          <a:xfrm>
            <a:off x="1752600" y="1905000"/>
            <a:ext cx="4419600"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1789</a:t>
            </a:r>
            <a:r>
              <a:rPr lang="zh-CN" altLang="en-US" sz="3200" b="1" dirty="0">
                <a:latin typeface="Arial" panose="020B0604020202020204" pitchFamily="34" charset="0"/>
                <a:ea typeface="微软雅黑" panose="020B0503020204020204" charset="-122"/>
              </a:rPr>
              <a:t>年，法国大革命</a:t>
            </a:r>
            <a:endParaRPr lang="zh-CN" altLang="en-US" sz="3200" b="1" dirty="0">
              <a:latin typeface="Arial" panose="020B0604020202020204" pitchFamily="34" charset="0"/>
              <a:ea typeface="微软雅黑" panose="020B0503020204020204" charset="-122"/>
            </a:endParaRPr>
          </a:p>
        </p:txBody>
      </p:sp>
      <p:sp>
        <p:nvSpPr>
          <p:cNvPr id="9221" name="Text Box 5"/>
          <p:cNvSpPr txBox="1"/>
          <p:nvPr/>
        </p:nvSpPr>
        <p:spPr>
          <a:xfrm>
            <a:off x="1752600" y="2819400"/>
            <a:ext cx="3962400"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1776</a:t>
            </a:r>
            <a:r>
              <a:rPr lang="zh-CN" altLang="en-US" sz="3200" b="1" dirty="0">
                <a:latin typeface="Arial" panose="020B0604020202020204" pitchFamily="34" charset="0"/>
                <a:ea typeface="微软雅黑" panose="020B0503020204020204" charset="-122"/>
              </a:rPr>
              <a:t>年，美国独立</a:t>
            </a:r>
            <a:endParaRPr lang="zh-CN" altLang="en-US" sz="3200" b="1" dirty="0">
              <a:latin typeface="Arial" panose="020B0604020202020204" pitchFamily="34" charset="0"/>
              <a:ea typeface="微软雅黑" panose="020B0503020204020204" charset="-122"/>
            </a:endParaRPr>
          </a:p>
        </p:txBody>
      </p:sp>
      <p:sp>
        <p:nvSpPr>
          <p:cNvPr id="9222" name="Text Box 6"/>
          <p:cNvSpPr txBox="1"/>
          <p:nvPr/>
        </p:nvSpPr>
        <p:spPr>
          <a:xfrm>
            <a:off x="1752600" y="3810000"/>
            <a:ext cx="3962400"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1871</a:t>
            </a:r>
            <a:r>
              <a:rPr lang="zh-CN" altLang="en-US" sz="3200" b="1" dirty="0">
                <a:latin typeface="Arial" panose="020B0604020202020204" pitchFamily="34" charset="0"/>
                <a:ea typeface="微软雅黑" panose="020B0503020204020204" charset="-122"/>
              </a:rPr>
              <a:t>年，德国统一</a:t>
            </a:r>
            <a:endParaRPr lang="zh-CN" altLang="en-US" sz="3200" b="1" dirty="0">
              <a:latin typeface="Arial" panose="020B0604020202020204" pitchFamily="34" charset="0"/>
              <a:ea typeface="微软雅黑" panose="020B0503020204020204" charset="-122"/>
            </a:endParaRPr>
          </a:p>
        </p:txBody>
      </p:sp>
      <p:sp>
        <p:nvSpPr>
          <p:cNvPr id="9223" name="Text Box 7"/>
          <p:cNvSpPr txBox="1"/>
          <p:nvPr/>
        </p:nvSpPr>
        <p:spPr>
          <a:xfrm>
            <a:off x="1752600" y="4724400"/>
            <a:ext cx="3962400"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1868</a:t>
            </a:r>
            <a:r>
              <a:rPr lang="zh-CN" altLang="en-US" sz="3200" b="1" dirty="0">
                <a:latin typeface="Arial" panose="020B0604020202020204" pitchFamily="34" charset="0"/>
                <a:ea typeface="微软雅黑" panose="020B0503020204020204" charset="-122"/>
              </a:rPr>
              <a:t>年，明治维新</a:t>
            </a:r>
            <a:endParaRPr lang="zh-CN" altLang="en-US" sz="3200" b="1" dirty="0">
              <a:latin typeface="Arial" panose="020B0604020202020204" pitchFamily="34" charset="0"/>
              <a:ea typeface="微软雅黑" panose="020B0503020204020204" charset="-122"/>
            </a:endParaRPr>
          </a:p>
        </p:txBody>
      </p:sp>
      <p:sp>
        <p:nvSpPr>
          <p:cNvPr id="9224" name="Text Box 8"/>
          <p:cNvSpPr txBox="1"/>
          <p:nvPr/>
        </p:nvSpPr>
        <p:spPr>
          <a:xfrm>
            <a:off x="1828800" y="5791200"/>
            <a:ext cx="4038600"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1861</a:t>
            </a:r>
            <a:r>
              <a:rPr lang="zh-CN" altLang="en-US" sz="3200" b="1" dirty="0">
                <a:latin typeface="Arial" panose="020B0604020202020204" pitchFamily="34" charset="0"/>
                <a:ea typeface="微软雅黑" panose="020B0503020204020204" charset="-122"/>
              </a:rPr>
              <a:t>年农奴制改革</a:t>
            </a:r>
            <a:endParaRPr lang="zh-CN" altLang="en-US" sz="3200" b="1" dirty="0">
              <a:latin typeface="Arial" panose="020B0604020202020204" pitchFamily="34" charset="0"/>
              <a:ea typeface="微软雅黑" panose="020B0503020204020204" charset="-122"/>
            </a:endParaRPr>
          </a:p>
        </p:txBody>
      </p:sp>
      <p:sp>
        <p:nvSpPr>
          <p:cNvPr id="11275" name="Text Box 10"/>
          <p:cNvSpPr txBox="1"/>
          <p:nvPr/>
        </p:nvSpPr>
        <p:spPr>
          <a:xfrm>
            <a:off x="7625080" y="838200"/>
            <a:ext cx="671830" cy="5756275"/>
          </a:xfrm>
          <a:prstGeom prst="rect">
            <a:avLst/>
          </a:prstGeom>
          <a:solidFill>
            <a:schemeClr val="bg1"/>
          </a:solidFill>
          <a:ln w="9525">
            <a:noFill/>
          </a:ln>
        </p:spPr>
        <p:txBody>
          <a:bodyPr vert="eaVert" wrap="none">
            <a:spAutoFit/>
          </a:bodyPr>
          <a:p>
            <a:pPr eaLnBrk="1" hangingPunct="1"/>
            <a:r>
              <a:rPr lang="zh-CN" altLang="en-US" sz="3200" b="1" dirty="0">
                <a:latin typeface="Arial" panose="020B0604020202020204" pitchFamily="34" charset="0"/>
                <a:ea typeface="微软雅黑" panose="020B0503020204020204" charset="-122"/>
              </a:rPr>
              <a:t>资本主义制度在全球范围内确立</a:t>
            </a:r>
            <a:r>
              <a:rPr lang="zh-CN" altLang="en-US" dirty="0">
                <a:latin typeface="Arial" panose="020B0604020202020204" pitchFamily="34" charset="0"/>
                <a:ea typeface="微软雅黑" panose="020B0503020204020204" charset="-122"/>
              </a:rPr>
              <a:t> </a:t>
            </a:r>
            <a:endParaRPr lang="zh-CN" altLang="en-US" dirty="0">
              <a:latin typeface="Arial" panose="020B0604020202020204" pitchFamily="34" charset="0"/>
              <a:ea typeface="微软雅黑" panose="020B0503020204020204" charset="-122"/>
            </a:endParaRPr>
          </a:p>
        </p:txBody>
      </p:sp>
      <p:sp>
        <p:nvSpPr>
          <p:cNvPr id="9228" name="Text Box 12"/>
          <p:cNvSpPr txBox="1"/>
          <p:nvPr/>
        </p:nvSpPr>
        <p:spPr>
          <a:xfrm>
            <a:off x="304800" y="6338888"/>
            <a:ext cx="898525" cy="519112"/>
          </a:xfrm>
          <a:prstGeom prst="rect">
            <a:avLst/>
          </a:prstGeom>
          <a:noFill/>
          <a:ln w="9525">
            <a:noFill/>
          </a:ln>
        </p:spPr>
        <p:txBody>
          <a:bodyPr wrap="none">
            <a:spAutoFit/>
          </a:bodyPr>
          <a:p>
            <a:pPr eaLnBrk="1" hangingPunct="1"/>
            <a:r>
              <a:rPr lang="en-US" altLang="zh-CN" sz="2800" b="1" dirty="0">
                <a:solidFill>
                  <a:srgbClr val="FF0000"/>
                </a:solidFill>
                <a:latin typeface="微软雅黑" panose="020B0503020204020204" charset="-122"/>
                <a:ea typeface="微软雅黑" panose="020B0503020204020204" charset="-122"/>
              </a:rPr>
              <a:t>……</a:t>
            </a:r>
            <a:endParaRPr lang="en-US" altLang="zh-CN" sz="2800" b="1" dirty="0">
              <a:solidFill>
                <a:srgbClr val="FF0000"/>
              </a:solidFill>
              <a:latin typeface="Arial" panose="020B0604020202020204" pitchFamily="34" charset="0"/>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linds(horizontal)">
                                      <p:cBhvr>
                                        <p:cTn id="7" dur="5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blinds(horizontal)">
                                      <p:cBhvr>
                                        <p:cTn id="12" dur="500"/>
                                        <p:tgtEl>
                                          <p:spTgt spid="92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21"/>
                                        </p:tgtEl>
                                        <p:attrNameLst>
                                          <p:attrName>style.visibility</p:attrName>
                                        </p:attrNameLst>
                                      </p:cBhvr>
                                      <p:to>
                                        <p:strVal val="visible"/>
                                      </p:to>
                                    </p:set>
                                    <p:animEffect transition="in" filter="blinds(horizontal)">
                                      <p:cBhvr>
                                        <p:cTn id="17" dur="500"/>
                                        <p:tgtEl>
                                          <p:spTgt spid="922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22"/>
                                        </p:tgtEl>
                                        <p:attrNameLst>
                                          <p:attrName>style.visibility</p:attrName>
                                        </p:attrNameLst>
                                      </p:cBhvr>
                                      <p:to>
                                        <p:strVal val="visible"/>
                                      </p:to>
                                    </p:set>
                                    <p:animEffect transition="in" filter="blinds(horizontal)">
                                      <p:cBhvr>
                                        <p:cTn id="22" dur="500"/>
                                        <p:tgtEl>
                                          <p:spTgt spid="92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23"/>
                                        </p:tgtEl>
                                        <p:attrNameLst>
                                          <p:attrName>style.visibility</p:attrName>
                                        </p:attrNameLst>
                                      </p:cBhvr>
                                      <p:to>
                                        <p:strVal val="visible"/>
                                      </p:to>
                                    </p:set>
                                    <p:animEffect transition="in" filter="blinds(horizontal)">
                                      <p:cBhvr>
                                        <p:cTn id="27" dur="500"/>
                                        <p:tgtEl>
                                          <p:spTgt spid="922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24"/>
                                        </p:tgtEl>
                                        <p:attrNameLst>
                                          <p:attrName>style.visibility</p:attrName>
                                        </p:attrNameLst>
                                      </p:cBhvr>
                                      <p:to>
                                        <p:strVal val="visible"/>
                                      </p:to>
                                    </p:set>
                                    <p:animEffect transition="in" filter="blinds(horizontal)">
                                      <p:cBhvr>
                                        <p:cTn id="32" dur="500"/>
                                        <p:tgtEl>
                                          <p:spTgt spid="922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28"/>
                                        </p:tgtEl>
                                        <p:attrNameLst>
                                          <p:attrName>style.visibility</p:attrName>
                                        </p:attrNameLst>
                                      </p:cBhvr>
                                      <p:to>
                                        <p:strVal val="visible"/>
                                      </p:to>
                                    </p:set>
                                    <p:animEffect transition="in" filter="blinds(horizontal)">
                                      <p:cBhvr>
                                        <p:cTn id="37" dur="500"/>
                                        <p:tgtEl>
                                          <p:spTgt spid="922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275"/>
                                        </p:tgtEl>
                                        <p:attrNameLst>
                                          <p:attrName>style.visibility</p:attrName>
                                        </p:attrNameLst>
                                      </p:cBhvr>
                                      <p:to>
                                        <p:strVal val="visible"/>
                                      </p:to>
                                    </p:set>
                                    <p:anim calcmode="lin" valueType="num">
                                      <p:cBhvr additive="base">
                                        <p:cTn id="42" dur="500" fill="hold"/>
                                        <p:tgtEl>
                                          <p:spTgt spid="11275"/>
                                        </p:tgtEl>
                                        <p:attrNameLst>
                                          <p:attrName>ppt_x</p:attrName>
                                        </p:attrNameLst>
                                      </p:cBhvr>
                                      <p:tavLst>
                                        <p:tav tm="0">
                                          <p:val>
                                            <p:strVal val="#ppt_x"/>
                                          </p:val>
                                        </p:tav>
                                        <p:tav tm="100000">
                                          <p:val>
                                            <p:strVal val="#ppt_x"/>
                                          </p:val>
                                        </p:tav>
                                      </p:tavLst>
                                    </p:anim>
                                    <p:anim calcmode="lin" valueType="num">
                                      <p:cBhvr additive="base">
                                        <p:cTn id="43" dur="500" fill="hold"/>
                                        <p:tgtEl>
                                          <p:spTgt spid="112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P spid="9223" grpId="0"/>
      <p:bldP spid="9224" grpId="0"/>
      <p:bldP spid="9228" grpId="0"/>
      <p:bldP spid="1127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0242" name="Text Box 2"/>
          <p:cNvSpPr txBox="1"/>
          <p:nvPr/>
        </p:nvSpPr>
        <p:spPr>
          <a:xfrm>
            <a:off x="0" y="475615"/>
            <a:ext cx="9144000" cy="1322070"/>
          </a:xfrm>
          <a:prstGeom prst="rect">
            <a:avLst/>
          </a:prstGeom>
          <a:noFill/>
          <a:ln w="9525">
            <a:noFill/>
          </a:ln>
        </p:spPr>
        <p:txBody>
          <a:bodyPr wrap="square">
            <a:spAutoFit/>
          </a:bodyPr>
          <a:p>
            <a:pPr algn="ctr" eaLnBrk="1" hangingPunct="1">
              <a:spcBef>
                <a:spcPct val="50000"/>
              </a:spcBef>
            </a:pPr>
            <a:r>
              <a:rPr lang="zh-CN" altLang="en-US" sz="3200" b="1" dirty="0">
                <a:solidFill>
                  <a:schemeClr val="tx1"/>
                </a:solidFill>
                <a:latin typeface="Arial" panose="020B0604020202020204" pitchFamily="34" charset="0"/>
                <a:ea typeface="微软雅黑" panose="020B0503020204020204" charset="-122"/>
              </a:rPr>
              <a:t>第</a:t>
            </a:r>
            <a:r>
              <a:rPr lang="en-US" altLang="zh-CN" sz="3200" b="1" dirty="0">
                <a:solidFill>
                  <a:schemeClr val="tx1"/>
                </a:solidFill>
                <a:latin typeface="Arial" panose="020B0604020202020204" pitchFamily="34" charset="0"/>
                <a:ea typeface="微软雅黑" panose="020B0503020204020204" charset="-122"/>
              </a:rPr>
              <a:t>8</a:t>
            </a:r>
            <a:r>
              <a:rPr lang="zh-CN" altLang="en-US" sz="3200" b="1" dirty="0">
                <a:solidFill>
                  <a:schemeClr val="tx1"/>
                </a:solidFill>
                <a:latin typeface="Arial" panose="020B0604020202020204" pitchFamily="34" charset="0"/>
                <a:ea typeface="微软雅黑" panose="020B0503020204020204" charset="-122"/>
              </a:rPr>
              <a:t>课　　　第二次工业革命</a:t>
            </a:r>
            <a:endParaRPr lang="zh-CN" altLang="en-US" sz="3200" b="1" dirty="0">
              <a:latin typeface="Arial" panose="020B0604020202020204" pitchFamily="34" charset="0"/>
              <a:ea typeface="微软雅黑" panose="020B0503020204020204" charset="-122"/>
            </a:endParaRPr>
          </a:p>
          <a:p>
            <a:pPr eaLnBrk="1" hangingPunct="1">
              <a:spcBef>
                <a:spcPct val="50000"/>
              </a:spcBef>
            </a:pPr>
            <a:r>
              <a:rPr lang="zh-CN" altLang="en-US" sz="3200" b="1" dirty="0">
                <a:latin typeface="Arial" panose="020B0604020202020204" pitchFamily="34" charset="0"/>
                <a:ea typeface="微软雅黑" panose="020B0503020204020204" charset="-122"/>
              </a:rPr>
              <a:t>一、</a:t>
            </a:r>
            <a:r>
              <a:rPr lang="en-US" altLang="zh-CN" sz="3200" b="1" dirty="0">
                <a:ea typeface="微软雅黑" panose="020B0503020204020204" charset="-122"/>
                <a:sym typeface="+mn-ea"/>
              </a:rPr>
              <a:t> </a:t>
            </a:r>
            <a:r>
              <a:rPr lang="zh-CN" altLang="en-US" sz="3200" b="1" dirty="0">
                <a:ea typeface="微软雅黑" panose="020B0503020204020204" charset="-122"/>
                <a:sym typeface="+mn-ea"/>
              </a:rPr>
              <a:t>条件</a:t>
            </a:r>
            <a:endParaRPr lang="zh-CN" altLang="en-US" sz="3200" b="1" dirty="0">
              <a:latin typeface="Arial" panose="020B0604020202020204" pitchFamily="34" charset="0"/>
              <a:ea typeface="微软雅黑" panose="020B0503020204020204" charset="-122"/>
            </a:endParaRPr>
          </a:p>
        </p:txBody>
      </p:sp>
      <p:sp>
        <p:nvSpPr>
          <p:cNvPr id="8196" name="Text Box 4"/>
          <p:cNvSpPr txBox="1"/>
          <p:nvPr/>
        </p:nvSpPr>
        <p:spPr>
          <a:xfrm>
            <a:off x="0" y="2276475"/>
            <a:ext cx="3779838" cy="579438"/>
          </a:xfrm>
          <a:prstGeom prst="rect">
            <a:avLst/>
          </a:prstGeom>
          <a:noFill/>
          <a:ln w="9525">
            <a:noFill/>
          </a:ln>
        </p:spPr>
        <p:txBody>
          <a:bodyPr>
            <a:spAutoFit/>
          </a:bodyPr>
          <a:p>
            <a:pPr eaLnBrk="1" hangingPunct="1">
              <a:spcBef>
                <a:spcPct val="50000"/>
              </a:spcBef>
            </a:pPr>
            <a:r>
              <a:rPr lang="zh-CN" altLang="en-US" sz="3200" b="1" dirty="0">
                <a:latin typeface="Arial" panose="020B0604020202020204" pitchFamily="34" charset="0"/>
                <a:ea typeface="微软雅黑" panose="020B0503020204020204" charset="-122"/>
              </a:rPr>
              <a:t>政治前提：</a:t>
            </a:r>
            <a:endParaRPr lang="zh-CN" altLang="en-US" sz="3200" b="1" dirty="0">
              <a:latin typeface="Arial" panose="020B0604020202020204" pitchFamily="34" charset="0"/>
              <a:ea typeface="微软雅黑" panose="020B0503020204020204" charset="-122"/>
            </a:endParaRPr>
          </a:p>
        </p:txBody>
      </p:sp>
      <p:sp>
        <p:nvSpPr>
          <p:cNvPr id="8197" name="Text Box 5"/>
          <p:cNvSpPr txBox="1"/>
          <p:nvPr/>
        </p:nvSpPr>
        <p:spPr>
          <a:xfrm>
            <a:off x="0" y="3139440"/>
            <a:ext cx="1800225" cy="583565"/>
          </a:xfrm>
          <a:prstGeom prst="rect">
            <a:avLst/>
          </a:prstGeom>
          <a:noFill/>
          <a:ln w="9525">
            <a:noFill/>
          </a:ln>
        </p:spPr>
        <p:txBody>
          <a:bodyPr wrap="square">
            <a:spAutoFit/>
          </a:bodyPr>
          <a:p>
            <a:pPr eaLnBrk="1" hangingPunct="1">
              <a:spcBef>
                <a:spcPct val="50000"/>
              </a:spcBef>
            </a:pPr>
            <a:r>
              <a:rPr lang="zh-CN" altLang="en-US" sz="3200" b="1" dirty="0">
                <a:latin typeface="Arial" panose="020B0604020202020204" pitchFamily="34" charset="0"/>
                <a:ea typeface="微软雅黑" panose="020B0503020204020204" charset="-122"/>
              </a:rPr>
              <a:t>技术</a:t>
            </a:r>
            <a:r>
              <a:rPr lang="en-US" altLang="zh-CN" sz="3200" b="1" dirty="0">
                <a:latin typeface="Arial" panose="020B0604020202020204" pitchFamily="34" charset="0"/>
                <a:ea typeface="微软雅黑" panose="020B0503020204020204" charset="-122"/>
              </a:rPr>
              <a:t>P34</a:t>
            </a:r>
            <a:r>
              <a:rPr lang="zh-CN" altLang="en-US" sz="3200" b="1" dirty="0">
                <a:latin typeface="Arial" panose="020B0604020202020204" pitchFamily="34" charset="0"/>
                <a:ea typeface="微软雅黑" panose="020B0503020204020204" charset="-122"/>
              </a:rPr>
              <a:t>：</a:t>
            </a:r>
            <a:endParaRPr lang="zh-CN" altLang="en-US" sz="3200" b="1" dirty="0">
              <a:latin typeface="Arial" panose="020B0604020202020204" pitchFamily="34" charset="0"/>
              <a:ea typeface="微软雅黑" panose="020B0503020204020204" charset="-122"/>
            </a:endParaRPr>
          </a:p>
        </p:txBody>
      </p:sp>
      <p:sp>
        <p:nvSpPr>
          <p:cNvPr id="8198" name="Text Box 6"/>
          <p:cNvSpPr txBox="1"/>
          <p:nvPr/>
        </p:nvSpPr>
        <p:spPr>
          <a:xfrm>
            <a:off x="683895" y="4076383"/>
            <a:ext cx="1116013" cy="579437"/>
          </a:xfrm>
          <a:prstGeom prst="rect">
            <a:avLst/>
          </a:prstGeom>
          <a:noFill/>
          <a:ln w="9525">
            <a:noFill/>
          </a:ln>
        </p:spPr>
        <p:txBody>
          <a:bodyPr>
            <a:spAutoFit/>
          </a:bodyPr>
          <a:p>
            <a:pPr eaLnBrk="1" hangingPunct="1">
              <a:spcBef>
                <a:spcPct val="50000"/>
              </a:spcBef>
            </a:pPr>
            <a:r>
              <a:rPr lang="zh-CN" altLang="en-US" sz="3200" b="1" dirty="0">
                <a:latin typeface="Arial" panose="020B0604020202020204" pitchFamily="34" charset="0"/>
                <a:ea typeface="微软雅黑" panose="020B0503020204020204" charset="-122"/>
              </a:rPr>
              <a:t>市场：</a:t>
            </a:r>
            <a:endParaRPr lang="zh-CN" altLang="en-US" sz="3200" b="1" dirty="0">
              <a:latin typeface="Arial" panose="020B0604020202020204" pitchFamily="34" charset="0"/>
              <a:ea typeface="微软雅黑" panose="020B0503020204020204" charset="-122"/>
            </a:endParaRPr>
          </a:p>
        </p:txBody>
      </p:sp>
      <p:sp>
        <p:nvSpPr>
          <p:cNvPr id="8199" name="Text Box 7"/>
          <p:cNvSpPr txBox="1"/>
          <p:nvPr/>
        </p:nvSpPr>
        <p:spPr>
          <a:xfrm>
            <a:off x="396558" y="4872990"/>
            <a:ext cx="1476375" cy="579438"/>
          </a:xfrm>
          <a:prstGeom prst="rect">
            <a:avLst/>
          </a:prstGeom>
          <a:noFill/>
          <a:ln w="9525">
            <a:noFill/>
          </a:ln>
        </p:spPr>
        <p:txBody>
          <a:bodyPr>
            <a:spAutoFit/>
          </a:bodyPr>
          <a:p>
            <a:pPr eaLnBrk="1" hangingPunct="1">
              <a:spcBef>
                <a:spcPct val="50000"/>
              </a:spcBef>
            </a:pPr>
            <a:r>
              <a:rPr lang="zh-CN" altLang="en-US" sz="3200" b="1" dirty="0">
                <a:latin typeface="Arial" panose="020B0604020202020204" pitchFamily="34" charset="0"/>
                <a:ea typeface="微软雅黑" panose="020B0503020204020204" charset="-122"/>
              </a:rPr>
              <a:t>资本：</a:t>
            </a:r>
            <a:endParaRPr lang="zh-CN" altLang="en-US" sz="3200" b="1" dirty="0">
              <a:latin typeface="Arial" panose="020B0604020202020204" pitchFamily="34" charset="0"/>
              <a:ea typeface="微软雅黑" panose="020B0503020204020204" charset="-122"/>
            </a:endParaRPr>
          </a:p>
        </p:txBody>
      </p:sp>
      <p:sp>
        <p:nvSpPr>
          <p:cNvPr id="8200" name="Text Box 8"/>
          <p:cNvSpPr txBox="1"/>
          <p:nvPr/>
        </p:nvSpPr>
        <p:spPr>
          <a:xfrm>
            <a:off x="2195513" y="2276475"/>
            <a:ext cx="6659562" cy="583565"/>
          </a:xfrm>
          <a:prstGeom prst="rect">
            <a:avLst/>
          </a:prstGeom>
          <a:noFill/>
          <a:ln w="9525">
            <a:noFill/>
          </a:ln>
        </p:spPr>
        <p:txBody>
          <a:bodyPr>
            <a:spAutoFit/>
          </a:bodyPr>
          <a:p>
            <a:pPr eaLnBrk="1" hangingPunct="1">
              <a:spcBef>
                <a:spcPct val="50000"/>
              </a:spcBef>
            </a:pPr>
            <a:r>
              <a:rPr lang="zh-CN" altLang="en-US" sz="3200" b="1" dirty="0">
                <a:latin typeface="微软雅黑" panose="020B0503020204020204" charset="-122"/>
                <a:ea typeface="微软雅黑" panose="020B0503020204020204" charset="-122"/>
              </a:rPr>
              <a:t>资本主义制度</a:t>
            </a:r>
            <a:r>
              <a:rPr lang="zh-CN" altLang="en-US" sz="3200" b="1">
                <a:solidFill>
                  <a:srgbClr val="000000"/>
                </a:solidFill>
                <a:effectLst>
                  <a:outerShdw blurRad="38100" dist="38100" dir="2700000">
                    <a:srgbClr val="C0C0C0"/>
                  </a:outerShdw>
                </a:effectLst>
                <a:latin typeface="微软雅黑" panose="020B0503020204020204" charset="-122"/>
                <a:ea typeface="微软雅黑" panose="020B0503020204020204" charset="-122"/>
                <a:cs typeface="+mn-ea"/>
                <a:sym typeface="+mn-ea"/>
              </a:rPr>
              <a:t>在世界范围内的</a:t>
            </a:r>
            <a:r>
              <a:rPr lang="zh-CN" altLang="en-US" sz="3200" b="1" dirty="0">
                <a:latin typeface="微软雅黑" panose="020B0503020204020204" charset="-122"/>
                <a:ea typeface="微软雅黑" panose="020B0503020204020204" charset="-122"/>
              </a:rPr>
              <a:t>确立</a:t>
            </a:r>
            <a:endParaRPr lang="zh-CN" altLang="en-US" sz="3200" b="1" dirty="0">
              <a:latin typeface="微软雅黑" panose="020B0503020204020204" charset="-122"/>
              <a:ea typeface="微软雅黑" panose="020B0503020204020204" charset="-122"/>
            </a:endParaRPr>
          </a:p>
        </p:txBody>
      </p:sp>
      <p:sp>
        <p:nvSpPr>
          <p:cNvPr id="8201" name="Text Box 9"/>
          <p:cNvSpPr txBox="1"/>
          <p:nvPr/>
        </p:nvSpPr>
        <p:spPr>
          <a:xfrm>
            <a:off x="2195513" y="3136900"/>
            <a:ext cx="7164387" cy="583565"/>
          </a:xfrm>
          <a:prstGeom prst="rect">
            <a:avLst/>
          </a:prstGeom>
          <a:noFill/>
          <a:ln w="9525">
            <a:noFill/>
          </a:ln>
        </p:spPr>
        <p:txBody>
          <a:bodyPr>
            <a:spAutoFit/>
          </a:bodyPr>
          <a:p>
            <a:pPr>
              <a:buClr>
                <a:srgbClr val="000000"/>
              </a:buClr>
            </a:pPr>
            <a:r>
              <a:rPr lang="zh-CN" altLang="en-US" sz="3200" b="1">
                <a:solidFill>
                  <a:srgbClr val="000000"/>
                </a:solidFill>
                <a:effectLst/>
                <a:latin typeface="微软雅黑" panose="020B0503020204020204" charset="-122"/>
                <a:ea typeface="微软雅黑" panose="020B0503020204020204" charset="-122"/>
                <a:cs typeface="+mn-ea"/>
                <a:sym typeface="+mn-ea"/>
              </a:rPr>
              <a:t>自然科学发展并迅速转化为技术</a:t>
            </a:r>
            <a:endParaRPr lang="zh-CN" altLang="en-US" sz="3200" b="1" dirty="0">
              <a:effectLst/>
              <a:latin typeface="微软雅黑" panose="020B0503020204020204" charset="-122"/>
              <a:ea typeface="微软雅黑" panose="020B0503020204020204" charset="-122"/>
            </a:endParaRPr>
          </a:p>
        </p:txBody>
      </p:sp>
      <p:sp>
        <p:nvSpPr>
          <p:cNvPr id="8202" name="Text Box 10"/>
          <p:cNvSpPr txBox="1"/>
          <p:nvPr/>
        </p:nvSpPr>
        <p:spPr>
          <a:xfrm>
            <a:off x="1979295" y="4076383"/>
            <a:ext cx="7092950" cy="583565"/>
          </a:xfrm>
          <a:prstGeom prst="rect">
            <a:avLst/>
          </a:prstGeom>
          <a:noFill/>
          <a:ln w="9525">
            <a:noFill/>
          </a:ln>
        </p:spPr>
        <p:txBody>
          <a:bodyPr>
            <a:spAutoFit/>
          </a:bodyPr>
          <a:p>
            <a:pPr eaLnBrk="1" hangingPunct="1">
              <a:spcBef>
                <a:spcPct val="50000"/>
              </a:spcBef>
            </a:pPr>
            <a:r>
              <a:rPr lang="zh-CN" altLang="en-US" sz="3200" b="1">
                <a:solidFill>
                  <a:srgbClr val="000000"/>
                </a:solidFill>
                <a:latin typeface="微软雅黑" panose="020B0503020204020204" charset="-122"/>
                <a:ea typeface="微软雅黑" panose="020B0503020204020204" charset="-122"/>
                <a:sym typeface="+mn-ea"/>
              </a:rPr>
              <a:t>资本主义</a:t>
            </a:r>
            <a:r>
              <a:rPr lang="zh-CN" altLang="en-US" sz="3200" b="1" dirty="0">
                <a:latin typeface="微软雅黑" panose="020B0503020204020204" charset="-122"/>
                <a:ea typeface="微软雅黑" panose="020B0503020204020204" charset="-122"/>
              </a:rPr>
              <a:t>世界市场基本形成</a:t>
            </a:r>
            <a:endParaRPr lang="zh-CN" altLang="en-US" sz="3200" b="1" dirty="0">
              <a:latin typeface="微软雅黑" panose="020B0503020204020204" charset="-122"/>
              <a:ea typeface="微软雅黑" panose="020B0503020204020204" charset="-122"/>
            </a:endParaRPr>
          </a:p>
        </p:txBody>
      </p:sp>
      <p:sp>
        <p:nvSpPr>
          <p:cNvPr id="8203" name="Text Box 11"/>
          <p:cNvSpPr txBox="1"/>
          <p:nvPr/>
        </p:nvSpPr>
        <p:spPr>
          <a:xfrm>
            <a:off x="1979295" y="4872990"/>
            <a:ext cx="6840538" cy="1568450"/>
          </a:xfrm>
          <a:prstGeom prst="rect">
            <a:avLst/>
          </a:prstGeom>
          <a:noFill/>
          <a:ln w="9525">
            <a:noFill/>
          </a:ln>
        </p:spPr>
        <p:txBody>
          <a:bodyPr>
            <a:spAutoFit/>
          </a:bodyPr>
          <a:p>
            <a:pPr eaLnBrk="0" hangingPunct="0">
              <a:buClrTx/>
            </a:pPr>
            <a:r>
              <a:rPr lang="zh-CN" altLang="en-US" sz="3200" b="1">
                <a:solidFill>
                  <a:srgbClr val="000000"/>
                </a:solidFill>
                <a:latin typeface="微软雅黑" panose="020B0503020204020204" charset="-122"/>
                <a:ea typeface="微软雅黑" panose="020B0503020204020204" charset="-122"/>
                <a:sym typeface="+mn-ea"/>
              </a:rPr>
              <a:t>通过殖民掠夺和海外贸易获得大量财富，第一次工业革命以来资本主义的持续发展。</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ox(in)">
                                      <p:cBhvr>
                                        <p:cTn id="7" dur="500"/>
                                        <p:tgtEl>
                                          <p:spTgt spid="819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197"/>
                                        </p:tgtEl>
                                        <p:attrNameLst>
                                          <p:attrName>style.visibility</p:attrName>
                                        </p:attrNameLst>
                                      </p:cBhvr>
                                      <p:to>
                                        <p:strVal val="visible"/>
                                      </p:to>
                                    </p:set>
                                    <p:animEffect transition="in" filter="box(in)">
                                      <p:cBhvr>
                                        <p:cTn id="10" dur="500"/>
                                        <p:tgtEl>
                                          <p:spTgt spid="819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198"/>
                                        </p:tgtEl>
                                        <p:attrNameLst>
                                          <p:attrName>style.visibility</p:attrName>
                                        </p:attrNameLst>
                                      </p:cBhvr>
                                      <p:to>
                                        <p:strVal val="visible"/>
                                      </p:to>
                                    </p:set>
                                    <p:animEffect transition="in" filter="box(in)">
                                      <p:cBhvr>
                                        <p:cTn id="13" dur="500"/>
                                        <p:tgtEl>
                                          <p:spTgt spid="819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199"/>
                                        </p:tgtEl>
                                        <p:attrNameLst>
                                          <p:attrName>style.visibility</p:attrName>
                                        </p:attrNameLst>
                                      </p:cBhvr>
                                      <p:to>
                                        <p:strVal val="visible"/>
                                      </p:to>
                                    </p:set>
                                    <p:animEffect transition="in" filter="box(in)">
                                      <p:cBhvr>
                                        <p:cTn id="16" dur="500"/>
                                        <p:tgtEl>
                                          <p:spTgt spid="8199"/>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8200"/>
                                        </p:tgtEl>
                                        <p:attrNameLst>
                                          <p:attrName>style.visibility</p:attrName>
                                        </p:attrNameLst>
                                      </p:cBhvr>
                                      <p:to>
                                        <p:strVal val="visible"/>
                                      </p:to>
                                    </p:set>
                                    <p:animEffect transition="in" filter="box(in)">
                                      <p:cBhvr>
                                        <p:cTn id="21" dur="500"/>
                                        <p:tgtEl>
                                          <p:spTgt spid="8200"/>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8201"/>
                                        </p:tgtEl>
                                        <p:attrNameLst>
                                          <p:attrName>style.visibility</p:attrName>
                                        </p:attrNameLst>
                                      </p:cBhvr>
                                      <p:to>
                                        <p:strVal val="visible"/>
                                      </p:to>
                                    </p:set>
                                    <p:animEffect transition="in" filter="box(in)">
                                      <p:cBhvr>
                                        <p:cTn id="26" dur="500"/>
                                        <p:tgtEl>
                                          <p:spTgt spid="8201"/>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8202"/>
                                        </p:tgtEl>
                                        <p:attrNameLst>
                                          <p:attrName>style.visibility</p:attrName>
                                        </p:attrNameLst>
                                      </p:cBhvr>
                                      <p:to>
                                        <p:strVal val="visible"/>
                                      </p:to>
                                    </p:set>
                                    <p:animEffect transition="in" filter="box(in)">
                                      <p:cBhvr>
                                        <p:cTn id="31" dur="500"/>
                                        <p:tgtEl>
                                          <p:spTgt spid="8202"/>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8203"/>
                                        </p:tgtEl>
                                        <p:attrNameLst>
                                          <p:attrName>style.visibility</p:attrName>
                                        </p:attrNameLst>
                                      </p:cBhvr>
                                      <p:to>
                                        <p:strVal val="visible"/>
                                      </p:to>
                                    </p:set>
                                    <p:animEffect transition="in" filter="box(in)">
                                      <p:cBhvr>
                                        <p:cTn id="36" dur="500"/>
                                        <p:tgtEl>
                                          <p:spTgt spid="8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197" grpId="0"/>
      <p:bldP spid="8198" grpId="0"/>
      <p:bldP spid="8199" grpId="0"/>
      <p:bldP spid="8200" grpId="0"/>
      <p:bldP spid="8201" grpId="0"/>
      <p:bldP spid="8202" grpId="0"/>
      <p:bldP spid="820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1506" name="Group 2"/>
          <p:cNvGraphicFramePr>
            <a:graphicFrameLocks noGrp="1"/>
          </p:cNvGraphicFramePr>
          <p:nvPr/>
        </p:nvGraphicFramePr>
        <p:xfrm>
          <a:off x="0" y="1844675"/>
          <a:ext cx="9144000" cy="4824414"/>
        </p:xfrm>
        <a:graphic>
          <a:graphicData uri="http://schemas.openxmlformats.org/drawingml/2006/table">
            <a:tbl>
              <a:tblPr/>
              <a:tblGrid>
                <a:gridCol w="2051050"/>
                <a:gridCol w="7092950"/>
              </a:tblGrid>
              <a:tr h="6619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rPr>
                        <a:t> 展区</a:t>
                      </a: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rPr>
                        <a:t>             展品</a:t>
                      </a: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9286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rPr>
                        <a:t>电力应用</a:t>
                      </a:r>
                      <a:endPar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9937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rPr>
                        <a:t>内 燃 机</a:t>
                      </a:r>
                      <a:endPar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13112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rPr>
                        <a:t>化学工业</a:t>
                      </a:r>
                      <a:endPar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9286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rPr>
                        <a:t>钢铁工业</a:t>
                      </a:r>
                      <a:endParaRPr kumimoji="0" lang="zh-CN" altLang="en-US" sz="3200" b="1"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anchor="ct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bl>
          </a:graphicData>
        </a:graphic>
      </p:graphicFrame>
      <p:sp>
        <p:nvSpPr>
          <p:cNvPr id="21526" name="Text Box 22"/>
          <p:cNvSpPr txBox="1"/>
          <p:nvPr/>
        </p:nvSpPr>
        <p:spPr>
          <a:xfrm>
            <a:off x="2195513" y="2565400"/>
            <a:ext cx="6553200" cy="946150"/>
          </a:xfrm>
          <a:prstGeom prst="rect">
            <a:avLst/>
          </a:prstGeom>
          <a:noFill/>
          <a:ln w="9525">
            <a:noFill/>
          </a:ln>
        </p:spPr>
        <p:txBody>
          <a:bodyPr>
            <a:spAutoFit/>
          </a:bodyPr>
          <a:p>
            <a:pPr eaLnBrk="1" hangingPunct="1"/>
            <a:r>
              <a:rPr lang="zh-CN" altLang="en-US" sz="2800" b="1" dirty="0">
                <a:latin typeface="微软雅黑" panose="020B0503020204020204" charset="-122"/>
                <a:ea typeface="微软雅黑" panose="020B0503020204020204" charset="-122"/>
              </a:rPr>
              <a:t>①发电机和电动机</a:t>
            </a:r>
            <a:endParaRPr lang="zh-CN" altLang="en-US" sz="2800" b="1" dirty="0">
              <a:latin typeface="微软雅黑" panose="020B0503020204020204" charset="-122"/>
              <a:ea typeface="微软雅黑" panose="020B0503020204020204" charset="-122"/>
            </a:endParaRPr>
          </a:p>
          <a:p>
            <a:pPr eaLnBrk="1" hangingPunct="1"/>
            <a:r>
              <a:rPr lang="zh-CN" altLang="en-US" sz="2800" b="1" dirty="0">
                <a:latin typeface="微软雅黑" panose="020B0503020204020204" charset="-122"/>
                <a:ea typeface="微软雅黑" panose="020B0503020204020204" charset="-122"/>
              </a:rPr>
              <a:t>②电灯、电车、电话、电影放映机</a:t>
            </a:r>
            <a:endParaRPr lang="zh-CN" altLang="en-US" sz="2800" dirty="0">
              <a:latin typeface="微软雅黑" panose="020B0503020204020204" charset="-122"/>
              <a:ea typeface="微软雅黑" panose="020B0503020204020204" charset="-122"/>
            </a:endParaRPr>
          </a:p>
        </p:txBody>
      </p:sp>
      <p:sp>
        <p:nvSpPr>
          <p:cNvPr id="21527" name="Text Box 23"/>
          <p:cNvSpPr txBox="1"/>
          <p:nvPr/>
        </p:nvSpPr>
        <p:spPr>
          <a:xfrm>
            <a:off x="2268538" y="3500438"/>
            <a:ext cx="7561262" cy="953135"/>
          </a:xfrm>
          <a:prstGeom prst="rect">
            <a:avLst/>
          </a:prstGeom>
          <a:noFill/>
          <a:ln w="9525">
            <a:noFill/>
          </a:ln>
        </p:spPr>
        <p:txBody>
          <a:bodyPr>
            <a:spAutoFit/>
          </a:bodyPr>
          <a:p>
            <a:pPr eaLnBrk="1" hangingPunct="1"/>
            <a:r>
              <a:rPr lang="zh-CN" altLang="en-US" sz="2800" b="1" dirty="0">
                <a:latin typeface="微软雅黑" panose="020B0503020204020204" charset="-122"/>
                <a:ea typeface="微软雅黑" panose="020B0503020204020204" charset="-122"/>
              </a:rPr>
              <a:t>①以煤气、汽油、柴油为燃料的内燃机</a:t>
            </a:r>
            <a:endParaRPr lang="zh-CN" altLang="en-US" sz="2800" b="1" dirty="0">
              <a:latin typeface="微软雅黑" panose="020B0503020204020204" charset="-122"/>
              <a:ea typeface="微软雅黑" panose="020B0503020204020204" charset="-122"/>
            </a:endParaRPr>
          </a:p>
          <a:p>
            <a:pPr eaLnBrk="1" hangingPunct="1"/>
            <a:r>
              <a:rPr lang="zh-CN" altLang="en-US" sz="2800" b="1" dirty="0">
                <a:latin typeface="微软雅黑" panose="020B0503020204020204" charset="-122"/>
                <a:ea typeface="微软雅黑" panose="020B0503020204020204" charset="-122"/>
              </a:rPr>
              <a:t>②内燃机车、远洋轮船、汽车、飞机</a:t>
            </a:r>
            <a:endParaRPr lang="zh-CN" altLang="en-US" sz="2800" b="1" dirty="0">
              <a:latin typeface="微软雅黑" panose="020B0503020204020204" charset="-122"/>
              <a:ea typeface="微软雅黑" panose="020B0503020204020204" charset="-122"/>
            </a:endParaRPr>
          </a:p>
        </p:txBody>
      </p:sp>
      <p:sp>
        <p:nvSpPr>
          <p:cNvPr id="21528" name="Text Box 24"/>
          <p:cNvSpPr txBox="1"/>
          <p:nvPr/>
        </p:nvSpPr>
        <p:spPr>
          <a:xfrm>
            <a:off x="2339975" y="4652963"/>
            <a:ext cx="7561263" cy="885825"/>
          </a:xfrm>
          <a:prstGeom prst="rect">
            <a:avLst/>
          </a:prstGeom>
          <a:noFill/>
          <a:ln w="9525">
            <a:noFill/>
          </a:ln>
        </p:spPr>
        <p:txBody>
          <a:bodyPr>
            <a:spAutoFit/>
          </a:bodyPr>
          <a:p>
            <a:pPr eaLnBrk="1" hangingPunct="1"/>
            <a:r>
              <a:rPr lang="zh-CN" altLang="en-US" sz="2600" b="1" dirty="0">
                <a:latin typeface="微软雅黑" panose="020B0503020204020204" charset="-122"/>
                <a:ea typeface="微软雅黑" panose="020B0503020204020204" charset="-122"/>
              </a:rPr>
              <a:t>①化工原料</a:t>
            </a:r>
            <a:endParaRPr lang="zh-CN" altLang="en-US" sz="2600" b="1" dirty="0">
              <a:latin typeface="微软雅黑" panose="020B0503020204020204" charset="-122"/>
              <a:ea typeface="微软雅黑" panose="020B0503020204020204" charset="-122"/>
            </a:endParaRPr>
          </a:p>
          <a:p>
            <a:pPr eaLnBrk="1" hangingPunct="1"/>
            <a:r>
              <a:rPr lang="zh-CN" altLang="en-US" sz="2600" b="1" dirty="0">
                <a:latin typeface="微软雅黑" panose="020B0503020204020204" charset="-122"/>
                <a:ea typeface="微软雅黑" panose="020B0503020204020204" charset="-122"/>
              </a:rPr>
              <a:t>②染料、塑料、</a:t>
            </a:r>
            <a:r>
              <a:rPr lang="zh-CN" altLang="en-US" sz="2600" b="1" dirty="0">
                <a:solidFill>
                  <a:srgbClr val="FF0000"/>
                </a:solidFill>
                <a:latin typeface="Arial" panose="020B0604020202020204" pitchFamily="34" charset="0"/>
                <a:ea typeface="微软雅黑" panose="020B0503020204020204" charset="-122"/>
              </a:rPr>
              <a:t>药品、炸药、</a:t>
            </a:r>
            <a:r>
              <a:rPr lang="zh-CN" altLang="en-US" sz="2600" b="1" dirty="0">
                <a:latin typeface="微软雅黑" panose="020B0503020204020204" charset="-122"/>
                <a:ea typeface="微软雅黑" panose="020B0503020204020204" charset="-122"/>
              </a:rPr>
              <a:t>人造纤维</a:t>
            </a:r>
            <a:endParaRPr lang="zh-CN" altLang="en-US" sz="2600" b="1" dirty="0">
              <a:latin typeface="微软雅黑" panose="020B0503020204020204" charset="-122"/>
              <a:ea typeface="微软雅黑" panose="020B0503020204020204" charset="-122"/>
            </a:endParaRPr>
          </a:p>
        </p:txBody>
      </p:sp>
      <p:sp>
        <p:nvSpPr>
          <p:cNvPr id="21529" name="Text Box 25"/>
          <p:cNvSpPr txBox="1"/>
          <p:nvPr/>
        </p:nvSpPr>
        <p:spPr>
          <a:xfrm>
            <a:off x="2555875" y="5876925"/>
            <a:ext cx="5327650" cy="519113"/>
          </a:xfrm>
          <a:prstGeom prst="rect">
            <a:avLst/>
          </a:prstGeom>
          <a:noFill/>
          <a:ln w="9525">
            <a:noFill/>
          </a:ln>
        </p:spPr>
        <p:txBody>
          <a:bodyPr>
            <a:spAutoFit/>
          </a:bodyPr>
          <a:p>
            <a:pPr eaLnBrk="1" hangingPunct="1"/>
            <a:r>
              <a:rPr lang="zh-CN" altLang="en-US" sz="2800" b="1" dirty="0">
                <a:latin typeface="微软雅黑" panose="020B0503020204020204" charset="-122"/>
                <a:ea typeface="微软雅黑" panose="020B0503020204020204" charset="-122"/>
              </a:rPr>
              <a:t>炼钢技术</a:t>
            </a:r>
            <a:endParaRPr lang="zh-CN" altLang="en-US" sz="2800" b="1" dirty="0">
              <a:latin typeface="微软雅黑" panose="020B0503020204020204" charset="-122"/>
              <a:ea typeface="微软雅黑" panose="020B0503020204020204" charset="-122"/>
            </a:endParaRPr>
          </a:p>
        </p:txBody>
      </p:sp>
      <p:sp>
        <p:nvSpPr>
          <p:cNvPr id="21530" name="Text Box 26"/>
          <p:cNvSpPr txBox="1"/>
          <p:nvPr/>
        </p:nvSpPr>
        <p:spPr>
          <a:xfrm>
            <a:off x="0" y="0"/>
            <a:ext cx="9144000" cy="1066800"/>
          </a:xfrm>
          <a:prstGeom prst="rect">
            <a:avLst/>
          </a:prstGeom>
          <a:noFill/>
          <a:ln w="9525">
            <a:noFill/>
          </a:ln>
        </p:spPr>
        <p:txBody>
          <a:bodyPr>
            <a:spAutoFit/>
          </a:bodyPr>
          <a:p>
            <a:pPr eaLnBrk="1" hangingPunct="1">
              <a:spcBef>
                <a:spcPct val="50000"/>
              </a:spcBef>
            </a:pPr>
            <a:r>
              <a:rPr lang="zh-CN" altLang="en-US" sz="3200" b="1" dirty="0">
                <a:latin typeface="Arial" panose="020B0604020202020204" pitchFamily="34" charset="0"/>
                <a:ea typeface="微软雅黑" panose="020B0503020204020204" charset="-122"/>
              </a:rPr>
              <a:t>       假设你是</a:t>
            </a:r>
            <a:r>
              <a:rPr lang="en-US" altLang="zh-CN" sz="3200" b="1" dirty="0">
                <a:latin typeface="Arial" panose="020B0604020202020204" pitchFamily="34" charset="0"/>
                <a:ea typeface="微软雅黑" panose="020B0503020204020204" charset="-122"/>
              </a:rPr>
              <a:t>1902</a:t>
            </a:r>
            <a:r>
              <a:rPr lang="zh-CN" altLang="en-US" sz="3200" b="1" dirty="0">
                <a:latin typeface="Arial" panose="020B0604020202020204" pitchFamily="34" charset="0"/>
                <a:ea typeface="微软雅黑" panose="020B0503020204020204" charset="-122"/>
              </a:rPr>
              <a:t>年美国博览会的策划者，你要设立几个展区，展出那些产品？</a:t>
            </a:r>
            <a:endParaRPr lang="zh-CN" altLang="en-US" sz="3200" b="1" dirty="0">
              <a:latin typeface="Arial" panose="020B0604020202020204" pitchFamily="34" charset="0"/>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530">
                                            <p:txEl>
                                              <p:charRg st="0" end="43"/>
                                            </p:txEl>
                                          </p:spTgt>
                                        </p:tgtEl>
                                        <p:attrNameLst>
                                          <p:attrName>style.visibility</p:attrName>
                                        </p:attrNameLst>
                                      </p:cBhvr>
                                      <p:to>
                                        <p:strVal val="visible"/>
                                      </p:to>
                                    </p:set>
                                    <p:animEffect transition="in" filter="blinds(horizontal)">
                                      <p:cBhvr>
                                        <p:cTn id="7" dur="500"/>
                                        <p:tgtEl>
                                          <p:spTgt spid="21530">
                                            <p:txEl>
                                              <p:charRg st="0" end="4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box(in)">
                                      <p:cBhvr>
                                        <p:cTn id="12" dur="500"/>
                                        <p:tgtEl>
                                          <p:spTgt spid="2150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526"/>
                                        </p:tgtEl>
                                        <p:attrNameLst>
                                          <p:attrName>style.visibility</p:attrName>
                                        </p:attrNameLst>
                                      </p:cBhvr>
                                      <p:to>
                                        <p:strVal val="visible"/>
                                      </p:to>
                                    </p:set>
                                    <p:animEffect transition="in" filter="blinds(horizontal)">
                                      <p:cBhvr>
                                        <p:cTn id="17" dur="500"/>
                                        <p:tgtEl>
                                          <p:spTgt spid="2152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527"/>
                                        </p:tgtEl>
                                        <p:attrNameLst>
                                          <p:attrName>style.visibility</p:attrName>
                                        </p:attrNameLst>
                                      </p:cBhvr>
                                      <p:to>
                                        <p:strVal val="visible"/>
                                      </p:to>
                                    </p:set>
                                    <p:animEffect transition="in" filter="blinds(horizontal)">
                                      <p:cBhvr>
                                        <p:cTn id="22" dur="500"/>
                                        <p:tgtEl>
                                          <p:spTgt spid="2152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528"/>
                                        </p:tgtEl>
                                        <p:attrNameLst>
                                          <p:attrName>style.visibility</p:attrName>
                                        </p:attrNameLst>
                                      </p:cBhvr>
                                      <p:to>
                                        <p:strVal val="visible"/>
                                      </p:to>
                                    </p:set>
                                    <p:animEffect transition="in" filter="blinds(horizontal)">
                                      <p:cBhvr>
                                        <p:cTn id="27" dur="500"/>
                                        <p:tgtEl>
                                          <p:spTgt spid="2152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1529"/>
                                        </p:tgtEl>
                                        <p:attrNameLst>
                                          <p:attrName>style.visibility</p:attrName>
                                        </p:attrNameLst>
                                      </p:cBhvr>
                                      <p:to>
                                        <p:strVal val="visible"/>
                                      </p:to>
                                    </p:set>
                                    <p:animEffect transition="in" filter="blinds(horizontal)">
                                      <p:cBhvr>
                                        <p:cTn id="32" dur="500"/>
                                        <p:tgtEl>
                                          <p:spTgt spid="21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6" grpId="0"/>
      <p:bldP spid="21527" grpId="0"/>
      <p:bldP spid="21528" grpId="0"/>
      <p:bldP spid="21529"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14" name="Text Box 2"/>
          <p:cNvSpPr txBox="1"/>
          <p:nvPr/>
        </p:nvSpPr>
        <p:spPr>
          <a:xfrm>
            <a:off x="41275" y="98425"/>
            <a:ext cx="1808480" cy="583565"/>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二、成就</a:t>
            </a:r>
            <a:endParaRPr lang="zh-CN" altLang="en-US" sz="3200" b="1" dirty="0">
              <a:solidFill>
                <a:schemeClr val="tx1"/>
              </a:solidFill>
              <a:latin typeface="Arial" panose="020B0604020202020204" pitchFamily="34" charset="0"/>
              <a:ea typeface="微软雅黑" panose="020B0503020204020204" charset="-122"/>
            </a:endParaRPr>
          </a:p>
        </p:txBody>
      </p:sp>
      <p:sp>
        <p:nvSpPr>
          <p:cNvPr id="13315" name="Text Box 3"/>
          <p:cNvSpPr txBox="1"/>
          <p:nvPr/>
        </p:nvSpPr>
        <p:spPr>
          <a:xfrm>
            <a:off x="438150" y="1516380"/>
            <a:ext cx="7848600" cy="3046095"/>
          </a:xfrm>
          <a:prstGeom prst="rect">
            <a:avLst/>
          </a:prstGeom>
          <a:noFill/>
          <a:ln w="9525" cap="flat" cmpd="sng">
            <a:solidFill>
              <a:schemeClr val="tx1"/>
            </a:solidFill>
            <a:prstDash val="solid"/>
            <a:miter/>
            <a:headEnd type="none" w="med" len="med"/>
            <a:tailEnd type="none" w="med" len="med"/>
          </a:ln>
        </p:spPr>
        <p:txBody>
          <a:bodyPr>
            <a:spAutoFit/>
          </a:bodyPr>
          <a:p>
            <a:pPr eaLnBrk="1" hangingPunct="1"/>
            <a:r>
              <a:rPr lang="en-US" altLang="zh-CN" sz="3200" b="1" dirty="0">
                <a:solidFill>
                  <a:schemeClr val="tx1"/>
                </a:solidFill>
                <a:latin typeface="Arial" panose="020B0604020202020204" pitchFamily="34" charset="0"/>
                <a:ea typeface="微软雅黑" panose="020B0503020204020204" charset="-122"/>
              </a:rPr>
              <a:t>1831</a:t>
            </a:r>
            <a:r>
              <a:rPr lang="zh-CN" altLang="en-US" sz="3200" b="1" dirty="0">
                <a:solidFill>
                  <a:schemeClr val="tx1"/>
                </a:solidFill>
                <a:latin typeface="Arial" panose="020B0604020202020204" pitchFamily="34" charset="0"/>
                <a:ea typeface="微软雅黑" panose="020B0503020204020204" charset="-122"/>
              </a:rPr>
              <a:t>年：英国：          发现 电磁感应现象</a:t>
            </a:r>
            <a:endParaRPr lang="zh-CN" altLang="en-US" sz="3200" b="1" dirty="0">
              <a:solidFill>
                <a:schemeClr val="tx1"/>
              </a:solidFill>
              <a:latin typeface="Arial" panose="020B0604020202020204" pitchFamily="34" charset="0"/>
              <a:ea typeface="微软雅黑" panose="020B0503020204020204" charset="-122"/>
            </a:endParaRPr>
          </a:p>
          <a:p>
            <a:pPr eaLnBrk="1" hangingPunct="1"/>
            <a:r>
              <a:rPr lang="en-US" altLang="zh-CN" sz="3200" b="1" dirty="0">
                <a:solidFill>
                  <a:schemeClr val="tx1"/>
                </a:solidFill>
                <a:latin typeface="Arial" panose="020B0604020202020204" pitchFamily="34" charset="0"/>
                <a:ea typeface="微软雅黑" panose="020B0503020204020204" charset="-122"/>
              </a:rPr>
              <a:t>1866</a:t>
            </a:r>
            <a:r>
              <a:rPr lang="zh-CN" altLang="en-US" sz="3200" b="1" dirty="0">
                <a:solidFill>
                  <a:schemeClr val="tx1"/>
                </a:solidFill>
                <a:latin typeface="Arial" panose="020B0604020202020204" pitchFamily="34" charset="0"/>
                <a:ea typeface="微软雅黑" panose="020B0503020204020204" charset="-122"/>
              </a:rPr>
              <a:t>年：德国： 西门子 发明</a:t>
            </a:r>
            <a:endParaRPr lang="zh-CN" altLang="en-US" sz="3200" b="1" dirty="0">
              <a:solidFill>
                <a:schemeClr val="tx1"/>
              </a:solidFill>
              <a:latin typeface="Arial" panose="020B0604020202020204" pitchFamily="34" charset="0"/>
              <a:ea typeface="微软雅黑" panose="020B0503020204020204" charset="-122"/>
            </a:endParaRPr>
          </a:p>
          <a:p>
            <a:pPr eaLnBrk="1" hangingPunct="1"/>
            <a:r>
              <a:rPr lang="en-US" altLang="zh-CN" sz="3200" b="1" dirty="0">
                <a:solidFill>
                  <a:schemeClr val="tx1"/>
                </a:solidFill>
                <a:latin typeface="Arial" panose="020B0604020202020204" pitchFamily="34" charset="0"/>
                <a:ea typeface="微软雅黑" panose="020B0503020204020204" charset="-122"/>
              </a:rPr>
              <a:t>1876</a:t>
            </a:r>
            <a:r>
              <a:rPr lang="zh-CN" altLang="en-US" sz="3200" b="1" dirty="0">
                <a:solidFill>
                  <a:schemeClr val="tx1"/>
                </a:solidFill>
                <a:latin typeface="Arial" panose="020B0604020202020204" pitchFamily="34" charset="0"/>
                <a:ea typeface="微软雅黑" panose="020B0503020204020204" charset="-122"/>
              </a:rPr>
              <a:t>年：美国：         发明电话</a:t>
            </a:r>
            <a:endParaRPr lang="zh-CN" altLang="en-US" sz="3200" b="1" dirty="0">
              <a:solidFill>
                <a:schemeClr val="tx1"/>
              </a:solidFill>
              <a:latin typeface="Arial" panose="020B0604020202020204" pitchFamily="34" charset="0"/>
              <a:ea typeface="微软雅黑" panose="020B0503020204020204" charset="-122"/>
            </a:endParaRPr>
          </a:p>
          <a:p>
            <a:pPr eaLnBrk="1" hangingPunct="1"/>
            <a:r>
              <a:rPr lang="en-US" altLang="zh-CN" sz="3200" b="1" dirty="0">
                <a:solidFill>
                  <a:schemeClr val="tx1"/>
                </a:solidFill>
                <a:latin typeface="Arial" panose="020B0604020202020204" pitchFamily="34" charset="0"/>
                <a:ea typeface="微软雅黑" panose="020B0503020204020204" charset="-122"/>
              </a:rPr>
              <a:t>1879</a:t>
            </a:r>
            <a:r>
              <a:rPr lang="zh-CN" altLang="en-US" sz="3200" b="1" dirty="0">
                <a:solidFill>
                  <a:schemeClr val="tx1"/>
                </a:solidFill>
                <a:latin typeface="Arial" panose="020B0604020202020204" pitchFamily="34" charset="0"/>
                <a:ea typeface="微软雅黑" panose="020B0503020204020204" charset="-122"/>
              </a:rPr>
              <a:t>年：美国：             发明白炽灯</a:t>
            </a:r>
            <a:endParaRPr lang="zh-CN" altLang="en-US" sz="3200" b="1" dirty="0">
              <a:solidFill>
                <a:schemeClr val="tx1"/>
              </a:solidFill>
              <a:latin typeface="Arial" panose="020B0604020202020204" pitchFamily="34" charset="0"/>
              <a:ea typeface="微软雅黑" panose="020B0503020204020204" charset="-122"/>
            </a:endParaRPr>
          </a:p>
          <a:p>
            <a:pPr eaLnBrk="1" hangingPunct="1"/>
            <a:r>
              <a:rPr lang="en-US" altLang="zh-CN" sz="3200" b="1" dirty="0">
                <a:solidFill>
                  <a:schemeClr val="tx1"/>
                </a:solidFill>
                <a:latin typeface="Arial" panose="020B0604020202020204" pitchFamily="34" charset="0"/>
                <a:ea typeface="微软雅黑" panose="020B0503020204020204" charset="-122"/>
              </a:rPr>
              <a:t>1888</a:t>
            </a:r>
            <a:r>
              <a:rPr lang="zh-CN" altLang="en-US" sz="3200" b="1" dirty="0">
                <a:solidFill>
                  <a:schemeClr val="tx1"/>
                </a:solidFill>
                <a:latin typeface="Arial" panose="020B0604020202020204" pitchFamily="34" charset="0"/>
                <a:ea typeface="微软雅黑" panose="020B0503020204020204" charset="-122"/>
              </a:rPr>
              <a:t>年：德国：          发现电磁波</a:t>
            </a:r>
            <a:endParaRPr lang="zh-CN" altLang="en-US" sz="3200" b="1" dirty="0">
              <a:solidFill>
                <a:schemeClr val="tx1"/>
              </a:solidFill>
              <a:latin typeface="Arial" panose="020B0604020202020204" pitchFamily="34" charset="0"/>
              <a:ea typeface="微软雅黑" panose="020B0503020204020204" charset="-122"/>
            </a:endParaRPr>
          </a:p>
          <a:p>
            <a:pPr eaLnBrk="1" hangingPunct="1"/>
            <a:r>
              <a:rPr lang="en-US" altLang="zh-CN" sz="3200" b="1" dirty="0">
                <a:solidFill>
                  <a:schemeClr val="tx1"/>
                </a:solidFill>
                <a:latin typeface="Arial" panose="020B0604020202020204" pitchFamily="34" charset="0"/>
                <a:ea typeface="微软雅黑" panose="020B0503020204020204" charset="-122"/>
              </a:rPr>
              <a:t>1899</a:t>
            </a:r>
            <a:r>
              <a:rPr lang="zh-CN" altLang="en-US" sz="3200" b="1" dirty="0">
                <a:solidFill>
                  <a:schemeClr val="tx1"/>
                </a:solidFill>
                <a:latin typeface="Arial" panose="020B0604020202020204" pitchFamily="34" charset="0"/>
                <a:ea typeface="微软雅黑" panose="020B0503020204020204" charset="-122"/>
              </a:rPr>
              <a:t>年：              马可尼发明电报</a:t>
            </a:r>
            <a:endParaRPr lang="zh-CN" altLang="en-US" sz="3200" b="1" dirty="0">
              <a:solidFill>
                <a:schemeClr val="tx1"/>
              </a:solidFill>
              <a:latin typeface="Arial" panose="020B0604020202020204" pitchFamily="34" charset="0"/>
              <a:ea typeface="微软雅黑" panose="020B0503020204020204" charset="-122"/>
            </a:endParaRPr>
          </a:p>
        </p:txBody>
      </p:sp>
      <p:sp>
        <p:nvSpPr>
          <p:cNvPr id="13316" name="Text Box 4"/>
          <p:cNvSpPr txBox="1"/>
          <p:nvPr/>
        </p:nvSpPr>
        <p:spPr>
          <a:xfrm>
            <a:off x="457200" y="762000"/>
            <a:ext cx="2960370" cy="583565"/>
          </a:xfrm>
          <a:prstGeom prst="rect">
            <a:avLst/>
          </a:prstGeom>
          <a:noFill/>
          <a:ln w="9525">
            <a:noFill/>
          </a:ln>
        </p:spPr>
        <p:txBody>
          <a:bodyPr wrap="none">
            <a:spAutoFit/>
          </a:bodyPr>
          <a:p>
            <a:pPr eaLnBrk="1" hangingPunct="1"/>
            <a:r>
              <a:rPr lang="en-US" altLang="zh-CN" sz="3200" b="1" dirty="0">
                <a:solidFill>
                  <a:schemeClr val="tx1"/>
                </a:solidFill>
                <a:latin typeface="Arial" panose="020B0604020202020204" pitchFamily="34" charset="0"/>
                <a:ea typeface="微软雅黑" panose="020B0503020204020204" charset="-122"/>
              </a:rPr>
              <a:t>1.</a:t>
            </a:r>
            <a:r>
              <a:rPr lang="zh-CN" altLang="en-US" sz="3200" b="1" dirty="0">
                <a:solidFill>
                  <a:schemeClr val="tx1"/>
                </a:solidFill>
                <a:latin typeface="Arial" panose="020B0604020202020204" pitchFamily="34" charset="0"/>
                <a:ea typeface="微软雅黑" panose="020B0503020204020204" charset="-122"/>
              </a:rPr>
              <a:t>电的广泛应用</a:t>
            </a:r>
            <a:endParaRPr lang="zh-CN" altLang="en-US" sz="3200" b="1" dirty="0">
              <a:solidFill>
                <a:schemeClr val="tx1"/>
              </a:solidFill>
              <a:latin typeface="Arial" panose="020B0604020202020204" pitchFamily="34" charset="0"/>
              <a:ea typeface="微软雅黑" panose="020B0503020204020204" charset="-122"/>
            </a:endParaRPr>
          </a:p>
        </p:txBody>
      </p:sp>
      <p:grpSp>
        <p:nvGrpSpPr>
          <p:cNvPr id="11269" name="Group 5"/>
          <p:cNvGrpSpPr/>
          <p:nvPr/>
        </p:nvGrpSpPr>
        <p:grpSpPr>
          <a:xfrm>
            <a:off x="1219200" y="4572000"/>
            <a:ext cx="7067550" cy="2057400"/>
            <a:chOff x="0" y="0"/>
            <a:chExt cx="4452" cy="1296"/>
          </a:xfrm>
        </p:grpSpPr>
        <p:pic>
          <p:nvPicPr>
            <p:cNvPr id="13324" name="Picture 6" descr="人"/>
            <p:cNvPicPr>
              <a:picLocks noChangeAspect="1"/>
            </p:cNvPicPr>
            <p:nvPr/>
          </p:nvPicPr>
          <p:blipFill>
            <a:blip r:embed="rId1"/>
            <a:stretch>
              <a:fillRect/>
            </a:stretch>
          </p:blipFill>
          <p:spPr>
            <a:xfrm>
              <a:off x="1152" y="0"/>
              <a:ext cx="3300" cy="1296"/>
            </a:xfrm>
            <a:prstGeom prst="rect">
              <a:avLst/>
            </a:prstGeom>
            <a:noFill/>
            <a:ln w="9525">
              <a:noFill/>
            </a:ln>
          </p:spPr>
        </p:pic>
        <p:sp>
          <p:nvSpPr>
            <p:cNvPr id="13325" name="WordArt 7"/>
            <p:cNvSpPr/>
            <p:nvPr/>
          </p:nvSpPr>
          <p:spPr>
            <a:xfrm>
              <a:off x="0" y="192"/>
              <a:ext cx="1248" cy="1056"/>
            </a:xfrm>
            <a:prstGeom prst="rect">
              <a:avLst/>
            </a:prstGeom>
          </p:spPr>
          <p:txBody>
            <a:bodyPr wrap="none" fromWordArt="1">
              <a:prstTxWarp prst="textFadeUp">
                <a:avLst>
                  <a:gd name="adj" fmla="val 9991"/>
                </a:avLst>
              </a:prstTxWarp>
              <a:normAutofit/>
            </a:bodyPr>
            <a:p>
              <a:pPr algn="ctr"/>
              <a:r>
                <a:rPr lang="zh-CN" altLang="en-US" sz="3600" b="1">
                  <a:ln w="50800" cap="flat" cmpd="sng">
                    <a:solidFill>
                      <a:srgbClr val="FF0000"/>
                    </a:solidFill>
                    <a:prstDash val="solid"/>
                    <a:headEnd type="none" w="med" len="med"/>
                    <a:tailEnd type="none" w="med" len="med"/>
                  </a:ln>
                  <a:solidFill>
                    <a:srgbClr val="FFCC00"/>
                  </a:solidFill>
                  <a:effectLst>
                    <a:outerShdw dist="35921" dir="2699999" sy="50000" rotWithShape="0">
                      <a:srgbClr val="875B0D">
                        <a:alpha val="65999"/>
                      </a:srgbClr>
                    </a:outerShdw>
                  </a:effectLst>
                  <a:latin typeface="微软雅黑" panose="020B0503020204020204" charset="-122"/>
                  <a:ea typeface="微软雅黑" panose="020B0503020204020204" charset="-122"/>
                </a:rPr>
                <a:t>电气时代</a:t>
              </a:r>
              <a:endParaRPr lang="zh-CN" altLang="en-US" sz="3600" b="1">
                <a:ln w="50800" cap="flat" cmpd="sng">
                  <a:solidFill>
                    <a:srgbClr val="FF0000"/>
                  </a:solidFill>
                  <a:prstDash val="solid"/>
                  <a:headEnd type="none" w="med" len="med"/>
                  <a:tailEnd type="none" w="med" len="med"/>
                </a:ln>
                <a:solidFill>
                  <a:srgbClr val="FFCC00"/>
                </a:solidFill>
                <a:effectLst>
                  <a:outerShdw dist="35921" dir="2699999" sy="50000" rotWithShape="0">
                    <a:srgbClr val="875B0D">
                      <a:alpha val="65999"/>
                    </a:srgbClr>
                  </a:outerShdw>
                </a:effectLst>
                <a:latin typeface="微软雅黑" panose="020B0503020204020204" charset="-122"/>
                <a:ea typeface="微软雅黑" panose="020B0503020204020204" charset="-122"/>
              </a:endParaRPr>
            </a:p>
          </p:txBody>
        </p:sp>
      </p:grpSp>
      <p:sp>
        <p:nvSpPr>
          <p:cNvPr id="11272" name="Text Box 8"/>
          <p:cNvSpPr txBox="1"/>
          <p:nvPr/>
        </p:nvSpPr>
        <p:spPr>
          <a:xfrm>
            <a:off x="3154680" y="1494473"/>
            <a:ext cx="1520825" cy="579437"/>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 法拉第</a:t>
            </a:r>
            <a:endParaRPr lang="zh-CN" altLang="en-US" sz="3200" b="1" dirty="0">
              <a:solidFill>
                <a:schemeClr val="tx1"/>
              </a:solidFill>
              <a:latin typeface="Arial" panose="020B0604020202020204" pitchFamily="34" charset="0"/>
              <a:ea typeface="微软雅黑" panose="020B0503020204020204" charset="-122"/>
            </a:endParaRPr>
          </a:p>
        </p:txBody>
      </p:sp>
      <p:sp>
        <p:nvSpPr>
          <p:cNvPr id="11273" name="Text Box 9"/>
          <p:cNvSpPr txBox="1"/>
          <p:nvPr/>
        </p:nvSpPr>
        <p:spPr>
          <a:xfrm>
            <a:off x="5867400" y="1981200"/>
            <a:ext cx="1408113" cy="579438"/>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发电机</a:t>
            </a:r>
            <a:endParaRPr lang="zh-CN" altLang="en-US" sz="3200" b="1" dirty="0">
              <a:solidFill>
                <a:schemeClr val="tx1"/>
              </a:solidFill>
              <a:latin typeface="Arial" panose="020B0604020202020204" pitchFamily="34" charset="0"/>
              <a:ea typeface="微软雅黑" panose="020B0503020204020204" charset="-122"/>
            </a:endParaRPr>
          </a:p>
        </p:txBody>
      </p:sp>
      <p:sp>
        <p:nvSpPr>
          <p:cNvPr id="11274" name="Text Box 10"/>
          <p:cNvSpPr txBox="1"/>
          <p:nvPr/>
        </p:nvSpPr>
        <p:spPr>
          <a:xfrm>
            <a:off x="3505200" y="3429000"/>
            <a:ext cx="1000125" cy="579438"/>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赫兹</a:t>
            </a:r>
            <a:endParaRPr lang="zh-CN" altLang="en-US" sz="3200" b="1" dirty="0">
              <a:solidFill>
                <a:schemeClr val="tx1"/>
              </a:solidFill>
              <a:latin typeface="Arial" panose="020B0604020202020204" pitchFamily="34" charset="0"/>
              <a:ea typeface="微软雅黑" panose="020B0503020204020204" charset="-122"/>
            </a:endParaRPr>
          </a:p>
        </p:txBody>
      </p:sp>
      <p:sp>
        <p:nvSpPr>
          <p:cNvPr id="11275" name="Text Box 11"/>
          <p:cNvSpPr txBox="1"/>
          <p:nvPr/>
        </p:nvSpPr>
        <p:spPr>
          <a:xfrm>
            <a:off x="2103755" y="3964305"/>
            <a:ext cx="1816100" cy="579438"/>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意大利：</a:t>
            </a:r>
            <a:endParaRPr lang="zh-CN" altLang="en-US" sz="3200" b="1" dirty="0">
              <a:solidFill>
                <a:schemeClr val="tx1"/>
              </a:solidFill>
              <a:latin typeface="Arial" panose="020B0604020202020204" pitchFamily="34" charset="0"/>
              <a:ea typeface="微软雅黑" panose="020B0503020204020204" charset="-122"/>
            </a:endParaRPr>
          </a:p>
        </p:txBody>
      </p:sp>
      <p:sp>
        <p:nvSpPr>
          <p:cNvPr id="11276" name="Text Box 12"/>
          <p:cNvSpPr txBox="1"/>
          <p:nvPr/>
        </p:nvSpPr>
        <p:spPr>
          <a:xfrm>
            <a:off x="3505200" y="2514600"/>
            <a:ext cx="1000125" cy="579438"/>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贝尔</a:t>
            </a:r>
            <a:endParaRPr lang="zh-CN" altLang="en-US" sz="3200" b="1" dirty="0">
              <a:solidFill>
                <a:schemeClr val="tx1"/>
              </a:solidFill>
              <a:latin typeface="Arial" panose="020B0604020202020204" pitchFamily="34" charset="0"/>
              <a:ea typeface="微软雅黑" panose="020B0503020204020204" charset="-122"/>
            </a:endParaRPr>
          </a:p>
        </p:txBody>
      </p:sp>
      <p:sp>
        <p:nvSpPr>
          <p:cNvPr id="11277" name="Text Box 13"/>
          <p:cNvSpPr txBox="1"/>
          <p:nvPr/>
        </p:nvSpPr>
        <p:spPr>
          <a:xfrm>
            <a:off x="3429000" y="2971800"/>
            <a:ext cx="1408113" cy="579438"/>
          </a:xfrm>
          <a:prstGeom prst="rect">
            <a:avLst/>
          </a:prstGeom>
          <a:noFill/>
          <a:ln w="9525">
            <a:noFill/>
          </a:ln>
        </p:spPr>
        <p:txBody>
          <a:bodyPr wrap="none">
            <a:spAutoFit/>
          </a:bodyPr>
          <a:p>
            <a:pPr eaLnBrk="1" hangingPunct="1"/>
            <a:r>
              <a:rPr lang="zh-CN" altLang="en-US" sz="3200" b="1" dirty="0">
                <a:solidFill>
                  <a:schemeClr val="tx1"/>
                </a:solidFill>
                <a:latin typeface="Arial" panose="020B0604020202020204" pitchFamily="34" charset="0"/>
                <a:ea typeface="微软雅黑" panose="020B0503020204020204" charset="-122"/>
              </a:rPr>
              <a:t>爱迪生</a:t>
            </a:r>
            <a:endParaRPr lang="zh-CN" altLang="en-US" sz="3200" b="1" dirty="0">
              <a:solidFill>
                <a:schemeClr val="tx1"/>
              </a:solidFill>
              <a:latin typeface="Arial" panose="020B0604020202020204" pitchFamily="34" charset="0"/>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500" fill="hold">
                                          <p:stCondLst>
                                            <p:cond delay="0"/>
                                          </p:stCondLst>
                                        </p:cTn>
                                        <p:tgtEl>
                                          <p:spTgt spid="11272"/>
                                        </p:tgtEl>
                                        <p:attrNameLst>
                                          <p:attrName>style.visibility</p:attrName>
                                        </p:attrNameLst>
                                      </p:cBhvr>
                                      <p:to>
                                        <p:strVal val="visible"/>
                                      </p:to>
                                    </p:set>
                                    <p:anim calcmode="lin" valueType="num">
                                      <p:cBhvr additive="base">
                                        <p:cTn id="7" dur="500" fill="hold"/>
                                        <p:tgtEl>
                                          <p:spTgt spid="11272"/>
                                        </p:tgtEl>
                                        <p:attrNameLst>
                                          <p:attrName>ppt_x</p:attrName>
                                        </p:attrNameLst>
                                      </p:cBhvr>
                                      <p:tavLst>
                                        <p:tav tm="0">
                                          <p:val>
                                            <p:strVal val="#ppt_x"/>
                                          </p:val>
                                        </p:tav>
                                        <p:tav tm="100000">
                                          <p:val>
                                            <p:strVal val="#ppt_x"/>
                                          </p:val>
                                        </p:tav>
                                      </p:tavLst>
                                    </p:anim>
                                    <p:anim calcmode="lin" valueType="num">
                                      <p:cBhvr additive="base">
                                        <p:cTn id="8" dur="500" fill="hold"/>
                                        <p:tgtEl>
                                          <p:spTgt spid="112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11273"/>
                                        </p:tgtEl>
                                        <p:attrNameLst>
                                          <p:attrName>style.visibility</p:attrName>
                                        </p:attrNameLst>
                                      </p:cBhvr>
                                      <p:to>
                                        <p:strVal val="visible"/>
                                      </p:to>
                                    </p:set>
                                    <p:animEffect transition="in" filter="checkerboard(across)">
                                      <p:cBhvr>
                                        <p:cTn id="13" dur="500"/>
                                        <p:tgtEl>
                                          <p:spTgt spid="1127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76"/>
                                        </p:tgtEl>
                                        <p:attrNameLst>
                                          <p:attrName>style.visibility</p:attrName>
                                        </p:attrNameLst>
                                      </p:cBhvr>
                                      <p:to>
                                        <p:strVal val="visible"/>
                                      </p:to>
                                    </p:set>
                                    <p:anim calcmode="lin" valueType="num">
                                      <p:cBhvr additive="base">
                                        <p:cTn id="18" dur="500" fill="hold"/>
                                        <p:tgtEl>
                                          <p:spTgt spid="11276"/>
                                        </p:tgtEl>
                                        <p:attrNameLst>
                                          <p:attrName>ppt_x</p:attrName>
                                        </p:attrNameLst>
                                      </p:cBhvr>
                                      <p:tavLst>
                                        <p:tav tm="0">
                                          <p:val>
                                            <p:strVal val="#ppt_x"/>
                                          </p:val>
                                        </p:tav>
                                        <p:tav tm="100000">
                                          <p:val>
                                            <p:strVal val="#ppt_x"/>
                                          </p:val>
                                        </p:tav>
                                      </p:tavLst>
                                    </p:anim>
                                    <p:anim calcmode="lin" valueType="num">
                                      <p:cBhvr additive="base">
                                        <p:cTn id="19" dur="500" fill="hold"/>
                                        <p:tgtEl>
                                          <p:spTgt spid="1127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1277"/>
                                        </p:tgtEl>
                                        <p:attrNameLst>
                                          <p:attrName>style.visibility</p:attrName>
                                        </p:attrNameLst>
                                      </p:cBhvr>
                                      <p:to>
                                        <p:strVal val="visible"/>
                                      </p:to>
                                    </p:set>
                                    <p:animEffect transition="in" filter="checkerboard(across)">
                                      <p:cBhvr>
                                        <p:cTn id="24" dur="500"/>
                                        <p:tgtEl>
                                          <p:spTgt spid="1127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274"/>
                                        </p:tgtEl>
                                        <p:attrNameLst>
                                          <p:attrName>style.visibility</p:attrName>
                                        </p:attrNameLst>
                                      </p:cBhvr>
                                      <p:to>
                                        <p:strVal val="visible"/>
                                      </p:to>
                                    </p:set>
                                    <p:animEffect transition="in" filter="fade">
                                      <p:cBhvr>
                                        <p:cTn id="29" dur="2000"/>
                                        <p:tgtEl>
                                          <p:spTgt spid="11274"/>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275"/>
                                        </p:tgtEl>
                                        <p:attrNameLst>
                                          <p:attrName>style.visibility</p:attrName>
                                        </p:attrNameLst>
                                      </p:cBhvr>
                                      <p:to>
                                        <p:strVal val="visible"/>
                                      </p:to>
                                    </p:set>
                                    <p:anim calcmode="lin" valueType="num">
                                      <p:cBhvr additive="base">
                                        <p:cTn id="34" dur="500" fill="hold"/>
                                        <p:tgtEl>
                                          <p:spTgt spid="11275"/>
                                        </p:tgtEl>
                                        <p:attrNameLst>
                                          <p:attrName>ppt_x</p:attrName>
                                        </p:attrNameLst>
                                      </p:cBhvr>
                                      <p:tavLst>
                                        <p:tav tm="0">
                                          <p:val>
                                            <p:strVal val="#ppt_x"/>
                                          </p:val>
                                        </p:tav>
                                        <p:tav tm="100000">
                                          <p:val>
                                            <p:strVal val="#ppt_x"/>
                                          </p:val>
                                        </p:tav>
                                      </p:tavLst>
                                    </p:anim>
                                    <p:anim calcmode="lin" valueType="num">
                                      <p:cBhvr additive="base">
                                        <p:cTn id="35" dur="500" fill="hold"/>
                                        <p:tgtEl>
                                          <p:spTgt spid="1127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nodeType="clickEffect">
                                  <p:stCondLst>
                                    <p:cond delay="0"/>
                                  </p:stCondLst>
                                  <p:childTnLst>
                                    <p:set>
                                      <p:cBhvr>
                                        <p:cTn id="39" dur="1" fill="hold">
                                          <p:stCondLst>
                                            <p:cond delay="0"/>
                                          </p:stCondLst>
                                        </p:cTn>
                                        <p:tgtEl>
                                          <p:spTgt spid="11269"/>
                                        </p:tgtEl>
                                        <p:attrNameLst>
                                          <p:attrName>style.visibility</p:attrName>
                                        </p:attrNameLst>
                                      </p:cBhvr>
                                      <p:to>
                                        <p:strVal val="visible"/>
                                      </p:to>
                                    </p:set>
                                    <p:anim calcmode="lin" valueType="num">
                                      <p:cBhvr additive="base">
                                        <p:cTn id="40" dur="3000" fill="hold"/>
                                        <p:tgtEl>
                                          <p:spTgt spid="11269"/>
                                        </p:tgtEl>
                                        <p:attrNameLst>
                                          <p:attrName>ppt_x</p:attrName>
                                        </p:attrNameLst>
                                      </p:cBhvr>
                                      <p:tavLst>
                                        <p:tav tm="0">
                                          <p:val>
                                            <p:strVal val="1+#ppt_w/2"/>
                                          </p:val>
                                        </p:tav>
                                        <p:tav tm="100000">
                                          <p:val>
                                            <p:strVal val="#ppt_x"/>
                                          </p:val>
                                        </p:tav>
                                      </p:tavLst>
                                    </p:anim>
                                    <p:anim calcmode="lin" valueType="num">
                                      <p:cBhvr additive="base">
                                        <p:cTn id="41" dur="3000" fill="hold"/>
                                        <p:tgtEl>
                                          <p:spTgt spid="112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p:bldP spid="11273" grpId="0"/>
      <p:bldP spid="11274" grpId="0"/>
      <p:bldP spid="11275" grpId="0"/>
      <p:bldP spid="11276" grpId="0"/>
      <p:bldP spid="11277"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5362" name="Picture 2"/>
          <p:cNvPicPr>
            <a:picLocks noChangeAspect="1"/>
          </p:cNvPicPr>
          <p:nvPr/>
        </p:nvPicPr>
        <p:blipFill>
          <a:blip r:embed="rId1"/>
          <a:srcRect r="6456" b="3363"/>
          <a:stretch>
            <a:fillRect/>
          </a:stretch>
        </p:blipFill>
        <p:spPr>
          <a:xfrm>
            <a:off x="3810000" y="0"/>
            <a:ext cx="5334000" cy="3657600"/>
          </a:xfrm>
          <a:prstGeom prst="rect">
            <a:avLst/>
          </a:prstGeom>
          <a:noFill/>
          <a:ln w="9525" cap="flat" cmpd="sng">
            <a:solidFill>
              <a:schemeClr val="tx1"/>
            </a:solidFill>
            <a:prstDash val="solid"/>
            <a:miter/>
            <a:headEnd type="none" w="med" len="med"/>
            <a:tailEnd type="none" w="med" len="med"/>
          </a:ln>
        </p:spPr>
      </p:pic>
      <p:pic>
        <p:nvPicPr>
          <p:cNvPr id="15363" name="Picture 3" descr="1018ThomasAlvaEdison"/>
          <p:cNvPicPr>
            <a:picLocks noChangeAspect="1"/>
          </p:cNvPicPr>
          <p:nvPr/>
        </p:nvPicPr>
        <p:blipFill>
          <a:blip r:embed="rId2"/>
          <a:stretch>
            <a:fillRect/>
          </a:stretch>
        </p:blipFill>
        <p:spPr>
          <a:xfrm>
            <a:off x="0" y="0"/>
            <a:ext cx="3733800" cy="3651250"/>
          </a:xfrm>
          <a:prstGeom prst="rect">
            <a:avLst/>
          </a:prstGeom>
          <a:noFill/>
          <a:ln w="9525" cap="flat" cmpd="sng">
            <a:solidFill>
              <a:schemeClr val="tx1"/>
            </a:solidFill>
            <a:prstDash val="solid"/>
            <a:miter/>
            <a:headEnd type="none" w="med" len="med"/>
            <a:tailEnd type="none" w="med" len="med"/>
          </a:ln>
        </p:spPr>
      </p:pic>
      <p:pic>
        <p:nvPicPr>
          <p:cNvPr id="15364" name="Picture 4" descr="19世纪美国"/>
          <p:cNvPicPr>
            <a:picLocks noChangeAspect="1"/>
          </p:cNvPicPr>
          <p:nvPr/>
        </p:nvPicPr>
        <p:blipFill>
          <a:blip r:embed="rId3"/>
          <a:stretch>
            <a:fillRect/>
          </a:stretch>
        </p:blipFill>
        <p:spPr>
          <a:xfrm>
            <a:off x="0" y="3713163"/>
            <a:ext cx="3733800" cy="3144837"/>
          </a:xfrm>
          <a:prstGeom prst="rect">
            <a:avLst/>
          </a:prstGeom>
          <a:noFill/>
          <a:ln w="9525" cap="flat" cmpd="sng">
            <a:solidFill>
              <a:schemeClr val="tx1"/>
            </a:solidFill>
            <a:prstDash val="solid"/>
            <a:miter/>
            <a:headEnd type="none" w="med" len="med"/>
            <a:tailEnd type="none" w="med" len="med"/>
          </a:ln>
        </p:spPr>
      </p:pic>
      <p:sp>
        <p:nvSpPr>
          <p:cNvPr id="13317" name="Text Box 5"/>
          <p:cNvSpPr txBox="1">
            <a:spLocks noChangeArrowheads="1"/>
          </p:cNvSpPr>
          <p:nvPr/>
        </p:nvSpPr>
        <p:spPr bwMode="auto">
          <a:xfrm>
            <a:off x="304800" y="2821305"/>
            <a:ext cx="3505200" cy="829945"/>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R="0" defTabSz="914400" eaLnBrk="1" hangingPunct="1">
              <a:spcBef>
                <a:spcPct val="50000"/>
              </a:spcBef>
              <a:buClrTx/>
              <a:buSzTx/>
              <a:buFont typeface="Arial" panose="020B0604020202020204" pitchFamily="34" charset="0"/>
              <a:buNone/>
              <a:defRPr/>
            </a:pPr>
            <a:r>
              <a:rPr kumimoji="0" lang="en-US" altLang="zh-CN"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rPr>
              <a:t>Thomas Edison</a:t>
            </a:r>
            <a:r>
              <a:rPr kumimoji="0" lang="zh-CN" altLang="en-US"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rPr>
              <a:t>（</a:t>
            </a:r>
            <a:r>
              <a:rPr kumimoji="0" lang="en-US" altLang="zh-CN"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rPr>
              <a:t>1847-1931)</a:t>
            </a:r>
            <a:endParaRPr kumimoji="0" lang="en-US" altLang="zh-CN"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endParaRPr>
          </a:p>
        </p:txBody>
      </p:sp>
      <p:sp>
        <p:nvSpPr>
          <p:cNvPr id="13320" name="Text Box 8"/>
          <p:cNvSpPr txBox="1">
            <a:spLocks noChangeArrowheads="1"/>
          </p:cNvSpPr>
          <p:nvPr/>
        </p:nvSpPr>
        <p:spPr bwMode="auto">
          <a:xfrm>
            <a:off x="591185" y="6397625"/>
            <a:ext cx="2259965" cy="460375"/>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R="0" defTabSz="914400" eaLnBrk="1" hangingPunct="1">
              <a:spcBef>
                <a:spcPct val="50000"/>
              </a:spcBef>
              <a:buClrTx/>
              <a:buSzTx/>
              <a:buFont typeface="Arial" panose="020B0604020202020204" pitchFamily="34" charset="0"/>
              <a:buNone/>
              <a:defRPr/>
            </a:pPr>
            <a:r>
              <a:rPr kumimoji="0" lang="zh-CN" altLang="en-US"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rPr>
              <a:t>纽约，</a:t>
            </a:r>
            <a:r>
              <a:rPr kumimoji="0" lang="en-US" altLang="zh-CN"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rPr>
              <a:t>1888</a:t>
            </a:r>
            <a:endParaRPr kumimoji="0" lang="en-US" altLang="zh-CN" sz="2400" b="1" kern="1200" cap="none" spc="0" normalizeH="0" baseline="0" noProof="0" smtClean="0">
              <a:effectLst>
                <a:outerShdw blurRad="38100" dist="38100" dir="2700000" algn="tl">
                  <a:srgbClr val="FFFFFF"/>
                </a:outerShdw>
              </a:effectLst>
              <a:latin typeface="微软雅黑" panose="020B0503020204020204" charset="-122"/>
              <a:ea typeface="微软雅黑" panose="020B0503020204020204" charset="-122"/>
              <a:cs typeface="+mn-cs"/>
            </a:endParaRPr>
          </a:p>
        </p:txBody>
      </p:sp>
      <p:sp>
        <p:nvSpPr>
          <p:cNvPr id="13321" name="Rectangle 9"/>
          <p:cNvSpPr>
            <a:spLocks noChangeArrowheads="1"/>
          </p:cNvSpPr>
          <p:nvPr/>
        </p:nvSpPr>
        <p:spPr bwMode="auto">
          <a:xfrm>
            <a:off x="4383405" y="3199130"/>
            <a:ext cx="4187190" cy="4603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被电光照亮的巴黎，</a:t>
            </a:r>
            <a:r>
              <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1900</a:t>
            </a:r>
            <a:endPar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endParaRPr>
          </a:p>
        </p:txBody>
      </p:sp>
      <p:pic>
        <p:nvPicPr>
          <p:cNvPr id="15370" name="Picture 10"/>
          <p:cNvPicPr>
            <a:picLocks noChangeAspect="1"/>
          </p:cNvPicPr>
          <p:nvPr/>
        </p:nvPicPr>
        <p:blipFill>
          <a:blip r:embed="rId4"/>
          <a:srcRect t="3917" r="46031" b="10443"/>
          <a:stretch>
            <a:fillRect/>
          </a:stretch>
        </p:blipFill>
        <p:spPr>
          <a:xfrm>
            <a:off x="3810000" y="3733800"/>
            <a:ext cx="5181600" cy="3124200"/>
          </a:xfrm>
          <a:prstGeom prst="rect">
            <a:avLst/>
          </a:prstGeom>
          <a:noFill/>
          <a:ln w="9525">
            <a:noFill/>
          </a:ln>
        </p:spPr>
      </p:pic>
      <p:sp>
        <p:nvSpPr>
          <p:cNvPr id="13323" name="Rectangle 11"/>
          <p:cNvSpPr>
            <a:spLocks noChangeArrowheads="1"/>
          </p:cNvSpPr>
          <p:nvPr/>
        </p:nvSpPr>
        <p:spPr bwMode="auto">
          <a:xfrm>
            <a:off x="4584065" y="6397625"/>
            <a:ext cx="3986530" cy="460375"/>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福特发电厂，</a:t>
            </a:r>
            <a:r>
              <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1958</a:t>
            </a:r>
            <a:endPar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4338" name="Text Box 2"/>
          <p:cNvSpPr txBox="1"/>
          <p:nvPr/>
        </p:nvSpPr>
        <p:spPr>
          <a:xfrm>
            <a:off x="228600" y="304800"/>
            <a:ext cx="4648200" cy="579438"/>
          </a:xfrm>
          <a:prstGeom prst="rect">
            <a:avLst/>
          </a:prstGeom>
          <a:noFill/>
          <a:ln w="9525">
            <a:noFill/>
          </a:ln>
        </p:spPr>
        <p:txBody>
          <a:bodyPr>
            <a:spAutoFit/>
          </a:bodyPr>
          <a:p>
            <a:pPr eaLnBrk="1" hangingPunct="1"/>
            <a:r>
              <a:rPr lang="en-US" altLang="zh-CN" sz="3200" b="1" dirty="0">
                <a:latin typeface="Arial" panose="020B0604020202020204" pitchFamily="34" charset="0"/>
                <a:ea typeface="微软雅黑" panose="020B0503020204020204" charset="-122"/>
              </a:rPr>
              <a:t>2.</a:t>
            </a:r>
            <a:r>
              <a:rPr lang="zh-CN" altLang="en-US" sz="3200" b="1" dirty="0">
                <a:latin typeface="Arial" panose="020B0604020202020204" pitchFamily="34" charset="0"/>
                <a:ea typeface="微软雅黑" panose="020B0503020204020204" charset="-122"/>
              </a:rPr>
              <a:t>内燃机的创制和使用</a:t>
            </a:r>
            <a:endParaRPr lang="zh-CN" altLang="en-US" sz="3200" b="1" dirty="0">
              <a:latin typeface="Arial" panose="020B0604020202020204" pitchFamily="34" charset="0"/>
              <a:ea typeface="微软雅黑" panose="020B0503020204020204" charset="-122"/>
            </a:endParaRPr>
          </a:p>
        </p:txBody>
      </p:sp>
      <p:pic>
        <p:nvPicPr>
          <p:cNvPr id="10259" name="图片 10258" descr="汽车"/>
          <p:cNvPicPr>
            <a:picLocks noChangeAspect="1"/>
          </p:cNvPicPr>
          <p:nvPr/>
        </p:nvPicPr>
        <p:blipFill>
          <a:blip r:embed="rId1"/>
          <a:stretch>
            <a:fillRect/>
          </a:stretch>
        </p:blipFill>
        <p:spPr>
          <a:xfrm>
            <a:off x="683895" y="884555"/>
            <a:ext cx="7100570" cy="5680075"/>
          </a:xfrm>
          <a:prstGeom prst="rect">
            <a:avLst/>
          </a:prstGeom>
          <a:noFill/>
          <a:ln w="9525">
            <a:noFill/>
          </a:ln>
        </p:spPr>
      </p:pic>
      <p:grpSp>
        <p:nvGrpSpPr>
          <p:cNvPr id="12295" name="Group 7"/>
          <p:cNvGrpSpPr/>
          <p:nvPr/>
        </p:nvGrpSpPr>
        <p:grpSpPr>
          <a:xfrm>
            <a:off x="124460" y="1009650"/>
            <a:ext cx="8686800" cy="5554663"/>
            <a:chOff x="0" y="0"/>
            <a:chExt cx="5472" cy="3499"/>
          </a:xfrm>
        </p:grpSpPr>
        <p:pic>
          <p:nvPicPr>
            <p:cNvPr id="14346" name="Picture 8" descr="飞机2"/>
            <p:cNvPicPr>
              <a:picLocks noChangeAspect="1"/>
            </p:cNvPicPr>
            <p:nvPr/>
          </p:nvPicPr>
          <p:blipFill>
            <a:blip r:embed="rId2"/>
            <a:stretch>
              <a:fillRect/>
            </a:stretch>
          </p:blipFill>
          <p:spPr>
            <a:xfrm>
              <a:off x="0" y="0"/>
              <a:ext cx="5472" cy="3499"/>
            </a:xfrm>
            <a:prstGeom prst="rect">
              <a:avLst/>
            </a:prstGeom>
            <a:noFill/>
            <a:ln w="9525">
              <a:noFill/>
            </a:ln>
          </p:spPr>
        </p:pic>
        <p:sp>
          <p:nvSpPr>
            <p:cNvPr id="14347" name="Text Box 9"/>
            <p:cNvSpPr txBox="1"/>
            <p:nvPr/>
          </p:nvSpPr>
          <p:spPr>
            <a:xfrm>
              <a:off x="1824" y="2496"/>
              <a:ext cx="1741" cy="327"/>
            </a:xfrm>
            <a:prstGeom prst="rect">
              <a:avLst/>
            </a:prstGeom>
            <a:noFill/>
            <a:ln w="9525">
              <a:noFill/>
            </a:ln>
          </p:spPr>
          <p:txBody>
            <a:bodyPr wrap="none">
              <a:spAutoFit/>
            </a:bodyPr>
            <a:p>
              <a:pPr eaLnBrk="1" hangingPunct="1"/>
              <a:r>
                <a:rPr lang="en-US" altLang="zh-CN" sz="2800" b="1" dirty="0">
                  <a:solidFill>
                    <a:srgbClr val="FF0000"/>
                  </a:solidFill>
                  <a:latin typeface="Arial" panose="020B0604020202020204" pitchFamily="34" charset="0"/>
                  <a:ea typeface="微软雅黑" panose="020B0503020204020204" charset="-122"/>
                </a:rPr>
                <a:t>1903</a:t>
              </a:r>
              <a:r>
                <a:rPr lang="zh-CN" altLang="en-US" sz="2800" b="1" dirty="0">
                  <a:solidFill>
                    <a:srgbClr val="FF0000"/>
                  </a:solidFill>
                  <a:latin typeface="Arial" panose="020B0604020202020204" pitchFamily="34" charset="0"/>
                  <a:ea typeface="微软雅黑" panose="020B0503020204020204" charset="-122"/>
                </a:rPr>
                <a:t>年莱特兄弟</a:t>
              </a:r>
              <a:endParaRPr lang="zh-CN" altLang="en-US" sz="2800" b="1" dirty="0">
                <a:solidFill>
                  <a:srgbClr val="FF0000"/>
                </a:solidFill>
                <a:latin typeface="Arial" panose="020B0604020202020204" pitchFamily="34" charset="0"/>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59"/>
                                        </p:tgtEl>
                                        <p:attrNameLst>
                                          <p:attrName>style.visibility</p:attrName>
                                        </p:attrNameLst>
                                      </p:cBhvr>
                                      <p:to>
                                        <p:strVal val="visible"/>
                                      </p:to>
                                    </p:set>
                                    <p:anim calcmode="lin" valueType="num">
                                      <p:cBhvr additive="base">
                                        <p:cTn id="7" dur="500" fill="hold"/>
                                        <p:tgtEl>
                                          <p:spTgt spid="10259"/>
                                        </p:tgtEl>
                                        <p:attrNameLst>
                                          <p:attrName>ppt_x</p:attrName>
                                        </p:attrNameLst>
                                      </p:cBhvr>
                                      <p:tavLst>
                                        <p:tav tm="0">
                                          <p:val>
                                            <p:strVal val="#ppt_x"/>
                                          </p:val>
                                        </p:tav>
                                        <p:tav tm="100000">
                                          <p:val>
                                            <p:strVal val="#ppt_x"/>
                                          </p:val>
                                        </p:tav>
                                      </p:tavLst>
                                    </p:anim>
                                    <p:anim calcmode="lin" valueType="num">
                                      <p:cBhvr additive="base">
                                        <p:cTn id="8" dur="500" fill="hold"/>
                                        <p:tgtEl>
                                          <p:spTgt spid="102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500" fill="hold">
                                          <p:stCondLst>
                                            <p:cond delay="0"/>
                                          </p:stCondLst>
                                        </p:cTn>
                                        <p:tgtEl>
                                          <p:spTgt spid="12295"/>
                                        </p:tgtEl>
                                        <p:attrNameLst>
                                          <p:attrName>style.visibility</p:attrName>
                                        </p:attrNameLst>
                                      </p:cBhvr>
                                      <p:to>
                                        <p:strVal val="visible"/>
                                      </p:to>
                                    </p:set>
                                    <p:anim calcmode="lin" valueType="num">
                                      <p:cBhvr additive="base">
                                        <p:cTn id="13" dur="500" fill="hold"/>
                                        <p:tgtEl>
                                          <p:spTgt spid="12295"/>
                                        </p:tgtEl>
                                        <p:attrNameLst>
                                          <p:attrName>ppt_x</p:attrName>
                                        </p:attrNameLst>
                                      </p:cBhvr>
                                      <p:tavLst>
                                        <p:tav tm="0">
                                          <p:val>
                                            <p:strVal val="#ppt_x"/>
                                          </p:val>
                                        </p:tav>
                                        <p:tav tm="100000">
                                          <p:val>
                                            <p:strVal val="#ppt_x"/>
                                          </p:val>
                                        </p:tav>
                                      </p:tavLst>
                                    </p:anim>
                                    <p:anim calcmode="lin" valueType="num">
                                      <p:cBhvr additive="base">
                                        <p:cTn id="14"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6386" name="Picture 2"/>
          <p:cNvPicPr>
            <a:picLocks noChangeAspect="1"/>
          </p:cNvPicPr>
          <p:nvPr/>
        </p:nvPicPr>
        <p:blipFill>
          <a:blip r:embed="rId1"/>
          <a:srcRect l="781" r="3078" b="2634"/>
          <a:stretch>
            <a:fillRect/>
          </a:stretch>
        </p:blipFill>
        <p:spPr>
          <a:xfrm>
            <a:off x="3406775" y="3041650"/>
            <a:ext cx="5638800" cy="3765550"/>
          </a:xfrm>
          <a:prstGeom prst="rect">
            <a:avLst/>
          </a:prstGeom>
          <a:noFill/>
          <a:ln w="9525" cap="flat" cmpd="sng">
            <a:solidFill>
              <a:schemeClr val="tx1"/>
            </a:solidFill>
            <a:prstDash val="solid"/>
            <a:miter/>
            <a:headEnd type="none" w="med" len="med"/>
            <a:tailEnd type="none" w="med" len="med"/>
          </a:ln>
        </p:spPr>
      </p:pic>
      <p:pic>
        <p:nvPicPr>
          <p:cNvPr id="16389" name="Picture 5"/>
          <p:cNvPicPr>
            <a:picLocks noChangeAspect="1"/>
          </p:cNvPicPr>
          <p:nvPr/>
        </p:nvPicPr>
        <p:blipFill>
          <a:blip r:embed="rId2"/>
          <a:srcRect b="6990"/>
          <a:stretch>
            <a:fillRect/>
          </a:stretch>
        </p:blipFill>
        <p:spPr>
          <a:xfrm>
            <a:off x="0" y="0"/>
            <a:ext cx="4876800" cy="3041650"/>
          </a:xfrm>
          <a:prstGeom prst="rect">
            <a:avLst/>
          </a:prstGeom>
          <a:noFill/>
          <a:ln w="9525" cap="flat" cmpd="sng">
            <a:solidFill>
              <a:schemeClr val="tx1"/>
            </a:solidFill>
            <a:prstDash val="solid"/>
            <a:miter/>
            <a:headEnd type="none" w="med" len="med"/>
            <a:tailEnd type="none" w="med" len="med"/>
          </a:ln>
        </p:spPr>
      </p:pic>
      <p:sp>
        <p:nvSpPr>
          <p:cNvPr id="14342" name="Rectangle 6"/>
          <p:cNvSpPr>
            <a:spLocks noChangeArrowheads="1"/>
          </p:cNvSpPr>
          <p:nvPr/>
        </p:nvSpPr>
        <p:spPr bwMode="auto">
          <a:xfrm>
            <a:off x="5068570" y="-317"/>
            <a:ext cx="2153920" cy="4603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汽车，</a:t>
            </a:r>
            <a:r>
              <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1897</a:t>
            </a: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年</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endParaRPr>
          </a:p>
        </p:txBody>
      </p:sp>
      <p:sp>
        <p:nvSpPr>
          <p:cNvPr id="14343" name="Rectangle 7"/>
          <p:cNvSpPr>
            <a:spLocks noChangeArrowheads="1"/>
          </p:cNvSpPr>
          <p:nvPr/>
        </p:nvSpPr>
        <p:spPr bwMode="auto">
          <a:xfrm>
            <a:off x="193675" y="5720715"/>
            <a:ext cx="3213100" cy="829945"/>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美国成为</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a:t>
            </a: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装在轮子上的国家</a:t>
            </a: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6391" name="Text Box 7"/>
          <p:cNvSpPr txBox="1"/>
          <p:nvPr/>
        </p:nvSpPr>
        <p:spPr>
          <a:xfrm>
            <a:off x="1066800" y="381000"/>
            <a:ext cx="5943600" cy="762000"/>
          </a:xfrm>
          <a:prstGeom prst="rect">
            <a:avLst/>
          </a:prstGeom>
          <a:noFill/>
          <a:ln w="9525">
            <a:noFill/>
          </a:ln>
        </p:spPr>
        <p:txBody>
          <a:bodyPr>
            <a:spAutoFit/>
          </a:bodyPr>
          <a:p>
            <a:pPr eaLnBrk="1" hangingPunct="1">
              <a:spcBef>
                <a:spcPct val="50000"/>
              </a:spcBef>
            </a:pPr>
            <a:r>
              <a:rPr lang="en-US" altLang="zh-CN" sz="4400" b="1" dirty="0">
                <a:solidFill>
                  <a:srgbClr val="000000"/>
                </a:solidFill>
                <a:latin typeface="Times New Roman" panose="02020603050405020304" pitchFamily="18" charset="0"/>
                <a:ea typeface="微软雅黑" panose="020B0503020204020204" charset="-122"/>
              </a:rPr>
              <a:t>3.</a:t>
            </a:r>
            <a:r>
              <a:rPr lang="zh-CN" altLang="en-US" sz="4400" b="1" dirty="0">
                <a:solidFill>
                  <a:srgbClr val="000000"/>
                </a:solidFill>
                <a:latin typeface="Times New Roman" panose="02020603050405020304" pitchFamily="18" charset="0"/>
                <a:ea typeface="微软雅黑" panose="020B0503020204020204" charset="-122"/>
              </a:rPr>
              <a:t>化学工业的建立</a:t>
            </a:r>
            <a:endParaRPr lang="zh-CN" altLang="en-US" sz="4400" b="1" dirty="0">
              <a:solidFill>
                <a:srgbClr val="000000"/>
              </a:solidFill>
              <a:latin typeface="Times New Roman" panose="02020603050405020304" pitchFamily="18" charset="0"/>
              <a:ea typeface="微软雅黑" panose="020B0503020204020204" charset="-122"/>
            </a:endParaRPr>
          </a:p>
        </p:txBody>
      </p:sp>
      <p:pic>
        <p:nvPicPr>
          <p:cNvPr id="2" name="图片 1"/>
          <p:cNvPicPr>
            <a:picLocks noChangeAspect="1"/>
          </p:cNvPicPr>
          <p:nvPr/>
        </p:nvPicPr>
        <p:blipFill>
          <a:blip r:embed="rId1"/>
          <a:stretch>
            <a:fillRect/>
          </a:stretch>
        </p:blipFill>
        <p:spPr>
          <a:xfrm>
            <a:off x="662940" y="1322705"/>
            <a:ext cx="3666490" cy="5015865"/>
          </a:xfrm>
          <a:prstGeom prst="rect">
            <a:avLst/>
          </a:prstGeom>
        </p:spPr>
      </p:pic>
      <p:pic>
        <p:nvPicPr>
          <p:cNvPr id="3" name="图片 2"/>
          <p:cNvPicPr>
            <a:picLocks noChangeAspect="1"/>
          </p:cNvPicPr>
          <p:nvPr/>
        </p:nvPicPr>
        <p:blipFill>
          <a:blip r:embed="rId2"/>
          <a:stretch>
            <a:fillRect/>
          </a:stretch>
        </p:blipFill>
        <p:spPr>
          <a:xfrm>
            <a:off x="4615815" y="1322705"/>
            <a:ext cx="4262755" cy="50158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391"/>
                                        </p:tgtEl>
                                        <p:attrNameLst>
                                          <p:attrName>style.visibility</p:attrName>
                                        </p:attrNameLst>
                                      </p:cBhvr>
                                      <p:to>
                                        <p:strVal val="visible"/>
                                      </p:to>
                                    </p:set>
                                    <p:animEffect transition="in" filter="dissolve">
                                      <p:cBhvr>
                                        <p:cTn id="7"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0482" name="Picture 6" descr="www_6Lu_cn_EF006_L"/>
          <p:cNvPicPr>
            <a:picLocks noChangeAspect="1"/>
          </p:cNvPicPr>
          <p:nvPr/>
        </p:nvPicPr>
        <p:blipFill>
          <a:blip r:embed="rId1"/>
          <a:stretch>
            <a:fillRect/>
          </a:stretch>
        </p:blipFill>
        <p:spPr>
          <a:xfrm>
            <a:off x="4787900" y="0"/>
            <a:ext cx="4392613" cy="6858000"/>
          </a:xfrm>
          <a:prstGeom prst="rect">
            <a:avLst/>
          </a:prstGeom>
          <a:noFill/>
          <a:ln w="9525">
            <a:noFill/>
          </a:ln>
        </p:spPr>
      </p:pic>
      <p:sp>
        <p:nvSpPr>
          <p:cNvPr id="20483" name="Rectangle 7"/>
          <p:cNvSpPr/>
          <p:nvPr/>
        </p:nvSpPr>
        <p:spPr>
          <a:xfrm>
            <a:off x="206375" y="1216660"/>
            <a:ext cx="4486275" cy="1272540"/>
          </a:xfrm>
          <a:prstGeom prst="rect">
            <a:avLst/>
          </a:prstGeom>
          <a:noFill/>
          <a:ln w="9525">
            <a:noFill/>
          </a:ln>
        </p:spPr>
        <p:txBody>
          <a:bodyPr wrap="square">
            <a:sp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stStyle>
          <a:p>
            <a:pPr marL="0" lvl="0" indent="0">
              <a:lnSpc>
                <a:spcPct val="120000"/>
              </a:lnSpc>
              <a:spcBef>
                <a:spcPct val="0"/>
              </a:spcBef>
              <a:buNone/>
            </a:pPr>
            <a:r>
              <a:rPr lang="zh-CN" altLang="en-US" b="1" dirty="0">
                <a:solidFill>
                  <a:srgbClr val="FF0000"/>
                </a:solidFill>
                <a:latin typeface="微软雅黑" panose="020B0503020204020204" charset="-122"/>
                <a:ea typeface="微软雅黑" panose="020B0503020204020204" charset="-122"/>
              </a:rPr>
              <a:t>钢铁时代的杰作</a:t>
            </a:r>
            <a:r>
              <a:rPr lang="en-US" altLang="zh-CN" b="1" dirty="0">
                <a:solidFill>
                  <a:schemeClr val="tx1"/>
                </a:solidFill>
                <a:latin typeface="Arial" panose="020B0604020202020204" pitchFamily="34" charset="0"/>
                <a:ea typeface="微软雅黑" panose="020B0503020204020204" charset="-122"/>
              </a:rPr>
              <a:t>——</a:t>
            </a:r>
            <a:endParaRPr lang="en-US" altLang="zh-CN" b="1" dirty="0">
              <a:solidFill>
                <a:schemeClr val="tx1"/>
              </a:solidFill>
              <a:latin typeface="Arial" panose="020B0604020202020204" pitchFamily="34" charset="0"/>
              <a:ea typeface="微软雅黑" panose="020B0503020204020204" charset="-122"/>
            </a:endParaRPr>
          </a:p>
          <a:p>
            <a:pPr marL="0" lvl="0" indent="0">
              <a:lnSpc>
                <a:spcPct val="120000"/>
              </a:lnSpc>
              <a:spcBef>
                <a:spcPct val="0"/>
              </a:spcBef>
              <a:buNone/>
            </a:pPr>
            <a:r>
              <a:rPr lang="zh-CN" altLang="en-US" b="1" dirty="0">
                <a:solidFill>
                  <a:schemeClr val="tx1"/>
                </a:solidFill>
                <a:latin typeface="微软雅黑" panose="020B0503020204020204" charset="-122"/>
                <a:ea typeface="微软雅黑" panose="020B0503020204020204" charset="-122"/>
              </a:rPr>
              <a:t>埃菲尔铁塔 </a:t>
            </a:r>
            <a:endParaRPr lang="zh-CN" altLang="en-US" b="1" dirty="0">
              <a:solidFill>
                <a:schemeClr val="tx1"/>
              </a:solidFill>
              <a:latin typeface="微软雅黑" panose="020B0503020204020204" charset="-122"/>
              <a:ea typeface="微软雅黑" panose="020B0503020204020204" charset="-122"/>
            </a:endParaRPr>
          </a:p>
        </p:txBody>
      </p:sp>
      <p:sp>
        <p:nvSpPr>
          <p:cNvPr id="20484" name="Rectangle 8"/>
          <p:cNvSpPr/>
          <p:nvPr/>
        </p:nvSpPr>
        <p:spPr>
          <a:xfrm>
            <a:off x="59690" y="3215799"/>
            <a:ext cx="4779963" cy="2861310"/>
          </a:xfrm>
          <a:prstGeom prst="rect">
            <a:avLst/>
          </a:prstGeom>
          <a:noFill/>
          <a:ln w="9525">
            <a:noFill/>
          </a:ln>
        </p:spPr>
        <p:txBody>
          <a:bodyPr wrap="square" anchor="ctr">
            <a:sp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stStyle>
          <a:p>
            <a:pPr marL="0" lvl="0" indent="0">
              <a:lnSpc>
                <a:spcPct val="75000"/>
              </a:lnSpc>
              <a:spcBef>
                <a:spcPct val="0"/>
              </a:spcBef>
              <a:buNone/>
            </a:pPr>
            <a:endParaRPr lang="zh-CN" altLang="en-US" sz="2400" b="1" dirty="0">
              <a:latin typeface="微软雅黑" panose="020B0503020204020204" charset="-122"/>
              <a:ea typeface="微软雅黑" panose="020B0503020204020204" charset="-122"/>
            </a:endParaRPr>
          </a:p>
          <a:p>
            <a:pPr marL="0" lvl="0" indent="0">
              <a:lnSpc>
                <a:spcPct val="75000"/>
              </a:lnSpc>
              <a:spcBef>
                <a:spcPct val="0"/>
              </a:spcBef>
              <a:buNone/>
            </a:pP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开工时间</a:t>
            </a: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a:t>
            </a:r>
            <a:r>
              <a:rPr lang="en-US" altLang="zh-CN" sz="2400" b="1" dirty="0">
                <a:latin typeface="微软雅黑" panose="020B0503020204020204" charset="-122"/>
                <a:ea typeface="微软雅黑" panose="020B0503020204020204" charset="-122"/>
              </a:rPr>
              <a:t>1887</a:t>
            </a:r>
            <a:r>
              <a:rPr lang="zh-CN" altLang="en-US" sz="2400" b="1" dirty="0">
                <a:latin typeface="微软雅黑" panose="020B0503020204020204" charset="-122"/>
                <a:ea typeface="微软雅黑" panose="020B0503020204020204" charset="-122"/>
              </a:rPr>
              <a:t>年</a:t>
            </a:r>
            <a:r>
              <a:rPr lang="en-US" altLang="zh-CN" sz="2400" b="1" dirty="0">
                <a:latin typeface="微软雅黑" panose="020B0503020204020204" charset="-122"/>
                <a:ea typeface="微软雅黑" panose="020B0503020204020204" charset="-122"/>
              </a:rPr>
              <a:t>1</a:t>
            </a:r>
            <a:r>
              <a:rPr lang="zh-CN" altLang="en-US" sz="2400" b="1" dirty="0">
                <a:latin typeface="微软雅黑" panose="020B0503020204020204" charset="-122"/>
                <a:ea typeface="微软雅黑" panose="020B0503020204020204" charset="-122"/>
              </a:rPr>
              <a:t>月</a:t>
            </a:r>
            <a:r>
              <a:rPr lang="en-US" altLang="zh-CN" sz="2400" b="1" dirty="0">
                <a:latin typeface="微软雅黑" panose="020B0503020204020204" charset="-122"/>
                <a:ea typeface="微软雅黑" panose="020B0503020204020204" charset="-122"/>
              </a:rPr>
              <a:t>28</a:t>
            </a:r>
            <a:r>
              <a:rPr lang="zh-CN" altLang="en-US" sz="2400" b="1" dirty="0">
                <a:latin typeface="微软雅黑" panose="020B0503020204020204" charset="-122"/>
                <a:ea typeface="微软雅黑" panose="020B0503020204020204" charset="-122"/>
              </a:rPr>
              <a:t>日　</a:t>
            </a:r>
            <a:br>
              <a:rPr lang="zh-CN" altLang="en-US" sz="2400" b="1" dirty="0">
                <a:latin typeface="微软雅黑" panose="020B0503020204020204" charset="-122"/>
                <a:ea typeface="微软雅黑" panose="020B0503020204020204" charset="-122"/>
              </a:rPr>
            </a:br>
            <a:endParaRPr lang="zh-CN" altLang="en-US" sz="2400" b="1" dirty="0">
              <a:latin typeface="微软雅黑" panose="020B0503020204020204" charset="-122"/>
              <a:ea typeface="微软雅黑" panose="020B0503020204020204" charset="-122"/>
            </a:endParaRPr>
          </a:p>
          <a:p>
            <a:pPr marL="0" lvl="0" indent="0">
              <a:lnSpc>
                <a:spcPct val="75000"/>
              </a:lnSpc>
              <a:spcBef>
                <a:spcPct val="0"/>
              </a:spcBef>
              <a:buNone/>
            </a:pP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竣工时间</a:t>
            </a: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a:t>
            </a:r>
            <a:r>
              <a:rPr lang="en-US" altLang="zh-CN" sz="2400" b="1" dirty="0">
                <a:latin typeface="微软雅黑" panose="020B0503020204020204" charset="-122"/>
                <a:ea typeface="微软雅黑" panose="020B0503020204020204" charset="-122"/>
              </a:rPr>
              <a:t>1889</a:t>
            </a:r>
            <a:r>
              <a:rPr lang="zh-CN" altLang="en-US" sz="2400" b="1" dirty="0">
                <a:latin typeface="微软雅黑" panose="020B0503020204020204" charset="-122"/>
                <a:ea typeface="微软雅黑" panose="020B0503020204020204" charset="-122"/>
              </a:rPr>
              <a:t>年</a:t>
            </a:r>
            <a:r>
              <a:rPr lang="en-US" altLang="zh-CN" sz="2400" b="1" dirty="0">
                <a:latin typeface="微软雅黑" panose="020B0503020204020204" charset="-122"/>
                <a:ea typeface="微软雅黑" panose="020B0503020204020204" charset="-122"/>
              </a:rPr>
              <a:t>3</a:t>
            </a:r>
            <a:r>
              <a:rPr lang="zh-CN" altLang="en-US" sz="2400" b="1" dirty="0">
                <a:latin typeface="微软雅黑" panose="020B0503020204020204" charset="-122"/>
                <a:ea typeface="微软雅黑" panose="020B0503020204020204" charset="-122"/>
              </a:rPr>
              <a:t>月</a:t>
            </a:r>
            <a:r>
              <a:rPr lang="en-US" altLang="zh-CN" sz="2400" b="1" dirty="0">
                <a:latin typeface="微软雅黑" panose="020B0503020204020204" charset="-122"/>
                <a:ea typeface="微软雅黑" panose="020B0503020204020204" charset="-122"/>
              </a:rPr>
              <a:t>31</a:t>
            </a:r>
            <a:r>
              <a:rPr lang="zh-CN" altLang="en-US" sz="2400" b="1" dirty="0">
                <a:latin typeface="微软雅黑" panose="020B0503020204020204" charset="-122"/>
                <a:ea typeface="微软雅黑" panose="020B0503020204020204" charset="-122"/>
              </a:rPr>
              <a:t>日　</a:t>
            </a:r>
            <a:br>
              <a:rPr lang="zh-CN" altLang="en-US" sz="2400" b="1" dirty="0">
                <a:latin typeface="微软雅黑" panose="020B0503020204020204" charset="-122"/>
                <a:ea typeface="微软雅黑" panose="020B0503020204020204" charset="-122"/>
              </a:rPr>
            </a:br>
            <a:endParaRPr lang="zh-CN" altLang="en-US" sz="2400" b="1" dirty="0">
              <a:latin typeface="微软雅黑" panose="020B0503020204020204" charset="-122"/>
              <a:ea typeface="微软雅黑" panose="020B0503020204020204" charset="-122"/>
            </a:endParaRPr>
          </a:p>
          <a:p>
            <a:pPr marL="0" lvl="0" indent="0">
              <a:lnSpc>
                <a:spcPct val="75000"/>
              </a:lnSpc>
              <a:spcBef>
                <a:spcPct val="0"/>
              </a:spcBef>
              <a:buNone/>
            </a:pP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占地面积</a:t>
            </a: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a:t>
            </a:r>
            <a:r>
              <a:rPr lang="en-US" altLang="zh-CN" sz="2400" b="1" dirty="0">
                <a:latin typeface="微软雅黑" panose="020B0503020204020204" charset="-122"/>
                <a:ea typeface="微软雅黑" panose="020B0503020204020204" charset="-122"/>
              </a:rPr>
              <a:t>1</a:t>
            </a:r>
            <a:r>
              <a:rPr lang="zh-CN" altLang="en-US" sz="2400" b="1" dirty="0">
                <a:latin typeface="微软雅黑" panose="020B0503020204020204" charset="-122"/>
                <a:ea typeface="微软雅黑" panose="020B0503020204020204" charset="-122"/>
              </a:rPr>
              <a:t>万平方米</a:t>
            </a:r>
            <a:br>
              <a:rPr lang="zh-CN" altLang="en-US" sz="2400" b="1" dirty="0">
                <a:latin typeface="微软雅黑" panose="020B0503020204020204" charset="-122"/>
                <a:ea typeface="微软雅黑" panose="020B0503020204020204" charset="-122"/>
              </a:rPr>
            </a:br>
            <a:endParaRPr lang="zh-CN" altLang="en-US" sz="2400" b="1" dirty="0">
              <a:latin typeface="微软雅黑" panose="020B0503020204020204" charset="-122"/>
              <a:ea typeface="微软雅黑" panose="020B0503020204020204" charset="-122"/>
            </a:endParaRPr>
          </a:p>
          <a:p>
            <a:pPr marL="0" lvl="0" indent="0">
              <a:lnSpc>
                <a:spcPct val="75000"/>
              </a:lnSpc>
              <a:spcBef>
                <a:spcPct val="0"/>
              </a:spcBef>
              <a:buNone/>
            </a:pP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建筑高度</a:t>
            </a: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a:t>
            </a:r>
            <a:r>
              <a:rPr lang="en-US" altLang="zh-CN" sz="2400" b="1" dirty="0">
                <a:latin typeface="微软雅黑" panose="020B0503020204020204" charset="-122"/>
                <a:ea typeface="微软雅黑" panose="020B0503020204020204" charset="-122"/>
              </a:rPr>
              <a:t>324</a:t>
            </a:r>
            <a:r>
              <a:rPr lang="en-US" altLang="zh-CN" sz="2400" b="1" dirty="0">
                <a:latin typeface="Arial" panose="020B0604020202020204" pitchFamily="34" charset="0"/>
                <a:ea typeface="微软雅黑" panose="020B0503020204020204" charset="-122"/>
              </a:rPr>
              <a:t>·</a:t>
            </a:r>
            <a:r>
              <a:rPr lang="en-US" altLang="zh-CN" sz="2400" b="1" dirty="0">
                <a:latin typeface="微软雅黑" panose="020B0503020204020204" charset="-122"/>
                <a:ea typeface="微软雅黑" panose="020B0503020204020204" charset="-122"/>
              </a:rPr>
              <a:t>79</a:t>
            </a:r>
            <a:r>
              <a:rPr lang="zh-CN" altLang="en-US" sz="2400" b="1" dirty="0">
                <a:latin typeface="微软雅黑" panose="020B0503020204020204" charset="-122"/>
                <a:ea typeface="微软雅黑" panose="020B0503020204020204" charset="-122"/>
              </a:rPr>
              <a:t>米</a:t>
            </a:r>
            <a:br>
              <a:rPr lang="zh-CN" altLang="en-US" sz="2400" b="1" dirty="0">
                <a:latin typeface="微软雅黑" panose="020B0503020204020204" charset="-122"/>
                <a:ea typeface="微软雅黑" panose="020B0503020204020204" charset="-122"/>
              </a:rPr>
            </a:br>
            <a:endParaRPr lang="zh-CN" altLang="en-US" sz="2400" b="1" dirty="0">
              <a:latin typeface="微软雅黑" panose="020B0503020204020204" charset="-122"/>
              <a:ea typeface="微软雅黑" panose="020B0503020204020204" charset="-122"/>
            </a:endParaRPr>
          </a:p>
          <a:p>
            <a:pPr marL="0" lvl="0" indent="0">
              <a:lnSpc>
                <a:spcPct val="75000"/>
              </a:lnSpc>
              <a:spcBef>
                <a:spcPct val="0"/>
              </a:spcBef>
              <a:buNone/>
            </a:pP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建筑总重量</a:t>
            </a: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：约为</a:t>
            </a:r>
            <a:r>
              <a:rPr lang="en-US" altLang="zh-CN" sz="2400" b="1" dirty="0">
                <a:latin typeface="微软雅黑" panose="020B0503020204020204" charset="-122"/>
                <a:ea typeface="微软雅黑" panose="020B0503020204020204" charset="-122"/>
              </a:rPr>
              <a:t>10100</a:t>
            </a:r>
            <a:r>
              <a:rPr lang="zh-CN" altLang="en-US" sz="2400" b="1" dirty="0">
                <a:latin typeface="微软雅黑" panose="020B0503020204020204" charset="-122"/>
                <a:ea typeface="微软雅黑" panose="020B0503020204020204" charset="-122"/>
              </a:rPr>
              <a:t>吨</a:t>
            </a:r>
            <a:endParaRPr lang="zh-CN" altLang="en-US" sz="2400" b="1" dirty="0">
              <a:latin typeface="微软雅黑" panose="020B0503020204020204" charset="-122"/>
              <a:ea typeface="微软雅黑" panose="020B0503020204020204" charset="-122"/>
            </a:endParaRPr>
          </a:p>
        </p:txBody>
      </p:sp>
      <p:sp>
        <p:nvSpPr>
          <p:cNvPr id="16391" name="Text Box 7"/>
          <p:cNvSpPr txBox="1"/>
          <p:nvPr/>
        </p:nvSpPr>
        <p:spPr>
          <a:xfrm>
            <a:off x="301625" y="287020"/>
            <a:ext cx="5943600" cy="768350"/>
          </a:xfrm>
          <a:prstGeom prst="rect">
            <a:avLst/>
          </a:prstGeom>
          <a:noFill/>
          <a:ln w="9525">
            <a:noFill/>
          </a:ln>
        </p:spPr>
        <p:txBody>
          <a:bodyPr>
            <a:spAutoFit/>
          </a:bodyPr>
          <a:p>
            <a:pPr eaLnBrk="1" hangingPunct="1">
              <a:spcBef>
                <a:spcPct val="50000"/>
              </a:spcBef>
            </a:pPr>
            <a:r>
              <a:rPr sz="4400" b="1" dirty="0">
                <a:solidFill>
                  <a:srgbClr val="000000"/>
                </a:solidFill>
                <a:latin typeface="Times New Roman" panose="02020603050405020304" pitchFamily="18" charset="0"/>
                <a:ea typeface="微软雅黑" panose="020B0503020204020204" charset="-122"/>
              </a:rPr>
              <a:t>4.传统工业的发展</a:t>
            </a:r>
            <a:endParaRPr sz="4400" b="1" dirty="0">
              <a:solidFill>
                <a:srgbClr val="000000"/>
              </a:solidFill>
              <a:latin typeface="Times New Roman" panose="02020603050405020304" pitchFamily="18" charset="0"/>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391"/>
                                        </p:tgtEl>
                                        <p:attrNameLst>
                                          <p:attrName>style.visibility</p:attrName>
                                        </p:attrNameLst>
                                      </p:cBhvr>
                                      <p:to>
                                        <p:strVal val="visible"/>
                                      </p:to>
                                    </p:set>
                                    <p:animEffect transition="in" filter="dissolve">
                                      <p:cBhvr>
                                        <p:cTn id="7"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5602" name="Picture 2" descr="煤"/>
          <p:cNvPicPr>
            <a:picLocks noChangeAspect="1"/>
          </p:cNvPicPr>
          <p:nvPr/>
        </p:nvPicPr>
        <p:blipFill>
          <a:blip r:embed="rId1"/>
          <a:stretch>
            <a:fillRect/>
          </a:stretch>
        </p:blipFill>
        <p:spPr>
          <a:xfrm>
            <a:off x="179388" y="2215833"/>
            <a:ext cx="4248150" cy="3100387"/>
          </a:xfrm>
          <a:prstGeom prst="rect">
            <a:avLst/>
          </a:prstGeom>
          <a:noFill/>
          <a:ln w="9525">
            <a:noFill/>
          </a:ln>
        </p:spPr>
      </p:pic>
      <p:pic>
        <p:nvPicPr>
          <p:cNvPr id="25603" name="Picture 3" descr="铁"/>
          <p:cNvPicPr>
            <a:picLocks noChangeAspect="1"/>
          </p:cNvPicPr>
          <p:nvPr/>
        </p:nvPicPr>
        <p:blipFill>
          <a:blip r:embed="rId2"/>
          <a:stretch>
            <a:fillRect/>
          </a:stretch>
        </p:blipFill>
        <p:spPr>
          <a:xfrm>
            <a:off x="4500563" y="2185670"/>
            <a:ext cx="4464050" cy="3130550"/>
          </a:xfrm>
          <a:prstGeom prst="rect">
            <a:avLst/>
          </a:prstGeom>
          <a:noFill/>
          <a:ln w="9525">
            <a:noFill/>
          </a:ln>
        </p:spPr>
      </p:pic>
      <p:sp>
        <p:nvSpPr>
          <p:cNvPr id="25604" name="Text Box 4"/>
          <p:cNvSpPr txBox="1"/>
          <p:nvPr/>
        </p:nvSpPr>
        <p:spPr>
          <a:xfrm>
            <a:off x="684213" y="996633"/>
            <a:ext cx="3240087" cy="1066800"/>
          </a:xfrm>
          <a:prstGeom prst="rect">
            <a:avLst/>
          </a:prstGeom>
          <a:noFill/>
          <a:ln w="9525">
            <a:noFill/>
          </a:ln>
        </p:spPr>
        <p:txBody>
          <a:bodyPr>
            <a:spAutoFit/>
          </a:bodyPr>
          <a:p>
            <a:pPr eaLnBrk="1" hangingPunct="1">
              <a:spcBef>
                <a:spcPct val="50000"/>
              </a:spcBef>
            </a:pPr>
            <a:r>
              <a:rPr lang="zh-CN" altLang="en-US" sz="3200" b="1" dirty="0">
                <a:solidFill>
                  <a:srgbClr val="000000"/>
                </a:solidFill>
                <a:latin typeface="Times New Roman" panose="02020603050405020304" pitchFamily="18" charset="0"/>
                <a:ea typeface="微软雅黑" panose="020B0503020204020204" charset="-122"/>
              </a:rPr>
              <a:t>第二次工业革命前后英国</a:t>
            </a:r>
            <a:r>
              <a:rPr lang="zh-CN" altLang="en-US" sz="3200" b="1" dirty="0">
                <a:solidFill>
                  <a:srgbClr val="FF0000"/>
                </a:solidFill>
                <a:latin typeface="Times New Roman" panose="02020603050405020304" pitchFamily="18" charset="0"/>
                <a:ea typeface="微软雅黑" panose="020B0503020204020204" charset="-122"/>
              </a:rPr>
              <a:t>煤</a:t>
            </a:r>
            <a:r>
              <a:rPr lang="zh-CN" altLang="en-US" sz="3200" b="1" dirty="0">
                <a:solidFill>
                  <a:srgbClr val="000000"/>
                </a:solidFill>
                <a:latin typeface="Times New Roman" panose="02020603050405020304" pitchFamily="18" charset="0"/>
                <a:ea typeface="微软雅黑" panose="020B0503020204020204" charset="-122"/>
              </a:rPr>
              <a:t>产量</a:t>
            </a:r>
            <a:endParaRPr lang="zh-CN" altLang="en-US" sz="3200" b="1" dirty="0">
              <a:solidFill>
                <a:srgbClr val="000000"/>
              </a:solidFill>
              <a:latin typeface="Times New Roman" panose="02020603050405020304" pitchFamily="18" charset="0"/>
              <a:ea typeface="微软雅黑" panose="020B0503020204020204" charset="-122"/>
            </a:endParaRPr>
          </a:p>
        </p:txBody>
      </p:sp>
      <p:sp>
        <p:nvSpPr>
          <p:cNvPr id="25605" name="Text Box 5"/>
          <p:cNvSpPr txBox="1"/>
          <p:nvPr/>
        </p:nvSpPr>
        <p:spPr>
          <a:xfrm>
            <a:off x="5076825" y="996633"/>
            <a:ext cx="3671888" cy="1066800"/>
          </a:xfrm>
          <a:prstGeom prst="rect">
            <a:avLst/>
          </a:prstGeom>
          <a:noFill/>
          <a:ln w="9525">
            <a:noFill/>
          </a:ln>
        </p:spPr>
        <p:txBody>
          <a:bodyPr>
            <a:spAutoFit/>
          </a:bodyPr>
          <a:p>
            <a:pPr eaLnBrk="1" hangingPunct="1">
              <a:spcBef>
                <a:spcPct val="50000"/>
              </a:spcBef>
            </a:pPr>
            <a:r>
              <a:rPr lang="zh-CN" altLang="en-US" sz="3200" b="1" dirty="0">
                <a:solidFill>
                  <a:srgbClr val="000000"/>
                </a:solidFill>
                <a:latin typeface="Times New Roman" panose="02020603050405020304" pitchFamily="18" charset="0"/>
                <a:ea typeface="微软雅黑" panose="020B0503020204020204" charset="-122"/>
              </a:rPr>
              <a:t>第二次工业革命前后英国</a:t>
            </a:r>
            <a:r>
              <a:rPr lang="zh-CN" altLang="en-US" sz="3200" b="1" dirty="0">
                <a:solidFill>
                  <a:srgbClr val="FF0000"/>
                </a:solidFill>
                <a:latin typeface="Times New Roman" panose="02020603050405020304" pitchFamily="18" charset="0"/>
                <a:ea typeface="微软雅黑" panose="020B0503020204020204" charset="-122"/>
              </a:rPr>
              <a:t>生铁</a:t>
            </a:r>
            <a:r>
              <a:rPr lang="zh-CN" altLang="en-US" sz="3200" b="1" dirty="0">
                <a:solidFill>
                  <a:srgbClr val="000000"/>
                </a:solidFill>
                <a:latin typeface="Times New Roman" panose="02020603050405020304" pitchFamily="18" charset="0"/>
                <a:ea typeface="微软雅黑" panose="020B0503020204020204" charset="-122"/>
              </a:rPr>
              <a:t>产量</a:t>
            </a:r>
            <a:endParaRPr lang="zh-CN" altLang="en-US" sz="3200" b="1" dirty="0">
              <a:solidFill>
                <a:srgbClr val="000000"/>
              </a:solidFill>
              <a:latin typeface="Times New Roman" panose="02020603050405020304" pitchFamily="18" charset="0"/>
              <a:ea typeface="微软雅黑" panose="020B0503020204020204" charset="-122"/>
            </a:endParaRPr>
          </a:p>
        </p:txBody>
      </p:sp>
      <p:sp>
        <p:nvSpPr>
          <p:cNvPr id="25606" name="Text Box 6"/>
          <p:cNvSpPr txBox="1"/>
          <p:nvPr/>
        </p:nvSpPr>
        <p:spPr>
          <a:xfrm>
            <a:off x="445453" y="5422900"/>
            <a:ext cx="6913562" cy="521970"/>
          </a:xfrm>
          <a:prstGeom prst="rect">
            <a:avLst/>
          </a:prstGeom>
          <a:noFill/>
          <a:ln w="9525">
            <a:noFill/>
          </a:ln>
        </p:spPr>
        <p:txBody>
          <a:bodyPr>
            <a:spAutoFit/>
          </a:bodyPr>
          <a:p>
            <a:pPr eaLnBrk="1" hangingPunct="1">
              <a:spcBef>
                <a:spcPct val="50000"/>
              </a:spcBef>
            </a:pPr>
            <a:r>
              <a:rPr lang="zh-CN" altLang="en-US" sz="2800" b="1" dirty="0">
                <a:solidFill>
                  <a:srgbClr val="000000"/>
                </a:solidFill>
                <a:latin typeface="Times New Roman" panose="02020603050405020304" pitchFamily="18" charset="0"/>
                <a:ea typeface="微软雅黑" panose="020B0503020204020204" charset="-122"/>
              </a:rPr>
              <a:t>以上材料说明了什么问题？</a:t>
            </a:r>
            <a:endParaRPr lang="zh-CN" altLang="en-US" sz="2800" b="1" dirty="0">
              <a:solidFill>
                <a:srgbClr val="000000"/>
              </a:solidFill>
              <a:latin typeface="Times New Roman" panose="02020603050405020304" pitchFamily="18" charset="0"/>
              <a:ea typeface="微软雅黑" panose="020B0503020204020204" charset="-122"/>
            </a:endParaRPr>
          </a:p>
        </p:txBody>
      </p:sp>
      <p:sp>
        <p:nvSpPr>
          <p:cNvPr id="23559" name="Rectangle 7"/>
          <p:cNvSpPr/>
          <p:nvPr/>
        </p:nvSpPr>
        <p:spPr>
          <a:xfrm>
            <a:off x="305435" y="6049963"/>
            <a:ext cx="8532813" cy="565150"/>
          </a:xfrm>
          <a:prstGeom prst="rect">
            <a:avLst/>
          </a:prstGeom>
          <a:noFill/>
          <a:ln w="9525" cap="flat" cmpd="sng">
            <a:noFill/>
            <a:prstDash val="solid"/>
            <a:miter/>
            <a:headEnd type="none" w="med" len="med"/>
            <a:tailEnd type="none" w="med" len="med"/>
          </a:ln>
        </p:spPr>
        <p:txBody>
          <a:bodyPr>
            <a:spAutoFit/>
          </a:bodyPr>
          <a:p>
            <a:pPr eaLnBrk="1" hangingPunct="1">
              <a:lnSpc>
                <a:spcPct val="110000"/>
              </a:lnSpc>
              <a:spcBef>
                <a:spcPct val="50000"/>
              </a:spcBef>
            </a:pPr>
            <a:r>
              <a:rPr lang="zh-CN" altLang="en-US" sz="2800" b="1" dirty="0">
                <a:solidFill>
                  <a:schemeClr val="tx1"/>
                </a:solidFill>
                <a:latin typeface="微软雅黑" panose="020B0503020204020204" charset="-122"/>
                <a:ea typeface="微软雅黑" panose="020B0503020204020204" charset="-122"/>
              </a:rPr>
              <a:t>生产力：促进了生产力的发展，</a:t>
            </a:r>
            <a:r>
              <a:rPr lang="zh-CN" altLang="en-US" sz="2800" b="1" dirty="0">
                <a:latin typeface="微软雅黑" panose="020B0503020204020204" charset="-122"/>
                <a:ea typeface="微软雅黑" panose="020B0503020204020204" charset="-122"/>
                <a:sym typeface="+mn-ea"/>
              </a:rPr>
              <a:t>进入“电气时代”。</a:t>
            </a:r>
            <a:endParaRPr lang="zh-CN" altLang="en-US" sz="2800" b="1" dirty="0">
              <a:solidFill>
                <a:schemeClr val="tx1"/>
              </a:solidFill>
              <a:latin typeface="微软雅黑" panose="020B0503020204020204" charset="-122"/>
              <a:ea typeface="微软雅黑" panose="020B0503020204020204" charset="-122"/>
              <a:sym typeface="+mn-ea"/>
            </a:endParaRPr>
          </a:p>
        </p:txBody>
      </p:sp>
      <p:sp>
        <p:nvSpPr>
          <p:cNvPr id="22531" name="Rectangle 3"/>
          <p:cNvSpPr>
            <a:spLocks noChangeArrowheads="1"/>
          </p:cNvSpPr>
          <p:nvPr/>
        </p:nvSpPr>
        <p:spPr bwMode="auto">
          <a:xfrm>
            <a:off x="445770" y="231775"/>
            <a:ext cx="2011680"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rPr>
              <a:t>三、影响</a:t>
            </a:r>
            <a:endParaRPr kumimoji="0" lang="zh-CN" altLang="en-US" sz="3600" b="1"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9"/>
                                        </p:tgtEl>
                                        <p:attrNameLst>
                                          <p:attrName>style.visibility</p:attrName>
                                        </p:attrNameLst>
                                      </p:cBhvr>
                                      <p:to>
                                        <p:strVal val="visible"/>
                                      </p:to>
                                    </p:set>
                                    <p:anim calcmode="lin" valueType="num">
                                      <p:cBhvr additive="base">
                                        <p:cTn id="7" dur="500" fill="hold"/>
                                        <p:tgtEl>
                                          <p:spTgt spid="23559"/>
                                        </p:tgtEl>
                                        <p:attrNameLst>
                                          <p:attrName>ppt_x</p:attrName>
                                        </p:attrNameLst>
                                      </p:cBhvr>
                                      <p:tavLst>
                                        <p:tav tm="0">
                                          <p:val>
                                            <p:strVal val="#ppt_x"/>
                                          </p:val>
                                        </p:tav>
                                        <p:tav tm="100000">
                                          <p:val>
                                            <p:strVal val="#ppt_x"/>
                                          </p:val>
                                        </p:tav>
                                      </p:tavLst>
                                    </p:anim>
                                    <p:anim calcmode="lin" valueType="num">
                                      <p:cBhvr additive="base">
                                        <p:cTn id="8" dur="500" fill="hold"/>
                                        <p:tgtEl>
                                          <p:spTgt spid="235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3794" name="Object 2"/>
          <p:cNvGraphicFramePr>
            <a:graphicFrameLocks noGrp="1" noChangeAspect="1"/>
          </p:cNvGraphicFramePr>
          <p:nvPr>
            <p:ph/>
          </p:nvPr>
        </p:nvGraphicFramePr>
        <p:xfrm>
          <a:off x="0" y="-635"/>
          <a:ext cx="9144000" cy="4827270"/>
        </p:xfrm>
        <a:graphic>
          <a:graphicData uri="http://schemas.openxmlformats.org/presentationml/2006/ole">
            <mc:AlternateContent xmlns:mc="http://schemas.openxmlformats.org/markup-compatibility/2006">
              <mc:Choice xmlns:v="urn:schemas-microsoft-com:vml" Requires="v">
                <p:oleObj spid="_x0000_s3076" name="" r:id="rId1" imgW="12230100" imgH="6045200" progId="MSGraph.Chart.8">
                  <p:embed/>
                </p:oleObj>
              </mc:Choice>
              <mc:Fallback>
                <p:oleObj name="" r:id="rId1" imgW="12230100" imgH="6045200" progId="MSGraph.Chart.8">
                  <p:embed/>
                  <p:pic>
                    <p:nvPicPr>
                      <p:cNvPr id="0" name="图片 3075"/>
                      <p:cNvPicPr/>
                      <p:nvPr/>
                    </p:nvPicPr>
                    <p:blipFill>
                      <a:blip r:embed="rId2"/>
                      <a:srcRect b="12175"/>
                      <a:stretch>
                        <a:fillRect/>
                      </a:stretch>
                    </p:blipFill>
                    <p:spPr>
                      <a:xfrm>
                        <a:off x="0" y="-635"/>
                        <a:ext cx="9144000" cy="4827270"/>
                      </a:xfrm>
                      <a:prstGeom prst="rect">
                        <a:avLst/>
                      </a:prstGeom>
                      <a:solidFill>
                        <a:srgbClr val="000000">
                          <a:alpha val="100000"/>
                        </a:srgbClr>
                      </a:solidFill>
                      <a:ln w="38100">
                        <a:miter/>
                      </a:ln>
                    </p:spPr>
                  </p:pic>
                </p:oleObj>
              </mc:Fallback>
            </mc:AlternateContent>
          </a:graphicData>
        </a:graphic>
      </p:graphicFrame>
      <p:sp>
        <p:nvSpPr>
          <p:cNvPr id="31747" name="Rectangle 3"/>
          <p:cNvSpPr>
            <a:spLocks noChangeArrowheads="1"/>
          </p:cNvSpPr>
          <p:nvPr/>
        </p:nvSpPr>
        <p:spPr bwMode="auto">
          <a:xfrm>
            <a:off x="0" y="4826635"/>
            <a:ext cx="9144000" cy="460375"/>
          </a:xfrm>
          <a:prstGeom prst="rect">
            <a:avLst/>
          </a:prstGeom>
          <a:no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1870—1913</a:t>
            </a: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年主要工业国人均</a:t>
            </a:r>
            <a:r>
              <a:rPr kumimoji="0" lang="en-US" altLang="zh-CN"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GDP</a:t>
            </a: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rPr>
              <a:t>年增长率</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微软雅黑" panose="020B0503020204020204" charset="-122"/>
              <a:ea typeface="微软雅黑" panose="020B0503020204020204" charset="-122"/>
              <a:cs typeface="+mn-cs"/>
            </a:endParaRPr>
          </a:p>
        </p:txBody>
      </p:sp>
      <p:sp>
        <p:nvSpPr>
          <p:cNvPr id="31748" name="Text Box 4"/>
          <p:cNvSpPr txBox="1">
            <a:spLocks noChangeArrowheads="1"/>
          </p:cNvSpPr>
          <p:nvPr/>
        </p:nvSpPr>
        <p:spPr bwMode="auto">
          <a:xfrm>
            <a:off x="357505" y="5287010"/>
            <a:ext cx="8174990" cy="583565"/>
          </a:xfrm>
          <a:prstGeom prst="rect">
            <a:avLst/>
          </a:prstGeom>
          <a:no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algn="ctr" defTabSz="914400" eaLnBrk="1" hangingPunct="1">
              <a:spcBef>
                <a:spcPct val="50000"/>
              </a:spcBef>
              <a:buClrTx/>
              <a:buSzTx/>
              <a:buFont typeface="Arial" panose="020B0604020202020204" pitchFamily="34" charset="0"/>
              <a:buNone/>
              <a:defRPr/>
            </a:pPr>
            <a:r>
              <a:rPr kumimoji="0" lang="zh-CN" altLang="en-US" sz="3200" b="1" kern="1200" cap="none" spc="0" normalizeH="0" baseline="0" noProof="0" smtClean="0">
                <a:solidFill>
                  <a:schemeClr val="tx1"/>
                </a:solidFill>
                <a:latin typeface="微软雅黑" panose="020B0503020204020204" charset="-122"/>
                <a:ea typeface="微软雅黑" panose="020B0503020204020204" charset="-122"/>
                <a:cs typeface="微软雅黑" panose="020B0503020204020204" charset="-122"/>
              </a:rPr>
              <a:t> 主要的</a:t>
            </a:r>
            <a:r>
              <a:rPr lang="zh-CN" altLang="en-US" sz="3200" b="1" dirty="0">
                <a:solidFill>
                  <a:schemeClr val="tx1"/>
                </a:solidFill>
                <a:latin typeface="微软雅黑" panose="020B0503020204020204" charset="-122"/>
                <a:ea typeface="微软雅黑" panose="020B0503020204020204" charset="-122"/>
                <a:cs typeface="微软雅黑" panose="020B0503020204020204" charset="-122"/>
                <a:sym typeface="+mn-ea"/>
              </a:rPr>
              <a:t>资本主义国家之间经济发展不平衡</a:t>
            </a:r>
            <a:r>
              <a:rPr kumimoji="0" lang="zh-CN" altLang="en-US" sz="3200" b="1" kern="1200" cap="none" spc="0" normalizeH="0" baseline="0" noProof="0" smtClean="0">
                <a:solidFill>
                  <a:schemeClr val="tx1"/>
                </a:solidFill>
                <a:effectLst>
                  <a:outerShdw blurRad="38100" dist="38100" dir="2700000" algn="tl">
                    <a:srgbClr val="808080"/>
                  </a:outerShdw>
                </a:effectLst>
                <a:latin typeface="微软雅黑" panose="020B0503020204020204" charset="-122"/>
                <a:ea typeface="微软雅黑" panose="020B0503020204020204" charset="-122"/>
                <a:cs typeface="微软雅黑" panose="020B0503020204020204" charset="-122"/>
              </a:rPr>
              <a:t> </a:t>
            </a:r>
            <a:endParaRPr kumimoji="0" lang="zh-CN" altLang="en-US" sz="3200" b="1" kern="1200" cap="none" spc="0" normalizeH="0" baseline="0" noProof="0" smtClean="0">
              <a:solidFill>
                <a:schemeClr val="tx1"/>
              </a:solidFill>
              <a:effectLst>
                <a:outerShdw blurRad="38100" dist="38100" dir="2700000" algn="tl">
                  <a:srgbClr val="808080"/>
                </a:outerShdw>
              </a:effectLst>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492760" y="5966460"/>
            <a:ext cx="7904480" cy="583565"/>
          </a:xfrm>
          <a:prstGeom prst="rect">
            <a:avLst/>
          </a:prstGeom>
          <a:noFill/>
        </p:spPr>
        <p:txBody>
          <a:bodyPr wrap="none" rtlCol="0" anchor="t">
            <a:spAutoFit/>
          </a:bodyPr>
          <a:p>
            <a:pPr algn="ctr">
              <a:buNone/>
            </a:pPr>
            <a:r>
              <a:rPr lang="zh-CN" altLang="en-US" sz="3200" b="1">
                <a:latin typeface="微软雅黑" panose="020B0503020204020204" charset="-122"/>
                <a:ea typeface="微软雅黑" panose="020B0503020204020204" charset="-122"/>
                <a:cs typeface="微软雅黑" panose="020B0503020204020204" charset="-122"/>
                <a:sym typeface="+mn-ea"/>
              </a:rPr>
              <a:t>欧美多个工业国崛起，冲击英国的经济霸权</a:t>
            </a:r>
            <a:endParaRPr lang="zh-CN" altLang="en-US" sz="3200" b="1">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additive="base">
                                        <p:cTn id="7" dur="500" fill="hold"/>
                                        <p:tgtEl>
                                          <p:spTgt spid="31748"/>
                                        </p:tgtEl>
                                        <p:attrNameLst>
                                          <p:attrName>ppt_x</p:attrName>
                                        </p:attrNameLst>
                                      </p:cBhvr>
                                      <p:tavLst>
                                        <p:tav tm="0">
                                          <p:val>
                                            <p:strVal val="#ppt_x"/>
                                          </p:val>
                                        </p:tav>
                                        <p:tav tm="100000">
                                          <p:val>
                                            <p:strVal val="#ppt_x"/>
                                          </p:val>
                                        </p:tav>
                                      </p:tavLst>
                                    </p:anim>
                                    <p:anim calcmode="lin" valueType="num">
                                      <p:cBhvr additive="base">
                                        <p:cTn id="8"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bldLvl="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63" descr="%E7%BE%8E%E5%AD%9ALOGO"/>
          <p:cNvPicPr>
            <a:picLocks noChangeAspect="1"/>
          </p:cNvPicPr>
          <p:nvPr/>
        </p:nvPicPr>
        <p:blipFill>
          <a:blip r:embed="rId1"/>
          <a:stretch>
            <a:fillRect/>
          </a:stretch>
        </p:blipFill>
        <p:spPr>
          <a:xfrm>
            <a:off x="323850" y="549275"/>
            <a:ext cx="4943475" cy="1419225"/>
          </a:xfrm>
          <a:prstGeom prst="rect">
            <a:avLst/>
          </a:prstGeom>
          <a:noFill/>
          <a:ln w="9525">
            <a:noFill/>
          </a:ln>
        </p:spPr>
      </p:pic>
      <p:pic>
        <p:nvPicPr>
          <p:cNvPr id="17411" name="Picture 65" descr="pic175445"/>
          <p:cNvPicPr>
            <a:picLocks noChangeAspect="1"/>
          </p:cNvPicPr>
          <p:nvPr/>
        </p:nvPicPr>
        <p:blipFill>
          <a:blip r:embed="rId2"/>
          <a:stretch>
            <a:fillRect/>
          </a:stretch>
        </p:blipFill>
        <p:spPr>
          <a:xfrm>
            <a:off x="827088" y="2060575"/>
            <a:ext cx="4191000" cy="1347788"/>
          </a:xfrm>
          <a:prstGeom prst="rect">
            <a:avLst/>
          </a:prstGeom>
          <a:noFill/>
          <a:ln w="9525">
            <a:noFill/>
          </a:ln>
        </p:spPr>
      </p:pic>
      <p:pic>
        <p:nvPicPr>
          <p:cNvPr id="17412" name="Picture 66" descr="200842111552736_2"/>
          <p:cNvPicPr>
            <a:picLocks noChangeAspect="1"/>
          </p:cNvPicPr>
          <p:nvPr/>
        </p:nvPicPr>
        <p:blipFill>
          <a:blip r:embed="rId3"/>
          <a:stretch>
            <a:fillRect/>
          </a:stretch>
        </p:blipFill>
        <p:spPr>
          <a:xfrm>
            <a:off x="6516688" y="404813"/>
            <a:ext cx="1905000" cy="1905000"/>
          </a:xfrm>
          <a:prstGeom prst="rect">
            <a:avLst/>
          </a:prstGeom>
          <a:noFill/>
          <a:ln w="9525">
            <a:noFill/>
          </a:ln>
        </p:spPr>
      </p:pic>
      <p:pic>
        <p:nvPicPr>
          <p:cNvPr id="17413" name="Picture 67" descr="MLMTO2_lihongcha_20101016051811edb119eddf6dc3f3"/>
          <p:cNvPicPr>
            <a:picLocks noChangeAspect="1"/>
          </p:cNvPicPr>
          <p:nvPr/>
        </p:nvPicPr>
        <p:blipFill>
          <a:blip r:embed="rId4"/>
          <a:stretch>
            <a:fillRect/>
          </a:stretch>
        </p:blipFill>
        <p:spPr>
          <a:xfrm>
            <a:off x="6732588" y="2492375"/>
            <a:ext cx="1711325" cy="2209800"/>
          </a:xfrm>
          <a:prstGeom prst="rect">
            <a:avLst/>
          </a:prstGeom>
          <a:noFill/>
          <a:ln w="9525">
            <a:noFill/>
          </a:ln>
        </p:spPr>
      </p:pic>
      <p:graphicFrame>
        <p:nvGraphicFramePr>
          <p:cNvPr id="17414" name="表格 17413"/>
          <p:cNvGraphicFramePr/>
          <p:nvPr/>
        </p:nvGraphicFramePr>
        <p:xfrm>
          <a:off x="539750" y="333375"/>
          <a:ext cx="8280400" cy="4608513"/>
        </p:xfrm>
        <a:graphic>
          <a:graphicData uri="http://schemas.openxmlformats.org/drawingml/2006/table">
            <a:tbl>
              <a:tblPr/>
              <a:tblGrid>
                <a:gridCol w="2760663"/>
                <a:gridCol w="2759075"/>
                <a:gridCol w="2760662"/>
              </a:tblGrid>
              <a:tr h="1044575">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zh-CN" altLang="en-US" b="1">
                          <a:solidFill>
                            <a:srgbClr val="000000"/>
                          </a:solidFill>
                          <a:latin typeface="黑体" panose="02010609060101010101" pitchFamily="2" charset="-122"/>
                          <a:ea typeface="黑体" panose="02010609060101010101" pitchFamily="2" charset="-122"/>
                        </a:rPr>
                        <a:t>年份</a:t>
                      </a:r>
                      <a:endParaRPr lang="zh-CN" altLang="en-US" b="1">
                        <a:solidFill>
                          <a:srgbClr val="000000"/>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1870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1900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41388">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zh-CN" altLang="en-US" b="1">
                          <a:solidFill>
                            <a:srgbClr val="000000"/>
                          </a:solidFill>
                          <a:latin typeface="黑体" panose="02010609060101010101" pitchFamily="2" charset="-122"/>
                          <a:ea typeface="黑体" panose="02010609060101010101" pitchFamily="2" charset="-122"/>
                        </a:rPr>
                        <a:t>企业总数（个） </a:t>
                      </a:r>
                      <a:endParaRPr lang="zh-CN" altLang="en-US" b="1">
                        <a:solidFill>
                          <a:srgbClr val="000000"/>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808</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669</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73125">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zh-CN" altLang="en-US" b="1">
                          <a:solidFill>
                            <a:srgbClr val="000000"/>
                          </a:solidFill>
                          <a:latin typeface="黑体" panose="02010609060101010101" pitchFamily="2" charset="-122"/>
                          <a:ea typeface="黑体" panose="02010609060101010101" pitchFamily="2" charset="-122"/>
                        </a:rPr>
                        <a:t>工人总数（个） </a:t>
                      </a:r>
                      <a:endParaRPr lang="zh-CN" altLang="en-US" b="1">
                        <a:solidFill>
                          <a:srgbClr val="000000"/>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78000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272000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3287">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zh-CN" altLang="en-US" b="1">
                          <a:solidFill>
                            <a:srgbClr val="000000"/>
                          </a:solidFill>
                          <a:latin typeface="黑体" panose="02010609060101010101" pitchFamily="2" charset="-122"/>
                          <a:ea typeface="黑体" panose="02010609060101010101" pitchFamily="2" charset="-122"/>
                        </a:rPr>
                        <a:t>产量（吨） </a:t>
                      </a:r>
                      <a:endParaRPr lang="zh-CN" altLang="en-US" b="1">
                        <a:solidFill>
                          <a:srgbClr val="000000"/>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3200000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29500000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46138">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zh-CN" altLang="en-US" b="1">
                          <a:solidFill>
                            <a:srgbClr val="000000"/>
                          </a:solidFill>
                          <a:latin typeface="黑体" panose="02010609060101010101" pitchFamily="2" charset="-122"/>
                          <a:ea typeface="黑体" panose="02010609060101010101" pitchFamily="2" charset="-122"/>
                        </a:rPr>
                        <a:t>投资额（美元） </a:t>
                      </a:r>
                      <a:endParaRPr lang="zh-CN" altLang="en-US" b="1">
                        <a:solidFill>
                          <a:srgbClr val="000000"/>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cap="flat">
                      <a:noFill/>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121000000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cap="flat">
                      <a:noFill/>
                    </a:lnB>
                    <a:lnTlToBr>
                      <a:noFill/>
                    </a:lnTlToBr>
                    <a:lnBlToTr>
                      <a:noFill/>
                    </a:lnBlToTr>
                    <a:noFill/>
                  </a:tcPr>
                </a:tc>
                <a:tc>
                  <a:txBody>
                    <a:bodyPr wrap="square"/>
                    <a:lstStyle>
                      <a:lvl1pPr marL="342900" lvl="0" indent="-342900" algn="l" defTabSz="914400" eaLnBrk="1" fontAlgn="base" latinLnBrk="0" hangingPunct="1">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buNone/>
                      </a:pPr>
                      <a:r>
                        <a:rPr lang="en-US" altLang="zh-CN" b="1">
                          <a:solidFill>
                            <a:srgbClr val="000000"/>
                          </a:solidFill>
                          <a:latin typeface="黑体" panose="02010609060101010101" pitchFamily="2" charset="-122"/>
                          <a:ea typeface="黑体" panose="02010609060101010101" pitchFamily="2" charset="-122"/>
                        </a:rPr>
                        <a:t>590000000</a:t>
                      </a:r>
                      <a:endParaRPr lang="en-US" altLang="zh-CN" b="1">
                        <a:solidFill>
                          <a:srgbClr val="000000"/>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cap="flat">
                      <a:noFill/>
                    </a:lnB>
                    <a:lnTlToBr>
                      <a:noFill/>
                    </a:lnTlToBr>
                    <a:lnBlToTr>
                      <a:noFill/>
                    </a:lnBlToTr>
                    <a:noFill/>
                  </a:tcPr>
                </a:tc>
              </a:tr>
            </a:tbl>
          </a:graphicData>
        </a:graphic>
      </p:graphicFrame>
      <p:sp>
        <p:nvSpPr>
          <p:cNvPr id="17439" name="文本框 17441"/>
          <p:cNvSpPr txBox="1"/>
          <p:nvPr/>
        </p:nvSpPr>
        <p:spPr>
          <a:xfrm>
            <a:off x="827088" y="5013325"/>
            <a:ext cx="6913562" cy="583565"/>
          </a:xfrm>
          <a:prstGeom prst="rect">
            <a:avLst/>
          </a:prstGeom>
          <a:noFill/>
          <a:ln w="9525">
            <a:noFill/>
          </a:ln>
        </p:spPr>
        <p:txBody>
          <a:bodyPr anchor="t">
            <a:spAutoFit/>
          </a:bodyPr>
          <a:p>
            <a:pPr>
              <a:spcBef>
                <a:spcPct val="50000"/>
              </a:spcBef>
              <a:buClrTx/>
            </a:pPr>
            <a:r>
              <a:rPr lang="zh-CN" altLang="en-US" sz="3200" b="1">
                <a:solidFill>
                  <a:srgbClr val="000000"/>
                </a:solidFill>
                <a:latin typeface="微软雅黑" panose="020B0503020204020204" charset="-122"/>
                <a:ea typeface="微软雅黑" panose="020B0503020204020204" charset="-122"/>
              </a:rPr>
              <a:t>以上材料说明什么问题？</a:t>
            </a:r>
            <a:endParaRPr lang="zh-CN" altLang="en-US" sz="3200" b="1">
              <a:solidFill>
                <a:srgbClr val="000000"/>
              </a:solidFill>
              <a:latin typeface="微软雅黑" panose="020B0503020204020204" charset="-122"/>
              <a:ea typeface="微软雅黑" panose="020B0503020204020204" charset="-122"/>
            </a:endParaRPr>
          </a:p>
        </p:txBody>
      </p:sp>
      <p:sp>
        <p:nvSpPr>
          <p:cNvPr id="17443" name="矩形 17442"/>
          <p:cNvSpPr/>
          <p:nvPr/>
        </p:nvSpPr>
        <p:spPr>
          <a:xfrm>
            <a:off x="684213" y="5712143"/>
            <a:ext cx="7416800" cy="700405"/>
          </a:xfrm>
          <a:prstGeom prst="rect">
            <a:avLst/>
          </a:prstGeom>
          <a:noFill/>
          <a:ln w="9525">
            <a:noFill/>
          </a:ln>
        </p:spPr>
        <p:txBody>
          <a:bodyPr anchor="t">
            <a:spAutoFit/>
          </a:bodyPr>
          <a:p>
            <a:pPr>
              <a:lnSpc>
                <a:spcPct val="110000"/>
              </a:lnSpc>
              <a:spcBef>
                <a:spcPct val="50000"/>
              </a:spcBef>
            </a:pPr>
            <a:r>
              <a:rPr lang="zh-CN" altLang="en-US" sz="3600" b="1">
                <a:solidFill>
                  <a:srgbClr val="000000"/>
                </a:solidFill>
                <a:latin typeface="微软雅黑" panose="020B0503020204020204" charset="-122"/>
                <a:ea typeface="微软雅黑" panose="020B0503020204020204" charset="-122"/>
              </a:rPr>
              <a:t>生产组织形式：垄断组织</a:t>
            </a:r>
            <a:endParaRPr lang="zh-CN" altLang="en-US" sz="3600" b="1">
              <a:solidFill>
                <a:srgbClr val="000000"/>
              </a:solidFill>
              <a:latin typeface="微软雅黑" panose="020B0503020204020204" charset="-122"/>
              <a:ea typeface="微软雅黑" panose="020B0503020204020204" charset="-122"/>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43"/>
                                        </p:tgtEl>
                                        <p:attrNameLst>
                                          <p:attrName>style.visibility</p:attrName>
                                        </p:attrNameLst>
                                      </p:cBhvr>
                                      <p:to>
                                        <p:strVal val="visible"/>
                                      </p:to>
                                    </p:set>
                                    <p:anim calcmode="lin" valueType="num">
                                      <p:cBhvr additive="base">
                                        <p:cTn id="7" dur="500" fill="hold"/>
                                        <p:tgtEl>
                                          <p:spTgt spid="17443"/>
                                        </p:tgtEl>
                                        <p:attrNameLst>
                                          <p:attrName>ppt_x</p:attrName>
                                        </p:attrNameLst>
                                      </p:cBhvr>
                                      <p:tavLst>
                                        <p:tav tm="0">
                                          <p:val>
                                            <p:strVal val="#ppt_x"/>
                                          </p:val>
                                        </p:tav>
                                        <p:tav tm="100000">
                                          <p:val>
                                            <p:strVal val="#ppt_x"/>
                                          </p:val>
                                        </p:tav>
                                      </p:tavLst>
                                    </p:anim>
                                    <p:anim calcmode="lin" valueType="num">
                                      <p:cBhvr additive="base">
                                        <p:cTn id="8" dur="500" fill="hold"/>
                                        <p:tgtEl>
                                          <p:spTgt spid="174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7410"/>
                                        </p:tgtEl>
                                        <p:attrNameLst>
                                          <p:attrName>style.visibility</p:attrName>
                                        </p:attrNameLst>
                                      </p:cBhvr>
                                      <p:to>
                                        <p:strVal val="visible"/>
                                      </p:to>
                                    </p:set>
                                    <p:animEffect transition="in" filter="blinds(horizontal)">
                                      <p:cBhvr>
                                        <p:cTn id="13" dur="500"/>
                                        <p:tgtEl>
                                          <p:spTgt spid="17410"/>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7411"/>
                                        </p:tgtEl>
                                        <p:attrNameLst>
                                          <p:attrName>style.visibility</p:attrName>
                                        </p:attrNameLst>
                                      </p:cBhvr>
                                      <p:to>
                                        <p:strVal val="visible"/>
                                      </p:to>
                                    </p:set>
                                    <p:animEffect transition="in" filter="blinds(horizontal)">
                                      <p:cBhvr>
                                        <p:cTn id="18" dur="500"/>
                                        <p:tgtEl>
                                          <p:spTgt spid="17411"/>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7412"/>
                                        </p:tgtEl>
                                        <p:attrNameLst>
                                          <p:attrName>style.visibility</p:attrName>
                                        </p:attrNameLst>
                                      </p:cBhvr>
                                      <p:to>
                                        <p:strVal val="visible"/>
                                      </p:to>
                                    </p:set>
                                    <p:animEffect transition="in" filter="blinds(horizontal)">
                                      <p:cBhvr>
                                        <p:cTn id="23" dur="500"/>
                                        <p:tgtEl>
                                          <p:spTgt spid="1741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7413"/>
                                        </p:tgtEl>
                                        <p:attrNameLst>
                                          <p:attrName>style.visibility</p:attrName>
                                        </p:attrNameLst>
                                      </p:cBhvr>
                                      <p:to>
                                        <p:strVal val="visible"/>
                                      </p:to>
                                    </p:set>
                                    <p:animEffect transition="in" filter="blinds(horizontal)">
                                      <p:cBhvr>
                                        <p:cTn id="28" dur="5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6627" name="Text Box 3"/>
          <p:cNvSpPr txBox="1">
            <a:spLocks noChangeArrowheads="1"/>
          </p:cNvSpPr>
          <p:nvPr/>
        </p:nvSpPr>
        <p:spPr bwMode="auto">
          <a:xfrm>
            <a:off x="165735" y="3726815"/>
            <a:ext cx="8921115" cy="1050290"/>
          </a:xfrm>
          <a:prstGeom prst="rect">
            <a:avLst/>
          </a:prstGeom>
          <a:solidFill>
            <a:schemeClr val="bg1"/>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R="0" defTabSz="914400" eaLnBrk="1" hangingPunct="1">
              <a:lnSpc>
                <a:spcPct val="130000"/>
              </a:lnSpc>
              <a:buClrTx/>
              <a:buSzTx/>
              <a:buFont typeface="Arial" panose="020B0604020202020204" pitchFamily="34" charset="0"/>
              <a:buNone/>
              <a:defRPr/>
            </a:pPr>
            <a:r>
              <a:rPr kumimoji="0" lang="zh-CN" altLang="en-US" sz="2400" b="1" kern="1200" cap="none" spc="0" normalizeH="0" baseline="0" noProof="0" smtClean="0">
                <a:solidFill>
                  <a:srgbClr val="FF0000"/>
                </a:solidFill>
                <a:effectLst>
                  <a:outerShdw blurRad="38100" dist="38100" dir="2700000" algn="tl">
                    <a:srgbClr val="C0C0C0"/>
                  </a:outerShdw>
                </a:effectLst>
                <a:latin typeface="Arial" panose="020B0604020202020204" pitchFamily="34" charset="0"/>
                <a:ea typeface="微软雅黑" panose="020B0503020204020204" charset="-122"/>
                <a:cs typeface="+mn-cs"/>
              </a:rPr>
              <a:t>垄断组织</a:t>
            </a:r>
            <a:r>
              <a:rPr kumimoji="0" lang="zh-CN" altLang="en-US" sz="2400" b="1" kern="1200" cap="none" spc="0" normalizeH="0" baseline="0" noProof="0" smtClean="0">
                <a:solidFill>
                  <a:srgbClr val="000000"/>
                </a:solidFill>
                <a:effectLst>
                  <a:outerShdw blurRad="38100" dist="38100" dir="2700000" algn="tl">
                    <a:srgbClr val="C0C0C0"/>
                  </a:outerShdw>
                </a:effectLst>
                <a:latin typeface="Arial" panose="020B0604020202020204" pitchFamily="34" charset="0"/>
                <a:ea typeface="微软雅黑" panose="020B0503020204020204" charset="-122"/>
                <a:cs typeface="+mn-cs"/>
              </a:rPr>
              <a:t>，一般是指资本主义大企业间为了独占生产和市场，以获取高额利润而联合组成的垄断经济同盟。</a:t>
            </a:r>
            <a:endParaRPr kumimoji="0" lang="zh-CN" altLang="en-US" sz="2400" b="1" kern="1200" cap="none" spc="0" normalizeH="0" baseline="0" noProof="0" smtClean="0">
              <a:solidFill>
                <a:srgbClr val="000000"/>
              </a:solidFill>
              <a:effectLst>
                <a:outerShdw blurRad="38100" dist="38100" dir="2700000" algn="tl">
                  <a:srgbClr val="C0C0C0"/>
                </a:outerShdw>
              </a:effectLst>
              <a:latin typeface="Arial" panose="020B0604020202020204" pitchFamily="34" charset="0"/>
              <a:ea typeface="微软雅黑" panose="020B0503020204020204" charset="-122"/>
              <a:cs typeface="+mn-cs"/>
            </a:endParaRPr>
          </a:p>
        </p:txBody>
      </p:sp>
      <p:sp>
        <p:nvSpPr>
          <p:cNvPr id="26628" name="Rectangle 4"/>
          <p:cNvSpPr>
            <a:spLocks noChangeArrowheads="1"/>
          </p:cNvSpPr>
          <p:nvPr/>
        </p:nvSpPr>
        <p:spPr bwMode="auto">
          <a:xfrm>
            <a:off x="2987675" y="28575"/>
            <a:ext cx="3248025" cy="457200"/>
          </a:xfrm>
          <a:prstGeom prst="rect">
            <a:avLst/>
          </a:prstGeom>
          <a:solidFill>
            <a:schemeClr val="bg2"/>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第二次工业革命的推动</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endParaRPr>
          </a:p>
        </p:txBody>
      </p:sp>
      <p:sp>
        <p:nvSpPr>
          <p:cNvPr id="26629" name="Rectangle 5"/>
          <p:cNvSpPr>
            <a:spLocks noChangeArrowheads="1"/>
          </p:cNvSpPr>
          <p:nvPr/>
        </p:nvSpPr>
        <p:spPr bwMode="auto">
          <a:xfrm>
            <a:off x="3368675" y="942975"/>
            <a:ext cx="2514600" cy="457200"/>
          </a:xfrm>
          <a:prstGeom prst="rect">
            <a:avLst/>
          </a:prstGeom>
          <a:solidFill>
            <a:schemeClr val="bg2"/>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生产力迅速发展</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endParaRPr>
          </a:p>
        </p:txBody>
      </p:sp>
      <p:sp>
        <p:nvSpPr>
          <p:cNvPr id="26630" name="Rectangle 6"/>
          <p:cNvSpPr>
            <a:spLocks noChangeArrowheads="1"/>
          </p:cNvSpPr>
          <p:nvPr/>
        </p:nvSpPr>
        <p:spPr bwMode="auto">
          <a:xfrm>
            <a:off x="3444875" y="1781175"/>
            <a:ext cx="2590800" cy="457200"/>
          </a:xfrm>
          <a:prstGeom prst="rect">
            <a:avLst/>
          </a:prstGeom>
          <a:solidFill>
            <a:schemeClr val="bg2"/>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企业间竞争加剧</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endParaRPr>
          </a:p>
        </p:txBody>
      </p:sp>
      <p:sp>
        <p:nvSpPr>
          <p:cNvPr id="26631" name="Rectangle 7"/>
          <p:cNvSpPr>
            <a:spLocks noChangeArrowheads="1"/>
          </p:cNvSpPr>
          <p:nvPr/>
        </p:nvSpPr>
        <p:spPr bwMode="auto">
          <a:xfrm>
            <a:off x="4664075" y="2619375"/>
            <a:ext cx="1905000" cy="457200"/>
          </a:xfrm>
          <a:prstGeom prst="rect">
            <a:avLst/>
          </a:prstGeom>
          <a:solidFill>
            <a:schemeClr val="bg2"/>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资本的集中</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endParaRPr>
          </a:p>
        </p:txBody>
      </p:sp>
      <p:sp>
        <p:nvSpPr>
          <p:cNvPr id="26632" name="Rectangle 8"/>
          <p:cNvSpPr>
            <a:spLocks noChangeArrowheads="1"/>
          </p:cNvSpPr>
          <p:nvPr/>
        </p:nvSpPr>
        <p:spPr bwMode="auto">
          <a:xfrm>
            <a:off x="2759075" y="2619375"/>
            <a:ext cx="1828800" cy="457200"/>
          </a:xfrm>
          <a:prstGeom prst="rect">
            <a:avLst/>
          </a:prstGeom>
          <a:solidFill>
            <a:schemeClr val="bg2"/>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rPr>
              <a:t>生产的集中</a:t>
            </a:r>
            <a:endParaRPr kumimoji="0" lang="zh-CN" altLang="en-US" sz="2400" b="1" i="0" u="none" strike="noStrike" kern="1200" cap="none" spc="0" normalizeH="0" baseline="0" noProof="0" smtClean="0">
              <a:ln>
                <a:noFill/>
              </a:ln>
              <a:solidFill>
                <a:schemeClr val="tx1"/>
              </a:solidFill>
              <a:effectLst>
                <a:outerShdw blurRad="38100" dist="38100" dir="2700000" algn="tl">
                  <a:srgbClr val="FFFFFF"/>
                </a:outerShdw>
              </a:effectLst>
              <a:uLnTx/>
              <a:uFillTx/>
              <a:latin typeface="Arial" panose="020B0604020202020204" pitchFamily="34" charset="0"/>
              <a:ea typeface="微软雅黑" panose="020B0503020204020204" charset="-122"/>
              <a:cs typeface="+mn-cs"/>
            </a:endParaRPr>
          </a:p>
        </p:txBody>
      </p:sp>
      <p:sp>
        <p:nvSpPr>
          <p:cNvPr id="26633" name="Line 9"/>
          <p:cNvSpPr/>
          <p:nvPr/>
        </p:nvSpPr>
        <p:spPr>
          <a:xfrm>
            <a:off x="4587875" y="561975"/>
            <a:ext cx="0" cy="381000"/>
          </a:xfrm>
          <a:prstGeom prst="line">
            <a:avLst/>
          </a:prstGeom>
          <a:ln w="76200" cap="flat" cmpd="sng">
            <a:solidFill>
              <a:schemeClr val="tx1"/>
            </a:solidFill>
            <a:prstDash val="solid"/>
            <a:headEnd type="none" w="med" len="med"/>
            <a:tailEnd type="triangle" w="med" len="med"/>
          </a:ln>
          <a:effectLst>
            <a:outerShdw dist="35921" dir="2699999" algn="ctr" rotWithShape="0">
              <a:schemeClr val="bg2"/>
            </a:outerShdw>
          </a:effectLst>
        </p:spPr>
      </p:sp>
      <p:sp>
        <p:nvSpPr>
          <p:cNvPr id="26634" name="Line 10"/>
          <p:cNvSpPr/>
          <p:nvPr/>
        </p:nvSpPr>
        <p:spPr>
          <a:xfrm>
            <a:off x="4587875" y="1400175"/>
            <a:ext cx="0" cy="381000"/>
          </a:xfrm>
          <a:prstGeom prst="line">
            <a:avLst/>
          </a:prstGeom>
          <a:ln w="76200" cap="flat" cmpd="sng">
            <a:solidFill>
              <a:schemeClr val="tx1"/>
            </a:solidFill>
            <a:prstDash val="solid"/>
            <a:headEnd type="none" w="med" len="med"/>
            <a:tailEnd type="triangle" w="med" len="med"/>
          </a:ln>
          <a:effectLst>
            <a:outerShdw dist="35921" dir="2699999" algn="ctr" rotWithShape="0">
              <a:schemeClr val="bg2"/>
            </a:outerShdw>
          </a:effectLst>
        </p:spPr>
      </p:sp>
      <p:sp>
        <p:nvSpPr>
          <p:cNvPr id="26635" name="Line 11"/>
          <p:cNvSpPr/>
          <p:nvPr/>
        </p:nvSpPr>
        <p:spPr>
          <a:xfrm>
            <a:off x="3825875" y="2238375"/>
            <a:ext cx="0" cy="381000"/>
          </a:xfrm>
          <a:prstGeom prst="line">
            <a:avLst/>
          </a:prstGeom>
          <a:ln w="76200" cap="flat" cmpd="sng">
            <a:solidFill>
              <a:schemeClr val="tx1"/>
            </a:solidFill>
            <a:prstDash val="solid"/>
            <a:headEnd type="none" w="med" len="med"/>
            <a:tailEnd type="triangle" w="med" len="med"/>
          </a:ln>
          <a:effectLst>
            <a:outerShdw dist="35921" dir="2699999" algn="ctr" rotWithShape="0">
              <a:schemeClr val="bg2"/>
            </a:outerShdw>
          </a:effectLst>
        </p:spPr>
      </p:sp>
      <p:sp>
        <p:nvSpPr>
          <p:cNvPr id="26636" name="Line 12"/>
          <p:cNvSpPr/>
          <p:nvPr/>
        </p:nvSpPr>
        <p:spPr>
          <a:xfrm>
            <a:off x="5349875" y="2238375"/>
            <a:ext cx="0" cy="381000"/>
          </a:xfrm>
          <a:prstGeom prst="line">
            <a:avLst/>
          </a:prstGeom>
          <a:ln w="76200" cap="flat" cmpd="sng">
            <a:solidFill>
              <a:schemeClr val="tx1"/>
            </a:solidFill>
            <a:prstDash val="solid"/>
            <a:headEnd type="none" w="med" len="med"/>
            <a:tailEnd type="triangle" w="med" len="med"/>
          </a:ln>
          <a:effectLst>
            <a:outerShdw dist="35921" dir="2699999" algn="ctr" rotWithShape="0">
              <a:schemeClr val="bg2"/>
            </a:outerShdw>
          </a:effectLst>
        </p:spPr>
      </p:sp>
      <p:sp>
        <p:nvSpPr>
          <p:cNvPr id="26637" name="Line 13"/>
          <p:cNvSpPr/>
          <p:nvPr/>
        </p:nvSpPr>
        <p:spPr>
          <a:xfrm>
            <a:off x="4587875" y="3152775"/>
            <a:ext cx="0" cy="381000"/>
          </a:xfrm>
          <a:prstGeom prst="line">
            <a:avLst/>
          </a:prstGeom>
          <a:ln w="76200" cap="flat" cmpd="sng">
            <a:solidFill>
              <a:schemeClr val="tx1"/>
            </a:solidFill>
            <a:prstDash val="solid"/>
            <a:headEnd type="none" w="med" len="med"/>
            <a:tailEnd type="triangle" w="med" len="med"/>
          </a:ln>
          <a:effectLst>
            <a:outerShdw dist="35921" dir="2699999" algn="ctr" rotWithShape="0">
              <a:schemeClr val="bg2"/>
            </a:outerShdw>
          </a:effectLst>
        </p:spPr>
      </p:sp>
      <p:sp>
        <p:nvSpPr>
          <p:cNvPr id="26638" name="Text Box 14"/>
          <p:cNvSpPr txBox="1">
            <a:spLocks noChangeArrowheads="1"/>
          </p:cNvSpPr>
          <p:nvPr/>
        </p:nvSpPr>
        <p:spPr bwMode="auto">
          <a:xfrm>
            <a:off x="313690" y="5265420"/>
            <a:ext cx="8363585" cy="1124585"/>
          </a:xfrm>
          <a:prstGeom prst="rect">
            <a:avLst/>
          </a:prstGeom>
          <a:noFill/>
          <a:ln w="38100">
            <a:noFill/>
            <a:miter lim="800000"/>
          </a:ln>
          <a:effectLst>
            <a:outerShdw dist="35921" dir="2700000" algn="ctr" rotWithShape="0">
              <a:schemeClr val="bg2"/>
            </a:outerShdw>
          </a:effectLst>
          <a:extLst>
            <a:ext uri="{909E8E84-426E-40DD-AFC4-6F175D3DCCD1}">
              <a14:hiddenFill xmlns:a14="http://schemas.microsoft.com/office/drawing/2010/main">
                <a:solidFill>
                  <a:srgbClr val="663300"/>
                </a:solidFill>
              </a14:hiddenFill>
            </a:ext>
          </a:extLst>
        </p:spPr>
        <p:txBody>
          <a:bodyPr wrap="square">
            <a:spAutoFit/>
          </a:bodyPr>
          <a:lstStyle/>
          <a:p>
            <a:pPr marR="0" defTabSz="914400" eaLnBrk="1" hangingPunct="1">
              <a:lnSpc>
                <a:spcPct val="120000"/>
              </a:lnSpc>
              <a:buClrTx/>
              <a:buSzTx/>
              <a:buFont typeface="Arial" panose="020B0604020202020204" pitchFamily="34" charset="0"/>
              <a:buNone/>
              <a:defRPr/>
            </a:pPr>
            <a:r>
              <a:rPr kumimoji="0" lang="zh-CN" altLang="en-US" sz="2800" b="1" kern="1200" cap="none" spc="0" normalizeH="0" baseline="0" noProof="0" smtClean="0">
                <a:solidFill>
                  <a:schemeClr val="tx1"/>
                </a:solidFill>
                <a:effectLst/>
                <a:latin typeface="Arial" panose="020B0604020202020204" pitchFamily="34" charset="0"/>
                <a:ea typeface="微软雅黑" panose="020B0503020204020204" charset="-122"/>
                <a:cs typeface="+mn-cs"/>
              </a:rPr>
              <a:t>垄断组织出现的</a:t>
            </a:r>
            <a:r>
              <a:rPr kumimoji="0" lang="zh-CN" altLang="en-US" sz="2800" b="1" kern="1200" cap="none" spc="0" normalizeH="0" baseline="0" noProof="0" smtClean="0">
                <a:solidFill>
                  <a:srgbClr val="FF0000"/>
                </a:solidFill>
                <a:effectLst/>
                <a:latin typeface="Arial" panose="020B0604020202020204" pitchFamily="34" charset="0"/>
                <a:ea typeface="微软雅黑" panose="020B0503020204020204" charset="-122"/>
                <a:cs typeface="+mn-cs"/>
              </a:rPr>
              <a:t>实质</a:t>
            </a:r>
            <a:r>
              <a:rPr kumimoji="0" lang="zh-CN" altLang="en-US" sz="2800" b="1" kern="1200" cap="none" spc="0" normalizeH="0" baseline="0" noProof="0" smtClean="0">
                <a:solidFill>
                  <a:schemeClr val="tx1"/>
                </a:solidFill>
                <a:effectLst/>
                <a:latin typeface="Arial" panose="020B0604020202020204" pitchFamily="34" charset="0"/>
                <a:ea typeface="微软雅黑" panose="020B0503020204020204" charset="-122"/>
                <a:cs typeface="+mn-cs"/>
              </a:rPr>
              <a:t>：资本主义</a:t>
            </a:r>
            <a:r>
              <a:rPr kumimoji="0" lang="zh-CN" altLang="en-US" sz="2800" b="1" kern="1200" cap="none" spc="0" normalizeH="0" baseline="0" noProof="0" smtClean="0">
                <a:solidFill>
                  <a:srgbClr val="FF0000"/>
                </a:solidFill>
                <a:effectLst/>
                <a:latin typeface="Arial" panose="020B0604020202020204" pitchFamily="34" charset="0"/>
                <a:ea typeface="微软雅黑" panose="020B0503020204020204" charset="-122"/>
                <a:cs typeface="+mn-cs"/>
              </a:rPr>
              <a:t>生产关系</a:t>
            </a:r>
            <a:r>
              <a:rPr kumimoji="0" lang="zh-CN" altLang="en-US" sz="2800" b="1" kern="1200" cap="none" spc="0" normalizeH="0" baseline="0" noProof="0" smtClean="0">
                <a:solidFill>
                  <a:schemeClr val="tx1"/>
                </a:solidFill>
                <a:effectLst/>
                <a:latin typeface="Arial" panose="020B0604020202020204" pitchFamily="34" charset="0"/>
                <a:ea typeface="微软雅黑" panose="020B0503020204020204" charset="-122"/>
                <a:cs typeface="+mn-cs"/>
              </a:rPr>
              <a:t>的</a:t>
            </a:r>
            <a:r>
              <a:rPr kumimoji="0" lang="zh-CN" altLang="en-US" sz="2800" b="1" kern="1200" cap="none" spc="0" normalizeH="0" baseline="0" noProof="0" smtClean="0">
                <a:solidFill>
                  <a:srgbClr val="FF0000"/>
                </a:solidFill>
                <a:effectLst/>
                <a:latin typeface="Arial" panose="020B0604020202020204" pitchFamily="34" charset="0"/>
                <a:ea typeface="微软雅黑" panose="020B0503020204020204" charset="-122"/>
                <a:cs typeface="+mn-cs"/>
              </a:rPr>
              <a:t>局部调整</a:t>
            </a:r>
            <a:r>
              <a:rPr kumimoji="0" lang="zh-CN" altLang="en-US" sz="2800" b="1" kern="1200" cap="none" spc="0" normalizeH="0" baseline="0" noProof="0" smtClean="0">
                <a:solidFill>
                  <a:schemeClr val="tx1"/>
                </a:solidFill>
                <a:effectLst/>
                <a:latin typeface="Arial" panose="020B0604020202020204" pitchFamily="34" charset="0"/>
                <a:ea typeface="微软雅黑" panose="020B0503020204020204" charset="-122"/>
                <a:cs typeface="+mn-cs"/>
              </a:rPr>
              <a:t>。</a:t>
            </a:r>
            <a:r>
              <a:rPr kumimoji="0" lang="zh-CN" altLang="en-US" sz="2800" kern="1200" cap="none" spc="0" normalizeH="0" baseline="0" noProof="0" smtClean="0">
                <a:solidFill>
                  <a:schemeClr val="tx1"/>
                </a:solidFill>
                <a:effectLst/>
                <a:latin typeface="微软雅黑" panose="020B0503020204020204" charset="-122"/>
                <a:ea typeface="微软雅黑" panose="020B0503020204020204" charset="-122"/>
                <a:cs typeface="+mn-cs"/>
              </a:rPr>
              <a:t>（</a:t>
            </a:r>
            <a:r>
              <a:rPr lang="zh-CN" altLang="en-US" sz="2800">
                <a:latin typeface="微软雅黑" panose="020B0503020204020204" charset="-122"/>
                <a:ea typeface="微软雅黑" panose="020B0503020204020204" charset="-122"/>
                <a:sym typeface="+mn-ea"/>
              </a:rPr>
              <a:t>并没有改变资本主义的本质属性</a:t>
            </a:r>
            <a:r>
              <a:rPr kumimoji="0" lang="zh-CN" altLang="en-US" sz="2800" kern="1200" cap="none" spc="0" normalizeH="0" baseline="0" noProof="0" smtClean="0">
                <a:solidFill>
                  <a:schemeClr val="tx1"/>
                </a:solidFill>
                <a:effectLst/>
                <a:latin typeface="微软雅黑" panose="020B0503020204020204" charset="-122"/>
                <a:ea typeface="微软雅黑" panose="020B0503020204020204" charset="-122"/>
                <a:cs typeface="+mn-cs"/>
              </a:rPr>
              <a:t>）</a:t>
            </a:r>
            <a:endParaRPr kumimoji="0" lang="zh-CN" altLang="en-US" sz="2800" kern="1200" cap="none" spc="0" normalizeH="0" baseline="0" noProof="0" smtClean="0">
              <a:solidFill>
                <a:schemeClr val="tx1"/>
              </a:solidFill>
              <a:effectLst/>
              <a:latin typeface="微软雅黑" panose="020B0503020204020204" charset="-122"/>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63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6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63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63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663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663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6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66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66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6627"/>
                                        </p:tgtEl>
                                        <p:attrNameLst>
                                          <p:attrName>style.visibility</p:attrName>
                                        </p:attrNameLst>
                                      </p:cBhvr>
                                      <p:to>
                                        <p:strVal val="visible"/>
                                      </p:to>
                                    </p:set>
                                    <p:animEffect transition="in" filter="blinds(horizontal)">
                                      <p:cBhvr>
                                        <p:cTn id="35" dur="500"/>
                                        <p:tgtEl>
                                          <p:spTgt spid="26627"/>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266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ldLvl="0" animBg="1"/>
      <p:bldP spid="26628" grpId="0" bldLvl="0" animBg="1"/>
      <p:bldP spid="26629" grpId="0" bldLvl="0" animBg="1"/>
      <p:bldP spid="26630" grpId="0" bldLvl="0" animBg="1"/>
      <p:bldP spid="26631" grpId="0" bldLvl="0" animBg="1"/>
      <p:bldP spid="26632" grpId="0" bldLvl="0" animBg="1"/>
      <p:bldP spid="26638"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1138" name="Picture 2"/>
          <p:cNvPicPr>
            <a:picLocks noChangeAspect="1"/>
          </p:cNvPicPr>
          <p:nvPr/>
        </p:nvPicPr>
        <p:blipFill>
          <a:blip r:embed="rId1"/>
          <a:stretch>
            <a:fillRect/>
          </a:stretch>
        </p:blipFill>
        <p:spPr>
          <a:xfrm>
            <a:off x="304800" y="685800"/>
            <a:ext cx="5464175" cy="5672138"/>
          </a:xfrm>
          <a:prstGeom prst="rect">
            <a:avLst/>
          </a:prstGeom>
          <a:noFill/>
          <a:ln w="9525">
            <a:noFill/>
          </a:ln>
        </p:spPr>
      </p:pic>
      <p:sp>
        <p:nvSpPr>
          <p:cNvPr id="91139" name="Text Box 3"/>
          <p:cNvSpPr txBox="1"/>
          <p:nvPr/>
        </p:nvSpPr>
        <p:spPr>
          <a:xfrm>
            <a:off x="5768975" y="1226820"/>
            <a:ext cx="4038600" cy="583565"/>
          </a:xfrm>
          <a:prstGeom prst="rect">
            <a:avLst/>
          </a:prstGeom>
          <a:noFill/>
          <a:ln w="9525">
            <a:noFill/>
          </a:ln>
        </p:spPr>
        <p:txBody>
          <a:bodyPr>
            <a:spAutoFit/>
          </a:bodyPr>
          <a:p>
            <a:pPr>
              <a:spcBef>
                <a:spcPct val="50000"/>
              </a:spcBef>
            </a:pPr>
            <a:r>
              <a:rPr lang="zh-CN" altLang="en-US" sz="3200" b="1" dirty="0">
                <a:latin typeface="微软雅黑" panose="020B0503020204020204" charset="-122"/>
                <a:ea typeface="微软雅黑" panose="020B0503020204020204" charset="-122"/>
              </a:rPr>
              <a:t>资本主义的发展：</a:t>
            </a:r>
            <a:endParaRPr lang="zh-CN" altLang="en-US" sz="3200" b="1" dirty="0">
              <a:latin typeface="微软雅黑" panose="020B0503020204020204" charset="-122"/>
              <a:ea typeface="微软雅黑" panose="020B0503020204020204" charset="-122"/>
            </a:endParaRPr>
          </a:p>
        </p:txBody>
      </p:sp>
      <p:sp>
        <p:nvSpPr>
          <p:cNvPr id="91140" name="Text Box 4"/>
          <p:cNvSpPr txBox="1"/>
          <p:nvPr/>
        </p:nvSpPr>
        <p:spPr>
          <a:xfrm>
            <a:off x="5715000" y="2293620"/>
            <a:ext cx="3657600" cy="579438"/>
          </a:xfrm>
          <a:prstGeom prst="rect">
            <a:avLst/>
          </a:prstGeom>
          <a:noFill/>
          <a:ln w="9525">
            <a:noFill/>
          </a:ln>
        </p:spPr>
        <p:txBody>
          <a:bodyPr>
            <a:spAutoFit/>
          </a:bodyPr>
          <a:p>
            <a:pPr>
              <a:spcBef>
                <a:spcPct val="50000"/>
              </a:spcBef>
            </a:pPr>
            <a:r>
              <a:rPr lang="zh-CN" altLang="en-US" sz="3200" b="1" dirty="0">
                <a:latin typeface="微软雅黑" panose="020B0503020204020204" charset="-122"/>
                <a:ea typeface="微软雅黑" panose="020B0503020204020204" charset="-122"/>
              </a:rPr>
              <a:t>自由资本主义阶段</a:t>
            </a:r>
            <a:endParaRPr lang="zh-CN" altLang="en-US" sz="3200" b="1" dirty="0">
              <a:latin typeface="微软雅黑" panose="020B0503020204020204" charset="-122"/>
              <a:ea typeface="微软雅黑" panose="020B0503020204020204" charset="-122"/>
            </a:endParaRPr>
          </a:p>
        </p:txBody>
      </p:sp>
      <p:sp>
        <p:nvSpPr>
          <p:cNvPr id="91141" name="Text Box 5"/>
          <p:cNvSpPr txBox="1"/>
          <p:nvPr/>
        </p:nvSpPr>
        <p:spPr>
          <a:xfrm>
            <a:off x="5715000" y="3406775"/>
            <a:ext cx="3733800" cy="583565"/>
          </a:xfrm>
          <a:prstGeom prst="rect">
            <a:avLst/>
          </a:prstGeom>
          <a:noFill/>
          <a:ln w="9525">
            <a:noFill/>
          </a:ln>
        </p:spPr>
        <p:txBody>
          <a:bodyPr>
            <a:spAutoFit/>
          </a:bodyPr>
          <a:p>
            <a:pPr>
              <a:spcBef>
                <a:spcPct val="50000"/>
              </a:spcBef>
            </a:pPr>
            <a:r>
              <a:rPr lang="zh-CN" altLang="en-US" sz="3200" b="1" dirty="0">
                <a:solidFill>
                  <a:srgbClr val="FF0000"/>
                </a:solidFill>
                <a:latin typeface="微软雅黑" panose="020B0503020204020204" charset="-122"/>
                <a:ea typeface="微软雅黑" panose="020B0503020204020204" charset="-122"/>
              </a:rPr>
              <a:t>垄断资本主义阶段</a:t>
            </a:r>
            <a:endParaRPr lang="zh-CN" altLang="en-US" sz="3200" b="1" dirty="0">
              <a:solidFill>
                <a:srgbClr val="FF0000"/>
              </a:solidFill>
              <a:latin typeface="微软雅黑" panose="020B0503020204020204" charset="-122"/>
              <a:ea typeface="微软雅黑" panose="020B0503020204020204" charset="-122"/>
            </a:endParaRPr>
          </a:p>
        </p:txBody>
      </p:sp>
      <p:sp>
        <p:nvSpPr>
          <p:cNvPr id="91143" name="Text Box 7"/>
          <p:cNvSpPr txBox="1"/>
          <p:nvPr/>
        </p:nvSpPr>
        <p:spPr>
          <a:xfrm>
            <a:off x="545465" y="5836285"/>
            <a:ext cx="5832475" cy="521970"/>
          </a:xfrm>
          <a:prstGeom prst="rect">
            <a:avLst/>
          </a:prstGeom>
          <a:solidFill>
            <a:schemeClr val="bg1"/>
          </a:solidFill>
          <a:ln w="9525">
            <a:noFill/>
          </a:ln>
        </p:spPr>
        <p:txBody>
          <a:bodyPr>
            <a:spAutoFit/>
          </a:bodyPr>
          <a:p>
            <a:pPr>
              <a:spcBef>
                <a:spcPct val="50000"/>
              </a:spcBef>
            </a:pPr>
            <a:r>
              <a:rPr lang="zh-CN" altLang="en-US" sz="2800" dirty="0">
                <a:latin typeface="微软雅黑" panose="020B0503020204020204" charset="-122"/>
                <a:ea typeface="微软雅黑" panose="020B0503020204020204" charset="-122"/>
              </a:rPr>
              <a:t>被垄断组织控制的美国参议院</a:t>
            </a:r>
            <a:endParaRPr lang="zh-CN" altLang="en-US" sz="2800" dirty="0">
              <a:latin typeface="微软雅黑" panose="020B0503020204020204" charset="-122"/>
              <a:ea typeface="微软雅黑" panose="020B0503020204020204" charset="-122"/>
            </a:endParaRPr>
          </a:p>
        </p:txBody>
      </p:sp>
      <p:sp>
        <p:nvSpPr>
          <p:cNvPr id="2" name="文本框 1"/>
          <p:cNvSpPr txBox="1"/>
          <p:nvPr/>
        </p:nvSpPr>
        <p:spPr>
          <a:xfrm>
            <a:off x="6504940" y="5016500"/>
            <a:ext cx="2519045" cy="1753235"/>
          </a:xfrm>
          <a:prstGeom prst="rect">
            <a:avLst/>
          </a:prstGeom>
          <a:noFill/>
        </p:spPr>
        <p:txBody>
          <a:bodyPr wrap="square" rtlCol="0" anchor="t">
            <a:spAutoFit/>
          </a:bodyPr>
          <a:p>
            <a:r>
              <a:rPr lang="zh-CN" altLang="en-US" sz="3600" b="1">
                <a:solidFill>
                  <a:srgbClr val="FF0000"/>
                </a:solidFill>
                <a:latin typeface="微软雅黑" panose="020B0503020204020204" charset="-122"/>
                <a:ea typeface="微软雅黑" panose="020B0503020204020204" charset="-122"/>
              </a:rPr>
              <a:t>垄断组织干预国家政治经济生活</a:t>
            </a:r>
            <a:endParaRPr lang="zh-CN" altLang="en-US" sz="3600" b="1">
              <a:solidFill>
                <a:srgbClr val="FF0000"/>
              </a:solidFill>
              <a:latin typeface="微软雅黑" panose="020B0503020204020204" charset="-122"/>
              <a:ea typeface="微软雅黑" panose="020B0503020204020204" charset="-122"/>
            </a:endParaRPr>
          </a:p>
        </p:txBody>
      </p:sp>
      <p:sp>
        <p:nvSpPr>
          <p:cNvPr id="4" name="下箭头 3"/>
          <p:cNvSpPr/>
          <p:nvPr/>
        </p:nvSpPr>
        <p:spPr>
          <a:xfrm rot="16200000">
            <a:off x="5821045" y="5648960"/>
            <a:ext cx="264795" cy="848995"/>
          </a:xfrm>
          <a:prstGeom prst="down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下箭头 5"/>
          <p:cNvSpPr/>
          <p:nvPr/>
        </p:nvSpPr>
        <p:spPr>
          <a:xfrm>
            <a:off x="7251065" y="2873375"/>
            <a:ext cx="312420" cy="563245"/>
          </a:xfrm>
          <a:prstGeom prst="down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1139"/>
                                        </p:tgtEl>
                                        <p:attrNameLst>
                                          <p:attrName>style.visibility</p:attrName>
                                        </p:attrNameLst>
                                      </p:cBhvr>
                                      <p:to>
                                        <p:strVal val="visible"/>
                                      </p:to>
                                    </p:set>
                                    <p:anim calcmode="lin" valueType="num">
                                      <p:cBhvr additive="base">
                                        <p:cTn id="19" dur="500" fill="hold"/>
                                        <p:tgtEl>
                                          <p:spTgt spid="91139"/>
                                        </p:tgtEl>
                                        <p:attrNameLst>
                                          <p:attrName>ppt_x</p:attrName>
                                        </p:attrNameLst>
                                      </p:cBhvr>
                                      <p:tavLst>
                                        <p:tav tm="0">
                                          <p:val>
                                            <p:strVal val="#ppt_x"/>
                                          </p:val>
                                        </p:tav>
                                        <p:tav tm="100000">
                                          <p:val>
                                            <p:strVal val="#ppt_x"/>
                                          </p:val>
                                        </p:tav>
                                      </p:tavLst>
                                    </p:anim>
                                    <p:anim calcmode="lin" valueType="num">
                                      <p:cBhvr additive="base">
                                        <p:cTn id="20" dur="500" fill="hold"/>
                                        <p:tgtEl>
                                          <p:spTgt spid="9113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1140"/>
                                        </p:tgtEl>
                                        <p:attrNameLst>
                                          <p:attrName>style.visibility</p:attrName>
                                        </p:attrNameLst>
                                      </p:cBhvr>
                                      <p:to>
                                        <p:strVal val="visible"/>
                                      </p:to>
                                    </p:set>
                                    <p:anim calcmode="lin" valueType="num">
                                      <p:cBhvr additive="base">
                                        <p:cTn id="25" dur="500" fill="hold"/>
                                        <p:tgtEl>
                                          <p:spTgt spid="91140"/>
                                        </p:tgtEl>
                                        <p:attrNameLst>
                                          <p:attrName>ppt_x</p:attrName>
                                        </p:attrNameLst>
                                      </p:cBhvr>
                                      <p:tavLst>
                                        <p:tav tm="0">
                                          <p:val>
                                            <p:strVal val="#ppt_x"/>
                                          </p:val>
                                        </p:tav>
                                        <p:tav tm="100000">
                                          <p:val>
                                            <p:strVal val="#ppt_x"/>
                                          </p:val>
                                        </p:tav>
                                      </p:tavLst>
                                    </p:anim>
                                    <p:anim calcmode="lin" valueType="num">
                                      <p:cBhvr additive="base">
                                        <p:cTn id="26" dur="500" fill="hold"/>
                                        <p:tgtEl>
                                          <p:spTgt spid="9114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1"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1141"/>
                                        </p:tgtEl>
                                        <p:attrNameLst>
                                          <p:attrName>style.visibility</p:attrName>
                                        </p:attrNameLst>
                                      </p:cBhvr>
                                      <p:to>
                                        <p:strVal val="visible"/>
                                      </p:to>
                                    </p:set>
                                    <p:anim calcmode="lin" valueType="num">
                                      <p:cBhvr additive="base">
                                        <p:cTn id="37" dur="500" fill="hold"/>
                                        <p:tgtEl>
                                          <p:spTgt spid="91141"/>
                                        </p:tgtEl>
                                        <p:attrNameLst>
                                          <p:attrName>ppt_x</p:attrName>
                                        </p:attrNameLst>
                                      </p:cBhvr>
                                      <p:tavLst>
                                        <p:tav tm="0">
                                          <p:val>
                                            <p:strVal val="#ppt_x"/>
                                          </p:val>
                                        </p:tav>
                                        <p:tav tm="100000">
                                          <p:val>
                                            <p:strVal val="#ppt_x"/>
                                          </p:val>
                                        </p:tav>
                                      </p:tavLst>
                                    </p:anim>
                                    <p:anim calcmode="lin" valueType="num">
                                      <p:cBhvr additive="base">
                                        <p:cTn id="38" dur="500" fill="hold"/>
                                        <p:tgtEl>
                                          <p:spTgt spid="911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2" grpId="0"/>
      <p:bldP spid="91139" grpId="0"/>
      <p:bldP spid="91140" grpId="0"/>
      <p:bldP spid="6" grpId="1" animBg="1"/>
      <p:bldP spid="911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030" name="Text Box 14"/>
          <p:cNvSpPr txBox="1">
            <a:spLocks noChangeArrowheads="1"/>
          </p:cNvSpPr>
          <p:nvPr/>
        </p:nvSpPr>
        <p:spPr bwMode="auto">
          <a:xfrm>
            <a:off x="420370" y="255270"/>
            <a:ext cx="472249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anose="020B0604030504040204" pitchFamily="34" charset="0"/>
                <a:ea typeface="宋体" panose="02010600030101010101" pitchFamily="2" charset="-122"/>
              </a:defRPr>
            </a:lvl1pPr>
            <a:lvl2pPr marL="742950" indent="-285750" eaLnBrk="0" hangingPunct="0">
              <a:defRPr>
                <a:solidFill>
                  <a:schemeClr val="tx1"/>
                </a:solidFill>
                <a:latin typeface="Tahoma" panose="020B0604030504040204" pitchFamily="34" charset="0"/>
                <a:ea typeface="宋体" panose="02010600030101010101" pitchFamily="2" charset="-122"/>
              </a:defRPr>
            </a:lvl2pPr>
            <a:lvl3pPr marL="1143000" indent="-228600" eaLnBrk="0" hangingPunct="0">
              <a:defRPr>
                <a:solidFill>
                  <a:schemeClr val="tx1"/>
                </a:solidFill>
                <a:latin typeface="Tahoma" panose="020B0604030504040204" pitchFamily="34" charset="0"/>
                <a:ea typeface="宋体" panose="02010600030101010101" pitchFamily="2" charset="-122"/>
              </a:defRPr>
            </a:lvl3pPr>
            <a:lvl4pPr marL="1600200" indent="-228600" eaLnBrk="0" hangingPunct="0">
              <a:defRPr>
                <a:solidFill>
                  <a:schemeClr val="tx1"/>
                </a:solidFill>
                <a:latin typeface="Tahoma" panose="020B0604030504040204" pitchFamily="34" charset="0"/>
                <a:ea typeface="宋体" panose="02010600030101010101" pitchFamily="2" charset="-122"/>
              </a:defRPr>
            </a:lvl4pPr>
            <a:lvl5pPr marL="2057400" indent="-228600" eaLnBrk="0" hangingPunct="0">
              <a:defRPr>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9pPr>
          </a:lstStyle>
          <a:p>
            <a:pPr eaLnBrk="1" hangingPunct="1">
              <a:spcBef>
                <a:spcPct val="50000"/>
              </a:spcBef>
            </a:pPr>
            <a:r>
              <a:rPr lang="zh-CN" altLang="en-US" sz="3200" b="1">
                <a:solidFill>
                  <a:srgbClr val="000000"/>
                </a:solidFill>
                <a:latin typeface="黑体" panose="02010609060101010101" pitchFamily="2" charset="-122"/>
                <a:ea typeface="黑体" panose="02010609060101010101" pitchFamily="2" charset="-122"/>
              </a:rPr>
              <a:t>拓展：垄断组织形式</a:t>
            </a:r>
            <a:endParaRPr lang="zh-CN" altLang="en-US" sz="3200" b="1">
              <a:solidFill>
                <a:srgbClr val="000000"/>
              </a:solidFill>
              <a:latin typeface="黑体" panose="02010609060101010101" pitchFamily="2" charset="-122"/>
              <a:ea typeface="黑体" panose="02010609060101010101" pitchFamily="2" charset="-122"/>
            </a:endParaRPr>
          </a:p>
        </p:txBody>
      </p:sp>
      <p:sp>
        <p:nvSpPr>
          <p:cNvPr id="5" name="文本框 4"/>
          <p:cNvSpPr txBox="1"/>
          <p:nvPr/>
        </p:nvSpPr>
        <p:spPr>
          <a:xfrm>
            <a:off x="293370" y="982980"/>
            <a:ext cx="8429625" cy="5527675"/>
          </a:xfrm>
          <a:prstGeom prst="rect">
            <a:avLst/>
          </a:prstGeom>
          <a:noFill/>
        </p:spPr>
        <p:txBody>
          <a:bodyPr wrap="square" rtlCol="0">
            <a:spAutoFit/>
          </a:bodyPr>
          <a:p>
            <a:pPr>
              <a:lnSpc>
                <a:spcPct val="130000"/>
              </a:lnSpc>
            </a:pPr>
            <a:r>
              <a:rPr lang="zh-CN" altLang="en-US" sz="2800" b="1">
                <a:latin typeface="微软雅黑" panose="020B0503020204020204" charset="-122"/>
                <a:ea typeface="微软雅黑" panose="020B0503020204020204" charset="-122"/>
                <a:cs typeface="微软雅黑" panose="020B0503020204020204" charset="-122"/>
              </a:rPr>
              <a:t>卡特尔：</a:t>
            </a:r>
            <a:r>
              <a:rPr lang="zh-CN" altLang="en-US" sz="2400">
                <a:latin typeface="微软雅黑" panose="020B0503020204020204" charset="-122"/>
                <a:ea typeface="微软雅黑" panose="020B0503020204020204" charset="-122"/>
                <a:cs typeface="微软雅黑" panose="020B0503020204020204" charset="-122"/>
              </a:rPr>
              <a:t>指生产同类商品的企业，为了获取高额利润，在划分销售市场、规定商品产量、确定商品价格等方面达成协议而形成的一种垄断联合。参加卡特尔的企业在生产上、贸易上、财务上和法律上都保持各自的独立性。德国曾是卡特尔最为盛行的国家。卡特尔主要是在销售领域。</a:t>
            </a:r>
            <a:endParaRPr lang="zh-CN" altLang="en-US" sz="2400">
              <a:latin typeface="微软雅黑" panose="020B0503020204020204" charset="-122"/>
              <a:ea typeface="微软雅黑" panose="020B0503020204020204" charset="-122"/>
              <a:cs typeface="微软雅黑" panose="020B0503020204020204" charset="-122"/>
            </a:endParaRPr>
          </a:p>
          <a:p>
            <a:pPr>
              <a:lnSpc>
                <a:spcPct val="130000"/>
              </a:lnSpc>
            </a:pPr>
            <a:endParaRPr lang="zh-CN" altLang="en-US" sz="2400">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800" b="1">
                <a:latin typeface="微软雅黑" panose="020B0503020204020204" charset="-122"/>
                <a:ea typeface="微软雅黑" panose="020B0503020204020204" charset="-122"/>
                <a:cs typeface="微软雅黑" panose="020B0503020204020204" charset="-122"/>
              </a:rPr>
              <a:t>辛迪加：</a:t>
            </a:r>
            <a:r>
              <a:rPr lang="zh-CN" altLang="en-US" sz="2400">
                <a:latin typeface="微软雅黑" panose="020B0503020204020204" charset="-122"/>
                <a:ea typeface="微软雅黑" panose="020B0503020204020204" charset="-122"/>
                <a:cs typeface="微软雅黑" panose="020B0503020204020204" charset="-122"/>
              </a:rPr>
              <a:t>指同一生产部门的少数大企业为了获取高额利润，通过签订共同销售产品和采购原料的协定而建立的垄断组织。参加辛迪加的企业在生产上、法律上保持独立，但在商业上已失去了自主性。辛迪加较卡特尔牢固。辛迪加主要是在采购与销售领域。</a:t>
            </a:r>
            <a:endParaRPr lang="zh-CN" altLang="en-US" sz="2400">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4030"/>
                                        </p:tgtEl>
                                        <p:attrNameLst>
                                          <p:attrName>style.visibility</p:attrName>
                                        </p:attrNameLst>
                                      </p:cBhvr>
                                      <p:to>
                                        <p:strVal val="visible"/>
                                      </p:to>
                                    </p:set>
                                    <p:anim calcmode="lin" valueType="num">
                                      <p:cBhvr additive="base">
                                        <p:cTn id="7" dur="500" fill="hold"/>
                                        <p:tgtEl>
                                          <p:spTgt spid="214030"/>
                                        </p:tgtEl>
                                        <p:attrNameLst>
                                          <p:attrName>ppt_x</p:attrName>
                                        </p:attrNameLst>
                                      </p:cBhvr>
                                      <p:tavLst>
                                        <p:tav tm="0">
                                          <p:val>
                                            <p:strVal val="#ppt_x"/>
                                          </p:val>
                                        </p:tav>
                                        <p:tav tm="100000">
                                          <p:val>
                                            <p:strVal val="#ppt_x"/>
                                          </p:val>
                                        </p:tav>
                                      </p:tavLst>
                                    </p:anim>
                                    <p:anim calcmode="lin" valueType="num">
                                      <p:cBhvr additive="base">
                                        <p:cTn id="8" dur="500" fill="hold"/>
                                        <p:tgtEl>
                                          <p:spTgt spid="2140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030" name="Text Box 14"/>
          <p:cNvSpPr txBox="1">
            <a:spLocks noChangeArrowheads="1"/>
          </p:cNvSpPr>
          <p:nvPr/>
        </p:nvSpPr>
        <p:spPr bwMode="auto">
          <a:xfrm>
            <a:off x="420370" y="255270"/>
            <a:ext cx="472249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anose="020B0604030504040204" pitchFamily="34" charset="0"/>
                <a:ea typeface="宋体" panose="02010600030101010101" pitchFamily="2" charset="-122"/>
              </a:defRPr>
            </a:lvl1pPr>
            <a:lvl2pPr marL="742950" indent="-285750" eaLnBrk="0" hangingPunct="0">
              <a:defRPr>
                <a:solidFill>
                  <a:schemeClr val="tx1"/>
                </a:solidFill>
                <a:latin typeface="Tahoma" panose="020B0604030504040204" pitchFamily="34" charset="0"/>
                <a:ea typeface="宋体" panose="02010600030101010101" pitchFamily="2" charset="-122"/>
              </a:defRPr>
            </a:lvl2pPr>
            <a:lvl3pPr marL="1143000" indent="-228600" eaLnBrk="0" hangingPunct="0">
              <a:defRPr>
                <a:solidFill>
                  <a:schemeClr val="tx1"/>
                </a:solidFill>
                <a:latin typeface="Tahoma" panose="020B0604030504040204" pitchFamily="34" charset="0"/>
                <a:ea typeface="宋体" panose="02010600030101010101" pitchFamily="2" charset="-122"/>
              </a:defRPr>
            </a:lvl3pPr>
            <a:lvl4pPr marL="1600200" indent="-228600" eaLnBrk="0" hangingPunct="0">
              <a:defRPr>
                <a:solidFill>
                  <a:schemeClr val="tx1"/>
                </a:solidFill>
                <a:latin typeface="Tahoma" panose="020B0604030504040204" pitchFamily="34" charset="0"/>
                <a:ea typeface="宋体" panose="02010600030101010101" pitchFamily="2" charset="-122"/>
              </a:defRPr>
            </a:lvl4pPr>
            <a:lvl5pPr marL="2057400" indent="-228600" eaLnBrk="0" hangingPunct="0">
              <a:defRPr>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ahoma" panose="020B0604030504040204" pitchFamily="34" charset="0"/>
                <a:ea typeface="宋体" panose="02010600030101010101" pitchFamily="2" charset="-122"/>
              </a:defRPr>
            </a:lvl9pPr>
          </a:lstStyle>
          <a:p>
            <a:pPr eaLnBrk="1" hangingPunct="1">
              <a:spcBef>
                <a:spcPct val="50000"/>
              </a:spcBef>
            </a:pPr>
            <a:r>
              <a:rPr lang="zh-CN" altLang="en-US" sz="3200" b="1">
                <a:solidFill>
                  <a:srgbClr val="000000"/>
                </a:solidFill>
                <a:latin typeface="黑体" panose="02010609060101010101" pitchFamily="2" charset="-122"/>
                <a:ea typeface="黑体" panose="02010609060101010101" pitchFamily="2" charset="-122"/>
              </a:rPr>
              <a:t>拓展：垄断组织形式</a:t>
            </a:r>
            <a:endParaRPr lang="zh-CN" altLang="en-US" sz="3200" b="1">
              <a:solidFill>
                <a:srgbClr val="000000"/>
              </a:solidFill>
              <a:latin typeface="黑体" panose="02010609060101010101" pitchFamily="2" charset="-122"/>
              <a:ea typeface="黑体" panose="02010609060101010101" pitchFamily="2" charset="-122"/>
            </a:endParaRPr>
          </a:p>
        </p:txBody>
      </p:sp>
      <p:sp>
        <p:nvSpPr>
          <p:cNvPr id="5" name="文本框 4"/>
          <p:cNvSpPr txBox="1"/>
          <p:nvPr/>
        </p:nvSpPr>
        <p:spPr>
          <a:xfrm>
            <a:off x="293370" y="982980"/>
            <a:ext cx="8429625" cy="5555615"/>
          </a:xfrm>
          <a:prstGeom prst="rect">
            <a:avLst/>
          </a:prstGeom>
          <a:noFill/>
        </p:spPr>
        <p:txBody>
          <a:bodyPr wrap="square" rtlCol="0">
            <a:spAutoFit/>
          </a:bodyPr>
          <a:p>
            <a:pPr>
              <a:lnSpc>
                <a:spcPct val="120000"/>
              </a:lnSpc>
            </a:pPr>
            <a:r>
              <a:rPr lang="zh-CN" altLang="en-US" sz="2800" b="1">
                <a:latin typeface="微软雅黑" panose="020B0503020204020204" charset="-122"/>
                <a:ea typeface="微软雅黑" panose="020B0503020204020204" charset="-122"/>
                <a:cs typeface="微软雅黑" panose="020B0503020204020204" charset="-122"/>
              </a:rPr>
              <a:t>托拉斯：</a:t>
            </a:r>
            <a:r>
              <a:rPr lang="zh-CN" altLang="en-US" sz="2400">
                <a:latin typeface="微软雅黑" panose="020B0503020204020204" charset="-122"/>
                <a:ea typeface="微软雅黑" panose="020B0503020204020204" charset="-122"/>
                <a:cs typeface="微软雅黑" panose="020B0503020204020204" charset="-122"/>
              </a:rPr>
              <a:t>指由许多生产同类商品或在生产上有密切关系的企业为了垄断某些商品的产销，以获得高额利润而组成的大垄断企业。如以金融控制为基础的托拉斯、以企业合并为基础的托拉斯等。托拉斯在美国最为普遍。—托拉斯的作用覆盖整个采购、生产、销售，它可说就是一个大的垄断的企业。</a:t>
            </a:r>
            <a:endParaRPr lang="zh-CN" altLang="en-US" sz="2400">
              <a:latin typeface="微软雅黑" panose="020B0503020204020204" charset="-122"/>
              <a:ea typeface="微软雅黑" panose="020B0503020204020204" charset="-122"/>
              <a:cs typeface="微软雅黑" panose="020B0503020204020204" charset="-122"/>
            </a:endParaRPr>
          </a:p>
          <a:p>
            <a:pPr>
              <a:lnSpc>
                <a:spcPct val="120000"/>
              </a:lnSpc>
            </a:pPr>
            <a:endParaRPr lang="zh-CN" altLang="en-US" sz="24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800" b="1">
                <a:latin typeface="微软雅黑" panose="020B0503020204020204" charset="-122"/>
                <a:ea typeface="微软雅黑" panose="020B0503020204020204" charset="-122"/>
                <a:cs typeface="微软雅黑" panose="020B0503020204020204" charset="-122"/>
              </a:rPr>
              <a:t>康采恩：</a:t>
            </a:r>
            <a:r>
              <a:rPr lang="zh-CN" altLang="en-US" sz="2400">
                <a:latin typeface="微软雅黑" panose="020B0503020204020204" charset="-122"/>
                <a:ea typeface="微软雅黑" panose="020B0503020204020204" charset="-122"/>
                <a:cs typeface="微软雅黑" panose="020B0503020204020204" charset="-122"/>
              </a:rPr>
              <a:t>分属于不同部门的企业，以实力最为雄厚的企业为核心而结成的垄断联合，是一种高级而复杂的垄断组织。这种垄断组织的参加者并不限于某一行业或某一生产部门的企业，生产、服务、运输、金融等。不同部门的企业均可成为该组织的成员。康采恩是比卡特尔、辛迪加和托拉斯更为高级的垄断组织形式，是工业垄断资本和银行垄断资本相融合的产物。</a:t>
            </a:r>
            <a:endParaRPr lang="zh-CN" altLang="en-US" sz="2400">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4030"/>
                                        </p:tgtEl>
                                        <p:attrNameLst>
                                          <p:attrName>style.visibility</p:attrName>
                                        </p:attrNameLst>
                                      </p:cBhvr>
                                      <p:to>
                                        <p:strVal val="visible"/>
                                      </p:to>
                                    </p:set>
                                    <p:anim calcmode="lin" valueType="num">
                                      <p:cBhvr additive="base">
                                        <p:cTn id="7" dur="500" fill="hold"/>
                                        <p:tgtEl>
                                          <p:spTgt spid="214030"/>
                                        </p:tgtEl>
                                        <p:attrNameLst>
                                          <p:attrName>ppt_x</p:attrName>
                                        </p:attrNameLst>
                                      </p:cBhvr>
                                      <p:tavLst>
                                        <p:tav tm="0">
                                          <p:val>
                                            <p:strVal val="#ppt_x"/>
                                          </p:val>
                                        </p:tav>
                                        <p:tav tm="100000">
                                          <p:val>
                                            <p:strVal val="#ppt_x"/>
                                          </p:val>
                                        </p:tav>
                                      </p:tavLst>
                                    </p:anim>
                                    <p:anim calcmode="lin" valueType="num">
                                      <p:cBhvr additive="base">
                                        <p:cTn id="8" dur="500" fill="hold"/>
                                        <p:tgtEl>
                                          <p:spTgt spid="2140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30" grpId="0"/>
    </p:bldLst>
  </p:timing>
</p:sld>
</file>

<file path=ppt/slides/slide20.xml><?xml version="1.0" encoding="utf-8"?>
<p:sld xmlns:a="http://schemas.openxmlformats.org/drawingml/2006/main" xmlns:r="http://schemas.openxmlformats.org/officeDocument/2006/relationships" xmlns:p="http://schemas.openxmlformats.org/presentationml/2006/main" show="0" showMasterSp="0">
  <p:cSld>
    <p:spTree>
      <p:nvGrpSpPr>
        <p:cNvPr id="1" name=""/>
        <p:cNvGrpSpPr/>
        <p:nvPr/>
      </p:nvGrpSpPr>
      <p:grpSpPr/>
      <p:pic>
        <p:nvPicPr>
          <p:cNvPr id="30722" name="Picture 2" descr="W020071130500269708705"/>
          <p:cNvPicPr>
            <a:picLocks noChangeAspect="1"/>
          </p:cNvPicPr>
          <p:nvPr/>
        </p:nvPicPr>
        <p:blipFill>
          <a:blip r:embed="rId1">
            <a:lum bright="6000"/>
          </a:blip>
          <a:srcRect l="58759" t="59856" r="9564" b="13043"/>
          <a:stretch>
            <a:fillRect/>
          </a:stretch>
        </p:blipFill>
        <p:spPr>
          <a:xfrm>
            <a:off x="2051050" y="333375"/>
            <a:ext cx="4733925" cy="5410200"/>
          </a:xfrm>
          <a:prstGeom prst="rect">
            <a:avLst/>
          </a:prstGeom>
          <a:noFill/>
          <a:ln w="19050" cap="flat" cmpd="sng">
            <a:solidFill>
              <a:srgbClr val="000000"/>
            </a:solidFill>
            <a:prstDash val="solid"/>
            <a:miter/>
            <a:headEnd type="none" w="med" len="med"/>
            <a:tailEnd type="none" w="med" len="med"/>
          </a:ln>
        </p:spPr>
      </p:pic>
      <p:sp>
        <p:nvSpPr>
          <p:cNvPr id="30723" name="AutoShape 4"/>
          <p:cNvSpPr/>
          <p:nvPr/>
        </p:nvSpPr>
        <p:spPr>
          <a:xfrm>
            <a:off x="6804025" y="1773238"/>
            <a:ext cx="2339975" cy="2376487"/>
          </a:xfrm>
          <a:prstGeom prst="wedgeRectCallout">
            <a:avLst>
              <a:gd name="adj1" fmla="val -99931"/>
              <a:gd name="adj2" fmla="val 6181"/>
            </a:avLst>
          </a:prstGeom>
          <a:solidFill>
            <a:srgbClr val="0000FF"/>
          </a:solidFill>
          <a:ln w="9525" cap="flat" cmpd="sng">
            <a:solidFill>
              <a:schemeClr val="tx1"/>
            </a:solidFill>
            <a:prstDash val="solid"/>
            <a:miter/>
            <a:headEnd type="none" w="med" len="med"/>
            <a:tailEnd type="none" w="med" len="med"/>
          </a:ln>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stStyle>
          <a:p>
            <a:pPr marL="0" lvl="0" indent="0">
              <a:spcBef>
                <a:spcPct val="0"/>
              </a:spcBef>
              <a:buNone/>
            </a:pPr>
            <a:r>
              <a:rPr lang="zh-CN" altLang="en-US" sz="2800" b="1" dirty="0">
                <a:solidFill>
                  <a:srgbClr val="FFFFFF"/>
                </a:solidFill>
                <a:latin typeface="Tahoma" panose="020B0604030504040204" pitchFamily="34" charset="0"/>
                <a:ea typeface="微软雅黑" panose="020B0503020204020204" charset="-122"/>
              </a:rPr>
              <a:t>他们形如钱袋的肚皮上写着“钢材、铜业、食糖、石油等托拉斯”</a:t>
            </a:r>
            <a:endParaRPr lang="zh-CN" altLang="en-US" sz="2800" b="1" dirty="0">
              <a:solidFill>
                <a:srgbClr val="FFFFFF"/>
              </a:solidFill>
              <a:latin typeface="Tahoma" panose="020B0604030504040204" pitchFamily="34" charset="0"/>
              <a:ea typeface="微软雅黑" panose="020B0503020204020204" charset="-122"/>
            </a:endParaRPr>
          </a:p>
        </p:txBody>
      </p:sp>
      <p:sp>
        <p:nvSpPr>
          <p:cNvPr id="30724" name="AutoShape 5"/>
          <p:cNvSpPr/>
          <p:nvPr/>
        </p:nvSpPr>
        <p:spPr>
          <a:xfrm>
            <a:off x="0" y="620713"/>
            <a:ext cx="1979613" cy="2952750"/>
          </a:xfrm>
          <a:prstGeom prst="wedgeRectCallout">
            <a:avLst>
              <a:gd name="adj1" fmla="val 213995"/>
              <a:gd name="adj2" fmla="val -49194"/>
            </a:avLst>
          </a:prstGeom>
          <a:solidFill>
            <a:srgbClr val="0000FF"/>
          </a:solidFill>
          <a:ln w="9525" cap="flat" cmpd="sng">
            <a:solidFill>
              <a:schemeClr val="tx1"/>
            </a:solidFill>
            <a:prstDash val="solid"/>
            <a:miter/>
            <a:headEnd type="none" w="med" len="med"/>
            <a:tailEnd type="none" w="med" len="med"/>
          </a:ln>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stStyle>
          <a:p>
            <a:pPr marL="0" lvl="0" indent="0">
              <a:spcBef>
                <a:spcPct val="0"/>
              </a:spcBef>
              <a:buNone/>
            </a:pPr>
            <a:r>
              <a:rPr lang="zh-CN" altLang="en-US" sz="2800" b="1" dirty="0">
                <a:solidFill>
                  <a:srgbClr val="FFFFFF"/>
                </a:solidFill>
                <a:latin typeface="Tahoma" panose="020B0604030504040204" pitchFamily="34" charset="0"/>
                <a:ea typeface="微软雅黑" panose="020B0503020204020204" charset="-122"/>
              </a:rPr>
              <a:t>木牌上写着：“这是一个为垄断者所有、为垄断者服务的参议院”</a:t>
            </a:r>
            <a:endParaRPr lang="zh-CN" altLang="en-US" sz="2800" b="1" dirty="0">
              <a:solidFill>
                <a:srgbClr val="FFFFFF"/>
              </a:solidFill>
              <a:latin typeface="Tahoma" panose="020B0604030504040204" pitchFamily="34" charset="0"/>
              <a:ea typeface="微软雅黑" panose="020B0503020204020204" charset="-122"/>
            </a:endParaRPr>
          </a:p>
        </p:txBody>
      </p:sp>
      <p:sp>
        <p:nvSpPr>
          <p:cNvPr id="28677" name="Text Box 5"/>
          <p:cNvSpPr txBox="1"/>
          <p:nvPr/>
        </p:nvSpPr>
        <p:spPr>
          <a:xfrm>
            <a:off x="0" y="6034088"/>
            <a:ext cx="8223250" cy="833437"/>
          </a:xfrm>
          <a:prstGeom prst="rect">
            <a:avLst/>
          </a:prstGeom>
          <a:solidFill>
            <a:srgbClr val="00FF00"/>
          </a:solidFill>
          <a:ln w="9525" cap="flat" cmpd="sng">
            <a:solidFill>
              <a:srgbClr val="00FFFF"/>
            </a:solidFill>
            <a:prstDash val="solid"/>
            <a:miter/>
            <a:headEnd type="none" w="med" len="med"/>
            <a:tailEnd type="none" w="med" len="med"/>
          </a:ln>
        </p:spPr>
        <p:txBody>
          <a:bodyPr>
            <a:spAutoFit/>
          </a:bodyPr>
          <a:p>
            <a:pPr eaLnBrk="1" hangingPunct="1">
              <a:spcBef>
                <a:spcPct val="50000"/>
              </a:spcBef>
            </a:pPr>
            <a:r>
              <a:rPr lang="zh-CN" altLang="en-US" sz="4800" b="1" dirty="0">
                <a:latin typeface="Arial" panose="020B0604020202020204" pitchFamily="34" charset="0"/>
                <a:ea typeface="微软雅黑" panose="020B0503020204020204" charset="-122"/>
              </a:rPr>
              <a:t>说明：垄断组织操纵国家政治</a:t>
            </a:r>
            <a:endParaRPr lang="zh-CN" altLang="en-US" sz="4800" b="1" dirty="0">
              <a:latin typeface="Arial" panose="020B0604020202020204" pitchFamily="34" charset="0"/>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blinds(horizontal)">
                                      <p:cBhvr>
                                        <p:cTn id="7" dur="5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3795" name="Text Box 3"/>
          <p:cNvSpPr txBox="1"/>
          <p:nvPr/>
        </p:nvSpPr>
        <p:spPr>
          <a:xfrm>
            <a:off x="0" y="1536700"/>
            <a:ext cx="2204085" cy="1124585"/>
          </a:xfrm>
          <a:prstGeom prst="rect">
            <a:avLst/>
          </a:prstGeom>
          <a:noFill/>
          <a:ln w="9525">
            <a:noFill/>
          </a:ln>
        </p:spPr>
        <p:txBody>
          <a:bodyPr wrap="square">
            <a:spAutoFit/>
          </a:bodyPr>
          <a:p>
            <a:pPr algn="ctr" eaLnBrk="1" hangingPunct="1">
              <a:spcBef>
                <a:spcPct val="10000"/>
              </a:spcBef>
            </a:pPr>
            <a:r>
              <a:rPr lang="zh-CN" altLang="en-US" sz="3200" b="1" dirty="0">
                <a:solidFill>
                  <a:schemeClr val="tx1"/>
                </a:solidFill>
                <a:latin typeface="微软雅黑" panose="020B0503020204020204" charset="-122"/>
                <a:ea typeface="微软雅黑" panose="020B0503020204020204" charset="-122"/>
              </a:rPr>
              <a:t>第二次</a:t>
            </a:r>
            <a:endParaRPr lang="zh-CN" altLang="en-US" sz="3200" b="1" dirty="0">
              <a:solidFill>
                <a:schemeClr val="tx1"/>
              </a:solidFill>
              <a:latin typeface="微软雅黑" panose="020B0503020204020204" charset="-122"/>
              <a:ea typeface="微软雅黑" panose="020B0503020204020204" charset="-122"/>
            </a:endParaRPr>
          </a:p>
          <a:p>
            <a:pPr algn="ctr" eaLnBrk="1" hangingPunct="1">
              <a:spcBef>
                <a:spcPct val="10000"/>
              </a:spcBef>
            </a:pPr>
            <a:r>
              <a:rPr lang="zh-CN" altLang="en-US" sz="3200" b="1" dirty="0">
                <a:solidFill>
                  <a:schemeClr val="tx1"/>
                </a:solidFill>
                <a:latin typeface="微软雅黑" panose="020B0503020204020204" charset="-122"/>
                <a:ea typeface="微软雅黑" panose="020B0503020204020204" charset="-122"/>
              </a:rPr>
              <a:t>工业革命</a:t>
            </a:r>
            <a:endParaRPr lang="zh-CN" altLang="en-US" sz="3200" b="1" dirty="0">
              <a:solidFill>
                <a:schemeClr val="tx1"/>
              </a:solidFill>
              <a:latin typeface="微软雅黑" panose="020B0503020204020204" charset="-122"/>
              <a:ea typeface="微软雅黑" panose="020B0503020204020204" charset="-122"/>
            </a:endParaRPr>
          </a:p>
        </p:txBody>
      </p:sp>
      <p:sp>
        <p:nvSpPr>
          <p:cNvPr id="33796" name="Text Box 4"/>
          <p:cNvSpPr txBox="1"/>
          <p:nvPr/>
        </p:nvSpPr>
        <p:spPr>
          <a:xfrm>
            <a:off x="6523990" y="1714500"/>
            <a:ext cx="2524125" cy="768350"/>
          </a:xfrm>
          <a:prstGeom prst="rect">
            <a:avLst/>
          </a:prstGeom>
          <a:noFill/>
          <a:ln w="9525">
            <a:noFill/>
          </a:ln>
        </p:spPr>
        <p:txBody>
          <a:bodyPr wrap="square">
            <a:spAutoFit/>
          </a:bodyPr>
          <a:p>
            <a:pPr algn="ctr" eaLnBrk="1" hangingPunct="1">
              <a:lnSpc>
                <a:spcPct val="110000"/>
              </a:lnSpc>
              <a:spcBef>
                <a:spcPct val="10000"/>
              </a:spcBef>
            </a:pPr>
            <a:r>
              <a:rPr lang="zh-CN" altLang="en-US" sz="4000" b="1" dirty="0">
                <a:solidFill>
                  <a:srgbClr val="FF0000"/>
                </a:solidFill>
                <a:latin typeface="微软雅黑" panose="020B0503020204020204" charset="-122"/>
                <a:ea typeface="微软雅黑" panose="020B0503020204020204" charset="-122"/>
              </a:rPr>
              <a:t>瓜分世界</a:t>
            </a:r>
            <a:endParaRPr lang="zh-CN" altLang="en-US" sz="4000" b="1" dirty="0">
              <a:solidFill>
                <a:srgbClr val="FF0000"/>
              </a:solidFill>
              <a:latin typeface="微软雅黑" panose="020B0503020204020204" charset="-122"/>
              <a:ea typeface="微软雅黑" panose="020B0503020204020204" charset="-122"/>
            </a:endParaRPr>
          </a:p>
        </p:txBody>
      </p:sp>
      <p:sp>
        <p:nvSpPr>
          <p:cNvPr id="33800" name="AutoShape 8"/>
          <p:cNvSpPr/>
          <p:nvPr/>
        </p:nvSpPr>
        <p:spPr>
          <a:xfrm>
            <a:off x="2310765" y="1935480"/>
            <a:ext cx="4213225" cy="327660"/>
          </a:xfrm>
          <a:prstGeom prst="rightArrow">
            <a:avLst>
              <a:gd name="adj1" fmla="val 50000"/>
              <a:gd name="adj2" fmla="val 112239"/>
            </a:avLst>
          </a:prstGeom>
          <a:solidFill>
            <a:schemeClr val="tx1"/>
          </a:solidFill>
          <a:ln w="28575" cap="flat" cmpd="sng">
            <a:noFill/>
            <a:prstDash val="solid"/>
            <a:miter/>
            <a:headEnd type="none" w="med" len="med"/>
            <a:tailEnd type="none" w="med" len="med"/>
          </a:ln>
        </p:spPr>
        <p:txBody>
          <a:bodyPr wrap="none" anchor="ctr"/>
          <a:p>
            <a:pPr eaLnBrk="1" hangingPunct="1"/>
            <a:endParaRPr lang="zh-CN" altLang="en-US" dirty="0">
              <a:latin typeface="Arial" panose="020B0604020202020204" pitchFamily="34" charset="0"/>
              <a:ea typeface="微软雅黑" panose="020B0503020204020204" charset="-122"/>
            </a:endParaRPr>
          </a:p>
        </p:txBody>
      </p:sp>
      <p:sp>
        <p:nvSpPr>
          <p:cNvPr id="35850" name="Rectangle 10"/>
          <p:cNvSpPr/>
          <p:nvPr/>
        </p:nvSpPr>
        <p:spPr>
          <a:xfrm>
            <a:off x="0" y="206375"/>
            <a:ext cx="9144000" cy="645160"/>
          </a:xfrm>
          <a:prstGeom prst="rect">
            <a:avLst/>
          </a:prstGeom>
          <a:noFill/>
          <a:ln w="9525">
            <a:noFill/>
          </a:ln>
        </p:spPr>
        <p:txBody>
          <a:bodyPr>
            <a:spAutoFit/>
          </a:bodyPr>
          <a:p>
            <a:pPr algn="ctr" eaLnBrk="1" hangingPunct="1">
              <a:spcBef>
                <a:spcPct val="10000"/>
              </a:spcBef>
            </a:pPr>
            <a:r>
              <a:rPr lang="zh-CN" altLang="en-US" sz="3600" b="1" dirty="0">
                <a:latin typeface="微软雅黑" panose="020B0503020204020204" charset="-122"/>
                <a:ea typeface="微软雅黑" panose="020B0503020204020204" charset="-122"/>
                <a:sym typeface="+mn-ea"/>
              </a:rPr>
              <a:t>第二次工业革命对</a:t>
            </a:r>
            <a:r>
              <a:rPr lang="zh-CN" altLang="en-US" sz="3600" b="1" dirty="0">
                <a:solidFill>
                  <a:schemeClr val="tx1"/>
                </a:solidFill>
                <a:latin typeface="Arial" panose="020B0604020202020204" pitchFamily="34" charset="0"/>
                <a:ea typeface="微软雅黑" panose="020B0503020204020204" charset="-122"/>
              </a:rPr>
              <a:t>世界的影响</a:t>
            </a:r>
            <a:endParaRPr lang="zh-CN" altLang="en-US" sz="3600" b="1" dirty="0">
              <a:solidFill>
                <a:schemeClr val="tx1"/>
              </a:solidFill>
              <a:latin typeface="Arial" panose="020B0604020202020204" pitchFamily="34" charset="0"/>
              <a:ea typeface="微软雅黑" panose="020B0503020204020204" charset="-122"/>
            </a:endParaRPr>
          </a:p>
        </p:txBody>
      </p:sp>
      <p:sp>
        <p:nvSpPr>
          <p:cNvPr id="33803" name="Text Box 11"/>
          <p:cNvSpPr txBox="1"/>
          <p:nvPr/>
        </p:nvSpPr>
        <p:spPr>
          <a:xfrm>
            <a:off x="436245" y="4190683"/>
            <a:ext cx="3733800" cy="519112"/>
          </a:xfrm>
          <a:prstGeom prst="rect">
            <a:avLst/>
          </a:prstGeom>
          <a:noFill/>
          <a:ln w="9525">
            <a:noFill/>
          </a:ln>
        </p:spPr>
        <p:txBody>
          <a:bodyPr>
            <a:spAutoFit/>
          </a:bodyPr>
          <a:p>
            <a:pPr algn="ctr" eaLnBrk="1" hangingPunct="1">
              <a:spcBef>
                <a:spcPct val="50000"/>
              </a:spcBef>
            </a:pPr>
            <a:r>
              <a:rPr lang="en-US" altLang="zh-CN" sz="2800" b="1" dirty="0">
                <a:solidFill>
                  <a:schemeClr val="tx1"/>
                </a:solidFill>
                <a:latin typeface="微软雅黑" panose="020B0503020204020204" charset="-122"/>
                <a:ea typeface="微软雅黑" panose="020B0503020204020204" charset="-122"/>
              </a:rPr>
              <a:t>19</a:t>
            </a:r>
            <a:r>
              <a:rPr lang="zh-CN" altLang="en-US" sz="2800" b="1" dirty="0">
                <a:solidFill>
                  <a:schemeClr val="tx1"/>
                </a:solidFill>
                <a:latin typeface="微软雅黑" panose="020B0503020204020204" charset="-122"/>
                <a:ea typeface="微软雅黑" panose="020B0503020204020204" charset="-122"/>
              </a:rPr>
              <a:t>世纪末</a:t>
            </a:r>
            <a:r>
              <a:rPr lang="en-US" altLang="zh-CN" sz="2800" b="1" dirty="0">
                <a:solidFill>
                  <a:schemeClr val="tx1"/>
                </a:solidFill>
                <a:latin typeface="微软雅黑" panose="020B0503020204020204" charset="-122"/>
                <a:ea typeface="微软雅黑" panose="020B0503020204020204" charset="-122"/>
              </a:rPr>
              <a:t>20</a:t>
            </a:r>
            <a:r>
              <a:rPr lang="zh-CN" altLang="en-US" sz="2800" b="1" dirty="0">
                <a:solidFill>
                  <a:schemeClr val="tx1"/>
                </a:solidFill>
                <a:latin typeface="微软雅黑" panose="020B0503020204020204" charset="-122"/>
                <a:ea typeface="微软雅黑" panose="020B0503020204020204" charset="-122"/>
              </a:rPr>
              <a:t>世纪初</a:t>
            </a:r>
            <a:endParaRPr lang="zh-CN" altLang="en-US" sz="2800" b="1" dirty="0">
              <a:solidFill>
                <a:schemeClr val="tx1"/>
              </a:solidFill>
              <a:latin typeface="微软雅黑" panose="020B0503020204020204" charset="-122"/>
              <a:ea typeface="微软雅黑" panose="020B0503020204020204" charset="-122"/>
            </a:endParaRPr>
          </a:p>
        </p:txBody>
      </p:sp>
      <p:sp>
        <p:nvSpPr>
          <p:cNvPr id="33804" name="AutoShape 12"/>
          <p:cNvSpPr/>
          <p:nvPr/>
        </p:nvSpPr>
        <p:spPr>
          <a:xfrm rot="5400000">
            <a:off x="4736465" y="5301615"/>
            <a:ext cx="381000" cy="1022350"/>
          </a:xfrm>
          <a:prstGeom prst="downArrow">
            <a:avLst>
              <a:gd name="adj1" fmla="val 50000"/>
              <a:gd name="adj2" fmla="val 90000"/>
            </a:avLst>
          </a:prstGeom>
          <a:solidFill>
            <a:schemeClr val="tx1"/>
          </a:solidFill>
          <a:ln w="28575" cap="flat" cmpd="sng">
            <a:noFill/>
            <a:prstDash val="solid"/>
            <a:miter/>
            <a:headEnd type="none" w="med" len="med"/>
            <a:tailEnd type="none" w="med" len="med"/>
          </a:ln>
        </p:spPr>
        <p:txBody>
          <a:bodyPr vert="eaVert" wrap="none" anchor="ctr"/>
          <a:p>
            <a:pPr eaLnBrk="1" hangingPunct="1"/>
            <a:endParaRPr lang="zh-CN" altLang="en-US" dirty="0">
              <a:latin typeface="Arial" panose="020B0604020202020204" pitchFamily="34" charset="0"/>
              <a:ea typeface="微软雅黑" panose="020B0503020204020204" charset="-122"/>
            </a:endParaRPr>
          </a:p>
        </p:txBody>
      </p:sp>
      <p:sp>
        <p:nvSpPr>
          <p:cNvPr id="33805" name="Text Box 13"/>
          <p:cNvSpPr txBox="1"/>
          <p:nvPr/>
        </p:nvSpPr>
        <p:spPr>
          <a:xfrm>
            <a:off x="191135" y="4904105"/>
            <a:ext cx="4224655" cy="1322070"/>
          </a:xfrm>
          <a:prstGeom prst="rect">
            <a:avLst/>
          </a:prstGeom>
          <a:solidFill>
            <a:schemeClr val="bg1"/>
          </a:solidFill>
          <a:ln w="28575" cap="flat" cmpd="sng">
            <a:solidFill>
              <a:srgbClr val="FF0000"/>
            </a:solidFill>
            <a:prstDash val="solid"/>
            <a:miter/>
            <a:headEnd type="none" w="med" len="med"/>
            <a:tailEnd type="none" w="med" len="med"/>
          </a:ln>
        </p:spPr>
        <p:txBody>
          <a:bodyPr wrap="square">
            <a:spAutoFit/>
          </a:bodyPr>
          <a:p>
            <a:pPr algn="ctr" eaLnBrk="1" hangingPunct="1">
              <a:spcBef>
                <a:spcPct val="50000"/>
              </a:spcBef>
            </a:pPr>
            <a:r>
              <a:rPr lang="zh-CN" altLang="en-US" sz="3200" b="1" dirty="0">
                <a:latin typeface="微软雅黑" panose="020B0503020204020204" charset="-122"/>
                <a:ea typeface="微软雅黑" panose="020B0503020204020204" charset="-122"/>
                <a:sym typeface="+mn-ea"/>
              </a:rPr>
              <a:t>资本主义世界体系</a:t>
            </a:r>
            <a:endParaRPr lang="zh-CN" altLang="en-US" sz="3200" b="1" dirty="0">
              <a:latin typeface="微软雅黑" panose="020B0503020204020204" charset="-122"/>
              <a:ea typeface="微软雅黑" panose="020B0503020204020204" charset="-122"/>
              <a:sym typeface="+mn-ea"/>
            </a:endParaRPr>
          </a:p>
          <a:p>
            <a:pPr algn="ctr" eaLnBrk="1" hangingPunct="1">
              <a:spcBef>
                <a:spcPct val="50000"/>
              </a:spcBef>
            </a:pPr>
            <a:r>
              <a:rPr lang="zh-CN" altLang="en-US" sz="3200" b="1" dirty="0">
                <a:solidFill>
                  <a:srgbClr val="FF0000"/>
                </a:solidFill>
                <a:latin typeface="微软雅黑" panose="020B0503020204020204" charset="-122"/>
                <a:ea typeface="微软雅黑" panose="020B0503020204020204" charset="-122"/>
              </a:rPr>
              <a:t>最终建立</a:t>
            </a:r>
            <a:endParaRPr lang="zh-CN" altLang="en-US" sz="3200" b="1" dirty="0">
              <a:solidFill>
                <a:srgbClr val="FF0000"/>
              </a:solidFill>
              <a:latin typeface="微软雅黑" panose="020B0503020204020204" charset="-122"/>
              <a:ea typeface="微软雅黑" panose="020B0503020204020204" charset="-122"/>
            </a:endParaRPr>
          </a:p>
        </p:txBody>
      </p:sp>
      <p:sp>
        <p:nvSpPr>
          <p:cNvPr id="33806" name="Text Box 14"/>
          <p:cNvSpPr txBox="1"/>
          <p:nvPr/>
        </p:nvSpPr>
        <p:spPr>
          <a:xfrm>
            <a:off x="5629275" y="5521325"/>
            <a:ext cx="3582035" cy="583565"/>
          </a:xfrm>
          <a:prstGeom prst="rect">
            <a:avLst/>
          </a:prstGeom>
          <a:noFill/>
          <a:ln w="9525" cap="flat" cmpd="sng">
            <a:noFill/>
            <a:prstDash val="solid"/>
            <a:miter/>
            <a:headEnd type="none" w="med" len="med"/>
            <a:tailEnd type="none" w="med" len="med"/>
          </a:ln>
        </p:spPr>
        <p:txBody>
          <a:bodyPr wrap="square">
            <a:spAutoFit/>
          </a:bodyPr>
          <a:p>
            <a:pPr eaLnBrk="1" hangingPunct="1">
              <a:spcBef>
                <a:spcPct val="50000"/>
              </a:spcBef>
            </a:pPr>
            <a:r>
              <a:rPr lang="zh-CN" altLang="en-US" sz="3200" b="1" dirty="0">
                <a:solidFill>
                  <a:schemeClr val="tx1"/>
                </a:solidFill>
                <a:latin typeface="微软雅黑" panose="020B0503020204020204" charset="-122"/>
                <a:ea typeface="微软雅黑" panose="020B0503020204020204" charset="-122"/>
              </a:rPr>
              <a:t>国际分工日益明显</a:t>
            </a:r>
            <a:endParaRPr lang="zh-CN" altLang="en-US" sz="3200" b="1" dirty="0">
              <a:solidFill>
                <a:schemeClr val="tx1"/>
              </a:solidFill>
              <a:latin typeface="微软雅黑" panose="020B0503020204020204" charset="-122"/>
              <a:ea typeface="微软雅黑" panose="020B0503020204020204" charset="-122"/>
            </a:endParaRPr>
          </a:p>
        </p:txBody>
      </p:sp>
      <p:sp>
        <p:nvSpPr>
          <p:cNvPr id="33807" name="Text Box 15"/>
          <p:cNvSpPr txBox="1"/>
          <p:nvPr/>
        </p:nvSpPr>
        <p:spPr>
          <a:xfrm>
            <a:off x="6524625" y="2987675"/>
            <a:ext cx="675005" cy="1944688"/>
          </a:xfrm>
          <a:prstGeom prst="rect">
            <a:avLst/>
          </a:prstGeom>
          <a:noFill/>
          <a:ln w="9525">
            <a:noFill/>
          </a:ln>
        </p:spPr>
        <p:txBody>
          <a:bodyPr vert="eaVert">
            <a:spAutoFit/>
          </a:bodyPr>
          <a:p>
            <a:pPr algn="ctr" eaLnBrk="1" hangingPunct="1">
              <a:spcBef>
                <a:spcPct val="50000"/>
              </a:spcBef>
            </a:pPr>
            <a:r>
              <a:rPr lang="zh-CN" altLang="en-US" sz="3200" dirty="0">
                <a:solidFill>
                  <a:schemeClr val="accent4">
                    <a:lumMod val="50000"/>
                  </a:schemeClr>
                </a:solidFill>
                <a:latin typeface="微软雅黑" panose="020B0503020204020204" charset="-122"/>
                <a:ea typeface="微软雅黑" panose="020B0503020204020204" charset="-122"/>
              </a:rPr>
              <a:t>商品输出</a:t>
            </a:r>
            <a:endParaRPr lang="zh-CN" altLang="en-US" sz="3200" dirty="0">
              <a:solidFill>
                <a:schemeClr val="accent4">
                  <a:lumMod val="50000"/>
                </a:schemeClr>
              </a:solidFill>
              <a:latin typeface="微软雅黑" panose="020B0503020204020204" charset="-122"/>
              <a:ea typeface="微软雅黑" panose="020B0503020204020204" charset="-122"/>
            </a:endParaRPr>
          </a:p>
        </p:txBody>
      </p:sp>
      <p:sp>
        <p:nvSpPr>
          <p:cNvPr id="33808" name="Text Box 16"/>
          <p:cNvSpPr txBox="1"/>
          <p:nvPr/>
        </p:nvSpPr>
        <p:spPr>
          <a:xfrm>
            <a:off x="7579360" y="2893695"/>
            <a:ext cx="675005" cy="2133600"/>
          </a:xfrm>
          <a:prstGeom prst="rect">
            <a:avLst/>
          </a:prstGeom>
          <a:noFill/>
          <a:ln w="9525">
            <a:noFill/>
          </a:ln>
        </p:spPr>
        <p:txBody>
          <a:bodyPr vert="eaVert">
            <a:spAutoFit/>
          </a:bodyPr>
          <a:p>
            <a:pPr algn="ctr" eaLnBrk="1" hangingPunct="1">
              <a:spcBef>
                <a:spcPct val="50000"/>
              </a:spcBef>
            </a:pPr>
            <a:r>
              <a:rPr lang="zh-CN" altLang="en-US" sz="3200" dirty="0">
                <a:solidFill>
                  <a:schemeClr val="accent4">
                    <a:lumMod val="50000"/>
                  </a:schemeClr>
                </a:solidFill>
                <a:latin typeface="微软雅黑" panose="020B0503020204020204" charset="-122"/>
                <a:ea typeface="微软雅黑" panose="020B0503020204020204" charset="-122"/>
              </a:rPr>
              <a:t>资本输出</a:t>
            </a:r>
            <a:endParaRPr lang="zh-CN" altLang="en-US" sz="3200" dirty="0">
              <a:solidFill>
                <a:schemeClr val="accent4">
                  <a:lumMod val="50000"/>
                </a:schemeClr>
              </a:solidFill>
              <a:latin typeface="微软雅黑" panose="020B0503020204020204" charset="-122"/>
              <a:ea typeface="微软雅黑" panose="020B0503020204020204" charset="-122"/>
            </a:endParaRPr>
          </a:p>
        </p:txBody>
      </p:sp>
      <p:sp>
        <p:nvSpPr>
          <p:cNvPr id="33809" name="AutoShape 17"/>
          <p:cNvSpPr/>
          <p:nvPr/>
        </p:nvSpPr>
        <p:spPr>
          <a:xfrm>
            <a:off x="7230110" y="2887980"/>
            <a:ext cx="381000" cy="2514600"/>
          </a:xfrm>
          <a:prstGeom prst="downArrow">
            <a:avLst>
              <a:gd name="adj1" fmla="val 50000"/>
              <a:gd name="adj2" fmla="val 165000"/>
            </a:avLst>
          </a:prstGeom>
          <a:solidFill>
            <a:schemeClr val="tx1"/>
          </a:solidFill>
          <a:ln w="28575" cap="flat" cmpd="sng">
            <a:noFill/>
            <a:prstDash val="solid"/>
            <a:miter/>
            <a:headEnd type="none" w="med" len="med"/>
            <a:tailEnd type="none" w="med" len="med"/>
          </a:ln>
        </p:spPr>
        <p:txBody>
          <a:bodyPr vert="eaVert" wrap="none" anchor="ctr"/>
          <a:p>
            <a:pPr eaLnBrk="1" hangingPunct="1"/>
            <a:endParaRPr lang="zh-CN" altLang="en-US" dirty="0">
              <a:latin typeface="Arial" panose="020B0604020202020204" pitchFamily="34" charset="0"/>
              <a:ea typeface="微软雅黑" panose="020B0503020204020204" charset="-122"/>
            </a:endParaRPr>
          </a:p>
        </p:txBody>
      </p:sp>
      <p:sp>
        <p:nvSpPr>
          <p:cNvPr id="2" name="Text Box 14"/>
          <p:cNvSpPr txBox="1"/>
          <p:nvPr/>
        </p:nvSpPr>
        <p:spPr>
          <a:xfrm>
            <a:off x="2377440" y="1383030"/>
            <a:ext cx="4052570" cy="521970"/>
          </a:xfrm>
          <a:prstGeom prst="rect">
            <a:avLst/>
          </a:prstGeom>
          <a:noFill/>
          <a:ln w="9525" cap="flat" cmpd="sng">
            <a:noFill/>
            <a:prstDash val="solid"/>
            <a:miter/>
            <a:headEnd type="none" w="med" len="med"/>
            <a:tailEnd type="none" w="med" len="med"/>
          </a:ln>
        </p:spPr>
        <p:txBody>
          <a:bodyPr wrap="square">
            <a:spAutoFit/>
          </a:bodyPr>
          <a:p>
            <a:pPr eaLnBrk="1" hangingPunct="1">
              <a:spcBef>
                <a:spcPct val="50000"/>
              </a:spcBef>
            </a:pPr>
            <a:r>
              <a:rPr lang="zh-CN" altLang="en-US" sz="2800" dirty="0">
                <a:solidFill>
                  <a:schemeClr val="tx1"/>
                </a:solidFill>
                <a:latin typeface="微软雅黑" panose="020B0503020204020204" charset="-122"/>
                <a:ea typeface="微软雅黑" panose="020B0503020204020204" charset="-122"/>
              </a:rPr>
              <a:t>划分殖民地和世界范围</a:t>
            </a:r>
            <a:endParaRPr lang="zh-CN" altLang="en-US" sz="2800" dirty="0">
              <a:solidFill>
                <a:schemeClr val="tx1"/>
              </a:solidFill>
              <a:latin typeface="微软雅黑" panose="020B0503020204020204" charset="-122"/>
              <a:ea typeface="微软雅黑" panose="020B0503020204020204" charset="-122"/>
            </a:endParaRPr>
          </a:p>
        </p:txBody>
      </p:sp>
      <p:sp>
        <p:nvSpPr>
          <p:cNvPr id="3" name="Text Box 15"/>
          <p:cNvSpPr txBox="1"/>
          <p:nvPr/>
        </p:nvSpPr>
        <p:spPr>
          <a:xfrm>
            <a:off x="5972810" y="2600960"/>
            <a:ext cx="551815" cy="3021330"/>
          </a:xfrm>
          <a:prstGeom prst="rect">
            <a:avLst/>
          </a:prstGeom>
          <a:noFill/>
          <a:ln w="9525">
            <a:noFill/>
          </a:ln>
        </p:spPr>
        <p:txBody>
          <a:bodyPr vert="eaVert" wrap="square">
            <a:spAutoFit/>
          </a:bodyPr>
          <a:p>
            <a:pPr algn="ctr" eaLnBrk="1" hangingPunct="1">
              <a:spcBef>
                <a:spcPct val="50000"/>
              </a:spcBef>
            </a:pPr>
            <a:r>
              <a:rPr lang="zh-CN" altLang="en-US" sz="2400" dirty="0">
                <a:solidFill>
                  <a:schemeClr val="accent4">
                    <a:lumMod val="50000"/>
                  </a:schemeClr>
                </a:solidFill>
                <a:latin typeface="微软雅黑" panose="020B0503020204020204" charset="-122"/>
                <a:ea typeface="微软雅黑" panose="020B0503020204020204" charset="-122"/>
              </a:rPr>
              <a:t>（一工，主侵略方式）</a:t>
            </a:r>
            <a:endParaRPr lang="zh-CN" altLang="en-US" sz="2400" dirty="0">
              <a:solidFill>
                <a:schemeClr val="accent4">
                  <a:lumMod val="50000"/>
                </a:schemeClr>
              </a:solidFill>
              <a:latin typeface="微软雅黑" panose="020B0503020204020204" charset="-122"/>
              <a:ea typeface="微软雅黑" panose="020B0503020204020204" charset="-122"/>
            </a:endParaRPr>
          </a:p>
        </p:txBody>
      </p:sp>
      <p:sp>
        <p:nvSpPr>
          <p:cNvPr id="4" name="Text Box 15"/>
          <p:cNvSpPr txBox="1"/>
          <p:nvPr/>
        </p:nvSpPr>
        <p:spPr>
          <a:xfrm>
            <a:off x="8254365" y="2600960"/>
            <a:ext cx="551815" cy="3021330"/>
          </a:xfrm>
          <a:prstGeom prst="rect">
            <a:avLst/>
          </a:prstGeom>
          <a:noFill/>
          <a:ln w="9525">
            <a:noFill/>
          </a:ln>
        </p:spPr>
        <p:txBody>
          <a:bodyPr vert="eaVert" wrap="square">
            <a:spAutoFit/>
          </a:bodyPr>
          <a:p>
            <a:pPr algn="ctr" eaLnBrk="1" hangingPunct="1">
              <a:spcBef>
                <a:spcPct val="50000"/>
              </a:spcBef>
            </a:pPr>
            <a:r>
              <a:rPr lang="zh-CN" altLang="en-US" sz="2400" dirty="0">
                <a:solidFill>
                  <a:schemeClr val="accent4">
                    <a:lumMod val="50000"/>
                  </a:schemeClr>
                </a:solidFill>
                <a:latin typeface="微软雅黑" panose="020B0503020204020204" charset="-122"/>
                <a:ea typeface="微软雅黑" panose="020B0503020204020204" charset="-122"/>
              </a:rPr>
              <a:t>（二工，主侵略方式）</a:t>
            </a:r>
            <a:endParaRPr lang="zh-CN" altLang="en-US" sz="2400" dirty="0">
              <a:solidFill>
                <a:schemeClr val="accent4">
                  <a:lumMod val="50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ppt_x"/>
                                          </p:val>
                                        </p:tav>
                                        <p:tav tm="100000">
                                          <p:val>
                                            <p:strVal val="#ppt_x"/>
                                          </p:val>
                                        </p:tav>
                                      </p:tavLst>
                                    </p:anim>
                                    <p:anim calcmode="lin" valueType="num">
                                      <p:cBhvr additive="base">
                                        <p:cTn id="8" dur="500" fill="hold"/>
                                        <p:tgtEl>
                                          <p:spTgt spid="3379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3800"/>
                                        </p:tgtEl>
                                        <p:attrNameLst>
                                          <p:attrName>style.visibility</p:attrName>
                                        </p:attrNameLst>
                                      </p:cBhvr>
                                      <p:to>
                                        <p:strVal val="visible"/>
                                      </p:to>
                                    </p:set>
                                    <p:anim calcmode="lin" valueType="num">
                                      <p:cBhvr additive="base">
                                        <p:cTn id="11" dur="500" fill="hold"/>
                                        <p:tgtEl>
                                          <p:spTgt spid="33800"/>
                                        </p:tgtEl>
                                        <p:attrNameLst>
                                          <p:attrName>ppt_x</p:attrName>
                                        </p:attrNameLst>
                                      </p:cBhvr>
                                      <p:tavLst>
                                        <p:tav tm="0">
                                          <p:val>
                                            <p:strVal val="#ppt_x"/>
                                          </p:val>
                                        </p:tav>
                                        <p:tav tm="100000">
                                          <p:val>
                                            <p:strVal val="#ppt_x"/>
                                          </p:val>
                                        </p:tav>
                                      </p:tavLst>
                                    </p:anim>
                                    <p:anim calcmode="lin" valueType="num">
                                      <p:cBhvr additive="base">
                                        <p:cTn id="12" dur="500" fill="hold"/>
                                        <p:tgtEl>
                                          <p:spTgt spid="3380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3796"/>
                                        </p:tgtEl>
                                        <p:attrNameLst>
                                          <p:attrName>style.visibility</p:attrName>
                                        </p:attrNameLst>
                                      </p:cBhvr>
                                      <p:to>
                                        <p:strVal val="visible"/>
                                      </p:to>
                                    </p:set>
                                    <p:anim calcmode="lin" valueType="num">
                                      <p:cBhvr additive="base">
                                        <p:cTn id="23" dur="500" fill="hold"/>
                                        <p:tgtEl>
                                          <p:spTgt spid="33796"/>
                                        </p:tgtEl>
                                        <p:attrNameLst>
                                          <p:attrName>ppt_x</p:attrName>
                                        </p:attrNameLst>
                                      </p:cBhvr>
                                      <p:tavLst>
                                        <p:tav tm="0">
                                          <p:val>
                                            <p:strVal val="#ppt_x"/>
                                          </p:val>
                                        </p:tav>
                                        <p:tav tm="100000">
                                          <p:val>
                                            <p:strVal val="#ppt_x"/>
                                          </p:val>
                                        </p:tav>
                                      </p:tavLst>
                                    </p:anim>
                                    <p:anim calcmode="lin" valueType="num">
                                      <p:cBhvr additive="base">
                                        <p:cTn id="24"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3809"/>
                                        </p:tgtEl>
                                        <p:attrNameLst>
                                          <p:attrName>style.visibility</p:attrName>
                                        </p:attrNameLst>
                                      </p:cBhvr>
                                      <p:to>
                                        <p:strVal val="visible"/>
                                      </p:to>
                                    </p:set>
                                    <p:anim calcmode="lin" valueType="num">
                                      <p:cBhvr additive="base">
                                        <p:cTn id="29" dur="500" fill="hold"/>
                                        <p:tgtEl>
                                          <p:spTgt spid="33809"/>
                                        </p:tgtEl>
                                        <p:attrNameLst>
                                          <p:attrName>ppt_x</p:attrName>
                                        </p:attrNameLst>
                                      </p:cBhvr>
                                      <p:tavLst>
                                        <p:tav tm="0">
                                          <p:val>
                                            <p:strVal val="#ppt_x"/>
                                          </p:val>
                                        </p:tav>
                                        <p:tav tm="100000">
                                          <p:val>
                                            <p:strVal val="#ppt_x"/>
                                          </p:val>
                                        </p:tav>
                                      </p:tavLst>
                                    </p:anim>
                                    <p:anim calcmode="lin" valueType="num">
                                      <p:cBhvr additive="base">
                                        <p:cTn id="30" dur="500" fill="hold"/>
                                        <p:tgtEl>
                                          <p:spTgt spid="3380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500" fill="hold">
                                          <p:stCondLst>
                                            <p:cond delay="0"/>
                                          </p:stCondLst>
                                        </p:cTn>
                                        <p:tgtEl>
                                          <p:spTgt spid="3"/>
                                        </p:tgtEl>
                                        <p:attrNameLst>
                                          <p:attrName>style.visibility</p:attrName>
                                        </p:attrNameLst>
                                      </p:cBhvr>
                                      <p:to>
                                        <p:strVal val="visible"/>
                                      </p:to>
                                    </p:set>
                                    <p:animEffect transition="in" filter="blinds(horizontal)">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500" fill="hold">
                                          <p:stCondLst>
                                            <p:cond delay="0"/>
                                          </p:stCondLst>
                                        </p:cTn>
                                        <p:tgtEl>
                                          <p:spTgt spid="4"/>
                                        </p:tgtEl>
                                        <p:attrNameLst>
                                          <p:attrName>style.visibility</p:attrName>
                                        </p:attrNameLst>
                                      </p:cBhvr>
                                      <p:to>
                                        <p:strVal val="visible"/>
                                      </p:to>
                                    </p:set>
                                    <p:animEffect transition="in" filter="blinds(horizontal)">
                                      <p:cBhvr>
                                        <p:cTn id="40" dur="50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33807"/>
                                        </p:tgtEl>
                                        <p:attrNameLst>
                                          <p:attrName>style.visibility</p:attrName>
                                        </p:attrNameLst>
                                      </p:cBhvr>
                                      <p:to>
                                        <p:strVal val="visible"/>
                                      </p:to>
                                    </p:set>
                                    <p:animEffect transition="in" filter="blinds(horizontal)">
                                      <p:cBhvr>
                                        <p:cTn id="45" dur="500"/>
                                        <p:tgtEl>
                                          <p:spTgt spid="33807"/>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42" fill="hold" grpId="0" nodeType="clickEffect">
                                  <p:stCondLst>
                                    <p:cond delay="0"/>
                                  </p:stCondLst>
                                  <p:childTnLst>
                                    <p:set>
                                      <p:cBhvr>
                                        <p:cTn id="49" dur="500" fill="hold">
                                          <p:stCondLst>
                                            <p:cond delay="0"/>
                                          </p:stCondLst>
                                        </p:cTn>
                                        <p:tgtEl>
                                          <p:spTgt spid="33808"/>
                                        </p:tgtEl>
                                        <p:attrNameLst>
                                          <p:attrName>style.visibility</p:attrName>
                                        </p:attrNameLst>
                                      </p:cBhvr>
                                      <p:to>
                                        <p:strVal val="visible"/>
                                      </p:to>
                                    </p:set>
                                    <p:animEffect transition="in" filter="barn(outHorizontal)">
                                      <p:cBhvr>
                                        <p:cTn id="50" dur="500"/>
                                        <p:tgtEl>
                                          <p:spTgt spid="33808"/>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3806"/>
                                        </p:tgtEl>
                                        <p:attrNameLst>
                                          <p:attrName>style.visibility</p:attrName>
                                        </p:attrNameLst>
                                      </p:cBhvr>
                                      <p:to>
                                        <p:strVal val="visible"/>
                                      </p:to>
                                    </p:set>
                                    <p:anim calcmode="lin" valueType="num">
                                      <p:cBhvr additive="base">
                                        <p:cTn id="55" dur="500" fill="hold"/>
                                        <p:tgtEl>
                                          <p:spTgt spid="33806"/>
                                        </p:tgtEl>
                                        <p:attrNameLst>
                                          <p:attrName>ppt_x</p:attrName>
                                        </p:attrNameLst>
                                      </p:cBhvr>
                                      <p:tavLst>
                                        <p:tav tm="0">
                                          <p:val>
                                            <p:strVal val="#ppt_x"/>
                                          </p:val>
                                        </p:tav>
                                        <p:tav tm="100000">
                                          <p:val>
                                            <p:strVal val="#ppt_x"/>
                                          </p:val>
                                        </p:tav>
                                      </p:tavLst>
                                    </p:anim>
                                    <p:anim calcmode="lin" valueType="num">
                                      <p:cBhvr additive="base">
                                        <p:cTn id="56" dur="500" fill="hold"/>
                                        <p:tgtEl>
                                          <p:spTgt spid="3380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3804"/>
                                        </p:tgtEl>
                                        <p:attrNameLst>
                                          <p:attrName>style.visibility</p:attrName>
                                        </p:attrNameLst>
                                      </p:cBhvr>
                                      <p:to>
                                        <p:strVal val="visible"/>
                                      </p:to>
                                    </p:set>
                                    <p:anim calcmode="lin" valueType="num">
                                      <p:cBhvr additive="base">
                                        <p:cTn id="61" dur="500" fill="hold"/>
                                        <p:tgtEl>
                                          <p:spTgt spid="33804"/>
                                        </p:tgtEl>
                                        <p:attrNameLst>
                                          <p:attrName>ppt_x</p:attrName>
                                        </p:attrNameLst>
                                      </p:cBhvr>
                                      <p:tavLst>
                                        <p:tav tm="0">
                                          <p:val>
                                            <p:strVal val="#ppt_x"/>
                                          </p:val>
                                        </p:tav>
                                        <p:tav tm="100000">
                                          <p:val>
                                            <p:strVal val="#ppt_x"/>
                                          </p:val>
                                        </p:tav>
                                      </p:tavLst>
                                    </p:anim>
                                    <p:anim calcmode="lin" valueType="num">
                                      <p:cBhvr additive="base">
                                        <p:cTn id="62" dur="500" fill="hold"/>
                                        <p:tgtEl>
                                          <p:spTgt spid="3380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3803"/>
                                        </p:tgtEl>
                                        <p:attrNameLst>
                                          <p:attrName>style.visibility</p:attrName>
                                        </p:attrNameLst>
                                      </p:cBhvr>
                                      <p:to>
                                        <p:strVal val="visible"/>
                                      </p:to>
                                    </p:set>
                                    <p:anim calcmode="lin" valueType="num">
                                      <p:cBhvr additive="base">
                                        <p:cTn id="67" dur="500" fill="hold"/>
                                        <p:tgtEl>
                                          <p:spTgt spid="33803"/>
                                        </p:tgtEl>
                                        <p:attrNameLst>
                                          <p:attrName>ppt_x</p:attrName>
                                        </p:attrNameLst>
                                      </p:cBhvr>
                                      <p:tavLst>
                                        <p:tav tm="0">
                                          <p:val>
                                            <p:strVal val="#ppt_x"/>
                                          </p:val>
                                        </p:tav>
                                        <p:tav tm="100000">
                                          <p:val>
                                            <p:strVal val="#ppt_x"/>
                                          </p:val>
                                        </p:tav>
                                      </p:tavLst>
                                    </p:anim>
                                    <p:anim calcmode="lin" valueType="num">
                                      <p:cBhvr additive="base">
                                        <p:cTn id="68" dur="500" fill="hold"/>
                                        <p:tgtEl>
                                          <p:spTgt spid="3380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3805"/>
                                        </p:tgtEl>
                                        <p:attrNameLst>
                                          <p:attrName>style.visibility</p:attrName>
                                        </p:attrNameLst>
                                      </p:cBhvr>
                                      <p:to>
                                        <p:strVal val="visible"/>
                                      </p:to>
                                    </p:set>
                                    <p:anim calcmode="lin" valueType="num">
                                      <p:cBhvr additive="base">
                                        <p:cTn id="71" dur="500" fill="hold"/>
                                        <p:tgtEl>
                                          <p:spTgt spid="33805"/>
                                        </p:tgtEl>
                                        <p:attrNameLst>
                                          <p:attrName>ppt_x</p:attrName>
                                        </p:attrNameLst>
                                      </p:cBhvr>
                                      <p:tavLst>
                                        <p:tav tm="0">
                                          <p:val>
                                            <p:strVal val="#ppt_x"/>
                                          </p:val>
                                        </p:tav>
                                        <p:tav tm="100000">
                                          <p:val>
                                            <p:strVal val="#ppt_x"/>
                                          </p:val>
                                        </p:tav>
                                      </p:tavLst>
                                    </p:anim>
                                    <p:anim calcmode="lin" valueType="num">
                                      <p:cBhvr additive="base">
                                        <p:cTn id="72" dur="500" fill="hold"/>
                                        <p:tgtEl>
                                          <p:spTgt spid="338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ldLvl="0" animBg="1"/>
      <p:bldP spid="33796" grpId="0" animBg="1"/>
      <p:bldP spid="33800" grpId="0" bldLvl="0" animBg="1"/>
      <p:bldP spid="33803" grpId="0" bldLvl="0" animBg="1"/>
      <p:bldP spid="33804" grpId="0" bldLvl="0" animBg="1"/>
      <p:bldP spid="33805" grpId="0" bldLvl="0" animBg="1"/>
      <p:bldP spid="33806" grpId="0" bldLvl="0" animBg="1"/>
      <p:bldP spid="33807" grpId="0" bldLvl="0" animBg="1"/>
      <p:bldP spid="33808" grpId="0" animBg="1"/>
      <p:bldP spid="33809" grpId="0" bldLvl="0" animBg="1"/>
      <p:bldP spid="2" grpId="0" bldLvl="0" animBg="1"/>
      <p:bldP spid="3" grpId="0" bldLvl="0" animBg="1"/>
      <p:bldP spid="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7890" name="WordArt 2" descr="白色大理石"/>
          <p:cNvSpPr txBox="1">
            <a:spLocks noChangeArrowheads="1" noChangeShapeType="1"/>
          </p:cNvSpPr>
          <p:nvPr/>
        </p:nvSpPr>
        <p:spPr bwMode="auto">
          <a:xfrm>
            <a:off x="836295" y="428625"/>
            <a:ext cx="589280" cy="6000750"/>
          </a:xfrm>
          <a:prstGeom prst="rect">
            <a:avLst/>
          </a:prstGeom>
          <a:noFill/>
          <a:ln w="9525">
            <a:noFill/>
          </a:ln>
        </p:spPr>
        <p:txBody>
          <a:bodyPr wrap="none" numCol="1" fromWordArt="0">
            <a:spAutoFit/>
          </a:bodyPr>
          <a:lstStyle/>
          <a:p>
            <a:pPr lvl="0" algn="l" eaLnBrk="1" hangingPunct="1"/>
            <a:r>
              <a:rPr lang="zh-CN" altLang="en-US" sz="3200" b="1" dirty="0">
                <a:ea typeface="微软雅黑" panose="020B0503020204020204" charset="-122"/>
                <a:sym typeface="+mn-ea"/>
              </a:rPr>
              <a:t>资</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本</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主</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义</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世</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界</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体</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系</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最</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终</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建</a:t>
            </a:r>
            <a:endParaRPr lang="zh-CN" altLang="en-US" sz="3200" b="1" dirty="0">
              <a:ea typeface="微软雅黑" panose="020B0503020204020204" charset="-122"/>
              <a:sym typeface="+mn-ea"/>
            </a:endParaRPr>
          </a:p>
          <a:p>
            <a:pPr lvl="0" algn="l" eaLnBrk="1" hangingPunct="1"/>
            <a:r>
              <a:rPr lang="zh-CN" altLang="en-US" sz="3200" b="1" dirty="0">
                <a:ea typeface="微软雅黑" panose="020B0503020204020204" charset="-122"/>
                <a:sym typeface="+mn-ea"/>
              </a:rPr>
              <a:t>立</a:t>
            </a:r>
            <a:endParaRPr lang="zh-CN" altLang="en-US" sz="3200" b="1" dirty="0">
              <a:ea typeface="微软雅黑" panose="020B0503020204020204" charset="-122"/>
              <a:sym typeface="+mn-ea"/>
            </a:endParaRPr>
          </a:p>
        </p:txBody>
      </p:sp>
      <p:grpSp>
        <p:nvGrpSpPr>
          <p:cNvPr id="37891" name="Group 3"/>
          <p:cNvGrpSpPr/>
          <p:nvPr/>
        </p:nvGrpSpPr>
        <p:grpSpPr>
          <a:xfrm>
            <a:off x="1663700" y="1028700"/>
            <a:ext cx="4210050" cy="4940300"/>
            <a:chOff x="0" y="0"/>
            <a:chExt cx="2652" cy="3112"/>
          </a:xfrm>
        </p:grpSpPr>
        <p:sp>
          <p:nvSpPr>
            <p:cNvPr id="39944" name="AutoShape 4"/>
            <p:cNvSpPr/>
            <p:nvPr/>
          </p:nvSpPr>
          <p:spPr>
            <a:xfrm>
              <a:off x="0" y="0"/>
              <a:ext cx="480" cy="3112"/>
            </a:xfrm>
            <a:prstGeom prst="leftBrace">
              <a:avLst>
                <a:gd name="adj1" fmla="val 40833"/>
                <a:gd name="adj2" fmla="val 50000"/>
              </a:avLst>
            </a:prstGeom>
            <a:noFill/>
            <a:ln w="31750" cap="flat" cmpd="sng">
              <a:solidFill>
                <a:schemeClr val="tx1"/>
              </a:solidFill>
              <a:prstDash val="solid"/>
              <a:headEnd type="none" w="med" len="med"/>
              <a:tailEnd type="none" w="med" len="med"/>
            </a:ln>
          </p:spPr>
          <p:txBody>
            <a:bodyPr wrap="none" anchor="ctr"/>
            <a:p>
              <a:pPr eaLnBrk="1" hangingPunct="1"/>
              <a:endParaRPr lang="zh-CN" altLang="en-US" dirty="0">
                <a:latin typeface="Arial" panose="020B0604020202020204" pitchFamily="34" charset="0"/>
                <a:ea typeface="微软雅黑" panose="020B0503020204020204" charset="-122"/>
              </a:endParaRPr>
            </a:p>
          </p:txBody>
        </p:sp>
        <p:sp>
          <p:nvSpPr>
            <p:cNvPr id="39945" name="Text Box 5"/>
            <p:cNvSpPr txBox="1"/>
            <p:nvPr/>
          </p:nvSpPr>
          <p:spPr>
            <a:xfrm>
              <a:off x="480" y="0"/>
              <a:ext cx="2172" cy="365"/>
            </a:xfrm>
            <a:prstGeom prst="rect">
              <a:avLst/>
            </a:prstGeom>
            <a:noFill/>
            <a:ln w="9525">
              <a:noFill/>
            </a:ln>
          </p:spPr>
          <p:txBody>
            <a:bodyPr wrap="none">
              <a:spAutoFit/>
            </a:bodyPr>
            <a:p>
              <a:pPr eaLnBrk="1" hangingPunct="1"/>
              <a:r>
                <a:rPr lang="zh-CN" altLang="en-US" sz="3200" b="1" dirty="0">
                  <a:latin typeface="Arial" panose="020B0604020202020204" pitchFamily="34" charset="0"/>
                  <a:ea typeface="微软雅黑" panose="020B0503020204020204" charset="-122"/>
                </a:rPr>
                <a:t>资本主义政治体系</a:t>
              </a:r>
              <a:endParaRPr lang="zh-CN" altLang="en-US" sz="3200" b="1" dirty="0">
                <a:latin typeface="Arial" panose="020B0604020202020204" pitchFamily="34" charset="0"/>
                <a:ea typeface="微软雅黑" panose="020B0503020204020204" charset="-122"/>
              </a:endParaRPr>
            </a:p>
          </p:txBody>
        </p:sp>
        <p:sp>
          <p:nvSpPr>
            <p:cNvPr id="39946" name="Text Box 6"/>
            <p:cNvSpPr txBox="1"/>
            <p:nvPr/>
          </p:nvSpPr>
          <p:spPr>
            <a:xfrm>
              <a:off x="470" y="955"/>
              <a:ext cx="2172" cy="365"/>
            </a:xfrm>
            <a:prstGeom prst="rect">
              <a:avLst/>
            </a:prstGeom>
            <a:noFill/>
            <a:ln w="9525">
              <a:noFill/>
            </a:ln>
          </p:spPr>
          <p:txBody>
            <a:bodyPr wrap="none">
              <a:spAutoFit/>
            </a:bodyPr>
            <a:p>
              <a:pPr eaLnBrk="1" hangingPunct="1"/>
              <a:r>
                <a:rPr lang="zh-CN" altLang="en-US" sz="3200" b="1" dirty="0">
                  <a:latin typeface="Arial" panose="020B0604020202020204" pitchFamily="34" charset="0"/>
                  <a:ea typeface="微软雅黑" panose="020B0503020204020204" charset="-122"/>
                </a:rPr>
                <a:t>资本主义世界市场</a:t>
              </a:r>
              <a:endParaRPr lang="zh-CN" altLang="en-US" sz="3200" b="1" dirty="0">
                <a:latin typeface="Arial" panose="020B0604020202020204" pitchFamily="34" charset="0"/>
                <a:ea typeface="微软雅黑" panose="020B0503020204020204" charset="-122"/>
              </a:endParaRPr>
            </a:p>
          </p:txBody>
        </p:sp>
        <p:sp>
          <p:nvSpPr>
            <p:cNvPr id="39947" name="Text Box 7"/>
            <p:cNvSpPr txBox="1"/>
            <p:nvPr/>
          </p:nvSpPr>
          <p:spPr>
            <a:xfrm>
              <a:off x="432" y="2016"/>
              <a:ext cx="2172" cy="365"/>
            </a:xfrm>
            <a:prstGeom prst="rect">
              <a:avLst/>
            </a:prstGeom>
            <a:noFill/>
            <a:ln w="9525">
              <a:noFill/>
            </a:ln>
          </p:spPr>
          <p:txBody>
            <a:bodyPr wrap="none">
              <a:spAutoFit/>
            </a:bodyPr>
            <a:p>
              <a:pPr eaLnBrk="1" hangingPunct="1"/>
              <a:r>
                <a:rPr lang="zh-CN" altLang="en-US" sz="3200" b="1" dirty="0">
                  <a:latin typeface="Arial" panose="020B0604020202020204" pitchFamily="34" charset="0"/>
                  <a:ea typeface="微软雅黑" panose="020B0503020204020204" charset="-122"/>
                </a:rPr>
                <a:t>资本主义殖民体系</a:t>
              </a:r>
              <a:endParaRPr lang="zh-CN" altLang="en-US" sz="3200" b="1" dirty="0">
                <a:latin typeface="Arial" panose="020B0604020202020204" pitchFamily="34" charset="0"/>
                <a:ea typeface="微软雅黑" panose="020B0503020204020204" charset="-122"/>
              </a:endParaRPr>
            </a:p>
          </p:txBody>
        </p:sp>
      </p:grpSp>
      <p:sp>
        <p:nvSpPr>
          <p:cNvPr id="37896" name="Text Box 8"/>
          <p:cNvSpPr txBox="1"/>
          <p:nvPr/>
        </p:nvSpPr>
        <p:spPr>
          <a:xfrm>
            <a:off x="2349500" y="1817053"/>
            <a:ext cx="6685280" cy="583565"/>
          </a:xfrm>
          <a:prstGeom prst="rect">
            <a:avLst/>
          </a:prstGeom>
          <a:noFill/>
          <a:ln w="9525">
            <a:noFill/>
          </a:ln>
        </p:spPr>
        <p:txBody>
          <a:bodyPr wrap="none">
            <a:spAutoFit/>
          </a:bodyPr>
          <a:p>
            <a:pPr eaLnBrk="1" hangingPunct="1"/>
            <a:r>
              <a:rPr lang="zh-CN" altLang="en-US" sz="3200" b="1" dirty="0">
                <a:solidFill>
                  <a:srgbClr val="FF0000"/>
                </a:solidFill>
                <a:latin typeface="Arial" panose="020B0604020202020204" pitchFamily="34" charset="0"/>
                <a:ea typeface="微软雅黑" panose="020B0503020204020204" charset="-122"/>
              </a:rPr>
              <a:t>（资本主义制度在世界范围内确立）</a:t>
            </a:r>
            <a:endParaRPr lang="zh-CN" altLang="en-US" sz="3200" b="1" dirty="0">
              <a:solidFill>
                <a:srgbClr val="FF0000"/>
              </a:solidFill>
              <a:latin typeface="Arial" panose="020B0604020202020204" pitchFamily="34" charset="0"/>
              <a:ea typeface="微软雅黑" panose="020B0503020204020204" charset="-122"/>
            </a:endParaRPr>
          </a:p>
        </p:txBody>
      </p:sp>
      <p:sp>
        <p:nvSpPr>
          <p:cNvPr id="37897" name="Text Box 9"/>
          <p:cNvSpPr txBox="1"/>
          <p:nvPr/>
        </p:nvSpPr>
        <p:spPr>
          <a:xfrm>
            <a:off x="2628900" y="3385185"/>
            <a:ext cx="4246880" cy="583565"/>
          </a:xfrm>
          <a:prstGeom prst="rect">
            <a:avLst/>
          </a:prstGeom>
          <a:noFill/>
          <a:ln w="9525">
            <a:noFill/>
          </a:ln>
        </p:spPr>
        <p:txBody>
          <a:bodyPr wrap="none">
            <a:spAutoFit/>
          </a:bodyPr>
          <a:p>
            <a:pPr eaLnBrk="1" hangingPunct="1"/>
            <a:r>
              <a:rPr lang="zh-CN" altLang="en-US" sz="3200" b="1" dirty="0">
                <a:solidFill>
                  <a:srgbClr val="FF0000"/>
                </a:solidFill>
                <a:latin typeface="Arial" panose="020B0604020202020204" pitchFamily="34" charset="0"/>
                <a:ea typeface="微软雅黑" panose="020B0503020204020204" charset="-122"/>
              </a:rPr>
              <a:t>（世界市场最终形成）</a:t>
            </a:r>
            <a:endParaRPr lang="zh-CN" altLang="en-US" sz="3200" b="1" dirty="0">
              <a:solidFill>
                <a:srgbClr val="FF0000"/>
              </a:solidFill>
              <a:latin typeface="Arial" panose="020B0604020202020204" pitchFamily="34" charset="0"/>
              <a:ea typeface="微软雅黑" panose="020B0503020204020204" charset="-122"/>
            </a:endParaRPr>
          </a:p>
        </p:txBody>
      </p:sp>
      <p:sp>
        <p:nvSpPr>
          <p:cNvPr id="37898" name="Text Box 10"/>
          <p:cNvSpPr txBox="1"/>
          <p:nvPr/>
        </p:nvSpPr>
        <p:spPr>
          <a:xfrm>
            <a:off x="2628900" y="4967605"/>
            <a:ext cx="3434080" cy="583565"/>
          </a:xfrm>
          <a:prstGeom prst="rect">
            <a:avLst/>
          </a:prstGeom>
          <a:noFill/>
          <a:ln w="9525">
            <a:noFill/>
          </a:ln>
        </p:spPr>
        <p:txBody>
          <a:bodyPr wrap="none">
            <a:spAutoFit/>
          </a:bodyPr>
          <a:p>
            <a:pPr eaLnBrk="1" hangingPunct="1"/>
            <a:r>
              <a:rPr lang="zh-CN" altLang="en-US" sz="3200" b="1" dirty="0">
                <a:solidFill>
                  <a:srgbClr val="FF0000"/>
                </a:solidFill>
                <a:latin typeface="Arial" panose="020B0604020202020204" pitchFamily="34" charset="0"/>
                <a:ea typeface="微软雅黑" panose="020B0503020204020204" charset="-122"/>
              </a:rPr>
              <a:t>（世界瓜分完毕）</a:t>
            </a:r>
            <a:endParaRPr lang="zh-CN" altLang="en-US" sz="3200" b="1" dirty="0">
              <a:solidFill>
                <a:srgbClr val="FF0000"/>
              </a:solidFill>
              <a:latin typeface="Arial" panose="020B0604020202020204" pitchFamily="34" charset="0"/>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blinds(horizontal)">
                                      <p:cBhvr>
                                        <p:cTn id="7" dur="500"/>
                                        <p:tgtEl>
                                          <p:spTgt spid="3789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6"/>
                                        </p:tgtEl>
                                        <p:attrNameLst>
                                          <p:attrName>style.visibility</p:attrName>
                                        </p:attrNameLst>
                                      </p:cBhvr>
                                      <p:to>
                                        <p:strVal val="visible"/>
                                      </p:to>
                                    </p:set>
                                    <p:animEffect transition="in" filter="blinds(horizontal)">
                                      <p:cBhvr>
                                        <p:cTn id="12" dur="500"/>
                                        <p:tgtEl>
                                          <p:spTgt spid="3789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897"/>
                                        </p:tgtEl>
                                        <p:attrNameLst>
                                          <p:attrName>style.visibility</p:attrName>
                                        </p:attrNameLst>
                                      </p:cBhvr>
                                      <p:to>
                                        <p:strVal val="visible"/>
                                      </p:to>
                                    </p:set>
                                    <p:animEffect transition="in" filter="blinds(horizontal)">
                                      <p:cBhvr>
                                        <p:cTn id="17" dur="500"/>
                                        <p:tgtEl>
                                          <p:spTgt spid="3789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898"/>
                                        </p:tgtEl>
                                        <p:attrNameLst>
                                          <p:attrName>style.visibility</p:attrName>
                                        </p:attrNameLst>
                                      </p:cBhvr>
                                      <p:to>
                                        <p:strVal val="visible"/>
                                      </p:to>
                                    </p:set>
                                    <p:animEffect transition="in" filter="blinds(horizontal)">
                                      <p:cBhvr>
                                        <p:cTn id="22" dur="500"/>
                                        <p:tgtEl>
                                          <p:spTgt spid="37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6" grpId="0"/>
      <p:bldP spid="37897" grpId="0"/>
      <p:bldP spid="3789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3014" name="文本框 43013"/>
          <p:cNvSpPr txBox="1"/>
          <p:nvPr/>
        </p:nvSpPr>
        <p:spPr>
          <a:xfrm>
            <a:off x="351155" y="173355"/>
            <a:ext cx="4805680" cy="521970"/>
          </a:xfrm>
          <a:prstGeom prst="rect">
            <a:avLst/>
          </a:prstGeom>
          <a:noFill/>
          <a:ln w="9525">
            <a:noFill/>
          </a:ln>
        </p:spPr>
        <p:txBody>
          <a:bodyPr wrap="none" anchor="t">
            <a:spAutoFit/>
          </a:bodyPr>
          <a:p>
            <a:r>
              <a:rPr lang="zh-CN" altLang="en-US" sz="2800" b="1" dirty="0">
                <a:latin typeface="Arial" panose="020B0604020202020204" pitchFamily="34" charset="0"/>
                <a:ea typeface="微软雅黑" panose="020B0503020204020204" charset="-122"/>
              </a:rPr>
              <a:t>归纳：第二次工业革命的影响</a:t>
            </a:r>
            <a:endParaRPr lang="zh-CN" altLang="en-US" sz="2800" b="1" dirty="0">
              <a:latin typeface="Arial" panose="020B0604020202020204" pitchFamily="34" charset="0"/>
              <a:ea typeface="微软雅黑" panose="020B0503020204020204" charset="-122"/>
            </a:endParaRPr>
          </a:p>
        </p:txBody>
      </p:sp>
      <p:graphicFrame>
        <p:nvGraphicFramePr>
          <p:cNvPr id="5" name="表格 4"/>
          <p:cNvGraphicFramePr/>
          <p:nvPr/>
        </p:nvGraphicFramePr>
        <p:xfrm>
          <a:off x="204470" y="786130"/>
          <a:ext cx="8708390" cy="4069080"/>
        </p:xfrm>
        <a:graphic>
          <a:graphicData uri="http://schemas.openxmlformats.org/drawingml/2006/table">
            <a:tbl>
              <a:tblPr firstRow="1" bandRow="1">
                <a:tableStyleId>{5940675A-B579-460E-94D1-54222C63F5DA}</a:tableStyleId>
              </a:tblPr>
              <a:tblGrid>
                <a:gridCol w="690880"/>
                <a:gridCol w="2155825"/>
                <a:gridCol w="5861685"/>
              </a:tblGrid>
              <a:tr h="508635">
                <a:tc rowSpan="6">
                  <a:txBody>
                    <a:bodyPr/>
                    <a:p>
                      <a:pPr algn="ctr">
                        <a:buNone/>
                      </a:pPr>
                      <a:r>
                        <a:rPr lang="zh-CN" altLang="en-US" sz="2400" b="1">
                          <a:latin typeface="微软雅黑" panose="020B0503020204020204" charset="-122"/>
                          <a:ea typeface="微软雅黑" panose="020B0503020204020204" charset="-122"/>
                        </a:rPr>
                        <a:t>经</a:t>
                      </a:r>
                      <a:endParaRPr lang="zh-CN" altLang="en-US" sz="2400" b="1">
                        <a:latin typeface="微软雅黑" panose="020B0503020204020204" charset="-122"/>
                        <a:ea typeface="微软雅黑" panose="020B0503020204020204" charset="-122"/>
                      </a:endParaRPr>
                    </a:p>
                    <a:p>
                      <a:pPr algn="ctr">
                        <a:buNone/>
                      </a:pPr>
                      <a:r>
                        <a:rPr lang="zh-CN" altLang="en-US" sz="2400" b="1">
                          <a:latin typeface="微软雅黑" panose="020B0503020204020204" charset="-122"/>
                          <a:ea typeface="微软雅黑" panose="020B0503020204020204" charset="-122"/>
                        </a:rPr>
                        <a:t>济</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b="1">
                          <a:latin typeface="微软雅黑" panose="020B0503020204020204" charset="-122"/>
                          <a:ea typeface="微软雅黑" panose="020B0503020204020204" charset="-122"/>
                        </a:rPr>
                        <a:t>生产力</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en-US" altLang="zh-CN" sz="2400">
                        <a:latin typeface="微软雅黑" panose="020B0503020204020204" charset="-122"/>
                        <a:ea typeface="微软雅黑" panose="020B0503020204020204" charset="-122"/>
                        <a:cs typeface="微软雅黑" panose="020B0503020204020204" charset="-122"/>
                      </a:endParaRPr>
                    </a:p>
                  </a:txBody>
                  <a:tcPr/>
                </a:tc>
              </a:tr>
              <a:tr h="508635">
                <a:tc vMerge="1">
                  <a:tcPr/>
                </a:tc>
                <a:tc>
                  <a:txBody>
                    <a:bodyPr/>
                    <a:p>
                      <a:pPr algn="ctr">
                        <a:buNone/>
                      </a:pPr>
                      <a:r>
                        <a:rPr lang="zh-CN" altLang="en-US" sz="2400" b="1">
                          <a:latin typeface="微软雅黑" panose="020B0503020204020204" charset="-122"/>
                          <a:ea typeface="微软雅黑" panose="020B0503020204020204" charset="-122"/>
                          <a:sym typeface="Arial" panose="020B0604020202020204" pitchFamily="34" charset="0"/>
                        </a:rPr>
                        <a:t>生产组织方式</a:t>
                      </a:r>
                      <a:endParaRPr lang="zh-CN" altLang="en-US" sz="2400" b="1">
                        <a:latin typeface="微软雅黑" panose="020B0503020204020204" charset="-122"/>
                        <a:ea typeface="微软雅黑" panose="020B0503020204020204" charset="-122"/>
                        <a:sym typeface="Arial" panose="020B0604020202020204" pitchFamily="34" charset="0"/>
                      </a:endParaRPr>
                    </a:p>
                  </a:txBody>
                  <a:tcPr anchor="ctr" anchorCtr="0"/>
                </a:tc>
                <a:tc>
                  <a:txBody>
                    <a:bodyPr/>
                    <a:p>
                      <a:pPr algn="ctr">
                        <a:lnSpc>
                          <a:spcPct val="100000"/>
                        </a:lnSpc>
                        <a:spcBef>
                          <a:spcPct val="50000"/>
                        </a:spcBef>
                      </a:pPr>
                      <a:endParaRPr lang="zh-CN" altLang="zh-CN" sz="2400">
                        <a:latin typeface="微软雅黑" panose="020B0503020204020204" charset="-122"/>
                        <a:ea typeface="微软雅黑" panose="020B0503020204020204" charset="-122"/>
                        <a:sym typeface="Arial" panose="020B0604020202020204" pitchFamily="34" charset="0"/>
                      </a:endParaRPr>
                    </a:p>
                  </a:txBody>
                  <a:tcPr anchor="ctr" anchorCtr="1"/>
                </a:tc>
              </a:tr>
              <a:tr h="508635">
                <a:tc vMerge="1">
                  <a:tcPr/>
                </a:tc>
                <a:tc>
                  <a:txBody>
                    <a:bodyPr/>
                    <a:p>
                      <a:pPr algn="ctr">
                        <a:buNone/>
                      </a:pPr>
                      <a:r>
                        <a:rPr lang="zh-CN" altLang="en-US" sz="2400" b="1">
                          <a:latin typeface="微软雅黑" panose="020B0503020204020204" charset="-122"/>
                          <a:ea typeface="微软雅黑" panose="020B0503020204020204" charset="-122"/>
                        </a:rPr>
                        <a:t>城市化进程</a:t>
                      </a:r>
                      <a:endParaRPr lang="zh-CN" altLang="en-US" sz="2400" b="1">
                        <a:latin typeface="微软雅黑" panose="020B0503020204020204" charset="-122"/>
                        <a:ea typeface="微软雅黑" panose="020B0503020204020204" charset="-122"/>
                      </a:endParaRPr>
                    </a:p>
                  </a:txBody>
                  <a:tcPr anchor="ctr" anchorCtr="0"/>
                </a:tc>
                <a:tc>
                  <a:txBody>
                    <a:bodyPr/>
                    <a:p>
                      <a:pPr algn="ctr">
                        <a:lnSpc>
                          <a:spcPct val="100000"/>
                        </a:lnSpc>
                        <a:spcBef>
                          <a:spcPct val="50000"/>
                        </a:spcBef>
                      </a:pPr>
                      <a:endParaRPr lang="zh-CN" altLang="en-US" sz="2400">
                        <a:latin typeface="微软雅黑" panose="020B0503020204020204" charset="-122"/>
                        <a:ea typeface="微软雅黑" panose="020B0503020204020204" charset="-122"/>
                        <a:cs typeface="宋体" panose="02010600030101010101" pitchFamily="2" charset="-122"/>
                        <a:sym typeface="+mn-ea"/>
                      </a:endParaRPr>
                    </a:p>
                  </a:txBody>
                  <a:tcPr/>
                </a:tc>
              </a:tr>
              <a:tr h="508635">
                <a:tc vMerge="1">
                  <a:tcPr/>
                </a:tc>
                <a:tc>
                  <a:txBody>
                    <a:bodyPr/>
                    <a:p>
                      <a:pPr algn="ctr">
                        <a:buNone/>
                      </a:pPr>
                      <a:r>
                        <a:rPr lang="zh-CN" altLang="en-US" sz="2400" b="1">
                          <a:latin typeface="微软雅黑" panose="020B0503020204020204" charset="-122"/>
                          <a:ea typeface="微软雅黑" panose="020B0503020204020204" charset="-122"/>
                        </a:rPr>
                        <a:t>工业结构</a:t>
                      </a:r>
                      <a:endParaRPr lang="zh-CN" altLang="en-US" sz="2400" b="1">
                        <a:latin typeface="微软雅黑" panose="020B0503020204020204" charset="-122"/>
                        <a:ea typeface="微软雅黑" panose="020B0503020204020204" charset="-122"/>
                      </a:endParaRPr>
                    </a:p>
                  </a:txBody>
                  <a:tcPr anchor="ctr" anchorCtr="0"/>
                </a:tc>
                <a:tc>
                  <a:txBody>
                    <a:bodyPr/>
                    <a:p>
                      <a:pPr algn="ctr">
                        <a:lnSpc>
                          <a:spcPct val="100000"/>
                        </a:lnSpc>
                        <a:spcBef>
                          <a:spcPct val="50000"/>
                        </a:spcBef>
                        <a:buNone/>
                      </a:pPr>
                      <a:r>
                        <a:rPr lang="zh-CN" altLang="en-US" sz="2400">
                          <a:latin typeface="微软雅黑" panose="020B0503020204020204" charset="-122"/>
                          <a:ea typeface="微软雅黑" panose="020B0503020204020204" charset="-122"/>
                          <a:cs typeface="微软雅黑" panose="020B0503020204020204" charset="-122"/>
                          <a:sym typeface="+mn-ea"/>
                        </a:rPr>
                        <a:t>工业发展中出现什么新变化</a:t>
                      </a:r>
                      <a:endParaRPr lang="zh-CN" altLang="en-US" sz="2400">
                        <a:latin typeface="微软雅黑" panose="020B0503020204020204" charset="-122"/>
                        <a:ea typeface="微软雅黑" panose="020B0503020204020204" charset="-122"/>
                        <a:cs typeface="宋体" panose="02010600030101010101" pitchFamily="2" charset="-122"/>
                        <a:sym typeface="+mn-ea"/>
                      </a:endParaRPr>
                    </a:p>
                  </a:txBody>
                  <a:tcPr/>
                </a:tc>
              </a:tr>
              <a:tr h="508635">
                <a:tc vMerge="1">
                  <a:tcPr/>
                </a:tc>
                <a:tc>
                  <a:txBody>
                    <a:bodyPr/>
                    <a:p>
                      <a:pPr algn="ctr">
                        <a:buNone/>
                      </a:pPr>
                      <a:r>
                        <a:rPr lang="zh-CN" altLang="en-US" sz="2400" b="1">
                          <a:latin typeface="微软雅黑" panose="020B0503020204020204" charset="-122"/>
                          <a:ea typeface="微软雅黑" panose="020B0503020204020204" charset="-122"/>
                        </a:rPr>
                        <a:t>经济格局</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a:latin typeface="微软雅黑" panose="020B0503020204020204" charset="-122"/>
                          <a:ea typeface="微软雅黑" panose="020B0503020204020204" charset="-122"/>
                        </a:rPr>
                        <a:t>欧美资本主义国家的发展对英国有何影响</a:t>
                      </a:r>
                      <a:endParaRPr lang="zh-CN" altLang="en-US" sz="2400">
                        <a:latin typeface="微软雅黑" panose="020B0503020204020204" charset="-122"/>
                        <a:ea typeface="微软雅黑" panose="020B0503020204020204" charset="-122"/>
                      </a:endParaRPr>
                    </a:p>
                  </a:txBody>
                  <a:tcPr/>
                </a:tc>
              </a:tr>
              <a:tr h="508635">
                <a:tc vMerge="1">
                  <a:tcPr/>
                </a:tc>
                <a:tc>
                  <a:txBody>
                    <a:bodyPr/>
                    <a:p>
                      <a:pPr algn="ctr">
                        <a:buNone/>
                      </a:pPr>
                      <a:r>
                        <a:rPr lang="zh-CN" altLang="en-US" sz="2400" b="1">
                          <a:latin typeface="微软雅黑" panose="020B0503020204020204" charset="-122"/>
                          <a:ea typeface="微软雅黑" panose="020B0503020204020204" charset="-122"/>
                        </a:rPr>
                        <a:t>世界市场</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zh-CN" altLang="en-US" sz="2400">
                        <a:latin typeface="微软雅黑" panose="020B0503020204020204" charset="-122"/>
                        <a:ea typeface="微软雅黑" panose="020B0503020204020204" charset="-122"/>
                      </a:endParaRPr>
                    </a:p>
                  </a:txBody>
                  <a:tcPr/>
                </a:tc>
              </a:tr>
              <a:tr h="508635">
                <a:tc rowSpan="2">
                  <a:txBody>
                    <a:bodyPr/>
                    <a:p>
                      <a:pPr algn="ctr">
                        <a:buNone/>
                      </a:pPr>
                      <a:r>
                        <a:rPr lang="zh-CN" altLang="en-US" sz="2400" b="1">
                          <a:latin typeface="微软雅黑" panose="020B0503020204020204" charset="-122"/>
                          <a:ea typeface="微软雅黑" panose="020B0503020204020204" charset="-122"/>
                        </a:rPr>
                        <a:t>政</a:t>
                      </a:r>
                      <a:endParaRPr lang="zh-CN" altLang="en-US" sz="2400" b="1">
                        <a:latin typeface="微软雅黑" panose="020B0503020204020204" charset="-122"/>
                        <a:ea typeface="微软雅黑" panose="020B0503020204020204" charset="-122"/>
                      </a:endParaRPr>
                    </a:p>
                    <a:p>
                      <a:pPr algn="ctr">
                        <a:buNone/>
                      </a:pPr>
                      <a:r>
                        <a:rPr lang="zh-CN" altLang="en-US" sz="2400" b="1">
                          <a:latin typeface="微软雅黑" panose="020B0503020204020204" charset="-122"/>
                          <a:ea typeface="微软雅黑" panose="020B0503020204020204" charset="-122"/>
                        </a:rPr>
                        <a:t>治</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b="1">
                          <a:latin typeface="微软雅黑" panose="020B0503020204020204" charset="-122"/>
                          <a:ea typeface="微软雅黑" panose="020B0503020204020204" charset="-122"/>
                        </a:rPr>
                        <a:t>制度、</a:t>
                      </a:r>
                      <a:endParaRPr lang="zh-CN" altLang="en-US" sz="2400" b="1">
                        <a:latin typeface="微软雅黑" panose="020B0503020204020204" charset="-122"/>
                        <a:ea typeface="微软雅黑" panose="020B0503020204020204" charset="-122"/>
                      </a:endParaRPr>
                    </a:p>
                    <a:p>
                      <a:pPr algn="ctr">
                        <a:buNone/>
                      </a:pPr>
                      <a:r>
                        <a:rPr lang="zh-CN" altLang="en-US" sz="2400" b="1">
                          <a:latin typeface="微软雅黑" panose="020B0503020204020204" charset="-122"/>
                          <a:ea typeface="微软雅黑" panose="020B0503020204020204" charset="-122"/>
                        </a:rPr>
                        <a:t>对外扩张</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a:latin typeface="微软雅黑" panose="020B0503020204020204" charset="-122"/>
                          <a:ea typeface="微软雅黑" panose="020B0503020204020204" charset="-122"/>
                          <a:sym typeface="+mn-ea"/>
                        </a:rPr>
                        <a:t>欧美资本主义国家进入什么阶段，掀起了什么狂潮</a:t>
                      </a:r>
                      <a:endParaRPr lang="zh-CN" altLang="en-US" sz="2400">
                        <a:latin typeface="微软雅黑" panose="020B0503020204020204" charset="-122"/>
                        <a:ea typeface="微软雅黑" panose="020B0503020204020204" charset="-122"/>
                      </a:endParaRPr>
                    </a:p>
                  </a:txBody>
                  <a:tcPr/>
                </a:tc>
              </a:tr>
              <a:tr h="508635">
                <a:tc vMerge="1">
                  <a:tcPr/>
                </a:tc>
                <a:tc>
                  <a:txBody>
                    <a:bodyPr/>
                    <a:p>
                      <a:pPr algn="ctr">
                        <a:buNone/>
                      </a:pPr>
                      <a:r>
                        <a:rPr lang="zh-CN" altLang="en-US" sz="2400" b="1">
                          <a:latin typeface="微软雅黑" panose="020B0503020204020204" charset="-122"/>
                          <a:ea typeface="微软雅黑" panose="020B0503020204020204" charset="-122"/>
                        </a:rPr>
                        <a:t>社会关系</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a:latin typeface="微软雅黑" panose="020B0503020204020204" charset="-122"/>
                          <a:ea typeface="微软雅黑" panose="020B0503020204020204" charset="-122"/>
                          <a:cs typeface="微软雅黑" panose="020B0503020204020204" charset="-122"/>
                        </a:rPr>
                        <a:t>哪一阶级逐渐壮大，什么运动也随之得到发展</a:t>
                      </a:r>
                      <a:endParaRPr lang="zh-CN" altLang="en-US" sz="2400">
                        <a:latin typeface="微软雅黑" panose="020B0503020204020204" charset="-122"/>
                        <a:ea typeface="微软雅黑" panose="020B0503020204020204" charset="-122"/>
                        <a:cs typeface="微软雅黑" panose="020B0503020204020204" charset="-122"/>
                      </a:endParaRPr>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4"/>
                                        </p:tgtEl>
                                        <p:attrNameLst>
                                          <p:attrName>style.visibility</p:attrName>
                                        </p:attrNameLst>
                                      </p:cBhvr>
                                      <p:to>
                                        <p:strVal val="visible"/>
                                      </p:to>
                                    </p:set>
                                    <p:animEffect transition="in" filter="wipe(left)">
                                      <p:cBhvr>
                                        <p:cTn id="7" dur="500"/>
                                        <p:tgtEl>
                                          <p:spTgt spid="43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3014" name="文本框 43013"/>
          <p:cNvSpPr txBox="1"/>
          <p:nvPr/>
        </p:nvSpPr>
        <p:spPr>
          <a:xfrm>
            <a:off x="351155" y="173355"/>
            <a:ext cx="4805680" cy="521970"/>
          </a:xfrm>
          <a:prstGeom prst="rect">
            <a:avLst/>
          </a:prstGeom>
          <a:noFill/>
          <a:ln w="9525">
            <a:noFill/>
          </a:ln>
        </p:spPr>
        <p:txBody>
          <a:bodyPr wrap="none" anchor="t">
            <a:spAutoFit/>
          </a:bodyPr>
          <a:p>
            <a:r>
              <a:rPr lang="zh-CN" altLang="en-US" sz="2800" b="1" dirty="0">
                <a:latin typeface="Arial" panose="020B0604020202020204" pitchFamily="34" charset="0"/>
                <a:ea typeface="微软雅黑" panose="020B0503020204020204" charset="-122"/>
              </a:rPr>
              <a:t>归纳：第二次工业革命的影响</a:t>
            </a:r>
            <a:endParaRPr lang="zh-CN" altLang="en-US" sz="2800" b="1" dirty="0">
              <a:latin typeface="Arial" panose="020B0604020202020204" pitchFamily="34" charset="0"/>
              <a:ea typeface="微软雅黑" panose="020B0503020204020204" charset="-122"/>
            </a:endParaRPr>
          </a:p>
        </p:txBody>
      </p:sp>
      <p:graphicFrame>
        <p:nvGraphicFramePr>
          <p:cNvPr id="5" name="表格 4"/>
          <p:cNvGraphicFramePr/>
          <p:nvPr/>
        </p:nvGraphicFramePr>
        <p:xfrm>
          <a:off x="204470" y="786130"/>
          <a:ext cx="8915400" cy="5915025"/>
        </p:xfrm>
        <a:graphic>
          <a:graphicData uri="http://schemas.openxmlformats.org/drawingml/2006/table">
            <a:tbl>
              <a:tblPr firstRow="1" bandRow="1">
                <a:tableStyleId>{5940675A-B579-460E-94D1-54222C63F5DA}</a:tableStyleId>
              </a:tblPr>
              <a:tblGrid>
                <a:gridCol w="569595"/>
                <a:gridCol w="1727200"/>
                <a:gridCol w="6618605"/>
              </a:tblGrid>
              <a:tr h="706755">
                <a:tc rowSpan="6">
                  <a:txBody>
                    <a:bodyPr/>
                    <a:p>
                      <a:pPr algn="ctr">
                        <a:buNone/>
                      </a:pPr>
                      <a:r>
                        <a:rPr lang="zh-CN" altLang="en-US" sz="2400" b="1">
                          <a:latin typeface="微软雅黑" panose="020B0503020204020204" charset="-122"/>
                          <a:ea typeface="微软雅黑" panose="020B0503020204020204" charset="-122"/>
                        </a:rPr>
                        <a:t>经</a:t>
                      </a:r>
                      <a:endParaRPr lang="zh-CN" altLang="en-US" sz="2400" b="1">
                        <a:latin typeface="微软雅黑" panose="020B0503020204020204" charset="-122"/>
                        <a:ea typeface="微软雅黑" panose="020B0503020204020204" charset="-122"/>
                      </a:endParaRPr>
                    </a:p>
                    <a:p>
                      <a:pPr algn="ctr">
                        <a:buNone/>
                      </a:pPr>
                      <a:r>
                        <a:rPr lang="zh-CN" altLang="en-US" sz="2400" b="1">
                          <a:latin typeface="微软雅黑" panose="020B0503020204020204" charset="-122"/>
                          <a:ea typeface="微软雅黑" panose="020B0503020204020204" charset="-122"/>
                        </a:rPr>
                        <a:t>济</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b="1">
                          <a:latin typeface="微软雅黑" panose="020B0503020204020204" charset="-122"/>
                          <a:ea typeface="微软雅黑" panose="020B0503020204020204" charset="-122"/>
                        </a:rPr>
                        <a:t>生产力</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en-US" altLang="zh-CN" sz="2400" b="1">
                        <a:latin typeface="微软雅黑" panose="020B0503020204020204" charset="-122"/>
                        <a:ea typeface="微软雅黑" panose="020B0503020204020204" charset="-122"/>
                        <a:cs typeface="微软雅黑" panose="020B0503020204020204" charset="-122"/>
                      </a:endParaRPr>
                    </a:p>
                  </a:txBody>
                  <a:tcPr/>
                </a:tc>
              </a:tr>
              <a:tr h="706755">
                <a:tc vMerge="1">
                  <a:tcPr/>
                </a:tc>
                <a:tc>
                  <a:txBody>
                    <a:bodyPr/>
                    <a:p>
                      <a:pPr algn="ctr">
                        <a:buNone/>
                      </a:pPr>
                      <a:r>
                        <a:rPr lang="zh-CN" altLang="en-US" sz="2400" b="1">
                          <a:latin typeface="微软雅黑" panose="020B0503020204020204" charset="-122"/>
                          <a:ea typeface="微软雅黑" panose="020B0503020204020204" charset="-122"/>
                          <a:sym typeface="Arial" panose="020B0604020202020204" pitchFamily="34" charset="0"/>
                        </a:rPr>
                        <a:t>生产组织</a:t>
                      </a:r>
                      <a:endParaRPr lang="zh-CN" altLang="en-US" sz="2400" b="1">
                        <a:latin typeface="微软雅黑" panose="020B0503020204020204" charset="-122"/>
                        <a:ea typeface="微软雅黑" panose="020B0503020204020204" charset="-122"/>
                        <a:sym typeface="Arial" panose="020B0604020202020204" pitchFamily="34" charset="0"/>
                      </a:endParaRPr>
                    </a:p>
                  </a:txBody>
                  <a:tcPr anchor="ctr" anchorCtr="0"/>
                </a:tc>
                <a:tc>
                  <a:txBody>
                    <a:bodyPr/>
                    <a:p>
                      <a:pPr algn="ctr">
                        <a:lnSpc>
                          <a:spcPct val="100000"/>
                        </a:lnSpc>
                        <a:spcBef>
                          <a:spcPct val="50000"/>
                        </a:spcBef>
                      </a:pPr>
                      <a:endParaRPr lang="zh-CN" altLang="zh-CN" sz="2400" b="1">
                        <a:latin typeface="微软雅黑" panose="020B0503020204020204" charset="-122"/>
                        <a:ea typeface="微软雅黑" panose="020B0503020204020204" charset="-122"/>
                        <a:sym typeface="Arial" panose="020B0604020202020204" pitchFamily="34" charset="0"/>
                      </a:endParaRPr>
                    </a:p>
                  </a:txBody>
                  <a:tcPr anchor="ctr" anchorCtr="1"/>
                </a:tc>
              </a:tr>
              <a:tr h="706755">
                <a:tc vMerge="1">
                  <a:tcPr/>
                </a:tc>
                <a:tc>
                  <a:txBody>
                    <a:bodyPr/>
                    <a:p>
                      <a:pPr algn="ctr">
                        <a:buNone/>
                      </a:pPr>
                      <a:r>
                        <a:rPr lang="zh-CN" altLang="en-US" sz="2400" b="1">
                          <a:latin typeface="微软雅黑" panose="020B0503020204020204" charset="-122"/>
                          <a:ea typeface="微软雅黑" panose="020B0503020204020204" charset="-122"/>
                        </a:rPr>
                        <a:t>城市化进程</a:t>
                      </a:r>
                      <a:endParaRPr lang="zh-CN" altLang="en-US" sz="2400" b="1">
                        <a:latin typeface="微软雅黑" panose="020B0503020204020204" charset="-122"/>
                        <a:ea typeface="微软雅黑" panose="020B0503020204020204" charset="-122"/>
                      </a:endParaRPr>
                    </a:p>
                  </a:txBody>
                  <a:tcPr anchor="ctr" anchorCtr="0"/>
                </a:tc>
                <a:tc>
                  <a:txBody>
                    <a:bodyPr/>
                    <a:p>
                      <a:pPr algn="ctr">
                        <a:lnSpc>
                          <a:spcPct val="100000"/>
                        </a:lnSpc>
                        <a:spcBef>
                          <a:spcPct val="50000"/>
                        </a:spcBef>
                      </a:pPr>
                      <a:endParaRPr lang="zh-CN" altLang="en-US" sz="2400" b="1">
                        <a:latin typeface="微软雅黑" panose="020B0503020204020204" charset="-122"/>
                        <a:ea typeface="微软雅黑" panose="020B0503020204020204" charset="-122"/>
                        <a:cs typeface="宋体" panose="02010600030101010101" pitchFamily="2" charset="-122"/>
                        <a:sym typeface="+mn-ea"/>
                      </a:endParaRPr>
                    </a:p>
                  </a:txBody>
                  <a:tcPr/>
                </a:tc>
              </a:tr>
              <a:tr h="706755">
                <a:tc vMerge="1">
                  <a:tcPr/>
                </a:tc>
                <a:tc>
                  <a:txBody>
                    <a:bodyPr/>
                    <a:p>
                      <a:pPr algn="ctr">
                        <a:buNone/>
                      </a:pPr>
                      <a:r>
                        <a:rPr lang="zh-CN" altLang="en-US" sz="2400" b="1">
                          <a:latin typeface="微软雅黑" panose="020B0503020204020204" charset="-122"/>
                          <a:ea typeface="微软雅黑" panose="020B0503020204020204" charset="-122"/>
                        </a:rPr>
                        <a:t>工业结构</a:t>
                      </a:r>
                      <a:endParaRPr lang="zh-CN" altLang="en-US" sz="2400" b="1">
                        <a:latin typeface="微软雅黑" panose="020B0503020204020204" charset="-122"/>
                        <a:ea typeface="微软雅黑" panose="020B0503020204020204" charset="-122"/>
                      </a:endParaRPr>
                    </a:p>
                  </a:txBody>
                  <a:tcPr anchor="ctr" anchorCtr="0"/>
                </a:tc>
                <a:tc>
                  <a:txBody>
                    <a:bodyPr/>
                    <a:p>
                      <a:pPr algn="ctr">
                        <a:lnSpc>
                          <a:spcPct val="100000"/>
                        </a:lnSpc>
                        <a:spcBef>
                          <a:spcPct val="50000"/>
                        </a:spcBef>
                        <a:buNone/>
                      </a:pPr>
                      <a:endParaRPr lang="zh-CN" altLang="en-US" sz="2400" b="1">
                        <a:latin typeface="微软雅黑" panose="020B0503020204020204" charset="-122"/>
                        <a:ea typeface="微软雅黑" panose="020B0503020204020204" charset="-122"/>
                        <a:cs typeface="宋体" panose="02010600030101010101" pitchFamily="2" charset="-122"/>
                        <a:sym typeface="+mn-ea"/>
                      </a:endParaRPr>
                    </a:p>
                  </a:txBody>
                  <a:tcPr/>
                </a:tc>
              </a:tr>
              <a:tr h="596900">
                <a:tc vMerge="1">
                  <a:tcPr/>
                </a:tc>
                <a:tc>
                  <a:txBody>
                    <a:bodyPr/>
                    <a:p>
                      <a:pPr algn="ctr">
                        <a:buNone/>
                      </a:pPr>
                      <a:r>
                        <a:rPr lang="zh-CN" altLang="en-US" sz="2400" b="1">
                          <a:latin typeface="微软雅黑" panose="020B0503020204020204" charset="-122"/>
                          <a:ea typeface="微软雅黑" panose="020B0503020204020204" charset="-122"/>
                        </a:rPr>
                        <a:t>经济格局</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zh-CN" altLang="en-US" sz="2400" b="1">
                        <a:latin typeface="微软雅黑" panose="020B0503020204020204" charset="-122"/>
                        <a:ea typeface="微软雅黑" panose="020B0503020204020204" charset="-122"/>
                      </a:endParaRPr>
                    </a:p>
                  </a:txBody>
                  <a:tcPr/>
                </a:tc>
              </a:tr>
              <a:tr h="624205">
                <a:tc vMerge="1">
                  <a:tcPr/>
                </a:tc>
                <a:tc>
                  <a:txBody>
                    <a:bodyPr/>
                    <a:p>
                      <a:pPr algn="ctr">
                        <a:buNone/>
                      </a:pPr>
                      <a:r>
                        <a:rPr lang="zh-CN" altLang="en-US" sz="2400" b="1">
                          <a:latin typeface="微软雅黑" panose="020B0503020204020204" charset="-122"/>
                          <a:ea typeface="微软雅黑" panose="020B0503020204020204" charset="-122"/>
                        </a:rPr>
                        <a:t>世界市场</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zh-CN" altLang="en-US" sz="2400" b="1">
                        <a:latin typeface="微软雅黑" panose="020B0503020204020204" charset="-122"/>
                        <a:ea typeface="微软雅黑" panose="020B0503020204020204" charset="-122"/>
                      </a:endParaRPr>
                    </a:p>
                  </a:txBody>
                  <a:tcPr/>
                </a:tc>
              </a:tr>
              <a:tr h="871855">
                <a:tc rowSpan="2">
                  <a:txBody>
                    <a:bodyPr/>
                    <a:p>
                      <a:pPr algn="ctr">
                        <a:buNone/>
                      </a:pPr>
                      <a:r>
                        <a:rPr lang="zh-CN" altLang="en-US" sz="2400" b="1">
                          <a:latin typeface="微软雅黑" panose="020B0503020204020204" charset="-122"/>
                          <a:ea typeface="微软雅黑" panose="020B0503020204020204" charset="-122"/>
                        </a:rPr>
                        <a:t>政</a:t>
                      </a:r>
                      <a:endParaRPr lang="zh-CN" altLang="en-US" sz="2400" b="1">
                        <a:latin typeface="微软雅黑" panose="020B0503020204020204" charset="-122"/>
                        <a:ea typeface="微软雅黑" panose="020B0503020204020204" charset="-122"/>
                      </a:endParaRPr>
                    </a:p>
                    <a:p>
                      <a:pPr algn="ctr">
                        <a:buNone/>
                      </a:pPr>
                      <a:r>
                        <a:rPr lang="zh-CN" altLang="en-US" sz="2400" b="1">
                          <a:latin typeface="微软雅黑" panose="020B0503020204020204" charset="-122"/>
                          <a:ea typeface="微软雅黑" panose="020B0503020204020204" charset="-122"/>
                        </a:rPr>
                        <a:t>治</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r>
                        <a:rPr lang="zh-CN" altLang="en-US" sz="2400" b="1">
                          <a:latin typeface="微软雅黑" panose="020B0503020204020204" charset="-122"/>
                          <a:ea typeface="微软雅黑" panose="020B0503020204020204" charset="-122"/>
                        </a:rPr>
                        <a:t>制度、</a:t>
                      </a:r>
                      <a:endParaRPr lang="zh-CN" altLang="en-US" sz="2400" b="1">
                        <a:latin typeface="微软雅黑" panose="020B0503020204020204" charset="-122"/>
                        <a:ea typeface="微软雅黑" panose="020B0503020204020204" charset="-122"/>
                      </a:endParaRPr>
                    </a:p>
                    <a:p>
                      <a:pPr algn="ctr">
                        <a:buNone/>
                      </a:pPr>
                      <a:r>
                        <a:rPr lang="zh-CN" altLang="en-US" sz="2400" b="1">
                          <a:latin typeface="微软雅黑" panose="020B0503020204020204" charset="-122"/>
                          <a:ea typeface="微软雅黑" panose="020B0503020204020204" charset="-122"/>
                        </a:rPr>
                        <a:t>对外扩张</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zh-CN" altLang="en-US" sz="2400" b="1">
                        <a:latin typeface="微软雅黑" panose="020B0503020204020204" charset="-122"/>
                        <a:ea typeface="微软雅黑" panose="020B0503020204020204" charset="-122"/>
                      </a:endParaRPr>
                    </a:p>
                  </a:txBody>
                  <a:tcPr/>
                </a:tc>
              </a:tr>
              <a:tr h="995045">
                <a:tc vMerge="1">
                  <a:tcPr/>
                </a:tc>
                <a:tc>
                  <a:txBody>
                    <a:bodyPr/>
                    <a:p>
                      <a:pPr algn="ctr">
                        <a:buNone/>
                      </a:pPr>
                      <a:r>
                        <a:rPr lang="zh-CN" altLang="en-US" sz="2400" b="1">
                          <a:latin typeface="微软雅黑" panose="020B0503020204020204" charset="-122"/>
                          <a:ea typeface="微软雅黑" panose="020B0503020204020204" charset="-122"/>
                        </a:rPr>
                        <a:t>社会关系</a:t>
                      </a:r>
                      <a:endParaRPr lang="zh-CN" altLang="en-US" sz="2400" b="1">
                        <a:latin typeface="微软雅黑" panose="020B0503020204020204" charset="-122"/>
                        <a:ea typeface="微软雅黑" panose="020B0503020204020204" charset="-122"/>
                      </a:endParaRPr>
                    </a:p>
                  </a:txBody>
                  <a:tcPr anchor="ctr" anchorCtr="0"/>
                </a:tc>
                <a:tc>
                  <a:txBody>
                    <a:bodyPr/>
                    <a:p>
                      <a:pPr algn="ctr">
                        <a:buNone/>
                      </a:pPr>
                      <a:endParaRPr lang="zh-CN" altLang="en-US" sz="2400" b="1">
                        <a:latin typeface="微软雅黑" panose="020B0503020204020204" charset="-122"/>
                        <a:ea typeface="微软雅黑" panose="020B0503020204020204" charset="-122"/>
                        <a:cs typeface="微软雅黑" panose="020B0503020204020204" charset="-122"/>
                      </a:endParaRPr>
                    </a:p>
                  </a:txBody>
                  <a:tcPr/>
                </a:tc>
              </a:tr>
            </a:tbl>
          </a:graphicData>
        </a:graphic>
      </p:graphicFrame>
      <p:sp>
        <p:nvSpPr>
          <p:cNvPr id="3" name="文本框 2"/>
          <p:cNvSpPr txBox="1"/>
          <p:nvPr/>
        </p:nvSpPr>
        <p:spPr>
          <a:xfrm>
            <a:off x="3176905" y="934720"/>
            <a:ext cx="5364480" cy="460375"/>
          </a:xfrm>
          <a:prstGeom prst="rect">
            <a:avLst/>
          </a:prstGeom>
          <a:noFill/>
        </p:spPr>
        <p:txBody>
          <a:bodyPr wrap="none" rtlCol="0" anchor="t">
            <a:spAutoFit/>
          </a:bodyPr>
          <a:p>
            <a:pPr algn="ctr">
              <a:buNone/>
            </a:pPr>
            <a:r>
              <a:rPr lang="zh-CN" altLang="en-US" sz="2400" b="1">
                <a:latin typeface="微软雅黑" panose="020B0503020204020204" charset="-122"/>
                <a:ea typeface="微软雅黑" panose="020B0503020204020204" charset="-122"/>
                <a:cs typeface="微软雅黑" panose="020B0503020204020204" charset="-122"/>
                <a:sym typeface="+mn-ea"/>
              </a:rPr>
              <a:t>促进生产力的发展，进入</a:t>
            </a:r>
            <a:r>
              <a:rPr lang="en-US" altLang="zh-CN" sz="2400" b="1">
                <a:latin typeface="微软雅黑" panose="020B0503020204020204" charset="-122"/>
                <a:ea typeface="微软雅黑" panose="020B0503020204020204" charset="-122"/>
                <a:cs typeface="微软雅黑" panose="020B0503020204020204" charset="-122"/>
                <a:sym typeface="+mn-ea"/>
              </a:rPr>
              <a:t>“</a:t>
            </a:r>
            <a:r>
              <a:rPr lang="zh-CN" altLang="en-US" sz="2400" b="1">
                <a:latin typeface="微软雅黑" panose="020B0503020204020204" charset="-122"/>
                <a:ea typeface="微软雅黑" panose="020B0503020204020204" charset="-122"/>
                <a:cs typeface="微软雅黑" panose="020B0503020204020204" charset="-122"/>
                <a:sym typeface="+mn-ea"/>
              </a:rPr>
              <a:t>电气时代</a:t>
            </a:r>
            <a:r>
              <a:rPr lang="en-US" altLang="zh-CN" sz="2400" b="1">
                <a:latin typeface="微软雅黑" panose="020B0503020204020204" charset="-122"/>
                <a:ea typeface="微软雅黑" panose="020B0503020204020204" charset="-122"/>
                <a:cs typeface="微软雅黑" panose="020B0503020204020204" charset="-122"/>
                <a:sym typeface="+mn-ea"/>
              </a:rPr>
              <a:t>”</a:t>
            </a:r>
            <a:endParaRPr lang="en-US" altLang="zh-CN" sz="2400" b="1">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nvSpPr>
        <p:spPr>
          <a:xfrm>
            <a:off x="3482340" y="1634490"/>
            <a:ext cx="4754880" cy="460375"/>
          </a:xfrm>
          <a:prstGeom prst="rect">
            <a:avLst/>
          </a:prstGeom>
          <a:noFill/>
        </p:spPr>
        <p:txBody>
          <a:bodyPr wrap="none" rtlCol="0" anchor="t">
            <a:spAutoFit/>
          </a:bodyPr>
          <a:p>
            <a:pPr algn="ctr">
              <a:buNone/>
            </a:pPr>
            <a:r>
              <a:rPr lang="zh-CN" altLang="zh-CN" sz="2400" b="1">
                <a:latin typeface="微软雅黑" panose="020B0503020204020204" charset="-122"/>
                <a:ea typeface="微软雅黑" panose="020B0503020204020204" charset="-122"/>
                <a:sym typeface="Arial" panose="020B0604020202020204" pitchFamily="34" charset="0"/>
              </a:rPr>
              <a:t>垄断组织，进入</a:t>
            </a:r>
            <a:r>
              <a:rPr lang="zh-CN" altLang="en-US" sz="2400" b="1" dirty="0">
                <a:solidFill>
                  <a:srgbClr val="FF0000"/>
                </a:solidFill>
                <a:latin typeface="微软雅黑" panose="020B0503020204020204" charset="-122"/>
                <a:ea typeface="微软雅黑" panose="020B0503020204020204" charset="-122"/>
                <a:sym typeface="+mn-ea"/>
              </a:rPr>
              <a:t>垄断资本主义阶段</a:t>
            </a:r>
            <a:endParaRPr lang="en-US" altLang="zh-CN" sz="2400" b="1">
              <a:latin typeface="微软雅黑" panose="020B0503020204020204" charset="-122"/>
              <a:ea typeface="微软雅黑" panose="020B0503020204020204" charset="-122"/>
              <a:cs typeface="微软雅黑" panose="020B0503020204020204" charset="-122"/>
              <a:sym typeface="+mn-ea"/>
            </a:endParaRPr>
          </a:p>
        </p:txBody>
      </p:sp>
      <p:sp>
        <p:nvSpPr>
          <p:cNvPr id="6" name="文本框 5"/>
          <p:cNvSpPr txBox="1"/>
          <p:nvPr/>
        </p:nvSpPr>
        <p:spPr>
          <a:xfrm>
            <a:off x="3482340" y="2279015"/>
            <a:ext cx="4518660" cy="460375"/>
          </a:xfrm>
          <a:prstGeom prst="rect">
            <a:avLst/>
          </a:prstGeom>
          <a:noFill/>
        </p:spPr>
        <p:txBody>
          <a:bodyPr wrap="square" rtlCol="0" anchor="t">
            <a:spAutoFit/>
          </a:bodyPr>
          <a:p>
            <a:pPr algn="ctr">
              <a:buNone/>
            </a:pPr>
            <a:r>
              <a:rPr lang="zh-CN" altLang="en-US" sz="2400" b="1">
                <a:latin typeface="微软雅黑" panose="020B0503020204020204" charset="-122"/>
                <a:ea typeface="微软雅黑" panose="020B0503020204020204" charset="-122"/>
                <a:cs typeface="宋体" panose="02010600030101010101" pitchFamily="2" charset="-122"/>
                <a:sym typeface="+mn-ea"/>
              </a:rPr>
              <a:t>加快，</a:t>
            </a:r>
            <a:r>
              <a:rPr lang="zh-CN" altLang="en-US" sz="2400" b="1">
                <a:latin typeface="微软雅黑" panose="020B0503020204020204" charset="-122"/>
                <a:ea typeface="微软雅黑" panose="020B0503020204020204" charset="-122"/>
                <a:cs typeface="宋体" panose="02010600030101010101" pitchFamily="2" charset="-122"/>
                <a:sym typeface="+mn-ea"/>
              </a:rPr>
              <a:t>改善了人们的生活方式</a:t>
            </a:r>
            <a:endParaRPr lang="zh-CN" altLang="en-US" sz="2400" b="1">
              <a:latin typeface="微软雅黑" panose="020B0503020204020204" charset="-122"/>
              <a:ea typeface="微软雅黑" panose="020B0503020204020204" charset="-122"/>
              <a:cs typeface="宋体" panose="02010600030101010101" pitchFamily="2" charset="-122"/>
              <a:sym typeface="+mn-ea"/>
            </a:endParaRPr>
          </a:p>
        </p:txBody>
      </p:sp>
      <p:sp>
        <p:nvSpPr>
          <p:cNvPr id="8" name="文本框 7"/>
          <p:cNvSpPr txBox="1"/>
          <p:nvPr/>
        </p:nvSpPr>
        <p:spPr>
          <a:xfrm>
            <a:off x="3176905" y="3014980"/>
            <a:ext cx="5534025" cy="460375"/>
          </a:xfrm>
          <a:prstGeom prst="rect">
            <a:avLst/>
          </a:prstGeom>
          <a:noFill/>
        </p:spPr>
        <p:txBody>
          <a:bodyPr wrap="square" rtlCol="0" anchor="t">
            <a:spAutoFit/>
          </a:bodyPr>
          <a:p>
            <a:pPr algn="ctr">
              <a:buNone/>
            </a:pPr>
            <a:r>
              <a:rPr lang="zh-CN" altLang="en-US" sz="2400" b="1">
                <a:latin typeface="微软雅黑" panose="020B0503020204020204" charset="-122"/>
                <a:ea typeface="微软雅黑" panose="020B0503020204020204" charset="-122"/>
                <a:cs typeface="微软雅黑" panose="020B0503020204020204" charset="-122"/>
                <a:sym typeface="+mn-ea"/>
              </a:rPr>
              <a:t>新兴的工业部门，如化学、石油工业</a:t>
            </a:r>
            <a:endParaRPr lang="zh-CN" altLang="en-US" sz="2400" b="1">
              <a:latin typeface="微软雅黑" panose="020B0503020204020204" charset="-122"/>
              <a:ea typeface="微软雅黑" panose="020B0503020204020204" charset="-122"/>
              <a:cs typeface="微软雅黑" panose="020B0503020204020204" charset="-122"/>
              <a:sym typeface="+mn-ea"/>
            </a:endParaRPr>
          </a:p>
        </p:txBody>
      </p:sp>
      <p:sp>
        <p:nvSpPr>
          <p:cNvPr id="9" name="文本框 8"/>
          <p:cNvSpPr txBox="1"/>
          <p:nvPr/>
        </p:nvSpPr>
        <p:spPr>
          <a:xfrm>
            <a:off x="3060700" y="3718560"/>
            <a:ext cx="6179185" cy="460375"/>
          </a:xfrm>
          <a:prstGeom prst="rect">
            <a:avLst/>
          </a:prstGeom>
          <a:noFill/>
        </p:spPr>
        <p:txBody>
          <a:bodyPr wrap="square" rtlCol="0" anchor="t">
            <a:spAutoFit/>
          </a:bodyPr>
          <a:p>
            <a:pPr algn="ctr">
              <a:buNone/>
            </a:pPr>
            <a:r>
              <a:rPr lang="zh-CN" altLang="en-US" sz="2400" b="1">
                <a:latin typeface="微软雅黑" panose="020B0503020204020204" charset="-122"/>
                <a:ea typeface="微软雅黑" panose="020B0503020204020204" charset="-122"/>
                <a:cs typeface="微软雅黑" panose="020B0503020204020204" charset="-122"/>
                <a:sym typeface="+mn-ea"/>
              </a:rPr>
              <a:t>欧美多个工业国崛起，冲击英国的经济霸权</a:t>
            </a:r>
            <a:endParaRPr lang="zh-CN" altLang="en-US" sz="2400" b="1">
              <a:latin typeface="微软雅黑" panose="020B0503020204020204" charset="-122"/>
              <a:ea typeface="微软雅黑" panose="020B0503020204020204" charset="-122"/>
              <a:cs typeface="微软雅黑" panose="020B0503020204020204" charset="-122"/>
              <a:sym typeface="+mn-ea"/>
            </a:endParaRPr>
          </a:p>
        </p:txBody>
      </p:sp>
      <p:sp>
        <p:nvSpPr>
          <p:cNvPr id="10" name="文本框 9"/>
          <p:cNvSpPr txBox="1"/>
          <p:nvPr/>
        </p:nvSpPr>
        <p:spPr>
          <a:xfrm>
            <a:off x="3060700" y="4258945"/>
            <a:ext cx="1718945" cy="460375"/>
          </a:xfrm>
          <a:prstGeom prst="rect">
            <a:avLst/>
          </a:prstGeom>
          <a:noFill/>
        </p:spPr>
        <p:txBody>
          <a:bodyPr wrap="square" rtlCol="0" anchor="t">
            <a:spAutoFit/>
          </a:bodyPr>
          <a:p>
            <a:pPr algn="ctr">
              <a:buNone/>
            </a:pPr>
            <a:r>
              <a:rPr lang="zh-CN" altLang="en-US" sz="2400" b="1">
                <a:latin typeface="微软雅黑" panose="020B0503020204020204" charset="-122"/>
                <a:ea typeface="微软雅黑" panose="020B0503020204020204" charset="-122"/>
                <a:sym typeface="+mn-ea"/>
              </a:rPr>
              <a:t>最终形成；</a:t>
            </a:r>
            <a:endParaRPr lang="zh-CN" altLang="en-US" sz="2400" b="1">
              <a:latin typeface="微软雅黑" panose="020B0503020204020204" charset="-122"/>
              <a:ea typeface="微软雅黑" panose="020B0503020204020204" charset="-122"/>
              <a:cs typeface="微软雅黑" panose="020B0503020204020204" charset="-122"/>
              <a:sym typeface="+mn-ea"/>
            </a:endParaRPr>
          </a:p>
        </p:txBody>
      </p:sp>
      <p:sp>
        <p:nvSpPr>
          <p:cNvPr id="11" name="文本框 10"/>
          <p:cNvSpPr txBox="1"/>
          <p:nvPr/>
        </p:nvSpPr>
        <p:spPr>
          <a:xfrm>
            <a:off x="4726305" y="4285615"/>
            <a:ext cx="3840480" cy="460375"/>
          </a:xfrm>
          <a:prstGeom prst="rect">
            <a:avLst/>
          </a:prstGeom>
          <a:noFill/>
        </p:spPr>
        <p:txBody>
          <a:bodyPr wrap="none" rtlCol="0" anchor="t">
            <a:spAutoFit/>
          </a:bodyPr>
          <a:p>
            <a:r>
              <a:rPr lang="zh-CN" altLang="en-US" sz="2400" b="1">
                <a:solidFill>
                  <a:srgbClr val="FF0000"/>
                </a:solidFill>
                <a:latin typeface="微软雅黑" panose="020B0503020204020204" charset="-122"/>
                <a:ea typeface="微软雅黑" panose="020B0503020204020204" charset="-122"/>
                <a:sym typeface="+mn-ea"/>
              </a:rPr>
              <a:t>资本主义世界体系</a:t>
            </a:r>
            <a:r>
              <a:rPr lang="zh-CN" altLang="en-US" sz="2400" b="1">
                <a:latin typeface="微软雅黑" panose="020B0503020204020204" charset="-122"/>
                <a:ea typeface="微软雅黑" panose="020B0503020204020204" charset="-122"/>
                <a:sym typeface="+mn-ea"/>
              </a:rPr>
              <a:t>最终形成</a:t>
            </a:r>
            <a:endParaRPr lang="zh-CN" altLang="en-US" sz="2400" b="1">
              <a:latin typeface="微软雅黑" panose="020B0503020204020204" charset="-122"/>
              <a:ea typeface="微软雅黑" panose="020B0503020204020204" charset="-122"/>
              <a:sym typeface="+mn-ea"/>
            </a:endParaRPr>
          </a:p>
        </p:txBody>
      </p:sp>
      <p:sp>
        <p:nvSpPr>
          <p:cNvPr id="12" name="文本框 11"/>
          <p:cNvSpPr txBox="1"/>
          <p:nvPr/>
        </p:nvSpPr>
        <p:spPr>
          <a:xfrm>
            <a:off x="2547620" y="4745990"/>
            <a:ext cx="6624320" cy="977265"/>
          </a:xfrm>
          <a:prstGeom prst="rect">
            <a:avLst/>
          </a:prstGeom>
          <a:noFill/>
        </p:spPr>
        <p:txBody>
          <a:bodyPr wrap="square" rtlCol="0" anchor="t">
            <a:spAutoFit/>
          </a:bodyPr>
          <a:p>
            <a:pPr algn="l">
              <a:lnSpc>
                <a:spcPct val="120000"/>
              </a:lnSpc>
              <a:buNone/>
            </a:pPr>
            <a:r>
              <a:rPr lang="zh-CN" altLang="en-US" sz="2400" b="1">
                <a:latin typeface="微软雅黑" panose="020B0503020204020204" charset="-122"/>
                <a:ea typeface="微软雅黑" panose="020B0503020204020204" charset="-122"/>
                <a:cs typeface="宋体" panose="02010600030101010101" pitchFamily="2" charset="-122"/>
                <a:sym typeface="+mn-ea"/>
              </a:rPr>
              <a:t>资</a:t>
            </a:r>
            <a:r>
              <a:rPr lang="en-US" altLang="zh-CN" sz="2400" b="1">
                <a:latin typeface="微软雅黑" panose="020B0503020204020204" charset="-122"/>
                <a:ea typeface="微软雅黑" panose="020B0503020204020204" charset="-122"/>
                <a:cs typeface="宋体" panose="02010600030101010101" pitchFamily="2" charset="-122"/>
                <a:sym typeface="+mn-ea"/>
              </a:rPr>
              <a:t>‘</a:t>
            </a:r>
            <a:r>
              <a:rPr lang="zh-CN" altLang="en-US" sz="2400" b="1">
                <a:latin typeface="微软雅黑" panose="020B0503020204020204" charset="-122"/>
                <a:ea typeface="微软雅黑" panose="020B0503020204020204" charset="-122"/>
                <a:cs typeface="宋体" panose="02010600030101010101" pitchFamily="2" charset="-122"/>
                <a:sym typeface="+mn-ea"/>
              </a:rPr>
              <a:t>制度日趋完善，逐渐过渡到</a:t>
            </a:r>
            <a:r>
              <a:rPr lang="zh-CN" altLang="en-US" sz="2400" b="1">
                <a:solidFill>
                  <a:srgbClr val="FF0000"/>
                </a:solidFill>
                <a:latin typeface="微软雅黑" panose="020B0503020204020204" charset="-122"/>
                <a:ea typeface="微软雅黑" panose="020B0503020204020204" charset="-122"/>
                <a:cs typeface="宋体" panose="02010600030101010101" pitchFamily="2" charset="-122"/>
                <a:sym typeface="+mn-ea"/>
              </a:rPr>
              <a:t>帝国主义阶段，</a:t>
            </a:r>
            <a:endParaRPr lang="zh-CN" altLang="en-US" sz="2400" b="1">
              <a:solidFill>
                <a:srgbClr val="FF0000"/>
              </a:solidFill>
              <a:latin typeface="微软雅黑" panose="020B0503020204020204" charset="-122"/>
              <a:ea typeface="微软雅黑" panose="020B0503020204020204" charset="-122"/>
              <a:cs typeface="宋体" panose="02010600030101010101" pitchFamily="2" charset="-122"/>
              <a:sym typeface="+mn-ea"/>
            </a:endParaRPr>
          </a:p>
          <a:p>
            <a:pPr algn="l">
              <a:lnSpc>
                <a:spcPct val="120000"/>
              </a:lnSpc>
              <a:buNone/>
            </a:pPr>
            <a:r>
              <a:rPr lang="zh-CN" altLang="en-US" sz="2400" b="1">
                <a:solidFill>
                  <a:srgbClr val="FF0000"/>
                </a:solidFill>
                <a:latin typeface="微软雅黑" panose="020B0503020204020204" charset="-122"/>
                <a:ea typeface="微软雅黑" panose="020B0503020204020204" charset="-122"/>
                <a:cs typeface="宋体" panose="02010600030101010101" pitchFamily="2" charset="-122"/>
                <a:sym typeface="+mn-ea"/>
              </a:rPr>
              <a:t>掀起瓜分世界的狂潮。</a:t>
            </a:r>
            <a:endParaRPr lang="zh-CN" altLang="en-US" sz="2400" b="1">
              <a:solidFill>
                <a:srgbClr val="FF0000"/>
              </a:solidFill>
              <a:latin typeface="微软雅黑" panose="020B0503020204020204" charset="-122"/>
              <a:ea typeface="微软雅黑" panose="020B0503020204020204" charset="-122"/>
              <a:cs typeface="宋体" panose="02010600030101010101" pitchFamily="2" charset="-122"/>
              <a:sym typeface="+mn-ea"/>
            </a:endParaRPr>
          </a:p>
        </p:txBody>
      </p:sp>
      <p:sp>
        <p:nvSpPr>
          <p:cNvPr id="13" name="文本框 12"/>
          <p:cNvSpPr txBox="1"/>
          <p:nvPr/>
        </p:nvSpPr>
        <p:spPr>
          <a:xfrm>
            <a:off x="2714625" y="5723255"/>
            <a:ext cx="5669280" cy="829945"/>
          </a:xfrm>
          <a:prstGeom prst="rect">
            <a:avLst/>
          </a:prstGeom>
          <a:noFill/>
        </p:spPr>
        <p:txBody>
          <a:bodyPr wrap="none" rtlCol="0" anchor="t">
            <a:spAutoFit/>
          </a:bodyPr>
          <a:p>
            <a:r>
              <a:rPr lang="zh-CN" altLang="en-US" sz="2400" b="1" noProof="0" smtClean="0">
                <a:effectLst/>
                <a:latin typeface="微软雅黑" panose="020B0503020204020204" charset="-122"/>
                <a:ea typeface="微软雅黑" panose="020B0503020204020204" charset="-122"/>
                <a:sym typeface="+mn-ea"/>
              </a:rPr>
              <a:t>无产阶级队伍壮大，</a:t>
            </a:r>
            <a:endParaRPr lang="zh-CN" altLang="en-US" sz="2400" b="1" noProof="0" smtClean="0">
              <a:effectLst/>
              <a:latin typeface="微软雅黑" panose="020B0503020204020204" charset="-122"/>
              <a:ea typeface="微软雅黑" panose="020B0503020204020204" charset="-122"/>
              <a:sym typeface="+mn-ea"/>
            </a:endParaRPr>
          </a:p>
          <a:p>
            <a:r>
              <a:rPr lang="zh-CN" altLang="en-US" sz="2400" b="1" noProof="0" smtClean="0">
                <a:effectLst/>
                <a:latin typeface="微软雅黑" panose="020B0503020204020204" charset="-122"/>
                <a:ea typeface="微软雅黑" panose="020B0503020204020204" charset="-122"/>
                <a:sym typeface="+mn-ea"/>
              </a:rPr>
              <a:t>国际工人运动和社会主义运动进一步发展</a:t>
            </a:r>
            <a:endParaRPr lang="zh-CN" altLang="en-US" sz="2400" b="1" noProof="0" smtClean="0">
              <a:effectLst/>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500"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500"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500"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8" grpId="0"/>
      <p:bldP spid="9" grpId="0"/>
      <p:bldP spid="10" grpId="0"/>
      <p:bldP spid="12" grpId="0"/>
      <p:bldP spid="13"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20482" name="Group 2"/>
          <p:cNvGraphicFramePr>
            <a:graphicFrameLocks noGrp="1"/>
          </p:cNvGraphicFramePr>
          <p:nvPr>
            <p:ph idx="1"/>
          </p:nvPr>
        </p:nvGraphicFramePr>
        <p:xfrm>
          <a:off x="405130" y="476250"/>
          <a:ext cx="8575675" cy="6363335"/>
        </p:xfrm>
        <a:graphic>
          <a:graphicData uri="http://schemas.openxmlformats.org/drawingml/2006/table">
            <a:tbl>
              <a:tblPr/>
              <a:tblGrid>
                <a:gridCol w="977900"/>
                <a:gridCol w="3270885"/>
                <a:gridCol w="4326890"/>
              </a:tblGrid>
              <a:tr h="96012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rPr>
                        <a:t>项目</a:t>
                      </a: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28575"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rPr>
                        <a:t>第一次工业革命</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rPr>
                        <a:t>(18c60s到19c中）</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28575"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Arial" panose="020B0604020202020204" pitchFamily="34" charset="0"/>
                        </a:rPr>
                        <a:t>第二次工业革命</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Arial" panose="020B0604020202020204" pitchFamily="34" charset="0"/>
                        </a:rPr>
                        <a:t>（19c</a:t>
                      </a:r>
                      <a:r>
                        <a:rPr kumimoji="0" lang="en-US" altLang="zh-CN"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Arial" panose="020B0604020202020204" pitchFamily="34" charset="0"/>
                        </a:rPr>
                        <a:t>6</a:t>
                      </a: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Arial" panose="020B0604020202020204" pitchFamily="34" charset="0"/>
                        </a:rPr>
                        <a:t>0s到20c初）</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Arial" panose="020B0604020202020204" pitchFamily="34" charset="0"/>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28575"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117919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pPr>
                      <a:r>
                        <a:rPr lang="zh-CN" altLang="en-US" sz="2000" b="1" smtClean="0">
                          <a:ln>
                            <a:noFill/>
                          </a:ln>
                          <a:effectLst/>
                          <a:latin typeface="微软雅黑" panose="020B0503020204020204" charset="-122"/>
                          <a:ea typeface="微软雅黑" panose="020B0503020204020204" charset="-122"/>
                          <a:sym typeface="+mn-ea"/>
                        </a:rPr>
                        <a:t>标 志</a:t>
                      </a:r>
                      <a:endParaRPr kumimoji="0" lang="zh-CN" altLang="en-US" sz="2000" b="0"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rgbClr val="FFFF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10318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pPr>
                      <a:r>
                        <a:rPr lang="zh-CN" altLang="en-US" sz="2000" b="1" smtClean="0">
                          <a:ln>
                            <a:noFill/>
                          </a:ln>
                          <a:effectLst/>
                          <a:latin typeface="微软雅黑" panose="020B0503020204020204" charset="-122"/>
                          <a:ea typeface="微软雅黑" panose="020B0503020204020204" charset="-122"/>
                          <a:sym typeface="+mn-ea"/>
                        </a:rPr>
                        <a:t>发  明</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mn-ea"/>
                      </a:endParaRPr>
                    </a:p>
                    <a:p>
                      <a:pPr marL="0" marR="0" lvl="0" indent="0" algn="l" defTabSz="914400" rtl="0" eaLnBrk="1" fontAlgn="base" latinLnBrk="0" hangingPunct="1">
                        <a:lnSpc>
                          <a:spcPct val="100000"/>
                        </a:lnSpc>
                        <a:spcBef>
                          <a:spcPct val="50000"/>
                        </a:spcBef>
                        <a:spcAft>
                          <a:spcPct val="0"/>
                        </a:spcAft>
                        <a:buClrTx/>
                        <a:buSzTx/>
                        <a:buFontTx/>
                        <a:buNone/>
                      </a:pPr>
                      <a:r>
                        <a:rPr lang="zh-CN" altLang="en-US" sz="2000" b="1" smtClean="0">
                          <a:ln>
                            <a:noFill/>
                          </a:ln>
                          <a:effectLst/>
                          <a:latin typeface="微软雅黑" panose="020B0503020204020204" charset="-122"/>
                          <a:ea typeface="微软雅黑" panose="020B0503020204020204" charset="-122"/>
                          <a:sym typeface="+mn-ea"/>
                        </a:rPr>
                        <a:t>来  源</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rgbClr val="FFFF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65405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80000"/>
                        </a:lnSpc>
                        <a:spcBef>
                          <a:spcPct val="20000"/>
                        </a:spcBef>
                        <a:spcAft>
                          <a:spcPct val="0"/>
                        </a:spcAft>
                        <a:buClrTx/>
                        <a:buSzTx/>
                        <a:buFontTx/>
                        <a:buNone/>
                      </a:pPr>
                      <a:r>
                        <a:rPr lang="zh-CN" altLang="en-US" sz="2000" b="1" smtClean="0">
                          <a:ln>
                            <a:noFill/>
                          </a:ln>
                          <a:effectLst/>
                          <a:latin typeface="微软雅黑" panose="020B0503020204020204" charset="-122"/>
                          <a:ea typeface="微软雅黑" panose="020B0503020204020204" charset="-122"/>
                          <a:sym typeface="+mn-ea"/>
                        </a:rPr>
                        <a:t>生  产</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mn-ea"/>
                      </a:endParaRPr>
                    </a:p>
                    <a:p>
                      <a:pPr marL="0" marR="0" lvl="0" indent="0" algn="l" defTabSz="914400" rtl="0" eaLnBrk="1" fontAlgn="base" latinLnBrk="0" hangingPunct="1">
                        <a:lnSpc>
                          <a:spcPct val="80000"/>
                        </a:lnSpc>
                        <a:spcBef>
                          <a:spcPct val="20000"/>
                        </a:spcBef>
                        <a:spcAft>
                          <a:spcPct val="0"/>
                        </a:spcAft>
                        <a:buClrTx/>
                        <a:buSzTx/>
                        <a:buFontTx/>
                        <a:buNone/>
                      </a:pPr>
                      <a:r>
                        <a:rPr lang="zh-CN" altLang="en-US" sz="2000" b="1" smtClean="0">
                          <a:ln>
                            <a:noFill/>
                          </a:ln>
                          <a:effectLst/>
                          <a:latin typeface="微软雅黑" panose="020B0503020204020204" charset="-122"/>
                          <a:ea typeface="微软雅黑" panose="020B0503020204020204" charset="-122"/>
                          <a:sym typeface="+mn-ea"/>
                        </a:rPr>
                        <a:t>组  织</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sym typeface="+mn-ea"/>
                      </a:endParaRPr>
                    </a:p>
                  </a:txBody>
                  <a:tcPr horzOverflow="overflow">
                    <a:lnL w="28575"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rgbClr val="FFFF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94361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rPr>
                        <a:t>新兴</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rPr>
                        <a:t>工业</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rgbClr val="FFFF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r h="159448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rPr>
                        <a:t>规模</a:t>
                      </a:r>
                      <a:endParaRPr kumimoji="0" lang="zh-CN" altLang="en-US" sz="2000" b="1"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rgbClr val="FFFF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344805" indent="11303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671830" indent="243205"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4255" indent="347980" eaLnBrk="0" hangingPunct="0">
                        <a:spcBef>
                          <a:spcPct val="20000"/>
                        </a:spcBef>
                        <a:defRPr>
                          <a:solidFill>
                            <a:schemeClr val="tx1"/>
                          </a:solidFill>
                          <a:latin typeface="Arial" panose="020B0604020202020204" pitchFamily="34" charset="0"/>
                          <a:ea typeface="宋体" panose="02010600030101010101" pitchFamily="2" charset="-122"/>
                        </a:defRPr>
                      </a:lvl4pPr>
                      <a:lvl5pPr marL="1341755" indent="487680" eaLnBrk="0" hangingPunct="0">
                        <a:spcBef>
                          <a:spcPct val="20000"/>
                        </a:spcBef>
                        <a:defRPr>
                          <a:solidFill>
                            <a:schemeClr val="tx1"/>
                          </a:solidFill>
                          <a:latin typeface="Arial" panose="020B0604020202020204" pitchFamily="34" charset="0"/>
                          <a:ea typeface="宋体" panose="02010600030101010101" pitchFamily="2" charset="-122"/>
                        </a:defRPr>
                      </a:lvl5pPr>
                      <a:lvl6pPr marL="17989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2561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27133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170555" indent="48768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noFill/>
                  </a:tcPr>
                </a:tc>
              </a:tr>
            </a:tbl>
          </a:graphicData>
        </a:graphic>
      </p:graphicFrame>
      <p:sp>
        <p:nvSpPr>
          <p:cNvPr id="20520" name="Text Box 40"/>
          <p:cNvSpPr txBox="1"/>
          <p:nvPr/>
        </p:nvSpPr>
        <p:spPr>
          <a:xfrm>
            <a:off x="4654550" y="2723515"/>
            <a:ext cx="4526915" cy="460375"/>
          </a:xfrm>
          <a:prstGeom prst="rect">
            <a:avLst/>
          </a:prstGeom>
          <a:noFill/>
          <a:ln w="9525">
            <a:noFill/>
          </a:ln>
        </p:spPr>
        <p:txBody>
          <a:bodyPr wrap="square">
            <a:spAutoFit/>
          </a:bodyPr>
          <a:p>
            <a:pPr eaLnBrk="1" hangingPunct="1">
              <a:spcBef>
                <a:spcPct val="50000"/>
              </a:spcBef>
            </a:pPr>
            <a:r>
              <a:rPr lang="zh-CN" altLang="en-US" sz="2400" b="1" dirty="0">
                <a:latin typeface="微软雅黑" panose="020B0503020204020204" charset="-122"/>
                <a:ea typeface="微软雅黑" panose="020B0503020204020204" charset="-122"/>
              </a:rPr>
              <a:t>自然科学和技术、生产紧密结合。</a:t>
            </a:r>
            <a:endParaRPr lang="zh-CN" altLang="en-US" sz="2400" b="1" dirty="0">
              <a:latin typeface="微软雅黑" panose="020B0503020204020204" charset="-122"/>
              <a:ea typeface="微软雅黑" panose="020B0503020204020204" charset="-122"/>
            </a:endParaRPr>
          </a:p>
        </p:txBody>
      </p:sp>
      <p:sp>
        <p:nvSpPr>
          <p:cNvPr id="20521" name="Text Box 41"/>
          <p:cNvSpPr txBox="1"/>
          <p:nvPr/>
        </p:nvSpPr>
        <p:spPr>
          <a:xfrm>
            <a:off x="1476375" y="2750820"/>
            <a:ext cx="3889375" cy="865505"/>
          </a:xfrm>
          <a:prstGeom prst="rect">
            <a:avLst/>
          </a:prstGeom>
          <a:noFill/>
          <a:ln w="9525">
            <a:noFill/>
          </a:ln>
        </p:spPr>
        <p:txBody>
          <a:bodyPr>
            <a:spAutoFit/>
          </a:bodyPr>
          <a:p>
            <a:pPr eaLnBrk="1" hangingPunct="1">
              <a:lnSpc>
                <a:spcPct val="80000"/>
              </a:lnSpc>
              <a:spcBef>
                <a:spcPct val="50000"/>
              </a:spcBef>
            </a:pPr>
            <a:r>
              <a:rPr lang="zh-CN" altLang="en-US" sz="2400" b="1" dirty="0">
                <a:latin typeface="微软雅黑" panose="020B0503020204020204" charset="-122"/>
                <a:ea typeface="微软雅黑" panose="020B0503020204020204" charset="-122"/>
              </a:rPr>
              <a:t>工匠的实践经验；</a:t>
            </a:r>
            <a:endParaRPr lang="zh-CN" altLang="en-US" sz="2400" b="1" dirty="0">
              <a:latin typeface="微软雅黑" panose="020B0503020204020204" charset="-122"/>
              <a:ea typeface="微软雅黑" panose="020B0503020204020204" charset="-122"/>
            </a:endParaRPr>
          </a:p>
          <a:p>
            <a:pPr eaLnBrk="1" hangingPunct="1">
              <a:lnSpc>
                <a:spcPct val="80000"/>
              </a:lnSpc>
              <a:spcBef>
                <a:spcPct val="50000"/>
              </a:spcBef>
            </a:pPr>
            <a:r>
              <a:rPr lang="zh-CN" altLang="en-US" sz="2400" b="1" dirty="0">
                <a:latin typeface="微软雅黑" panose="020B0503020204020204" charset="-122"/>
                <a:ea typeface="微软雅黑" panose="020B0503020204020204" charset="-122"/>
              </a:rPr>
              <a:t>科学和技术尚未结合</a:t>
            </a:r>
            <a:endParaRPr lang="zh-CN" altLang="en-US" sz="2400" b="1" dirty="0">
              <a:latin typeface="微软雅黑" panose="020B0503020204020204" charset="-122"/>
              <a:ea typeface="微软雅黑" panose="020B0503020204020204" charset="-122"/>
            </a:endParaRPr>
          </a:p>
        </p:txBody>
      </p:sp>
      <p:sp>
        <p:nvSpPr>
          <p:cNvPr id="20522" name="Text Box 42"/>
          <p:cNvSpPr txBox="1"/>
          <p:nvPr/>
        </p:nvSpPr>
        <p:spPr>
          <a:xfrm>
            <a:off x="1723073" y="3776345"/>
            <a:ext cx="2087562" cy="457200"/>
          </a:xfrm>
          <a:prstGeom prst="rect">
            <a:avLst/>
          </a:prstGeom>
          <a:noFill/>
          <a:ln w="9525">
            <a:noFill/>
          </a:ln>
        </p:spPr>
        <p:txBody>
          <a:bodyPr>
            <a:spAutoFit/>
          </a:bodyPr>
          <a:p>
            <a:pPr eaLnBrk="1" hangingPunct="1">
              <a:spcBef>
                <a:spcPct val="50000"/>
              </a:spcBef>
            </a:pPr>
            <a:r>
              <a:rPr lang="zh-CN" altLang="en-US" sz="2400" b="1" dirty="0">
                <a:latin typeface="微软雅黑" panose="020B0503020204020204" charset="-122"/>
                <a:ea typeface="微软雅黑" panose="020B0503020204020204" charset="-122"/>
              </a:rPr>
              <a:t>工厂</a:t>
            </a:r>
            <a:endParaRPr lang="zh-CN" altLang="en-US" sz="2400" b="1" dirty="0">
              <a:latin typeface="微软雅黑" panose="020B0503020204020204" charset="-122"/>
              <a:ea typeface="微软雅黑" panose="020B0503020204020204" charset="-122"/>
            </a:endParaRPr>
          </a:p>
        </p:txBody>
      </p:sp>
      <p:sp>
        <p:nvSpPr>
          <p:cNvPr id="20523" name="Text Box 43"/>
          <p:cNvSpPr txBox="1"/>
          <p:nvPr/>
        </p:nvSpPr>
        <p:spPr>
          <a:xfrm>
            <a:off x="4843780" y="3773170"/>
            <a:ext cx="2592388" cy="460375"/>
          </a:xfrm>
          <a:prstGeom prst="rect">
            <a:avLst/>
          </a:prstGeom>
          <a:noFill/>
          <a:ln w="9525">
            <a:noFill/>
          </a:ln>
        </p:spPr>
        <p:txBody>
          <a:bodyPr>
            <a:spAutoFit/>
          </a:bodyPr>
          <a:p>
            <a:pPr eaLnBrk="1" hangingPunct="1">
              <a:spcBef>
                <a:spcPct val="50000"/>
              </a:spcBef>
            </a:pPr>
            <a:r>
              <a:rPr lang="zh-CN" altLang="en-US" sz="2400" b="1" dirty="0">
                <a:latin typeface="微软雅黑" panose="020B0503020204020204" charset="-122"/>
                <a:ea typeface="微软雅黑" panose="020B0503020204020204" charset="-122"/>
              </a:rPr>
              <a:t>垄断组织</a:t>
            </a:r>
            <a:endParaRPr lang="zh-CN" altLang="en-US" sz="2400" b="1" dirty="0">
              <a:latin typeface="微软雅黑" panose="020B0503020204020204" charset="-122"/>
              <a:ea typeface="微软雅黑" panose="020B0503020204020204" charset="-122"/>
            </a:endParaRPr>
          </a:p>
        </p:txBody>
      </p:sp>
      <p:sp>
        <p:nvSpPr>
          <p:cNvPr id="20524" name="Text Box 44"/>
          <p:cNvSpPr txBox="1"/>
          <p:nvPr/>
        </p:nvSpPr>
        <p:spPr>
          <a:xfrm>
            <a:off x="1476375" y="1406525"/>
            <a:ext cx="3600450" cy="1014730"/>
          </a:xfrm>
          <a:prstGeom prst="rect">
            <a:avLst/>
          </a:prstGeom>
          <a:noFill/>
          <a:ln w="9525">
            <a:noFill/>
          </a:ln>
        </p:spPr>
        <p:txBody>
          <a:bodyPr>
            <a:spAutoFit/>
          </a:bodyPr>
          <a:p>
            <a:pPr eaLnBrk="1" hangingPunct="1">
              <a:spcBef>
                <a:spcPct val="50000"/>
              </a:spcBef>
            </a:pPr>
            <a:r>
              <a:rPr lang="zh-CN" altLang="en-US" sz="2400" b="1" dirty="0">
                <a:latin typeface="微软雅黑" panose="020B0503020204020204" charset="-122"/>
                <a:ea typeface="微软雅黑" panose="020B0503020204020204" charset="-122"/>
              </a:rPr>
              <a:t>珍妮机、蒸汽机</a:t>
            </a:r>
            <a:endParaRPr lang="zh-CN" altLang="en-US" sz="2400" b="1" dirty="0">
              <a:latin typeface="微软雅黑" panose="020B0503020204020204" charset="-122"/>
              <a:ea typeface="微软雅黑" panose="020B0503020204020204" charset="-122"/>
            </a:endParaRPr>
          </a:p>
          <a:p>
            <a:pPr eaLnBrk="1" hangingPunct="1">
              <a:spcBef>
                <a:spcPct val="50000"/>
              </a:spcBef>
            </a:pPr>
            <a:r>
              <a:rPr lang="zh-CN" altLang="en-US" sz="2400" b="1" dirty="0">
                <a:ea typeface="微软雅黑" panose="020B0503020204020204" charset="-122"/>
                <a:sym typeface="+mn-ea"/>
              </a:rPr>
              <a:t>“</a:t>
            </a:r>
            <a:r>
              <a:rPr lang="zh-CN" altLang="en-US" sz="2400" b="1" dirty="0">
                <a:latin typeface="微软雅黑" panose="020B0503020204020204" charset="-122"/>
                <a:ea typeface="微软雅黑" panose="020B0503020204020204" charset="-122"/>
                <a:sym typeface="+mn-ea"/>
              </a:rPr>
              <a:t>蒸汽时代</a:t>
            </a:r>
            <a:r>
              <a:rPr lang="zh-CN" altLang="en-US" sz="2400" b="1" dirty="0">
                <a:ea typeface="微软雅黑" panose="020B0503020204020204" charset="-122"/>
                <a:sym typeface="+mn-ea"/>
              </a:rPr>
              <a:t>”</a:t>
            </a:r>
            <a:endParaRPr lang="zh-CN" altLang="en-US" sz="2400" b="1" dirty="0">
              <a:latin typeface="微软雅黑" panose="020B0503020204020204" charset="-122"/>
              <a:ea typeface="微软雅黑" panose="020B0503020204020204" charset="-122"/>
            </a:endParaRPr>
          </a:p>
        </p:txBody>
      </p:sp>
      <p:sp>
        <p:nvSpPr>
          <p:cNvPr id="20525" name="Text Box 45"/>
          <p:cNvSpPr txBox="1"/>
          <p:nvPr/>
        </p:nvSpPr>
        <p:spPr>
          <a:xfrm>
            <a:off x="4843780" y="1455420"/>
            <a:ext cx="4218940" cy="1014730"/>
          </a:xfrm>
          <a:prstGeom prst="rect">
            <a:avLst/>
          </a:prstGeom>
          <a:noFill/>
          <a:ln w="9525">
            <a:noFill/>
          </a:ln>
        </p:spPr>
        <p:txBody>
          <a:bodyPr wrap="square">
            <a:spAutoFit/>
          </a:bodyPr>
          <a:p>
            <a:pPr eaLnBrk="1" hangingPunct="1">
              <a:spcBef>
                <a:spcPct val="50000"/>
              </a:spcBef>
            </a:pPr>
            <a:r>
              <a:rPr lang="zh-CN" altLang="en-US" sz="2400" b="1" dirty="0">
                <a:latin typeface="微软雅黑" panose="020B0503020204020204" charset="-122"/>
                <a:ea typeface="微软雅黑" panose="020B0503020204020204" charset="-122"/>
              </a:rPr>
              <a:t>电力的广泛应用，</a:t>
            </a:r>
            <a:endParaRPr lang="zh-CN" altLang="en-US" sz="2400" b="1" dirty="0">
              <a:latin typeface="微软雅黑" panose="020B0503020204020204" charset="-122"/>
              <a:ea typeface="微软雅黑" panose="020B0503020204020204" charset="-122"/>
            </a:endParaRPr>
          </a:p>
          <a:p>
            <a:pPr eaLnBrk="1" hangingPunct="1">
              <a:spcBef>
                <a:spcPct val="50000"/>
              </a:spcBef>
            </a:pPr>
            <a:r>
              <a:rPr lang="zh-CN" altLang="en-US" sz="2400" b="1" dirty="0">
                <a:ea typeface="微软雅黑" panose="020B0503020204020204" charset="-122"/>
                <a:sym typeface="+mn-ea"/>
              </a:rPr>
              <a:t>“</a:t>
            </a:r>
            <a:r>
              <a:rPr lang="zh-CN" altLang="en-US" sz="2400" b="1" dirty="0">
                <a:latin typeface="微软雅黑" panose="020B0503020204020204" charset="-122"/>
                <a:ea typeface="微软雅黑" panose="020B0503020204020204" charset="-122"/>
                <a:sym typeface="+mn-ea"/>
              </a:rPr>
              <a:t>电气时代</a:t>
            </a:r>
            <a:r>
              <a:rPr lang="zh-CN" altLang="en-US" sz="2400" b="1" dirty="0">
                <a:ea typeface="微软雅黑" panose="020B0503020204020204" charset="-122"/>
                <a:sym typeface="+mn-ea"/>
              </a:rPr>
              <a:t>”</a:t>
            </a:r>
            <a:endParaRPr lang="zh-CN" altLang="en-US" sz="2400" b="1" dirty="0">
              <a:latin typeface="微软雅黑" panose="020B0503020204020204" charset="-122"/>
              <a:ea typeface="微软雅黑" panose="020B0503020204020204" charset="-122"/>
            </a:endParaRPr>
          </a:p>
        </p:txBody>
      </p:sp>
      <p:sp>
        <p:nvSpPr>
          <p:cNvPr id="20526" name="Text Box 46"/>
          <p:cNvSpPr txBox="1"/>
          <p:nvPr/>
        </p:nvSpPr>
        <p:spPr>
          <a:xfrm>
            <a:off x="1409700" y="4338955"/>
            <a:ext cx="3244850" cy="829945"/>
          </a:xfrm>
          <a:prstGeom prst="rect">
            <a:avLst/>
          </a:prstGeom>
          <a:noFill/>
          <a:ln w="9525">
            <a:noFill/>
          </a:ln>
        </p:spPr>
        <p:txBody>
          <a:bodyPr wrap="square">
            <a:spAutoFit/>
          </a:bodyPr>
          <a:p>
            <a:pPr eaLnBrk="1" hangingPunct="1">
              <a:spcBef>
                <a:spcPct val="50000"/>
              </a:spcBef>
            </a:pPr>
            <a:r>
              <a:rPr lang="zh-CN" altLang="en-US" sz="2400" b="1" dirty="0">
                <a:latin typeface="微软雅黑" panose="020B0503020204020204" charset="-122"/>
                <a:ea typeface="微软雅黑" panose="020B0503020204020204" charset="-122"/>
              </a:rPr>
              <a:t>棉纺织业、机器制造业、交通运输业</a:t>
            </a:r>
            <a:r>
              <a:rPr lang="zh-CN" altLang="en-US" sz="2400" b="1" dirty="0">
                <a:solidFill>
                  <a:srgbClr val="FF0000"/>
                </a:solidFill>
                <a:latin typeface="微软雅黑" panose="020B0503020204020204" charset="-122"/>
                <a:ea typeface="微软雅黑" panose="020B0503020204020204" charset="-122"/>
              </a:rPr>
              <a:t>（轻工业</a:t>
            </a:r>
            <a:r>
              <a:rPr lang="zh-CN" altLang="en-US" sz="2400" b="1" dirty="0">
                <a:solidFill>
                  <a:srgbClr val="FF0000"/>
                </a:solidFill>
                <a:latin typeface="微软雅黑" panose="020B0503020204020204" charset="-122"/>
                <a:ea typeface="微软雅黑" panose="020B0503020204020204" charset="-122"/>
                <a:sym typeface="+mn-ea"/>
              </a:rPr>
              <a:t>）</a:t>
            </a:r>
            <a:endParaRPr lang="zh-CN" altLang="en-US" sz="2400" b="1" dirty="0">
              <a:solidFill>
                <a:srgbClr val="FF0000"/>
              </a:solidFill>
              <a:latin typeface="微软雅黑" panose="020B0503020204020204" charset="-122"/>
              <a:ea typeface="微软雅黑" panose="020B0503020204020204" charset="-122"/>
              <a:sym typeface="+mn-ea"/>
            </a:endParaRPr>
          </a:p>
        </p:txBody>
      </p:sp>
      <p:sp>
        <p:nvSpPr>
          <p:cNvPr id="20527" name="Text Box 47"/>
          <p:cNvSpPr txBox="1"/>
          <p:nvPr/>
        </p:nvSpPr>
        <p:spPr>
          <a:xfrm>
            <a:off x="4843780" y="4338638"/>
            <a:ext cx="3455988" cy="829945"/>
          </a:xfrm>
          <a:prstGeom prst="rect">
            <a:avLst/>
          </a:prstGeom>
          <a:noFill/>
          <a:ln w="9525">
            <a:noFill/>
          </a:ln>
        </p:spPr>
        <p:txBody>
          <a:bodyPr>
            <a:spAutoFit/>
          </a:bodyPr>
          <a:p>
            <a:pPr eaLnBrk="1" hangingPunct="1">
              <a:spcBef>
                <a:spcPct val="50000"/>
              </a:spcBef>
            </a:pPr>
            <a:r>
              <a:rPr lang="zh-CN" altLang="en-US" sz="2400" b="1" dirty="0">
                <a:latin typeface="微软雅黑" panose="020B0503020204020204" charset="-122"/>
                <a:ea typeface="微软雅黑" panose="020B0503020204020204" charset="-122"/>
              </a:rPr>
              <a:t>电力工业、石油工业、汽车工业</a:t>
            </a:r>
            <a:r>
              <a:rPr lang="zh-CN" altLang="en-US" sz="2400" b="1" dirty="0">
                <a:solidFill>
                  <a:srgbClr val="FF0000"/>
                </a:solidFill>
                <a:latin typeface="微软雅黑" panose="020B0503020204020204" charset="-122"/>
                <a:ea typeface="微软雅黑" panose="020B0503020204020204" charset="-122"/>
              </a:rPr>
              <a:t>（重工业）</a:t>
            </a:r>
            <a:endParaRPr lang="zh-CN" altLang="en-US" sz="2400" b="1" dirty="0">
              <a:solidFill>
                <a:srgbClr val="FF0000"/>
              </a:solidFill>
              <a:latin typeface="微软雅黑" panose="020B0503020204020204" charset="-122"/>
              <a:ea typeface="微软雅黑" panose="020B0503020204020204" charset="-122"/>
            </a:endParaRPr>
          </a:p>
        </p:txBody>
      </p:sp>
      <p:sp>
        <p:nvSpPr>
          <p:cNvPr id="22582" name="Text Box 54"/>
          <p:cNvSpPr txBox="1"/>
          <p:nvPr/>
        </p:nvSpPr>
        <p:spPr>
          <a:xfrm>
            <a:off x="2339975" y="0"/>
            <a:ext cx="4968875" cy="519113"/>
          </a:xfrm>
          <a:prstGeom prst="rect">
            <a:avLst/>
          </a:prstGeom>
          <a:noFill/>
          <a:ln w="9525">
            <a:noFill/>
          </a:ln>
        </p:spPr>
        <p:txBody>
          <a:bodyPr>
            <a:spAutoFit/>
          </a:bodyPr>
          <a:p>
            <a:pPr algn="ctr" eaLnBrk="1" hangingPunct="1">
              <a:spcBef>
                <a:spcPct val="50000"/>
              </a:spcBef>
            </a:pPr>
            <a:r>
              <a:rPr lang="zh-CN" altLang="en-US" sz="2800" b="1" dirty="0">
                <a:latin typeface="Arial Black" panose="020B0A04020102020204" pitchFamily="34" charset="0"/>
                <a:ea typeface="微软雅黑" panose="020B0503020204020204" charset="-122"/>
              </a:rPr>
              <a:t>两次工业革命特点之比较</a:t>
            </a:r>
            <a:endParaRPr lang="zh-CN" altLang="en-US" sz="2800" b="1" dirty="0">
              <a:latin typeface="Arial Black" panose="020B0A04020102020204" pitchFamily="34" charset="0"/>
              <a:ea typeface="微软雅黑" panose="020B0503020204020204" charset="-122"/>
            </a:endParaRPr>
          </a:p>
        </p:txBody>
      </p:sp>
      <p:sp>
        <p:nvSpPr>
          <p:cNvPr id="2" name="Text Box 52"/>
          <p:cNvSpPr txBox="1"/>
          <p:nvPr/>
        </p:nvSpPr>
        <p:spPr>
          <a:xfrm>
            <a:off x="1410335" y="5461000"/>
            <a:ext cx="3244215" cy="829945"/>
          </a:xfrm>
          <a:prstGeom prst="rect">
            <a:avLst/>
          </a:prstGeom>
          <a:noFill/>
          <a:ln w="9525">
            <a:noFill/>
          </a:ln>
        </p:spPr>
        <p:txBody>
          <a:bodyPr wrap="square">
            <a:spAutoFit/>
          </a:bodyPr>
          <a:p>
            <a:pPr eaLnBrk="1" hangingPunct="1">
              <a:spcBef>
                <a:spcPct val="50000"/>
              </a:spcBef>
            </a:pPr>
            <a:r>
              <a:rPr lang="zh-CN" altLang="en-US" sz="2400" b="1" dirty="0">
                <a:latin typeface="微软雅黑" panose="020B0503020204020204" charset="-122"/>
                <a:ea typeface="微软雅黑" panose="020B0503020204020204" charset="-122"/>
              </a:rPr>
              <a:t>首发英国，向欧美扩展，持续时间长，进展缓慢。</a:t>
            </a:r>
            <a:endParaRPr lang="zh-CN" altLang="en-US" sz="2400" b="1" dirty="0">
              <a:latin typeface="微软雅黑" panose="020B0503020204020204" charset="-122"/>
              <a:ea typeface="微软雅黑" panose="020B0503020204020204" charset="-122"/>
            </a:endParaRPr>
          </a:p>
        </p:txBody>
      </p:sp>
      <p:sp>
        <p:nvSpPr>
          <p:cNvPr id="3" name="Text Box 53"/>
          <p:cNvSpPr txBox="1"/>
          <p:nvPr/>
        </p:nvSpPr>
        <p:spPr>
          <a:xfrm>
            <a:off x="4805680" y="5332095"/>
            <a:ext cx="4175125" cy="1568450"/>
          </a:xfrm>
          <a:prstGeom prst="rect">
            <a:avLst/>
          </a:prstGeom>
          <a:noFill/>
          <a:ln w="9525">
            <a:noFill/>
          </a:ln>
        </p:spPr>
        <p:txBody>
          <a:bodyPr wrap="square">
            <a:spAutoFit/>
          </a:bodyPr>
          <a:p>
            <a:pPr eaLnBrk="1" hangingPunct="1">
              <a:lnSpc>
                <a:spcPct val="100000"/>
              </a:lnSpc>
              <a:spcBef>
                <a:spcPct val="50000"/>
              </a:spcBef>
            </a:pPr>
            <a:r>
              <a:rPr lang="zh-CN" altLang="en-US" sz="2400" b="1" dirty="0">
                <a:latin typeface="微软雅黑" panose="020B0503020204020204" charset="-122"/>
                <a:ea typeface="微软雅黑" panose="020B0503020204020204" charset="-122"/>
              </a:rPr>
              <a:t>几乎同时在欧美诸国展开，有的国家两次工业革命同时进行（如：日、德）。</a:t>
            </a:r>
            <a:r>
              <a:rPr lang="zh-CN" altLang="en-US" sz="2400" b="1" dirty="0">
                <a:latin typeface="微软雅黑" panose="020B0503020204020204" charset="-122"/>
                <a:ea typeface="微软雅黑" panose="020B0503020204020204" charset="-122"/>
                <a:sym typeface="+mn-ea"/>
              </a:rPr>
              <a:t>规模更大，发展迅速。</a:t>
            </a:r>
            <a:endParaRPr lang="zh-CN" altLang="en-US" sz="24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24"/>
                                        </p:tgtEl>
                                        <p:attrNameLst>
                                          <p:attrName>style.visibility</p:attrName>
                                        </p:attrNameLst>
                                      </p:cBhvr>
                                      <p:to>
                                        <p:strVal val="visible"/>
                                      </p:to>
                                    </p:set>
                                    <p:animEffect transition="in" filter="blinds(horizontal)">
                                      <p:cBhvr>
                                        <p:cTn id="7" dur="500"/>
                                        <p:tgtEl>
                                          <p:spTgt spid="205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0525"/>
                                        </p:tgtEl>
                                        <p:attrNameLst>
                                          <p:attrName>style.visibility</p:attrName>
                                        </p:attrNameLst>
                                      </p:cBhvr>
                                      <p:to>
                                        <p:strVal val="visible"/>
                                      </p:to>
                                    </p:set>
                                    <p:anim calcmode="lin" valueType="num">
                                      <p:cBhvr additive="base">
                                        <p:cTn id="12" dur="500" fill="hold"/>
                                        <p:tgtEl>
                                          <p:spTgt spid="20525"/>
                                        </p:tgtEl>
                                        <p:attrNameLst>
                                          <p:attrName>ppt_x</p:attrName>
                                        </p:attrNameLst>
                                      </p:cBhvr>
                                      <p:tavLst>
                                        <p:tav tm="0">
                                          <p:val>
                                            <p:strVal val="#ppt_x"/>
                                          </p:val>
                                        </p:tav>
                                        <p:tav tm="100000">
                                          <p:val>
                                            <p:strVal val="#ppt_x"/>
                                          </p:val>
                                        </p:tav>
                                      </p:tavLst>
                                    </p:anim>
                                    <p:anim calcmode="lin" valueType="num">
                                      <p:cBhvr additive="base">
                                        <p:cTn id="13" dur="500" fill="hold"/>
                                        <p:tgtEl>
                                          <p:spTgt spid="205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500" fill="hold">
                                          <p:stCondLst>
                                            <p:cond delay="0"/>
                                          </p:stCondLst>
                                        </p:cTn>
                                        <p:tgtEl>
                                          <p:spTgt spid="20521"/>
                                        </p:tgtEl>
                                        <p:attrNameLst>
                                          <p:attrName>style.visibility</p:attrName>
                                        </p:attrNameLst>
                                      </p:cBhvr>
                                      <p:to>
                                        <p:strVal val="visible"/>
                                      </p:to>
                                    </p:set>
                                    <p:animEffect transition="in" filter="blinds(horizontal)">
                                      <p:cBhvr>
                                        <p:cTn id="18" dur="500"/>
                                        <p:tgtEl>
                                          <p:spTgt spid="2052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500" fill="hold">
                                          <p:stCondLst>
                                            <p:cond delay="0"/>
                                          </p:stCondLst>
                                        </p:cTn>
                                        <p:tgtEl>
                                          <p:spTgt spid="20520"/>
                                        </p:tgtEl>
                                        <p:attrNameLst>
                                          <p:attrName>style.visibility</p:attrName>
                                        </p:attrNameLst>
                                      </p:cBhvr>
                                      <p:to>
                                        <p:strVal val="visible"/>
                                      </p:to>
                                    </p:set>
                                    <p:anim calcmode="lin" valueType="num">
                                      <p:cBhvr additive="base">
                                        <p:cTn id="23" dur="500" fill="hold"/>
                                        <p:tgtEl>
                                          <p:spTgt spid="20520"/>
                                        </p:tgtEl>
                                        <p:attrNameLst>
                                          <p:attrName>ppt_x</p:attrName>
                                        </p:attrNameLst>
                                      </p:cBhvr>
                                      <p:tavLst>
                                        <p:tav tm="0">
                                          <p:val>
                                            <p:strVal val="#ppt_x"/>
                                          </p:val>
                                        </p:tav>
                                        <p:tav tm="100000">
                                          <p:val>
                                            <p:strVal val="#ppt_x"/>
                                          </p:val>
                                        </p:tav>
                                      </p:tavLst>
                                    </p:anim>
                                    <p:anim calcmode="lin" valueType="num">
                                      <p:cBhvr additive="base">
                                        <p:cTn id="24" dur="500" fill="hold"/>
                                        <p:tgtEl>
                                          <p:spTgt spid="2052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500" fill="hold">
                                          <p:stCondLst>
                                            <p:cond delay="0"/>
                                          </p:stCondLst>
                                        </p:cTn>
                                        <p:tgtEl>
                                          <p:spTgt spid="20522"/>
                                        </p:tgtEl>
                                        <p:attrNameLst>
                                          <p:attrName>style.visibility</p:attrName>
                                        </p:attrNameLst>
                                      </p:cBhvr>
                                      <p:to>
                                        <p:strVal val="visible"/>
                                      </p:to>
                                    </p:set>
                                    <p:animEffect transition="in" filter="blinds(horizontal)">
                                      <p:cBhvr>
                                        <p:cTn id="29" dur="500"/>
                                        <p:tgtEl>
                                          <p:spTgt spid="20522"/>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0523"/>
                                        </p:tgtEl>
                                        <p:attrNameLst>
                                          <p:attrName>style.visibility</p:attrName>
                                        </p:attrNameLst>
                                      </p:cBhvr>
                                      <p:to>
                                        <p:strVal val="visible"/>
                                      </p:to>
                                    </p:set>
                                    <p:anim calcmode="lin" valueType="num">
                                      <p:cBhvr additive="base">
                                        <p:cTn id="34" dur="500" fill="hold"/>
                                        <p:tgtEl>
                                          <p:spTgt spid="20523"/>
                                        </p:tgtEl>
                                        <p:attrNameLst>
                                          <p:attrName>ppt_x</p:attrName>
                                        </p:attrNameLst>
                                      </p:cBhvr>
                                      <p:tavLst>
                                        <p:tav tm="0">
                                          <p:val>
                                            <p:strVal val="#ppt_x"/>
                                          </p:val>
                                        </p:tav>
                                        <p:tav tm="100000">
                                          <p:val>
                                            <p:strVal val="#ppt_x"/>
                                          </p:val>
                                        </p:tav>
                                      </p:tavLst>
                                    </p:anim>
                                    <p:anim calcmode="lin" valueType="num">
                                      <p:cBhvr additive="base">
                                        <p:cTn id="35" dur="500" fill="hold"/>
                                        <p:tgtEl>
                                          <p:spTgt spid="2052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0526"/>
                                        </p:tgtEl>
                                        <p:attrNameLst>
                                          <p:attrName>style.visibility</p:attrName>
                                        </p:attrNameLst>
                                      </p:cBhvr>
                                      <p:to>
                                        <p:strVal val="visible"/>
                                      </p:to>
                                    </p:set>
                                    <p:animEffect transition="in" filter="blinds(horizontal)">
                                      <p:cBhvr>
                                        <p:cTn id="40" dur="500"/>
                                        <p:tgtEl>
                                          <p:spTgt spid="20526"/>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0527"/>
                                        </p:tgtEl>
                                        <p:attrNameLst>
                                          <p:attrName>style.visibility</p:attrName>
                                        </p:attrNameLst>
                                      </p:cBhvr>
                                      <p:to>
                                        <p:strVal val="visible"/>
                                      </p:to>
                                    </p:set>
                                    <p:anim calcmode="lin" valueType="num">
                                      <p:cBhvr additive="base">
                                        <p:cTn id="45" dur="500" fill="hold"/>
                                        <p:tgtEl>
                                          <p:spTgt spid="20527"/>
                                        </p:tgtEl>
                                        <p:attrNameLst>
                                          <p:attrName>ppt_x</p:attrName>
                                        </p:attrNameLst>
                                      </p:cBhvr>
                                      <p:tavLst>
                                        <p:tav tm="0">
                                          <p:val>
                                            <p:strVal val="#ppt_x"/>
                                          </p:val>
                                        </p:tav>
                                        <p:tav tm="100000">
                                          <p:val>
                                            <p:strVal val="#ppt_x"/>
                                          </p:val>
                                        </p:tav>
                                      </p:tavLst>
                                    </p:anim>
                                    <p:anim calcmode="lin" valueType="num">
                                      <p:cBhvr additive="base">
                                        <p:cTn id="46" dur="500" fill="hold"/>
                                        <p:tgtEl>
                                          <p:spTgt spid="2052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linds(horizontal)">
                                      <p:cBhvr>
                                        <p:cTn id="51" dur="500"/>
                                        <p:tgtEl>
                                          <p:spTgt spid="2"/>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500" fill="hold"/>
                                        <p:tgtEl>
                                          <p:spTgt spid="3"/>
                                        </p:tgtEl>
                                        <p:attrNameLst>
                                          <p:attrName>ppt_x</p:attrName>
                                        </p:attrNameLst>
                                      </p:cBhvr>
                                      <p:tavLst>
                                        <p:tav tm="0">
                                          <p:val>
                                            <p:strVal val="#ppt_x"/>
                                          </p:val>
                                        </p:tav>
                                        <p:tav tm="100000">
                                          <p:val>
                                            <p:strVal val="#ppt_x"/>
                                          </p:val>
                                        </p:tav>
                                      </p:tavLst>
                                    </p:anim>
                                    <p:anim calcmode="lin" valueType="num">
                                      <p:cBhvr additive="base">
                                        <p:cTn id="5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0" grpId="0"/>
      <p:bldP spid="20521" grpId="0"/>
      <p:bldP spid="20523" grpId="0"/>
      <p:bldP spid="20524" grpId="0"/>
      <p:bldP spid="20525" grpId="0"/>
      <p:bldP spid="20526" grpId="0"/>
      <p:bldP spid="20527"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0962" name="Rectangle 3"/>
          <p:cNvSpPr>
            <a:spLocks noGrp="1"/>
          </p:cNvSpPr>
          <p:nvPr>
            <p:ph type="title"/>
          </p:nvPr>
        </p:nvSpPr>
        <p:spPr/>
        <p:txBody>
          <a:bodyPr vert="horz" wrap="square" lIns="91440" tIns="45720" rIns="91440" bIns="45720" anchor="ctr"/>
          <a:p>
            <a:r>
              <a:rPr lang="zh-CN" altLang="en-US" b="1" dirty="0">
                <a:solidFill>
                  <a:schemeClr val="tx1"/>
                </a:solidFill>
              </a:rPr>
              <a:t>梳理：世界市场形成过程</a:t>
            </a:r>
            <a:endParaRPr lang="zh-CN" altLang="en-US" b="1" dirty="0">
              <a:solidFill>
                <a:schemeClr val="tx1"/>
              </a:solidFill>
            </a:endParaRPr>
          </a:p>
        </p:txBody>
      </p:sp>
      <p:sp>
        <p:nvSpPr>
          <p:cNvPr id="40963" name="Rectangle 2"/>
          <p:cNvSpPr>
            <a:spLocks noGrp="1"/>
          </p:cNvSpPr>
          <p:nvPr>
            <p:ph idx="1"/>
          </p:nvPr>
        </p:nvSpPr>
        <p:spPr>
          <a:xfrm>
            <a:off x="457200" y="1736725"/>
            <a:ext cx="8229600" cy="3886200"/>
          </a:xfrm>
          <a:ln w="57150">
            <a:noFill/>
            <a:miter lim="800000"/>
          </a:ln>
        </p:spPr>
        <p:txBody>
          <a:bodyPr vert="horz" wrap="square" lIns="91440" tIns="45720" rIns="91440" bIns="45720" anchor="t"/>
          <a:p>
            <a:endParaRPr lang="zh-CN" altLang="en-US" sz="3600" b="1" dirty="0">
              <a:solidFill>
                <a:srgbClr val="FF0000"/>
              </a:solidFill>
            </a:endParaRPr>
          </a:p>
          <a:p>
            <a:r>
              <a:rPr lang="zh-CN" altLang="en-US" sz="3600" b="1" dirty="0">
                <a:solidFill>
                  <a:srgbClr val="FF0000"/>
                </a:solidFill>
              </a:rPr>
              <a:t>开始出现：</a:t>
            </a:r>
            <a:endParaRPr lang="zh-CN" altLang="en-US" sz="3600" b="1" dirty="0">
              <a:solidFill>
                <a:srgbClr val="FF0000"/>
              </a:solidFill>
            </a:endParaRPr>
          </a:p>
          <a:p>
            <a:r>
              <a:rPr lang="zh-CN" altLang="en-US" sz="3600" b="1" dirty="0">
                <a:solidFill>
                  <a:srgbClr val="FF0000"/>
                </a:solidFill>
              </a:rPr>
              <a:t>拓       展：</a:t>
            </a:r>
            <a:endParaRPr lang="zh-CN" altLang="en-US" sz="3600" b="1" dirty="0">
              <a:solidFill>
                <a:srgbClr val="FF0000"/>
              </a:solidFill>
            </a:endParaRPr>
          </a:p>
          <a:p>
            <a:r>
              <a:rPr lang="zh-CN" altLang="en-US" sz="3600" b="1" dirty="0">
                <a:solidFill>
                  <a:srgbClr val="FF0000"/>
                </a:solidFill>
              </a:rPr>
              <a:t>初步形成：</a:t>
            </a:r>
            <a:endParaRPr lang="zh-CN" altLang="en-US" sz="3600" b="1" dirty="0">
              <a:solidFill>
                <a:srgbClr val="FF0000"/>
              </a:solidFill>
            </a:endParaRPr>
          </a:p>
          <a:p>
            <a:r>
              <a:rPr lang="zh-CN" altLang="en-US" sz="3600" b="1" dirty="0">
                <a:solidFill>
                  <a:srgbClr val="FF0000"/>
                </a:solidFill>
              </a:rPr>
              <a:t>最终形成：</a:t>
            </a:r>
            <a:endParaRPr lang="zh-CN" altLang="en-US" sz="3600" b="1" dirty="0">
              <a:solidFill>
                <a:srgbClr val="FF0000"/>
              </a:solidFill>
            </a:endParaRPr>
          </a:p>
          <a:p>
            <a:endParaRPr lang="zh-CN" altLang="en-US" sz="3600" b="1" dirty="0">
              <a:solidFill>
                <a:srgbClr val="FF0000"/>
              </a:solidFill>
            </a:endParaRPr>
          </a:p>
        </p:txBody>
      </p:sp>
      <p:sp>
        <p:nvSpPr>
          <p:cNvPr id="38916" name="Text Box 4"/>
          <p:cNvSpPr txBox="1"/>
          <p:nvPr/>
        </p:nvSpPr>
        <p:spPr>
          <a:xfrm>
            <a:off x="3154680" y="2374900"/>
            <a:ext cx="3886200" cy="701675"/>
          </a:xfrm>
          <a:prstGeom prst="rect">
            <a:avLst/>
          </a:prstGeom>
          <a:noFill/>
          <a:ln w="9525">
            <a:noFill/>
          </a:ln>
        </p:spPr>
        <p:txBody>
          <a:bodyPr>
            <a:spAutoFit/>
          </a:bodyPr>
          <a:p>
            <a:pPr eaLnBrk="1" hangingPunct="1"/>
            <a:r>
              <a:rPr lang="zh-CN" altLang="en-US" sz="4000" b="1" dirty="0">
                <a:latin typeface="Arial" panose="020B0604020202020204" pitchFamily="34" charset="0"/>
                <a:ea typeface="微软雅黑" panose="020B0503020204020204" charset="-122"/>
              </a:rPr>
              <a:t>新航路开辟后</a:t>
            </a:r>
            <a:endParaRPr lang="zh-CN" altLang="en-US" sz="4000" b="1" dirty="0">
              <a:latin typeface="Arial" panose="020B0604020202020204" pitchFamily="34" charset="0"/>
              <a:ea typeface="微软雅黑" panose="020B0503020204020204" charset="-122"/>
            </a:endParaRPr>
          </a:p>
        </p:txBody>
      </p:sp>
      <p:sp>
        <p:nvSpPr>
          <p:cNvPr id="38917" name="Text Box 5"/>
          <p:cNvSpPr txBox="1"/>
          <p:nvPr/>
        </p:nvSpPr>
        <p:spPr>
          <a:xfrm>
            <a:off x="3124200" y="3124200"/>
            <a:ext cx="5562600" cy="706755"/>
          </a:xfrm>
          <a:prstGeom prst="rect">
            <a:avLst/>
          </a:prstGeom>
          <a:noFill/>
          <a:ln w="9525">
            <a:noFill/>
          </a:ln>
        </p:spPr>
        <p:txBody>
          <a:bodyPr wrap="square">
            <a:spAutoFit/>
          </a:bodyPr>
          <a:p>
            <a:pPr eaLnBrk="1" hangingPunct="1"/>
            <a:r>
              <a:rPr lang="en-US" altLang="zh-CN" sz="4000" b="1" dirty="0">
                <a:latin typeface="Arial" panose="020B0604020202020204" pitchFamily="34" charset="0"/>
                <a:ea typeface="微软雅黑" panose="020B0503020204020204" charset="-122"/>
              </a:rPr>
              <a:t>16-18C</a:t>
            </a:r>
            <a:r>
              <a:rPr lang="zh-CN" altLang="en-US" sz="4000" b="1" dirty="0">
                <a:latin typeface="Arial" panose="020B0604020202020204" pitchFamily="34" charset="0"/>
                <a:ea typeface="微软雅黑" panose="020B0503020204020204" charset="-122"/>
              </a:rPr>
              <a:t>殖民扩张时期</a:t>
            </a:r>
            <a:endParaRPr lang="zh-CN" altLang="en-US" sz="4000" b="1" dirty="0">
              <a:latin typeface="Arial" panose="020B0604020202020204" pitchFamily="34" charset="0"/>
              <a:ea typeface="微软雅黑" panose="020B0503020204020204" charset="-122"/>
            </a:endParaRPr>
          </a:p>
        </p:txBody>
      </p:sp>
      <p:sp>
        <p:nvSpPr>
          <p:cNvPr id="38918" name="Rectangle 6"/>
          <p:cNvSpPr/>
          <p:nvPr/>
        </p:nvSpPr>
        <p:spPr>
          <a:xfrm>
            <a:off x="3200400" y="3810000"/>
            <a:ext cx="4876800" cy="701675"/>
          </a:xfrm>
          <a:prstGeom prst="rect">
            <a:avLst/>
          </a:prstGeom>
          <a:noFill/>
          <a:ln w="9525">
            <a:noFill/>
          </a:ln>
        </p:spPr>
        <p:txBody>
          <a:bodyPr>
            <a:spAutoFit/>
          </a:bodyPr>
          <a:p>
            <a:pPr eaLnBrk="1" hangingPunct="1">
              <a:spcBef>
                <a:spcPct val="20000"/>
              </a:spcBef>
            </a:pPr>
            <a:r>
              <a:rPr lang="zh-CN" altLang="en-US" sz="4000" b="1" dirty="0">
                <a:latin typeface="Arial" panose="020B0604020202020204" pitchFamily="34" charset="0"/>
                <a:ea typeface="微软雅黑" panose="020B0503020204020204" charset="-122"/>
              </a:rPr>
              <a:t>第一次工业革命后</a:t>
            </a:r>
            <a:endParaRPr lang="zh-CN" altLang="en-US" sz="4000" b="1" dirty="0">
              <a:latin typeface="Arial" panose="020B0604020202020204" pitchFamily="34" charset="0"/>
              <a:ea typeface="微软雅黑" panose="020B0503020204020204" charset="-122"/>
            </a:endParaRPr>
          </a:p>
        </p:txBody>
      </p:sp>
      <p:sp>
        <p:nvSpPr>
          <p:cNvPr id="38919" name="Rectangle 7"/>
          <p:cNvSpPr/>
          <p:nvPr/>
        </p:nvSpPr>
        <p:spPr>
          <a:xfrm>
            <a:off x="3200400" y="4437063"/>
            <a:ext cx="4876800" cy="701675"/>
          </a:xfrm>
          <a:prstGeom prst="rect">
            <a:avLst/>
          </a:prstGeom>
          <a:noFill/>
          <a:ln w="9525">
            <a:noFill/>
          </a:ln>
        </p:spPr>
        <p:txBody>
          <a:bodyPr>
            <a:spAutoFit/>
          </a:bodyPr>
          <a:p>
            <a:pPr eaLnBrk="1" hangingPunct="1"/>
            <a:r>
              <a:rPr lang="zh-CN" altLang="en-US" sz="4000" b="1" dirty="0">
                <a:latin typeface="Arial" panose="020B0604020202020204" pitchFamily="34" charset="0"/>
                <a:ea typeface="微软雅黑" panose="020B0503020204020204" charset="-122"/>
              </a:rPr>
              <a:t>第二次工业革命后</a:t>
            </a:r>
            <a:endParaRPr lang="zh-CN" altLang="en-US" sz="4000" b="1" dirty="0">
              <a:latin typeface="Arial" panose="020B0604020202020204" pitchFamily="34" charset="0"/>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blinds(horizontal)">
                                      <p:cBhvr>
                                        <p:cTn id="7" dur="500"/>
                                        <p:tgtEl>
                                          <p:spTgt spid="389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917"/>
                                        </p:tgtEl>
                                        <p:attrNameLst>
                                          <p:attrName>style.visibility</p:attrName>
                                        </p:attrNameLst>
                                      </p:cBhvr>
                                      <p:to>
                                        <p:strVal val="visible"/>
                                      </p:to>
                                    </p:set>
                                    <p:animEffect transition="in" filter="blinds(horizontal)">
                                      <p:cBhvr>
                                        <p:cTn id="12" dur="500"/>
                                        <p:tgtEl>
                                          <p:spTgt spid="3891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8918"/>
                                        </p:tgtEl>
                                        <p:attrNameLst>
                                          <p:attrName>style.visibility</p:attrName>
                                        </p:attrNameLst>
                                      </p:cBhvr>
                                      <p:to>
                                        <p:strVal val="visible"/>
                                      </p:to>
                                    </p:set>
                                    <p:animEffect transition="in" filter="blinds(horizontal)">
                                      <p:cBhvr>
                                        <p:cTn id="17" dur="500"/>
                                        <p:tgtEl>
                                          <p:spTgt spid="389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8919"/>
                                        </p:tgtEl>
                                        <p:attrNameLst>
                                          <p:attrName>style.visibility</p:attrName>
                                        </p:attrNameLst>
                                      </p:cBhvr>
                                      <p:to>
                                        <p:strVal val="visible"/>
                                      </p:to>
                                    </p:set>
                                    <p:animEffect transition="in" filter="blinds(horizontal)">
                                      <p:cBhvr>
                                        <p:cTn id="22" dur="500"/>
                                        <p:tgtEl>
                                          <p:spTgt spid="389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P spid="38917" grpId="0"/>
      <p:bldP spid="38918" grpId="0"/>
      <p:bldP spid="38919" grpId="0"/>
    </p:bldLst>
  </p:timing>
</p:sld>
</file>

<file path=ppt/theme/theme1.xml><?xml version="1.0" encoding="utf-8"?>
<a:theme xmlns:a="http://schemas.openxmlformats.org/drawingml/2006/main" name="新建 Microsoft PowerPoint 演示文稿">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2864</Words>
  <Application>WPS 演示</Application>
  <PresentationFormat>全屏显示(4:3)</PresentationFormat>
  <Paragraphs>470</Paragraphs>
  <Slides>26</Slides>
  <Notes>0</Notes>
  <HiddenSlides>0</HiddenSlides>
  <MMClips>2</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1</vt:i4>
      </vt:variant>
      <vt:variant>
        <vt:lpstr>幻灯片标题</vt:lpstr>
      </vt:variant>
      <vt:variant>
        <vt:i4>26</vt:i4>
      </vt:variant>
    </vt:vector>
  </HeadingPairs>
  <TitlesOfParts>
    <vt:vector size="38" baseType="lpstr">
      <vt:lpstr>Arial</vt:lpstr>
      <vt:lpstr>宋体</vt:lpstr>
      <vt:lpstr>Wingdings</vt:lpstr>
      <vt:lpstr>微软雅黑</vt:lpstr>
      <vt:lpstr>Calibri</vt:lpstr>
      <vt:lpstr>Arial Unicode MS</vt:lpstr>
      <vt:lpstr>Times New Roman</vt:lpstr>
      <vt:lpstr>黑体</vt:lpstr>
      <vt:lpstr>Tahoma</vt:lpstr>
      <vt:lpstr>Arial Black</vt:lpstr>
      <vt:lpstr>新建 Microsoft PowerPoint 演示文稿</vt:lpstr>
      <vt:lpstr>MSGraph.Chart.8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梳理：世界市场形成过程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嘉泳</cp:lastModifiedBy>
  <cp:revision>12</cp:revision>
  <dcterms:created xsi:type="dcterms:W3CDTF">2013-01-25T01:44:00Z</dcterms:created>
  <dcterms:modified xsi:type="dcterms:W3CDTF">2019-03-08T01:18:45Z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