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368" r:id="rId2"/>
    <p:sldId id="643" r:id="rId3"/>
    <p:sldId id="562" r:id="rId4"/>
    <p:sldId id="370" r:id="rId5"/>
    <p:sldId id="483" r:id="rId6"/>
    <p:sldId id="617" r:id="rId7"/>
    <p:sldId id="618" r:id="rId8"/>
    <p:sldId id="485" r:id="rId9"/>
    <p:sldId id="486" r:id="rId10"/>
    <p:sldId id="620" r:id="rId11"/>
    <p:sldId id="639" r:id="rId12"/>
    <p:sldId id="622" r:id="rId13"/>
    <p:sldId id="565" r:id="rId14"/>
    <p:sldId id="566" r:id="rId15"/>
    <p:sldId id="596" r:id="rId16"/>
    <p:sldId id="597" r:id="rId17"/>
    <p:sldId id="644" r:id="rId18"/>
    <p:sldId id="645" r:id="rId19"/>
    <p:sldId id="567" r:id="rId20"/>
    <p:sldId id="568" r:id="rId21"/>
    <p:sldId id="598" r:id="rId22"/>
    <p:sldId id="625" r:id="rId23"/>
    <p:sldId id="646" r:id="rId24"/>
    <p:sldId id="647" r:id="rId25"/>
    <p:sldId id="648" r:id="rId26"/>
    <p:sldId id="649" r:id="rId27"/>
    <p:sldId id="650" r:id="rId28"/>
    <p:sldId id="494" r:id="rId29"/>
    <p:sldId id="491" r:id="rId30"/>
    <p:sldId id="651" r:id="rId31"/>
    <p:sldId id="642" r:id="rId32"/>
    <p:sldId id="495" r:id="rId33"/>
    <p:sldId id="613" r:id="rId34"/>
    <p:sldId id="633" r:id="rId35"/>
    <p:sldId id="652" r:id="rId36"/>
    <p:sldId id="654" r:id="rId37"/>
    <p:sldId id="655" r:id="rId38"/>
    <p:sldId id="657" r:id="rId39"/>
    <p:sldId id="634" r:id="rId40"/>
    <p:sldId id="563" r:id="rId41"/>
  </p:sldIdLst>
  <p:sldSz cx="9144000" cy="5143500" type="screen16x9"/>
  <p:notesSz cx="6858000" cy="9144000"/>
  <p:defaultTextStyle>
    <a:defPPr>
      <a:defRPr lang="zh-CN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6C0A"/>
    <a:srgbClr val="F79646"/>
    <a:srgbClr val="6DAA2D"/>
    <a:srgbClr val="7F7F7F"/>
    <a:srgbClr val="F68426"/>
    <a:srgbClr val="FF9900"/>
    <a:srgbClr val="A8DA73"/>
    <a:srgbClr val="D7F155"/>
    <a:srgbClr val="9BC31F"/>
    <a:srgbClr val="9BBB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C4B1156A-380E-4F78-BDF5-A606A8083BF9}" styleName="中度样式 4 - 强调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C083E6E3-FA7D-4D7B-A595-EF9225AFEA82}" styleName="浅色样式 1 - 强调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8799B23B-EC83-4686-B30A-512413B5E67A}" styleName="浅色样式 3 - 强调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中度样式 4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76" autoAdjust="0"/>
    <p:restoredTop sz="94660"/>
  </p:normalViewPr>
  <p:slideViewPr>
    <p:cSldViewPr>
      <p:cViewPr>
        <p:scale>
          <a:sx n="100" d="100"/>
          <a:sy n="100" d="100"/>
        </p:scale>
        <p:origin x="-926" y="-346"/>
      </p:cViewPr>
      <p:guideLst>
        <p:guide orient="horz" pos="1620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2FAAE2-9B52-45C5-968D-2B2024B388D1}" type="datetimeFigureOut">
              <a:rPr lang="zh-CN" altLang="en-US" smtClean="0"/>
              <a:t>2014/11/12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B49126-AB6B-4ABE-B579-A9E4DC2C98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71827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027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:\Teliss_Tong\Copy\定期备份\工作备份\！PPT图片及版面资源\06-PPT精选插图\10-综合\脚印.jpg"/>
          <p:cNvPicPr>
            <a:picLocks noChangeAspect="1" noChangeArrowheads="1"/>
          </p:cNvPicPr>
          <p:nvPr userDrawn="1"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3446704" y="-543896"/>
            <a:ext cx="2250591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172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BD10A7E-DD37-4F57-9AFC-2DE271C8CE16}" type="datetimeFigureOut">
              <a:rPr lang="zh-CN" altLang="en-US" smtClean="0"/>
              <a:t>2014/11/12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BCB5C95-AF9C-4CDF-8E19-1C55A4DBF47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5966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49" r:id="rId2"/>
    <p:sldLayoutId id="2147483651" r:id="rId3"/>
    <p:sldLayoutId id="2147483656" r:id="rId4"/>
    <p:sldLayoutId id="2147483658" r:id="rId5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685868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201" indent="-257201" algn="l" defTabSz="68586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68" indent="-214334" algn="l" defTabSz="68586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336" indent="-171467" algn="l" defTabSz="685868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270" indent="-171467" algn="l" defTabSz="685868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205" indent="-171467" algn="l" defTabSz="685868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6138" indent="-171467" algn="l" defTabSz="68586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9073" indent="-171467" algn="l" defTabSz="68586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2007" indent="-171467" algn="l" defTabSz="68586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942" indent="-171467" algn="l" defTabSz="68586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35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68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803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737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672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606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540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475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file:///E:\&#29289;&#29702;&#32771;&#21069;&#19977;&#20010;&#26376;\C331.TIF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file:///E:\&#29289;&#29702;&#32771;&#21069;&#19977;&#20010;&#26376;\C332.TIF" TargetMode="Externa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1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Microsoft_Word___1.docx"/><Relationship Id="rId5" Type="http://schemas.openxmlformats.org/officeDocument/2006/relationships/oleObject" Target="../embeddings/oleObject1.bin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91taoke.com/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1635646"/>
            <a:ext cx="9144000" cy="158417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95536" y="1632620"/>
            <a:ext cx="2160241" cy="158417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专题</a:t>
            </a:r>
            <a:r>
              <a:rPr lang="en-US" altLang="zh-CN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14</a:t>
            </a:r>
            <a:endParaRPr lang="zh-CN" altLang="en-US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25400" stA="30000" endPos="30000" dist="50800" dir="5400000" sy="-100000" algn="bl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194501" y="2044834"/>
            <a:ext cx="5121915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500" b="1" spc="1000" dirty="0" smtClean="0">
                <a:solidFill>
                  <a:srgbClr val="E46C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电学实验（一）</a:t>
            </a:r>
            <a:endParaRPr lang="zh-CN" altLang="en-US" sz="4500" b="1" spc="1000" dirty="0">
              <a:solidFill>
                <a:srgbClr val="E46C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25400" stA="30000" endPos="30000" dist="50800" dir="5400000" sy="-100000" algn="bl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376439" y="1140177"/>
            <a:ext cx="338426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第一部分  </a:t>
            </a:r>
            <a:r>
              <a:rPr lang="zh-CN" altLang="en-US" sz="2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专题复习篇</a:t>
            </a:r>
            <a:endParaRPr lang="en-US" altLang="zh-CN" sz="26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0078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" y="0"/>
            <a:ext cx="1226301" cy="51491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1237666" y="-5298"/>
            <a:ext cx="7870838" cy="4969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3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学实验是高考实验考查的重点，考查的实验有测定金属丝的电阻率、描绘小灯泡的伏安特性曲线、测定电源的电动势和内阻、多用电表的使用等．高考对电学实验的考查侧重于考查电路设计、实物图连接、数据处理和误差分析，并且高考对电学实验的考查向着拓展实验、创新实验的方向发展．要求考生掌握常规实验的数据处理方法，能将课本中分组实验和演示实验的实验原理、实验方法迁移到新的背景中，深刻理解物理概念和规律，并能灵活运用，要求考生有较强的创新</a:t>
            </a:r>
            <a:r>
              <a:rPr lang="zh-CN" altLang="zh-CN" sz="2400" b="1" kern="10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能力</a:t>
            </a:r>
            <a:r>
              <a:rPr lang="zh-CN" altLang="zh-CN" sz="2400" b="1" kern="10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．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1995" y="765509"/>
            <a:ext cx="758758" cy="34163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tabLst>
                <a:tab pos="1890395" algn="l"/>
              </a:tabLst>
            </a:pPr>
            <a:r>
              <a:rPr lang="zh-CN" altLang="en-US" sz="3600" b="1" kern="100" dirty="0" smtClean="0">
                <a:solidFill>
                  <a:schemeClr val="accent6">
                    <a:lumMod val="7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/>
              </a:rPr>
              <a:t>高</a:t>
            </a:r>
            <a:endParaRPr lang="en-US" altLang="zh-CN" sz="3600" b="1" kern="100" dirty="0" smtClean="0">
              <a:solidFill>
                <a:schemeClr val="accent6">
                  <a:lumMod val="75000"/>
                </a:schemeClr>
              </a:solidFill>
              <a:effectLst/>
              <a:latin typeface="微软雅黑" pitchFamily="34" charset="-122"/>
              <a:ea typeface="微软雅黑" pitchFamily="34" charset="-122"/>
              <a:cs typeface="Times New Roman"/>
            </a:endParaRPr>
          </a:p>
          <a:p>
            <a:pPr algn="just">
              <a:lnSpc>
                <a:spcPct val="150000"/>
              </a:lnSpc>
              <a:tabLst>
                <a:tab pos="1890395" algn="l"/>
              </a:tabLst>
            </a:pPr>
            <a:r>
              <a:rPr lang="zh-CN" altLang="en-US" sz="3600" b="1" kern="100" dirty="0" smtClean="0">
                <a:solidFill>
                  <a:schemeClr val="accent6">
                    <a:lumMod val="7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/>
              </a:rPr>
              <a:t>考定位</a:t>
            </a:r>
            <a:endParaRPr lang="zh-CN" altLang="en-US" sz="3600" b="1" kern="100" dirty="0">
              <a:solidFill>
                <a:schemeClr val="accent6">
                  <a:lumMod val="75000"/>
                </a:schemeClr>
              </a:solidFill>
              <a:effectLst/>
              <a:latin typeface="微软雅黑" pitchFamily="34" charset="-122"/>
              <a:ea typeface="微软雅黑" pitchFamily="34" charset="-122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503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直接连接符 14"/>
          <p:cNvCxnSpPr/>
          <p:nvPr/>
        </p:nvCxnSpPr>
        <p:spPr>
          <a:xfrm>
            <a:off x="348260" y="1033774"/>
            <a:ext cx="4197" cy="241200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6" name="六边形 15">
            <a:hlinkClick r:id="rId2" action="ppaction://hlinksldjump"/>
          </p:cNvPr>
          <p:cNvSpPr/>
          <p:nvPr/>
        </p:nvSpPr>
        <p:spPr>
          <a:xfrm>
            <a:off x="276249" y="775882"/>
            <a:ext cx="6123320" cy="576064"/>
          </a:xfrm>
          <a:prstGeom prst="hexagon">
            <a:avLst/>
          </a:prstGeom>
          <a:solidFill>
            <a:srgbClr val="0070C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30000"/>
              </a:lnSpc>
            </a:pPr>
            <a:endParaRPr lang="zh-CN" altLang="en-US" sz="2800" b="1" spc="150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六边形 25"/>
          <p:cNvSpPr/>
          <p:nvPr/>
        </p:nvSpPr>
        <p:spPr>
          <a:xfrm>
            <a:off x="276250" y="1945174"/>
            <a:ext cx="4327527" cy="576064"/>
          </a:xfrm>
          <a:prstGeom prst="hexagon">
            <a:avLst/>
          </a:prstGeom>
          <a:solidFill>
            <a:srgbClr val="0070C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30000"/>
              </a:lnSpc>
            </a:pPr>
            <a:endParaRPr lang="zh-CN" altLang="en-US" sz="2800" b="1" spc="150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359087" y="990816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362467" y="2193702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六边形 36">
            <a:hlinkClick r:id="rId3" action="ppaction://hlinksldjump"/>
          </p:cNvPr>
          <p:cNvSpPr/>
          <p:nvPr/>
        </p:nvSpPr>
        <p:spPr>
          <a:xfrm>
            <a:off x="251520" y="3155434"/>
            <a:ext cx="8640960" cy="576064"/>
          </a:xfrm>
          <a:prstGeom prst="hexagon">
            <a:avLst/>
          </a:prstGeom>
          <a:solidFill>
            <a:srgbClr val="0070C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30000"/>
              </a:lnSpc>
            </a:pPr>
            <a:endParaRPr lang="zh-CN" altLang="en-US" sz="2800" b="1" spc="150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336639" y="3389276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/>
          <p:cNvCxnSpPr/>
          <p:nvPr/>
        </p:nvCxnSpPr>
        <p:spPr bwMode="auto">
          <a:xfrm>
            <a:off x="0" y="4906833"/>
            <a:ext cx="9144000" cy="0"/>
          </a:xfrm>
          <a:prstGeom prst="line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051819" y="4656994"/>
            <a:ext cx="1210588" cy="40011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000" b="1" dirty="0" smtClean="0">
                <a:solidFill>
                  <a:srgbClr val="E46C0A"/>
                </a:solidFill>
                <a:latin typeface="微软雅黑" pitchFamily="34" charset="-122"/>
                <a:ea typeface="微软雅黑" pitchFamily="34" charset="-122"/>
              </a:rPr>
              <a:t>目录索引</a:t>
            </a:r>
            <a:endParaRPr lang="zh-CN" altLang="en-US" sz="2000" b="1" dirty="0">
              <a:solidFill>
                <a:srgbClr val="E46C0A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2">
            <a:hlinkClick r:id="rId2" action="ppaction://hlinksldjump"/>
          </p:cNvPr>
          <p:cNvSpPr txBox="1"/>
          <p:nvPr/>
        </p:nvSpPr>
        <p:spPr>
          <a:xfrm>
            <a:off x="500197" y="737631"/>
            <a:ext cx="5899372" cy="6524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lnSpc>
                <a:spcPct val="130000"/>
              </a:lnSpc>
            </a:pP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　电表读数和多用电表的</a:t>
            </a:r>
            <a:r>
              <a:rPr lang="zh-CN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使用</a:t>
            </a:r>
            <a:r>
              <a:rPr lang="en-US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zh-CN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TextBox 20">
            <a:hlinkClick r:id="rId4" action="ppaction://hlinksldjump"/>
          </p:cNvPr>
          <p:cNvSpPr txBox="1"/>
          <p:nvPr/>
        </p:nvSpPr>
        <p:spPr>
          <a:xfrm>
            <a:off x="502102" y="1903094"/>
            <a:ext cx="4211409" cy="6524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lnSpc>
                <a:spcPct val="130000"/>
              </a:lnSpc>
            </a:pP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　测量电阻的</a:t>
            </a:r>
            <a:r>
              <a:rPr lang="zh-CN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实验</a:t>
            </a:r>
            <a:r>
              <a:rPr lang="en-US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zh-CN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22">
            <a:hlinkClick r:id="rId3" action="ppaction://hlinksldjump"/>
          </p:cNvPr>
          <p:cNvSpPr txBox="1"/>
          <p:nvPr/>
        </p:nvSpPr>
        <p:spPr>
          <a:xfrm>
            <a:off x="491113" y="3127230"/>
            <a:ext cx="8225329" cy="5979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lnSpc>
                <a:spcPct val="130000"/>
              </a:lnSpc>
            </a:pP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　描绘小灯泡</a:t>
            </a:r>
            <a:r>
              <a:rPr lang="en-US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或者其他元件</a:t>
            </a:r>
            <a:r>
              <a:rPr lang="en-US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)</a:t>
            </a: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zh-CN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伏安特性曲线</a:t>
            </a:r>
            <a:endParaRPr lang="zh-CN" altLang="zh-CN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27152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9076" y="138718"/>
            <a:ext cx="60067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defRPr/>
            </a:pPr>
            <a:r>
              <a:rPr lang="zh-CN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　电表读数和多用电表的使用</a:t>
            </a:r>
            <a:r>
              <a:rPr lang="en-US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zh-CN" sz="2800" b="1" dirty="0" smtClean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604" y="699542"/>
            <a:ext cx="9144000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96915" y="775858"/>
            <a:ext cx="8861042" cy="4196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               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在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练习使用多用电表时：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下列关于用多用电表欧姆挡测电阻的说法中正确的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是</a:t>
            </a:r>
            <a:r>
              <a:rPr lang="en-US" altLang="zh-CN" sz="2400" b="1" u="sng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              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测量电阻时，如果红、黑表笔分别插在负、正插孔，则不会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影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响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测量结果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双手捏住两表笔金属杆，测量值将偏大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测量电路中的电阻时，应该把该电阻与电路断开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欧姆表使用一段时间后，电池电动势变小，内阻变大，但仍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能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调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零，其测量结果与原来相比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不变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11" name="对角圆角矩形 10"/>
          <p:cNvSpPr/>
          <p:nvPr/>
        </p:nvSpPr>
        <p:spPr>
          <a:xfrm>
            <a:off x="315908" y="891878"/>
            <a:ext cx="936104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例 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55487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92297" y="159405"/>
            <a:ext cx="8707803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用多用电表探测二极管的极性，用欧姆挡测量，黑表笔接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端，红表笔接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端时，指针向右偏转角较大，然后黑、红表笔反接指针偏转角较小，说明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填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或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端是二极管正极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(3)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某同学想通过多用电表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中的欧姆档，直接去测量相同规格的多用电表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中量程为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2.5 V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的电压档的内阻，如图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甲连线，选择倍率为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×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 k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欧姆挡，测量前应对多用电表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进行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__________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按正确的操作步骤测量，两表指针位置相同，如图乙所示，从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表读出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表内阻约为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________________</a:t>
            </a:r>
            <a:r>
              <a:rPr lang="en-US" altLang="zh-CN" sz="2400" b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kΩ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，从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表读出电压约为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 V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27666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E:\物理考前三个月\C331.TIF"/>
          <p:cNvPicPr>
            <a:picLocks noChangeAspect="1" noChangeArrowheads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8859" y="71791"/>
            <a:ext cx="2552105" cy="1491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329" name="Picture 1" descr="E:\物理考前三个月\C332.TIF"/>
          <p:cNvPicPr>
            <a:picLocks noChangeAspect="1" noChangeArrowheads="1"/>
          </p:cNvPicPr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2595" y="1635646"/>
            <a:ext cx="4287437" cy="215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13874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3779912" y="3693398"/>
            <a:ext cx="647934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endParaRPr lang="zh-CN" altLang="zh-CN" sz="2400" kern="100" dirty="0">
              <a:effectLst/>
              <a:latin typeface="宋体"/>
              <a:cs typeface="Courier New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5656" y="4155926"/>
            <a:ext cx="8856984" cy="991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ts val="3700"/>
              </a:lnSpc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计算出多用电表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的电源电动势约为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 V(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已知表盘正中电阻刻度值为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15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，计算结果保留两位有效数字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).</a:t>
            </a:r>
            <a:endParaRPr lang="zh-CN" altLang="zh-CN" sz="2400" kern="100" dirty="0">
              <a:solidFill>
                <a:prstClr val="black"/>
              </a:solidFill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957317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84247" y="167025"/>
            <a:ext cx="8536225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解析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当用多用电表的红表笔接触二极管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端、黑表笔接触二极管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端时，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端电势高、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端电势低，此时发现多用电表的指针偏转量非常小，说明此时电阻很大，说明此时二极管反向偏压，则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端是二极管的正极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(3)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选挡后要先进行欧姆调零，欧姆表读数＝表盘读数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×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倍率＝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13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×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 </a:t>
            </a:r>
            <a:r>
              <a:rPr lang="en-US" altLang="zh-CN" sz="2400" b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kΩ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13 </a:t>
            </a:r>
            <a:r>
              <a:rPr lang="en-US" altLang="zh-CN" sz="2400" b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kΩ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；电压表读数为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1.32 V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；欧姆表内电阻等于中值电阻，为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15 </a:t>
            </a:r>
            <a:r>
              <a:rPr lang="en-US" altLang="zh-CN" sz="2400" b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kΩ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；根据闭合电路欧姆定律，有：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E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Ir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＋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U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≈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2.8 V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en-US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答案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(1)AC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(2)a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(3)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欧姆调零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13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1.32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2.8</a:t>
            </a:r>
            <a:endParaRPr lang="zh-CN" altLang="zh-CN" sz="2400" kern="100" dirty="0">
              <a:solidFill>
                <a:schemeClr val="accent6">
                  <a:lumMod val="75000"/>
                </a:schemeClr>
              </a:solidFill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3056695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07902" y="700876"/>
            <a:ext cx="8783551" cy="4196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1.(2014·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重庆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·6(1))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某照明电路出现故障，其电路如图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所示，该电路用标称值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12 V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的蓄电池为电源，导线及其接触完好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维修人员使用已调好的多用表直流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50 V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挡检测故障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他将黑表笔接在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点，用红表笔分别探测电路的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点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endParaRPr lang="zh-CN" altLang="zh-CN" sz="2400" kern="100" dirty="0">
              <a:latin typeface="宋体"/>
              <a:cs typeface="Courier New"/>
            </a:endParaRPr>
          </a:p>
        </p:txBody>
      </p:sp>
      <p:sp>
        <p:nvSpPr>
          <p:cNvPr id="8" name="对角圆角矩形 7"/>
          <p:cNvSpPr/>
          <p:nvPr/>
        </p:nvSpPr>
        <p:spPr>
          <a:xfrm>
            <a:off x="107504" y="179418"/>
            <a:ext cx="1728192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突破训练</a:t>
            </a:r>
            <a:endParaRPr lang="zh-CN" altLang="en-US" sz="2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00354" name="Picture 2" descr="B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798886"/>
            <a:ext cx="2618243" cy="1538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145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11746" y="-69686"/>
            <a:ext cx="8536718" cy="5221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①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断开开关，红表笔接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点时多用表指示如图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所示，读数为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 V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，说明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正常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选填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蓄电池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保险丝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开关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或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小灯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②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红表笔接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点，断开开关时，表针不偏转，闭合开关后，多用表指示仍然和图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相同，可判断发生故障的器件是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_______.(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选填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蓄电池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保险丝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开关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或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小灯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pic>
        <p:nvPicPr>
          <p:cNvPr id="101378" name="Picture 2" descr="B2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635646"/>
            <a:ext cx="3241657" cy="1296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555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52518" y="539547"/>
            <a:ext cx="8285654" cy="40560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解析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①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因用直流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50 V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挡检测，故满偏时电压为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50 V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，刻度均匀，在图示位置时，读数为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11.5(11.2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～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11.8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之间均可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)V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，说明蓄电池正常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②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红表笔接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点，断开开关，指针不偏转，闭合开关后多用表读数与原来相同，说明保险丝、开关均正常，发生故障的器件只能为小灯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答案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宋体"/>
                <a:ea typeface="黑体"/>
                <a:cs typeface="Times New Roman"/>
              </a:rPr>
              <a:t>①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11.5(11.2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～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11.8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的值均可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蓄电池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宋体"/>
                <a:ea typeface="黑体"/>
                <a:cs typeface="Times New Roman"/>
              </a:rPr>
              <a:t>②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小</a:t>
            </a:r>
            <a:r>
              <a:rPr lang="zh-CN" altLang="zh-CN" sz="24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灯</a:t>
            </a:r>
            <a:endParaRPr lang="zh-CN" altLang="zh-CN" sz="1050" kern="100" dirty="0">
              <a:solidFill>
                <a:schemeClr val="accent6">
                  <a:lumMod val="75000"/>
                </a:schemeClr>
              </a:solidFill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239641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矩形 3"/>
              <p:cNvSpPr/>
              <p:nvPr/>
            </p:nvSpPr>
            <p:spPr>
              <a:xfrm>
                <a:off x="171892" y="713894"/>
                <a:ext cx="8883343" cy="445250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1.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欧姆表的原理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(1)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欧姆表内有电源，红表笔与内部电源负极相连，黑表笔与内部电源的正极相连，故其电流方向为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“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红表笔流进，黑表笔流出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”.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测电阻的原理是闭合电路欧姆定律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当红、黑表笔短接时，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调</a:t>
                </a:r>
                <a:endParaRPr lang="en-US" altLang="zh-CN" sz="2400" b="1" kern="100" dirty="0" smtClean="0">
                  <a:solidFill>
                    <a:srgbClr val="404040"/>
                  </a:solidFill>
                  <a:latin typeface="Times New Roman"/>
                  <a:ea typeface="黑体"/>
                  <a:cs typeface="Times New Roman"/>
                </a:endParaRPr>
              </a:p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节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滑动变阻器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0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即欧姆调零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，使灵敏电流计满偏，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I</a:t>
                </a:r>
                <a:r>
                  <a:rPr lang="en-US" altLang="zh-CN" sz="2400" b="1" i="1" kern="100" baseline="-250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g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E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400" b="1" i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g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＋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0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＋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</m:den>
                    </m:f>
                  </m:oMath>
                </a14:m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此时中值电阻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zh-CN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中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en-US" altLang="zh-CN" sz="2400" b="1" i="1" kern="100" baseline="-250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g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＋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0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＋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，当两表笔接入电阻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en-US" altLang="zh-CN" sz="2400" b="1" i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x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时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I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E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400" b="1" i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g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＋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0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＋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＋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400" b="1" i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x</m:t>
                        </m:r>
                      </m:den>
                    </m:f>
                    <m:r>
                      <a:rPr lang="en-US" altLang="zh-CN" sz="2400" b="1" i="1" kern="100">
                        <a:solidFill>
                          <a:srgbClr val="404040"/>
                        </a:solidFill>
                        <a:latin typeface="Cambria Math"/>
                        <a:ea typeface="黑体"/>
                      </a:rPr>
                      <m:t> </m:t>
                    </m:r>
                  </m:oMath>
                </a14:m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，电阻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en-US" altLang="zh-CN" sz="2400" b="1" i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x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与电路中的电流相对应，但不是线性关系，故欧姆表刻度不均匀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</a:p>
            </p:txBody>
          </p:sp>
        </mc:Choice>
        <mc:Fallback xmlns=""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892" y="713894"/>
                <a:ext cx="8883343" cy="4452501"/>
              </a:xfrm>
              <a:prstGeom prst="rect">
                <a:avLst/>
              </a:prstGeom>
              <a:blipFill rotWithShape="1">
                <a:blip r:embed="rId2"/>
                <a:stretch>
                  <a:fillRect l="-1030" r="-2814" b="-54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对角圆角矩形 2"/>
          <p:cNvSpPr/>
          <p:nvPr/>
        </p:nvSpPr>
        <p:spPr>
          <a:xfrm>
            <a:off x="323528" y="156582"/>
            <a:ext cx="2304256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方 法 提 炼</a:t>
            </a:r>
            <a:endParaRPr lang="zh-CN" altLang="en-US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57800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67858" y="805455"/>
            <a:ext cx="8368511" cy="3206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欧姆表使用六注意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选挡接着调零；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换挡重新调零；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(3)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待测电阻与电路、电源要断开；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(4)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尽量使指针指在表盘中间位置附近；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(5)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读数之后要乘以倍率得阻值；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(6)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用完后，选择开关要置于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OFF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挡或交流电压的最高挡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pic>
        <p:nvPicPr>
          <p:cNvPr id="6" name="图片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8084" y="4411610"/>
            <a:ext cx="536404" cy="536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209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38559" y="888390"/>
            <a:ext cx="8581913" cy="4196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                (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2014·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四川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·8(2))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4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是测量阻值约几十欧的未知电阻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i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的原理图，图中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是保护电阻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(10 Ω)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是电阻箱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～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99.9 Ω)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是滑动变阻器，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是电流表，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E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是电源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电动势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10 V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，内阻很小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).</a:t>
            </a: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4</a:t>
            </a:r>
            <a:endParaRPr lang="zh-CN" altLang="zh-CN" sz="2400" kern="100" dirty="0">
              <a:latin typeface="宋体"/>
              <a:cs typeface="Courier New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264" y="123478"/>
            <a:ext cx="42114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defRPr/>
            </a:pP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　测量电阻的</a:t>
            </a:r>
            <a:r>
              <a:rPr lang="zh-CN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实验</a:t>
            </a:r>
            <a:r>
              <a:rPr lang="en-US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zh-CN" sz="2800" b="1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2604" y="699542"/>
            <a:ext cx="9144000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对角圆角矩形 7"/>
          <p:cNvSpPr/>
          <p:nvPr/>
        </p:nvSpPr>
        <p:spPr>
          <a:xfrm>
            <a:off x="467544" y="891878"/>
            <a:ext cx="936104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例 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03426" name="Picture 2" descr="481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909250"/>
            <a:ext cx="2485935" cy="1656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128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94614" y="170870"/>
            <a:ext cx="8667732" cy="46331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在保证安全和满足需求的情况下，使测量范围尽可能大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实验具体步骤如下：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ⅰ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连接好电路，将滑动变阻器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调到最大；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ⅱ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闭合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S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，从最大值开始调节电阻箱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，先调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为适当值，再调节滑动变阻器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，使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示数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0.15 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，记下此时电阻箱的阻值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的示数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ⅲ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重复步骤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ⅱ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，再测量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6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组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的值；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ⅳ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将实验测得的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7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组数据在如图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5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所示坐标纸上描点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959089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3923928" y="3898488"/>
            <a:ext cx="658343" cy="545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5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pic>
        <p:nvPicPr>
          <p:cNvPr id="87089" name="Picture 49" descr="482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42104"/>
            <a:ext cx="3950098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9634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94752" y="-12918"/>
            <a:ext cx="8581913" cy="51303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ts val="3300"/>
              </a:lnSpc>
            </a:pPr>
            <a:r>
              <a:rPr lang="zh-CN" altLang="zh-CN" sz="23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根据实验回答以下问题：</a:t>
            </a:r>
            <a:endParaRPr lang="zh-CN" altLang="zh-CN" sz="2300" kern="100" dirty="0" smtClean="0">
              <a:solidFill>
                <a:prstClr val="black"/>
              </a:solidFill>
              <a:latin typeface="宋体"/>
              <a:cs typeface="Courier New"/>
            </a:endParaRPr>
          </a:p>
          <a:p>
            <a:pPr lvl="0" algn="just">
              <a:lnSpc>
                <a:spcPts val="3300"/>
              </a:lnSpc>
            </a:pPr>
            <a:r>
              <a:rPr lang="en-US" altLang="zh-CN" sz="2300" b="1" kern="100" dirty="0" smtClean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①</a:t>
            </a:r>
            <a:r>
              <a:rPr lang="zh-CN" altLang="zh-CN" sz="23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现有四只供选用的电流表</a:t>
            </a:r>
            <a:endParaRPr lang="zh-CN" altLang="zh-CN" sz="2300" kern="100" dirty="0" smtClean="0">
              <a:solidFill>
                <a:prstClr val="black"/>
              </a:solidFill>
              <a:latin typeface="宋体"/>
              <a:cs typeface="Courier New"/>
            </a:endParaRPr>
          </a:p>
          <a:p>
            <a:pPr lvl="0" algn="just">
              <a:lnSpc>
                <a:spcPts val="3300"/>
              </a:lnSpc>
            </a:pPr>
            <a:r>
              <a:rPr lang="en-US" altLang="zh-CN" sz="23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A.</a:t>
            </a:r>
            <a:r>
              <a:rPr lang="zh-CN" altLang="zh-CN" sz="23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电流表</a:t>
            </a:r>
            <a:r>
              <a:rPr lang="en-US" altLang="zh-CN" sz="23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(0</a:t>
            </a:r>
            <a:r>
              <a:rPr lang="zh-CN" altLang="zh-CN" sz="23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～</a:t>
            </a:r>
            <a:r>
              <a:rPr lang="en-US" altLang="zh-CN" sz="23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 mA</a:t>
            </a:r>
            <a:r>
              <a:rPr lang="zh-CN" altLang="zh-CN" sz="23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，内阻为</a:t>
            </a:r>
            <a:r>
              <a:rPr lang="en-US" altLang="zh-CN" sz="23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2.0 Ω)</a:t>
            </a:r>
            <a:endParaRPr lang="zh-CN" altLang="zh-CN" sz="2300" kern="100" dirty="0" smtClean="0">
              <a:solidFill>
                <a:prstClr val="black"/>
              </a:solidFill>
              <a:latin typeface="宋体"/>
              <a:cs typeface="Courier New"/>
            </a:endParaRPr>
          </a:p>
          <a:p>
            <a:pPr lvl="0" algn="just">
              <a:lnSpc>
                <a:spcPts val="3300"/>
              </a:lnSpc>
            </a:pPr>
            <a:r>
              <a:rPr lang="en-US" altLang="zh-CN" sz="23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en-US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电流表</a:t>
            </a:r>
            <a:r>
              <a:rPr lang="en-US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(0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～</a:t>
            </a:r>
            <a:r>
              <a:rPr lang="en-US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 mA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，内阻未知</a:t>
            </a:r>
            <a:r>
              <a:rPr lang="en-US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2300" kern="100" dirty="0">
              <a:solidFill>
                <a:prstClr val="black"/>
              </a:solidFill>
              <a:latin typeface="宋体"/>
              <a:cs typeface="Courier New"/>
            </a:endParaRPr>
          </a:p>
          <a:p>
            <a:pPr lvl="0" algn="just">
              <a:lnSpc>
                <a:spcPts val="3300"/>
              </a:lnSpc>
            </a:pPr>
            <a:r>
              <a:rPr lang="en-US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C.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电流表</a:t>
            </a:r>
            <a:r>
              <a:rPr lang="en-US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(0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～</a:t>
            </a:r>
            <a:r>
              <a:rPr lang="en-US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0.3 A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，内阻为</a:t>
            </a:r>
            <a:r>
              <a:rPr lang="en-US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5.0 Ω)</a:t>
            </a:r>
            <a:endParaRPr lang="zh-CN" altLang="zh-CN" sz="2300" kern="100" dirty="0">
              <a:solidFill>
                <a:prstClr val="black"/>
              </a:solidFill>
              <a:latin typeface="宋体"/>
              <a:cs typeface="Courier New"/>
            </a:endParaRPr>
          </a:p>
          <a:p>
            <a:pPr lvl="0" algn="just">
              <a:lnSpc>
                <a:spcPts val="3300"/>
              </a:lnSpc>
            </a:pPr>
            <a:r>
              <a:rPr lang="en-US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D.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电流表</a:t>
            </a:r>
            <a:r>
              <a:rPr lang="en-US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(0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～</a:t>
            </a:r>
            <a:r>
              <a:rPr lang="en-US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0.3 A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，内阻未知</a:t>
            </a:r>
            <a:r>
              <a:rPr lang="en-US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2300" kern="100" dirty="0">
              <a:solidFill>
                <a:prstClr val="black"/>
              </a:solidFill>
              <a:latin typeface="宋体"/>
              <a:cs typeface="Courier New"/>
            </a:endParaRPr>
          </a:p>
          <a:p>
            <a:pPr lvl="0" algn="just">
              <a:lnSpc>
                <a:spcPts val="3300"/>
              </a:lnSpc>
            </a:pPr>
            <a:r>
              <a:rPr lang="en-US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3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应选用</a:t>
            </a:r>
            <a:r>
              <a:rPr lang="en-US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3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应选用</a:t>
            </a:r>
            <a:r>
              <a:rPr lang="en-US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________.</a:t>
            </a:r>
            <a:endParaRPr lang="zh-CN" altLang="zh-CN" sz="2300" kern="100" dirty="0">
              <a:solidFill>
                <a:prstClr val="black"/>
              </a:solidFill>
              <a:latin typeface="宋体"/>
              <a:cs typeface="Courier New"/>
            </a:endParaRPr>
          </a:p>
          <a:p>
            <a:pPr algn="just">
              <a:lnSpc>
                <a:spcPts val="3300"/>
              </a:lnSpc>
              <a:spcAft>
                <a:spcPts val="0"/>
              </a:spcAft>
            </a:pPr>
            <a:r>
              <a:rPr lang="en-US" altLang="zh-CN" sz="23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②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测得一组</a:t>
            </a:r>
            <a:r>
              <a:rPr lang="en-US" altLang="zh-CN" sz="23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3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和</a:t>
            </a:r>
            <a:r>
              <a:rPr lang="en-US" altLang="zh-CN" sz="23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</a:t>
            </a:r>
            <a:r>
              <a:rPr lang="en-US" altLang="zh-CN" sz="23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值后，调整电阻箱</a:t>
            </a:r>
            <a:r>
              <a:rPr lang="en-US" altLang="zh-CN" sz="23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3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，使其阻值变小，要使</a:t>
            </a:r>
            <a:r>
              <a:rPr lang="en-US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3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示数</a:t>
            </a:r>
            <a:r>
              <a:rPr lang="en-US" altLang="zh-CN" sz="23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</a:t>
            </a:r>
            <a:r>
              <a:rPr lang="en-US" altLang="zh-CN" sz="23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0.15 A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，应让滑动变阻器</a:t>
            </a:r>
            <a:r>
              <a:rPr lang="en-US" altLang="zh-CN" sz="23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接入电路的阻值</a:t>
            </a:r>
            <a:r>
              <a:rPr lang="en-US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________(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选填</a:t>
            </a:r>
            <a:r>
              <a:rPr lang="en-US" altLang="zh-CN" sz="23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不变</a:t>
            </a:r>
            <a:r>
              <a:rPr lang="en-US" altLang="zh-CN" sz="23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3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变大</a:t>
            </a:r>
            <a:r>
              <a:rPr lang="en-US" altLang="zh-CN" sz="23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或</a:t>
            </a:r>
            <a:r>
              <a:rPr lang="en-US" altLang="zh-CN" sz="23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变小</a:t>
            </a:r>
            <a:r>
              <a:rPr lang="en-US" altLang="zh-CN" sz="2300" b="1" kern="100" dirty="0" smtClean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en-US" altLang="zh-CN" sz="23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).</a:t>
            </a:r>
          </a:p>
          <a:p>
            <a:pPr algn="just">
              <a:lnSpc>
                <a:spcPts val="3300"/>
              </a:lnSpc>
              <a:spcAft>
                <a:spcPts val="0"/>
              </a:spcAft>
            </a:pPr>
            <a:r>
              <a:rPr lang="en-US" altLang="zh-CN" sz="23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③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在坐标纸上画出</a:t>
            </a:r>
            <a:r>
              <a:rPr lang="en-US" altLang="zh-CN" sz="23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3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与</a:t>
            </a:r>
            <a:r>
              <a:rPr lang="en-US" altLang="zh-CN" sz="23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</a:t>
            </a:r>
            <a:r>
              <a:rPr lang="en-US" altLang="zh-CN" sz="23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的关系图</a:t>
            </a:r>
            <a:r>
              <a:rPr lang="en-US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300" kern="100" dirty="0">
              <a:latin typeface="宋体"/>
              <a:cs typeface="Courier New"/>
            </a:endParaRPr>
          </a:p>
          <a:p>
            <a:pPr algn="just">
              <a:lnSpc>
                <a:spcPts val="3300"/>
              </a:lnSpc>
              <a:spcAft>
                <a:spcPts val="0"/>
              </a:spcAft>
            </a:pPr>
            <a:r>
              <a:rPr lang="en-US" altLang="zh-CN" sz="23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④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根据以上实验得出</a:t>
            </a:r>
            <a:r>
              <a:rPr lang="en-US" altLang="zh-CN" sz="23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300" b="1" i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 Ω</a:t>
            </a:r>
            <a:r>
              <a:rPr lang="en-US" altLang="zh-CN" sz="23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300" kern="100" dirty="0"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744454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94752" y="-12918"/>
            <a:ext cx="8581913" cy="51621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解析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①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该实验测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i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电阻的原理为并联电路两支路电压相等，即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i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＋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＋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＋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，其中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分别为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两表的内阻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又因为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i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的阻值约几十欧，与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＋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在同一数量级，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示数为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0.15 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，表示电流表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只能从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中选择，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电流值的数量级与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相同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由测量原理可知：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i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＋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＋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＋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，因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i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未知，故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阻值应已知，故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选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选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②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因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示数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0.15 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不变，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变小，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＋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＋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变小，滑动变阻器所分电压变大，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应变大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</a:p>
          <a:p>
            <a:pPr lvl="0" algn="just">
              <a:lnSpc>
                <a:spcPts val="4000"/>
              </a:lnSpc>
            </a:pP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③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该图线为一条直线，离线较远的一组数据为错误数据，应舍去，其他点应对称分布在直线两侧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solidFill>
                <a:prstClr val="black"/>
              </a:solidFill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3181041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94752" y="-28158"/>
            <a:ext cx="8581913" cy="2144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④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由实验原理得：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＋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＋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i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＋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其中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10 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5.0 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0.15 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，从图线上选择两组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代入不同数值可解得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i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约为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31 Ω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pic>
        <p:nvPicPr>
          <p:cNvPr id="104450" name="Picture 2" descr="498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8365" y="2158861"/>
            <a:ext cx="2963343" cy="242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179512" y="4523586"/>
            <a:ext cx="7992888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ts val="4000"/>
              </a:lnSpc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答案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宋体"/>
                <a:ea typeface="黑体"/>
                <a:cs typeface="Times New Roman"/>
              </a:rPr>
              <a:t>①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C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宋体"/>
                <a:ea typeface="黑体"/>
                <a:cs typeface="Times New Roman"/>
              </a:rPr>
              <a:t>②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变大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宋体"/>
                <a:ea typeface="黑体"/>
                <a:cs typeface="Times New Roman"/>
              </a:rPr>
              <a:t>③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关系图线如图所示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宋体"/>
                <a:ea typeface="黑体"/>
                <a:cs typeface="Times New Roman"/>
              </a:rPr>
              <a:t>④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31</a:t>
            </a:r>
            <a:endParaRPr lang="zh-CN" altLang="zh-CN" sz="1050" kern="100" dirty="0">
              <a:solidFill>
                <a:schemeClr val="accent6">
                  <a:lumMod val="75000"/>
                </a:schemeClr>
              </a:solidFill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266434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30451" y="699875"/>
            <a:ext cx="8754409" cy="4196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pl-PL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(2014·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新课标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Ⅱ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·22)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在伏安法测电阻的实验中，待测电阻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i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约为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200 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电压表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内阻约为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 </a:t>
            </a:r>
            <a:r>
              <a:rPr lang="en-US" altLang="zh-CN" sz="2400" b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kΩ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，电流表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 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 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内阻约为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10 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，测量电路中电流表的连接方式如图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6(a)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或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(b)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所示，结果由公式</a:t>
            </a:r>
            <a:r>
              <a:rPr lang="en-US" altLang="zh-CN" sz="2400" b="1" i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i="1" kern="100" baseline="-250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endParaRPr lang="en-US" altLang="zh-CN" sz="2400" b="1" i="1" kern="100" baseline="-25000" dirty="0">
              <a:solidFill>
                <a:srgbClr val="404040"/>
              </a:solidFill>
              <a:latin typeface="Times New Roman"/>
              <a:ea typeface="黑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计算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得出，式中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U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与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分别为电压表和电流表的示数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若将图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(a)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和图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(b)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中电路测得的电阻值分别记为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i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i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，则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填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i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或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i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更接近待测电阻的真实值，且测量值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i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填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大于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等于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或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小于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真实值，测量值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i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填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大于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等于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或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小于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真实值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3" name="对角圆角矩形 2"/>
          <p:cNvSpPr/>
          <p:nvPr/>
        </p:nvSpPr>
        <p:spPr>
          <a:xfrm>
            <a:off x="289722" y="100618"/>
            <a:ext cx="1728192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突破训练</a:t>
            </a:r>
            <a:endParaRPr lang="zh-CN" altLang="en-US" sz="2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05474" name="Picture 2" descr="圈V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396762"/>
            <a:ext cx="289722" cy="308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475" name="Picture 3" descr="圈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404382"/>
            <a:ext cx="289722" cy="308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44880440"/>
              </p:ext>
            </p:extLst>
          </p:nvPr>
        </p:nvGraphicFramePr>
        <p:xfrm>
          <a:off x="547172" y="2154942"/>
          <a:ext cx="342900" cy="792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86" name="文档" r:id="rId6" imgW="344074" imgH="793624" progId="Word.Document.12">
                  <p:embed/>
                </p:oleObj>
              </mc:Choice>
              <mc:Fallback>
                <p:oleObj name="文档" r:id="rId6" imgW="344074" imgH="79362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47172" y="2154942"/>
                        <a:ext cx="342900" cy="7921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7791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4009238" y="1241812"/>
            <a:ext cx="845659" cy="545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6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pic>
        <p:nvPicPr>
          <p:cNvPr id="106498" name="Picture 2" descr="36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4277" y="131098"/>
            <a:ext cx="3735580" cy="1058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矩形 3"/>
              <p:cNvSpPr/>
              <p:nvPr/>
            </p:nvSpPr>
            <p:spPr>
              <a:xfrm>
                <a:off x="173789" y="1909733"/>
                <a:ext cx="8667732" cy="29777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0070C0"/>
                    </a:solidFill>
                    <a:latin typeface="Times New Roman"/>
                    <a:ea typeface="黑体"/>
                    <a:cs typeface="Times New Roman"/>
                  </a:rPr>
                  <a:t>解析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根据题意知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dirty="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Courier New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400" b="1" i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x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A</m:t>
                        </m:r>
                      </m:den>
                    </m:f>
                    <m:r>
                      <a:rPr lang="en-US" altLang="zh-CN" sz="2400" b="1" i="1" kern="100" dirty="0" smtClean="0">
                        <a:solidFill>
                          <a:srgbClr val="404040"/>
                        </a:solidFill>
                        <a:latin typeface="Cambria Math"/>
                        <a:ea typeface="黑体"/>
                        <a:cs typeface="Courier New"/>
                      </a:rPr>
                      <m:t>&gt;</m:t>
                    </m:r>
                    <m:f>
                      <m:fPr>
                        <m:ctrlPr>
                          <a:rPr lang="en-US" altLang="zh-CN" sz="2400" b="1" i="1" kern="100" dirty="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Courier New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V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400" b="1" i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x</m:t>
                        </m:r>
                      </m:den>
                    </m:f>
                  </m:oMath>
                </a14:m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，电压表的分流作用较显著，故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en-US" altLang="zh-CN" sz="2400" b="1" i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x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更接近待测电阻的真实值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题图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(a)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的测量值是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en-US" altLang="zh-CN" sz="2400" b="1" i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x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与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串联的电阻阻值，故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en-US" altLang="zh-CN" sz="2400" b="1" i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x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&gt;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en-US" altLang="zh-CN" sz="2400" b="1" i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x</a:t>
                </a:r>
                <a:r>
                  <a:rPr lang="zh-CN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真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；题图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(b)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的测量值是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en-US" altLang="zh-CN" sz="2400" b="1" i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x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与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V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并联的电阻阻值，故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en-US" altLang="zh-CN" sz="2400" b="1" i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x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&lt;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en-US" altLang="zh-CN" sz="2400" b="1" i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x</a:t>
                </a:r>
                <a:r>
                  <a:rPr lang="zh-CN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真</a:t>
                </a:r>
                <a:r>
                  <a:rPr lang="en-US" altLang="zh-CN" sz="2400" b="1" kern="100" baseline="-250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</a:p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0070C0"/>
                    </a:solidFill>
                    <a:latin typeface="Times New Roman"/>
                    <a:ea typeface="黑体"/>
                    <a:cs typeface="Times New Roman"/>
                  </a:rPr>
                  <a:t>答案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400" b="1" i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en-US" altLang="zh-CN" sz="2400" b="1" i="1" kern="100" baseline="-250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x</a:t>
                </a:r>
                <a:r>
                  <a:rPr lang="en-US" altLang="zh-CN" sz="2400" b="1" kern="100" baseline="-250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1</a:t>
                </a:r>
                <a:r>
                  <a:rPr lang="zh-CN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　大于　</a:t>
                </a:r>
                <a:r>
                  <a:rPr lang="zh-CN" altLang="zh-CN" sz="24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小于</a:t>
                </a:r>
                <a:endParaRPr lang="zh-CN" altLang="zh-CN" sz="2400" kern="100" dirty="0">
                  <a:solidFill>
                    <a:schemeClr val="accent6">
                      <a:lumMod val="75000"/>
                    </a:schemeClr>
                  </a:solidFill>
                  <a:latin typeface="宋体"/>
                  <a:cs typeface="Courier New"/>
                </a:endParaRPr>
              </a:p>
            </p:txBody>
          </p:sp>
        </mc:Choice>
        <mc:Fallback xmlns=""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789" y="1909733"/>
                <a:ext cx="8667732" cy="2977738"/>
              </a:xfrm>
              <a:prstGeom prst="rect">
                <a:avLst/>
              </a:prstGeom>
              <a:blipFill rotWithShape="1">
                <a:blip r:embed="rId3"/>
                <a:stretch>
                  <a:fillRect l="-1126" r="-4645" b="-122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97552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63640" y="-42664"/>
            <a:ext cx="8412816" cy="5221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3.(2014·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浙江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·22)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小明对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铅笔芯的导电性能感兴趣，于是用伏安法测量其电阻值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7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是部分连接好的实物电路图，请用电流表外接法完成接线并在图中画出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7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pic>
        <p:nvPicPr>
          <p:cNvPr id="107522" name="Picture 2" descr="391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4494" y="2060808"/>
            <a:ext cx="2664296" cy="2545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860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91632" y="-35778"/>
            <a:ext cx="8412816" cy="5221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小明用电流表内接法和外接法分别测量了一段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铅笔芯的伏安特性，并将得到的电流、电压数据描到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U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－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图上，如图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8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在图中，由电流表外接法得到的数据点是用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填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“○”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或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“×”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表示的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8</a:t>
            </a:r>
          </a:p>
        </p:txBody>
      </p:sp>
      <p:pic>
        <p:nvPicPr>
          <p:cNvPr id="88099" name="Picture 35" descr="392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7335" y="2014205"/>
            <a:ext cx="3138801" cy="2573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054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91632" y="-35778"/>
            <a:ext cx="841281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(3)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请你选择一组数据点，在图上用作图法作图，并求出这段铅笔芯的电阻为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 Ω.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解析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连线如图所示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400" kern="100" dirty="0">
              <a:latin typeface="宋体"/>
              <a:cs typeface="Courier New"/>
            </a:endParaRPr>
          </a:p>
        </p:txBody>
      </p:sp>
      <p:pic>
        <p:nvPicPr>
          <p:cNvPr id="108546" name="Picture 2" descr="410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595438"/>
            <a:ext cx="3328511" cy="3179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4841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8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91632" y="-35778"/>
            <a:ext cx="8412816" cy="51621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U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－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图像如图所示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</a:p>
          <a:p>
            <a:pPr algn="just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U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－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图像的斜率反映了电阻的大小，而用电流表内接法时测得的电阻偏大，外接法时测得的电阻偏小，所以外接法的数据点是用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“×”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表示的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400" kern="100" dirty="0">
              <a:latin typeface="宋体"/>
              <a:cs typeface="Courier New"/>
            </a:endParaRPr>
          </a:p>
        </p:txBody>
      </p:sp>
      <p:pic>
        <p:nvPicPr>
          <p:cNvPr id="109570" name="Picture 2" descr="411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842" y="555526"/>
            <a:ext cx="3707954" cy="299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4940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矩形 5"/>
              <p:cNvSpPr/>
              <p:nvPr/>
            </p:nvSpPr>
            <p:spPr>
              <a:xfrm>
                <a:off x="263640" y="267494"/>
                <a:ext cx="8412816" cy="45807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en-US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(3)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在</a:t>
                </a:r>
                <a:r>
                  <a:rPr lang="en-US" altLang="zh-CN" sz="26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U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－</a:t>
                </a:r>
                <a:r>
                  <a:rPr lang="en-US" altLang="zh-CN" sz="26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I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图像上，选用外接法所得的</a:t>
                </a:r>
                <a:r>
                  <a:rPr lang="en-US" altLang="zh-CN" sz="26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“×”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连线，则</a:t>
                </a:r>
                <a:r>
                  <a:rPr lang="en-US" altLang="zh-CN" sz="26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zh-CN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6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6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Δ</m:t>
                        </m:r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U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6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Δ</m:t>
                        </m:r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I</m:t>
                        </m:r>
                      </m:den>
                    </m:f>
                  </m:oMath>
                </a14:m>
                <a:r>
                  <a:rPr lang="zh-CN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1.2 Ω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，选用内接法所得的</a:t>
                </a:r>
                <a:r>
                  <a:rPr lang="en-US" altLang="zh-CN" sz="26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“○”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连线，则</a:t>
                </a:r>
                <a:r>
                  <a:rPr lang="en-US" altLang="zh-CN" sz="26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zh-CN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6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6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Δ</m:t>
                        </m:r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U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6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Δ</m:t>
                        </m:r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I</m:t>
                        </m:r>
                      </m:den>
                    </m:f>
                  </m:oMath>
                </a14:m>
                <a:r>
                  <a:rPr lang="zh-CN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1.6 Ω.</a:t>
                </a:r>
                <a:endParaRPr lang="zh-CN" altLang="zh-CN" sz="26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600" b="1" kern="100" dirty="0">
                    <a:solidFill>
                      <a:srgbClr val="0070C0"/>
                    </a:solidFill>
                    <a:latin typeface="Times New Roman"/>
                    <a:ea typeface="黑体"/>
                    <a:cs typeface="Times New Roman"/>
                  </a:rPr>
                  <a:t>答案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(1)</a:t>
                </a:r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见解析图　</a:t>
                </a:r>
                <a:endParaRPr lang="en-US" altLang="zh-CN" sz="2600" b="1" kern="100" dirty="0" smtClean="0">
                  <a:solidFill>
                    <a:schemeClr val="accent6">
                      <a:lumMod val="75000"/>
                    </a:schemeClr>
                  </a:solidFill>
                  <a:latin typeface="Times New Roman"/>
                  <a:ea typeface="黑体"/>
                  <a:cs typeface="Times New Roman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en-US" altLang="zh-CN" sz="26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</a:t>
                </a: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2)</a:t>
                </a: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宋体"/>
                    <a:ea typeface="黑体"/>
                    <a:cs typeface="Times New Roman"/>
                  </a:rPr>
                  <a:t>×</a:t>
                </a:r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endParaRPr lang="en-US" altLang="zh-CN" sz="2600" b="1" kern="100" dirty="0" smtClean="0">
                  <a:solidFill>
                    <a:schemeClr val="accent6">
                      <a:lumMod val="75000"/>
                    </a:schemeClr>
                  </a:solidFill>
                  <a:latin typeface="Times New Roman"/>
                  <a:ea typeface="黑体"/>
                  <a:cs typeface="Times New Roman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en-US" altLang="zh-CN" sz="26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</a:t>
                </a: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3)</a:t>
                </a:r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见解析图　用</a:t>
                </a: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宋体"/>
                    <a:ea typeface="黑体"/>
                    <a:cs typeface="Times New Roman"/>
                  </a:rPr>
                  <a:t>“×”</a:t>
                </a:r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表示的数据连线时，</a:t>
                </a: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1.2(1.1</a:t>
                </a:r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～</a:t>
                </a: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1.3</a:t>
                </a:r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均可</a:t>
                </a: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，用</a:t>
                </a: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宋体"/>
                    <a:ea typeface="黑体"/>
                    <a:cs typeface="Times New Roman"/>
                  </a:rPr>
                  <a:t>“○”</a:t>
                </a:r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表示的数据连线时，</a:t>
                </a: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1.6(1.5</a:t>
                </a:r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～</a:t>
                </a: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1.7</a:t>
                </a:r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均可</a:t>
                </a:r>
                <a:r>
                  <a:rPr lang="en-US" altLang="zh-CN" sz="26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endParaRPr lang="zh-CN" altLang="zh-CN" sz="2600" kern="100" dirty="0">
                  <a:solidFill>
                    <a:schemeClr val="accent6">
                      <a:lumMod val="75000"/>
                    </a:schemeClr>
                  </a:solidFill>
                  <a:latin typeface="宋体"/>
                  <a:cs typeface="Courier New"/>
                </a:endParaRPr>
              </a:p>
            </p:txBody>
          </p:sp>
        </mc:Choice>
        <mc:Fallback xmlns=""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640" y="267494"/>
                <a:ext cx="8412816" cy="4580741"/>
              </a:xfrm>
              <a:prstGeom prst="rect">
                <a:avLst/>
              </a:prstGeom>
              <a:blipFill rotWithShape="1">
                <a:blip r:embed="rId2"/>
                <a:stretch>
                  <a:fillRect l="-1232" r="-1377" b="-66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67468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矩形 5"/>
              <p:cNvSpPr/>
              <p:nvPr/>
            </p:nvSpPr>
            <p:spPr>
              <a:xfrm>
                <a:off x="251520" y="635154"/>
                <a:ext cx="8496944" cy="432426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1.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电路结构：实验电路至少包括三个部分：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(1)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测量电路；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(2)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控制电路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滑动变阻器、开关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；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(3)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电源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endParaRPr lang="zh-CN" altLang="zh-CN" sz="24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2.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电路设计：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(1)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电表选择注意三方面：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①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安全性，要求量程不能太小，电表不反接；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②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准确性，要求量程不能太大，读数一般要超过量程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的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3</m:t>
                        </m:r>
                      </m:den>
                    </m:f>
                  </m:oMath>
                </a14:m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；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③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若电表量程不合适，要利用有准确内阻的电表进行改装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</a:p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(2)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测量电路设计：若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dirty="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Courier New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400" b="1" i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x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A</m:t>
                        </m:r>
                      </m:den>
                    </m:f>
                    <m:r>
                      <a:rPr lang="en-US" altLang="zh-CN" sz="2400" b="1" i="1" kern="100" dirty="0" smtClean="0">
                        <a:solidFill>
                          <a:srgbClr val="404040"/>
                        </a:solidFill>
                        <a:latin typeface="Cambria Math"/>
                        <a:ea typeface="黑体"/>
                        <a:cs typeface="Courier New"/>
                      </a:rPr>
                      <m:t>&gt;</m:t>
                    </m:r>
                    <m:f>
                      <m:fPr>
                        <m:ctrlPr>
                          <a:rPr lang="en-US" altLang="zh-CN" sz="2400" b="1" i="1" kern="100" dirty="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Courier New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V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400" b="1" i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x</m:t>
                        </m:r>
                      </m:den>
                    </m:f>
                  </m:oMath>
                </a14:m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，则应把电流表内接；若</a:t>
                </a:r>
                <a:endParaRPr lang="en-US" altLang="zh-CN" sz="2400" b="1" kern="100" dirty="0" smtClean="0">
                  <a:solidFill>
                    <a:srgbClr val="404040"/>
                  </a:solidFill>
                  <a:latin typeface="Times New Roman"/>
                  <a:ea typeface="黑体"/>
                  <a:cs typeface="Times New Roman"/>
                </a:endParaRPr>
              </a:p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dirty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Courier New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400" b="1" i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x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A</m:t>
                        </m:r>
                      </m:den>
                    </m:f>
                    <m:r>
                      <a:rPr lang="en-US" altLang="zh-CN" sz="2400" b="1" i="1" kern="100" dirty="0">
                        <a:solidFill>
                          <a:srgbClr val="404040"/>
                        </a:solidFill>
                        <a:latin typeface="Cambria Math"/>
                        <a:ea typeface="黑体"/>
                        <a:cs typeface="Courier New"/>
                      </a:rPr>
                      <m:t>&gt;</m:t>
                    </m:r>
                    <m:f>
                      <m:fPr>
                        <m:ctrlPr>
                          <a:rPr lang="en-US" altLang="zh-CN" sz="2400" b="1" i="1" kern="100" dirty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Courier New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V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400" b="1" i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x</m:t>
                        </m:r>
                      </m:den>
                    </m:f>
                    <m:r>
                      <a:rPr lang="en-US" altLang="zh-CN" sz="2400" b="1" i="1" kern="100" baseline="-25000">
                        <a:solidFill>
                          <a:srgbClr val="404040"/>
                        </a:solidFill>
                        <a:latin typeface="Cambria Math"/>
                        <a:ea typeface="黑体"/>
                      </a:rPr>
                      <m:t> </m:t>
                    </m:r>
                  </m:oMath>
                </a14:m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，则应把电流表外接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</p:txBody>
          </p:sp>
        </mc:Choice>
        <mc:Fallback xmlns=""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635154"/>
                <a:ext cx="8496944" cy="4324261"/>
              </a:xfrm>
              <a:prstGeom prst="rect">
                <a:avLst/>
              </a:prstGeom>
              <a:blipFill rotWithShape="1">
                <a:blip r:embed="rId2"/>
                <a:stretch>
                  <a:fillRect l="-1076" r="-1148" b="-28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对角圆角矩形 4"/>
          <p:cNvSpPr/>
          <p:nvPr/>
        </p:nvSpPr>
        <p:spPr>
          <a:xfrm>
            <a:off x="323528" y="156582"/>
            <a:ext cx="2304256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方 法 提 炼</a:t>
            </a:r>
            <a:endParaRPr lang="zh-CN" altLang="en-US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66569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63640" y="275114"/>
            <a:ext cx="8412816" cy="4488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(3)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控制电路：以小控大用分压，相差无几用限流，即当滑动变阻器的阻值较小时，常采用分压式接法；当滑动变阻器的阻值与负载相差不大时，常采用限流式接法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另外滑动变阻器必须接为分压式的情况有三种：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①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电压要求从零开始变化；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②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滑动变阻器太小，不能起到限流的作用；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③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限流式不能获取有区分度的多组数据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若两种接法均可，则采用限流式，因为限流式损耗功率小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pic>
        <p:nvPicPr>
          <p:cNvPr id="4" name="图片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8084" y="4483618"/>
            <a:ext cx="536404" cy="536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21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115124" y="773569"/>
            <a:ext cx="8726288" cy="4312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en-US" altLang="zh-CN" sz="2400" b="1" kern="10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             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在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描绘小灯泡的伏安特性曲线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实验中，要测量一个标有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 V 1.5 W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的灯泡两端的电压和通过它的电流，现有如下器材：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直流电源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 V(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内阻可不计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直流电流表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～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600 mA(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内阻约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0.5 Ω)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直流电压表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～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 V(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内阻约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 </a:t>
            </a:r>
            <a:r>
              <a:rPr lang="en-US" altLang="zh-CN" sz="2400" b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kΩ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滑动变阻器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(10 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 A)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E.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滑动变阻器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 </a:t>
            </a:r>
            <a:r>
              <a:rPr lang="en-US" altLang="zh-CN" sz="2400" b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kΩ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300 mA)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开关、导线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若干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206" y="123478"/>
            <a:ext cx="84401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defRPr/>
            </a:pP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　描绘小灯泡</a:t>
            </a:r>
            <a:r>
              <a:rPr lang="en-US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或者其他元件</a:t>
            </a:r>
            <a:r>
              <a:rPr lang="en-US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)</a:t>
            </a: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zh-CN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伏安特性曲线</a:t>
            </a:r>
            <a:r>
              <a:rPr lang="en-US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zh-CN" sz="2800" b="1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604" y="699542"/>
            <a:ext cx="9144000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11" name="对角圆角矩形 10"/>
          <p:cNvSpPr/>
          <p:nvPr/>
        </p:nvSpPr>
        <p:spPr>
          <a:xfrm>
            <a:off x="277993" y="837960"/>
            <a:ext cx="873621" cy="455290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例 </a:t>
            </a:r>
            <a:r>
              <a:rPr lang="en-US" altLang="zh-CN" sz="2400" b="1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4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7279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51520" y="-77306"/>
            <a:ext cx="8554346" cy="5221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本实验中滑动变阻器选用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________.(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填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或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E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某同学用导线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e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g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和</a:t>
            </a:r>
            <a:r>
              <a:rPr lang="en-US" altLang="zh-CN" sz="2400" b="1" i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h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连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接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的电路如图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9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所示，电路中所有元器件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都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是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完好的，且电压表和电流表已调零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闭合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开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关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后发现电压表的示数为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 V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，电流表的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示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数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为零，小灯泡不亮，则可确定断路的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导线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是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；若电压表示数为零，电流表的示数为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0.3 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，小灯泡亮，则断路的导线是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；若反复调节滑动变阻器，小灯泡亮度发生变化，但电压表、电流表示数不能调为零，则断路的导线是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________.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pic>
        <p:nvPicPr>
          <p:cNvPr id="110594" name="Picture 2" descr="c33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4041" y="642774"/>
            <a:ext cx="2434423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7236434" y="2609964"/>
            <a:ext cx="647934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9</a:t>
            </a:r>
            <a:endParaRPr lang="zh-CN" altLang="zh-CN" sz="240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2683739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79512" y="-33615"/>
            <a:ext cx="8554346" cy="5133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33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</a:rPr>
              <a:t>(3)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下表中的各组数据是该同学在实验中测得的，根据表格中的数据在如图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</a:rPr>
              <a:t>10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所示的方格纸上作出该灯泡的伏安特性曲线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</a:rPr>
              <a:t>.</a:t>
            </a:r>
          </a:p>
          <a:p>
            <a:pPr algn="just">
              <a:lnSpc>
                <a:spcPts val="33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Courier New"/>
            </a:endParaRPr>
          </a:p>
          <a:p>
            <a:pPr algn="just">
              <a:lnSpc>
                <a:spcPts val="33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Courier New"/>
            </a:endParaRPr>
          </a:p>
          <a:p>
            <a:pPr algn="just">
              <a:lnSpc>
                <a:spcPts val="33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Courier New"/>
            </a:endParaRPr>
          </a:p>
          <a:p>
            <a:pPr algn="just">
              <a:lnSpc>
                <a:spcPts val="33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Courier New"/>
            </a:endParaRPr>
          </a:p>
          <a:p>
            <a:pPr algn="just">
              <a:lnSpc>
                <a:spcPts val="33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Courier New"/>
            </a:endParaRPr>
          </a:p>
          <a:p>
            <a:pPr algn="ctr">
              <a:lnSpc>
                <a:spcPts val="33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33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33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33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33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</a:rPr>
              <a:t>10</a:t>
            </a:r>
            <a:endParaRPr lang="zh-CN" altLang="zh-CN" sz="2400" kern="100" dirty="0">
              <a:latin typeface="宋体"/>
              <a:cs typeface="Courier New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4232717"/>
              </p:ext>
            </p:extLst>
          </p:nvPr>
        </p:nvGraphicFramePr>
        <p:xfrm>
          <a:off x="1547665" y="851178"/>
          <a:ext cx="5832647" cy="1016000"/>
        </p:xfrm>
        <a:graphic>
          <a:graphicData uri="http://schemas.openxmlformats.org/drawingml/2006/table">
            <a:tbl>
              <a:tblPr/>
              <a:tblGrid>
                <a:gridCol w="870476"/>
                <a:gridCol w="575341"/>
                <a:gridCol w="877366"/>
                <a:gridCol w="877366"/>
                <a:gridCol w="877366"/>
                <a:gridCol w="877366"/>
                <a:gridCol w="877366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kern="1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U</a:t>
                      </a:r>
                      <a:r>
                        <a:rPr lang="en-US" sz="2400" b="1" kern="1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/V</a:t>
                      </a:r>
                      <a:endParaRPr lang="zh-CN" sz="105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0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0.5</a:t>
                      </a:r>
                      <a:endParaRPr lang="zh-CN" sz="105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1.0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1.5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2.0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2.5</a:t>
                      </a:r>
                      <a:endParaRPr lang="zh-CN" sz="105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I</a:t>
                      </a: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/A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0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0.17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0.30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0.39</a:t>
                      </a:r>
                      <a:endParaRPr lang="zh-CN" sz="105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0.45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0.49</a:t>
                      </a:r>
                      <a:endParaRPr lang="zh-CN" sz="105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11617" name="Picture 1" descr="C34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7756" y="2018546"/>
            <a:ext cx="2596584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962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86434" y="-12918"/>
            <a:ext cx="846965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④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所示，将两个这样的灯泡并联后再与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5 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的定值电阻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串联，接在电压恒为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4 V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的电路上，每个灯泡的实际功率为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 W(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结果保留两位有效数字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).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11</a:t>
            </a:r>
            <a:endParaRPr lang="zh-CN" altLang="zh-CN" sz="2400" kern="100" dirty="0">
              <a:latin typeface="宋体"/>
              <a:cs typeface="Courier New"/>
            </a:endParaRPr>
          </a:p>
        </p:txBody>
      </p:sp>
      <p:pic>
        <p:nvPicPr>
          <p:cNvPr id="116738" name="Picture 2" descr="C34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617995"/>
            <a:ext cx="2687242" cy="2321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2624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08610" y="170870"/>
            <a:ext cx="8667732" cy="46331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解析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因描绘小灯泡的伏安特性曲线，需测量多组数据，滑动变阻器需用分压式接法，为了调节方便，滑动变阻器用阻值较小的，故选择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电压表有示数，说明通过电压表的电路为通路，而小灯泡不亮，通过与电压表并联的小灯泡的电路为断路，所以导线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断开；若电压表示数为零，而电流表有示数，说明电路接通，电压表没有接入电路，所以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h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断开；若电压表、电流表示数不能调为零，是因为滑动变阻器是限流式接法，故是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g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断开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78096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38071" y="267494"/>
            <a:ext cx="8754409" cy="545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(3)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描点画图，如图所示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pic>
        <p:nvPicPr>
          <p:cNvPr id="117762" name="Picture 2" descr="C34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873965"/>
            <a:ext cx="3744416" cy="3634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3318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10567" y="471415"/>
            <a:ext cx="8581913" cy="3900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(4)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设灯泡的电压为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U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，电流为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，根据闭合电路欧姆定律得：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U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U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＋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，所以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U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＝－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＋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U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，代入数据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U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＝－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10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＋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4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，在灯泡的伏安特性曲线坐标图上画出该直线，其交点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U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对应的电压电流值即为灯泡的实际电压、电流值，可得灯泡消耗的实际功率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UI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0.30 W.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答案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(1)D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en-US" altLang="zh-CN" sz="2400" b="1" i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i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h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i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g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(3)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见解析图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4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4)0.30</a:t>
            </a:r>
            <a:endParaRPr lang="zh-CN" altLang="zh-CN" sz="1050" kern="100" dirty="0">
              <a:solidFill>
                <a:schemeClr val="accent6">
                  <a:lumMod val="75000"/>
                </a:schemeClr>
              </a:solidFill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3100269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对角圆角矩形 2"/>
          <p:cNvSpPr/>
          <p:nvPr/>
        </p:nvSpPr>
        <p:spPr>
          <a:xfrm>
            <a:off x="289722" y="174621"/>
            <a:ext cx="1728192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突破训练</a:t>
            </a:r>
            <a:endParaRPr lang="zh-CN" altLang="en-US" sz="2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95327" y="759614"/>
            <a:ext cx="8581913" cy="4196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4.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某实验小组的同学在学校实验室中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发现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一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电学元件，该电学元件上标有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最大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流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不超过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6 mA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，最大电压不超过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7 V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同学们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想通过实验描绘出该电学元件的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伏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特性曲线，他们设计的一部分电路如图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所示，图中定值电阻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 </a:t>
            </a:r>
            <a:r>
              <a:rPr lang="en-US" altLang="zh-CN" sz="2400" b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kΩ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，用于限流；电流表量程为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10 mA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，内阻约为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5 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；电压表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未画出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量程为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10 V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，内阻约为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10 </a:t>
            </a:r>
            <a:r>
              <a:rPr lang="en-US" altLang="zh-CN" sz="2400" b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kΩ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；电源电动势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E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12 V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，内阻不计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pic>
        <p:nvPicPr>
          <p:cNvPr id="118786" name="Picture 2" descr="C34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997189"/>
            <a:ext cx="2660253" cy="13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6941374" y="2330876"/>
            <a:ext cx="8018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</a:rPr>
              <a:t>12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01032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51520" y="126562"/>
            <a:ext cx="8581913" cy="4985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3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实验时有两个滑动变阻器可供选择：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3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阻值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～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200 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，额定电流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0.3 A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3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阻值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～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20 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，额定电流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0.5 A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35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应选的滑动变阻器是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填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或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).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>
              <a:lnSpc>
                <a:spcPts val="3500"/>
              </a:lnSpc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正确接线后，测得数据如下表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：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>
              <a:lnSpc>
                <a:spcPts val="3500"/>
              </a:lnSpc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>
              <a:lnSpc>
                <a:spcPts val="3500"/>
              </a:lnSpc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>
              <a:lnSpc>
                <a:spcPts val="3500"/>
              </a:lnSpc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>
              <a:lnSpc>
                <a:spcPts val="3500"/>
              </a:lnSpc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35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由以上数据分析可知，电压表应并联在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与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填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O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或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之间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</a:t>
            </a:r>
            <a:endParaRPr lang="zh-CN" altLang="zh-CN" sz="2400" kern="100" dirty="0">
              <a:latin typeface="宋体"/>
              <a:cs typeface="Courier New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5508943"/>
              </p:ext>
            </p:extLst>
          </p:nvPr>
        </p:nvGraphicFramePr>
        <p:xfrm>
          <a:off x="434071" y="2498070"/>
          <a:ext cx="8003211" cy="1524000"/>
        </p:xfrm>
        <a:graphic>
          <a:graphicData uri="http://schemas.openxmlformats.org/drawingml/2006/table">
            <a:tbl>
              <a:tblPr/>
              <a:tblGrid>
                <a:gridCol w="973601"/>
                <a:gridCol w="702961"/>
                <a:gridCol w="702961"/>
                <a:gridCol w="702961"/>
                <a:gridCol w="702961"/>
                <a:gridCol w="702961"/>
                <a:gridCol w="702961"/>
                <a:gridCol w="702961"/>
                <a:gridCol w="702961"/>
                <a:gridCol w="702961"/>
                <a:gridCol w="702961"/>
              </a:tblGrid>
              <a:tr h="69354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100" baseline="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次数</a:t>
                      </a:r>
                      <a:endParaRPr lang="zh-CN" sz="2400" kern="100" baseline="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2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3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4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5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6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7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8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9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10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4031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U</a:t>
                      </a: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/V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0.00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3.00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6.00</a:t>
                      </a:r>
                      <a:endParaRPr lang="zh-CN" sz="2400" kern="100" baseline="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6.16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6.28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6.32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6.36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6.38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6.39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6.40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4031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I</a:t>
                      </a: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/mA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0.00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0.00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0.00</a:t>
                      </a:r>
                      <a:endParaRPr lang="zh-CN" sz="2400" kern="100" baseline="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0.06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0.50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1.00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2.00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3.00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4.00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5.50</a:t>
                      </a:r>
                      <a:endParaRPr lang="zh-CN" sz="2400" kern="100" baseline="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9456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矩形 3"/>
              <p:cNvSpPr/>
              <p:nvPr/>
            </p:nvSpPr>
            <p:spPr>
              <a:xfrm>
                <a:off x="152740" y="-132165"/>
                <a:ext cx="8667732" cy="53758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37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(3)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在图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12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中将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电路图补充完整；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37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(4)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从表中数据可知，该电学元件的电阻特点是：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____________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3700"/>
                  </a:lnSpc>
                  <a:spcAft>
                    <a:spcPts val="0"/>
                  </a:spcAft>
                </a:pP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_______________________________________________________.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37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0070C0"/>
                    </a:solidFill>
                    <a:latin typeface="Times New Roman"/>
                    <a:ea typeface="黑体"/>
                    <a:cs typeface="Times New Roman"/>
                  </a:rPr>
                  <a:t>解析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(1)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滑动变阻器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允许的最大电压为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0.3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×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200 V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60 V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＞</a:t>
                </a:r>
                <a:endParaRPr lang="en-US" altLang="zh-CN" sz="2400" b="1" kern="100" dirty="0" smtClean="0">
                  <a:solidFill>
                    <a:srgbClr val="404040"/>
                  </a:solidFill>
                  <a:latin typeface="Times New Roman"/>
                  <a:ea typeface="黑体"/>
                  <a:cs typeface="Times New Roman"/>
                </a:endParaRPr>
              </a:p>
              <a:p>
                <a:pPr algn="just">
                  <a:lnSpc>
                    <a:spcPts val="3700"/>
                  </a:lnSpc>
                  <a:spcAft>
                    <a:spcPts val="0"/>
                  </a:spcAft>
                </a:pP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12 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V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，滑动变阻器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B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两端所能加的最大电压为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0.5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×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20V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10 V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＜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12 V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，为保证安全，滑动变阻器应选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A.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(2)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由表中实验数据可知，电学元件电阻最小测量值约为：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 </a:t>
                </a:r>
                <a:endParaRPr lang="en-US" altLang="zh-CN" sz="2400" b="1" kern="100" dirty="0" smtClean="0">
                  <a:solidFill>
                    <a:srgbClr val="404040"/>
                  </a:solidFill>
                  <a:latin typeface="Times New Roman"/>
                  <a:ea typeface="黑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Courier New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6.4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0.005 5</m:t>
                        </m:r>
                      </m:den>
                    </m:f>
                  </m:oMath>
                </a14:m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Ω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≈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1 163.6 Ω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，电流表内阻约为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5 Ω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，电压表内阻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约</a:t>
                </a:r>
                <a:endParaRPr lang="en-US" altLang="zh-CN" sz="2400" b="1" kern="100" dirty="0" smtClean="0">
                  <a:solidFill>
                    <a:srgbClr val="404040"/>
                  </a:solidFill>
                  <a:latin typeface="Times New Roman"/>
                  <a:ea typeface="黑体"/>
                  <a:cs typeface="Times New Roman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10 </a:t>
                </a:r>
                <a:r>
                  <a:rPr lang="en-US" altLang="zh-CN" sz="2400" b="1" kern="100" dirty="0" err="1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kΩ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，相对来说，元件电阻远大于电流表内阻，电流表应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采</a:t>
                </a:r>
                <a:endParaRPr lang="en-US" altLang="zh-CN" sz="2400" b="1" kern="100" dirty="0" smtClean="0">
                  <a:solidFill>
                    <a:srgbClr val="404040"/>
                  </a:solidFill>
                  <a:latin typeface="Times New Roman"/>
                  <a:ea typeface="黑体"/>
                  <a:cs typeface="Times New Roman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用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内接法，因此电压表应并联在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与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P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之间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</p:txBody>
          </p:sp>
        </mc:Choice>
        <mc:Fallback xmlns=""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740" y="-132165"/>
                <a:ext cx="8667732" cy="5375831"/>
              </a:xfrm>
              <a:prstGeom prst="rect">
                <a:avLst/>
              </a:prstGeom>
              <a:blipFill rotWithShape="1">
                <a:blip r:embed="rId2"/>
                <a:stretch>
                  <a:fillRect l="-1055" t="-227" r="-112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6061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52740" y="-20538"/>
            <a:ext cx="8667732" cy="5221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(3)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描绘伏安特性曲线，电压与电流应从零开始变化，滑动变阻器应采用分压式接法，由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可知，电流表采用内接法，实验电路图如图所示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：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(4)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由表中实验数据可知，当元件两端的电压小于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6 V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时，电路电流很小，几乎为零，由欧姆定律可知，元件电阻非常大，不导电；当元件两端电压大于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6 V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时，随着电压的升高电流迅速增大，电压与电流的比值减小，电阻变小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400" kern="100" dirty="0">
              <a:latin typeface="宋体"/>
              <a:cs typeface="Courier New"/>
            </a:endParaRPr>
          </a:p>
        </p:txBody>
      </p:sp>
      <p:pic>
        <p:nvPicPr>
          <p:cNvPr id="121858" name="Picture 2" descr="C34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1959" y="1355234"/>
            <a:ext cx="2416105" cy="162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1995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11323" y="339502"/>
            <a:ext cx="8329521" cy="38354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答案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(1)A</a:t>
            </a:r>
            <a:r>
              <a:rPr lang="zh-CN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</a:t>
            </a:r>
            <a:endParaRPr lang="en-US" altLang="zh-CN" sz="2600" b="1" kern="100" dirty="0" smtClean="0">
              <a:solidFill>
                <a:schemeClr val="accent6">
                  <a:lumMod val="75000"/>
                </a:schemeClr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6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2)</a:t>
            </a:r>
            <a:r>
              <a:rPr lang="en-US" altLang="zh-CN" sz="2600" b="1" i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P</a:t>
            </a:r>
            <a:r>
              <a:rPr lang="zh-CN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</a:t>
            </a:r>
            <a:endParaRPr lang="en-US" altLang="zh-CN" sz="2600" b="1" kern="100" dirty="0" smtClean="0">
              <a:solidFill>
                <a:schemeClr val="accent6">
                  <a:lumMod val="75000"/>
                </a:schemeClr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6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3)</a:t>
            </a:r>
            <a:r>
              <a:rPr lang="zh-CN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电路图见解析图</a:t>
            </a:r>
            <a:endParaRPr lang="zh-CN" altLang="zh-CN" sz="2600" kern="100" dirty="0">
              <a:solidFill>
                <a:schemeClr val="accent6">
                  <a:lumMod val="75000"/>
                </a:schemeClr>
              </a:solidFill>
              <a:latin typeface="宋体"/>
              <a:cs typeface="Courier New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(4)</a:t>
            </a:r>
            <a:r>
              <a:rPr lang="zh-CN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当元件两端的电压小于</a:t>
            </a:r>
            <a:r>
              <a:rPr lang="en-US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6 V</a:t>
            </a:r>
            <a:r>
              <a:rPr lang="zh-CN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时，元件电阻非常大，不导电；当元件两端电压大于</a:t>
            </a:r>
            <a:r>
              <a:rPr lang="en-US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6 V</a:t>
            </a:r>
            <a:r>
              <a:rPr lang="zh-CN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时，随着电压的升高电阻逐渐变</a:t>
            </a:r>
            <a:r>
              <a:rPr lang="zh-CN" altLang="zh-CN" sz="26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小</a:t>
            </a:r>
            <a:endParaRPr lang="zh-CN" altLang="zh-CN" sz="2600" kern="100" dirty="0">
              <a:solidFill>
                <a:schemeClr val="accent6">
                  <a:lumMod val="75000"/>
                </a:schemeClr>
              </a:solidFill>
              <a:latin typeface="宋体"/>
              <a:cs typeface="Courier New"/>
            </a:endParaRPr>
          </a:p>
        </p:txBody>
      </p:sp>
      <p:pic>
        <p:nvPicPr>
          <p:cNvPr id="5" name="图片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8084" y="4443958"/>
            <a:ext cx="536404" cy="536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213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ChangeArrowheads="1"/>
          </p:cNvSpPr>
          <p:nvPr/>
        </p:nvSpPr>
        <p:spPr bwMode="gray">
          <a:xfrm>
            <a:off x="0" y="1661658"/>
            <a:ext cx="9144000" cy="1666881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lIns="68544" tIns="34272" rIns="68544" bIns="34272" anchor="ctr"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Arial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968774" y="1851670"/>
            <a:ext cx="2952328" cy="1069513"/>
          </a:xfrm>
          <a:prstGeom prst="rect">
            <a:avLst/>
          </a:prstGeom>
        </p:spPr>
        <p:txBody>
          <a:bodyPr wrap="square" lIns="68570" tIns="34285" rIns="68570" bIns="34285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55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谢谢观看</a:t>
            </a:r>
            <a:endParaRPr lang="zh-CN" altLang="en-US" sz="55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25400" stA="30000" endPos="30000" dist="50800" dir="5400000" sy="-100000" algn="bl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2095153" y="3094856"/>
            <a:ext cx="4104456" cy="911246"/>
          </a:xfrm>
          <a:prstGeom prst="rect">
            <a:avLst/>
          </a:prstGeom>
        </p:spPr>
        <p:txBody>
          <a:bodyPr vert="horz" lIns="68572" tIns="34286" rIns="68572" bIns="34286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更多精彩内容请登录：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标题 1">
            <a:hlinkClick r:id="rId2"/>
          </p:cNvPr>
          <p:cNvSpPr txBox="1">
            <a:spLocks/>
          </p:cNvSpPr>
          <p:nvPr/>
        </p:nvSpPr>
        <p:spPr>
          <a:xfrm>
            <a:off x="4422651" y="3089523"/>
            <a:ext cx="2976711" cy="911246"/>
          </a:xfrm>
          <a:prstGeom prst="rect">
            <a:avLst/>
          </a:prstGeom>
        </p:spPr>
        <p:txBody>
          <a:bodyPr vert="horz" lIns="68572" tIns="34286" rIns="68572" bIns="34286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2000" b="1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www.91taoke.com</a:t>
            </a:r>
            <a:endParaRPr lang="zh-CN" altLang="en-US" sz="2000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50677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C7EDCC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7EDCC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5000</TotalTime>
  <Words>2864</Words>
  <Application>Microsoft Office PowerPoint</Application>
  <PresentationFormat>全屏显示(16:9)</PresentationFormat>
  <Paragraphs>246</Paragraphs>
  <Slides>40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40</vt:i4>
      </vt:variant>
    </vt:vector>
  </HeadingPairs>
  <TitlesOfParts>
    <vt:vector size="42" baseType="lpstr">
      <vt:lpstr>Office 主题</vt:lpstr>
      <vt:lpstr>文档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589</cp:revision>
  <dcterms:modified xsi:type="dcterms:W3CDTF">2014-11-12T11:15:03Z</dcterms:modified>
</cp:coreProperties>
</file>