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960" r:id="rId2"/>
    <p:sldId id="645" r:id="rId3"/>
    <p:sldId id="908" r:id="rId4"/>
    <p:sldId id="909" r:id="rId5"/>
    <p:sldId id="910" r:id="rId6"/>
    <p:sldId id="911" r:id="rId7"/>
    <p:sldId id="912" r:id="rId8"/>
    <p:sldId id="913" r:id="rId9"/>
    <p:sldId id="914" r:id="rId10"/>
    <p:sldId id="915" r:id="rId11"/>
    <p:sldId id="916" r:id="rId12"/>
    <p:sldId id="929" r:id="rId13"/>
    <p:sldId id="930" r:id="rId14"/>
    <p:sldId id="931" r:id="rId15"/>
    <p:sldId id="932" r:id="rId16"/>
    <p:sldId id="933" r:id="rId17"/>
    <p:sldId id="934" r:id="rId18"/>
    <p:sldId id="935" r:id="rId19"/>
    <p:sldId id="936" r:id="rId20"/>
    <p:sldId id="937" r:id="rId21"/>
    <p:sldId id="938" r:id="rId22"/>
    <p:sldId id="945" r:id="rId23"/>
    <p:sldId id="946" r:id="rId24"/>
    <p:sldId id="947" r:id="rId25"/>
    <p:sldId id="948" r:id="rId26"/>
    <p:sldId id="949" r:id="rId27"/>
    <p:sldId id="950" r:id="rId28"/>
    <p:sldId id="951" r:id="rId29"/>
    <p:sldId id="952" r:id="rId30"/>
  </p:sldIdLst>
  <p:sldSz cx="24371300" cy="13716000"/>
  <p:notesSz cx="6858000" cy="9144000"/>
  <p:defaultTextStyle>
    <a:defPPr>
      <a:defRPr lang="zh-CN"/>
    </a:defPPr>
    <a:lvl1pPr marL="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37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1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193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56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00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2" orient="horz" pos="1996" userDrawn="1">
          <p15:clr>
            <a:srgbClr val="A4A3A4"/>
          </p15:clr>
        </p15:guide>
        <p15:guide id="13" orient="horz" pos="5936" userDrawn="1">
          <p15:clr>
            <a:srgbClr val="A4A3A4"/>
          </p15:clr>
        </p15:guide>
        <p15:guide id="19" pos="2290" userDrawn="1">
          <p15:clr>
            <a:srgbClr val="A4A3A4"/>
          </p15:clr>
        </p15:guide>
        <p15:guide id="24" pos="12778" userDrawn="1">
          <p15:clr>
            <a:srgbClr val="A4A3A4"/>
          </p15:clr>
        </p15:guide>
        <p15:guide id="30" orient="horz" pos="6900" userDrawn="1">
          <p15:clr>
            <a:srgbClr val="A4A3A4"/>
          </p15:clr>
        </p15:guide>
        <p15:guide id="34" pos="6854" userDrawn="1">
          <p15:clr>
            <a:srgbClr val="A4A3A4"/>
          </p15:clr>
        </p15:guide>
        <p15:guide id="38" orient="horz" pos="3243" userDrawn="1">
          <p15:clr>
            <a:srgbClr val="A4A3A4"/>
          </p15:clr>
        </p15:guide>
        <p15:guide id="39" orient="horz" pos="1145" userDrawn="1">
          <p15:clr>
            <a:srgbClr val="A4A3A4"/>
          </p15:clr>
        </p15:guide>
        <p15:guide id="41" pos="8470" userDrawn="1">
          <p15:clr>
            <a:srgbClr val="A4A3A4"/>
          </p15:clr>
        </p15:guide>
        <p15:guide id="42" pos="1440" userDrawn="1">
          <p15:clr>
            <a:srgbClr val="A4A3A4"/>
          </p15:clr>
        </p15:guide>
        <p15:guide id="43" orient="horz" pos="2789">
          <p15:clr>
            <a:srgbClr val="A4A3A4"/>
          </p15:clr>
        </p15:guide>
        <p15:guide id="44" orient="horz" pos="5454">
          <p15:clr>
            <a:srgbClr val="A4A3A4"/>
          </p15:clr>
        </p15:guide>
        <p15:guide id="45" orient="horz" pos="4093">
          <p15:clr>
            <a:srgbClr val="A4A3A4"/>
          </p15:clr>
        </p15:guide>
        <p15:guide id="46" pos="11248">
          <p15:clr>
            <a:srgbClr val="A4A3A4"/>
          </p15:clr>
        </p15:guide>
        <p15:guide id="47" pos="5550">
          <p15:clr>
            <a:srgbClr val="A4A3A4"/>
          </p15:clr>
        </p15:guide>
        <p15:guide id="48" pos="16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1" clrIdx="0"/>
  <p:cmAuthor id="1" name="孙文纯" initials="孙文纯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5CAA"/>
    <a:srgbClr val="E3F4FD"/>
    <a:srgbClr val="4472C4"/>
    <a:srgbClr val="DA0000"/>
    <a:srgbClr val="D3EDFB"/>
    <a:srgbClr val="D7F1FF"/>
    <a:srgbClr val="FFFDE7"/>
    <a:srgbClr val="FFFEF3"/>
    <a:srgbClr val="FFFE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240" autoAdjust="0"/>
    <p:restoredTop sz="80074" autoAdjust="0"/>
  </p:normalViewPr>
  <p:slideViewPr>
    <p:cSldViewPr>
      <p:cViewPr>
        <p:scale>
          <a:sx n="50" d="100"/>
          <a:sy n="50" d="100"/>
        </p:scale>
        <p:origin x="-492" y="-324"/>
      </p:cViewPr>
      <p:guideLst>
        <p:guide orient="horz" pos="5794"/>
        <p:guide orient="horz" pos="4093"/>
        <p:guide orient="horz" pos="6900"/>
        <p:guide orient="horz" pos="3696"/>
        <p:guide orient="horz" pos="6588"/>
        <p:guide orient="horz" pos="1939"/>
        <p:guide orient="horz" pos="5851"/>
        <p:guide pos="1411"/>
        <p:guide pos="9235"/>
        <p:guide pos="9093"/>
        <p:guide pos="5267"/>
        <p:guide pos="11248"/>
        <p:guide pos="7024"/>
        <p:guide pos="2715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75" d="100"/>
        <a:sy n="75" d="100"/>
      </p:scale>
      <p:origin x="0" y="-35784"/>
    </p:cViewPr>
  </p:sorterViewPr>
  <p:notesViewPr>
    <p:cSldViewPr>
      <p:cViewPr varScale="1">
        <p:scale>
          <a:sx n="54" d="100"/>
          <a:sy n="54" d="100"/>
        </p:scale>
        <p:origin x="-2892" y="-84"/>
      </p:cViewPr>
      <p:guideLst>
        <p:guide orient="horz" pos="2880"/>
        <p:guide pos="2160"/>
      </p:guideLst>
    </p:cSldViewPr>
  </p:notes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4A69F-A7BF-4946-B3A6-ED01CBEB8F2B}" type="datetimeFigureOut">
              <a:rPr lang="zh-CN" altLang="en-US" smtClean="0">
                <a:latin typeface="Times New Roman" panose="02020603050405020304" pitchFamily="18" charset="0"/>
                <a:ea typeface="楷体" pitchFamily="49" charset="-122"/>
              </a:rPr>
              <a:t>2019/3/1</a:t>
            </a:fld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31665-BE4C-4D05-B9C5-2B73D647A6C5}" type="slidenum">
              <a:rPr lang="zh-CN" altLang="en-US" smtClean="0">
                <a:latin typeface="Times New Roman" panose="02020603050405020304" pitchFamily="18" charset="0"/>
                <a:ea typeface="楷体" pitchFamily="49" charset="-122"/>
              </a:rPr>
              <a:t>‹#›</a:t>
            </a:fld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86026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fld id="{805CE786-2566-4729-BA0C-6278D59A1AE1}" type="datetimeFigureOut">
              <a:rPr lang="zh-CN" altLang="en-US" smtClean="0"/>
              <a:pPr/>
              <a:t>2019/3/1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fld id="{E49D8A1A-3085-48B2-A401-84F34E154A3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97384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1pPr>
    <a:lvl2pPr marL="9137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2pPr>
    <a:lvl3pPr marL="18281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3pPr>
    <a:lvl4pPr marL="274193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4pPr>
    <a:lvl5pPr marL="365569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5pPr>
    <a:lvl6pPr marL="457009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485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FAF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C30E6916-A717-45A2-853C-B484619599C2}"/>
              </a:ext>
            </a:extLst>
          </p:cNvPr>
          <p:cNvSpPr/>
          <p:nvPr userDrawn="1"/>
        </p:nvSpPr>
        <p:spPr bwMode="auto">
          <a:xfrm>
            <a:off x="1260824" y="682717"/>
            <a:ext cx="21966059" cy="1235215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701" tIns="45378" rIns="90701" bIns="45378" numCol="1" rtlCol="0" anchor="t" anchorCtr="0" compatLnSpc="1"/>
          <a:lstStyle/>
          <a:p>
            <a:pPr defTabSz="906324"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prstClr val="black"/>
              </a:solidFill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2" name="椭圆 1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29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6636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1" name="椭圆 10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29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6271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D7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1" name="组合 2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2" name="椭圆 2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5" name="椭圆 2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29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934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F5DD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650" y="1214019"/>
            <a:ext cx="1621006" cy="61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24" name="27 Imagen"/>
          <p:cNvPicPr>
            <a:picLocks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7" name="椭圆 2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0" name="椭圆 2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2" name="28 Imagen"/>
          <p:cNvPicPr>
            <a:picLocks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4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29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832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793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经典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265164" y="736457"/>
            <a:ext cx="2565000" cy="854901"/>
            <a:chOff x="1265164" y="736542"/>
            <a:chExt cx="2565000" cy="855000"/>
          </a:xfrm>
        </p:grpSpPr>
        <p:sp>
          <p:nvSpPr>
            <p:cNvPr id="5" name="椭圆 4"/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经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典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读</a:t>
              </a:r>
              <a:endParaRPr lang="zh-CN" altLang="en-US" sz="4800" b="1" dirty="0"/>
            </a:p>
          </p:txBody>
        </p:sp>
      </p:grpSp>
      <p:pic>
        <p:nvPicPr>
          <p:cNvPr id="20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2" name="组合 21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3" name="椭圆 22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5" name="组合 24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6" name="椭圆 25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7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8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0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29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0386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英译汉记得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pic>
        <p:nvPicPr>
          <p:cNvPr id="1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7" name="椭圆 2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0" name="椭圆 2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2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4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29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7128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5" name="27 Imagen"/>
          <p:cNvPicPr>
            <a:picLocks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2" name="椭圆 2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5" name="椭圆 2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7" name="28 Imagen"/>
          <p:cNvPicPr>
            <a:picLocks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42" r:id="rId2"/>
    <p:sldLayoutId id="2147483740" r:id="rId3"/>
    <p:sldLayoutId id="2147483761" r:id="rId4"/>
    <p:sldLayoutId id="2147483743" r:id="rId5"/>
    <p:sldLayoutId id="2147483764" r:id="rId6"/>
    <p:sldLayoutId id="2147483766" r:id="rId7"/>
    <p:sldLayoutId id="2147483768" r:id="rId8"/>
  </p:sldLayoutIdLst>
  <p:timing>
    <p:tnLst>
      <p:par>
        <p:cTn id="1" dur="indefinite" restart="never" nodeType="tmRoot"/>
      </p:par>
    </p:tnLst>
  </p:timing>
  <p:hf hdr="0"/>
  <p:txStyles>
    <p:titleStyle>
      <a:lvl1pPr algn="l" defTabSz="911225" rtl="0" eaLnBrk="1" latinLnBrk="0" hangingPunct="1">
        <a:lnSpc>
          <a:spcPct val="90000"/>
        </a:lnSpc>
        <a:spcBef>
          <a:spcPct val="0"/>
        </a:spcBef>
        <a:buNone/>
        <a:defRPr sz="43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7965" indent="-227965" algn="l" defTabSz="911225" rtl="0" eaLnBrk="1" latinLnBrk="0" hangingPunct="1">
        <a:lnSpc>
          <a:spcPct val="90000"/>
        </a:lnSpc>
        <a:spcBef>
          <a:spcPts val="995"/>
        </a:spcBef>
        <a:buFont typeface="Arial" pitchFamily="34" charset="0"/>
        <a:buChar char="•"/>
        <a:defRPr sz="2790" kern="1200">
          <a:solidFill>
            <a:schemeClr val="tx1"/>
          </a:solidFill>
          <a:latin typeface="+mn-lt"/>
          <a:ea typeface="+mn-ea"/>
          <a:cs typeface="+mn-cs"/>
        </a:defRPr>
      </a:lvl1pPr>
      <a:lvl2pPr marL="68389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575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168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761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354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1947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540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593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186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779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372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7965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558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151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744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2.xml"/><Relationship Id="rId7" Type="http://schemas.openxmlformats.org/officeDocument/2006/relationships/slide" Target="slide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7.xml"/><Relationship Id="rId5" Type="http://schemas.openxmlformats.org/officeDocument/2006/relationships/slide" Target="slide22.xml"/><Relationship Id="rId4" Type="http://schemas.openxmlformats.org/officeDocument/2006/relationships/slide" Target="slide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>
            <a:fillRect/>
          </a:stretch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4" name="页脚占位符 11"/>
          <p:cNvSpPr txBox="1"/>
          <p:nvPr/>
        </p:nvSpPr>
        <p:spPr>
          <a:xfrm>
            <a:off x="21780260" y="5913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5000" dirty="0">
                <a:latin typeface="方正楷体_GBK" panose="03000509000000000000" pitchFamily="65" charset="-122"/>
                <a:ea typeface="方正楷体_GBK" panose="03000509000000000000" pitchFamily="65" charset="-122"/>
              </a:rPr>
              <a:t>目录</a:t>
            </a:r>
            <a:endParaRPr lang="en-US" altLang="zh-CN" sz="5000" dirty="0"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7" name="TextBox 2">
            <a:hlinkClick r:id="rId3" action="ppaction://hlinksldjump"/>
          </p:cNvPr>
          <p:cNvSpPr txBox="1"/>
          <p:nvPr/>
        </p:nvSpPr>
        <p:spPr>
          <a:xfrm>
            <a:off x="2761896" y="2641500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名词的数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Box 2">
            <a:hlinkClick r:id="rId4" action="ppaction://hlinksldjump"/>
          </p:cNvPr>
          <p:cNvSpPr txBox="1"/>
          <p:nvPr/>
        </p:nvSpPr>
        <p:spPr>
          <a:xfrm>
            <a:off x="2761896" y="8298000"/>
            <a:ext cx="4095755" cy="892546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突破积累练</a:t>
            </a:r>
            <a:r>
              <a:rPr lang="en-US" altLang="zh-CN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5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Box 7">
            <a:hlinkClick r:id="rId4" action="ppaction://hlinksldjump"/>
          </p:cNvPr>
          <p:cNvSpPr txBox="1"/>
          <p:nvPr/>
        </p:nvSpPr>
        <p:spPr>
          <a:xfrm>
            <a:off x="3590650" y="9560587"/>
            <a:ext cx="4959001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单句语法填空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TextBox 7">
            <a:hlinkClick r:id="rId5" action="ppaction://hlinksldjump"/>
          </p:cNvPr>
          <p:cNvSpPr txBox="1"/>
          <p:nvPr/>
        </p:nvSpPr>
        <p:spPr>
          <a:xfrm>
            <a:off x="9625150" y="9560587"/>
            <a:ext cx="4860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单句改错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TextBox 7">
            <a:hlinkClick r:id="rId6" action="ppaction://hlinksldjump"/>
          </p:cNvPr>
          <p:cNvSpPr txBox="1"/>
          <p:nvPr/>
        </p:nvSpPr>
        <p:spPr>
          <a:xfrm>
            <a:off x="15560650" y="9560587"/>
            <a:ext cx="3564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单句写作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249680" y="699135"/>
            <a:ext cx="21871305" cy="96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     </a:t>
            </a:r>
            <a:r>
              <a:rPr lang="zh-CN" altLang="en-US" sz="57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</a:t>
            </a:r>
            <a:r>
              <a:rPr lang="zh-CN" altLang="en-US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词</a:t>
            </a:r>
            <a:endParaRPr lang="en-US" altLang="zh-CN" sz="57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TextBox 2">
            <a:hlinkClick r:id="rId7" action="ppaction://hlinksldjump"/>
          </p:cNvPr>
          <p:cNvSpPr txBox="1"/>
          <p:nvPr/>
        </p:nvSpPr>
        <p:spPr>
          <a:xfrm>
            <a:off x="2761896" y="3919555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名词的格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TextBox 2">
            <a:hlinkClick r:id="rId8" action="ppaction://hlinksldjump"/>
          </p:cNvPr>
          <p:cNvSpPr txBox="1"/>
          <p:nvPr/>
        </p:nvSpPr>
        <p:spPr>
          <a:xfrm>
            <a:off x="2761896" y="5197610"/>
            <a:ext cx="73987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名词构词法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80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5" name="图片 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650" y="869333"/>
            <a:ext cx="16650000" cy="11932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637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870156" y="918000"/>
            <a:ext cx="2474413" cy="841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094" y="731917"/>
            <a:ext cx="16619106" cy="11742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" name="组合 1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8" name="图片 7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1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853" y="3393352"/>
            <a:ext cx="19526116" cy="6208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1555650" y="5103000"/>
            <a:ext cx="1980550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causes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7225650" y="7919772"/>
            <a:ext cx="1980550" cy="783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</a:t>
            </a: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tories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0" name="图片 9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28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55650" y="4554000"/>
            <a:ext cx="18468000" cy="424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555" y="2052732"/>
            <a:ext cx="20083200" cy="939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5335650" y="9963000"/>
            <a:ext cx="1620000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geese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" name="图片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430650" y="714255"/>
            <a:ext cx="1980713" cy="6537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50" y="648000"/>
            <a:ext cx="10665000" cy="4824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6488372"/>
            <a:ext cx="18349019" cy="3970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200650" y="8917506"/>
            <a:ext cx="6187826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 means of creating value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0" name="图片 9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12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50" y="1413000"/>
            <a:ext cx="17682109" cy="6220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0650" y="5840848"/>
            <a:ext cx="2655000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5650" y="7527379"/>
            <a:ext cx="1620000" cy="8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组合 13"/>
          <p:cNvGrpSpPr/>
          <p:nvPr/>
        </p:nvGrpSpPr>
        <p:grpSpPr>
          <a:xfrm>
            <a:off x="12005650" y="5867400"/>
            <a:ext cx="2835001" cy="909352"/>
            <a:chOff x="2548847" y="8048139"/>
            <a:chExt cx="989464" cy="909352"/>
          </a:xfrm>
        </p:grpSpPr>
        <p:sp>
          <p:nvSpPr>
            <p:cNvPr id="18" name="TextBox 17"/>
            <p:cNvSpPr txBox="1"/>
            <p:nvPr/>
          </p:nvSpPr>
          <p:spPr>
            <a:xfrm>
              <a:off x="2548847" y="8120339"/>
              <a:ext cx="989464" cy="837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4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information</a:t>
              </a:r>
              <a:endPara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5964" y="8048139"/>
              <a:ext cx="879493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20"/>
          <p:cNvGrpSpPr/>
          <p:nvPr/>
        </p:nvGrpSpPr>
        <p:grpSpPr>
          <a:xfrm>
            <a:off x="10668852" y="7398000"/>
            <a:ext cx="1816558" cy="909352"/>
            <a:chOff x="2726574" y="8048139"/>
            <a:chExt cx="634010" cy="909352"/>
          </a:xfrm>
        </p:grpSpPr>
        <p:sp>
          <p:nvSpPr>
            <p:cNvPr id="22" name="TextBox 21"/>
            <p:cNvSpPr txBox="1"/>
            <p:nvPr/>
          </p:nvSpPr>
          <p:spPr>
            <a:xfrm>
              <a:off x="2726574" y="8120339"/>
              <a:ext cx="634010" cy="837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4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advice</a:t>
              </a:r>
              <a:endPara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3660" y="8048139"/>
              <a:ext cx="524102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组合 2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" name="图片 1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7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50" y="2403000"/>
            <a:ext cx="20776136" cy="6331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4345650" y="3978000"/>
            <a:ext cx="945075" cy="589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∧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4463397" y="4203000"/>
            <a:ext cx="1304450" cy="59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5020156" y="5670747"/>
            <a:ext cx="4905000" cy="63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 cup of coffee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或者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 coffee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251200" y="8468222"/>
            <a:ext cx="945075" cy="589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∧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368947" y="8693222"/>
            <a:ext cx="1304450" cy="59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P287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2" name="图片 11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5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313" y="738000"/>
            <a:ext cx="20048337" cy="867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9603000"/>
            <a:ext cx="17038637" cy="307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组合 14"/>
          <p:cNvGrpSpPr/>
          <p:nvPr/>
        </p:nvGrpSpPr>
        <p:grpSpPr>
          <a:xfrm>
            <a:off x="8884092" y="10223648"/>
            <a:ext cx="1816558" cy="855428"/>
            <a:chOff x="2726574" y="8048139"/>
            <a:chExt cx="634010" cy="855428"/>
          </a:xfrm>
        </p:grpSpPr>
        <p:sp>
          <p:nvSpPr>
            <p:cNvPr id="16" name="TextBox 15"/>
            <p:cNvSpPr txBox="1"/>
            <p:nvPr/>
          </p:nvSpPr>
          <p:spPr>
            <a:xfrm>
              <a:off x="2726574" y="8120339"/>
              <a:ext cx="634010" cy="783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4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</a:t>
              </a:r>
              <a:r>
                <a:rPr lang="en-US" altLang="zh-CN" sz="4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riday</a:t>
              </a:r>
              <a:endPara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6574" y="8048139"/>
              <a:ext cx="571188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9935650" y="11195848"/>
            <a:ext cx="4140000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China’s economy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1" name="图片 10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33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06" y="1773454"/>
            <a:ext cx="20625301" cy="7784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1136636" y="4248000"/>
            <a:ext cx="4649013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map of America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768062" y="8180848"/>
            <a:ext cx="7617588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Some of my sister’s classmates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3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8" name="图片 7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1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239963" y="2808000"/>
            <a:ext cx="19125687" cy="580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319" y="1143000"/>
            <a:ext cx="20309364" cy="886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645650" y="9333000"/>
            <a:ext cx="1992588" cy="63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invitations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名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8" name="图片 7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33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484281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根据空格前的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可知，空格处应填所给提示词的名词形式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attraction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tourist attraction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意为“旅游景点”。句意：众所周知，白金汉宫是重要的旅游胜地。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2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265164" y="741486"/>
            <a:ext cx="4272250" cy="854901"/>
            <a:chOff x="1265164" y="741486"/>
            <a:chExt cx="4272250" cy="854901"/>
          </a:xfrm>
        </p:grpSpPr>
        <p:sp>
          <p:nvSpPr>
            <p:cNvPr id="15" name="椭圆 14"/>
            <p:cNvSpPr/>
            <p:nvPr/>
          </p:nvSpPr>
          <p:spPr>
            <a:xfrm>
              <a:off x="1265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突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2120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破</a:t>
              </a:r>
              <a:endParaRPr lang="zh-CN" altLang="en-US" sz="4800" b="1" dirty="0"/>
            </a:p>
          </p:txBody>
        </p:sp>
        <p:sp>
          <p:nvSpPr>
            <p:cNvPr id="18" name="椭圆 17"/>
            <p:cNvSpPr/>
            <p:nvPr/>
          </p:nvSpPr>
          <p:spPr>
            <a:xfrm>
              <a:off x="2975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积</a:t>
              </a:r>
              <a:endParaRPr lang="zh-CN" altLang="en-US" sz="4800" b="1" dirty="0"/>
            </a:p>
          </p:txBody>
        </p:sp>
        <p:sp>
          <p:nvSpPr>
            <p:cNvPr id="19" name="椭圆 18"/>
            <p:cNvSpPr/>
            <p:nvPr/>
          </p:nvSpPr>
          <p:spPr>
            <a:xfrm>
              <a:off x="382741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累</a:t>
              </a:r>
              <a:endParaRPr lang="zh-CN" altLang="en-US" sz="4800" b="1" dirty="0"/>
            </a:p>
          </p:txBody>
        </p:sp>
        <p:sp>
          <p:nvSpPr>
            <p:cNvPr id="20" name="椭圆 19"/>
            <p:cNvSpPr/>
            <p:nvPr/>
          </p:nvSpPr>
          <p:spPr>
            <a:xfrm>
              <a:off x="468241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练</a:t>
              </a:r>
              <a:endParaRPr lang="zh-CN" altLang="en-US" sz="4800" b="1" dirty="0"/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2236469"/>
            <a:ext cx="20189375" cy="4680627"/>
            <a:chOff x="1311275" y="2403000"/>
            <a:chExt cx="20189375" cy="4680627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2403000"/>
              <a:ext cx="12899375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阅读下面句子，用所给词的适当形式填空。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As is well known to us all, Buckingham Palace is a major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tourist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u="sng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(attract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). 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105650" y="4996570"/>
            <a:ext cx="299901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attraction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9" name="图片 2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25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5778000"/>
            <a:ext cx="18869207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分析句子结构可知，空格处应使用提示词的名词形式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difference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，意为“差异”。句意：两国之间的体制差别不大。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2834622"/>
            <a:chOff x="1390725" y="4249005"/>
            <a:chExt cx="2010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There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’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not much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different) in the system between the two countries.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7709819" y="2306976"/>
            <a:ext cx="3126456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difference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9" name="图片 1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5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8343000"/>
            <a:ext cx="1886920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根据空格前的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few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可知，空格处应填名词复数形式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days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every few days 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意为“每隔几天”。句意：托儿所的工作人员每隔几天就会把这只熊猫和他的妹妹换一次。这样，当一只被喂养的时候，另一只就和妈妈在一起。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2834622"/>
            <a:chOff x="1390725" y="4249005"/>
            <a:chExt cx="2010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nursery team switches the panda every few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day) with his sister so that while one is being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bottle-fed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, the other is with Mum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2016•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Ⅰ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5452588" y="2329163"/>
            <a:ext cx="1573276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days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8343000"/>
            <a:ext cx="18089425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根据空格前的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all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可知，空格处应填名词复数形式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principles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，意为“原则”。句意：我不想欺骗他，因为这违背了我所有的原则。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8894350" cy="2834622"/>
            <a:chOff x="1390725" y="4249005"/>
            <a:chExt cx="18894350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don’t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want to cheat him because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it’s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against all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my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</a:t>
              </a:r>
              <a:endParaRPr lang="en-US" altLang="zh-CN" sz="5400" u="sng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(principle).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6820987" y="2277032"/>
            <a:ext cx="3464087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principles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6820988" y="3078163"/>
            <a:ext cx="30596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48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093000"/>
            <a:ext cx="1891420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根据空格前的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 handful of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可知，空格处应填名词复数形式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carrots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，此处表示“一把小胡萝卜”。句意：去年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10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月，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Lena </a:t>
            </a:r>
            <a:r>
              <a:rPr lang="en-US" altLang="zh-CN" sz="5400" dirty="0" err="1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Pahlsson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在瑞典莫拉照料她的花园时，拔出一把小胡萝卜，然后打算扔掉它们。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3748719"/>
            <a:chOff x="1390725" y="4249005"/>
            <a:chExt cx="20109925" cy="374871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424374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Last October, while tending her garden in Mora, Sweden, Lena </a:t>
              </a:r>
              <a:r>
                <a:rPr lang="en-US" altLang="zh-CN" sz="5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Pahlsson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pulled out a handful of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small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(carrot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)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and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was about to throw them away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2017•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浙江卷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2815650" y="3196571"/>
            <a:ext cx="2385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carrots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P288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空格前的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whole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为形容词，意为“全部的；整个的”，应修饰名词，故填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society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。句意：专家们希望整个社会对青少年的心理健康给予更多的关注。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9719132" cy="2834622"/>
            <a:chOff x="1390725" y="4249005"/>
            <a:chExt cx="19719132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033581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Experts hope the whole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social) pay more attention to the mental health of adolescents.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6.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8960802" y="2340094"/>
            <a:ext cx="2368583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society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根据空格前的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with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her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可知，空格处应填提示词的名词形式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education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，意为“教育”。句意：她决定继续她的学业，以便将来过上更好的生活。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8894350" cy="2834622"/>
            <a:chOff x="1390725" y="4249005"/>
            <a:chExt cx="18894350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She decides to carry on with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her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(educate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) so that she can live a better life in the future.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7.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1150650" y="2331187"/>
            <a:ext cx="370215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education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7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根据空格前的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your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可知，空格处应填提示词的名词形式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performance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，意为“表现”。句意：如果你能从别人那里听取更多的建议，你的表现会更好。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9884924" cy="2834622"/>
            <a:chOff x="1390725" y="4249005"/>
            <a:chExt cx="19884924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3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Your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(perform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) will be better if you can absorb more suggestions from others.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8.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3680100" y="2310040"/>
            <a:ext cx="427555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performance</a:t>
            </a:r>
            <a:endParaRPr lang="en-US" altLang="zh-CN" sz="5400" dirty="0" smtClean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7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9935000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根据空格前的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of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可知，空格处应填提示词的名词形式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motivation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，意为“动力”。句意：他承认缺乏学习的动力使他的分数很低。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739925" cy="2834622"/>
            <a:chOff x="1390725" y="4249005"/>
            <a:chExt cx="2073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2005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He admits that it is a lack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of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(motivate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) for study that makes his marks low.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9.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0160651" y="2313000"/>
            <a:ext cx="3239999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motivation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4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801992"/>
            <a:ext cx="199350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根据谓语动词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show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可知，主语应用复数形式，故填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studies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，意为“研究”。句意：最近的研究表明，如果我们定期进行短暂休息，我们的工作效率会大大提高</a:t>
            </a:r>
            <a:r>
              <a:rPr lang="zh-CN" altLang="en-US" sz="5400" dirty="0" smtClean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</a:t>
            </a:r>
            <a:endParaRPr lang="en-US" altLang="zh-CN" sz="5400" dirty="0" smtClean="0">
              <a:solidFill>
                <a:srgbClr val="4472C4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endParaRPr lang="zh-CN" altLang="en-US" sz="5400" dirty="0">
              <a:solidFill>
                <a:srgbClr val="4472C4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160650" y="2313000"/>
            <a:ext cx="21195000" cy="2834622"/>
            <a:chOff x="935650" y="4249005"/>
            <a:chExt cx="21195000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2005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Recent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study) show that we are far more productive at work if we take short breaks regularly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2016•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Ⅱ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935650" y="4276099"/>
              <a:ext cx="1125001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10.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4670649" y="2296571"/>
            <a:ext cx="2520001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studies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5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根据句意可知，此处指“步骤”，为可数名词，结合限定词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some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可知，应用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step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的复数形式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steps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。句意：妈妈教了我一些烘焙的基本步骤。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3181206"/>
            <a:ext cx="20189376" cy="1907697"/>
            <a:chOff x="1311275" y="3347737"/>
            <a:chExt cx="20189376" cy="1907697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3347737"/>
              <a:ext cx="20189376" cy="931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下列各句中均有一处错误，请改正。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70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Mum taught me some basic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step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of baking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          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2015•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陕西卷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675602" y="4824178"/>
            <a:ext cx="1700048" cy="968818"/>
            <a:chOff x="2501331" y="8048139"/>
            <a:chExt cx="1826921" cy="968818"/>
          </a:xfrm>
        </p:grpSpPr>
        <p:sp>
          <p:nvSpPr>
            <p:cNvPr id="15" name="TextBox 14"/>
            <p:cNvSpPr txBox="1"/>
            <p:nvPr/>
          </p:nvSpPr>
          <p:spPr>
            <a:xfrm>
              <a:off x="2501331" y="8093627"/>
              <a:ext cx="18269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steps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4786" y="8048139"/>
              <a:ext cx="1234958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7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0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friend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为可数名词，根据限定词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three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可知，此处应用名词复数形式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friends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。句意：正如我上次告诉你的那样，我在这里结交了三个新朋友。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3123000"/>
            <a:ext cx="19884925" cy="1920526"/>
            <a:chOff x="1390725" y="4249005"/>
            <a:chExt cx="19884925" cy="1920526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4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As I told you last time, I made three new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friend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here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2015•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四川卷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3130650" y="3843000"/>
            <a:ext cx="2508489" cy="995530"/>
            <a:chOff x="2532478" y="8048139"/>
            <a:chExt cx="990790" cy="995530"/>
          </a:xfrm>
        </p:grpSpPr>
        <p:sp>
          <p:nvSpPr>
            <p:cNvPr id="16" name="TextBox 15"/>
            <p:cNvSpPr txBox="1"/>
            <p:nvPr/>
          </p:nvSpPr>
          <p:spPr>
            <a:xfrm>
              <a:off x="2532478" y="8120339"/>
              <a:ext cx="99079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friends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276" y="8048139"/>
              <a:ext cx="607561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9" name="图片 1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8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9620000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根据句意可知，此处应表示“诚实”，故应改为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honest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的名词形式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honesty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作表语。句意：我叔叔告诉我，他成功的关键是诚实。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20424924" cy="2834622"/>
            <a:chOff x="1390725" y="4249005"/>
            <a:chExt cx="19884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4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My uncle tells me that the key to his success is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honest.</a:t>
              </a:r>
            </a:p>
            <a:p>
              <a:pPr algn="just">
                <a:lnSpc>
                  <a:spcPct val="110000"/>
                </a:lnSpc>
              </a:pP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2016•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Ⅰ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4840649" y="3843000"/>
            <a:ext cx="2699999" cy="995530"/>
            <a:chOff x="2344672" y="8048139"/>
            <a:chExt cx="1237388" cy="995530"/>
          </a:xfrm>
        </p:grpSpPr>
        <p:sp>
          <p:nvSpPr>
            <p:cNvPr id="15" name="TextBox 14"/>
            <p:cNvSpPr txBox="1"/>
            <p:nvPr/>
          </p:nvSpPr>
          <p:spPr>
            <a:xfrm>
              <a:off x="2344672" y="8120339"/>
              <a:ext cx="123738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honesty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1270" y="8048139"/>
              <a:ext cx="864559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9" name="图片 1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20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knowledge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作“知识”讲时，为不可数名词。句意：如果我们经常旅行，我们可以开阔视野，获取书本中无法获得的知识。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20424924" cy="2834622"/>
            <a:chOff x="1390725" y="4249005"/>
            <a:chExt cx="19884926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If we often travel, we can broaden our horizons and gain </a:t>
              </a:r>
              <a:r>
                <a:rPr lang="en-US" altLang="zh-CN" sz="5400" dirty="0" err="1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knowledges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we cannot get from books. </a:t>
              </a:r>
              <a:endParaRPr lang="en-US" altLang="zh-CN" sz="5400" b="1" dirty="0" smtClean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</a:p>
          </p:txBody>
        </p:sp>
      </p:grp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7497074" y="3843000"/>
            <a:ext cx="3958576" cy="1826526"/>
            <a:chOff x="2344672" y="8048139"/>
            <a:chExt cx="1237388" cy="1826526"/>
          </a:xfrm>
        </p:grpSpPr>
        <p:sp>
          <p:nvSpPr>
            <p:cNvPr id="20" name="TextBox 19"/>
            <p:cNvSpPr txBox="1"/>
            <p:nvPr/>
          </p:nvSpPr>
          <p:spPr>
            <a:xfrm>
              <a:off x="2344672" y="8120339"/>
              <a:ext cx="1237388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knowledge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9768" y="8048139"/>
              <a:ext cx="1038339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2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6" name="图片 15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87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424591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 great help to sb.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为固定用法，意为“对某人很有帮助的人或事物”。句意：我想对你表示感谢，因为你的建议对我有很大的帮助。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229515" cy="2834622"/>
            <a:chOff x="1390725" y="4249005"/>
            <a:chExt cx="19359203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673652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 would like to express my gratitude to you because your advice was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great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help to me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825063" y="4608000"/>
            <a:ext cx="94507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∧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005613" y="5103000"/>
            <a:ext cx="130445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26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7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2043000"/>
            <a:ext cx="20189376" cy="2821794"/>
            <a:chOff x="1311275" y="3347737"/>
            <a:chExt cx="20189376" cy="2821794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3347737"/>
              <a:ext cx="20189376" cy="931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根据所给提示完成句子。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我很荣幸能够参加你的生日聚会。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(honor)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252858" y="4981469"/>
            <a:ext cx="18032218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 consider it a great honor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7623000"/>
            <a:ext cx="18894350" cy="1920526"/>
            <a:chOff x="1390725" y="4249005"/>
            <a:chExt cx="18894350" cy="1920526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中国是一个有着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5000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多年悠久历史的文明古国。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(history)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310650" y="9963000"/>
            <a:ext cx="18032218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with a history of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over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13310650" y="10759531"/>
            <a:ext cx="696153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2252857" y="11659531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9">
            <a:extLst>
              <a:ext uri="{FF2B5EF4-FFF2-40B4-BE49-F238E27FC236}">
                <a16:creationId xmlns="" xmlns:a16="http://schemas.microsoft.com/office/drawing/2014/main" id="{7147294D-1B13-433A-A50F-C9D7DC072271}"/>
              </a:ext>
            </a:extLst>
          </p:cNvPr>
          <p:cNvSpPr txBox="1"/>
          <p:nvPr/>
        </p:nvSpPr>
        <p:spPr>
          <a:xfrm>
            <a:off x="2253355" y="4968000"/>
            <a:ext cx="1888729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u="sng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                                           </a:t>
            </a:r>
            <a:r>
              <a: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 </a:t>
            </a:r>
            <a:r>
              <a: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attend your birthday party.</a:t>
            </a:r>
            <a:endParaRPr lang="en-US" altLang="zh-CN" sz="5400" dirty="0">
              <a:solidFill>
                <a:schemeClr val="accent5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7" name="TextBox 19">
            <a:extLst>
              <a:ext uri="{FF2B5EF4-FFF2-40B4-BE49-F238E27FC236}">
                <a16:creationId xmlns="" xmlns:a16="http://schemas.microsoft.com/office/drawing/2014/main" id="{7147294D-1B13-433A-A50F-C9D7DC072271}"/>
              </a:ext>
            </a:extLst>
          </p:cNvPr>
          <p:cNvSpPr txBox="1"/>
          <p:nvPr/>
        </p:nvSpPr>
        <p:spPr>
          <a:xfrm>
            <a:off x="2253355" y="9976206"/>
            <a:ext cx="18887295" cy="931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China is an ancient civilization country</a:t>
            </a:r>
            <a:endParaRPr lang="en-US" altLang="zh-CN" sz="5400" dirty="0">
              <a:solidFill>
                <a:schemeClr val="accent5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5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330650" y="10921206"/>
            <a:ext cx="18032218" cy="931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5,000 years</a:t>
            </a: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.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3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2" name="图片 21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27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9" grpId="0"/>
      <p:bldP spid="3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8343000"/>
            <a:ext cx="19570114" cy="1935000"/>
            <a:chOff x="1390725" y="4729909"/>
            <a:chExt cx="19570114" cy="1935000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744383"/>
              <a:ext cx="18884563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她深受学生的爱戴，所以作为一名老师来说很成功。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(success)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72990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390725" y="2944268"/>
            <a:ext cx="18894350" cy="2834622"/>
            <a:chOff x="1390725" y="4249005"/>
            <a:chExt cx="18894350" cy="2834622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我真诚地邀请你来我们学校，并希望你度过一段愉快的时光。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(time)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Ⅲ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卷书面表达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9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15605650" y="6471325"/>
            <a:ext cx="466653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252857" y="7371325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147294D-1B13-433A-A50F-C9D7DC072271}"/>
              </a:ext>
            </a:extLst>
          </p:cNvPr>
          <p:cNvSpPr txBox="1"/>
          <p:nvPr/>
        </p:nvSpPr>
        <p:spPr>
          <a:xfrm>
            <a:off x="2253355" y="5688000"/>
            <a:ext cx="18887295" cy="931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 sincerely invite you to come to our school and</a:t>
            </a:r>
            <a:endParaRPr lang="en-US" altLang="zh-CN" sz="5400" dirty="0">
              <a:solidFill>
                <a:schemeClr val="accent5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6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330650" y="6579600"/>
            <a:ext cx="18032218" cy="931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will have a good time.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5627459" y="5692806"/>
            <a:ext cx="4069963" cy="94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hope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that you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12185650" y="10845475"/>
            <a:ext cx="808653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2252857" y="11745475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19">
            <a:extLst>
              <a:ext uri="{FF2B5EF4-FFF2-40B4-BE49-F238E27FC236}">
                <a16:creationId xmlns="" xmlns:a16="http://schemas.microsoft.com/office/drawing/2014/main" id="{7147294D-1B13-433A-A50F-C9D7DC072271}"/>
              </a:ext>
            </a:extLst>
          </p:cNvPr>
          <p:cNvSpPr txBox="1"/>
          <p:nvPr/>
        </p:nvSpPr>
        <p:spPr>
          <a:xfrm>
            <a:off x="2253355" y="10062150"/>
            <a:ext cx="993229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She is deeply loved by her students</a:t>
            </a:r>
            <a:endParaRPr lang="en-US" altLang="zh-CN" sz="5400" dirty="0">
              <a:solidFill>
                <a:schemeClr val="accent5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330650" y="10953750"/>
            <a:ext cx="18032218" cy="931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teacher.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4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185651" y="10066956"/>
            <a:ext cx="751177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so she is a success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as 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4" name="图片 4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6" name="图片 25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9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41" grpId="0"/>
      <p:bldP spid="4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5" y="2944268"/>
            <a:ext cx="19557220" cy="3120161"/>
            <a:chOff x="1390725" y="4249005"/>
            <a:chExt cx="19557220" cy="3120161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6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我走进一家咖啡馆坐下，望着来往的路人。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passer-by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60649" y="6362737"/>
              <a:ext cx="18887295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 went and sat in a cafe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and ___________________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．</a:t>
              </a:r>
              <a:endParaRPr lang="en-US" altLang="zh-CN" sz="5400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9755650" y="5076062"/>
            <a:ext cx="7521354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watched the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passers-by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P289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2" name="图片 11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14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theme/theme1.xml><?xml version="1.0" encoding="utf-8"?>
<a:theme xmlns:a="http://schemas.openxmlformats.org/drawingml/2006/main" name="黑色背景字幕版">
  <a:themeElements>
    <a:clrScheme name="自定义 1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34585</TotalTime>
  <Words>1620</Words>
  <Application>Microsoft Office PowerPoint</Application>
  <PresentationFormat>自定义</PresentationFormat>
  <Paragraphs>260</Paragraphs>
  <Slides>29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黑色背景字幕版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qiwen气温</dc:creator>
  <cp:lastModifiedBy>YU</cp:lastModifiedBy>
  <cp:revision>4518</cp:revision>
  <dcterms:created xsi:type="dcterms:W3CDTF">2015-01-26T03:08:00Z</dcterms:created>
  <dcterms:modified xsi:type="dcterms:W3CDTF">2019-03-01T07:39:15Z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