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482" r:id="rId3"/>
    <p:sldId id="342" r:id="rId4"/>
    <p:sldId id="429" r:id="rId5"/>
    <p:sldId id="440" r:id="rId7"/>
    <p:sldId id="441" r:id="rId8"/>
    <p:sldId id="436" r:id="rId9"/>
    <p:sldId id="466" r:id="rId10"/>
    <p:sldId id="459" r:id="rId11"/>
    <p:sldId id="461" r:id="rId12"/>
    <p:sldId id="437" r:id="rId13"/>
    <p:sldId id="464" r:id="rId14"/>
    <p:sldId id="463" r:id="rId15"/>
    <p:sldId id="423" r:id="rId16"/>
    <p:sldId id="439" r:id="rId17"/>
    <p:sldId id="442" r:id="rId18"/>
    <p:sldId id="359" r:id="rId19"/>
    <p:sldId id="483" r:id="rId20"/>
  </p:sldIdLst>
  <p:sldSz cx="9144000" cy="6858000" type="screen4x3"/>
  <p:notesSz cx="6858000" cy="9144000"/>
  <p:custDataLst>
    <p:tags r:id="rId24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2A03"/>
    <a:srgbClr val="0070C0"/>
    <a:srgbClr val="FF0000"/>
    <a:srgbClr val="0000FF"/>
    <a:srgbClr val="000099"/>
    <a:srgbClr val="FF6600"/>
    <a:srgbClr val="149494"/>
    <a:srgbClr val="CC0066"/>
    <a:srgbClr val="66FF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59"/>
  </p:normalViewPr>
  <p:slideViewPr>
    <p:cSldViewPr showGuides="1">
      <p:cViewPr>
        <p:scale>
          <a:sx n="80" d="100"/>
          <a:sy n="80" d="100"/>
        </p:scale>
        <p:origin x="-1272" y="-192"/>
      </p:cViewPr>
      <p:guideLst>
        <p:guide orient="horz" pos="2108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gs" Target="tags/tag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7" Type="http://schemas.openxmlformats.org/officeDocument/2006/relationships/image" Target="../media/image11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spect="1"/>
          </p:cNvSpPr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/>
          </p:cNvSpPr>
          <p:nvPr>
            <p:ph type="body" sz="quarter" idx="6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 idx="7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  <p:pic>
        <p:nvPicPr>
          <p:cNvPr id="2" name="图片 1" descr="2345_image_file_copy_3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3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.bin"/><Relationship Id="rId8" Type="http://schemas.openxmlformats.org/officeDocument/2006/relationships/image" Target="../media/image8.w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7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6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5.wmf"/><Relationship Id="rId19" Type="http://schemas.openxmlformats.org/officeDocument/2006/relationships/notesSlide" Target="../notesSlides/notesSlide1.xml"/><Relationship Id="rId18" Type="http://schemas.openxmlformats.org/officeDocument/2006/relationships/vmlDrawing" Target="../drawings/vmlDrawing2.vml"/><Relationship Id="rId17" Type="http://schemas.openxmlformats.org/officeDocument/2006/relationships/slideLayout" Target="../slideLayouts/slideLayout7.xml"/><Relationship Id="rId16" Type="http://schemas.openxmlformats.org/officeDocument/2006/relationships/image" Target="../media/image12.wmf"/><Relationship Id="rId15" Type="http://schemas.openxmlformats.org/officeDocument/2006/relationships/oleObject" Target="../embeddings/oleObject10.bin"/><Relationship Id="rId14" Type="http://schemas.openxmlformats.org/officeDocument/2006/relationships/image" Target="../media/image11.wmf"/><Relationship Id="rId13" Type="http://schemas.openxmlformats.org/officeDocument/2006/relationships/oleObject" Target="../embeddings/oleObject9.bin"/><Relationship Id="rId12" Type="http://schemas.openxmlformats.org/officeDocument/2006/relationships/image" Target="../media/image10.wmf"/><Relationship Id="rId11" Type="http://schemas.openxmlformats.org/officeDocument/2006/relationships/oleObject" Target="../embeddings/oleObject8.bin"/><Relationship Id="rId10" Type="http://schemas.openxmlformats.org/officeDocument/2006/relationships/image" Target="../media/image9.wmf"/><Relationship Id="rId1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5.bin"/><Relationship Id="rId8" Type="http://schemas.openxmlformats.org/officeDocument/2006/relationships/image" Target="../media/image16.wmf"/><Relationship Id="rId7" Type="http://schemas.openxmlformats.org/officeDocument/2006/relationships/oleObject" Target="../embeddings/oleObject14.bin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13.wmf"/><Relationship Id="rId14" Type="http://schemas.openxmlformats.org/officeDocument/2006/relationships/vmlDrawing" Target="../drawings/vmlDrawing3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18.wmf"/><Relationship Id="rId11" Type="http://schemas.openxmlformats.org/officeDocument/2006/relationships/oleObject" Target="../embeddings/oleObject16.bin"/><Relationship Id="rId10" Type="http://schemas.openxmlformats.org/officeDocument/2006/relationships/image" Target="../media/image17.wmf"/><Relationship Id="rId1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9.wmf"/><Relationship Id="rId1" Type="http://schemas.openxmlformats.org/officeDocument/2006/relationships/oleObject" Target="../embeddings/oleObject17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4140" descr="11997870_409073"/>
          <p:cNvPicPr>
            <a:picLocks noChangeAspect="1" noChangeArrowheads="1"/>
          </p:cNvPicPr>
          <p:nvPr/>
        </p:nvPicPr>
        <p:blipFill>
          <a:blip r:embed="rId1">
            <a:lum bright="6000"/>
          </a:blip>
          <a:stretch>
            <a:fillRect/>
          </a:stretch>
        </p:blipFill>
        <p:spPr bwMode="auto">
          <a:xfrm>
            <a:off x="6443663" y="5170488"/>
            <a:ext cx="2700337" cy="168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矩形 4139"/>
          <p:cNvSpPr>
            <a:spLocks noChangeArrowheads="1"/>
          </p:cNvSpPr>
          <p:nvPr/>
        </p:nvSpPr>
        <p:spPr bwMode="auto">
          <a:xfrm>
            <a:off x="0" y="1784350"/>
            <a:ext cx="9144000" cy="76200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</a:ln>
        </p:spPr>
        <p:txBody>
          <a:bodyPr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9" name="Rectangle 5"/>
          <p:cNvSpPr/>
          <p:nvPr/>
        </p:nvSpPr>
        <p:spPr>
          <a:xfrm>
            <a:off x="2632393" y="2160271"/>
            <a:ext cx="387858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altLang="zh-CN" sz="4000" b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14.1  </a:t>
            </a:r>
            <a:r>
              <a:rPr lang="zh-CN" altLang="en-US" sz="4000" b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整式的乘法</a:t>
            </a:r>
            <a:endParaRPr lang="zh-CN" altLang="en-US" sz="4000" b="1"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" name="Rectangle 5"/>
          <p:cNvSpPr/>
          <p:nvPr/>
        </p:nvSpPr>
        <p:spPr>
          <a:xfrm>
            <a:off x="3368993" y="3168174"/>
            <a:ext cx="26720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14.1.3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积的乘方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2"/>
          <p:cNvSpPr txBox="1"/>
          <p:nvPr/>
        </p:nvSpPr>
        <p:spPr>
          <a:xfrm>
            <a:off x="395923" y="2057083"/>
            <a:ext cx="6234112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下列两题有什么特点？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201" name="Text Box 4"/>
          <p:cNvSpPr txBox="1"/>
          <p:nvPr/>
        </p:nvSpPr>
        <p:spPr>
          <a:xfrm>
            <a:off x="4860925" y="301847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8202" name="组合 1"/>
          <p:cNvGrpSpPr/>
          <p:nvPr/>
        </p:nvGrpSpPr>
        <p:grpSpPr>
          <a:xfrm>
            <a:off x="807085" y="2842248"/>
            <a:ext cx="5441950" cy="633742"/>
            <a:chOff x="1165" y="4063"/>
            <a:chExt cx="8569" cy="997"/>
          </a:xfrm>
        </p:grpSpPr>
        <p:graphicFrame>
          <p:nvGraphicFramePr>
            <p:cNvPr id="8203" name="Object 9"/>
            <p:cNvGraphicFramePr>
              <a:graphicFrameLocks noChangeAspect="1"/>
            </p:cNvGraphicFramePr>
            <p:nvPr/>
          </p:nvGraphicFramePr>
          <p:xfrm>
            <a:off x="2325" y="4063"/>
            <a:ext cx="1616" cy="9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" r:id="rId1" imgW="9753600" imgH="5486400" progId="Equation.DSMT4">
                    <p:embed/>
                  </p:oleObj>
                </mc:Choice>
                <mc:Fallback>
                  <p:oleObj name="" r:id="rId1" imgW="9753600" imgH="5486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325" y="4063"/>
                          <a:ext cx="1616" cy="9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04" name="Object 10"/>
            <p:cNvGraphicFramePr>
              <a:graphicFrameLocks noChangeAspect="1"/>
            </p:cNvGraphicFramePr>
            <p:nvPr/>
          </p:nvGraphicFramePr>
          <p:xfrm>
            <a:off x="7913" y="4153"/>
            <a:ext cx="1821" cy="9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" r:id="rId3" imgW="9448800" imgH="5486400" progId="Equation.DSMT4">
                    <p:embed/>
                  </p:oleObj>
                </mc:Choice>
                <mc:Fallback>
                  <p:oleObj name="" r:id="rId3" imgW="9448800" imgH="5486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7913" y="4153"/>
                          <a:ext cx="1821" cy="90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05" name="Text Box 6"/>
            <p:cNvSpPr txBox="1"/>
            <p:nvPr/>
          </p:nvSpPr>
          <p:spPr>
            <a:xfrm>
              <a:off x="1165" y="4144"/>
              <a:ext cx="1560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(1)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06" name="Text Box 7"/>
            <p:cNvSpPr txBox="1"/>
            <p:nvPr/>
          </p:nvSpPr>
          <p:spPr>
            <a:xfrm>
              <a:off x="7062" y="4144"/>
              <a:ext cx="1320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(2)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17" name="Text Box 10"/>
          <p:cNvSpPr txBox="1"/>
          <p:nvPr/>
        </p:nvSpPr>
        <p:spPr>
          <a:xfrm>
            <a:off x="1111885" y="3816985"/>
            <a:ext cx="601980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底数为两个因式相乘，积的形式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AutoShape 11"/>
          <p:cNvSpPr/>
          <p:nvPr/>
        </p:nvSpPr>
        <p:spPr>
          <a:xfrm>
            <a:off x="5921375" y="4564698"/>
            <a:ext cx="2590800" cy="1295400"/>
          </a:xfrm>
          <a:prstGeom prst="wedgeEllipseCallout">
            <a:avLst>
              <a:gd name="adj1" fmla="val -54287"/>
              <a:gd name="adj2" fmla="val -68384"/>
            </a:avLst>
          </a:prstGeom>
          <a:solidFill>
            <a:schemeClr val="accent5">
              <a:lumMod val="90000"/>
            </a:schemeClr>
          </a:solidFill>
          <a:ln w="9525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这种形式为积的乘方。</a:t>
            </a:r>
            <a:endParaRPr lang="zh-CN" altLang="en-US" sz="24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" name="AutoShape 12"/>
          <p:cNvSpPr/>
          <p:nvPr/>
        </p:nvSpPr>
        <p:spPr>
          <a:xfrm>
            <a:off x="739775" y="4564698"/>
            <a:ext cx="3919538" cy="1658937"/>
          </a:xfrm>
          <a:prstGeom prst="cloudCallout">
            <a:avLst>
              <a:gd name="adj1" fmla="val 72870"/>
              <a:gd name="adj2" fmla="val -1972"/>
            </a:avLst>
          </a:prstGeom>
          <a:solidFill>
            <a:schemeClr val="accent2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我们学过的幂的乘方的运算性质适用吗？</a:t>
            </a:r>
            <a:endParaRPr lang="zh-CN" altLang="en-US" sz="2400">
              <a:solidFill>
                <a:srgbClr val="0070C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66391" y="820420"/>
            <a:ext cx="1790437" cy="796917"/>
            <a:chOff x="1207" y="840"/>
            <a:chExt cx="2820" cy="1255"/>
          </a:xfrm>
        </p:grpSpPr>
        <p:grpSp>
          <p:nvGrpSpPr>
            <p:cNvPr id="8194" name="组合 6147"/>
            <p:cNvGrpSpPr/>
            <p:nvPr/>
          </p:nvGrpSpPr>
          <p:grpSpPr>
            <a:xfrm>
              <a:off x="1389" y="840"/>
              <a:ext cx="2638" cy="1255"/>
              <a:chOff x="877" y="0"/>
              <a:chExt cx="2639" cy="1254"/>
            </a:xfrm>
          </p:grpSpPr>
          <p:sp>
            <p:nvSpPr>
              <p:cNvPr id="8195" name="矩形 7"/>
              <p:cNvSpPr/>
              <p:nvPr/>
            </p:nvSpPr>
            <p:spPr>
              <a:xfrm>
                <a:off x="882" y="0"/>
                <a:ext cx="2634" cy="12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520280" h="1872208">
                    <a:moveTo>
                      <a:pt x="0" y="1872208"/>
                    </a:moveTo>
                    <a:lnTo>
                      <a:pt x="2520280" y="1872208"/>
                    </a:lnTo>
                    <a:lnTo>
                      <a:pt x="0" y="1872208"/>
                    </a:lnTo>
                    <a:close/>
                    <a:moveTo>
                      <a:pt x="0" y="0"/>
                    </a:moveTo>
                    <a:lnTo>
                      <a:pt x="916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sq" cmpd="sng">
                <a:solidFill>
                  <a:srgbClr val="DDDDDD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8" name="文本框 6151"/>
              <p:cNvSpPr txBox="1"/>
              <p:nvPr/>
            </p:nvSpPr>
            <p:spPr>
              <a:xfrm>
                <a:off x="877" y="431"/>
                <a:ext cx="2553" cy="8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zh-CN" altLang="en-US" sz="2800" b="1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宋体" panose="02010600030101010101" pitchFamily="2" charset="-122"/>
                  </a:rPr>
                  <a:t>积的乘方</a:t>
                </a:r>
                <a:endParaRPr lang="zh-CN" altLang="en-US" sz="2800" b="1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1" name="直接连接符 20"/>
            <p:cNvSpPr/>
            <p:nvPr/>
          </p:nvSpPr>
          <p:spPr>
            <a:xfrm flipV="1">
              <a:off x="1207" y="2041"/>
              <a:ext cx="2467" cy="15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1"/>
      <p:bldP spid="19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684848" y="1483995"/>
          <a:ext cx="1109662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1" imgW="8534400" imgH="5486400" progId="Equation.DSMT4">
                  <p:embed/>
                </p:oleObj>
              </mc:Choice>
              <mc:Fallback>
                <p:oleObj name="" r:id="rId1" imgW="85344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84848" y="1483995"/>
                        <a:ext cx="1109662" cy="704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803083" y="1555433"/>
          <a:ext cx="2170112" cy="59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" r:id="rId3" imgW="18288000" imgH="4876800" progId="Equation.DSMT4">
                  <p:embed/>
                </p:oleObj>
              </mc:Choice>
              <mc:Fallback>
                <p:oleObj name="" r:id="rId3" imgW="182880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03083" y="1555433"/>
                        <a:ext cx="2170112" cy="598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776095" y="2323783"/>
          <a:ext cx="27638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5" imgW="18288000" imgH="4876800" progId="Equation.DSMT4">
                  <p:embed/>
                </p:oleObj>
              </mc:Choice>
              <mc:Fallback>
                <p:oleObj name="" r:id="rId5" imgW="182880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76095" y="2323783"/>
                        <a:ext cx="2763838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693545" y="3060383"/>
          <a:ext cx="1439863" cy="67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7" imgW="10363200" imgH="4876800" progId="Equation.DSMT4">
                  <p:embed/>
                </p:oleObj>
              </mc:Choice>
              <mc:Fallback>
                <p:oleObj name="" r:id="rId7" imgW="103632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693545" y="3060383"/>
                        <a:ext cx="1439863" cy="677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8"/>
          <p:cNvSpPr txBox="1"/>
          <p:nvPr/>
        </p:nvSpPr>
        <p:spPr>
          <a:xfrm>
            <a:off x="692150" y="3773488"/>
            <a:ext cx="19050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同理：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222" name="Text Box 10"/>
          <p:cNvSpPr txBox="1"/>
          <p:nvPr/>
        </p:nvSpPr>
        <p:spPr>
          <a:xfrm>
            <a:off x="5227320" y="174117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>
              <a:solidFill>
                <a:srgbClr val="0000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Text Box 11"/>
          <p:cNvSpPr txBox="1"/>
          <p:nvPr/>
        </p:nvSpPr>
        <p:spPr>
          <a:xfrm>
            <a:off x="5292408" y="1556385"/>
            <a:ext cx="23622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（乘方的意义）</a:t>
            </a:r>
            <a:endParaRPr lang="zh-CN" altLang="en-US" sz="2800">
              <a:solidFill>
                <a:srgbClr val="0070C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" name="Text Box 12"/>
          <p:cNvSpPr txBox="1"/>
          <p:nvPr/>
        </p:nvSpPr>
        <p:spPr>
          <a:xfrm>
            <a:off x="4541520" y="2350770"/>
            <a:ext cx="39592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（乘法交换律、结合律）</a:t>
            </a:r>
            <a:endParaRPr lang="zh-CN" altLang="en-US" sz="2800">
              <a:solidFill>
                <a:srgbClr val="0070C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" name="Text Box 13"/>
          <p:cNvSpPr txBox="1"/>
          <p:nvPr/>
        </p:nvSpPr>
        <p:spPr>
          <a:xfrm>
            <a:off x="4524058" y="3184525"/>
            <a:ext cx="3989387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（同底数幂相乘的法则）</a:t>
            </a:r>
            <a:endParaRPr lang="zh-CN" altLang="en-US" sz="2800">
              <a:solidFill>
                <a:srgbClr val="0070C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4" name="Object 8"/>
          <p:cNvGraphicFramePr>
            <a:graphicFrameLocks noChangeAspect="1"/>
          </p:cNvGraphicFramePr>
          <p:nvPr/>
        </p:nvGraphicFramePr>
        <p:xfrm>
          <a:off x="993775" y="4292600"/>
          <a:ext cx="1179513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9" imgW="8534400" imgH="5486400" progId="Equation.DSMT4">
                  <p:embed/>
                </p:oleObj>
              </mc:Choice>
              <mc:Fallback>
                <p:oleObj name="" r:id="rId9" imgW="85344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93775" y="4292600"/>
                        <a:ext cx="1179513" cy="693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9"/>
          <p:cNvGraphicFramePr>
            <a:graphicFrameLocks noChangeAspect="1"/>
          </p:cNvGraphicFramePr>
          <p:nvPr/>
        </p:nvGraphicFramePr>
        <p:xfrm>
          <a:off x="2123440" y="4300538"/>
          <a:ext cx="3413125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11" imgW="26212800" imgH="4876800" progId="Equation.DSMT4">
                  <p:embed/>
                </p:oleObj>
              </mc:Choice>
              <mc:Fallback>
                <p:oleObj name="" r:id="rId11" imgW="262128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123440" y="4300538"/>
                        <a:ext cx="3413125" cy="669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0"/>
          <p:cNvGraphicFramePr>
            <a:graphicFrameLocks noChangeAspect="1"/>
          </p:cNvGraphicFramePr>
          <p:nvPr/>
        </p:nvGraphicFramePr>
        <p:xfrm>
          <a:off x="2077403" y="4986338"/>
          <a:ext cx="3657600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13" imgW="21945600" imgH="4876800" progId="Equation.DSMT4">
                  <p:embed/>
                </p:oleObj>
              </mc:Choice>
              <mc:Fallback>
                <p:oleObj name="" r:id="rId13" imgW="219456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077403" y="4986338"/>
                        <a:ext cx="3657600" cy="650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1"/>
          <p:cNvGraphicFramePr>
            <a:graphicFrameLocks noChangeAspect="1"/>
          </p:cNvGraphicFramePr>
          <p:nvPr/>
        </p:nvGraphicFramePr>
        <p:xfrm>
          <a:off x="2196465" y="5661025"/>
          <a:ext cx="1239838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15" imgW="10058400" imgH="4876800" progId="Equation.DSMT4">
                  <p:embed/>
                </p:oleObj>
              </mc:Choice>
              <mc:Fallback>
                <p:oleObj name="" r:id="rId15" imgW="100584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196465" y="5661025"/>
                        <a:ext cx="1239838" cy="566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8"/>
          <p:cNvSpPr txBox="1"/>
          <p:nvPr/>
        </p:nvSpPr>
        <p:spPr>
          <a:xfrm>
            <a:off x="69215" y="552450"/>
            <a:ext cx="8936038" cy="737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根据乘方的意义及乘法交换律、结合律进行计算：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27763" y="4292600"/>
            <a:ext cx="2449512" cy="1500188"/>
            <a:chOff x="9808" y="6761"/>
            <a:chExt cx="3856" cy="2362"/>
          </a:xfrm>
          <a:solidFill>
            <a:schemeClr val="accent5">
              <a:lumMod val="90000"/>
            </a:schemeClr>
          </a:solidFill>
        </p:grpSpPr>
        <p:sp>
          <p:nvSpPr>
            <p:cNvPr id="7" name="云形标注 6"/>
            <p:cNvSpPr/>
            <p:nvPr/>
          </p:nvSpPr>
          <p:spPr>
            <a:xfrm>
              <a:off x="9808" y="6761"/>
              <a:ext cx="3856" cy="2363"/>
            </a:xfrm>
            <a:prstGeom prst="cloudCallout">
              <a:avLst>
                <a:gd name="adj1" fmla="val -143646"/>
                <a:gd name="adj2" fmla="val -90813"/>
              </a:avLst>
            </a:prstGeom>
            <a:grpFill/>
            <a:ln w="952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3" name="文本框 8"/>
            <p:cNvSpPr txBox="1"/>
            <p:nvPr/>
          </p:nvSpPr>
          <p:spPr>
            <a:xfrm>
              <a:off x="10387" y="7438"/>
              <a:ext cx="2698" cy="1008"/>
            </a:xfrm>
            <a:prstGeom prst="rect">
              <a:avLst/>
            </a:prstGeom>
            <a:grp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36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(</a:t>
              </a:r>
              <a:r>
                <a:rPr lang="en-US" altLang="zh-CN" sz="3600" b="1" i="1" err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</a:t>
              </a:r>
              <a:r>
                <a:rPr lang="en-US" altLang="zh-CN" sz="3600" b="1" err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)</a:t>
              </a:r>
              <a:r>
                <a:rPr lang="en-US" altLang="zh-CN" sz="3600" b="1" i="1" baseline="30000" err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n</a:t>
              </a:r>
              <a:r>
                <a:rPr lang="en-US" altLang="zh-CN" sz="36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=?</a:t>
              </a:r>
              <a:endPara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1"/>
      <p:bldP spid="12" grpId="2"/>
      <p:bldP spid="13" grpId="3"/>
      <p:bldP spid="6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/>
          <p:nvPr/>
        </p:nvGrpSpPr>
        <p:grpSpPr>
          <a:xfrm>
            <a:off x="1833880" y="2059623"/>
            <a:ext cx="6324600" cy="1020762"/>
            <a:chOff x="1202" y="1616"/>
            <a:chExt cx="3984" cy="643"/>
          </a:xfrm>
        </p:grpSpPr>
        <p:sp>
          <p:nvSpPr>
            <p:cNvPr id="10242" name="Text Box 3"/>
            <p:cNvSpPr txBox="1"/>
            <p:nvPr/>
          </p:nvSpPr>
          <p:spPr>
            <a:xfrm>
              <a:off x="1202" y="1933"/>
              <a:ext cx="3984" cy="326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(ab) </a:t>
              </a:r>
              <a:r>
                <a:rPr lang="en-US" altLang="zh-CN" sz="2800" b="1" i="1" baseline="300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n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(</a:t>
              </a:r>
              <a:r>
                <a:rPr lang="en-US" altLang="zh-CN" sz="2800" b="1" i="1" err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)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· 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(</a:t>
              </a:r>
              <a:r>
                <a:rPr lang="en-US" altLang="zh-CN" sz="2800" b="1" i="1" err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)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· ··· ·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(</a:t>
              </a:r>
              <a:r>
                <a:rPr lang="en-US" altLang="zh-CN" sz="2800" b="1" i="1" err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)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243" name="Text Box 5"/>
            <p:cNvSpPr txBox="1"/>
            <p:nvPr/>
          </p:nvSpPr>
          <p:spPr>
            <a:xfrm>
              <a:off x="2335" y="1616"/>
              <a:ext cx="816" cy="329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00B0F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n</a:t>
              </a:r>
              <a:r>
                <a:rPr lang="zh-CN" altLang="en-US" sz="2800">
                  <a:solidFill>
                    <a:srgbClr val="00B0F0"/>
                  </a:solidFill>
                  <a:latin typeface="楷体_GB2312" pitchFamily="49" charset="-122"/>
                  <a:ea typeface="楷体_GB2312" pitchFamily="49" charset="-122"/>
                </a:rPr>
                <a:t>个</a:t>
              </a:r>
              <a:r>
                <a:rPr lang="en-US" altLang="zh-CN" sz="2800" b="1" i="1" err="1">
                  <a:solidFill>
                    <a:srgbClr val="00B0F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</a:t>
              </a:r>
              <a:endParaRPr lang="en-US" altLang="zh-CN" sz="2800" b="1" i="1" err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5" name="AutoShape 7"/>
            <p:cNvSpPr/>
            <p:nvPr/>
          </p:nvSpPr>
          <p:spPr bwMode="auto">
            <a:xfrm rot="5400000" flipV="1">
              <a:off x="2732" y="1247"/>
              <a:ext cx="96" cy="1378"/>
            </a:xfrm>
            <a:prstGeom prst="leftBrace">
              <a:avLst>
                <a:gd name="adj1" fmla="val 170833"/>
                <a:gd name="adj2" fmla="val 50000"/>
              </a:avLst>
            </a:prstGeom>
            <a:noFill/>
            <a:ln w="25400" cap="sq">
              <a:solidFill>
                <a:srgbClr val="0070C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endParaRPr>
            </a:p>
          </p:txBody>
        </p:sp>
      </p:grpSp>
      <p:grpSp>
        <p:nvGrpSpPr>
          <p:cNvPr id="6" name="Group 30"/>
          <p:cNvGrpSpPr/>
          <p:nvPr/>
        </p:nvGrpSpPr>
        <p:grpSpPr>
          <a:xfrm>
            <a:off x="2642870" y="3254693"/>
            <a:ext cx="6629400" cy="1095375"/>
            <a:chOff x="793" y="2522"/>
            <a:chExt cx="4176" cy="690"/>
          </a:xfrm>
        </p:grpSpPr>
        <p:sp>
          <p:nvSpPr>
            <p:cNvPr id="10246" name="Text Box 8"/>
            <p:cNvSpPr txBox="1"/>
            <p:nvPr/>
          </p:nvSpPr>
          <p:spPr>
            <a:xfrm>
              <a:off x="793" y="2886"/>
              <a:ext cx="4176" cy="326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=(</a:t>
              </a:r>
              <a:r>
                <a:rPr lang="en-US" altLang="zh-CN" sz="2800" b="1" i="1" err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a·a· ··· ·a</a:t>
              </a:r>
              <a:r>
                <a:rPr lang="en-US" altLang="zh-CN" sz="2800" b="1" err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)·(</a:t>
              </a:r>
              <a:r>
                <a:rPr lang="en-US" altLang="zh-CN" sz="2800" b="1" i="1" err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b·b· ··· ·b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)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" name="AutoShape 9"/>
            <p:cNvSpPr/>
            <p:nvPr/>
          </p:nvSpPr>
          <p:spPr bwMode="auto">
            <a:xfrm rot="5400000">
              <a:off x="2372" y="2528"/>
              <a:ext cx="104" cy="725"/>
            </a:xfrm>
            <a:prstGeom prst="leftBrace">
              <a:avLst>
                <a:gd name="adj1" fmla="val 116667"/>
                <a:gd name="adj2" fmla="val 50000"/>
              </a:avLst>
            </a:prstGeom>
            <a:noFill/>
            <a:ln w="25400" cap="sq">
              <a:solidFill>
                <a:srgbClr val="0070C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endParaRPr>
            </a:p>
          </p:txBody>
        </p:sp>
        <p:sp>
          <p:nvSpPr>
            <p:cNvPr id="9" name="AutoShape 12"/>
            <p:cNvSpPr/>
            <p:nvPr/>
          </p:nvSpPr>
          <p:spPr bwMode="auto">
            <a:xfrm rot="16200000" flipH="1" flipV="1">
              <a:off x="1432" y="2543"/>
              <a:ext cx="45" cy="725"/>
            </a:xfrm>
            <a:prstGeom prst="leftBrace">
              <a:avLst>
                <a:gd name="adj1" fmla="val 233333"/>
                <a:gd name="adj2" fmla="val 50000"/>
              </a:avLst>
            </a:prstGeom>
            <a:noFill/>
            <a:ln w="25400" cap="sq">
              <a:solidFill>
                <a:srgbClr val="0070C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endParaRPr>
            </a:p>
          </p:txBody>
        </p:sp>
        <p:sp>
          <p:nvSpPr>
            <p:cNvPr id="10249" name="Text Box 13"/>
            <p:cNvSpPr txBox="1"/>
            <p:nvPr/>
          </p:nvSpPr>
          <p:spPr>
            <a:xfrm>
              <a:off x="884" y="2522"/>
              <a:ext cx="1200" cy="329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00B0F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n</a:t>
              </a:r>
              <a:r>
                <a:rPr lang="zh-CN" altLang="en-US" sz="2800">
                  <a:solidFill>
                    <a:srgbClr val="00B0F0"/>
                  </a:solidFill>
                  <a:latin typeface="楷体_GB2312" pitchFamily="49" charset="-122"/>
                  <a:ea typeface="楷体_GB2312" pitchFamily="49" charset="-122"/>
                </a:rPr>
                <a:t>个</a:t>
              </a:r>
              <a:r>
                <a:rPr lang="en-US" altLang="zh-CN" sz="2800" b="1" i="1">
                  <a:solidFill>
                    <a:srgbClr val="00B0F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endParaRPr lang="en-US" altLang="zh-CN" sz="2800" b="1" i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250" name="Text Box 14"/>
            <p:cNvSpPr txBox="1"/>
            <p:nvPr/>
          </p:nvSpPr>
          <p:spPr>
            <a:xfrm>
              <a:off x="1790" y="2522"/>
              <a:ext cx="1152" cy="329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00B0F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   </a:t>
              </a:r>
              <a:r>
                <a:rPr lang="en-US" altLang="zh-CN" sz="2800" b="1" i="1">
                  <a:solidFill>
                    <a:srgbClr val="00B0F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n</a:t>
              </a:r>
              <a:r>
                <a:rPr lang="zh-CN" altLang="en-US" sz="2800">
                  <a:solidFill>
                    <a:srgbClr val="00B0F0"/>
                  </a:solidFill>
                  <a:latin typeface="楷体_GB2312" pitchFamily="49" charset="-122"/>
                  <a:ea typeface="楷体_GB2312" pitchFamily="49" charset="-122"/>
                </a:rPr>
                <a:t>个</a:t>
              </a:r>
              <a:r>
                <a:rPr lang="en-US" altLang="zh-CN" sz="2800" b="1" i="1">
                  <a:solidFill>
                    <a:srgbClr val="00B0F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b</a:t>
              </a:r>
              <a:endParaRPr lang="en-US" altLang="zh-CN" sz="2800" b="1" i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12" name="Text Box 15"/>
          <p:cNvSpPr txBox="1"/>
          <p:nvPr/>
        </p:nvSpPr>
        <p:spPr>
          <a:xfrm>
            <a:off x="2623185" y="4654868"/>
            <a:ext cx="2592388" cy="5175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sz="28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en-US" altLang="zh-CN" sz="28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" name="Text Box 27"/>
          <p:cNvSpPr txBox="1">
            <a:spLocks noChangeArrowheads="1"/>
          </p:cNvSpPr>
          <p:nvPr/>
        </p:nvSpPr>
        <p:spPr bwMode="auto">
          <a:xfrm>
            <a:off x="811530" y="2562543"/>
            <a:ext cx="1439863" cy="523220"/>
          </a:xfrm>
          <a:prstGeom prst="rect">
            <a:avLst/>
          </a:prstGeom>
          <a:noFill/>
          <a:ln w="12700" cap="sq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zh-CN" altLang="en-US" sz="2800" kern="1200" cap="none" spc="0" normalizeH="0" baseline="0" noProof="0" smtClean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证明：</a:t>
            </a:r>
            <a:endParaRPr kumimoji="1" lang="zh-CN" altLang="en-US" sz="2800" kern="1200" cap="none" spc="0" normalizeH="0" baseline="0" noProof="0" smtClean="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4" name="Text Box 28"/>
          <p:cNvSpPr txBox="1"/>
          <p:nvPr/>
        </p:nvSpPr>
        <p:spPr>
          <a:xfrm>
            <a:off x="809943" y="814705"/>
            <a:ext cx="6858000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思考：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积的乘方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=?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" name="Rectangle 31"/>
          <p:cNvSpPr/>
          <p:nvPr/>
        </p:nvSpPr>
        <p:spPr>
          <a:xfrm>
            <a:off x="828993" y="1456055"/>
            <a:ext cx="1249680" cy="52197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猜想：</a:t>
            </a:r>
            <a:endParaRPr lang="zh-CN" altLang="en-US" sz="280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55" name="Text Box 32"/>
          <p:cNvSpPr txBox="1"/>
          <p:nvPr/>
        </p:nvSpPr>
        <p:spPr>
          <a:xfrm>
            <a:off x="1519555" y="5801043"/>
            <a:ext cx="4016375" cy="5175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Text Box 33"/>
          <p:cNvSpPr txBox="1"/>
          <p:nvPr/>
        </p:nvSpPr>
        <p:spPr>
          <a:xfrm>
            <a:off x="1116330" y="5427980"/>
            <a:ext cx="7920038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由此可得：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(ab)</a:t>
            </a:r>
            <a:r>
              <a:rPr lang="en-US" altLang="zh-CN" sz="28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=a</a:t>
            </a:r>
            <a:r>
              <a:rPr lang="en-US" altLang="zh-CN" sz="28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en-US" altLang="zh-CN" sz="28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为正整数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).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57" name="Text Box 34"/>
          <p:cNvSpPr txBox="1"/>
          <p:nvPr/>
        </p:nvSpPr>
        <p:spPr>
          <a:xfrm>
            <a:off x="1192530" y="5656580"/>
            <a:ext cx="309563" cy="51752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endParaRPr lang="zh-CN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" name="Text Box 2"/>
          <p:cNvSpPr txBox="1"/>
          <p:nvPr/>
        </p:nvSpPr>
        <p:spPr>
          <a:xfrm>
            <a:off x="1623060" y="1456055"/>
            <a:ext cx="6272530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(ab)</a:t>
            </a:r>
            <a:r>
              <a:rPr lang="en-US" altLang="zh-CN" sz="2800" b="1" i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sz="28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en-US" altLang="zh-CN" sz="28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为正整数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) </a:t>
            </a:r>
            <a:endParaRPr lang="en-US" altLang="zh-CN" sz="2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1"/>
      <p:bldP spid="14" grpId="2"/>
      <p:bldP spid="15" grpId="3"/>
      <p:bldP spid="17" grpId="4"/>
      <p:bldP spid="19" grpId="5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03250" y="2247900"/>
            <a:ext cx="7799388" cy="1383665"/>
          </a:xfrm>
          <a:prstGeom prst="rect">
            <a:avLst/>
          </a:prstGeom>
          <a:noFill/>
          <a:ln w="25400" algn="ctr">
            <a:noFill/>
            <a:prstDash val="dash"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</a:t>
            </a:r>
            <a:r>
              <a:rPr kumimoji="0" lang="en-US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即积的乘方，等于把积的每一个因式分别</a:t>
            </a:r>
            <a:r>
              <a:rPr kumimoji="0" lang="en-US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_____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，再把所得的幂</a:t>
            </a:r>
            <a:r>
              <a:rPr kumimoji="0" lang="en-US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________.</a:t>
            </a:r>
            <a:endParaRPr kumimoji="0" lang="en-US" altLang="zh-CN" sz="2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049338" y="1531620"/>
            <a:ext cx="6797675" cy="521970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28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</a:t>
            </a:r>
            <a:r>
              <a:rPr kumimoji="1" lang="en-US" altLang="zh-CN" sz="2800" b="1" i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(ab)</a:t>
            </a:r>
            <a:r>
              <a:rPr kumimoji="1" lang="en-US" altLang="zh-CN" sz="2800" b="1" i="1" kern="1200" cap="none" spc="0" normalizeH="0" baseline="3000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 </a:t>
            </a:r>
            <a:r>
              <a:rPr kumimoji="1" lang="en-US" altLang="zh-CN" sz="2800" b="1" i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 a</a:t>
            </a:r>
            <a:r>
              <a:rPr kumimoji="1" lang="en-US" altLang="zh-CN" sz="2800" b="1" i="1" kern="1200" cap="none" spc="0" normalizeH="0" baseline="30000" noProof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en-US" altLang="zh-CN" sz="2800" b="1" i="1" kern="1200" cap="none" spc="0" normalizeH="0" baseline="0" noProof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1" lang="en-US" altLang="zh-CN" sz="2800" b="1" i="1" kern="1200" cap="none" spc="0" normalizeH="0" baseline="30000" noProof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 </a:t>
            </a:r>
            <a:r>
              <a:rPr kumimoji="1" lang="zh-CN" altLang="en-US" sz="28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（</a:t>
            </a:r>
            <a:r>
              <a:rPr kumimoji="1" lang="en-US" altLang="zh-CN" sz="2800" b="1" i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zh-CN" altLang="en-US" sz="28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为正整数）</a:t>
            </a:r>
            <a:endParaRPr kumimoji="1" lang="zh-CN" altLang="en-US" sz="2800" kern="1200" cap="none" spc="0" normalizeH="0" baseline="30000" noProof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Text Box 6"/>
          <p:cNvSpPr txBox="1"/>
          <p:nvPr/>
        </p:nvSpPr>
        <p:spPr>
          <a:xfrm>
            <a:off x="612458" y="4462463"/>
            <a:ext cx="8462963" cy="521970"/>
          </a:xfrm>
          <a:prstGeom prst="rect">
            <a:avLst/>
          </a:prstGeom>
          <a:noFill/>
          <a:ln w="12700">
            <a:noFill/>
            <a:miter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    </a:t>
            </a:r>
            <a:r>
              <a:rPr lang="zh-CN" altLang="en-US" sz="2800" b="1" noProof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想一想：</a:t>
            </a:r>
            <a:r>
              <a:rPr lang="zh-CN" altLang="en-US" sz="2800" noProof="1"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三个或三个以上的积的乘方等于什么？</a:t>
            </a:r>
            <a:endParaRPr lang="zh-CN" altLang="en-US" sz="2800" noProof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46760" y="5269548"/>
            <a:ext cx="5775325" cy="519113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28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</a:t>
            </a:r>
            <a:r>
              <a:rPr kumimoji="1" lang="en-US" altLang="zh-CN" sz="28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kumimoji="1" lang="en-US" altLang="zh-CN" sz="2800" b="1" i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(abc)</a:t>
            </a:r>
            <a:r>
              <a:rPr kumimoji="1" lang="en-US" altLang="zh-CN" sz="2800" b="1" i="1" kern="1200" cap="none" spc="0" normalizeH="0" baseline="3000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en-US" altLang="zh-CN" sz="2800" b="1" kern="1200" cap="none" spc="0" normalizeH="0" baseline="3000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8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kumimoji="1" lang="en-US" altLang="zh-CN" sz="2800" b="1" i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a</a:t>
            </a:r>
            <a:r>
              <a:rPr kumimoji="1" lang="en-US" altLang="zh-CN" sz="2800" b="1" i="1" kern="1200" cap="none" spc="0" normalizeH="0" baseline="30000" noProof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en-US" altLang="zh-CN" sz="2800" b="1" i="1" kern="1200" cap="none" spc="0" normalizeH="0" baseline="0" noProof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1" lang="en-US" altLang="zh-CN" sz="2800" b="1" i="1" kern="1200" cap="none" spc="0" normalizeH="0" baseline="30000" noProof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en-US" altLang="zh-CN" sz="2800" b="1" i="1" kern="1200" cap="none" spc="0" normalizeH="0" baseline="0" noProof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1" lang="en-US" altLang="zh-CN" sz="2800" b="1" i="1" kern="1200" cap="none" spc="0" normalizeH="0" baseline="30000" noProof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en-US" altLang="zh-CN" sz="2800" b="1" kern="1200" cap="none" spc="0" normalizeH="0" baseline="3000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zh-CN" altLang="en-US" sz="28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1" lang="en-US" altLang="zh-CN" sz="2800" b="1" i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zh-CN" altLang="en-US" sz="28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为正整数</a:t>
            </a:r>
            <a:r>
              <a:rPr kumimoji="1" lang="zh-CN" altLang="en-US" sz="28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kumimoji="1" lang="zh-CN" altLang="en-US" sz="2800" b="1" kern="1200" cap="none" spc="0" normalizeH="0" baseline="0" noProof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31520" y="2988945"/>
            <a:ext cx="893763" cy="5175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noProof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乘方</a:t>
            </a:r>
            <a:endParaRPr kumimoji="0" lang="zh-CN" altLang="en-US" sz="2800" kern="1200" cap="none" spc="0" normalizeH="0" baseline="0" noProof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64660" y="3021013"/>
            <a:ext cx="893763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noProof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相乘</a:t>
            </a:r>
            <a:endParaRPr kumimoji="0" lang="zh-CN" altLang="en-US" sz="2800" kern="1200" cap="none" spc="0" normalizeH="0" baseline="0" noProof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3180" y="892810"/>
            <a:ext cx="367157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>
                    <a:lumMod val="75000"/>
                  </a:schemeClr>
                </a:solidFill>
              </a14:hiddenFill>
            </a:ext>
          </a:extLst>
        </p:spPr>
        <p:txBody>
          <a:bodyPr wrap="square" rtlCol="0" anchor="t">
            <a:spAutoFit/>
          </a:bodyPr>
          <a:lstStyle/>
          <a:p>
            <a:pPr algn="ctr" fontAlgn="base"/>
            <a:r>
              <a:rPr lang="zh-CN" altLang="en-US" sz="2800" b="1" strike="noStrike" noProof="1">
                <a:solidFill>
                  <a:srgbClr val="0070C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★积的乘方法则</a:t>
            </a:r>
            <a:endParaRPr lang="zh-CN" altLang="en-US" sz="2800" b="1" strike="noStrike" noProof="1">
              <a:solidFill>
                <a:srgbClr val="0070C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92100" y="3703320"/>
            <a:ext cx="433006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>
                    <a:lumMod val="75000"/>
                  </a:schemeClr>
                </a:solidFill>
              </a14:hiddenFill>
            </a:ext>
          </a:extLst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b="1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★积的乘方公式的推广</a:t>
            </a:r>
            <a:endParaRPr lang="zh-CN" altLang="en-US" sz="2800" b="1"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5" grpId="2"/>
      <p:bldP spid="6" grpId="3"/>
      <p:bldP spid="4" grpId="4"/>
      <p:bldP spid="7" grpId="5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34023" y="694690"/>
            <a:ext cx="8064500" cy="1814830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zh-CN" altLang="en-US" sz="2800" kern="1200" cap="none" spc="0" normalizeH="0" baseline="0" noProof="0" smtClean="0">
                <a:solidFill>
                  <a:schemeClr val="accent6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</a:t>
            </a:r>
            <a:r>
              <a:rPr kumimoji="1" lang="zh-CN" altLang="en-US" sz="2800" kern="1200" cap="none" spc="0" normalizeH="0" baseline="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计算：</a:t>
            </a:r>
            <a:r>
              <a:rPr kumimoji="1" lang="en-US" altLang="zh-CN" sz="2800" kern="1200" cap="none" spc="0" normalizeH="0" baseline="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endParaRPr kumimoji="1" lang="en-US" altLang="zh-CN" sz="2800" kern="1200" cap="none" spc="0" normalizeH="0" baseline="0" noProof="0" smtClean="0"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(1)</a:t>
            </a: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(2</a:t>
            </a:r>
            <a:r>
              <a:rPr kumimoji="1" lang="en-US" altLang="zh-CN" sz="2800" b="1" i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1" lang="en-US" altLang="zh-CN" sz="2800" b="1" kern="1200" cap="none" spc="0" normalizeH="0" baseline="3000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kumimoji="1" lang="zh-CN" altLang="en-US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(2)   (-5</a:t>
            </a:r>
            <a:r>
              <a:rPr kumimoji="1" lang="en-US" altLang="zh-CN" sz="2800" b="1" i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1" lang="en-US" altLang="zh-CN" sz="2800" b="1" kern="1200" cap="none" spc="0" normalizeH="0" baseline="3000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 </a:t>
            </a:r>
            <a:r>
              <a:rPr kumimoji="1" lang="en-US" altLang="zh-CN" sz="2800" b="1" kern="1200" cap="none" spc="0" normalizeH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zh-CN" altLang="en-US" sz="2800" b="1" kern="1200" cap="none" spc="0" normalizeH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kumimoji="1" lang="en-US" altLang="zh-CN" sz="2800" b="1" kern="1200" cap="none" spc="0" normalizeH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kumimoji="1" lang="en-US" altLang="zh-CN" sz="2800" b="1" kern="1200" cap="none" spc="0" normalizeH="0" noProof="0" smtClean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(3)   (</a:t>
            </a:r>
            <a:r>
              <a:rPr kumimoji="1" lang="en-US" altLang="zh-CN" sz="2800" b="1" i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xy</a:t>
            </a:r>
            <a:r>
              <a:rPr kumimoji="1" lang="en-US" altLang="zh-CN" sz="2800" b="1" kern="1200" cap="none" spc="0" normalizeH="0" baseline="3000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1" lang="en-US" altLang="zh-CN" sz="2800" b="1" kern="1200" cap="none" spc="0" normalizeH="0" baseline="3000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zh-CN" altLang="en-US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(4)  (-2</a:t>
            </a:r>
            <a:r>
              <a:rPr kumimoji="1" lang="en-US" altLang="zh-CN" sz="2800" b="1" i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1" lang="en-US" altLang="zh-CN" sz="2800" b="1" kern="1200" cap="none" spc="0" normalizeH="0" baseline="3000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1" lang="en-US" altLang="zh-CN" sz="2800" b="1" kern="1200" cap="none" spc="0" normalizeH="0" baseline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1" lang="en-US" altLang="zh-CN" sz="2800" b="1" kern="1200" cap="none" spc="0" normalizeH="0" baseline="3000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kumimoji="1" lang="en-US" altLang="zh-CN" sz="2800" b="1" kern="1200" cap="none" spc="0" normalizeH="0" noProof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kumimoji="1" lang="en-US" altLang="zh-CN" sz="2800" b="1" kern="1200" cap="none" spc="0" normalizeH="0" noProof="0" smtClean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290" name="Text Box 5"/>
          <p:cNvSpPr txBox="1"/>
          <p:nvPr/>
        </p:nvSpPr>
        <p:spPr>
          <a:xfrm>
            <a:off x="899795" y="4511358"/>
            <a:ext cx="5094288" cy="5175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zh-CN" sz="28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2291" name="Text Box 12"/>
          <p:cNvSpPr txBox="1"/>
          <p:nvPr/>
        </p:nvSpPr>
        <p:spPr>
          <a:xfrm>
            <a:off x="918845" y="4649470"/>
            <a:ext cx="5334000" cy="5175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zh-CN" sz="28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215583" y="2638108"/>
            <a:ext cx="3348037" cy="5175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=</a:t>
            </a:r>
            <a:endParaRPr lang="en-US" altLang="zh-CN" sz="2800" baseline="300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 Box 14"/>
          <p:cNvSpPr txBox="1"/>
          <p:nvPr/>
        </p:nvSpPr>
        <p:spPr>
          <a:xfrm>
            <a:off x="566420" y="3285808"/>
            <a:ext cx="2663825" cy="5175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(2)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=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Text Box 15"/>
          <p:cNvSpPr txBox="1"/>
          <p:nvPr/>
        </p:nvSpPr>
        <p:spPr>
          <a:xfrm>
            <a:off x="812483" y="3935095"/>
            <a:ext cx="2471737" cy="5175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(3)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=</a:t>
            </a:r>
            <a:endParaRPr lang="en-US" altLang="zh-CN" sz="2800" baseline="300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Text Box 16"/>
          <p:cNvSpPr txBox="1"/>
          <p:nvPr/>
        </p:nvSpPr>
        <p:spPr>
          <a:xfrm>
            <a:off x="545783" y="4582795"/>
            <a:ext cx="2592387" cy="5175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(4)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=</a:t>
            </a:r>
            <a:endParaRPr lang="en-US" altLang="zh-CN" sz="2800" baseline="300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Text Box 19"/>
          <p:cNvSpPr txBox="1"/>
          <p:nvPr/>
        </p:nvSpPr>
        <p:spPr>
          <a:xfrm>
            <a:off x="3253740" y="2638108"/>
            <a:ext cx="1349375" cy="521970"/>
          </a:xfrm>
          <a:prstGeom prst="rect">
            <a:avLst/>
          </a:prstGeom>
          <a:noFill/>
          <a:ln w="12700">
            <a:noFill/>
            <a:miter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= 8</a:t>
            </a:r>
            <a:r>
              <a:rPr lang="en-US" altLang="zh-CN" sz="2800" b="1" i="1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a</a:t>
            </a:r>
            <a:r>
              <a:rPr lang="en-US" altLang="zh-CN" sz="2800" b="1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3</a:t>
            </a:r>
            <a:r>
              <a:rPr kumimoji="1" lang="en-US" altLang="zh-CN" sz="2800" b="1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kumimoji="1" lang="en-US" altLang="zh-CN" sz="2800" b="1" baseline="30000" noProof="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" name="Text Box 20"/>
          <p:cNvSpPr txBox="1"/>
          <p:nvPr/>
        </p:nvSpPr>
        <p:spPr>
          <a:xfrm>
            <a:off x="3591243" y="3287395"/>
            <a:ext cx="2341563" cy="521970"/>
          </a:xfrm>
          <a:prstGeom prst="rect">
            <a:avLst/>
          </a:prstGeom>
          <a:noFill/>
          <a:ln w="12700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=-125</a:t>
            </a:r>
            <a:r>
              <a:rPr lang="en-US" altLang="zh-CN" sz="2800" b="1" i="1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b</a:t>
            </a:r>
            <a:r>
              <a:rPr lang="en-US" altLang="zh-CN" sz="2800" b="1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3.</a:t>
            </a:r>
            <a:r>
              <a:rPr lang="en-US" altLang="zh-CN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 </a:t>
            </a:r>
            <a:endParaRPr lang="en-US" altLang="zh-CN" sz="2800" b="1" noProof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 Box 21"/>
          <p:cNvSpPr txBox="1"/>
          <p:nvPr/>
        </p:nvSpPr>
        <p:spPr>
          <a:xfrm>
            <a:off x="3643630" y="3935095"/>
            <a:ext cx="1789113" cy="521970"/>
          </a:xfrm>
          <a:prstGeom prst="rect">
            <a:avLst/>
          </a:prstGeom>
          <a:noFill/>
          <a:ln w="12700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=</a:t>
            </a:r>
            <a:r>
              <a:rPr lang="en-US" altLang="zh-CN" sz="2800" b="1" i="1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x</a:t>
            </a:r>
            <a:r>
              <a:rPr lang="en-US" altLang="zh-CN" sz="2800" b="1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2</a:t>
            </a:r>
            <a:r>
              <a:rPr lang="en-US" altLang="zh-CN" sz="2800" b="1" i="1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y</a:t>
            </a:r>
            <a:r>
              <a:rPr lang="en-US" altLang="zh-CN" sz="2800" b="1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4</a:t>
            </a:r>
            <a:r>
              <a:rPr kumimoji="1" lang="en-US" altLang="zh-CN" sz="2800" b="1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kumimoji="1" lang="en-US" altLang="zh-CN" sz="2800" b="1" baseline="30000" noProof="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Text Box 22"/>
          <p:cNvSpPr txBox="1"/>
          <p:nvPr/>
        </p:nvSpPr>
        <p:spPr>
          <a:xfrm>
            <a:off x="3923030" y="4555808"/>
            <a:ext cx="1503363" cy="519113"/>
          </a:xfrm>
          <a:prstGeom prst="rect">
            <a:avLst/>
          </a:prstGeom>
          <a:noFill/>
          <a:ln w="12700">
            <a:noFill/>
            <a:miter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=16</a:t>
            </a:r>
            <a:r>
              <a:rPr lang="en-US" altLang="zh-CN" sz="2800" b="1" i="1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x</a:t>
            </a:r>
            <a:r>
              <a:rPr lang="en-US" altLang="zh-CN" sz="2800" b="1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ea"/>
              </a:rPr>
              <a:t>12</a:t>
            </a:r>
            <a:r>
              <a:rPr kumimoji="1" lang="en-US" altLang="zh-CN" sz="2800" b="1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kumimoji="1" lang="en-US" altLang="zh-CN" sz="2800" b="1" baseline="30000" noProof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3" name="Text Box 23"/>
          <p:cNvSpPr txBox="1"/>
          <p:nvPr/>
        </p:nvSpPr>
        <p:spPr>
          <a:xfrm>
            <a:off x="2419033" y="2638108"/>
            <a:ext cx="1025525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 Box 24"/>
          <p:cNvSpPr txBox="1"/>
          <p:nvPr/>
        </p:nvSpPr>
        <p:spPr>
          <a:xfrm>
            <a:off x="2438083" y="3292158"/>
            <a:ext cx="1482725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(-5)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Text Box 25"/>
          <p:cNvSpPr txBox="1"/>
          <p:nvPr/>
        </p:nvSpPr>
        <p:spPr>
          <a:xfrm>
            <a:off x="2512695" y="3935095"/>
            <a:ext cx="1243013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 Box 26"/>
          <p:cNvSpPr txBox="1"/>
          <p:nvPr/>
        </p:nvSpPr>
        <p:spPr>
          <a:xfrm>
            <a:off x="2396808" y="4543108"/>
            <a:ext cx="1752600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(-2)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49605" y="5301615"/>
            <a:ext cx="8187690" cy="1210945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5400" cap="flat" cmpd="sng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解题技巧：</a:t>
            </a:r>
            <a:r>
              <a:rPr lang="zh-CN" altLang="en-US" sz="28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运用积的乘方法则进行计算时，注意每个因式都要乘方，尤其是</a:t>
            </a:r>
            <a:r>
              <a:rPr lang="zh-CN" altLang="en-US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字母的系数不要漏乘方．</a:t>
            </a:r>
            <a:endParaRPr lang="zh-CN" altLang="en-US" sz="28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62585" y="694373"/>
            <a:ext cx="744538" cy="52228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zh-CN" altLang="en-US" sz="2800" i="0" strike="noStrike" noProof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例</a:t>
            </a:r>
            <a:r>
              <a:rPr lang="en-US" sz="2800" b="1" i="0" strike="noStrike" noProof="1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ea"/>
                <a:sym typeface="+mn-ea"/>
              </a:rPr>
              <a:t>1</a:t>
            </a:r>
            <a:endParaRPr lang="en-US" sz="2800" b="1" i="0" strike="noStrike" noProof="1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2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1"/>
      <p:bldP spid="6" grpId="2"/>
      <p:bldP spid="7" grpId="3"/>
      <p:bldP spid="8" grpId="4"/>
      <p:bldP spid="9" grpId="5"/>
      <p:bldP spid="10" grpId="6"/>
      <p:bldP spid="11" grpId="7"/>
      <p:bldP spid="12" grpId="8"/>
      <p:bldP spid="13" grpId="9"/>
      <p:bldP spid="14" grpId="10"/>
      <p:bldP spid="15" grpId="11"/>
      <p:bldP spid="16" grpId="12"/>
      <p:bldP spid="100" grpId="1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99"/>
          <p:cNvSpPr txBox="1"/>
          <p:nvPr/>
        </p:nvSpPr>
        <p:spPr>
          <a:xfrm>
            <a:off x="142844" y="1089025"/>
            <a:ext cx="7488237" cy="172970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>
              <a:lnSpc>
                <a:spcPct val="190000"/>
              </a:lnSpc>
            </a:pPr>
            <a:r>
              <a:rPr lang="en-US" altLang="zh-CN" sz="2800" b="1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【</a:t>
            </a:r>
            <a:r>
              <a:rPr lang="zh-CN" altLang="en-US" sz="2800" b="1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练习</a:t>
            </a:r>
            <a:r>
              <a:rPr lang="en-US" altLang="zh-CN" sz="2800" b="1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】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2" charset="-122"/>
              </a:rPr>
              <a:t>计算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：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(1)(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5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；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(2)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indent="266700">
              <a:lnSpc>
                <a:spcPct val="19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             (3)(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；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(4)(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en-US" altLang="zh-CN" sz="2800" i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m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en-US" altLang="zh-CN" sz="2800" i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m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33513" y="5038725"/>
            <a:ext cx="6249987" cy="7804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>
              <a:lnSpc>
                <a:spcPct val="16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(4)(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2800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2800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27113" y="3116263"/>
            <a:ext cx="647446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80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125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35125" y="3797300"/>
            <a:ext cx="52578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(2)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22425" y="4530725"/>
            <a:ext cx="66998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(3)(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27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42976" y="901476"/>
            <a:ext cx="21386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800" noProof="0" smtClean="0">
                <a:solidFill>
                  <a:schemeClr val="accent6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    </a:t>
            </a:r>
            <a:r>
              <a:rPr kumimoji="1" lang="zh-CN" altLang="en-US" sz="280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计算：</a:t>
            </a:r>
            <a:r>
              <a:rPr kumimoji="1" lang="en-US" altLang="zh-CN" sz="280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 </a:t>
            </a:r>
            <a:endParaRPr kumimoji="1" lang="en-US" altLang="zh-CN" sz="2800" kern="1200" cap="none" spc="0" normalizeH="0" baseline="0" noProof="0" smtClean="0"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5362" name="文本框 99"/>
          <p:cNvSpPr txBox="1"/>
          <p:nvPr/>
        </p:nvSpPr>
        <p:spPr>
          <a:xfrm>
            <a:off x="607695" y="1277620"/>
            <a:ext cx="6196013" cy="1371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(1)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xy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·(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xy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·(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(2) (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800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574358" y="3068320"/>
            <a:ext cx="5743575" cy="519113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=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xy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87048" y="3068320"/>
            <a:ext cx="135255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32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9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y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6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Text Box 13"/>
          <p:cNvSpPr txBox="1"/>
          <p:nvPr/>
        </p:nvSpPr>
        <p:spPr>
          <a:xfrm>
            <a:off x="1466850" y="3683000"/>
            <a:ext cx="3743325" cy="519113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(2)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=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+(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12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)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031740" y="3683000"/>
            <a:ext cx="6273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0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850900" y="4605020"/>
            <a:ext cx="7038975" cy="1770380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5400" cap="flat" cmpd="sng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解题技巧：</a:t>
            </a:r>
            <a:r>
              <a:rPr lang="zh-CN" altLang="en-US" sz="28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涉及积的乘方的混合运算，一般先算积的乘方，再算乘法，最后算加减，然后合并同类项．</a:t>
            </a:r>
            <a:endParaRPr lang="zh-CN" altLang="en-US" sz="2800">
              <a:solidFill>
                <a:srgbClr val="0070C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69942" y="889318"/>
            <a:ext cx="744538" cy="52197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zh-CN" altLang="en-US" sz="2800" i="0" strike="noStrike" noProof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例</a:t>
            </a:r>
            <a:r>
              <a:rPr lang="en-US" sz="2800" b="1" i="0" strike="noStrike" noProof="1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ea"/>
                <a:sym typeface="+mn-ea"/>
              </a:rPr>
              <a:t>2</a:t>
            </a:r>
            <a:endParaRPr lang="en-US" sz="2800" b="1" i="0" strike="noStrike" noProof="1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2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1"/>
      <p:bldP spid="3" grpId="2"/>
      <p:bldP spid="6" grpId="3"/>
      <p:bldP spid="100" grpId="4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文本框 1"/>
          <p:cNvSpPr txBox="1"/>
          <p:nvPr/>
        </p:nvSpPr>
        <p:spPr>
          <a:xfrm>
            <a:off x="946495" y="795020"/>
            <a:ext cx="755459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如何简便计算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(0.04)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×[(-5)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]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altLang="zh-CN" sz="28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511" name="文本框 21510"/>
          <p:cNvSpPr txBox="1"/>
          <p:nvPr/>
        </p:nvSpPr>
        <p:spPr>
          <a:xfrm>
            <a:off x="463550" y="2498090"/>
            <a:ext cx="3468688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=(0.2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× 5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4036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2" name="文本框 21511"/>
          <p:cNvSpPr txBox="1"/>
          <p:nvPr/>
        </p:nvSpPr>
        <p:spPr>
          <a:xfrm>
            <a:off x="463550" y="3171190"/>
            <a:ext cx="3187700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=(0.2)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4036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× 5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4036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3" name="文本框 21512"/>
          <p:cNvSpPr txBox="1"/>
          <p:nvPr/>
        </p:nvSpPr>
        <p:spPr>
          <a:xfrm>
            <a:off x="463550" y="3871278"/>
            <a:ext cx="2665413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=(0.2 ×5)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4036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4" name="文本框 21513"/>
          <p:cNvSpPr txBox="1"/>
          <p:nvPr/>
        </p:nvSpPr>
        <p:spPr>
          <a:xfrm>
            <a:off x="463550" y="4560253"/>
            <a:ext cx="1450975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=1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4036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5" name="文本框 21514"/>
          <p:cNvSpPr txBox="1"/>
          <p:nvPr/>
        </p:nvSpPr>
        <p:spPr>
          <a:xfrm>
            <a:off x="499110" y="1858328"/>
            <a:ext cx="4386263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(0.04)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×[(-5)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]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21" name="文本框 21520"/>
          <p:cNvSpPr txBox="1"/>
          <p:nvPr/>
        </p:nvSpPr>
        <p:spPr>
          <a:xfrm>
            <a:off x="1412240" y="4567555"/>
            <a:ext cx="955675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=1.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63550" y="1340803"/>
            <a:ext cx="1604963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解法一：</a:t>
            </a:r>
            <a:endParaRPr lang="zh-CN" altLang="en-US" sz="2800" baseline="3000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5541" name="文本框 65540"/>
          <p:cNvSpPr txBox="1"/>
          <p:nvPr/>
        </p:nvSpPr>
        <p:spPr>
          <a:xfrm>
            <a:off x="4492625" y="2606040"/>
            <a:ext cx="3695700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=(0.04)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 [(-5)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]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2" name="文本框 65541"/>
          <p:cNvSpPr txBox="1"/>
          <p:nvPr/>
        </p:nvSpPr>
        <p:spPr>
          <a:xfrm>
            <a:off x="4492625" y="4117340"/>
            <a:ext cx="2649538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=(0.04×25)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3" name="文本框 65542"/>
          <p:cNvSpPr txBox="1"/>
          <p:nvPr/>
        </p:nvSpPr>
        <p:spPr>
          <a:xfrm>
            <a:off x="4564380" y="4622800"/>
            <a:ext cx="1311275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=1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4" name="文本框 65543"/>
          <p:cNvSpPr txBox="1"/>
          <p:nvPr/>
        </p:nvSpPr>
        <p:spPr>
          <a:xfrm>
            <a:off x="5430203" y="4624705"/>
            <a:ext cx="1676400" cy="5175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=1.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5" name="矩形 65544"/>
          <p:cNvSpPr/>
          <p:nvPr/>
        </p:nvSpPr>
        <p:spPr>
          <a:xfrm>
            <a:off x="4492625" y="3398203"/>
            <a:ext cx="3597275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(0.04)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×(25)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7" name="文本框 65546"/>
          <p:cNvSpPr txBox="1"/>
          <p:nvPr/>
        </p:nvSpPr>
        <p:spPr>
          <a:xfrm>
            <a:off x="4577080" y="1828165"/>
            <a:ext cx="3406775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(0.04)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×[(-5)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2018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]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41863" y="1340803"/>
            <a:ext cx="1604962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解法二：</a:t>
            </a:r>
            <a:endParaRPr lang="zh-CN" altLang="en-US" sz="2800" baseline="3000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463550" y="5360035"/>
            <a:ext cx="8004175" cy="1198880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5400" cap="flat" cmpd="sng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解题技巧：</a:t>
            </a:r>
            <a:r>
              <a:rPr lang="zh-CN" altLang="en-US" sz="24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解此类题时，可通过恒等变形，</a:t>
            </a:r>
            <a:r>
              <a:rPr lang="zh-CN" altLang="en-US" sz="24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逆用积的乘方公式</a:t>
            </a:r>
            <a:r>
              <a:rPr lang="en-US" altLang="zh-CN" sz="2400" i="1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a</a:t>
            </a:r>
            <a:r>
              <a:rPr lang="en-US" altLang="zh-CN" sz="2400" i="1" baseline="30000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n</a:t>
            </a:r>
            <a:r>
              <a:rPr lang="en-US" altLang="zh-CN" sz="24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·</a:t>
            </a:r>
            <a:r>
              <a:rPr lang="en-US" altLang="zh-CN" sz="2400" i="1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b</a:t>
            </a:r>
            <a:r>
              <a:rPr lang="en-US" altLang="zh-CN" sz="2400" i="1" baseline="30000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n</a:t>
            </a:r>
            <a:r>
              <a:rPr lang="zh-CN" altLang="en-US" sz="24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＝</a:t>
            </a:r>
            <a:r>
              <a:rPr lang="en-US" altLang="zh-CN" sz="2400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(</a:t>
            </a:r>
            <a:r>
              <a:rPr lang="en-US" altLang="zh-CN" sz="2400" i="1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ab</a:t>
            </a:r>
            <a:r>
              <a:rPr lang="en-US" altLang="zh-CN" sz="2400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)</a:t>
            </a:r>
            <a:r>
              <a:rPr lang="en-US" altLang="zh-CN" sz="2400" i="1" baseline="30000">
                <a:solidFill>
                  <a:srgbClr val="0070C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n</a:t>
            </a:r>
            <a:r>
              <a:rPr lang="zh-CN" altLang="en-US" sz="240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进行简便运算．</a:t>
            </a:r>
            <a:endParaRPr lang="zh-CN" altLang="en-US" sz="2400">
              <a:solidFill>
                <a:srgbClr val="0070C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5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5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  <p:bldP spid="21512" grpId="1"/>
      <p:bldP spid="21513" grpId="2"/>
      <p:bldP spid="21514" grpId="3"/>
      <p:bldP spid="21515" grpId="4"/>
      <p:bldP spid="21521" grpId="5"/>
      <p:bldP spid="4" grpId="6"/>
      <p:bldP spid="65541" grpId="7"/>
      <p:bldP spid="65542" grpId="8"/>
      <p:bldP spid="65543" grpId="9"/>
      <p:bldP spid="65544" grpId="10"/>
      <p:bldP spid="65545" grpId="11"/>
      <p:bldP spid="65547" grpId="12"/>
      <p:bldP spid="5" grpId="13"/>
      <p:bldP spid="100" grpId="14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7" name="Object 1"/>
          <p:cNvGraphicFramePr>
            <a:graphicFrameLocks noChangeAspect="1"/>
          </p:cNvGraphicFramePr>
          <p:nvPr/>
        </p:nvGraphicFramePr>
        <p:xfrm>
          <a:off x="3286116" y="1285860"/>
          <a:ext cx="1541463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" r:id="rId1" imgW="16154400" imgH="11277600" progId="Equation.DSMT4">
                  <p:embed/>
                </p:oleObj>
              </mc:Choice>
              <mc:Fallback>
                <p:oleObj name="" r:id="rId1" imgW="16154400" imgH="11277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86116" y="1285860"/>
                        <a:ext cx="1541463" cy="107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2862263" y="2224088"/>
          <a:ext cx="2759075" cy="151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" r:id="rId3" imgW="23774400" imgH="13106400" progId="Equation.DSMT4">
                  <p:embed/>
                </p:oleObj>
              </mc:Choice>
              <mc:Fallback>
                <p:oleObj name="" r:id="rId3" imgW="23774400" imgH="131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62263" y="2224088"/>
                        <a:ext cx="2759075" cy="1517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349375" y="2778125"/>
            <a:ext cx="1844675" cy="517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smtClean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解：</a:t>
            </a:r>
            <a:r>
              <a:rPr kumimoji="0" lang="zh-CN" altLang="en-US" sz="2800" kern="1200" cap="none" spc="0" normalizeH="0" baseline="0" noProof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原式</a:t>
            </a:r>
            <a:endParaRPr kumimoji="0" lang="zh-CN" altLang="en-US" sz="2800" kern="1200" cap="none" spc="0" normalizeH="0" baseline="0" noProof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2879725" y="3636963"/>
          <a:ext cx="2190750" cy="133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" r:id="rId5" imgW="18592800" imgH="11277600" progId="Equation.DSMT4">
                  <p:embed/>
                </p:oleObj>
              </mc:Choice>
              <mc:Fallback>
                <p:oleObj name="" r:id="rId5" imgW="18592800" imgH="11277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79725" y="3636963"/>
                        <a:ext cx="2190750" cy="1330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5035550" y="3636963"/>
          <a:ext cx="2813050" cy="1317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" r:id="rId7" imgW="24079200" imgH="11277600" progId="Equation.DSMT4">
                  <p:embed/>
                </p:oleObj>
              </mc:Choice>
              <mc:Fallback>
                <p:oleObj name="" r:id="rId7" imgW="24079200" imgH="11277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35550" y="3636963"/>
                        <a:ext cx="2813050" cy="1317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2862263" y="5106988"/>
          <a:ext cx="2498725" cy="124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" r:id="rId9" imgW="22555200" imgH="11277600" progId="Equation.DSMT4">
                  <p:embed/>
                </p:oleObj>
              </mc:Choice>
              <mc:Fallback>
                <p:oleObj name="" r:id="rId9" imgW="22555200" imgH="11277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862263" y="5106988"/>
                        <a:ext cx="2498725" cy="1247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/>
        </p:nvGraphicFramePr>
        <p:xfrm>
          <a:off x="5392738" y="5464175"/>
          <a:ext cx="838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" r:id="rId11" imgW="6705600" imgH="4267200" progId="Equation.DSMT4">
                  <p:embed/>
                </p:oleObj>
              </mc:Choice>
              <mc:Fallback>
                <p:oleObj name="" r:id="rId11" imgW="67056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392738" y="5464175"/>
                        <a:ext cx="838200" cy="533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矩形 12"/>
          <p:cNvSpPr/>
          <p:nvPr/>
        </p:nvSpPr>
        <p:spPr>
          <a:xfrm>
            <a:off x="642910" y="1571612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【</a:t>
            </a:r>
            <a:r>
              <a:rPr kumimoji="1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练习</a:t>
            </a:r>
            <a:r>
              <a:rPr kumimoji="1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】</a:t>
            </a:r>
            <a:r>
              <a:rPr kumimoji="1" lang="zh-CN" altLang="en-US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计算：</a:t>
            </a:r>
            <a:r>
              <a:rPr kumimoji="1" lang="en-US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endParaRPr kumimoji="1" lang="en-US" altLang="zh-CN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 txBox="1"/>
          <p:nvPr/>
        </p:nvSpPr>
        <p:spPr>
          <a:xfrm>
            <a:off x="452438" y="2981643"/>
            <a:ext cx="8229600" cy="2117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14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2.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下列运算正确的是（   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</a:pPr>
            <a:r>
              <a:rPr lang="en-US" altLang="zh-CN" sz="2800" b="1">
                <a:latin typeface="MS Mincho" panose="02020609040205080304" pitchFamily="49" charset="-128"/>
                <a:ea typeface="MS Mincho" panose="02020609040205080304" pitchFamily="49" charset="-128"/>
              </a:rPr>
              <a:t>  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A. </a:t>
            </a:r>
            <a:r>
              <a:rPr lang="en-US" altLang="zh-CN" sz="2800" b="1" i="1">
                <a:latin typeface="Times New Roman" panose="02020603050405020304" pitchFamily="18" charset="0"/>
                <a:ea typeface="MS Mincho" panose="02020609040205080304" pitchFamily="49" charset="-128"/>
              </a:rPr>
              <a:t>x</a:t>
            </a:r>
            <a:r>
              <a:rPr lang="en-US" altLang="zh-CN" sz="2800" b="1" i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r>
              <a:rPr lang="en-US" altLang="zh-CN" sz="2800" b="1" i="1">
                <a:latin typeface="Times New Roman" panose="02020603050405020304" pitchFamily="18" charset="0"/>
                <a:ea typeface="MS Mincho" panose="02020609040205080304" pitchFamily="49" charset="-128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MS Mincho" panose="02020609040205080304" pitchFamily="49" charset="-128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                  B. (</a:t>
            </a:r>
            <a:r>
              <a:rPr lang="en-US" altLang="zh-CN" sz="2800" b="1" i="1">
                <a:latin typeface="Times New Roman" panose="02020603050405020304" pitchFamily="18" charset="0"/>
                <a:ea typeface="MS Mincho" panose="02020609040205080304" pitchFamily="49" charset="-128"/>
              </a:rPr>
              <a:t>xy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MS Mincho" panose="02020609040205080304" pitchFamily="49" charset="-128"/>
              </a:rPr>
              <a:t>xy</a:t>
            </a:r>
            <a:r>
              <a:rPr lang="en-US" altLang="zh-CN" sz="2800" b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        </a:t>
            </a:r>
            <a:endParaRPr lang="en-US" altLang="zh-CN" sz="2800" b="1"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    C.(</a:t>
            </a:r>
            <a:r>
              <a:rPr lang="en-US" altLang="zh-CN" sz="2800" b="1" i="1">
                <a:latin typeface="Times New Roman" panose="02020603050405020304" pitchFamily="18" charset="0"/>
                <a:ea typeface="MS Mincho" panose="02020609040205080304" pitchFamily="49" charset="-128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MS Mincho" panose="02020609040205080304" pitchFamily="49" charset="-128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6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                  D.</a:t>
            </a:r>
            <a:r>
              <a:rPr lang="en-US" altLang="zh-CN" sz="2800" b="1" i="1">
                <a:latin typeface="Times New Roman" panose="02020603050405020304" pitchFamily="18" charset="0"/>
                <a:ea typeface="MS Mincho" panose="02020609040205080304" pitchFamily="49" charset="-128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MS Mincho" panose="02020609040205080304" pitchFamily="49" charset="-128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MS Mincho" panose="02020609040205080304" pitchFamily="49" charset="-128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MS Mincho" panose="02020609040205080304" pitchFamily="49" charset="-128"/>
              </a:rPr>
              <a:t>4</a:t>
            </a:r>
            <a:endParaRPr lang="en-US" altLang="zh-CN" sz="2800" b="1" baseline="30000"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sp>
        <p:nvSpPr>
          <p:cNvPr id="56" name="Text Box 6"/>
          <p:cNvSpPr txBox="1"/>
          <p:nvPr/>
        </p:nvSpPr>
        <p:spPr>
          <a:xfrm>
            <a:off x="4106228" y="3138170"/>
            <a:ext cx="696912" cy="519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484" name="文本框 1"/>
          <p:cNvSpPr txBox="1"/>
          <p:nvPr/>
        </p:nvSpPr>
        <p:spPr>
          <a:xfrm>
            <a:off x="452438" y="806450"/>
            <a:ext cx="6554787" cy="2030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计算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2" charset="-122"/>
              </a:rPr>
              <a:t>-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b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MS Mincho" panose="02020609040205080304" pitchFamily="49" charset="-128"/>
              </a:rPr>
              <a:t>)</a:t>
            </a:r>
            <a:r>
              <a:rPr lang="zh-CN" altLang="en-US" sz="2800" b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的结果是（　　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2" charset="-122"/>
              </a:rPr>
              <a:t>    A．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b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zh-CN" altLang="en-US" sz="2800" b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 B．-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b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zh-CN" altLang="en-US" sz="2800" b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zh-CN" altLang="en-US" sz="2800" b="1" baseline="300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2" charset="-122"/>
              </a:rPr>
              <a:t>    C．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b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zh-CN" altLang="en-US" sz="2800" b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 D．-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b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zh-CN" altLang="en-US" sz="2800" b="1" baseline="300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Text Box 6"/>
          <p:cNvSpPr txBox="1"/>
          <p:nvPr/>
        </p:nvSpPr>
        <p:spPr>
          <a:xfrm>
            <a:off x="4394200" y="964883"/>
            <a:ext cx="696913" cy="519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5" name="组合 2"/>
          <p:cNvGrpSpPr/>
          <p:nvPr/>
        </p:nvGrpSpPr>
        <p:grpSpPr>
          <a:xfrm>
            <a:off x="612775" y="613075"/>
            <a:ext cx="7835900" cy="3063752"/>
            <a:chOff x="719" y="1560"/>
            <a:chExt cx="12342" cy="4826"/>
          </a:xfrm>
        </p:grpSpPr>
        <p:sp>
          <p:nvSpPr>
            <p:cNvPr id="21506" name="Text Box 7"/>
            <p:cNvSpPr txBox="1"/>
            <p:nvPr/>
          </p:nvSpPr>
          <p:spPr>
            <a:xfrm>
              <a:off x="719" y="1560"/>
              <a:ext cx="12342" cy="4826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3.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计算：</a:t>
              </a:r>
              <a:endParaRPr lang="zh-CN" altLang="en-US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   (1) 8</a:t>
              </a:r>
              <a:r>
                <a:rPr lang="en-US" altLang="zh-CN" sz="2800" b="1" baseline="30000">
                  <a:latin typeface="Times New Roman" panose="02020603050405020304" pitchFamily="18" charset="0"/>
                  <a:ea typeface="黑体" panose="02010609060101010101" pitchFamily="2" charset="-122"/>
                </a:rPr>
                <a:t>2018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×0.125</a:t>
              </a:r>
              <a:r>
                <a:rPr lang="en-US" altLang="zh-CN" sz="2800" b="1" baseline="30000">
                  <a:latin typeface="Times New Roman" panose="02020603050405020304" pitchFamily="18" charset="0"/>
                  <a:ea typeface="黑体" panose="02010609060101010101" pitchFamily="2" charset="-122"/>
                </a:rPr>
                <a:t>2017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=   ________;</a:t>
              </a:r>
              <a:endPara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   (2)                                      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________;</a:t>
              </a:r>
              <a:endPara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   (3) (0.04)</a:t>
              </a:r>
              <a:r>
                <a:rPr lang="en-US" altLang="zh-CN" sz="2800" b="1" baseline="30000">
                  <a:latin typeface="Times New Roman" panose="02020603050405020304" pitchFamily="18" charset="0"/>
                  <a:ea typeface="黑体" panose="02010609060101010101" pitchFamily="2" charset="-122"/>
                </a:rPr>
                <a:t>2018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×[(-5)</a:t>
              </a:r>
              <a:r>
                <a:rPr lang="en-US" altLang="zh-CN" sz="2800" b="1" baseline="30000">
                  <a:latin typeface="Times New Roman" panose="02020603050405020304" pitchFamily="18" charset="0"/>
                  <a:ea typeface="黑体" panose="02010609060101010101" pitchFamily="2" charset="-122"/>
                </a:rPr>
                <a:t>2018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]</a:t>
              </a:r>
              <a:r>
                <a:rPr lang="en-US" altLang="zh-CN" sz="2800" b="1" baseline="30000">
                  <a:latin typeface="Times New Roman" panose="02020603050405020304" pitchFamily="18" charset="0"/>
                  <a:ea typeface="黑体" panose="02010609060101010101" pitchFamily="2" charset="-122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=________.</a:t>
              </a:r>
              <a:endPara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aphicFrame>
          <p:nvGraphicFramePr>
            <p:cNvPr id="21507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941" y="3452"/>
            <a:ext cx="5331" cy="18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4" name="" r:id="rId1" imgW="31699200" imgH="11277600" progId="Equation.DSMT4">
                    <p:embed/>
                  </p:oleObj>
                </mc:Choice>
                <mc:Fallback>
                  <p:oleObj name="" r:id="rId1" imgW="31699200" imgH="11277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941" y="3452"/>
                          <a:ext cx="5331" cy="189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" name="文本框 3"/>
          <p:cNvSpPr txBox="1"/>
          <p:nvPr/>
        </p:nvSpPr>
        <p:spPr>
          <a:xfrm>
            <a:off x="4544060" y="1334453"/>
            <a:ext cx="3603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8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68888" y="2146935"/>
            <a:ext cx="477837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-3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97450" y="3034348"/>
            <a:ext cx="360363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1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2" name="Text Box 2"/>
          <p:cNvSpPr txBox="1"/>
          <p:nvPr/>
        </p:nvSpPr>
        <p:spPr>
          <a:xfrm>
            <a:off x="417513" y="3346450"/>
            <a:ext cx="63246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3" name="Text Box 2050"/>
          <p:cNvSpPr txBox="1"/>
          <p:nvPr/>
        </p:nvSpPr>
        <p:spPr>
          <a:xfrm>
            <a:off x="912495" y="4156075"/>
            <a:ext cx="4519613" cy="519113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(1)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ab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ab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6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   (      )               </a:t>
            </a:r>
            <a:endParaRPr lang="en-US" altLang="zh-CN" sz="2800" b="1"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1514" name="Text Box 2051"/>
          <p:cNvSpPr txBox="1"/>
          <p:nvPr/>
        </p:nvSpPr>
        <p:spPr>
          <a:xfrm>
            <a:off x="1660208" y="6124575"/>
            <a:ext cx="609600" cy="5191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zh-CN" sz="2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 Box 2052"/>
          <p:cNvSpPr txBox="1"/>
          <p:nvPr/>
        </p:nvSpPr>
        <p:spPr>
          <a:xfrm>
            <a:off x="4554220" y="4156075"/>
            <a:ext cx="609600" cy="64135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×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 Box 2053"/>
          <p:cNvSpPr txBox="1"/>
          <p:nvPr/>
        </p:nvSpPr>
        <p:spPr>
          <a:xfrm>
            <a:off x="4517708" y="4738688"/>
            <a:ext cx="609600" cy="64135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×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Text Box 2054"/>
          <p:cNvSpPr txBox="1"/>
          <p:nvPr/>
        </p:nvSpPr>
        <p:spPr>
          <a:xfrm>
            <a:off x="4427220" y="5916613"/>
            <a:ext cx="838200" cy="639762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×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518" name="Text Box 2055"/>
          <p:cNvSpPr txBox="1"/>
          <p:nvPr/>
        </p:nvSpPr>
        <p:spPr>
          <a:xfrm>
            <a:off x="912495" y="4754563"/>
            <a:ext cx="4533900" cy="519112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(2)  (3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xy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=9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y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(      )            </a:t>
            </a:r>
            <a:endParaRPr lang="en-US" altLang="zh-CN" sz="2800" b="1"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3" name="Text Box 2056"/>
          <p:cNvSpPr txBox="1"/>
          <p:nvPr/>
        </p:nvSpPr>
        <p:spPr>
          <a:xfrm>
            <a:off x="4517708" y="5321300"/>
            <a:ext cx="685800" cy="63976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×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520" name="Text Box 2057"/>
          <p:cNvSpPr txBox="1"/>
          <p:nvPr/>
        </p:nvSpPr>
        <p:spPr>
          <a:xfrm>
            <a:off x="899795" y="5364163"/>
            <a:ext cx="4681538" cy="519112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(3)  (-2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=-4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 (      )</a:t>
            </a:r>
            <a:endParaRPr lang="en-US" altLang="zh-CN" sz="2800" b="1"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1521" name="Text Box 2058"/>
          <p:cNvSpPr txBox="1"/>
          <p:nvPr/>
        </p:nvSpPr>
        <p:spPr>
          <a:xfrm>
            <a:off x="888683" y="5946775"/>
            <a:ext cx="4589462" cy="51752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(4)  -(-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ab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b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(      )</a:t>
            </a:r>
            <a:endParaRPr lang="en-US" altLang="zh-CN" sz="2800" b="1">
              <a:latin typeface="Times New Roman" panose="02020603050405020304" pitchFamily="18" charset="0"/>
              <a:ea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1522" name="Text Box 2059"/>
          <p:cNvSpPr txBox="1"/>
          <p:nvPr/>
        </p:nvSpPr>
        <p:spPr>
          <a:xfrm>
            <a:off x="466725" y="3562350"/>
            <a:ext cx="1727200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4.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判断：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           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  <p:bldP spid="10" grpId="3"/>
      <p:bldP spid="11" grpId="4"/>
      <p:bldP spid="12" grpId="5"/>
      <p:bldP spid="13" grpId="6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4"/>
          <p:cNvSpPr txBox="1"/>
          <p:nvPr/>
        </p:nvSpPr>
        <p:spPr>
          <a:xfrm>
            <a:off x="744538" y="1184910"/>
            <a:ext cx="8134350" cy="116776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(1)  (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;         (2)  (2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;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(3) (-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xy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;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(4)  (5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;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(5)  (2×10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;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(6) (-3×10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530" name="Text Box 15"/>
          <p:cNvSpPr txBox="1"/>
          <p:nvPr/>
        </p:nvSpPr>
        <p:spPr>
          <a:xfrm>
            <a:off x="538163" y="692785"/>
            <a:ext cx="3276600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5.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计算：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Text Box 16"/>
          <p:cNvSpPr txBox="1"/>
          <p:nvPr/>
        </p:nvSpPr>
        <p:spPr>
          <a:xfrm>
            <a:off x="449263" y="2532698"/>
            <a:ext cx="5562600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 Box 17"/>
          <p:cNvSpPr txBox="1"/>
          <p:nvPr/>
        </p:nvSpPr>
        <p:spPr>
          <a:xfrm>
            <a:off x="1319213" y="3197860"/>
            <a:ext cx="5943600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2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=8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.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19"/>
          <p:cNvSpPr/>
          <p:nvPr/>
        </p:nvSpPr>
        <p:spPr>
          <a:xfrm>
            <a:off x="1319213" y="3842385"/>
            <a:ext cx="7772400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=(-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=-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 20"/>
          <p:cNvSpPr/>
          <p:nvPr/>
        </p:nvSpPr>
        <p:spPr>
          <a:xfrm>
            <a:off x="1300163" y="4485323"/>
            <a:ext cx="6705600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=5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=125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.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Rectangle 21"/>
          <p:cNvSpPr/>
          <p:nvPr/>
        </p:nvSpPr>
        <p:spPr>
          <a:xfrm>
            <a:off x="1300163" y="5171123"/>
            <a:ext cx="7315200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(5)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=2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×(10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=4 ×10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.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Rectangle 22"/>
          <p:cNvSpPr/>
          <p:nvPr/>
        </p:nvSpPr>
        <p:spPr>
          <a:xfrm>
            <a:off x="1300163" y="5713413"/>
            <a:ext cx="8458200" cy="795337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(6)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=(-3)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×(10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=-27 ×10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=-2.7 ×10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.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9" grpId="2"/>
      <p:bldP spid="10" grpId="3"/>
      <p:bldP spid="11" grpId="4"/>
      <p:bldP spid="12" grpId="5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/>
          <p:nvPr/>
        </p:nvSpPr>
        <p:spPr>
          <a:xfrm>
            <a:off x="392113" y="1443038"/>
            <a:ext cx="8012112" cy="40119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2(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-(3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+(5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Bef>
                <a:spcPct val="50000"/>
              </a:spcBef>
            </a:pPr>
            <a:endParaRPr lang="en-US" altLang="zh-CN" sz="2800" b="1">
              <a:solidFill>
                <a:srgbClr val="66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algn="just">
              <a:lnSpc>
                <a:spcPct val="10000"/>
              </a:lnSpc>
              <a:spcBef>
                <a:spcPct val="50000"/>
              </a:spcBef>
            </a:pPr>
            <a:endParaRPr lang="en-US" altLang="zh-CN" sz="2800" b="1">
              <a:solidFill>
                <a:srgbClr val="66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(3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xy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+(-4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xy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 </a:t>
            </a:r>
            <a:r>
              <a: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(-</a:t>
            </a:r>
            <a:r>
              <a:rPr lang="en-US" altLang="zh-CN" sz="2800" b="1" i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xy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 ;   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Bef>
                <a:spcPct val="50000"/>
              </a:spcBef>
            </a:pP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(-2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    </a:t>
            </a:r>
            <a:endParaRPr lang="en-US" altLang="zh-CN" sz="2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 Box 9"/>
          <p:cNvSpPr txBox="1"/>
          <p:nvPr/>
        </p:nvSpPr>
        <p:spPr>
          <a:xfrm>
            <a:off x="827405" y="2204084"/>
            <a:ext cx="7706995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6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-27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9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+25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7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= 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9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-27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9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+25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9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0.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827405" y="3930650"/>
            <a:ext cx="6589395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解：</a:t>
            </a:r>
            <a:r>
              <a:rPr kumimoji="0" lang="zh-CN" altLang="en-US" sz="2800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原式</a:t>
            </a:r>
            <a:r>
              <a:rPr kumimoji="0" lang="en-US" altLang="zh-CN" sz="28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=9</a:t>
            </a:r>
            <a:r>
              <a:rPr kumimoji="0" lang="en-US" altLang="zh-CN" sz="28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x</a:t>
            </a:r>
            <a:r>
              <a:rPr kumimoji="0" lang="en-US" altLang="zh-CN" sz="2800" b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8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y</a:t>
            </a:r>
            <a:r>
              <a:rPr kumimoji="0" lang="en-US" altLang="zh-CN" sz="2800" b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4</a:t>
            </a:r>
            <a:r>
              <a:rPr kumimoji="0" lang="en-US" altLang="zh-CN" sz="28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 +4</a:t>
            </a:r>
            <a:r>
              <a:rPr kumimoji="0" lang="en-US" altLang="zh-CN" sz="28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x</a:t>
            </a:r>
            <a:r>
              <a:rPr kumimoji="0" lang="en-US" altLang="zh-CN" sz="2800" b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8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y</a:t>
            </a:r>
            <a:r>
              <a:rPr kumimoji="0" lang="en-US" altLang="zh-CN" sz="2800" b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4</a:t>
            </a:r>
            <a:r>
              <a:rPr kumimoji="0" lang="en-US" altLang="zh-CN" sz="28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=13</a:t>
            </a:r>
            <a:r>
              <a:rPr kumimoji="0" lang="en-US" altLang="zh-CN" sz="28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x</a:t>
            </a:r>
            <a:r>
              <a:rPr kumimoji="0" lang="en-US" altLang="zh-CN" sz="2800" b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8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y</a:t>
            </a:r>
            <a:r>
              <a:rPr kumimoji="0" lang="en-US" altLang="zh-CN" sz="2800" b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4</a:t>
            </a:r>
            <a:r>
              <a:rPr kumimoji="0" lang="en-US" altLang="zh-CN" sz="28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.</a:t>
            </a:r>
            <a:endParaRPr kumimoji="0" lang="en-US" altLang="zh-CN" sz="2800" b="1" kern="1200" cap="none" spc="0" normalizeH="0" baseline="0" noProof="0" smtClean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827088" y="5612448"/>
            <a:ext cx="5751513" cy="5191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解：</a:t>
            </a:r>
            <a:r>
              <a:rPr kumimoji="0" lang="zh-CN" altLang="en-US" sz="2800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原式</a:t>
            </a:r>
            <a:r>
              <a:rPr kumimoji="0" lang="en-US" altLang="zh-CN" sz="28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= -8</a:t>
            </a:r>
            <a:r>
              <a:rPr kumimoji="0" lang="en-US" altLang="zh-CN" sz="28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x</a:t>
            </a:r>
            <a:r>
              <a:rPr kumimoji="0" lang="en-US" altLang="zh-CN" sz="2800" b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9</a:t>
            </a:r>
            <a:r>
              <a:rPr kumimoji="0" lang="en-US" altLang="zh-CN" sz="28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·</a:t>
            </a:r>
            <a:r>
              <a:rPr kumimoji="0" lang="en-US" altLang="zh-CN" sz="28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x</a:t>
            </a:r>
            <a:r>
              <a:rPr kumimoji="0" lang="en-US" altLang="zh-CN" sz="2800" b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4 </a:t>
            </a:r>
            <a:r>
              <a:rPr kumimoji="0" lang="en-US" altLang="zh-CN" sz="28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=-8</a:t>
            </a:r>
            <a:r>
              <a:rPr kumimoji="0" lang="en-US" altLang="zh-CN" sz="28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x</a:t>
            </a:r>
            <a:r>
              <a:rPr kumimoji="0" lang="en-US" altLang="zh-CN" sz="2800" b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13</a:t>
            </a:r>
            <a:r>
              <a:rPr kumimoji="0" lang="en-US" altLang="zh-CN" sz="28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.   </a:t>
            </a:r>
            <a:endParaRPr kumimoji="0" lang="en-US" altLang="zh-CN" sz="2800" b="1" kern="1200" cap="none" spc="0" normalizeH="0" baseline="0" noProof="0" smtClean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557" name="Text Box 9"/>
          <p:cNvSpPr txBox="1"/>
          <p:nvPr/>
        </p:nvSpPr>
        <p:spPr>
          <a:xfrm>
            <a:off x="392113" y="925513"/>
            <a:ext cx="20320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6.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计算：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72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350838" y="1081088"/>
            <a:ext cx="7772400" cy="52197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0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7.</a:t>
            </a:r>
            <a:r>
              <a:rPr kumimoji="0" lang="zh-CN" altLang="en-US" sz="2800" kern="1200" cap="none" spc="0" normalizeH="0" baseline="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如果</a:t>
            </a:r>
            <a:r>
              <a:rPr kumimoji="0" lang="zh-CN" altLang="en-US" sz="2800" b="1" kern="1200" cap="none" spc="0" normalizeH="0" baseline="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800" b="1" i="1" kern="1200" cap="none" spc="0" normalizeH="0" baseline="0" noProof="0" err="1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en-US" altLang="zh-CN" sz="2800" b="1" i="1" kern="1200" cap="none" spc="0" normalizeH="0" baseline="30000" noProof="0" err="1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n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kumimoji="0" lang="en-US" altLang="zh-CN" sz="2800" b="1" i="1" kern="1200" cap="none" spc="0" normalizeH="0" baseline="0" noProof="0" err="1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en-US" altLang="zh-CN" sz="2800" b="1" i="1" kern="1200" cap="none" spc="0" normalizeH="0" baseline="30000" noProof="0" err="1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·</a:t>
            </a:r>
            <a:r>
              <a:rPr kumimoji="0" lang="en-US" altLang="zh-CN" sz="2800" b="1" i="1" kern="1200" cap="none" spc="0" normalizeH="0" baseline="0" noProof="0" err="1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en-US" altLang="zh-CN" sz="2800" b="1" kern="1200" cap="none" spc="0" normalizeH="0" baseline="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)</a:t>
            </a:r>
            <a:r>
              <a:rPr kumimoji="0" lang="en-US" altLang="zh-CN" sz="2800" b="1" kern="1200" cap="none" spc="0" normalizeH="0" baseline="3000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en-US" altLang="zh-CN" sz="2800" b="1" kern="1200" cap="none" spc="0" normalizeH="0" baseline="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=</a:t>
            </a:r>
            <a:r>
              <a:rPr kumimoji="0" lang="en-US" altLang="zh-CN" sz="2800" b="1" i="1" kern="1200" cap="none" spc="0" normalizeH="0" baseline="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en-US" altLang="zh-CN" sz="2800" b="1" kern="1200" cap="none" spc="0" normalizeH="0" baseline="3000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9</a:t>
            </a:r>
            <a:r>
              <a:rPr kumimoji="0" lang="en-US" altLang="zh-CN" sz="2800" b="1" i="1" kern="1200" cap="none" spc="0" normalizeH="0" baseline="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en-US" altLang="zh-CN" sz="2800" b="1" kern="1200" cap="none" spc="0" normalizeH="0" baseline="3000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15</a:t>
            </a:r>
            <a:r>
              <a:rPr kumimoji="0" lang="zh-CN" altLang="en-US" sz="2800" b="1" kern="1200" cap="none" spc="0" normalizeH="0" baseline="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zh-CN" altLang="en-US" sz="2800" kern="1200" cap="none" spc="0" normalizeH="0" baseline="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求</a:t>
            </a:r>
            <a:r>
              <a:rPr kumimoji="0" lang="en-US" altLang="zh-CN" sz="2800" b="1" i="1" kern="1200" cap="none" spc="0" normalizeH="0" baseline="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kumimoji="0" lang="en-US" altLang="zh-CN" sz="2800" b="1" i="1" kern="1200" cap="none" spc="0" normalizeH="0" baseline="0" noProof="0" smtClean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n</a:t>
            </a:r>
            <a:r>
              <a:rPr kumimoji="0" lang="zh-CN" altLang="en-US" sz="2800" kern="1200" cap="none" spc="0" normalizeH="0" baseline="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的值</a:t>
            </a:r>
            <a:r>
              <a:rPr kumimoji="0" lang="en-US" altLang="zh-CN" sz="2800" kern="1200" cap="none" spc="0" normalizeH="0" baseline="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.</a:t>
            </a:r>
            <a:endParaRPr kumimoji="0" lang="en-US" altLang="zh-CN" sz="2800" kern="1200" cap="none" spc="0" normalizeH="0" baseline="0" noProof="0" smtClean="0"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1438593" y="2501265"/>
            <a:ext cx="4651375" cy="478155"/>
          </a:xfrm>
          <a:prstGeom prst="rect">
            <a:avLst/>
          </a:prstGeom>
          <a:noFill/>
          <a:ln w="12700">
            <a:noFill/>
            <a:miter/>
          </a:ln>
        </p:spPr>
        <p:txBody>
          <a:bodyPr wrap="square" anchor="t">
            <a:spAutoFit/>
          </a:bodyPr>
          <a:lstStyle/>
          <a:p>
            <a:pPr lvl="0" algn="l" fontAlgn="base"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  <a:sym typeface="Symbol" panose="05050102010706020507" pitchFamily="18" charset="2"/>
              </a:rPr>
              <a:t> </a:t>
            </a:r>
            <a:r>
              <a:rPr lang="zh-CN" altLang="en-US" sz="2800" b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（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a</a:t>
            </a:r>
            <a:r>
              <a:rPr lang="en-US" altLang="zh-CN" sz="2800" b="1" i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n</a:t>
            </a:r>
            <a:r>
              <a:rPr lang="zh-CN" altLang="en-US" sz="2800" b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）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zh-CN" altLang="en-US" sz="2800" b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（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b</a:t>
            </a:r>
            <a:r>
              <a:rPr lang="en-US" altLang="zh-CN" sz="2800" b="1" i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m</a:t>
            </a:r>
            <a:r>
              <a:rPr lang="zh-CN" altLang="en-US" sz="2800" b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）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b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3=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a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9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b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15</a:t>
            </a:r>
            <a:r>
              <a:rPr lang="en-US" altLang="zh-CN" sz="2800" b="1" strike="noStrike" noProof="0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,</a:t>
            </a:r>
            <a:endParaRPr lang="en-US" altLang="zh-CN" sz="2800" b="1" strike="noStrike" baseline="30000" noProof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Rectangle 6"/>
          <p:cNvSpPr/>
          <p:nvPr/>
        </p:nvSpPr>
        <p:spPr>
          <a:xfrm>
            <a:off x="1456055" y="3017203"/>
            <a:ext cx="2983230" cy="478155"/>
          </a:xfrm>
          <a:prstGeom prst="rect">
            <a:avLst/>
          </a:prstGeom>
          <a:noFill/>
          <a:ln w="12700">
            <a:noFill/>
            <a:miter/>
          </a:ln>
        </p:spPr>
        <p:txBody>
          <a:bodyPr wrap="none" anchor="t">
            <a:spAutoFit/>
          </a:bodyPr>
          <a:lstStyle/>
          <a:p>
            <a:pPr lvl="0" algn="l" fontAlgn="base"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  <a:sym typeface="Symbol" panose="05050102010706020507" pitchFamily="18" charset="2"/>
              </a:rPr>
              <a:t> 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a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3</a:t>
            </a:r>
            <a:r>
              <a:rPr lang="en-US" altLang="zh-CN" sz="2800" b="1" i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b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3</a:t>
            </a:r>
            <a:r>
              <a:rPr lang="en-US" altLang="zh-CN" sz="2800" b="1" i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b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3=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a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9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b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15 </a:t>
            </a:r>
            <a:r>
              <a:rPr lang="en-US" altLang="zh-CN" sz="2800" b="1" strike="noStrike" noProof="0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,</a:t>
            </a:r>
            <a:endParaRPr lang="en-US" altLang="zh-CN" sz="2800" b="1" strike="noStrike" baseline="30000" noProof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Rectangle 7"/>
          <p:cNvSpPr/>
          <p:nvPr/>
        </p:nvSpPr>
        <p:spPr>
          <a:xfrm>
            <a:off x="1494155" y="3709353"/>
            <a:ext cx="2790190" cy="521970"/>
          </a:xfrm>
          <a:prstGeom prst="rect">
            <a:avLst/>
          </a:prstGeom>
          <a:noFill/>
          <a:ln w="12700">
            <a:noFill/>
            <a:miter/>
          </a:ln>
        </p:spPr>
        <p:txBody>
          <a:bodyPr wrap="none" anchor="t">
            <a:spAutoFit/>
          </a:bodyPr>
          <a:lstStyle/>
          <a:p>
            <a:pPr lvl="0" algn="l" fontAlgn="base"/>
            <a:r>
              <a:rPr lang="en-US" altLang="zh-CN" sz="2800" b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  <a:sym typeface="Symbol" panose="05050102010706020507" pitchFamily="18" charset="2"/>
              </a:rPr>
              <a:t> 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a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3</a:t>
            </a:r>
            <a:r>
              <a:rPr lang="en-US" altLang="zh-CN" sz="2800" b="1" i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b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3</a:t>
            </a:r>
            <a:r>
              <a:rPr lang="en-US" altLang="zh-CN" sz="2800" b="1" i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m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+3=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a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9</a:t>
            </a:r>
            <a:r>
              <a:rPr lang="en-US" altLang="zh-CN" sz="2800" b="1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b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15</a:t>
            </a:r>
            <a:r>
              <a:rPr lang="en-US" altLang="zh-CN" sz="2800" b="1" strike="noStrike" noProof="0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,</a:t>
            </a:r>
            <a:endParaRPr lang="en-US" altLang="zh-CN" sz="2800" b="1" strike="noStrike" baseline="30000" noProof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Rectangle 8"/>
          <p:cNvSpPr/>
          <p:nvPr/>
        </p:nvSpPr>
        <p:spPr>
          <a:xfrm>
            <a:off x="1510348" y="4382453"/>
            <a:ext cx="3797300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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=9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+3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15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Rectangle 9"/>
          <p:cNvSpPr/>
          <p:nvPr/>
        </p:nvSpPr>
        <p:spPr>
          <a:xfrm>
            <a:off x="1510348" y="5066665"/>
            <a:ext cx="2171700" cy="47815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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n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=3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m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=4.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Symbol" panose="05050102010706020507" pitchFamily="18" charset="2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63905" y="1871345"/>
            <a:ext cx="7281545" cy="47815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解：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∵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i="1" u="none" strike="noStrike" kern="1200" cap="none" spc="0" normalizeH="0" baseline="0" noProof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kumimoji="0" lang="en-US" altLang="zh-CN" sz="2800" b="1" i="1" u="none" strike="noStrike" kern="1200" cap="none" spc="0" normalizeH="0" baseline="30000" noProof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kumimoji="0" lang="en-US" altLang="zh-CN" sz="2800" b="1" i="1" u="none" strike="noStrike" kern="1200" cap="none" spc="0" normalizeH="0" baseline="0" noProof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en-US" altLang="zh-CN" sz="2800" b="1" i="1" u="none" strike="noStrike" kern="1200" cap="none" spc="0" normalizeH="0" baseline="30000" noProof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·</a:t>
            </a:r>
            <a:r>
              <a:rPr kumimoji="0" lang="en-US" altLang="zh-CN" sz="2800" b="1" i="1" u="none" strike="noStrike" kern="1200" cap="none" spc="0" normalizeH="0" baseline="0" noProof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</a:t>
            </a:r>
            <a:r>
              <a:rPr kumimoji="0" lang="en-US" altLang="zh-CN" sz="2800" b="1" i="0" u="none" strike="noStrike" kern="1200" cap="none" spc="0" normalizeH="0" baseline="3000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=</a:t>
            </a:r>
            <a:r>
              <a:rPr kumimoji="0" lang="en-US" altLang="zh-CN" sz="2800" b="1" i="1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kumimoji="0" lang="en-US" altLang="zh-CN" sz="2800" b="1" i="0" u="none" strike="noStrike" kern="1200" cap="none" spc="0" normalizeH="0" baseline="3000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9</a:t>
            </a:r>
            <a:r>
              <a:rPr kumimoji="0" lang="en-US" altLang="zh-CN" sz="2800" b="1" i="1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en-US" altLang="zh-CN" sz="2800" b="1" i="0" u="none" strike="noStrike" kern="1200" cap="none" spc="0" normalizeH="0" baseline="3000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15</a:t>
            </a:r>
            <a:r>
              <a:rPr kumimoji="0" lang="en-US" altLang="zh-CN" sz="2800" b="1" i="0" u="none" strike="noStrike" kern="1200" cap="none" spc="0" normalizeH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,</a:t>
            </a:r>
            <a:endParaRPr kumimoji="0" lang="en-US" altLang="zh-CN" sz="2800" b="1" i="0" u="none" strike="noStrike" kern="1200" cap="none" spc="0" normalizeH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4" grpId="2"/>
      <p:bldP spid="5" grpId="3"/>
      <p:bldP spid="6" grpId="4"/>
      <p:bldP spid="7" grpId="5"/>
      <p:bldP spid="9" grpId="6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850" y="2368550"/>
            <a:ext cx="1512888" cy="831850"/>
          </a:xfrm>
          <a:prstGeom prst="rect">
            <a:avLst/>
          </a:prstGeom>
          <a:noFill/>
          <a:ln w="254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>
                    <a:lumMod val="75000"/>
                  </a:schemeClr>
                </a:solidFill>
              </a14:hiddenFill>
            </a:ext>
          </a:extLst>
        </p:spPr>
        <p:txBody>
          <a:bodyPr>
            <a:spAutoFit/>
          </a:bodyPr>
          <a:lstStyle/>
          <a:p>
            <a:pPr marR="0" algn="ctr" defTabSz="914400" rtl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幂</a:t>
            </a:r>
            <a:r>
              <a:rPr kumimoji="0" lang="zh-CN" altLang="en-US" sz="2400" kern="1200" cap="none" spc="0" normalizeH="0" baseline="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的运算性质</a:t>
            </a:r>
            <a:endParaRPr kumimoji="0" lang="zh-CN" altLang="en-US" sz="2400" kern="1200" cap="none" spc="0" normalizeH="0" baseline="0" noProof="0"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4075" y="1101725"/>
            <a:ext cx="1008063" cy="461963"/>
          </a:xfrm>
          <a:prstGeom prst="rect">
            <a:avLst/>
          </a:prstGeom>
          <a:noFill/>
          <a:ln w="254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>
            <a:spAutoFit/>
          </a:bodyPr>
          <a:lstStyle/>
          <a:p>
            <a:pPr marR="0" algn="dist" defTabSz="914400" rtl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性质</a:t>
            </a:r>
            <a:endParaRPr kumimoji="0" lang="zh-CN" altLang="en-US" sz="2400" kern="1200" cap="none" spc="0" normalizeH="0" baseline="0" noProof="0"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1835150" y="1246188"/>
            <a:ext cx="215900" cy="3241675"/>
          </a:xfrm>
          <a:prstGeom prst="leftBrace">
            <a:avLst>
              <a:gd name="adj1" fmla="val 8341"/>
              <a:gd name="adj2" fmla="val 50000"/>
            </a:avLst>
          </a:prstGeom>
          <a:noFill/>
          <a:ln w="25400" cap="flat" cmpd="sng">
            <a:solidFill>
              <a:srgbClr val="0070C0">
                <a:alpha val="29019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3563938" y="765175"/>
            <a:ext cx="4968875" cy="1198880"/>
          </a:xfrm>
          <a:prstGeom prst="rect">
            <a:avLst/>
          </a:prstGeom>
          <a:solidFill>
            <a:schemeClr val="bg1"/>
          </a:solidFill>
          <a:ln w="25400" cap="sq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lnSpc>
                <a:spcPct val="15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2400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b="1" i="1" kern="1200" cap="none" spc="0" normalizeH="0" baseline="0" noProof="0" err="1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1" lang="en-US" altLang="zh-CN" sz="2400" b="1" i="1" kern="1200" cap="none" spc="0" normalizeH="0" baseline="30000" noProof="0" err="1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1" lang="en-US" altLang="zh-CN" sz="2400" b="1" i="1" kern="1200" cap="none" spc="0" normalizeH="0" baseline="0" noProof="0" err="1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·a</a:t>
            </a:r>
            <a:r>
              <a:rPr kumimoji="1" lang="en-US" altLang="zh-CN" sz="2400" b="1" i="1" kern="1200" cap="none" spc="0" normalizeH="0" baseline="30000" noProof="0" err="1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en-US" altLang="zh-CN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=a</a:t>
            </a:r>
            <a:r>
              <a:rPr kumimoji="1" lang="en-US" altLang="zh-CN" sz="2400" b="1" i="1" kern="1200" cap="none" spc="0" normalizeH="0" baseline="30000" noProof="0" err="1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m+n</a:t>
            </a:r>
            <a:r>
              <a:rPr kumimoji="1" lang="en-US" altLang="zh-CN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kumimoji="1" lang="en-US" altLang="zh-CN" sz="24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kumimoji="1" lang="en-US" altLang="zh-CN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(a</a:t>
            </a:r>
            <a:r>
              <a:rPr kumimoji="1" lang="en-US" altLang="zh-CN" sz="2400" b="1" i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1" lang="en-US" altLang="zh-CN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1" lang="en-US" altLang="zh-CN" sz="2400" b="1" i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en-US" altLang="zh-CN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=a</a:t>
            </a:r>
            <a:r>
              <a:rPr kumimoji="1" lang="en-US" altLang="zh-CN" sz="2400" b="1" i="1" kern="1200" cap="none" spc="0" normalizeH="0" baseline="30000" noProof="0" err="1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mn</a:t>
            </a:r>
            <a:r>
              <a:rPr kumimoji="1" lang="en-US" altLang="zh-CN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kumimoji="1" lang="en-US" altLang="zh-CN" sz="24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</a:t>
            </a:r>
            <a:endParaRPr kumimoji="1" lang="en-US" altLang="zh-CN" sz="2400" b="1" kern="1200" cap="none" spc="0" normalizeH="0" baseline="0" noProof="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 rtl="0">
              <a:lnSpc>
                <a:spcPct val="15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24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(ab)</a:t>
            </a:r>
            <a:r>
              <a:rPr kumimoji="1" lang="en-US" altLang="zh-CN" sz="2400" b="1" i="1" kern="1200" cap="none" spc="0" normalizeH="0" baseline="3000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en-US" altLang="zh-CN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=a</a:t>
            </a:r>
            <a:r>
              <a:rPr kumimoji="1" lang="en-US" altLang="zh-CN" sz="2400" b="1" i="1" kern="1200" cap="none" spc="0" normalizeH="0" baseline="30000" noProof="0" err="1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en-US" altLang="zh-CN" sz="2400" b="1" i="1" kern="1200" cap="none" spc="0" normalizeH="0" baseline="0" noProof="0" err="1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1" lang="en-US" altLang="zh-CN" sz="2400" b="1" i="1" kern="1200" cap="none" spc="0" normalizeH="0" baseline="30000" noProof="0" err="1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en-US" altLang="zh-CN" sz="24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( </a:t>
            </a:r>
            <a:r>
              <a:rPr kumimoji="1" lang="en-US" altLang="zh-CN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1" lang="zh-CN" altLang="en-US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1" lang="en-US" altLang="zh-CN" sz="2400" b="1" i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1" lang="zh-CN" altLang="en-US" sz="2400" kern="1200" cap="none" spc="0" normalizeH="0" baseline="0" noProof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都是正整数</a:t>
            </a:r>
            <a:r>
              <a:rPr kumimoji="1" lang="en-US" altLang="zh-CN" sz="2400" b="1" kern="1200" cap="none" spc="0" normalizeH="0" baseline="0" noProof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kumimoji="1" lang="en-US" altLang="zh-CN" sz="2400" b="1" kern="1200" cap="none" spc="0" normalizeH="0" baseline="0" noProof="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24075" y="2504123"/>
            <a:ext cx="1008063" cy="460375"/>
          </a:xfrm>
          <a:prstGeom prst="rect">
            <a:avLst/>
          </a:prstGeom>
          <a:noFill/>
          <a:ln w="254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>
            <a:spAutoFit/>
          </a:bodyPr>
          <a:lstStyle/>
          <a:p>
            <a:pPr marR="0" algn="dist" defTabSz="914400" rtl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逆用</a:t>
            </a:r>
            <a:endParaRPr kumimoji="0" lang="zh-CN" altLang="en-US" sz="2400" kern="1200" cap="none" spc="0" normalizeH="0" baseline="0" noProof="0"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5607" name="Text Box 4"/>
          <p:cNvSpPr txBox="1"/>
          <p:nvPr/>
        </p:nvSpPr>
        <p:spPr>
          <a:xfrm>
            <a:off x="3635375" y="3838575"/>
            <a:ext cx="4392613" cy="10160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563938" y="2181860"/>
            <a:ext cx="4572000" cy="1198880"/>
          </a:xfrm>
          <a:prstGeom prst="rect">
            <a:avLst/>
          </a:prstGeom>
          <a:solidFill>
            <a:schemeClr val="bg1"/>
          </a:solidFill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a</a:t>
            </a:r>
            <a:r>
              <a:rPr lang="en-US" altLang="zh-CN" sz="24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m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· a</a:t>
            </a:r>
            <a:r>
              <a:rPr lang="en-US" altLang="zh-CN" sz="24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n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=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a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m+n</a:t>
            </a:r>
            <a:endParaRPr lang="zh-CN" altLang="en-US" sz="2400" b="1" i="1">
              <a:solidFill>
                <a:srgbClr val="FF0000"/>
              </a:solidFill>
              <a:latin typeface="Times New Roman" panose="02020603050405020304" pitchFamily="18" charset="0"/>
              <a:ea typeface="华文中宋" pitchFamily="2" charset="-122"/>
            </a:endParaRPr>
          </a:p>
          <a:p>
            <a:pPr eaLnBrk="0" hangingPunct="0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(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en-US" altLang="zh-CN" sz="2400" b="1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)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n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mn </a:t>
            </a:r>
            <a:endParaRPr lang="en-US" altLang="zh-CN" sz="2400" b="1" i="1" baseline="30000" err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eaLnBrk="0" hangingPunct="0"/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a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n</a:t>
            </a:r>
            <a:r>
              <a:rPr lang="en-US" altLang="zh-CN" sz="2400" b="1" err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·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b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n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=</a:t>
            </a:r>
            <a:r>
              <a:rPr lang="en-US" altLang="zh-CN" sz="24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(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ab</a:t>
            </a:r>
            <a:r>
              <a:rPr lang="en-US" altLang="zh-CN" sz="2400" b="1" err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)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n</a:t>
            </a:r>
            <a:endParaRPr lang="zh-CN" altLang="en-US" sz="24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24075" y="4264025"/>
            <a:ext cx="1008063" cy="460375"/>
          </a:xfrm>
          <a:prstGeom prst="rect">
            <a:avLst/>
          </a:prstGeom>
          <a:noFill/>
          <a:ln w="254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>
            <a:spAutoFit/>
          </a:bodyPr>
          <a:lstStyle/>
          <a:p>
            <a:pPr marR="0" algn="dist" defTabSz="914400" rtl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注意</a:t>
            </a:r>
            <a:endParaRPr kumimoji="0" lang="zh-CN" altLang="en-US" sz="2400" kern="1200" cap="none" spc="0" normalizeH="0" baseline="0" noProof="0"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3" name="Text Box 6"/>
          <p:cNvSpPr txBox="1"/>
          <p:nvPr/>
        </p:nvSpPr>
        <p:spPr>
          <a:xfrm>
            <a:off x="3563938" y="3689350"/>
            <a:ext cx="4751387" cy="2306320"/>
          </a:xfrm>
          <a:prstGeom prst="rect">
            <a:avLst/>
          </a:prstGeom>
          <a:solidFill>
            <a:schemeClr val="bg1"/>
          </a:solidFill>
          <a:ln w="28575" cap="sq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运用积的乘方法则时，公式中的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4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代表任何代数式；每一个因式都要“乘方”；注意结果的符号、幂指数及其逆用</a:t>
            </a:r>
            <a:r>
              <a:rPr lang="zh-CN" altLang="en-US" sz="2400">
                <a:solidFill>
                  <a:srgbClr val="EB2A03"/>
                </a:solidFill>
                <a:latin typeface="楷体_GB2312" pitchFamily="49" charset="-122"/>
                <a:ea typeface="楷体_GB2312" pitchFamily="49" charset="-122"/>
              </a:rPr>
              <a:t>（混合运算要注意运算顺序）</a:t>
            </a:r>
            <a:endParaRPr lang="zh-CN" altLang="en-US" sz="2400">
              <a:solidFill>
                <a:srgbClr val="EB2A0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" name="右箭头 23"/>
          <p:cNvSpPr/>
          <p:nvPr/>
        </p:nvSpPr>
        <p:spPr bwMode="auto">
          <a:xfrm>
            <a:off x="3203575" y="1168400"/>
            <a:ext cx="215900" cy="358775"/>
          </a:xfrm>
          <a:prstGeom prst="rightArrow">
            <a:avLst/>
          </a:prstGeom>
          <a:solidFill>
            <a:srgbClr val="007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右箭头 24"/>
          <p:cNvSpPr/>
          <p:nvPr/>
        </p:nvSpPr>
        <p:spPr bwMode="auto">
          <a:xfrm>
            <a:off x="3276600" y="2565400"/>
            <a:ext cx="215900" cy="358775"/>
          </a:xfrm>
          <a:prstGeom prst="rightArrow">
            <a:avLst/>
          </a:prstGeom>
          <a:solidFill>
            <a:srgbClr val="0070C0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右箭头 25"/>
          <p:cNvSpPr/>
          <p:nvPr/>
        </p:nvSpPr>
        <p:spPr bwMode="auto">
          <a:xfrm>
            <a:off x="3276600" y="4264025"/>
            <a:ext cx="215900" cy="360363"/>
          </a:xfrm>
          <a:prstGeom prst="rightArrow">
            <a:avLst/>
          </a:prstGeom>
          <a:solidFill>
            <a:srgbClr val="007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extBox 127"/>
          <p:cNvSpPr txBox="1"/>
          <p:nvPr/>
        </p:nvSpPr>
        <p:spPr>
          <a:xfrm>
            <a:off x="980281" y="343456"/>
            <a:ext cx="21521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>
                <a:solidFill>
                  <a:srgbClr val="0070C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课堂总结</a:t>
            </a:r>
            <a:endParaRPr kumimoji="0" lang="zh-CN" altLang="en-US" sz="3600" b="1" kern="1200" cap="none" spc="0" normalizeH="0" baseline="0" noProof="0">
              <a:solidFill>
                <a:srgbClr val="0070C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10" grpId="2"/>
      <p:bldP spid="13" grpId="3"/>
      <p:bldP spid="14" grpId="4"/>
      <p:bldP spid="19" grpId="5"/>
      <p:bldP spid="21" grpId="6"/>
      <p:bldP spid="23" grpId="7"/>
      <p:bldP spid="24" grpId="8"/>
      <p:bldP spid="25" grpId="9"/>
      <p:bldP spid="26" grpId="1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509956" descr="11997870_409073"/>
          <p:cNvPicPr>
            <a:picLocks noChangeAspect="1" noChangeArrowheads="1"/>
          </p:cNvPicPr>
          <p:nvPr/>
        </p:nvPicPr>
        <p:blipFill>
          <a:blip r:embed="rId1">
            <a:lum bright="6000"/>
          </a:blip>
          <a:stretch>
            <a:fillRect/>
          </a:stretch>
        </p:blipFill>
        <p:spPr bwMode="auto">
          <a:xfrm>
            <a:off x="5435600" y="4540250"/>
            <a:ext cx="3708400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图片 509959" descr="谢谢观看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00113" y="3579813"/>
            <a:ext cx="4464050" cy="10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矩形 4139"/>
          <p:cNvSpPr>
            <a:spLocks noChangeArrowheads="1"/>
          </p:cNvSpPr>
          <p:nvPr/>
        </p:nvSpPr>
        <p:spPr bwMode="auto">
          <a:xfrm>
            <a:off x="0" y="1784350"/>
            <a:ext cx="9144000" cy="76200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</a:ln>
        </p:spPr>
        <p:txBody>
          <a:bodyPr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pic>
        <p:nvPicPr>
          <p:cNvPr id="3482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112500" y="11988800"/>
            <a:ext cx="342900" cy="266700"/>
          </a:xfrm>
          <a:prstGeom prst="cube">
            <a:avLst/>
          </a:prstGeom>
        </p:spPr>
      </p:pic>
    </p:spTree>
  </p:cSld>
  <p:clrMapOvr>
    <a:masterClrMapping/>
  </p:clrMapOvr>
  <p:transition>
    <p:zoom/>
  </p:transition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默认设计模板">
  <a:themeElements>
    <a:clrScheme name="默认设计模板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2668</Words>
  <Application>WPS 演示</Application>
  <PresentationFormat>On-screen Show (4:3)</PresentationFormat>
  <Paragraphs>274</Paragraphs>
  <Slides>17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17</vt:i4>
      </vt:variant>
      <vt:variant>
        <vt:lpstr>幻灯片标题</vt:lpstr>
      </vt:variant>
      <vt:variant>
        <vt:i4>17</vt:i4>
      </vt:variant>
    </vt:vector>
  </HeadingPairs>
  <TitlesOfParts>
    <vt:vector size="49" baseType="lpstr">
      <vt:lpstr>Arial</vt:lpstr>
      <vt:lpstr>宋体</vt:lpstr>
      <vt:lpstr>Wingdings</vt:lpstr>
      <vt:lpstr>Times New Roman</vt:lpstr>
      <vt:lpstr>黑体</vt:lpstr>
      <vt:lpstr>楷体_GB2312</vt:lpstr>
      <vt:lpstr>新宋体</vt:lpstr>
      <vt:lpstr>微软雅黑</vt:lpstr>
      <vt:lpstr>MS Mincho</vt:lpstr>
      <vt:lpstr>Yu Gothic UI</vt:lpstr>
      <vt:lpstr>隶书</vt:lpstr>
      <vt:lpstr>Symbol</vt:lpstr>
      <vt:lpstr>华文中宋</vt:lpstr>
      <vt:lpstr>Arial Unicode MS</vt:lpstr>
      <vt:lpstr>默认设计模板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category>www.czsx.com.cn</cp:category>
  <cp:lastModifiedBy>86139</cp:lastModifiedBy>
  <cp:revision>2</cp:revision>
  <cp:lastPrinted>2020-09-22T19:17:00Z</cp:lastPrinted>
  <dcterms:created xsi:type="dcterms:W3CDTF">2020-09-22T19:17:00Z</dcterms:created>
  <dcterms:modified xsi:type="dcterms:W3CDTF">2020-11-06T06:36:03Z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2052-11.3.0.9221</vt:lpwstr>
  </property>
</Properties>
</file>