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3"/>
  </p:notesMasterIdLst>
  <p:sldIdLst>
    <p:sldId id="256" r:id="rId3"/>
    <p:sldId id="257" r:id="rId4"/>
    <p:sldId id="259" r:id="rId5"/>
    <p:sldId id="258" r:id="rId6"/>
    <p:sldId id="263" r:id="rId7"/>
    <p:sldId id="264" r:id="rId8"/>
    <p:sldId id="265" r:id="rId9"/>
    <p:sldId id="266" r:id="rId10"/>
    <p:sldId id="267" r:id="rId11"/>
    <p:sldId id="272" r:id="rId12"/>
    <p:sldId id="268" r:id="rId14"/>
    <p:sldId id="269" r:id="rId15"/>
    <p:sldId id="260" r:id="rId16"/>
    <p:sldId id="261" r:id="rId17"/>
  </p:sldIdLst>
  <p:sldSz cx="12192000" cy="6858000"/>
  <p:notesSz cx="7103745" cy="10234295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notesMaster" Target="notesMasters/notesMaster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4023812" y="0"/>
            <a:ext cx="3078290" cy="51349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2A48B96-639E-45A3-A0BA-2464DFDB1FAA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481584" y="1279287"/>
            <a:ext cx="6140577" cy="34540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710375" y="4925254"/>
            <a:ext cx="5682996" cy="402975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4023812" y="9720804"/>
            <a:ext cx="3078290" cy="513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837353-30EB-4A48-80EB-173D804AEFBD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0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notesMaster" Target="../notesMasters/notesMaster1.xml"/><Relationship Id="rId1" Type="http://schemas.openxmlformats.org/officeDocument/2006/relationships/slide" Target="../slides/slide13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noFill/>
          <a:ln>
            <a:solidFill>
              <a:srgbClr val="000000"/>
            </a:solidFill>
            <a:miter lim="800000"/>
          </a:ln>
        </p:spPr>
      </p:sp>
      <p:sp>
        <p:nvSpPr>
          <p:cNvPr id="16387" name="备注占位符 2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 anchor="t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16388" name="灯片编号占位符 3"/>
          <p:cNvSpPr txBox="1">
            <a:spLocks noGrp="1" noChangeArrowheads="1"/>
          </p:cNvSpPr>
          <p:nvPr/>
        </p:nvSpPr>
        <p:spPr bwMode="auto">
          <a:xfrm>
            <a:off x="3883025" y="8685213"/>
            <a:ext cx="2973388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algn="r" eaLnBrk="1" hangingPunct="1"/>
            <a:fld id="{A89CB562-4B2D-4D38-8EE8-FBA09DF2C14A}" type="slidenum">
              <a:rPr lang="zh-CN" altLang="en-US" sz="1200">
                <a:latin typeface="Calibri" panose="020F0502020204030204" charset="0"/>
                <a:ea typeface="宋体" panose="02010600030101010101" pitchFamily="2" charset="-122"/>
              </a:rPr>
            </a:fld>
            <a:endParaRPr lang="zh-CN" altLang="en-US" sz="1200">
              <a:latin typeface="Calibri" panose="020F0502020204030204" charset="0"/>
              <a:ea typeface="宋体" panose="02010600030101010101" pitchFamily="2" charset="-122"/>
            </a:endParaRPr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幻灯片图像占位符 1"/>
          <p:cNvSpPr>
            <a:spLocks noGrp="1" noRot="1" noChangeAspect="1" noTextEdit="1"/>
          </p:cNvSpPr>
          <p:nvPr>
            <p:ph type="sldImg"/>
          </p:nvPr>
        </p:nvSpPr>
        <p:spPr>
          <a:xfrm>
            <a:off x="1141413" y="684213"/>
            <a:ext cx="4572000" cy="3429000"/>
          </a:xfrm>
          <a:noFill/>
          <a:ln>
            <a:solidFill>
              <a:srgbClr val="000000"/>
            </a:solidFill>
            <a:bevel/>
          </a:ln>
        </p:spPr>
      </p:sp>
      <p:sp>
        <p:nvSpPr>
          <p:cNvPr id="31747" name="备注占位符 2"/>
          <p:cNvSpPr>
            <a:spLocks noGrp="1" noChangeArrowheads="1"/>
          </p:cNvSpPr>
          <p:nvPr>
            <p:ph type="body" idx="1"/>
          </p:nvPr>
        </p:nvSpPr>
        <p:spPr>
          <a:xfrm>
            <a:off x="684213" y="4341813"/>
            <a:ext cx="5486400" cy="4114800"/>
          </a:xfrm>
          <a:noFill/>
        </p:spPr>
        <p:txBody>
          <a:bodyPr anchor="t"/>
          <a:lstStyle/>
          <a:p>
            <a:pPr>
              <a:spcBef>
                <a:spcPct val="0"/>
              </a:spcBef>
            </a:pPr>
            <a:endParaRPr lang="zh-CN" altLang="en-US"/>
          </a:p>
        </p:txBody>
      </p:sp>
      <p:sp>
        <p:nvSpPr>
          <p:cNvPr id="31748" name="灯片编号占位符 3"/>
          <p:cNvSpPr txBox="1">
            <a:spLocks noGrp="1" noChangeArrowheads="1"/>
          </p:cNvSpPr>
          <p:nvPr/>
        </p:nvSpPr>
        <p:spPr bwMode="auto">
          <a:xfrm>
            <a:off x="3883025" y="8683625"/>
            <a:ext cx="29718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Arial" panose="020B0604020202020204" pitchFamily="34" charset="0"/>
                <a:ea typeface="黑体" panose="02010609060101010101" pitchFamily="49" charset="-122"/>
              </a:defRPr>
            </a:lvl9pPr>
          </a:lstStyle>
          <a:p>
            <a:pPr algn="r" eaLnBrk="1" hangingPunct="1"/>
            <a:fld id="{7EBEBB8F-2E2C-4961-83F4-8025E6E76445}" type="slidenum">
              <a:rPr lang="zh-CN" altLang="en-US" sz="1200"/>
            </a:fld>
            <a:endParaRPr lang="zh-CN" altLang="en-US" sz="120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1186774" y="1778438"/>
            <a:ext cx="4873574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1186774" y="2665379"/>
            <a:ext cx="4873574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256938" y="1778438"/>
            <a:ext cx="4897576" cy="823912"/>
          </a:xfrm>
        </p:spPr>
        <p:txBody>
          <a:bodyPr anchor="ctr" anchorCtr="0"/>
          <a:lstStyle>
            <a:lvl1pPr marL="0" indent="0">
              <a:buNone/>
              <a:defRPr sz="2800"/>
            </a:lvl1pPr>
            <a:lvl2pPr marL="457200" indent="0">
              <a:buNone/>
              <a:defRPr sz="2400"/>
            </a:lvl2pPr>
            <a:lvl3pPr marL="914400" indent="0">
              <a:buNone/>
              <a:defRPr sz="2000"/>
            </a:lvl3pPr>
            <a:lvl4pPr marL="1371600" indent="0">
              <a:buNone/>
              <a:defRPr sz="1800"/>
            </a:lvl4pPr>
            <a:lvl5pPr marL="1828800" indent="0">
              <a:buNone/>
              <a:defRPr sz="1800"/>
            </a:lvl5pPr>
            <a:lvl6pPr marL="2286000" indent="0">
              <a:buNone/>
              <a:defRPr sz="1800"/>
            </a:lvl6pPr>
            <a:lvl7pPr marL="2743200" indent="0">
              <a:buNone/>
              <a:defRPr sz="1800"/>
            </a:lvl7pPr>
            <a:lvl8pPr marL="3200400" indent="0">
              <a:buNone/>
              <a:defRPr sz="1800"/>
            </a:lvl8pPr>
            <a:lvl9pPr marL="3657600" indent="0">
              <a:buNone/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256938" y="2665379"/>
            <a:ext cx="4897576" cy="3524284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4165349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457201"/>
            <a:ext cx="6172200" cy="540385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65349" cy="3811588"/>
          </a:xfrm>
        </p:spPr>
        <p:txBody>
          <a:bodyPr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内容占位符 1"/>
          <p:cNvSpPr>
            <a:spLocks noGrp="1"/>
          </p:cNvSpPr>
          <p:nvPr>
            <p:ph/>
          </p:nvPr>
        </p:nvSpPr>
        <p:spPr>
          <a:xfrm>
            <a:off x="838200" y="365125"/>
            <a:ext cx="10515600" cy="58118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1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pattFill prst="pct30">
          <a:fgClr>
            <a:schemeClr val="accent4">
              <a:lumMod val="20000"/>
              <a:lumOff val="80000"/>
            </a:schemeClr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  <a:endParaRPr lang="zh-CN" altLang="en-US" smtClean="0"/>
          </a:p>
          <a:p>
            <a:pPr lvl="1"/>
            <a:r>
              <a:rPr lang="zh-CN" altLang="en-US" smtClean="0"/>
              <a:t>第二级</a:t>
            </a:r>
            <a:endParaRPr lang="zh-CN" altLang="en-US" smtClean="0"/>
          </a:p>
          <a:p>
            <a:pPr lvl="2"/>
            <a:r>
              <a:rPr lang="zh-CN" altLang="en-US" smtClean="0"/>
              <a:t>第三级</a:t>
            </a:r>
            <a:endParaRPr lang="zh-CN" altLang="en-US" smtClean="0"/>
          </a:p>
          <a:p>
            <a:pPr lvl="3"/>
            <a:r>
              <a:rPr lang="zh-CN" altLang="en-US" smtClean="0"/>
              <a:t>第四级</a:t>
            </a:r>
            <a:endParaRPr lang="zh-CN" altLang="en-US" smtClean="0"/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F288E0-7875-42C4-84C8-98DBBD3BF4D2}" type="datetimeFigureOut">
              <a:rPr lang="zh-CN" altLang="en-US" smtClean="0"/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BB5D0-35E4-459D-AEF3-FE4D7C45CC19}" type="slidenum">
              <a:rPr lang="zh-CN" altLang="en-US" smtClean="0"/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1.xml"/><Relationship Id="rId3" Type="http://schemas.openxmlformats.org/officeDocument/2006/relationships/slideLayout" Target="../slideLayouts/slideLayout2.xml"/><Relationship Id="rId2" Type="http://schemas.openxmlformats.org/officeDocument/2006/relationships/tags" Target="../tags/tag2.xml"/><Relationship Id="rId1" Type="http://schemas.openxmlformats.org/officeDocument/2006/relationships/tags" Target="../tags/tag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4" Type="http://schemas.openxmlformats.org/officeDocument/2006/relationships/notesSlide" Target="../notesSlides/notesSlide2.xml"/><Relationship Id="rId3" Type="http://schemas.openxmlformats.org/officeDocument/2006/relationships/slideLayout" Target="../slideLayouts/slideLayout2.xml"/><Relationship Id="rId2" Type="http://schemas.openxmlformats.org/officeDocument/2006/relationships/tags" Target="../tags/tag3.xml"/><Relationship Id="rId1" Type="http://schemas.openxmlformats.org/officeDocument/2006/relationships/hyperlink" Target="file:///C:\Users\Administrator\Downloads\2017&#24180;&#26257;&#20551;&#33521;&#35821;&#20316;&#19994;&#35774;&#35745;.doc" TargetMode="Externa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tags" Target="../tags/tag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ctrTitle"/>
          </p:nvPr>
        </p:nvSpPr>
        <p:spPr/>
        <p:txBody>
          <a:bodyPr/>
          <a:p>
            <a:r>
              <a:rPr lang="zh-CN" altLang="en-US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初二</a:t>
            </a:r>
            <a:r>
              <a:rPr lang="en-US" altLang="zh-CN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5</a:t>
            </a:r>
            <a:r>
              <a:rPr lang="zh-CN" altLang="en-US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班学期总结</a:t>
            </a:r>
            <a:endParaRPr lang="zh-CN" altLang="en-US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/>
        <p:txBody>
          <a:bodyPr/>
          <a:p>
            <a:endParaRPr lang="zh-CN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42950" y="24765"/>
            <a:ext cx="10515600" cy="1325563"/>
          </a:xfrm>
        </p:spPr>
        <p:txBody>
          <a:bodyPr/>
          <a:p>
            <a:r>
              <a:rPr lang="zh-CN" altLang="en-US" sz="400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一、期末考试成绩概况</a:t>
            </a:r>
            <a:endParaRPr lang="zh-CN" altLang="en-US" sz="4000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84785" y="1036320"/>
            <a:ext cx="10841990" cy="5072380"/>
          </a:xfrm>
        </p:spPr>
        <p:txBody>
          <a:bodyPr>
            <a:normAutofit fontScale="80000"/>
          </a:bodyPr>
          <a:p>
            <a:pPr>
              <a:lnSpc>
                <a:spcPct val="150000"/>
              </a:lnSpc>
            </a:pPr>
            <a:r>
              <a:rPr lang="zh-CN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生物地理结业考</a:t>
            </a:r>
            <a:r>
              <a:rPr lang="zh-CN" altLang="en-US"/>
              <a:t>：全班合格通过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五科成绩</a:t>
            </a:r>
            <a:r>
              <a:rPr lang="zh-CN" altLang="en-US"/>
              <a:t>：平均分</a:t>
            </a:r>
            <a:r>
              <a:rPr lang="en-US" altLang="zh-CN"/>
              <a:t>460.32 </a:t>
            </a:r>
            <a:r>
              <a:rPr lang="zh-CN" altLang="en-US"/>
              <a:t>（语文</a:t>
            </a:r>
            <a:r>
              <a:rPr lang="en-US" altLang="zh-CN"/>
              <a:t>108.21 </a:t>
            </a:r>
            <a:r>
              <a:rPr lang="zh-CN" altLang="en-US"/>
              <a:t>数学</a:t>
            </a:r>
            <a:r>
              <a:rPr lang="en-US" altLang="zh-CN"/>
              <a:t>114.8 </a:t>
            </a:r>
            <a:r>
              <a:rPr lang="zh-CN" altLang="en-US"/>
              <a:t>英语</a:t>
            </a:r>
            <a:r>
              <a:rPr lang="en-US" altLang="zh-CN"/>
              <a:t>86.6 </a:t>
            </a:r>
            <a:r>
              <a:rPr lang="zh-CN" altLang="en-US"/>
              <a:t>政治 </a:t>
            </a:r>
            <a:r>
              <a:rPr lang="en-US" altLang="zh-CN"/>
              <a:t>80.2 </a:t>
            </a:r>
            <a:r>
              <a:rPr lang="zh-CN" altLang="en-US"/>
              <a:t>物理</a:t>
            </a:r>
            <a:r>
              <a:rPr lang="en-US" altLang="zh-CN"/>
              <a:t>70.53</a:t>
            </a:r>
            <a:r>
              <a:rPr lang="zh-CN" altLang="en-US"/>
              <a:t>）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五科年级前</a:t>
            </a:r>
            <a:r>
              <a:rPr lang="en-US" altLang="zh-CN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10</a:t>
            </a:r>
            <a:r>
              <a:rPr lang="zh-CN" altLang="en-US"/>
              <a:t>：</a:t>
            </a:r>
            <a:r>
              <a:rPr lang="zh-CN" altLang="en-US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郜飞扬</a:t>
            </a:r>
            <a:r>
              <a:rPr lang="zh-CN" altLang="en-US"/>
              <a:t>（</a:t>
            </a:r>
            <a:r>
              <a:rPr lang="en-US" altLang="zh-CN"/>
              <a:t>1</a:t>
            </a:r>
            <a:r>
              <a:rPr lang="zh-CN" altLang="en-US"/>
              <a:t>）</a:t>
            </a:r>
            <a:r>
              <a:rPr lang="en-US" altLang="zh-CN"/>
              <a:t>540.05</a:t>
            </a:r>
            <a:r>
              <a:rPr lang="zh-CN" altLang="en-US"/>
              <a:t>；</a:t>
            </a:r>
            <a:r>
              <a:rPr lang="zh-CN" altLang="en-US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王文炯</a:t>
            </a:r>
            <a:r>
              <a:rPr lang="zh-CN" altLang="en-US"/>
              <a:t>（</a:t>
            </a:r>
            <a:r>
              <a:rPr lang="en-US" altLang="zh-CN"/>
              <a:t>8</a:t>
            </a:r>
            <a:r>
              <a:rPr lang="zh-CN" altLang="en-US"/>
              <a:t>）</a:t>
            </a:r>
            <a:r>
              <a:rPr lang="en-US" altLang="zh-CN"/>
              <a:t>727.65</a:t>
            </a:r>
            <a:endParaRPr lang="en-US" altLang="zh-CN"/>
          </a:p>
          <a:p>
            <a:pPr>
              <a:lnSpc>
                <a:spcPct val="150000"/>
              </a:lnSpc>
            </a:pPr>
            <a:r>
              <a:rPr lang="zh-CN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五科年级前</a:t>
            </a:r>
            <a:r>
              <a:rPr lang="en-US" altLang="zh-CN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11-50</a:t>
            </a:r>
            <a:r>
              <a:rPr lang="zh-CN" altLang="en-US"/>
              <a:t>：</a:t>
            </a:r>
            <a:r>
              <a:rPr lang="zh-CN" altLang="en-US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卞悠然</a:t>
            </a:r>
            <a:r>
              <a:rPr lang="zh-CN" altLang="en-US"/>
              <a:t>（</a:t>
            </a:r>
            <a:r>
              <a:rPr lang="en-US" altLang="zh-CN"/>
              <a:t>22</a:t>
            </a:r>
            <a:r>
              <a:rPr lang="zh-CN" altLang="en-US"/>
              <a:t>）、杨文博（</a:t>
            </a:r>
            <a:r>
              <a:rPr lang="en-US" altLang="zh-CN"/>
              <a:t>33</a:t>
            </a:r>
            <a:r>
              <a:rPr lang="zh-CN" altLang="en-US"/>
              <a:t>）、陈昕滢（</a:t>
            </a:r>
            <a:r>
              <a:rPr lang="en-US" altLang="zh-CN"/>
              <a:t>38</a:t>
            </a:r>
            <a:r>
              <a:rPr lang="zh-CN" altLang="en-US"/>
              <a:t>）、罗韬昱（</a:t>
            </a:r>
            <a:r>
              <a:rPr lang="en-US" altLang="zh-CN"/>
              <a:t>39</a:t>
            </a:r>
            <a:r>
              <a:rPr lang="zh-CN" altLang="en-US"/>
              <a:t>）</a:t>
            </a:r>
            <a:r>
              <a:rPr lang="zh-CN" altLang="en-US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阮云天</a:t>
            </a:r>
            <a:r>
              <a:rPr lang="zh-CN" altLang="en-US"/>
              <a:t>（</a:t>
            </a:r>
            <a:r>
              <a:rPr lang="en-US" altLang="zh-CN"/>
              <a:t>48</a:t>
            </a:r>
            <a:r>
              <a:rPr lang="zh-CN" altLang="en-US"/>
              <a:t>）</a:t>
            </a:r>
            <a:endParaRPr lang="zh-CN" altLang="en-US"/>
          </a:p>
          <a:p>
            <a:pPr>
              <a:lnSpc>
                <a:spcPct val="150000"/>
              </a:lnSpc>
            </a:pPr>
            <a:r>
              <a:rPr lang="zh-CN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五科年级前</a:t>
            </a:r>
            <a:r>
              <a:rPr lang="en-US" altLang="zh-CN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51-100</a:t>
            </a:r>
            <a:r>
              <a:rPr lang="zh-CN" altLang="en-US"/>
              <a:t>：</a:t>
            </a:r>
            <a:r>
              <a:rPr lang="zh-CN" altLang="en-US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王书聿</a:t>
            </a:r>
            <a:r>
              <a:rPr lang="zh-CN" altLang="en-US"/>
              <a:t>（</a:t>
            </a:r>
            <a:r>
              <a:rPr lang="en-US" altLang="zh-CN"/>
              <a:t>52</a:t>
            </a:r>
            <a:r>
              <a:rPr lang="zh-CN" altLang="en-US"/>
              <a:t>）范心妍（</a:t>
            </a:r>
            <a:r>
              <a:rPr lang="en-US" altLang="zh-CN"/>
              <a:t>53</a:t>
            </a:r>
            <a:r>
              <a:rPr lang="zh-CN" altLang="en-US"/>
              <a:t>）洪韵（</a:t>
            </a:r>
            <a:r>
              <a:rPr lang="en-US" altLang="zh-CN"/>
              <a:t>56</a:t>
            </a:r>
            <a:r>
              <a:rPr lang="zh-CN" altLang="en-US"/>
              <a:t>）</a:t>
            </a:r>
            <a:r>
              <a:rPr lang="zh-CN" altLang="en-US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陈彦睿</a:t>
            </a:r>
            <a:r>
              <a:rPr lang="zh-CN" altLang="en-US"/>
              <a:t>（</a:t>
            </a:r>
            <a:r>
              <a:rPr lang="en-US" altLang="zh-CN"/>
              <a:t>63</a:t>
            </a:r>
            <a:r>
              <a:rPr lang="zh-CN" altLang="en-US"/>
              <a:t>）</a:t>
            </a:r>
            <a:r>
              <a:rPr lang="zh-CN" altLang="en-US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姜凯</a:t>
            </a:r>
            <a:r>
              <a:rPr lang="zh-CN" altLang="en-US"/>
              <a:t>（</a:t>
            </a:r>
            <a:r>
              <a:rPr lang="en-US" altLang="zh-CN"/>
              <a:t>89)</a:t>
            </a:r>
            <a:endParaRPr lang="en-US" altLang="zh-CN"/>
          </a:p>
          <a:p>
            <a:pPr>
              <a:lnSpc>
                <a:spcPct val="150000"/>
              </a:lnSpc>
            </a:pPr>
            <a:r>
              <a:rPr lang="zh-CN" altLang="en-US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五科年级前</a:t>
            </a:r>
            <a:r>
              <a:rPr lang="en-US" altLang="zh-CN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101-200</a:t>
            </a:r>
            <a:r>
              <a:rPr lang="zh-CN" altLang="en-US"/>
              <a:t>：张振翼 </a:t>
            </a:r>
            <a:r>
              <a:rPr lang="zh-CN" altLang="en-US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关雪亭</a:t>
            </a:r>
            <a:r>
              <a:rPr lang="zh-CN" altLang="en-US"/>
              <a:t> 林翔 罗燊 卢宇迪 陈香彤 包嘉文 罗蓉 曾子睿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65505" y="201930"/>
            <a:ext cx="2936875" cy="1325880"/>
          </a:xfrm>
        </p:spPr>
        <p:txBody>
          <a:bodyPr>
            <a:scene3d>
              <a:camera prst="orthographicFront"/>
              <a:lightRig rig="threePt" dir="t"/>
            </a:scene3d>
          </a:bodyPr>
          <a:p>
            <a:r>
              <a:rPr lang="zh-CN" altLang="en-US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单科优胜</a:t>
            </a:r>
            <a:endParaRPr lang="zh-CN" altLang="en-US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graphicFrame>
        <p:nvGraphicFramePr>
          <p:cNvPr id="4" name="表格 3"/>
          <p:cNvGraphicFramePr/>
          <p:nvPr/>
        </p:nvGraphicFramePr>
        <p:xfrm>
          <a:off x="998855" y="1442720"/>
          <a:ext cx="9936480" cy="421957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446655"/>
                <a:gridCol w="2446655"/>
                <a:gridCol w="2446655"/>
                <a:gridCol w="2596515"/>
              </a:tblGrid>
              <a:tr h="94932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 b="1">
                          <a:solidFill>
                            <a:schemeClr val="tx1">
                              <a:lumMod val="60000"/>
                              <a:lumOff val="40000"/>
                            </a:schemeClr>
                          </a:solidFill>
                        </a:rPr>
                        <a:t>语文（</a:t>
                      </a:r>
                      <a:r>
                        <a:rPr lang="en-US" altLang="zh-CN" sz="2800" b="1">
                          <a:solidFill>
                            <a:schemeClr val="tx1">
                              <a:lumMod val="60000"/>
                              <a:lumOff val="40000"/>
                            </a:schemeClr>
                          </a:solidFill>
                        </a:rPr>
                        <a:t>108.21</a:t>
                      </a:r>
                      <a:r>
                        <a:rPr lang="zh-CN" altLang="en-US" sz="2800" b="1">
                          <a:solidFill>
                            <a:schemeClr val="tx1">
                              <a:lumMod val="60000"/>
                              <a:lumOff val="40000"/>
                            </a:schemeClr>
                          </a:solidFill>
                        </a:rPr>
                        <a:t>）</a:t>
                      </a:r>
                      <a:endParaRPr lang="zh-CN" altLang="en-US" sz="2800" b="1">
                        <a:solidFill>
                          <a:schemeClr val="tx1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 b="1">
                          <a:solidFill>
                            <a:schemeClr val="tx1">
                              <a:lumMod val="60000"/>
                              <a:lumOff val="40000"/>
                            </a:schemeClr>
                          </a:solidFill>
                        </a:rPr>
                        <a:t>郜飞扬（</a:t>
                      </a:r>
                      <a:r>
                        <a:rPr lang="en-US" altLang="zh-CN" sz="2800" b="1">
                          <a:solidFill>
                            <a:schemeClr val="tx1">
                              <a:lumMod val="60000"/>
                              <a:lumOff val="40000"/>
                            </a:schemeClr>
                          </a:solidFill>
                        </a:rPr>
                        <a:t>128</a:t>
                      </a:r>
                      <a:r>
                        <a:rPr lang="zh-CN" altLang="en-US" sz="2800" b="1">
                          <a:solidFill>
                            <a:schemeClr val="tx1">
                              <a:lumMod val="60000"/>
                              <a:lumOff val="40000"/>
                            </a:schemeClr>
                          </a:solidFill>
                        </a:rPr>
                        <a:t>）</a:t>
                      </a:r>
                      <a:endParaRPr lang="zh-CN" altLang="en-US" sz="2800" b="1">
                        <a:solidFill>
                          <a:schemeClr val="tx1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 b="1">
                          <a:solidFill>
                            <a:schemeClr val="tx1">
                              <a:lumMod val="60000"/>
                              <a:lumOff val="40000"/>
                            </a:schemeClr>
                          </a:solidFill>
                        </a:rPr>
                        <a:t>物理</a:t>
                      </a:r>
                      <a:r>
                        <a:rPr lang="en-US" altLang="zh-CN" sz="2800" b="1">
                          <a:solidFill>
                            <a:schemeClr val="tx1">
                              <a:lumMod val="60000"/>
                              <a:lumOff val="40000"/>
                            </a:schemeClr>
                          </a:solidFill>
                        </a:rPr>
                        <a:t>(70.53)</a:t>
                      </a:r>
                      <a:endParaRPr lang="en-US" altLang="zh-CN" sz="2800" b="1">
                        <a:solidFill>
                          <a:schemeClr val="tx1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 b="1">
                          <a:solidFill>
                            <a:schemeClr val="tx1">
                              <a:lumMod val="60000"/>
                              <a:lumOff val="40000"/>
                            </a:schemeClr>
                          </a:solidFill>
                        </a:rPr>
                        <a:t>王书聿（</a:t>
                      </a:r>
                      <a:r>
                        <a:rPr lang="en-US" altLang="zh-CN" sz="2800" b="1">
                          <a:solidFill>
                            <a:schemeClr val="tx1">
                              <a:lumMod val="60000"/>
                              <a:lumOff val="40000"/>
                            </a:schemeClr>
                          </a:solidFill>
                        </a:rPr>
                        <a:t>93</a:t>
                      </a:r>
                      <a:r>
                        <a:rPr lang="zh-CN" altLang="en-US" sz="2800" b="1">
                          <a:solidFill>
                            <a:schemeClr val="tx1">
                              <a:lumMod val="60000"/>
                              <a:lumOff val="40000"/>
                            </a:schemeClr>
                          </a:solidFill>
                        </a:rPr>
                        <a:t>）</a:t>
                      </a:r>
                      <a:endParaRPr lang="zh-CN" altLang="en-US" sz="2800" b="1">
                        <a:solidFill>
                          <a:schemeClr val="tx1">
                            <a:lumMod val="60000"/>
                            <a:lumOff val="40000"/>
                          </a:schemeClr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94932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 b="1"/>
                        <a:t>数学</a:t>
                      </a:r>
                      <a:r>
                        <a:rPr lang="en-US" altLang="zh-CN" sz="2800" b="1"/>
                        <a:t>(114.8)</a:t>
                      </a:r>
                      <a:endParaRPr lang="en-US" altLang="zh-CN" sz="2800" b="1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 b="1"/>
                        <a:t>郜飞扬（</a:t>
                      </a:r>
                      <a:r>
                        <a:rPr lang="en-US" altLang="zh-CN" sz="2800" b="1"/>
                        <a:t>144</a:t>
                      </a:r>
                      <a:r>
                        <a:rPr lang="zh-CN" altLang="en-US" sz="2800" b="1"/>
                        <a:t>）</a:t>
                      </a:r>
                      <a:endParaRPr lang="zh-CN" altLang="en-US" sz="2800" b="1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 b="1"/>
                        <a:t>历史</a:t>
                      </a:r>
                      <a:r>
                        <a:rPr lang="en-US" altLang="zh-CN" sz="2800" b="1"/>
                        <a:t>(81.04)</a:t>
                      </a:r>
                      <a:endParaRPr lang="en-US" altLang="zh-CN" sz="2800" b="1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 b="1"/>
                        <a:t>卢宇迪（</a:t>
                      </a:r>
                      <a:r>
                        <a:rPr lang="en-US" altLang="zh-CN" sz="2800" b="1"/>
                        <a:t>99.5</a:t>
                      </a:r>
                      <a:r>
                        <a:rPr lang="zh-CN" altLang="en-US" sz="2800" b="1"/>
                        <a:t>）</a:t>
                      </a:r>
                      <a:endParaRPr lang="zh-CN" altLang="en-US" sz="2800" b="1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94932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 b="1"/>
                        <a:t>英语</a:t>
                      </a:r>
                      <a:r>
                        <a:rPr lang="en-US" altLang="zh-CN" sz="2800" b="1"/>
                        <a:t>(86.6)</a:t>
                      </a:r>
                      <a:endParaRPr lang="en-US" altLang="zh-CN" sz="2800" b="1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 b="1"/>
                        <a:t>王书聿（</a:t>
                      </a:r>
                      <a:r>
                        <a:rPr lang="en-US" altLang="zh-CN" sz="2800" b="1"/>
                        <a:t>102</a:t>
                      </a:r>
                      <a:r>
                        <a:rPr lang="zh-CN" altLang="en-US" sz="2800" b="1"/>
                        <a:t>）</a:t>
                      </a:r>
                      <a:endParaRPr lang="zh-CN" altLang="en-US" sz="2800" b="1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 b="1"/>
                        <a:t>地理（</a:t>
                      </a:r>
                      <a:r>
                        <a:rPr lang="en-US" altLang="zh-CN" sz="2800" b="1"/>
                        <a:t>93.4</a:t>
                      </a:r>
                      <a:r>
                        <a:rPr lang="zh-CN" altLang="en-US" sz="2800" b="1"/>
                        <a:t>）</a:t>
                      </a:r>
                      <a:endParaRPr lang="zh-CN" altLang="en-US" sz="2800" b="1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 b="1"/>
                        <a:t>麦宏熙 杨文博 </a:t>
                      </a:r>
                      <a:endParaRPr lang="zh-CN" altLang="en-US" sz="2800" b="1"/>
                    </a:p>
                    <a:p>
                      <a:pPr algn="ctr">
                        <a:buNone/>
                      </a:pPr>
                      <a:r>
                        <a:rPr lang="zh-CN" altLang="en-US" sz="2800" b="1"/>
                        <a:t>罗韬昱 陈昕滢</a:t>
                      </a:r>
                      <a:r>
                        <a:rPr lang="en-US" altLang="zh-CN" sz="2800" b="1"/>
                        <a:t>(98)</a:t>
                      </a:r>
                      <a:endParaRPr lang="en-US" altLang="zh-CN" sz="2800" b="1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  <a:tr h="949325"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 b="1"/>
                        <a:t>政治</a:t>
                      </a:r>
                      <a:r>
                        <a:rPr lang="en-US" altLang="zh-CN" sz="2800" b="1"/>
                        <a:t>(80.2)</a:t>
                      </a:r>
                      <a:endParaRPr lang="en-US" altLang="zh-CN" sz="2800" b="1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 b="1"/>
                        <a:t>洪韵（</a:t>
                      </a:r>
                      <a:r>
                        <a:rPr lang="en-US" altLang="zh-CN" sz="2800" b="1"/>
                        <a:t>93.4</a:t>
                      </a:r>
                      <a:r>
                        <a:rPr lang="zh-CN" altLang="en-US" sz="2800" b="1"/>
                        <a:t>）</a:t>
                      </a:r>
                      <a:endParaRPr lang="zh-CN" altLang="en-US" sz="2800" b="1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 b="1"/>
                        <a:t>生物（</a:t>
                      </a:r>
                      <a:r>
                        <a:rPr lang="en-US" altLang="zh-CN" sz="2800" b="1"/>
                        <a:t>88.8</a:t>
                      </a:r>
                      <a:r>
                        <a:rPr lang="zh-CN" altLang="en-US" sz="2800" b="1"/>
                        <a:t>）</a:t>
                      </a:r>
                      <a:endParaRPr lang="zh-CN" altLang="en-US" sz="2800" b="1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p>
                      <a:pPr algn="ctr">
                        <a:buNone/>
                      </a:pPr>
                      <a:r>
                        <a:rPr lang="zh-CN" altLang="en-US" sz="2800" b="1"/>
                        <a:t>杨文博 卞悠然</a:t>
                      </a:r>
                      <a:endParaRPr lang="zh-CN" altLang="en-US" sz="2800" b="1"/>
                    </a:p>
                    <a:p>
                      <a:pPr algn="ctr">
                        <a:buNone/>
                      </a:pPr>
                      <a:r>
                        <a:rPr lang="en-US" altLang="zh-CN" sz="2800" b="1"/>
                        <a:t>(100)</a:t>
                      </a:r>
                      <a:endParaRPr lang="en-US" altLang="zh-CN" sz="2800" b="1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>
            <a:scene3d>
              <a:camera prst="orthographicFront"/>
              <a:lightRig rig="threePt" dir="t"/>
            </a:scene3d>
          </a:bodyPr>
          <a:p>
            <a:r>
              <a:rPr lang="zh-CN" altLang="en-US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</a:rPr>
              <a:t>班级评优</a:t>
            </a:r>
            <a:endParaRPr lang="zh-CN" altLang="en-US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effectLst/>
            </a:endParaRP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r>
              <a:rPr lang="zh-CN" altLang="en-US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三好学生：</a:t>
            </a:r>
            <a:r>
              <a:rPr lang="zh-CN" altLang="en-US"/>
              <a:t>郜飞扬 洪韵 王文炯 杨文博 卞悠然 林翔 陈昕滢</a:t>
            </a:r>
            <a:endParaRPr lang="en-US" altLang="zh-CN"/>
          </a:p>
          <a:p>
            <a:endParaRPr lang="zh-CN" altLang="en-US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r>
              <a:rPr lang="zh-CN" altLang="en-US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学习积极分子：</a:t>
            </a:r>
            <a:r>
              <a:rPr lang="zh-CN" altLang="en-US"/>
              <a:t>关雪亭 姜凯 康耀嘉 罗蓉 阮云天 王书聿 姚宛辰 陈彦睿 张振翼</a:t>
            </a:r>
            <a:endParaRPr lang="zh-CN" altLang="en-US"/>
          </a:p>
          <a:p>
            <a:endParaRPr lang="zh-CN" altLang="en-US"/>
          </a:p>
          <a:p>
            <a:r>
              <a:rPr lang="zh-CN" altLang="en-US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优秀班干部</a:t>
            </a:r>
            <a:r>
              <a:rPr lang="zh-CN" altLang="en-US"/>
              <a:t>：曾子睿 包嘉文 林翔 吴锦琇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2835910" cy="132588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p>
            <a:r>
              <a:rPr lang="zh-CN" altLang="en-US"/>
              <a:t>认真努力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p>
            <a:pPr marL="0" indent="0">
              <a:buNone/>
            </a:pPr>
            <a:r>
              <a:rPr lang="zh-CN" altLang="en-US" sz="3600"/>
              <a:t>郜飞扬     洪韵     张振翼     卞悠然</a:t>
            </a:r>
            <a:endParaRPr lang="zh-CN" altLang="en-US" sz="3600"/>
          </a:p>
          <a:p>
            <a:pPr marL="0" indent="0">
              <a:buNone/>
            </a:pPr>
            <a:r>
              <a:rPr lang="zh-CN" altLang="en-US" sz="3600"/>
              <a:t>姚宛辰    陈香彤  罗韬昱     王文炯</a:t>
            </a:r>
            <a:endParaRPr lang="zh-CN" altLang="en-US" sz="3600"/>
          </a:p>
          <a:p>
            <a:pPr marL="0" indent="0">
              <a:buNone/>
            </a:pPr>
            <a:r>
              <a:rPr lang="zh-CN" altLang="en-US" sz="3600"/>
              <a:t>喻子真    陈昕滢  林翔          罗蓉 </a:t>
            </a:r>
            <a:endParaRPr lang="zh-CN" altLang="en-US" sz="3600"/>
          </a:p>
          <a:p>
            <a:pPr marL="0" indent="0">
              <a:buNone/>
            </a:pPr>
            <a:r>
              <a:rPr lang="zh-CN" altLang="en-US" sz="3600"/>
              <a:t>杨文博    康耀嘉　权恩祥　 陈凯琳</a:t>
            </a:r>
            <a:endParaRPr lang="zh-CN" altLang="en-US" sz="3600"/>
          </a:p>
          <a:p>
            <a:pPr marL="0" indent="0">
              <a:buNone/>
            </a:pPr>
            <a:r>
              <a:rPr lang="zh-CN" altLang="en-US" sz="3600"/>
              <a:t>王书聿    包嘉文</a:t>
            </a:r>
            <a:endParaRPr lang="zh-CN" altLang="en-US" sz="3600"/>
          </a:p>
        </p:txBody>
      </p:sp>
      <p:sp>
        <p:nvSpPr>
          <p:cNvPr id="15364" name="AutoShape 4"/>
          <p:cNvSpPr/>
          <p:nvPr/>
        </p:nvSpPr>
        <p:spPr>
          <a:xfrm>
            <a:off x="10492740" y="456565"/>
            <a:ext cx="1219200" cy="1143000"/>
          </a:xfrm>
          <a:prstGeom prst="flowChartConnector">
            <a:avLst/>
          </a:prstGeom>
          <a:solidFill>
            <a:srgbClr val="F5F7A7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4800" b="1" dirty="0">
                <a:latin typeface="Arial" panose="020B0604020202020204" pitchFamily="34" charset="0"/>
              </a:rPr>
              <a:t>智</a:t>
            </a:r>
            <a:endParaRPr lang="zh-CN" altLang="en-US" sz="48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2821305" cy="1325880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p>
            <a:r>
              <a:rPr lang="zh-CN" altLang="en-US"/>
              <a:t>进步神速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2360930"/>
            <a:ext cx="10515600" cy="2148840"/>
          </a:xfrm>
        </p:spPr>
        <p:txBody>
          <a:bodyPr/>
          <a:p>
            <a:pPr marL="0" indent="0">
              <a:buNone/>
            </a:pPr>
            <a:r>
              <a:rPr lang="zh-CN" altLang="en-US" sz="3200"/>
              <a:t>关雪亭（</a:t>
            </a:r>
            <a:r>
              <a:rPr lang="en-US" altLang="zh-CN" sz="3200"/>
              <a:t>+209</a:t>
            </a:r>
            <a:r>
              <a:rPr lang="zh-CN" altLang="en-US" sz="3200"/>
              <a:t>） 阮云天 （</a:t>
            </a:r>
            <a:r>
              <a:rPr lang="en-US" altLang="zh-CN" sz="3200"/>
              <a:t>+206</a:t>
            </a:r>
            <a:r>
              <a:rPr lang="zh-CN" altLang="en-US" sz="3200"/>
              <a:t>）   卞悠然 （</a:t>
            </a:r>
            <a:r>
              <a:rPr lang="en-US" altLang="zh-CN" sz="3200"/>
              <a:t>+104</a:t>
            </a:r>
            <a:r>
              <a:rPr lang="zh-CN" altLang="en-US" sz="3200"/>
              <a:t>）</a:t>
            </a:r>
            <a:endParaRPr lang="zh-CN" altLang="en-US" sz="3200"/>
          </a:p>
          <a:p>
            <a:pPr marL="0" indent="0">
              <a:buNone/>
            </a:pPr>
            <a:r>
              <a:rPr lang="zh-CN" altLang="en-US" sz="3200"/>
              <a:t>王书聿（</a:t>
            </a:r>
            <a:r>
              <a:rPr lang="en-US" altLang="zh-CN" sz="3200"/>
              <a:t>+64</a:t>
            </a:r>
            <a:r>
              <a:rPr lang="zh-CN" altLang="en-US" sz="3200"/>
              <a:t>）    姚宛辰 （</a:t>
            </a:r>
            <a:r>
              <a:rPr lang="en-US" altLang="zh-CN" sz="3200"/>
              <a:t>+79</a:t>
            </a:r>
            <a:r>
              <a:rPr lang="zh-CN" altLang="en-US" sz="3200"/>
              <a:t>）    王文轩 （</a:t>
            </a:r>
            <a:r>
              <a:rPr lang="en-US" altLang="zh-CN" sz="3200"/>
              <a:t>+251</a:t>
            </a:r>
            <a:r>
              <a:rPr lang="zh-CN" altLang="en-US" sz="3200"/>
              <a:t>）</a:t>
            </a:r>
            <a:endParaRPr lang="zh-CN" altLang="en-US" sz="3200"/>
          </a:p>
          <a:p>
            <a:pPr marL="0" indent="0">
              <a:buNone/>
            </a:pPr>
            <a:r>
              <a:rPr lang="zh-CN" altLang="en-US" sz="3200"/>
              <a:t>陈彦睿 （</a:t>
            </a:r>
            <a:r>
              <a:rPr lang="en-US" altLang="zh-CN" sz="3200"/>
              <a:t>+251</a:t>
            </a:r>
            <a:r>
              <a:rPr lang="zh-CN" altLang="en-US" sz="3200"/>
              <a:t>） 李默 （</a:t>
            </a:r>
            <a:r>
              <a:rPr lang="en-US" altLang="zh-CN" sz="3200"/>
              <a:t>+64</a:t>
            </a:r>
            <a:r>
              <a:rPr lang="zh-CN" altLang="en-US" sz="3200"/>
              <a:t>）        </a:t>
            </a:r>
            <a:r>
              <a:rPr lang="zh-CN" altLang="en-US" sz="3200">
                <a:sym typeface="+mn-ea"/>
              </a:rPr>
              <a:t>郜飞扬 （</a:t>
            </a:r>
            <a:r>
              <a:rPr lang="en-US" altLang="zh-CN" sz="3200">
                <a:sym typeface="+mn-ea"/>
              </a:rPr>
              <a:t>+81</a:t>
            </a:r>
            <a:r>
              <a:rPr lang="zh-CN" altLang="en-US" sz="3200">
                <a:sym typeface="+mn-ea"/>
              </a:rPr>
              <a:t>）   </a:t>
            </a:r>
            <a:endParaRPr lang="zh-CN" altLang="en-US" sz="3200">
              <a:sym typeface="+mn-ea"/>
            </a:endParaRPr>
          </a:p>
        </p:txBody>
      </p:sp>
      <p:sp>
        <p:nvSpPr>
          <p:cNvPr id="16388" name="AutoShape 4"/>
          <p:cNvSpPr/>
          <p:nvPr/>
        </p:nvSpPr>
        <p:spPr>
          <a:xfrm>
            <a:off x="10669905" y="456565"/>
            <a:ext cx="1219200" cy="1143000"/>
          </a:xfrm>
          <a:prstGeom prst="flowChartConnector">
            <a:avLst/>
          </a:prstGeom>
          <a:solidFill>
            <a:srgbClr val="F5F7A7"/>
          </a:solidFill>
          <a:ln w="9525" cap="flat" cmpd="sng">
            <a:solidFill>
              <a:schemeClr val="tx1"/>
            </a:solidFill>
            <a:prstDash val="solid"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4800" b="1" dirty="0">
                <a:latin typeface="Arial" panose="020B0604020202020204" pitchFamily="34" charset="0"/>
              </a:rPr>
              <a:t>智</a:t>
            </a:r>
            <a:endParaRPr lang="zh-CN" altLang="en-US" sz="4800" b="1" dirty="0">
              <a:latin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2668270" cy="132588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p>
            <a:r>
              <a:rPr lang="zh-CN" altLang="en-US"/>
              <a:t>无私奉献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730885" y="1966595"/>
            <a:ext cx="10515600" cy="2500630"/>
          </a:xfrm>
        </p:spPr>
        <p:txBody>
          <a:bodyPr/>
          <a:p>
            <a:r>
              <a:rPr lang="zh-CN" altLang="en-US" sz="4000"/>
              <a:t>麦宏熙    唐开程    杨文博    吴锦琇    </a:t>
            </a:r>
            <a:endParaRPr lang="zh-CN" altLang="en-US" sz="4000"/>
          </a:p>
          <a:p>
            <a:pPr marL="0" indent="0">
              <a:buNone/>
            </a:pPr>
            <a:r>
              <a:rPr lang="zh-CN" altLang="en-US" sz="4000"/>
              <a:t>   林翔        余浩铨    华子宁    郭宇轩</a:t>
            </a:r>
            <a:endParaRPr lang="zh-CN" altLang="en-US" sz="4000"/>
          </a:p>
          <a:p>
            <a:pPr marL="0" indent="0">
              <a:buNone/>
            </a:pPr>
            <a:endParaRPr lang="zh-CN" altLang="en-US" sz="400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48615" y="273685"/>
            <a:ext cx="2745740" cy="132588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p>
            <a:r>
              <a:rPr lang="zh-CN" altLang="en-US"/>
              <a:t>课堂活跃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669925" y="2437765"/>
            <a:ext cx="10958830" cy="1307465"/>
          </a:xfrm>
        </p:spPr>
        <p:txBody>
          <a:bodyPr/>
          <a:p>
            <a:pPr marL="0" indent="0">
              <a:buNone/>
            </a:pPr>
            <a:r>
              <a:rPr lang="zh-CN" altLang="en-US" sz="3600" b="1"/>
              <a:t>乔峻达    卢宇迪    卓立扬    罗韬昱    王文炯     罗燊</a:t>
            </a:r>
            <a:r>
              <a:rPr lang="zh-CN" altLang="en-US" sz="4800" b="1"/>
              <a:t>     </a:t>
            </a:r>
            <a:endParaRPr lang="zh-CN" altLang="en-US" sz="4800" b="1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5085080" cy="132588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p>
            <a:r>
              <a:rPr lang="zh-CN" altLang="en-US"/>
              <a:t>期末考试成绩分析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38200" y="1825625"/>
            <a:ext cx="10515600" cy="4351338"/>
          </a:xfrm>
        </p:spPr>
        <p:txBody>
          <a:bodyPr/>
          <a:p>
            <a:pPr marL="0" indent="0">
              <a:lnSpc>
                <a:spcPct val="150000"/>
              </a:lnSpc>
              <a:buNone/>
            </a:pPr>
            <a:r>
              <a:rPr lang="en-US" altLang="zh-CN"/>
              <a:t>1.</a:t>
            </a:r>
            <a:r>
              <a:rPr lang="zh-CN" altLang="en-US"/>
              <a:t>基本功扎实，基础题做得好</a:t>
            </a:r>
            <a:endParaRPr lang="zh-CN" altLang="en-US"/>
          </a:p>
          <a:p>
            <a:pPr marL="0" indent="0">
              <a:lnSpc>
                <a:spcPct val="150000"/>
              </a:lnSpc>
              <a:buNone/>
            </a:pPr>
            <a:r>
              <a:rPr lang="en-US" altLang="zh-CN"/>
              <a:t>2.</a:t>
            </a:r>
            <a:r>
              <a:rPr lang="zh-CN" altLang="en-US"/>
              <a:t>应对难题能力较弱</a:t>
            </a:r>
            <a:endParaRPr lang="zh-CN" altLang="en-US"/>
          </a:p>
          <a:p>
            <a:pPr marL="0" indent="0">
              <a:lnSpc>
                <a:spcPct val="150000"/>
              </a:lnSpc>
              <a:buNone/>
            </a:pPr>
            <a:r>
              <a:rPr lang="en-US" altLang="zh-CN"/>
              <a:t>3. </a:t>
            </a:r>
            <a:r>
              <a:rPr lang="zh-CN" altLang="en-US"/>
              <a:t>急于求成，做题求快，忽视了细节的重要性</a:t>
            </a:r>
            <a:endParaRPr lang="zh-CN" altLang="en-US"/>
          </a:p>
          <a:p>
            <a:pPr marL="0" indent="0">
              <a:lnSpc>
                <a:spcPct val="150000"/>
              </a:lnSpc>
              <a:buNone/>
            </a:pPr>
            <a:r>
              <a:rPr lang="en-US" altLang="zh-CN"/>
              <a:t>4.</a:t>
            </a:r>
            <a:r>
              <a:rPr lang="zh-CN" altLang="en-US"/>
              <a:t>过度依靠副科拉分，忽略了主科的重要性。</a:t>
            </a:r>
            <a:endParaRPr lang="zh-CN" altLang="en-US"/>
          </a:p>
          <a:p>
            <a:pPr marL="0" indent="0">
              <a:lnSpc>
                <a:spcPct val="150000"/>
              </a:lnSpc>
              <a:buNone/>
            </a:pPr>
            <a:r>
              <a:rPr lang="en-US" altLang="zh-CN"/>
              <a:t>5.</a:t>
            </a:r>
            <a:r>
              <a:rPr lang="zh-CN" altLang="en-US"/>
              <a:t>个别同学出现偏科现象</a:t>
            </a:r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>
            <p:custDataLst>
              <p:tags r:id="rId1"/>
            </p:custDataLst>
          </p:nvPr>
        </p:nvSpPr>
        <p:spPr>
          <a:xfrm>
            <a:off x="2013859" y="399125"/>
            <a:ext cx="8142513" cy="6456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>
            <a:lvl1pPr algn="ctr" defTabSz="914400" eaLnBrk="1" latinLnBrk="0" hangingPunct="1">
              <a:lnSpc>
                <a:spcPct val="90000"/>
              </a:lnSpc>
              <a:buNone/>
              <a:defRPr sz="3200" b="0" i="0" baseline="0">
                <a:ln>
                  <a:noFill/>
                </a:ln>
                <a:solidFill>
                  <a:schemeClr val="accent1"/>
                </a:solidFill>
                <a:effectLst/>
                <a:latin typeface="+mn-lt"/>
                <a:ea typeface="+mj-ea"/>
                <a:cs typeface="+mj-cs"/>
              </a:defRPr>
            </a:lvl1pPr>
          </a:lstStyle>
          <a:p>
            <a:r>
              <a:rPr lang="zh-CN" altLang="en-US" dirty="0">
                <a:latin typeface="+mj-lt"/>
              </a:rPr>
              <a:t>英语单科基本情况</a:t>
            </a:r>
            <a:endParaRPr lang="zh-CN" altLang="en-US" dirty="0">
              <a:latin typeface="+mj-lt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226820" y="1315085"/>
            <a:ext cx="9364345" cy="392811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 algn="l">
              <a:lnSpc>
                <a:spcPct val="130000"/>
              </a:lnSpc>
            </a:pPr>
            <a:r>
              <a:rPr lang="en-US" altLang="zh-CN" sz="2400" dirty="0">
                <a:sym typeface="+mn-ea"/>
              </a:rPr>
              <a:t>1.</a:t>
            </a:r>
            <a:r>
              <a:rPr lang="zh-CN" altLang="en-US" sz="2400" dirty="0">
                <a:sym typeface="+mn-ea"/>
              </a:rPr>
              <a:t>下半学期重点抓基础和作文，因此本次考试班级整体作文平均分上升至</a:t>
            </a:r>
            <a:r>
              <a:rPr lang="en-US" altLang="zh-CN" sz="2400" dirty="0">
                <a:sym typeface="+mn-ea"/>
              </a:rPr>
              <a:t>12</a:t>
            </a:r>
            <a:r>
              <a:rPr lang="zh-CN" altLang="en-US" sz="2400" dirty="0">
                <a:sym typeface="+mn-ea"/>
              </a:rPr>
              <a:t>分；</a:t>
            </a:r>
            <a:endParaRPr lang="zh-CN" altLang="en-US" sz="2400" dirty="0">
              <a:sym typeface="+mn-ea"/>
            </a:endParaRPr>
          </a:p>
          <a:p>
            <a:pPr algn="l">
              <a:lnSpc>
                <a:spcPct val="130000"/>
              </a:lnSpc>
            </a:pPr>
            <a:r>
              <a:rPr lang="en-US" altLang="zh-CN" sz="2400" dirty="0">
                <a:sym typeface="+mn-ea"/>
              </a:rPr>
              <a:t>2.</a:t>
            </a:r>
            <a:r>
              <a:rPr lang="zh-CN" altLang="en-US" sz="2400" dirty="0">
                <a:sym typeface="+mn-ea"/>
              </a:rPr>
              <a:t>虽然考前狠抓单词词组，但基础部分失分依然严重，在年级排名靠后，这也是我班的最大的弱点</a:t>
            </a:r>
            <a:r>
              <a:rPr lang="en-US" altLang="zh-CN" sz="2400" dirty="0">
                <a:sym typeface="+mn-ea"/>
              </a:rPr>
              <a:t>.</a:t>
            </a:r>
            <a:endParaRPr lang="en-US" altLang="zh-CN" sz="2400" dirty="0">
              <a:sym typeface="+mn-ea"/>
            </a:endParaRPr>
          </a:p>
          <a:p>
            <a:pPr algn="l">
              <a:lnSpc>
                <a:spcPct val="130000"/>
              </a:lnSpc>
            </a:pPr>
            <a:endParaRPr lang="en-US" altLang="zh-CN" sz="2400" dirty="0">
              <a:sym typeface="+mn-ea"/>
            </a:endParaRPr>
          </a:p>
          <a:p>
            <a:pPr algn="l">
              <a:lnSpc>
                <a:spcPct val="130000"/>
              </a:lnSpc>
            </a:pPr>
            <a:r>
              <a:rPr lang="en-US" altLang="zh-CN" sz="2400" dirty="0">
                <a:sym typeface="+mn-ea"/>
              </a:rPr>
              <a:t>3.</a:t>
            </a:r>
            <a:r>
              <a:rPr lang="zh-CN" altLang="en-US" sz="2400" dirty="0">
                <a:sym typeface="+mn-ea"/>
              </a:rPr>
              <a:t>完形填空和阅读理解部分，本次考试难度较大，但各班差距不大</a:t>
            </a:r>
            <a:endParaRPr lang="zh-CN" altLang="en-US" sz="2400" dirty="0">
              <a:sym typeface="+mn-ea"/>
            </a:endParaRPr>
          </a:p>
          <a:p>
            <a:pPr algn="l">
              <a:lnSpc>
                <a:spcPct val="130000"/>
              </a:lnSpc>
            </a:pPr>
            <a:endParaRPr lang="en-US" altLang="zh-CN" sz="2400" dirty="0">
              <a:sym typeface="+mn-ea"/>
            </a:endParaRPr>
          </a:p>
          <a:p>
            <a:pPr algn="l">
              <a:lnSpc>
                <a:spcPct val="130000"/>
              </a:lnSpc>
            </a:pPr>
            <a:r>
              <a:rPr lang="en-US" altLang="zh-CN" sz="2400" dirty="0">
                <a:latin typeface="+mn-lt"/>
                <a:ea typeface="+mn-ea"/>
                <a:sym typeface="+mn-ea"/>
              </a:rPr>
              <a:t>4.</a:t>
            </a:r>
            <a:r>
              <a:rPr lang="zh-CN" altLang="en-US" sz="2400" dirty="0">
                <a:latin typeface="+mn-lt"/>
                <a:ea typeface="+mn-ea"/>
                <a:sym typeface="+mn-ea"/>
              </a:rPr>
              <a:t>听说考前两个单元专项训练学生转述课文能力，学生有一定的锻炼</a:t>
            </a:r>
            <a:endParaRPr lang="zh-CN" altLang="en-US" sz="1600" dirty="0" smtClean="0">
              <a:solidFill>
                <a:srgbClr val="757575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41935" y="365125"/>
            <a:ext cx="3662680" cy="1325880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p>
            <a:r>
              <a:rPr lang="zh-CN" altLang="en-US"/>
              <a:t>暑期放假安排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58115" y="2392680"/>
            <a:ext cx="11875770" cy="285369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p>
            <a:pPr>
              <a:lnSpc>
                <a:spcPct val="150000"/>
              </a:lnSpc>
            </a:pPr>
            <a:r>
              <a:rPr lang="en-US" altLang="zh-CN" sz="3200" b="1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</a:t>
            </a:r>
            <a:r>
              <a:rPr lang="zh-CN" altLang="en-US" sz="3200" b="1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学校要求学生</a:t>
            </a:r>
            <a:r>
              <a:rPr lang="en-US" altLang="zh-CN" sz="3200" b="1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8</a:t>
            </a:r>
            <a:r>
              <a:rPr lang="zh-CN" altLang="en-US" sz="3200" b="1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月</a:t>
            </a:r>
            <a:r>
              <a:rPr lang="en-US" altLang="zh-CN" sz="3200" b="1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16</a:t>
            </a:r>
            <a:r>
              <a:rPr lang="zh-CN" altLang="en-US" sz="3200" b="1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日下午</a:t>
            </a:r>
            <a:r>
              <a:rPr lang="en-US" altLang="zh-CN" sz="3200" b="1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2:30</a:t>
            </a:r>
            <a:r>
              <a:rPr lang="zh-CN" altLang="en-US" sz="3200" b="1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返校半天，检查暑期作业的完成进度。</a:t>
            </a:r>
            <a:endParaRPr lang="zh-CN" altLang="en-US" sz="3200" b="1"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>
              <a:lnSpc>
                <a:spcPct val="150000"/>
              </a:lnSpc>
            </a:pPr>
            <a:r>
              <a:rPr lang="en-US" altLang="zh-CN" sz="3200" b="1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8</a:t>
            </a:r>
            <a:r>
              <a:rPr lang="zh-CN" altLang="en-US" sz="3200" b="1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月</a:t>
            </a:r>
            <a:r>
              <a:rPr lang="en-US" altLang="zh-CN" sz="3200" b="1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31</a:t>
            </a:r>
            <a:r>
              <a:rPr lang="zh-CN" altLang="en-US" sz="3200" b="1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日下午</a:t>
            </a:r>
            <a:r>
              <a:rPr lang="en-US" altLang="zh-CN" sz="3200" b="1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2:30</a:t>
            </a:r>
            <a:r>
              <a:rPr lang="zh-CN" altLang="en-US" sz="3200" b="1">
                <a:solidFill>
                  <a:srgbClr val="FF0000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 全体学生返校报道</a:t>
            </a:r>
            <a:endParaRPr lang="zh-CN" altLang="en-US" sz="3200" b="1"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0" indent="0">
              <a:buNone/>
            </a:pPr>
            <a:endParaRPr lang="zh-CN" altLang="en-US" sz="3200" b="1">
              <a:solidFill>
                <a:srgbClr val="FF0000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7305" y="74295"/>
            <a:ext cx="4808855" cy="867410"/>
          </a:xfr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/>
          <a:p>
            <a:r>
              <a:rPr lang="zh-CN" altLang="en-US"/>
              <a:t>暑期安排几点建议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127635" y="1069340"/>
            <a:ext cx="11937365" cy="4168775"/>
          </a:xfrm>
        </p:spPr>
        <p:txBody>
          <a:bodyPr/>
          <a:p>
            <a:pPr marL="0" indent="0">
              <a:buNone/>
            </a:pPr>
            <a:r>
              <a:rPr lang="zh-CN" altLang="en-US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一、</a:t>
            </a:r>
            <a:r>
              <a:rPr lang="zh-CN" altLang="en-US" b="1">
                <a:solidFill>
                  <a:srgbClr val="FF0000"/>
                </a:solidFill>
              </a:rPr>
              <a:t>放松、学习和收心</a:t>
            </a:r>
            <a:r>
              <a:rPr lang="zh-CN" altLang="en-US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三阶段</a:t>
            </a:r>
            <a:r>
              <a:rPr lang="zh-CN" altLang="en-US"/>
              <a:t>（切忌要么使劲儿学，要么使劲儿玩）</a:t>
            </a:r>
            <a:endParaRPr lang="zh-CN" altLang="en-US"/>
          </a:p>
          <a:p>
            <a:pPr marL="0" indent="0">
              <a:buNone/>
            </a:pPr>
            <a:r>
              <a:rPr lang="zh-CN" altLang="en-US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</a:rPr>
              <a:t>二、准初三生暑假如何有效进行适当学习？</a:t>
            </a:r>
            <a:endParaRPr lang="zh-CN" altLang="en-US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  <a:p>
            <a:pPr marL="0" indent="0">
              <a:buNone/>
            </a:pPr>
            <a:r>
              <a:rPr lang="en-US" altLang="zh-CN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1. </a:t>
            </a:r>
            <a:r>
              <a:rPr lang="zh-CN" altLang="en-US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基础相对较弱的同学希望能够做到对初二学年的知识进行查漏补缺（具体可以购买和课本同步的练习册），</a:t>
            </a:r>
            <a:r>
              <a:rPr lang="zh-CN" altLang="en-US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不需要题题做</a:t>
            </a:r>
            <a:r>
              <a:rPr lang="zh-CN" altLang="en-US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，</a:t>
            </a:r>
            <a:r>
              <a:rPr lang="zh-CN" altLang="en-US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有选择性的做题</a:t>
            </a:r>
            <a:r>
              <a:rPr lang="zh-CN" altLang="en-US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。特别是语文、英语等科目需要背诵的内容必须通过这个暑假重新巩固。</a:t>
            </a:r>
            <a:endParaRPr lang="zh-CN" altLang="en-US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0" indent="0">
              <a:buNone/>
            </a:pPr>
            <a:r>
              <a:rPr lang="en-US" altLang="zh-CN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2.</a:t>
            </a:r>
            <a:r>
              <a:rPr lang="zh-CN" altLang="en-US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中间的同学，须根据自己实际情况做计划。（如数学三角形篇章存在问题的，</a:t>
            </a:r>
            <a:r>
              <a:rPr lang="zh-CN" altLang="en-US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有选择性的进行温习做题</a:t>
            </a:r>
            <a:r>
              <a:rPr lang="zh-CN" altLang="en-US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）若仍有空余时间，可适当做做拔高的练习。</a:t>
            </a:r>
            <a:endParaRPr lang="zh-CN" altLang="en-US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  <a:p>
            <a:pPr marL="0" indent="0">
              <a:buNone/>
            </a:pPr>
            <a:r>
              <a:rPr lang="en-US" altLang="zh-CN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3.</a:t>
            </a:r>
            <a:r>
              <a:rPr lang="zh-CN" altLang="en-US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培优生加强练习的难度，且要</a:t>
            </a:r>
            <a:r>
              <a:rPr lang="zh-CN" altLang="en-US" b="1">
                <a:solidFill>
                  <a:srgbClr val="C0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注重效率，控制做题时间</a:t>
            </a:r>
            <a:r>
              <a:rPr lang="zh-CN" altLang="en-US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（每次练习可</a:t>
            </a:r>
            <a:r>
              <a:rPr lang="zh-CN" altLang="en-US" b="1"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定时，定量</a:t>
            </a:r>
            <a:r>
              <a:rPr lang="zh-CN" altLang="en-US" b="1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，争取提高正确率），若时间充足，可适当预习初三理科内容。</a:t>
            </a:r>
            <a:endParaRPr lang="zh-CN" altLang="en-US" b="1"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10565" y="5379085"/>
            <a:ext cx="10325735" cy="70675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4000" b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C00000"/>
                </a:solidFill>
                <a:effectLst/>
              </a:rPr>
              <a:t>注重错题积累！！！！</a:t>
            </a:r>
            <a:endParaRPr lang="zh-CN" altLang="en-US" sz="4000" b="1">
              <a:ln w="22225">
                <a:solidFill>
                  <a:schemeClr val="accent2"/>
                </a:solidFill>
                <a:prstDash val="solid"/>
              </a:ln>
              <a:solidFill>
                <a:srgbClr val="C00000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3462020" y="52070"/>
            <a:ext cx="4267200" cy="70675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4000" b="1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hlinkClick r:id="rId1" action="ppaction://hlinkfile"/>
              </a:rPr>
              <a:t>暑期英语学习建议</a:t>
            </a:r>
            <a:endParaRPr lang="zh-CN" altLang="en-US" sz="4000" b="1">
              <a:solidFill>
                <a:schemeClr val="accent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458470" y="758825"/>
            <a:ext cx="10852785" cy="564896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pPr>
              <a:lnSpc>
                <a:spcPct val="150000"/>
              </a:lnSpc>
            </a:pPr>
            <a:r>
              <a:rPr lang="en-US" altLang="zh-CN" sz="2000" dirty="0" smtClean="0">
                <a:solidFill>
                  <a:srgbClr val="75757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1.</a:t>
            </a:r>
            <a:r>
              <a:rPr lang="zh-CN" altLang="en-US" sz="2000" dirty="0" smtClean="0">
                <a:solidFill>
                  <a:srgbClr val="75757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基础不扎实的学生：</a:t>
            </a:r>
            <a:r>
              <a:rPr lang="en-US" altLang="zh-CN" sz="2000" dirty="0" smtClean="0">
                <a:solidFill>
                  <a:srgbClr val="75757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9,10,15,18,19,22,24,28,32,37</a:t>
            </a:r>
            <a:endParaRPr lang="en-US" altLang="zh-CN" sz="2000" dirty="0" smtClean="0">
              <a:solidFill>
                <a:srgbClr val="757575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rgbClr val="75757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建议：（</a:t>
            </a:r>
            <a:r>
              <a:rPr lang="en-US" altLang="zh-CN" sz="2000" dirty="0" smtClean="0">
                <a:solidFill>
                  <a:srgbClr val="75757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000" dirty="0" smtClean="0">
                <a:solidFill>
                  <a:srgbClr val="75757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 初一初二课本单词，词组复习，背诵</a:t>
            </a:r>
            <a:endParaRPr lang="zh-CN" altLang="en-US" sz="2000" dirty="0" smtClean="0">
              <a:solidFill>
                <a:srgbClr val="757575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rgbClr val="75757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000" dirty="0" smtClean="0">
                <a:solidFill>
                  <a:srgbClr val="75757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000" dirty="0" smtClean="0">
                <a:solidFill>
                  <a:srgbClr val="75757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zh-CN" altLang="en-US" sz="2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英语周报暑期版</a:t>
            </a:r>
            <a:r>
              <a:rPr lang="zh-CN" altLang="en-US" sz="2000" dirty="0" smtClean="0">
                <a:solidFill>
                  <a:srgbClr val="75757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作业认真做，做完对照答案修改，并将错题集中在错题本上，开学集中问老师。</a:t>
            </a:r>
            <a:endParaRPr lang="zh-CN" altLang="en-US" sz="2000" dirty="0" smtClean="0">
              <a:solidFill>
                <a:srgbClr val="757575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rgbClr val="75757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（</a:t>
            </a:r>
            <a:r>
              <a:rPr lang="en-US" altLang="zh-CN" sz="2000" dirty="0" smtClean="0">
                <a:solidFill>
                  <a:srgbClr val="75757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000" dirty="0" smtClean="0">
                <a:solidFill>
                  <a:srgbClr val="75757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）</a:t>
            </a:r>
            <a:r>
              <a:rPr lang="zh-CN" altLang="en-US" sz="200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effectLst/>
                <a:latin typeface="黑体" panose="02010609060101010101" pitchFamily="49" charset="-122"/>
                <a:ea typeface="黑体" panose="02010609060101010101" pitchFamily="49" charset="-122"/>
              </a:rPr>
              <a:t>听说能力训练</a:t>
            </a:r>
            <a:r>
              <a:rPr lang="zh-CN" altLang="en-US" sz="2000" dirty="0" smtClean="0">
                <a:solidFill>
                  <a:srgbClr val="75757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：截取文章关键词，用关键词复述文章（文章词数：</a:t>
            </a:r>
            <a:r>
              <a:rPr lang="en-US" altLang="zh-CN" sz="2000" dirty="0" smtClean="0">
                <a:solidFill>
                  <a:srgbClr val="75757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300</a:t>
            </a:r>
            <a:r>
              <a:rPr lang="zh-CN" altLang="en-US" sz="2000" dirty="0" smtClean="0">
                <a:solidFill>
                  <a:srgbClr val="75757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词；一周训练：</a:t>
            </a:r>
            <a:r>
              <a:rPr lang="en-US" altLang="zh-CN" sz="2000" dirty="0" smtClean="0">
                <a:solidFill>
                  <a:srgbClr val="75757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000" dirty="0" smtClean="0">
                <a:solidFill>
                  <a:srgbClr val="75757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次）</a:t>
            </a:r>
            <a:endParaRPr lang="zh-CN" altLang="en-US" sz="2000" dirty="0" smtClean="0">
              <a:solidFill>
                <a:srgbClr val="757575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000" dirty="0" smtClean="0">
                <a:solidFill>
                  <a:srgbClr val="75757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2.</a:t>
            </a:r>
            <a:r>
              <a:rPr lang="zh-CN" altLang="en-US" sz="2000" dirty="0" smtClean="0">
                <a:solidFill>
                  <a:srgbClr val="75757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阅读理解能力较弱学生：</a:t>
            </a:r>
            <a:r>
              <a:rPr lang="en-US" altLang="zh-CN" sz="2000" dirty="0" smtClean="0">
                <a:solidFill>
                  <a:srgbClr val="75757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1,2,3,7,9,10,13,15,17,18,19,20</a:t>
            </a:r>
            <a:r>
              <a:rPr lang="zh-CN" altLang="en-US" sz="2000" dirty="0" smtClean="0">
                <a:solidFill>
                  <a:srgbClr val="75757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，</a:t>
            </a:r>
            <a:r>
              <a:rPr lang="en-US" altLang="zh-CN" sz="2000" dirty="0" smtClean="0">
                <a:solidFill>
                  <a:srgbClr val="75757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24,28,32,37,39,42</a:t>
            </a:r>
            <a:endParaRPr lang="en-US" altLang="zh-CN" sz="2000" dirty="0" smtClean="0">
              <a:solidFill>
                <a:srgbClr val="757575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rgbClr val="75757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建议：</a:t>
            </a:r>
            <a:endParaRPr lang="zh-CN" altLang="en-US" sz="2000" dirty="0" smtClean="0">
              <a:solidFill>
                <a:srgbClr val="757575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步骤一：</a:t>
            </a:r>
            <a:r>
              <a:rPr lang="zh-CN" altLang="en-US" sz="2000" dirty="0" smtClean="0">
                <a:solidFill>
                  <a:srgbClr val="75757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阅读理解训练题，</a:t>
            </a:r>
            <a:r>
              <a:rPr lang="en-US" altLang="zh-CN" sz="2000" dirty="0" smtClean="0">
                <a:solidFill>
                  <a:srgbClr val="75757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000" dirty="0" smtClean="0">
                <a:solidFill>
                  <a:srgbClr val="75757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题</a:t>
            </a:r>
            <a:r>
              <a:rPr lang="en-US" altLang="zh-CN" sz="2000" dirty="0" smtClean="0">
                <a:solidFill>
                  <a:srgbClr val="75757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</a:t>
            </a:r>
            <a:r>
              <a:rPr lang="zh-CN" altLang="en-US" sz="2000" dirty="0" smtClean="0">
                <a:solidFill>
                  <a:srgbClr val="75757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分，</a:t>
            </a:r>
            <a:r>
              <a:rPr lang="en-US" altLang="zh-CN" sz="2000" dirty="0" smtClean="0">
                <a:solidFill>
                  <a:srgbClr val="75757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4</a:t>
            </a:r>
            <a:r>
              <a:rPr lang="zh-CN" altLang="en-US" sz="2000" dirty="0" smtClean="0">
                <a:solidFill>
                  <a:srgbClr val="75757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篇为</a:t>
            </a:r>
            <a:r>
              <a:rPr lang="en-US" altLang="zh-CN" sz="2000" dirty="0" smtClean="0">
                <a:solidFill>
                  <a:srgbClr val="75757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1</a:t>
            </a:r>
            <a:r>
              <a:rPr lang="zh-CN" altLang="en-US" sz="2000" dirty="0" smtClean="0">
                <a:solidFill>
                  <a:srgbClr val="75757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个单位，共</a:t>
            </a:r>
            <a:r>
              <a:rPr lang="en-US" altLang="zh-CN" sz="2000" dirty="0" smtClean="0">
                <a:solidFill>
                  <a:srgbClr val="75757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20</a:t>
            </a:r>
            <a:r>
              <a:rPr lang="zh-CN" altLang="en-US" sz="2000" dirty="0" smtClean="0">
                <a:solidFill>
                  <a:srgbClr val="75757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分，完成一次，笔记本记录日期、分数；</a:t>
            </a:r>
            <a:endParaRPr lang="zh-CN" altLang="en-US" sz="2000" dirty="0" smtClean="0">
              <a:solidFill>
                <a:srgbClr val="757575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步骤二</a:t>
            </a:r>
            <a:r>
              <a:rPr lang="zh-CN" altLang="en-US" sz="2000" dirty="0" smtClean="0">
                <a:solidFill>
                  <a:srgbClr val="75757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：完成</a:t>
            </a:r>
            <a:r>
              <a:rPr lang="en-US" altLang="zh-CN" sz="2000" dirty="0" smtClean="0">
                <a:solidFill>
                  <a:srgbClr val="75757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3</a:t>
            </a:r>
            <a:r>
              <a:rPr lang="zh-CN" altLang="en-US" sz="2000" dirty="0" smtClean="0">
                <a:solidFill>
                  <a:srgbClr val="75757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个单位的题量后，总结错题原因，并记录；</a:t>
            </a:r>
            <a:endParaRPr lang="zh-CN" altLang="en-US" sz="2000" dirty="0" smtClean="0">
              <a:solidFill>
                <a:srgbClr val="757575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000" dirty="0" smtClean="0">
                <a:solidFill>
                  <a:schemeClr val="accent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latin typeface="黑体" panose="02010609060101010101" pitchFamily="49" charset="-122"/>
                <a:ea typeface="黑体" panose="02010609060101010101" pitchFamily="49" charset="-122"/>
              </a:rPr>
              <a:t>步骤三：</a:t>
            </a:r>
            <a:r>
              <a:rPr lang="zh-CN" altLang="en-US" sz="2000" dirty="0" smtClean="0">
                <a:solidFill>
                  <a:srgbClr val="757575"/>
                </a:solidFill>
                <a:latin typeface="黑体" panose="02010609060101010101" pitchFamily="49" charset="-122"/>
                <a:ea typeface="黑体" panose="02010609060101010101" pitchFamily="49" charset="-122"/>
              </a:rPr>
              <a:t>在翻阅答案后依然不能理解的题目，在记录上记录下来，开学问老师</a:t>
            </a:r>
            <a:endParaRPr lang="zh-CN" altLang="en-US" sz="2000" dirty="0" smtClean="0">
              <a:solidFill>
                <a:srgbClr val="757575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50000"/>
              </a:lnSpc>
            </a:pPr>
            <a:endParaRPr lang="zh-CN" altLang="en-US" sz="2000" dirty="0" smtClean="0">
              <a:solidFill>
                <a:srgbClr val="757575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  <a:p>
            <a:pPr>
              <a:lnSpc>
                <a:spcPct val="130000"/>
              </a:lnSpc>
            </a:pPr>
            <a:endParaRPr lang="zh-CN" altLang="en-US" sz="2400" dirty="0" smtClean="0">
              <a:solidFill>
                <a:srgbClr val="757575"/>
              </a:solidFill>
              <a:latin typeface="黑体" panose="02010609060101010101" pitchFamily="49" charset="-122"/>
              <a:ea typeface="黑体" panose="02010609060101010101" pitchFamily="49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757555" y="5494655"/>
            <a:ext cx="9881235" cy="1050290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p>
            <a:pPr algn="l">
              <a:lnSpc>
                <a:spcPct val="130000"/>
              </a:lnSpc>
            </a:pPr>
            <a:r>
              <a:rPr lang="zh-CN" altLang="en-US" sz="2400" dirty="0" smtClean="0"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楷体" panose="02010609060101010101" charset="-122"/>
                <a:ea typeface="楷体" panose="02010609060101010101" charset="-122"/>
                <a:sym typeface="+mn-ea"/>
              </a:rPr>
              <a:t>暑期重点：加大阅读理解的训练力度。中考阅读理解难度从今年开始增大，考察学生理解文章主旨的题目增多，因此这是暑期提升能力的重点</a:t>
            </a:r>
            <a:endParaRPr lang="zh-CN" altLang="en-US" sz="2400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C00000"/>
              </a:solidFill>
              <a:effectLst/>
              <a:latin typeface="楷体" panose="02010609060101010101" charset="-122"/>
              <a:ea typeface="楷体" panose="02010609060101010101" charset="-122"/>
              <a:sym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810625" y="4399280"/>
            <a:ext cx="2814955" cy="583565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r>
              <a:rPr lang="zh-CN" altLang="en-US" sz="3200" dirty="0" smtClean="0">
                <a:solidFill>
                  <a:srgbClr val="757575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（</a:t>
            </a:r>
            <a:r>
              <a:rPr lang="zh-CN" altLang="en-US" sz="3200" b="1" dirty="0" smtClean="0">
                <a:solidFill>
                  <a:srgbClr val="FF0000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定时，定量</a:t>
            </a:r>
            <a:r>
              <a:rPr lang="zh-CN" altLang="en-US" sz="3200" dirty="0" smtClean="0">
                <a:solidFill>
                  <a:srgbClr val="757575"/>
                </a:solidFill>
                <a:latin typeface="黑体" panose="02010609060101010101" pitchFamily="49" charset="-122"/>
                <a:ea typeface="黑体" panose="02010609060101010101" pitchFamily="49" charset="-122"/>
                <a:sym typeface="+mn-ea"/>
              </a:rPr>
              <a:t>）</a:t>
            </a:r>
            <a:endParaRPr lang="zh-CN" altLang="en-US" sz="3200" dirty="0" smtClean="0">
              <a:solidFill>
                <a:srgbClr val="757575"/>
              </a:solidFill>
              <a:latin typeface="黑体" panose="02010609060101010101" pitchFamily="49" charset="-122"/>
              <a:ea typeface="黑体" panose="02010609060101010101" pitchFamily="49" charset="-122"/>
              <a:sym typeface="+mn-ea"/>
            </a:endParaRPr>
          </a:p>
        </p:txBody>
      </p:sp>
    </p:spTree>
    <p:custDataLst>
      <p:tags r:id="rId2"/>
    </p:custData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ldLvl="0" animBg="1"/>
      <p:bldP spid="5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圆角矩形 1"/>
          <p:cNvSpPr/>
          <p:nvPr/>
        </p:nvSpPr>
        <p:spPr>
          <a:xfrm>
            <a:off x="2140585" y="1944370"/>
            <a:ext cx="7557135" cy="264604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p>
            <a:pPr algn="ctr"/>
            <a:r>
              <a:rPr lang="zh-CN" altLang="en-US" sz="7200"/>
              <a:t>谦虚，踏实</a:t>
            </a:r>
            <a:endParaRPr lang="zh-CN" altLang="en-US" sz="7200"/>
          </a:p>
        </p:txBody>
      </p:sp>
    </p:spTree>
    <p:custDataLst>
      <p:tags r:id="rId1"/>
    </p:custData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p="http://schemas.openxmlformats.org/presentationml/2006/main">
  <p:tag name="KSO_WM_TAG_VERSION" val="1.0"/>
  <p:tag name="KSO_WM_BEAUTIFY_FLAG" val="#wm#"/>
  <p:tag name="KSO_WM_TEMPLATE_CATEGORY" val="custom"/>
  <p:tag name="KSO_WM_TEMPLATE_INDEX" val="151"/>
  <p:tag name="KSO_WM_UNIT_TYPE" val="a"/>
  <p:tag name="KSO_WM_UNIT_INDEX" val="1"/>
  <p:tag name="KSO_WM_UNIT_ID" val="custom151_15*a*1"/>
  <p:tag name="KSO_WM_UNIT_CLEAR" val="1"/>
  <p:tag name="KSO_WM_UNIT_LAYERLEVEL" val="1"/>
  <p:tag name="KSO_WM_UNIT_VALUE" val="22"/>
  <p:tag name="KSO_WM_UNIT_ISCONTENTSTITLE" val="0"/>
  <p:tag name="KSO_WM_UNIT_HIGHLIGHT" val="0"/>
  <p:tag name="KSO_WM_UNIT_COMPATIBLE" val="0"/>
  <p:tag name="KSO_WM_UNIT_PRESET_TEXT_INDEX" val="3"/>
  <p:tag name="KSO_WM_UNIT_PRESET_TEXT_LEN" val="17"/>
</p:tagLst>
</file>

<file path=ppt/tags/tag2.xml><?xml version="1.0" encoding="utf-8"?>
<p:tagLst xmlns:p="http://schemas.openxmlformats.org/presentationml/2006/main">
  <p:tag name="KSO_WM_TEMPLATE_CATEGORY" val="custom"/>
  <p:tag name="KSO_WM_TEMPLATE_INDEX" val="151"/>
  <p:tag name="KSO_WM_SLIDE_ID" val="custom151_15"/>
  <p:tag name="KSO_WM_SLIDE_INDEX" val="15"/>
  <p:tag name="KSO_WM_SLIDE_ITEM_CNT" val="3"/>
  <p:tag name="KSO_WM_SLIDE_LAYOUT" val="a_m"/>
  <p:tag name="KSO_WM_SLIDE_LAYOUT_CNT" val="1_1"/>
  <p:tag name="KSO_WM_SLIDE_TYPE" val="text"/>
  <p:tag name="KSO_WM_BEAUTIFY_FLAG" val="#wm#"/>
  <p:tag name="KSO_WM_TAG_VERSION" val="1.0"/>
  <p:tag name="KSO_WM_SLIDE_POSITION" val="147*173"/>
  <p:tag name="KSO_WM_SLIDE_SIZE" val="505*217"/>
  <p:tag name="KSO_WM_DIAGRAM_GROUP_CODE" val="m1-1"/>
</p:tagLst>
</file>

<file path=ppt/tags/tag3.xml><?xml version="1.0" encoding="utf-8"?>
<p:tagLst xmlns:p="http://schemas.openxmlformats.org/presentationml/2006/main">
  <p:tag name="KSO_WM_TEMPLATE_CATEGORY" val="custom"/>
  <p:tag name="KSO_WM_TEMPLATE_INDEX" val="151"/>
  <p:tag name="KSO_WM_SLIDE_ID" val="custom151_23"/>
  <p:tag name="KSO_WM_SLIDE_INDEX" val="23"/>
  <p:tag name="KSO_WM_SLIDE_ITEM_CNT" val="3"/>
  <p:tag name="KSO_WM_SLIDE_LAYOUT" val="a_f_l"/>
  <p:tag name="KSO_WM_SLIDE_LAYOUT_CNT" val="1_1_1"/>
  <p:tag name="KSO_WM_SLIDE_TYPE" val="text"/>
  <p:tag name="KSO_WM_BEAUTIFY_FLAG" val="#wm#"/>
  <p:tag name="KSO_WM_TAG_VERSION" val="1.0"/>
  <p:tag name="KSO_WM_SLIDE_POSITION" val="159*173"/>
  <p:tag name="KSO_WM_SLIDE_SIZE" val="439*222"/>
  <p:tag name="KSO_WM_DIAGRAM_GROUP_CODE" val="l1-2"/>
</p:tagLst>
</file>

<file path=ppt/tags/tag4.xml><?xml version="1.0" encoding="utf-8"?>
<p:tagLst xmlns:p="http://schemas.openxmlformats.org/presentationml/2006/main">
  <p:tag name="KSO_WM_BEAUTIFY_FLAG" val="#wm#"/>
  <p:tag name="KSO_WM_TEMPLATE_CATEGORY" val="custom"/>
  <p:tag name="KSO_WM_TEMPLATE_INDEX" val="151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1835</Words>
  <Application>WPS 演示</Application>
  <PresentationFormat>宽屏</PresentationFormat>
  <Paragraphs>136</Paragraphs>
  <Slides>14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14</vt:i4>
      </vt:variant>
    </vt:vector>
  </HeadingPairs>
  <TitlesOfParts>
    <vt:vector size="24" baseType="lpstr">
      <vt:lpstr>Arial</vt:lpstr>
      <vt:lpstr>宋体</vt:lpstr>
      <vt:lpstr>Wingdings</vt:lpstr>
      <vt:lpstr>黑体</vt:lpstr>
      <vt:lpstr>楷体</vt:lpstr>
      <vt:lpstr>Calibri Light</vt:lpstr>
      <vt:lpstr>Calibri</vt:lpstr>
      <vt:lpstr>微软雅黑</vt:lpstr>
      <vt:lpstr>Arial Unicode MS</vt:lpstr>
      <vt:lpstr>Office 主题</vt:lpstr>
      <vt:lpstr>初二5班学期总结</vt:lpstr>
      <vt:lpstr>一、期末考试成绩概况</vt:lpstr>
      <vt:lpstr>单科优胜</vt:lpstr>
      <vt:lpstr>班级评优</vt:lpstr>
      <vt:lpstr>认真努力</vt:lpstr>
      <vt:lpstr>进步神速</vt:lpstr>
      <vt:lpstr>无私奉献</vt:lpstr>
      <vt:lpstr>课堂活跃</vt:lpstr>
      <vt:lpstr>期末考试成绩分析</vt:lpstr>
      <vt:lpstr>PowerPoint 演示文稿</vt:lpstr>
      <vt:lpstr>暑期放假安排</vt:lpstr>
      <vt:lpstr>暑期安排几点建议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Administrator</cp:lastModifiedBy>
  <cp:revision>10</cp:revision>
  <dcterms:created xsi:type="dcterms:W3CDTF">2017-07-04T11:34:00Z</dcterms:created>
  <dcterms:modified xsi:type="dcterms:W3CDTF">2017-07-06T07:54:27Z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2052-10.1.0.6554</vt:lpwstr>
  </property>
</Properties>
</file>