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304" r:id="rId3"/>
    <p:sldId id="261" r:id="rId4"/>
    <p:sldId id="262" r:id="rId5"/>
    <p:sldId id="264" r:id="rId6"/>
    <p:sldId id="265" r:id="rId7"/>
    <p:sldId id="266" r:id="rId8"/>
    <p:sldId id="267" r:id="rId9"/>
    <p:sldId id="269" r:id="rId10"/>
    <p:sldId id="270" r:id="rId11"/>
    <p:sldId id="271" r:id="rId12"/>
    <p:sldId id="273" r:id="rId13"/>
    <p:sldId id="272" r:id="rId14"/>
    <p:sldId id="275" r:id="rId15"/>
    <p:sldId id="277" r:id="rId16"/>
    <p:sldId id="280" r:id="rId17"/>
    <p:sldId id="278" r:id="rId18"/>
    <p:sldId id="279" r:id="rId19"/>
    <p:sldId id="281" r:id="rId20"/>
    <p:sldId id="282" r:id="rId21"/>
    <p:sldId id="283" r:id="rId22"/>
    <p:sldId id="284" r:id="rId23"/>
    <p:sldId id="285" r:id="rId24"/>
    <p:sldId id="286" r:id="rId25"/>
    <p:sldId id="287" r:id="rId26"/>
    <p:sldId id="288" r:id="rId27"/>
    <p:sldId id="306" r:id="rId28"/>
    <p:sldId id="315" r:id="rId29"/>
    <p:sldId id="316" r:id="rId30"/>
    <p:sldId id="317" r:id="rId31"/>
    <p:sldId id="307" r:id="rId32"/>
    <p:sldId id="308" r:id="rId33"/>
    <p:sldId id="309" r:id="rId34"/>
    <p:sldId id="310" r:id="rId35"/>
    <p:sldId id="311" r:id="rId36"/>
    <p:sldId id="312" r:id="rId37"/>
    <p:sldId id="313" r:id="rId38"/>
    <p:sldId id="314"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257" r:id="rId55"/>
    <p:sldId id="258" r:id="rId56"/>
    <p:sldId id="259" r:id="rId5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0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94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2286000" y="3124200"/>
            <a:ext cx="6172200" cy="189436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7764621" y="1174097"/>
            <a:ext cx="2286000" cy="381000"/>
          </a:xfrm>
        </p:spPr>
        <p:txBody>
          <a:bodyPr/>
          <a:lstStyle/>
          <a:p>
            <a:fld id="{530820CF-B880-4189-942D-D702A7CBA730}" type="datetimeFigureOut">
              <a:rPr lang="zh-CN" altLang="en-US" smtClean="0"/>
              <a:t>2017/2/13</a:t>
            </a:fld>
            <a:endParaRPr lang="zh-CN" altLang="en-US"/>
          </a:p>
        </p:txBody>
      </p:sp>
      <p:sp>
        <p:nvSpPr>
          <p:cNvPr id="17" name="页脚占位符 16"/>
          <p:cNvSpPr>
            <a:spLocks noGrp="1"/>
          </p:cNvSpPr>
          <p:nvPr>
            <p:ph type="ftr" sz="quarter" idx="11"/>
          </p:nvPr>
        </p:nvSpPr>
        <p:spPr bwMode="auto">
          <a:xfrm rot="5400000">
            <a:off x="7077269" y="4181669"/>
            <a:ext cx="3657600" cy="384048"/>
          </a:xfrm>
        </p:spPr>
        <p:txBody>
          <a:bodyPr/>
          <a:lstStyle/>
          <a:p>
            <a:endParaRPr lang="zh-CN"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325544" y="4928702"/>
            <a:ext cx="609600" cy="517524"/>
          </a:xfrm>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457200" y="1600200"/>
            <a:ext cx="7467600" cy="487375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530820CF-B880-4189-942D-D702A7CBA730}" type="datetimeFigureOut">
              <a:rPr lang="zh-CN" altLang="en-US" smtClean="0"/>
              <a:t>2017/2/13</a:t>
            </a:fld>
            <a:endParaRPr lang="zh-CN" altLang="en-US"/>
          </a:p>
        </p:txBody>
      </p:sp>
      <p:sp>
        <p:nvSpPr>
          <p:cNvPr id="9" name="灯片编号占位符 8"/>
          <p:cNvSpPr>
            <a:spLocks noGrp="1"/>
          </p:cNvSpPr>
          <p:nvPr>
            <p:ph type="sldNum" sz="quarter" idx="15"/>
          </p:nvPr>
        </p:nvSpPr>
        <p:spPr/>
        <p:txBody>
          <a:bodyPr rtlCol="0"/>
          <a:lstStyle/>
          <a:p>
            <a:fld id="{0C913308-F349-4B6D-A68A-DD1791B4A57B}" type="slidenum">
              <a:rPr lang="zh-CN" altLang="en-US" smtClean="0"/>
              <a:t>‹#›</a:t>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286000" y="2895600"/>
            <a:ext cx="6172200" cy="2053590"/>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bwMode="auto">
          <a:xfrm rot="5400000">
            <a:off x="7763256" y="1170432"/>
            <a:ext cx="2286000" cy="381000"/>
          </a:xfrm>
        </p:spPr>
        <p:txBody>
          <a:bodyPr/>
          <a:lstStyle/>
          <a:p>
            <a:fld id="{530820CF-B880-4189-942D-D702A7CBA730}" type="datetimeFigureOut">
              <a:rPr lang="zh-CN" altLang="en-US" smtClean="0"/>
              <a:t>2017/2/13</a:t>
            </a:fld>
            <a:endParaRPr lang="zh-CN" altLang="en-US"/>
          </a:p>
        </p:txBody>
      </p:sp>
      <p:sp>
        <p:nvSpPr>
          <p:cNvPr id="5" name="页脚占位符 4"/>
          <p:cNvSpPr>
            <a:spLocks noGrp="1"/>
          </p:cNvSpPr>
          <p:nvPr>
            <p:ph type="ftr" sz="quarter" idx="11"/>
          </p:nvPr>
        </p:nvSpPr>
        <p:spPr bwMode="auto">
          <a:xfrm rot="5400000">
            <a:off x="7077456" y="4178808"/>
            <a:ext cx="3657600" cy="384048"/>
          </a:xfrm>
        </p:spPr>
        <p:txBody>
          <a:bodyPr/>
          <a:lstStyle/>
          <a:p>
            <a:endParaRPr lang="zh-CN"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340616" y="4928702"/>
            <a:ext cx="609600" cy="517524"/>
          </a:xfrm>
        </p:spPr>
        <p:txBody>
          <a:bodyPr/>
          <a:lstStyle/>
          <a:p>
            <a:fld id="{0C913308-F349-4B6D-A68A-DD1791B4A57B}"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2017/2/13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内容占位符 8"/>
          <p:cNvSpPr>
            <a:spLocks noGrp="1"/>
          </p:cNvSpPr>
          <p:nvPr>
            <p:ph sz="quarter" idx="1"/>
          </p:nvPr>
        </p:nvSpPr>
        <p:spPr>
          <a:xfrm>
            <a:off x="457200"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270248"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7543800" cy="114300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2017/2/13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内容占位符 10"/>
          <p:cNvSpPr>
            <a:spLocks noGrp="1"/>
          </p:cNvSpPr>
          <p:nvPr>
            <p:ph sz="quarter" idx="2"/>
          </p:nvPr>
        </p:nvSpPr>
        <p:spPr>
          <a:xfrm>
            <a:off x="457200"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371975"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
        <p:nvSpPr>
          <p:cNvPr id="14" name="文本占位符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530820CF-B880-4189-942D-D702A7CBA730}" type="datetimeFigureOut">
              <a:rPr lang="zh-CN" altLang="en-US" smtClean="0"/>
              <a:t>2017/2/13</a:t>
            </a:fld>
            <a:endParaRPr lang="zh-CN" altLang="en-US"/>
          </a:p>
        </p:txBody>
      </p:sp>
      <p:sp>
        <p:nvSpPr>
          <p:cNvPr id="7" name="灯片编号占位符 6"/>
          <p:cNvSpPr>
            <a:spLocks noGrp="1"/>
          </p:cNvSpPr>
          <p:nvPr>
            <p:ph type="sldNum" sz="quarter" idx="11"/>
          </p:nvPr>
        </p:nvSpPr>
        <p:spPr/>
        <p:txBody>
          <a:bodyPr rtlCol="0"/>
          <a:lstStyle/>
          <a:p>
            <a:fld id="{0C913308-F349-4B6D-A68A-DD1791B4A57B}" type="slidenum">
              <a:rPr lang="zh-CN" altLang="en-US" smtClean="0"/>
              <a:t>‹#›</a:t>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8" name="直接连接符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304800" y="274320"/>
            <a:ext cx="5638800" cy="6327648"/>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530820CF-B880-4189-942D-D702A7CBA730}" type="datetimeFigureOut">
              <a:rPr lang="zh-CN" altLang="en-US" smtClean="0"/>
              <a:t>2017/2/13</a:t>
            </a:fld>
            <a:endParaRPr lang="zh-CN" altLang="en-US"/>
          </a:p>
        </p:txBody>
      </p:sp>
      <p:sp>
        <p:nvSpPr>
          <p:cNvPr id="22" name="灯片编号占位符 21"/>
          <p:cNvSpPr>
            <a:spLocks noGrp="1"/>
          </p:cNvSpPr>
          <p:nvPr>
            <p:ph type="sldNum" sz="quarter" idx="15"/>
          </p:nvPr>
        </p:nvSpPr>
        <p:spPr/>
        <p:txBody>
          <a:bodyPr rtlCol="0"/>
          <a:lstStyle/>
          <a:p>
            <a:fld id="{0C913308-F349-4B6D-A68A-DD1791B4A57B}" type="slidenum">
              <a:rPr lang="zh-CN" altLang="en-US" smtClean="0"/>
              <a:t>‹#›</a:t>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3350133" y="3200400"/>
            <a:ext cx="630936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10" name="直接连接符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530820CF-B880-4189-942D-D702A7CBA730}" type="datetimeFigureOut">
              <a:rPr lang="zh-CN" altLang="en-US" smtClean="0"/>
              <a:t>2017/2/13</a:t>
            </a:fld>
            <a:endParaRPr lang="zh-CN" altLang="en-US"/>
          </a:p>
        </p:txBody>
      </p:sp>
      <p:sp>
        <p:nvSpPr>
          <p:cNvPr id="18" name="灯片编号占位符 17"/>
          <p:cNvSpPr>
            <a:spLocks noGrp="1"/>
          </p:cNvSpPr>
          <p:nvPr>
            <p:ph type="sldNum" sz="quarter" idx="11"/>
          </p:nvPr>
        </p:nvSpPr>
        <p:spPr/>
        <p:txBody>
          <a:bodyPr rtlCol="0"/>
          <a:lstStyle/>
          <a:p>
            <a:fld id="{0C913308-F349-4B6D-A68A-DD1791B4A57B}" type="slidenum">
              <a:rPr lang="zh-CN" altLang="en-US" smtClean="0"/>
              <a:t>‹#›</a:t>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676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C854B56-F3C0-4ACC-964D-F6DD28B3D38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138537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2A92B9D6-85B9-44AE-8A74-1B769D40726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900046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E6FCD28-F657-4AF8-82A7-8E523BBE319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1133561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279D665-5C53-4B84-8714-A5339AB54F4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06800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6CF4519A-1EA1-48BE-AED4-F8A34DD5C04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575505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0862F4DB-3E6E-464B-B175-74241537490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867673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09633110-768C-4398-A380-6025F63D5F5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3814186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AC5D2CA-2A3E-4B7C-AC1E-4DF702E9A22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21195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5C3BDA1-7877-48DB-8125-C6130E63995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067660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C72E912-B854-457B-A75D-590136A2933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8407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285FEDD8-40D6-4E0F-9BE0-DF09A3D5478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610035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FF9C47C9-0F86-4F39-8760-F40E7161C87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150885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457200" y="274638"/>
            <a:ext cx="7467600" cy="114300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30820CF-B880-4189-942D-D702A7CBA730}" type="datetimeFigureOut">
              <a:rPr lang="zh-CN" altLang="en-US" smtClean="0"/>
              <a:t>2017/2/13</a:t>
            </a:fld>
            <a:endParaRPr lang="zh-CN" altLang="en-US"/>
          </a:p>
        </p:txBody>
      </p:sp>
      <p:sp>
        <p:nvSpPr>
          <p:cNvPr id="3" name="页脚占位符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atin typeface="+mn-lt"/>
              </a:defRPr>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fontAlgn="base">
              <a:spcBef>
                <a:spcPct val="0"/>
              </a:spcBef>
              <a:spcAft>
                <a:spcPct val="0"/>
              </a:spcAft>
            </a:pPr>
            <a:fld id="{38DEC347-5A4B-400E-8321-7E3A83EC6EFD}"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extLst>
      <p:ext uri="{BB962C8B-B14F-4D97-AF65-F5344CB8AC3E}">
        <p14:creationId xmlns:p14="http://schemas.microsoft.com/office/powerpoint/2010/main" val="1926561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defRPr>
      </a:lvl2pPr>
      <a:lvl3pPr algn="ctr" rtl="0" fontAlgn="base">
        <a:spcBef>
          <a:spcPct val="0"/>
        </a:spcBef>
        <a:spcAft>
          <a:spcPct val="0"/>
        </a:spcAft>
        <a:defRPr sz="4400">
          <a:solidFill>
            <a:schemeClr val="tx2"/>
          </a:solidFill>
          <a:latin typeface="Arial" charset="0"/>
          <a:ea typeface="宋体" charset="-122"/>
        </a:defRPr>
      </a:lvl3pPr>
      <a:lvl4pPr algn="ctr" rtl="0" fontAlgn="base">
        <a:spcBef>
          <a:spcPct val="0"/>
        </a:spcBef>
        <a:spcAft>
          <a:spcPct val="0"/>
        </a:spcAft>
        <a:defRPr sz="4400">
          <a:solidFill>
            <a:schemeClr val="tx2"/>
          </a:solidFill>
          <a:latin typeface="Arial" charset="0"/>
          <a:ea typeface="宋体" charset="-122"/>
        </a:defRPr>
      </a:lvl4pPr>
      <a:lvl5pPr algn="ctr" rtl="0" fontAlgn="base">
        <a:spcBef>
          <a:spcPct val="0"/>
        </a:spcBef>
        <a:spcAft>
          <a:spcPct val="0"/>
        </a:spcAft>
        <a:defRPr sz="4400">
          <a:solidFill>
            <a:schemeClr val="tx2"/>
          </a:solidFill>
          <a:latin typeface="Arial" charset="0"/>
          <a:ea typeface="宋体" charset="-122"/>
        </a:defRPr>
      </a:lvl5pPr>
      <a:lvl6pPr marL="457200" algn="ctr" rtl="0" fontAlgn="base">
        <a:spcBef>
          <a:spcPct val="0"/>
        </a:spcBef>
        <a:spcAft>
          <a:spcPct val="0"/>
        </a:spcAft>
        <a:defRPr sz="4400">
          <a:solidFill>
            <a:schemeClr val="tx2"/>
          </a:solidFill>
          <a:latin typeface="Arial" charset="0"/>
          <a:ea typeface="宋体" charset="-122"/>
        </a:defRPr>
      </a:lvl6pPr>
      <a:lvl7pPr marL="914400" algn="ctr" rtl="0" fontAlgn="base">
        <a:spcBef>
          <a:spcPct val="0"/>
        </a:spcBef>
        <a:spcAft>
          <a:spcPct val="0"/>
        </a:spcAft>
        <a:defRPr sz="4400">
          <a:solidFill>
            <a:schemeClr val="tx2"/>
          </a:solidFill>
          <a:latin typeface="Arial" charset="0"/>
          <a:ea typeface="宋体" charset="-122"/>
        </a:defRPr>
      </a:lvl7pPr>
      <a:lvl8pPr marL="1371600" algn="ctr" rtl="0" fontAlgn="base">
        <a:spcBef>
          <a:spcPct val="0"/>
        </a:spcBef>
        <a:spcAft>
          <a:spcPct val="0"/>
        </a:spcAft>
        <a:defRPr sz="4400">
          <a:solidFill>
            <a:schemeClr val="tx2"/>
          </a:solidFill>
          <a:latin typeface="Arial" charset="0"/>
          <a:ea typeface="宋体" charset="-122"/>
        </a:defRPr>
      </a:lvl8pPr>
      <a:lvl9pPr marL="1828800" algn="ctr" rtl="0" fontAlgn="base">
        <a:spcBef>
          <a:spcPct val="0"/>
        </a:spcBef>
        <a:spcAft>
          <a:spcPct val="0"/>
        </a:spcAft>
        <a:defRPr sz="4400">
          <a:solidFill>
            <a:schemeClr val="tx2"/>
          </a:solidFill>
          <a:latin typeface="Arial" charset="0"/>
          <a:ea typeface="宋体"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20367;&#32599;&#32426;&#20844;&#22253;.rmvb" TargetMode="Externa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hyperlink" Target="&#35838;&#26412;&#24405;&#38899;4/M2U4using%20language%20reading%20and%20listening.mp3" TargetMode="External"/><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8.xml"/><Relationship Id="rId4" Type="http://schemas.openxmlformats.org/officeDocument/2006/relationships/image" Target="../media/image14.gif"/></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hyperlink" Target="&#35838;&#26412;&#24405;&#38899;4/using%20language%20listening.mp3" TargetMode="External"/><Relationship Id="rId2" Type="http://schemas.openxmlformats.org/officeDocument/2006/relationships/image" Target="../media/image12.jpeg"/><Relationship Id="rId1" Type="http://schemas.openxmlformats.org/officeDocument/2006/relationships/slideLayout" Target="../slideLayouts/slideLayout18.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image" Target="../media/image12.jpeg"/><Relationship Id="rId1" Type="http://schemas.openxmlformats.org/officeDocument/2006/relationships/slideLayout" Target="../slideLayouts/slideLayout18.xml"/><Relationship Id="rId5" Type="http://schemas.openxmlformats.org/officeDocument/2006/relationships/image" Target="../media/image13.jpeg"/><Relationship Id="rId4" Type="http://schemas.openxmlformats.org/officeDocument/2006/relationships/hyperlink" Target="&#35838;&#26412;&#24405;&#38899;4/using%20language%20listening.mp3"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ext Box 3"/>
          <p:cNvSpPr txBox="1">
            <a:spLocks noChangeArrowheads="1"/>
          </p:cNvSpPr>
          <p:nvPr/>
        </p:nvSpPr>
        <p:spPr bwMode="auto">
          <a:xfrm>
            <a:off x="2955925" y="1098550"/>
            <a:ext cx="3232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66"/>
                </a:solidFill>
                <a:latin typeface="Times New Roman" pitchFamily="18" charset="0"/>
              </a:rPr>
              <a:t>Enjoy the video</a:t>
            </a:r>
          </a:p>
        </p:txBody>
      </p:sp>
      <p:pic>
        <p:nvPicPr>
          <p:cNvPr id="53252" name="Picture 4" descr="Movies-Folder4312">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844824"/>
            <a:ext cx="752475" cy="6477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99592" y="2636912"/>
            <a:ext cx="6840760" cy="1384995"/>
          </a:xfrm>
          <a:prstGeom prst="rect">
            <a:avLst/>
          </a:prstGeom>
          <a:noFill/>
        </p:spPr>
        <p:txBody>
          <a:bodyPr wrap="square" rtlCol="0">
            <a:spAutoFit/>
          </a:bodyPr>
          <a:lstStyle/>
          <a:p>
            <a:pPr marL="514350" indent="-514350">
              <a:buAutoNum type="arabicPeriod"/>
            </a:pPr>
            <a:r>
              <a:rPr lang="en-US" altLang="zh-CN" sz="2800" b="1" dirty="0" smtClean="0"/>
              <a:t>What is the video about</a:t>
            </a:r>
            <a:r>
              <a:rPr lang="zh-CN" altLang="en-US" sz="2800" b="1" dirty="0" smtClean="0"/>
              <a:t>？</a:t>
            </a:r>
            <a:endParaRPr lang="en-US" altLang="zh-CN" sz="2800" b="1" dirty="0" smtClean="0"/>
          </a:p>
          <a:p>
            <a:pPr marL="514350" indent="-514350">
              <a:buAutoNum type="arabicPeriod"/>
            </a:pPr>
            <a:r>
              <a:rPr lang="en-US" altLang="zh-CN" sz="2800" b="1" dirty="0" smtClean="0"/>
              <a:t>Use some words to describe the dinosaur.  </a:t>
            </a:r>
            <a:endParaRPr lang="zh-CN" altLang="en-US" sz="2800" b="1" dirty="0"/>
          </a:p>
        </p:txBody>
      </p:sp>
    </p:spTree>
    <p:extLst>
      <p:ext uri="{BB962C8B-B14F-4D97-AF65-F5344CB8AC3E}">
        <p14:creationId xmlns:p14="http://schemas.microsoft.com/office/powerpoint/2010/main" val="4226887779"/>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ppt_w</p:attrName>
                                        </p:attrNameLst>
                                      </p:cBhvr>
                                      <p:tavLst>
                                        <p:tav tm="0">
                                          <p:val>
                                            <p:fltVal val="0"/>
                                          </p:val>
                                        </p:tav>
                                        <p:tav tm="100000">
                                          <p:val>
                                            <p:strVal val="#ppt_w"/>
                                          </p:val>
                                        </p:tav>
                                      </p:tavLst>
                                    </p:anim>
                                    <p:anim calcmode="lin" valueType="num">
                                      <p:cBhvr>
                                        <p:cTn id="8" dur="1000" fill="hold"/>
                                        <p:tgtEl>
                                          <p:spTgt spid="53251"/>
                                        </p:tgtEl>
                                        <p:attrNameLst>
                                          <p:attrName>ppt_h</p:attrName>
                                        </p:attrNameLst>
                                      </p:cBhvr>
                                      <p:tavLst>
                                        <p:tav tm="0">
                                          <p:val>
                                            <p:fltVal val="0"/>
                                          </p:val>
                                        </p:tav>
                                        <p:tav tm="100000">
                                          <p:val>
                                            <p:strVal val="#ppt_h"/>
                                          </p:val>
                                        </p:tav>
                                      </p:tavLst>
                                    </p:anim>
                                    <p:animEffect transition="in" filter="fade">
                                      <p:cBhvr>
                                        <p:cTn id="9" dur="1000"/>
                                        <p:tgtEl>
                                          <p:spTgt spid="53251"/>
                                        </p:tgtEl>
                                      </p:cBhvr>
                                    </p:animEffect>
                                  </p:childTnLst>
                                </p:cTn>
                              </p:par>
                              <p:par>
                                <p:cTn id="10" presetID="53" presetClass="entr" presetSubtype="0" fill="hold" nodeType="withEffect">
                                  <p:stCondLst>
                                    <p:cond delay="0"/>
                                  </p:stCondLst>
                                  <p:childTnLst>
                                    <p:set>
                                      <p:cBhvr>
                                        <p:cTn id="11" dur="1" fill="hold">
                                          <p:stCondLst>
                                            <p:cond delay="0"/>
                                          </p:stCondLst>
                                        </p:cTn>
                                        <p:tgtEl>
                                          <p:spTgt spid="53252"/>
                                        </p:tgtEl>
                                        <p:attrNameLst>
                                          <p:attrName>style.visibility</p:attrName>
                                        </p:attrNameLst>
                                      </p:cBhvr>
                                      <p:to>
                                        <p:strVal val="visible"/>
                                      </p:to>
                                    </p:set>
                                    <p:anim calcmode="lin" valueType="num">
                                      <p:cBhvr>
                                        <p:cTn id="12" dur="1000" fill="hold"/>
                                        <p:tgtEl>
                                          <p:spTgt spid="53252"/>
                                        </p:tgtEl>
                                        <p:attrNameLst>
                                          <p:attrName>ppt_w</p:attrName>
                                        </p:attrNameLst>
                                      </p:cBhvr>
                                      <p:tavLst>
                                        <p:tav tm="0">
                                          <p:val>
                                            <p:fltVal val="0"/>
                                          </p:val>
                                        </p:tav>
                                        <p:tav tm="100000">
                                          <p:val>
                                            <p:strVal val="#ppt_w"/>
                                          </p:val>
                                        </p:tav>
                                      </p:tavLst>
                                    </p:anim>
                                    <p:anim calcmode="lin" valueType="num">
                                      <p:cBhvr>
                                        <p:cTn id="13" dur="1000" fill="hold"/>
                                        <p:tgtEl>
                                          <p:spTgt spid="53252"/>
                                        </p:tgtEl>
                                        <p:attrNameLst>
                                          <p:attrName>ppt_h</p:attrName>
                                        </p:attrNameLst>
                                      </p:cBhvr>
                                      <p:tavLst>
                                        <p:tav tm="0">
                                          <p:val>
                                            <p:fltVal val="0"/>
                                          </p:val>
                                        </p:tav>
                                        <p:tav tm="100000">
                                          <p:val>
                                            <p:strVal val="#ppt_h"/>
                                          </p:val>
                                        </p:tav>
                                      </p:tavLst>
                                    </p:anim>
                                    <p:animEffect transition="in" filter="fade">
                                      <p:cBhvr>
                                        <p:cTn id="14" dur="10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102" name="Picture 6" descr="图片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9144000" cy="6853238"/>
          </a:xfrm>
          <a:prstGeom prst="rect">
            <a:avLst/>
          </a:prstGeom>
          <a:noFill/>
          <a:extLst>
            <a:ext uri="{909E8E84-426E-40DD-AFC4-6F175D3DCCD1}">
              <a14:hiddenFill xmlns:a14="http://schemas.microsoft.com/office/drawing/2010/main">
                <a:solidFill>
                  <a:srgbClr val="FFFFFF"/>
                </a:solidFill>
              </a14:hiddenFill>
            </a:ext>
          </a:extLst>
        </p:spPr>
      </p:pic>
      <p:sp>
        <p:nvSpPr>
          <p:cNvPr id="4098" name="Text Box 2"/>
          <p:cNvSpPr txBox="1">
            <a:spLocks noChangeArrowheads="1"/>
          </p:cNvSpPr>
          <p:nvPr/>
        </p:nvSpPr>
        <p:spPr bwMode="auto">
          <a:xfrm>
            <a:off x="1979613" y="2420938"/>
            <a:ext cx="5400675" cy="1311275"/>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fontAlgn="base">
              <a:spcBef>
                <a:spcPct val="50000"/>
              </a:spcBef>
              <a:spcAft>
                <a:spcPct val="0"/>
              </a:spcAft>
            </a:pPr>
            <a:r>
              <a:rPr lang="en-US" altLang="zh-CN" sz="8000" b="1" smtClean="0">
                <a:solidFill>
                  <a:srgbClr val="0000FF"/>
                </a:solidFill>
                <a:latin typeface="Times New Roman" pitchFamily="18" charset="0"/>
              </a:rPr>
              <a:t>Reading II</a:t>
            </a:r>
          </a:p>
        </p:txBody>
      </p:sp>
    </p:spTree>
    <p:extLst>
      <p:ext uri="{BB962C8B-B14F-4D97-AF65-F5344CB8AC3E}">
        <p14:creationId xmlns:p14="http://schemas.microsoft.com/office/powerpoint/2010/main" val="443355979"/>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from="(-#ppt_w/2)" to="(#ppt_x)" calcmode="lin" valueType="num">
                                      <p:cBhvr>
                                        <p:cTn id="7" dur="600" fill="hold">
                                          <p:stCondLst>
                                            <p:cond delay="0"/>
                                          </p:stCondLst>
                                        </p:cTn>
                                        <p:tgtEl>
                                          <p:spTgt spid="4098"/>
                                        </p:tgtEl>
                                        <p:attrNameLst>
                                          <p:attrName>ppt_x</p:attrName>
                                        </p:attrNameLst>
                                      </p:cBhvr>
                                    </p:anim>
                                    <p:anim from="0" to="-1.0" calcmode="lin" valueType="num">
                                      <p:cBhvr>
                                        <p:cTn id="8" dur="200" decel="50000" autoRev="1" fill="hold">
                                          <p:stCondLst>
                                            <p:cond delay="600"/>
                                          </p:stCondLst>
                                        </p:cTn>
                                        <p:tgtEl>
                                          <p:spTgt spid="4098"/>
                                        </p:tgtEl>
                                        <p:attrNameLst>
                                          <p:attrName>xshear</p:attrName>
                                        </p:attrNameLst>
                                      </p:cBhvr>
                                    </p:anim>
                                    <p:animScale>
                                      <p:cBhvr>
                                        <p:cTn id="9" dur="200" decel="100000" autoRev="1" fill="hold">
                                          <p:stCondLst>
                                            <p:cond delay="600"/>
                                          </p:stCondLst>
                                        </p:cTn>
                                        <p:tgtEl>
                                          <p:spTgt spid="4098"/>
                                        </p:tgtEl>
                                      </p:cBhvr>
                                      <p:from x="100000" y="100000"/>
                                      <p:to x="80000" y="100000"/>
                                    </p:animScale>
                                    <p:anim by="(#ppt_h/3+#ppt_w*0.1)" calcmode="lin" valueType="num">
                                      <p:cBhvr additive="sum">
                                        <p:cTn id="10" dur="200" decel="100000" autoRev="1" fill="hold">
                                          <p:stCondLst>
                                            <p:cond delay="600"/>
                                          </p:stCondLst>
                                        </p:cTn>
                                        <p:tgtEl>
                                          <p:spTgt spid="409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833438" y="1173163"/>
            <a:ext cx="7770812" cy="4703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kumimoji="1" lang="en-US" altLang="zh-CN" sz="3600" b="1" i="1" dirty="0" smtClean="0">
                <a:solidFill>
                  <a:srgbClr val="000000"/>
                </a:solidFill>
                <a:latin typeface="Times New Roman" pitchFamily="18" charset="0"/>
                <a:ea typeface="Gungsuh" pitchFamily="18" charset="-127"/>
              </a:rPr>
              <a:t>Dinosaur is an animal that </a:t>
            </a:r>
            <a:r>
              <a:rPr kumimoji="1" lang="en-US" altLang="zh-CN" sz="3600" b="1" i="1" dirty="0" smtClean="0">
                <a:solidFill>
                  <a:srgbClr val="FF0000"/>
                </a:solidFill>
                <a:latin typeface="Times New Roman" pitchFamily="18" charset="0"/>
                <a:ea typeface="Gungsuh" pitchFamily="18" charset="-127"/>
              </a:rPr>
              <a:t>we can not see </a:t>
            </a:r>
            <a:r>
              <a:rPr kumimoji="1" lang="en-US" altLang="zh-CN" sz="3600" b="1" i="1" dirty="0" smtClean="0">
                <a:solidFill>
                  <a:srgbClr val="000000"/>
                </a:solidFill>
                <a:latin typeface="Times New Roman" pitchFamily="18" charset="0"/>
                <a:ea typeface="Gungsuh" pitchFamily="18" charset="-127"/>
              </a:rPr>
              <a:t>on the earth now. What we see in the museum are </a:t>
            </a:r>
            <a:r>
              <a:rPr kumimoji="1" lang="en-US" altLang="zh-CN" sz="3600" b="1" i="1" dirty="0" smtClean="0">
                <a:solidFill>
                  <a:srgbClr val="FF0000"/>
                </a:solidFill>
                <a:latin typeface="Times New Roman" pitchFamily="18" charset="0"/>
                <a:ea typeface="Gungsuh" pitchFamily="18" charset="-127"/>
              </a:rPr>
              <a:t>the  fossils </a:t>
            </a:r>
            <a:r>
              <a:rPr kumimoji="1" lang="en-US" altLang="zh-CN" sz="3600" b="1" i="1" dirty="0" smtClean="0">
                <a:solidFill>
                  <a:srgbClr val="000000"/>
                </a:solidFill>
                <a:latin typeface="Times New Roman" pitchFamily="18" charset="0"/>
                <a:ea typeface="Gungsuh" pitchFamily="18" charset="-127"/>
              </a:rPr>
              <a:t>of many kinds of dinosaurs. They were found by the people </a:t>
            </a:r>
            <a:r>
              <a:rPr kumimoji="1" lang="en-US" altLang="zh-CN" sz="3600" b="1" i="1" dirty="0" smtClean="0">
                <a:solidFill>
                  <a:srgbClr val="FF0000"/>
                </a:solidFill>
                <a:latin typeface="Times New Roman" pitchFamily="18" charset="0"/>
                <a:ea typeface="Gungsuh" pitchFamily="18" charset="-127"/>
              </a:rPr>
              <a:t>at home and abroad</a:t>
            </a:r>
            <a:r>
              <a:rPr kumimoji="1" lang="en-US" altLang="zh-CN" sz="3600" b="1" i="1" dirty="0" smtClean="0">
                <a:solidFill>
                  <a:srgbClr val="000000"/>
                </a:solidFill>
                <a:latin typeface="Times New Roman" pitchFamily="18" charset="0"/>
                <a:ea typeface="Gungsuh" pitchFamily="18" charset="-127"/>
              </a:rPr>
              <a:t>. Some dinosaurs have long necks and tails, while others look like birds.</a:t>
            </a:r>
          </a:p>
        </p:txBody>
      </p:sp>
    </p:spTree>
    <p:extLst>
      <p:ext uri="{BB962C8B-B14F-4D97-AF65-F5344CB8AC3E}">
        <p14:creationId xmlns:p14="http://schemas.microsoft.com/office/powerpoint/2010/main" val="276803930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strips(downRight)">
                                      <p:cBhvr>
                                        <p:cTn id="7" dur="1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Lst>
  </p:timing>
</p:sld>
</file>

<file path=ppt/slides/slide4.xml><?xml version="1.0" encoding="utf-8"?>
<p:sld xmlns:a="http://schemas.openxmlformats.org/drawingml/2006/main" xmlns:r="http://schemas.openxmlformats.org/officeDocument/2006/relationships" xmlns:p="http://schemas.openxmlformats.org/presentationml/2006/main" show="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2772" name="Picture 4" descr="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 y="14288"/>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542409"/>
      </p:ext>
    </p:extLst>
  </p:cSld>
  <p:clrMapOvr>
    <a:masterClrMapping/>
  </p:clrMapOvr>
  <p:transition>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146" name="Picture 2" descr="16-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900722"/>
      </p:ext>
    </p:extLst>
  </p:cSld>
  <p:clrMapOvr>
    <a:masterClrMapping/>
  </p:clrMapOvr>
  <p:transition>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4818" name="Picture 2" descr="20053241664526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2126452"/>
      </p:ext>
    </p:extLst>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5842" name="Text Box 2" descr="logo001057">
            <a:hlinkClick r:id="rId3" action="ppaction://hlinkfile"/>
          </p:cNvPr>
          <p:cNvSpPr txBox="1">
            <a:spLocks noChangeArrowheads="1"/>
          </p:cNvSpPr>
          <p:nvPr/>
        </p:nvSpPr>
        <p:spPr bwMode="auto">
          <a:xfrm>
            <a:off x="468313" y="333375"/>
            <a:ext cx="4175125" cy="762000"/>
          </a:xfrm>
          <a:prstGeom prst="rect">
            <a:avLst/>
          </a:prstGeom>
          <a:blipFill dpi="0" rotWithShape="1">
            <a:blip r:embed="rId4"/>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4400" b="1" smtClean="0">
                <a:solidFill>
                  <a:srgbClr val="0000FF"/>
                </a:solidFill>
                <a:latin typeface="Times New Roman" pitchFamily="18" charset="0"/>
              </a:rPr>
              <a:t>Using language</a:t>
            </a:r>
          </a:p>
        </p:txBody>
      </p:sp>
      <p:sp>
        <p:nvSpPr>
          <p:cNvPr id="35843" name="Text Box 3"/>
          <p:cNvSpPr txBox="1">
            <a:spLocks noChangeArrowheads="1"/>
          </p:cNvSpPr>
          <p:nvPr/>
        </p:nvSpPr>
        <p:spPr bwMode="auto">
          <a:xfrm>
            <a:off x="564437" y="1107783"/>
            <a:ext cx="19907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4000" b="1" dirty="0" smtClean="0">
                <a:solidFill>
                  <a:srgbClr val="0000FF"/>
                </a:solidFill>
                <a:latin typeface="Times New Roman" pitchFamily="18" charset="0"/>
              </a:rPr>
              <a:t>Reading</a:t>
            </a:r>
          </a:p>
        </p:txBody>
      </p:sp>
      <p:sp>
        <p:nvSpPr>
          <p:cNvPr id="35844" name="Text Box 4"/>
          <p:cNvSpPr txBox="1">
            <a:spLocks noChangeArrowheads="1"/>
          </p:cNvSpPr>
          <p:nvPr/>
        </p:nvSpPr>
        <p:spPr bwMode="auto">
          <a:xfrm>
            <a:off x="683568" y="1700808"/>
            <a:ext cx="8136904" cy="204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ts val="3800"/>
              </a:lnSpc>
              <a:spcBef>
                <a:spcPct val="0"/>
              </a:spcBef>
              <a:spcAft>
                <a:spcPct val="0"/>
              </a:spcAft>
            </a:pPr>
            <a:r>
              <a:rPr lang="en-US" altLang="zh-CN" sz="3600" b="1" dirty="0" smtClean="0">
                <a:solidFill>
                  <a:srgbClr val="000000"/>
                </a:solidFill>
                <a:latin typeface="Times New Roman" pitchFamily="18" charset="0"/>
              </a:rPr>
              <a:t>1. When did dinosaurs live? </a:t>
            </a:r>
          </a:p>
          <a:p>
            <a:pPr fontAlgn="base">
              <a:lnSpc>
                <a:spcPts val="3800"/>
              </a:lnSpc>
              <a:spcBef>
                <a:spcPct val="0"/>
              </a:spcBef>
              <a:spcAft>
                <a:spcPct val="0"/>
              </a:spcAft>
            </a:pPr>
            <a:r>
              <a:rPr lang="en-US" altLang="zh-CN" sz="3600" b="1" dirty="0" smtClean="0">
                <a:solidFill>
                  <a:srgbClr val="FF0000"/>
                </a:solidFill>
                <a:latin typeface="Times New Roman" pitchFamily="18" charset="0"/>
              </a:rPr>
              <a:t>    Tens of millions of years ago. </a:t>
            </a:r>
          </a:p>
          <a:p>
            <a:pPr fontAlgn="base">
              <a:lnSpc>
                <a:spcPts val="3800"/>
              </a:lnSpc>
              <a:spcBef>
                <a:spcPct val="0"/>
              </a:spcBef>
              <a:spcAft>
                <a:spcPct val="0"/>
              </a:spcAft>
            </a:pPr>
            <a:r>
              <a:rPr lang="en-US" altLang="zh-CN" sz="3600" b="1" dirty="0" smtClean="0">
                <a:solidFill>
                  <a:srgbClr val="000000"/>
                </a:solidFill>
                <a:latin typeface="Times New Roman" pitchFamily="18" charset="0"/>
              </a:rPr>
              <a:t>2. When did dinosaurs die out? </a:t>
            </a:r>
          </a:p>
          <a:p>
            <a:pPr fontAlgn="base">
              <a:lnSpc>
                <a:spcPts val="3800"/>
              </a:lnSpc>
              <a:spcBef>
                <a:spcPct val="0"/>
              </a:spcBef>
              <a:spcAft>
                <a:spcPct val="0"/>
              </a:spcAft>
            </a:pPr>
            <a:r>
              <a:rPr lang="en-US" altLang="zh-CN" sz="3600" b="1" dirty="0" smtClean="0">
                <a:solidFill>
                  <a:srgbClr val="FF0000"/>
                </a:solidFill>
                <a:latin typeface="Times New Roman" pitchFamily="18" charset="0"/>
              </a:rPr>
              <a:t>    About 65 million years ago.</a:t>
            </a:r>
          </a:p>
        </p:txBody>
      </p:sp>
      <p:sp>
        <p:nvSpPr>
          <p:cNvPr id="5" name="Text Box 2"/>
          <p:cNvSpPr txBox="1">
            <a:spLocks noChangeArrowheads="1"/>
          </p:cNvSpPr>
          <p:nvPr/>
        </p:nvSpPr>
        <p:spPr bwMode="auto">
          <a:xfrm>
            <a:off x="691681" y="3744827"/>
            <a:ext cx="8101610" cy="204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1325" indent="-441325">
              <a:defRPr>
                <a:solidFill>
                  <a:schemeClr val="tx1"/>
                </a:solidFill>
                <a:latin typeface="Arial" charset="0"/>
                <a:ea typeface="宋体" charset="-122"/>
              </a:defRPr>
            </a:lvl1pPr>
            <a:lvl2pPr>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marL="0" indent="0" fontAlgn="base">
              <a:lnSpc>
                <a:spcPts val="3800"/>
              </a:lnSpc>
              <a:spcBef>
                <a:spcPct val="0"/>
              </a:spcBef>
              <a:spcAft>
                <a:spcPct val="0"/>
              </a:spcAft>
            </a:pPr>
            <a:r>
              <a:rPr lang="en-US" altLang="zh-CN" sz="3600" b="1" dirty="0" smtClean="0">
                <a:solidFill>
                  <a:srgbClr val="000000"/>
                </a:solidFill>
                <a:latin typeface="Times New Roman" pitchFamily="18" charset="0"/>
              </a:rPr>
              <a:t>3. How did dinosaurs die out? </a:t>
            </a:r>
          </a:p>
          <a:p>
            <a:pPr marL="0" indent="0" fontAlgn="base">
              <a:lnSpc>
                <a:spcPts val="3800"/>
              </a:lnSpc>
              <a:spcBef>
                <a:spcPct val="0"/>
              </a:spcBef>
              <a:spcAft>
                <a:spcPct val="0"/>
              </a:spcAft>
            </a:pPr>
            <a:r>
              <a:rPr lang="en-US" altLang="zh-CN" sz="3600" b="1" dirty="0" smtClean="0">
                <a:solidFill>
                  <a:srgbClr val="FF0000"/>
                </a:solidFill>
                <a:latin typeface="Times New Roman" pitchFamily="18" charset="0"/>
              </a:rPr>
              <a:t>    A large rock hit the earth and put too much dust into the air.</a:t>
            </a:r>
          </a:p>
          <a:p>
            <a:pPr marL="0" indent="0" fontAlgn="base">
              <a:lnSpc>
                <a:spcPts val="3800"/>
              </a:lnSpc>
              <a:spcBef>
                <a:spcPct val="0"/>
              </a:spcBef>
              <a:spcAft>
                <a:spcPct val="0"/>
              </a:spcAft>
            </a:pPr>
            <a:r>
              <a:rPr lang="en-US" altLang="zh-CN" sz="3600" b="1" dirty="0" smtClean="0">
                <a:solidFill>
                  <a:srgbClr val="FF0000"/>
                </a:solidFill>
                <a:latin typeface="Times New Roman" pitchFamily="18" charset="0"/>
              </a:rPr>
              <a:t>    The earth got too hot to live on.</a:t>
            </a:r>
          </a:p>
        </p:txBody>
      </p:sp>
    </p:spTree>
    <p:extLst>
      <p:ext uri="{BB962C8B-B14F-4D97-AF65-F5344CB8AC3E}">
        <p14:creationId xmlns:p14="http://schemas.microsoft.com/office/powerpoint/2010/main" val="2310643830"/>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barn(inVertical)">
                                      <p:cBhvr>
                                        <p:cTn id="7" dur="500"/>
                                        <p:tgtEl>
                                          <p:spTgt spid="3584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5844">
                                            <p:txEl>
                                              <p:pRg st="2" end="2"/>
                                            </p:txEl>
                                          </p:spTgt>
                                        </p:tgtEl>
                                        <p:attrNameLst>
                                          <p:attrName>style.visibility</p:attrName>
                                        </p:attrNameLst>
                                      </p:cBhvr>
                                      <p:to>
                                        <p:strVal val="visible"/>
                                      </p:to>
                                    </p:set>
                                    <p:animEffect transition="in" filter="barn(inVertical)">
                                      <p:cBhvr>
                                        <p:cTn id="10" dur="500"/>
                                        <p:tgtEl>
                                          <p:spTgt spid="35844">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5844">
                                            <p:txEl>
                                              <p:pRg st="1" end="1"/>
                                            </p:txEl>
                                          </p:spTgt>
                                        </p:tgtEl>
                                        <p:attrNameLst>
                                          <p:attrName>style.visibility</p:attrName>
                                        </p:attrNameLst>
                                      </p:cBhvr>
                                      <p:to>
                                        <p:strVal val="visible"/>
                                      </p:to>
                                    </p:set>
                                    <p:animEffect transition="in" filter="wipe(down)">
                                      <p:cBhvr>
                                        <p:cTn id="18" dur="500"/>
                                        <p:tgtEl>
                                          <p:spTgt spid="3584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5844">
                                            <p:txEl>
                                              <p:pRg st="3" end="3"/>
                                            </p:txEl>
                                          </p:spTgt>
                                        </p:tgtEl>
                                        <p:attrNameLst>
                                          <p:attrName>style.visibility</p:attrName>
                                        </p:attrNameLst>
                                      </p:cBhvr>
                                      <p:to>
                                        <p:strVal val="visible"/>
                                      </p:to>
                                    </p:set>
                                    <p:animEffect transition="in" filter="wipe(down)">
                                      <p:cBhvr>
                                        <p:cTn id="23" dur="500"/>
                                        <p:tgtEl>
                                          <p:spTgt spid="3584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Effect transition="in" filter="wipe(down)">
                                      <p:cBhvr>
                                        <p:cTn id="28" dur="500"/>
                                        <p:tgtEl>
                                          <p:spTgt spid="5">
                                            <p:txEl>
                                              <p:pRg st="1" end="1"/>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Effect transition="in" filter="wipe(down)">
                                      <p:cBhvr>
                                        <p:cTn id="31"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68325" y="439738"/>
            <a:ext cx="3962400" cy="685800"/>
          </a:xfrm>
          <a:ln/>
        </p:spPr>
        <p:txBody>
          <a:bodyPr/>
          <a:lstStyle/>
          <a:p>
            <a:pPr algn="l"/>
            <a:r>
              <a:rPr lang="en-US" altLang="zh-CN" b="1">
                <a:solidFill>
                  <a:srgbClr val="FF0000"/>
                </a:solidFill>
                <a:latin typeface="Times New Roman" pitchFamily="18" charset="0"/>
              </a:rPr>
              <a:t>True or false</a:t>
            </a:r>
            <a:r>
              <a:rPr lang="en-US" altLang="zh-CN" b="1">
                <a:solidFill>
                  <a:srgbClr val="0000FF"/>
                </a:solidFill>
                <a:latin typeface="Comic Sans MS" pitchFamily="66" charset="0"/>
              </a:rPr>
              <a:t> </a:t>
            </a:r>
          </a:p>
        </p:txBody>
      </p:sp>
      <p:sp>
        <p:nvSpPr>
          <p:cNvPr id="37891" name="Rectangle 3"/>
          <p:cNvSpPr>
            <a:spLocks noGrp="1" noChangeArrowheads="1"/>
          </p:cNvSpPr>
          <p:nvPr>
            <p:ph type="body" idx="1"/>
          </p:nvPr>
        </p:nvSpPr>
        <p:spPr>
          <a:xfrm>
            <a:off x="971550" y="1979613"/>
            <a:ext cx="7820025" cy="3681412"/>
          </a:xfrm>
          <a:noFill/>
          <a:ln/>
          <a:extLst>
            <a:ext uri="{909E8E84-426E-40DD-AFC4-6F175D3DCCD1}">
              <a14:hiddenFill xmlns:a14="http://schemas.microsoft.com/office/drawing/2010/main">
                <a:solidFill>
                  <a:srgbClr val="FFCCFF"/>
                </a:solidFill>
              </a14:hiddenFill>
            </a:ext>
          </a:extLst>
        </p:spPr>
        <p:txBody>
          <a:bodyPr/>
          <a:lstStyle/>
          <a:p>
            <a:pPr marL="609600" indent="-609600">
              <a:buFontTx/>
              <a:buAutoNum type="arabicPeriod"/>
            </a:pPr>
            <a:r>
              <a:rPr lang="en-US" altLang="zh-CN" sz="3600" b="1">
                <a:latin typeface="Times New Roman" pitchFamily="18" charset="0"/>
              </a:rPr>
              <a:t>There are many different species of dinosaur and all of them have been found in China.</a:t>
            </a:r>
          </a:p>
          <a:p>
            <a:pPr marL="609600" indent="-609600">
              <a:buFontTx/>
              <a:buAutoNum type="arabicPeriod"/>
            </a:pPr>
            <a:r>
              <a:rPr lang="en-US" altLang="zh-CN" sz="3600" b="1">
                <a:latin typeface="Times New Roman" pitchFamily="18" charset="0"/>
              </a:rPr>
              <a:t>Not long ago, a rare new species of bird-like dinosaur was discovered                     in Henan Province.</a:t>
            </a:r>
          </a:p>
        </p:txBody>
      </p:sp>
      <p:sp>
        <p:nvSpPr>
          <p:cNvPr id="37892" name="Text Box 4"/>
          <p:cNvSpPr txBox="1">
            <a:spLocks noChangeArrowheads="1"/>
          </p:cNvSpPr>
          <p:nvPr/>
        </p:nvSpPr>
        <p:spPr bwMode="auto">
          <a:xfrm>
            <a:off x="4889500" y="3068638"/>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latin typeface="Times New Roman" pitchFamily="18" charset="0"/>
              </a:rPr>
              <a:t>several</a:t>
            </a:r>
          </a:p>
        </p:txBody>
      </p:sp>
      <p:sp>
        <p:nvSpPr>
          <p:cNvPr id="37893" name="Text Box 5"/>
          <p:cNvSpPr txBox="1">
            <a:spLocks noChangeArrowheads="1"/>
          </p:cNvSpPr>
          <p:nvPr/>
        </p:nvSpPr>
        <p:spPr bwMode="auto">
          <a:xfrm>
            <a:off x="5724525" y="4854575"/>
            <a:ext cx="2051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latin typeface="Times New Roman" pitchFamily="18" charset="0"/>
              </a:rPr>
              <a:t>Liaoning </a:t>
            </a:r>
          </a:p>
        </p:txBody>
      </p:sp>
      <p:sp>
        <p:nvSpPr>
          <p:cNvPr id="37894" name="Line 6"/>
          <p:cNvSpPr>
            <a:spLocks noChangeShapeType="1"/>
          </p:cNvSpPr>
          <p:nvPr/>
        </p:nvSpPr>
        <p:spPr bwMode="auto">
          <a:xfrm>
            <a:off x="4359275" y="3068638"/>
            <a:ext cx="50165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b="1" smtClean="0">
              <a:solidFill>
                <a:srgbClr val="000000"/>
              </a:solidFill>
              <a:latin typeface="Times New Roman" pitchFamily="18" charset="0"/>
            </a:endParaRPr>
          </a:p>
        </p:txBody>
      </p:sp>
      <p:sp>
        <p:nvSpPr>
          <p:cNvPr id="37895" name="Line 7"/>
          <p:cNvSpPr>
            <a:spLocks noChangeShapeType="1"/>
          </p:cNvSpPr>
          <p:nvPr/>
        </p:nvSpPr>
        <p:spPr bwMode="auto">
          <a:xfrm>
            <a:off x="2195513" y="5445125"/>
            <a:ext cx="12192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b="1" smtClean="0">
              <a:solidFill>
                <a:srgbClr val="000000"/>
              </a:solidFill>
              <a:latin typeface="Times New Roman" pitchFamily="18" charset="0"/>
            </a:endParaRPr>
          </a:p>
        </p:txBody>
      </p:sp>
      <p:sp>
        <p:nvSpPr>
          <p:cNvPr id="37896" name="Text Box 8"/>
          <p:cNvSpPr txBox="1">
            <a:spLocks noChangeArrowheads="1"/>
          </p:cNvSpPr>
          <p:nvPr/>
        </p:nvSpPr>
        <p:spPr bwMode="auto">
          <a:xfrm>
            <a:off x="395288" y="2009775"/>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latin typeface="Times New Roman" pitchFamily="18" charset="0"/>
              </a:rPr>
              <a:t>F</a:t>
            </a:r>
          </a:p>
        </p:txBody>
      </p:sp>
      <p:sp>
        <p:nvSpPr>
          <p:cNvPr id="37897" name="Text Box 9"/>
          <p:cNvSpPr txBox="1">
            <a:spLocks noChangeArrowheads="1"/>
          </p:cNvSpPr>
          <p:nvPr/>
        </p:nvSpPr>
        <p:spPr bwMode="auto">
          <a:xfrm>
            <a:off x="395288" y="3724275"/>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latin typeface="Times New Roman" pitchFamily="18" charset="0"/>
              </a:rPr>
              <a:t>F</a:t>
            </a:r>
          </a:p>
        </p:txBody>
      </p:sp>
    </p:spTree>
    <p:extLst>
      <p:ext uri="{BB962C8B-B14F-4D97-AF65-F5344CB8AC3E}">
        <p14:creationId xmlns:p14="http://schemas.microsoft.com/office/powerpoint/2010/main" val="36982683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1000" fill="hold"/>
                                        <p:tgtEl>
                                          <p:spTgt spid="37890"/>
                                        </p:tgtEl>
                                        <p:attrNameLst>
                                          <p:attrName>ppt_w</p:attrName>
                                        </p:attrNameLst>
                                      </p:cBhvr>
                                      <p:tavLst>
                                        <p:tav tm="0">
                                          <p:val>
                                            <p:fltVal val="0"/>
                                          </p:val>
                                        </p:tav>
                                        <p:tav tm="100000">
                                          <p:val>
                                            <p:strVal val="#ppt_w"/>
                                          </p:val>
                                        </p:tav>
                                      </p:tavLst>
                                    </p:anim>
                                    <p:anim calcmode="lin" valueType="num">
                                      <p:cBhvr>
                                        <p:cTn id="8" dur="1000" fill="hold"/>
                                        <p:tgtEl>
                                          <p:spTgt spid="37890"/>
                                        </p:tgtEl>
                                        <p:attrNameLst>
                                          <p:attrName>ppt_h</p:attrName>
                                        </p:attrNameLst>
                                      </p:cBhvr>
                                      <p:tavLst>
                                        <p:tav tm="0">
                                          <p:val>
                                            <p:fltVal val="0"/>
                                          </p:val>
                                        </p:tav>
                                        <p:tav tm="100000">
                                          <p:val>
                                            <p:strVal val="#ppt_h"/>
                                          </p:val>
                                        </p:tav>
                                      </p:tavLst>
                                    </p:anim>
                                    <p:animEffect transition="in" filter="fade">
                                      <p:cBhvr>
                                        <p:cTn id="9" dur="1000"/>
                                        <p:tgtEl>
                                          <p:spTgt spid="378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8" presetClass="entr" presetSubtype="6" fill="hold" grpId="0" nodeType="clickEffect">
                                  <p:stCondLst>
                                    <p:cond delay="0"/>
                                  </p:stCondLst>
                                  <p:childTnLst>
                                    <p:set>
                                      <p:cBhvr>
                                        <p:cTn id="13" dur="1" fill="hold">
                                          <p:stCondLst>
                                            <p:cond delay="0"/>
                                          </p:stCondLst>
                                        </p:cTn>
                                        <p:tgtEl>
                                          <p:spTgt spid="37891">
                                            <p:txEl>
                                              <p:pRg st="0" end="0"/>
                                            </p:txEl>
                                          </p:spTgt>
                                        </p:tgtEl>
                                        <p:attrNameLst>
                                          <p:attrName>style.visibility</p:attrName>
                                        </p:attrNameLst>
                                      </p:cBhvr>
                                      <p:to>
                                        <p:strVal val="visible"/>
                                      </p:to>
                                    </p:set>
                                    <p:animEffect transition="in" filter="strips(downRight)">
                                      <p:cBhvr>
                                        <p:cTn id="14" dur="1000"/>
                                        <p:tgtEl>
                                          <p:spTgt spid="37891">
                                            <p:txEl>
                                              <p:pRg st="0" end="0"/>
                                            </p:txEl>
                                          </p:spTgt>
                                        </p:tgtEl>
                                      </p:cBhvr>
                                    </p:animEffect>
                                  </p:childTnLst>
                                </p:cTn>
                              </p:par>
                              <p:par>
                                <p:cTn id="15" presetID="18" presetClass="entr" presetSubtype="6" fill="hold" grpId="0" nodeType="with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strips(downRight)">
                                      <p:cBhvr>
                                        <p:cTn id="17" dur="1000"/>
                                        <p:tgtEl>
                                          <p:spTgt spid="378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37896"/>
                                        </p:tgtEl>
                                        <p:attrNameLst>
                                          <p:attrName>style.visibility</p:attrName>
                                        </p:attrNameLst>
                                      </p:cBhvr>
                                      <p:to>
                                        <p:strVal val="visible"/>
                                      </p:to>
                                    </p:set>
                                    <p:animEffect transition="in" filter="wipe(down)">
                                      <p:cBhvr>
                                        <p:cTn id="22" dur="290">
                                          <p:stCondLst>
                                            <p:cond delay="0"/>
                                          </p:stCondLst>
                                        </p:cTn>
                                        <p:tgtEl>
                                          <p:spTgt spid="37896"/>
                                        </p:tgtEl>
                                      </p:cBhvr>
                                    </p:animEffect>
                                    <p:anim calcmode="lin" valueType="num">
                                      <p:cBhvr>
                                        <p:cTn id="23" dur="911" tmFilter="0,0; 0.14,0.36; 0.43,0.73; 0.71,0.91; 1.0,1.0">
                                          <p:stCondLst>
                                            <p:cond delay="0"/>
                                          </p:stCondLst>
                                        </p:cTn>
                                        <p:tgtEl>
                                          <p:spTgt spid="37896"/>
                                        </p:tgtEl>
                                        <p:attrNameLst>
                                          <p:attrName>ppt_x</p:attrName>
                                        </p:attrNameLst>
                                      </p:cBhvr>
                                      <p:tavLst>
                                        <p:tav tm="0">
                                          <p:val>
                                            <p:strVal val="#ppt_x-0.25"/>
                                          </p:val>
                                        </p:tav>
                                        <p:tav tm="100000">
                                          <p:val>
                                            <p:strVal val="#ppt_x"/>
                                          </p:val>
                                        </p:tav>
                                      </p:tavLst>
                                    </p:anim>
                                    <p:anim calcmode="lin" valueType="num">
                                      <p:cBhvr>
                                        <p:cTn id="24" dur="332" tmFilter="0.0,0.0; 0.25,0.07; 0.50,0.2; 0.75,0.467; 1.0,1.0">
                                          <p:stCondLst>
                                            <p:cond delay="0"/>
                                          </p:stCondLst>
                                        </p:cTn>
                                        <p:tgtEl>
                                          <p:spTgt spid="37896"/>
                                        </p:tgtEl>
                                        <p:attrNameLst>
                                          <p:attrName>ppt_y</p:attrName>
                                        </p:attrNameLst>
                                      </p:cBhvr>
                                      <p:tavLst>
                                        <p:tav tm="0" fmla="#ppt_y-sin(pi*$)/3">
                                          <p:val>
                                            <p:fltVal val="0.5"/>
                                          </p:val>
                                        </p:tav>
                                        <p:tav tm="100000">
                                          <p:val>
                                            <p:fltVal val="1"/>
                                          </p:val>
                                        </p:tav>
                                      </p:tavLst>
                                    </p:anim>
                                    <p:anim calcmode="lin" valueType="num">
                                      <p:cBhvr>
                                        <p:cTn id="25" dur="332" tmFilter="0, 0; 0.125,0.2665; 0.25,0.4; 0.375,0.465; 0.5,0.5;  0.625,0.535; 0.75,0.6; 0.875,0.7335; 1,1">
                                          <p:stCondLst>
                                            <p:cond delay="332"/>
                                          </p:stCondLst>
                                        </p:cTn>
                                        <p:tgtEl>
                                          <p:spTgt spid="37896"/>
                                        </p:tgtEl>
                                        <p:attrNameLst>
                                          <p:attrName>ppt_y</p:attrName>
                                        </p:attrNameLst>
                                      </p:cBhvr>
                                      <p:tavLst>
                                        <p:tav tm="0" fmla="#ppt_y-sin(pi*$)/9">
                                          <p:val>
                                            <p:fltVal val="0"/>
                                          </p:val>
                                        </p:tav>
                                        <p:tav tm="100000">
                                          <p:val>
                                            <p:fltVal val="1"/>
                                          </p:val>
                                        </p:tav>
                                      </p:tavLst>
                                    </p:anim>
                                    <p:anim calcmode="lin" valueType="num">
                                      <p:cBhvr>
                                        <p:cTn id="26" dur="166" tmFilter="0, 0; 0.125,0.2665; 0.25,0.4; 0.375,0.465; 0.5,0.5;  0.625,0.535; 0.75,0.6; 0.875,0.7335; 1,1">
                                          <p:stCondLst>
                                            <p:cond delay="662"/>
                                          </p:stCondLst>
                                        </p:cTn>
                                        <p:tgtEl>
                                          <p:spTgt spid="37896"/>
                                        </p:tgtEl>
                                        <p:attrNameLst>
                                          <p:attrName>ppt_y</p:attrName>
                                        </p:attrNameLst>
                                      </p:cBhvr>
                                      <p:tavLst>
                                        <p:tav tm="0" fmla="#ppt_y-sin(pi*$)/27">
                                          <p:val>
                                            <p:fltVal val="0"/>
                                          </p:val>
                                        </p:tav>
                                        <p:tav tm="100000">
                                          <p:val>
                                            <p:fltVal val="1"/>
                                          </p:val>
                                        </p:tav>
                                      </p:tavLst>
                                    </p:anim>
                                    <p:anim calcmode="lin" valueType="num">
                                      <p:cBhvr>
                                        <p:cTn id="27" dur="82" tmFilter="0, 0; 0.125,0.2665; 0.25,0.4; 0.375,0.465; 0.5,0.5;  0.625,0.535; 0.75,0.6; 0.875,0.7335; 1,1">
                                          <p:stCondLst>
                                            <p:cond delay="828"/>
                                          </p:stCondLst>
                                        </p:cTn>
                                        <p:tgtEl>
                                          <p:spTgt spid="37896"/>
                                        </p:tgtEl>
                                        <p:attrNameLst>
                                          <p:attrName>ppt_y</p:attrName>
                                        </p:attrNameLst>
                                      </p:cBhvr>
                                      <p:tavLst>
                                        <p:tav tm="0" fmla="#ppt_y-sin(pi*$)/81">
                                          <p:val>
                                            <p:fltVal val="0"/>
                                          </p:val>
                                        </p:tav>
                                        <p:tav tm="100000">
                                          <p:val>
                                            <p:fltVal val="1"/>
                                          </p:val>
                                        </p:tav>
                                      </p:tavLst>
                                    </p:anim>
                                    <p:animScale>
                                      <p:cBhvr>
                                        <p:cTn id="28" dur="13">
                                          <p:stCondLst>
                                            <p:cond delay="325"/>
                                          </p:stCondLst>
                                        </p:cTn>
                                        <p:tgtEl>
                                          <p:spTgt spid="37896"/>
                                        </p:tgtEl>
                                      </p:cBhvr>
                                      <p:to x="100000" y="60000"/>
                                    </p:animScale>
                                    <p:animScale>
                                      <p:cBhvr>
                                        <p:cTn id="29" dur="83" decel="50000">
                                          <p:stCondLst>
                                            <p:cond delay="338"/>
                                          </p:stCondLst>
                                        </p:cTn>
                                        <p:tgtEl>
                                          <p:spTgt spid="37896"/>
                                        </p:tgtEl>
                                      </p:cBhvr>
                                      <p:to x="100000" y="100000"/>
                                    </p:animScale>
                                    <p:animScale>
                                      <p:cBhvr>
                                        <p:cTn id="30" dur="13">
                                          <p:stCondLst>
                                            <p:cond delay="656"/>
                                          </p:stCondLst>
                                        </p:cTn>
                                        <p:tgtEl>
                                          <p:spTgt spid="37896"/>
                                        </p:tgtEl>
                                      </p:cBhvr>
                                      <p:to x="100000" y="80000"/>
                                    </p:animScale>
                                    <p:animScale>
                                      <p:cBhvr>
                                        <p:cTn id="31" dur="83" decel="50000">
                                          <p:stCondLst>
                                            <p:cond delay="669"/>
                                          </p:stCondLst>
                                        </p:cTn>
                                        <p:tgtEl>
                                          <p:spTgt spid="37896"/>
                                        </p:tgtEl>
                                      </p:cBhvr>
                                      <p:to x="100000" y="100000"/>
                                    </p:animScale>
                                    <p:animScale>
                                      <p:cBhvr>
                                        <p:cTn id="32" dur="13">
                                          <p:stCondLst>
                                            <p:cond delay="821"/>
                                          </p:stCondLst>
                                        </p:cTn>
                                        <p:tgtEl>
                                          <p:spTgt spid="37896"/>
                                        </p:tgtEl>
                                      </p:cBhvr>
                                      <p:to x="100000" y="90000"/>
                                    </p:animScale>
                                    <p:animScale>
                                      <p:cBhvr>
                                        <p:cTn id="33" dur="83" decel="50000">
                                          <p:stCondLst>
                                            <p:cond delay="834"/>
                                          </p:stCondLst>
                                        </p:cTn>
                                        <p:tgtEl>
                                          <p:spTgt spid="37896"/>
                                        </p:tgtEl>
                                      </p:cBhvr>
                                      <p:to x="100000" y="100000"/>
                                    </p:animScale>
                                    <p:animScale>
                                      <p:cBhvr>
                                        <p:cTn id="34" dur="13">
                                          <p:stCondLst>
                                            <p:cond delay="904"/>
                                          </p:stCondLst>
                                        </p:cTn>
                                        <p:tgtEl>
                                          <p:spTgt spid="37896"/>
                                        </p:tgtEl>
                                      </p:cBhvr>
                                      <p:to x="100000" y="95000"/>
                                    </p:animScale>
                                    <p:animScale>
                                      <p:cBhvr>
                                        <p:cTn id="35" dur="83" decel="50000">
                                          <p:stCondLst>
                                            <p:cond delay="917"/>
                                          </p:stCondLst>
                                        </p:cTn>
                                        <p:tgtEl>
                                          <p:spTgt spid="37896"/>
                                        </p:tgtEl>
                                      </p:cBhvr>
                                      <p:to x="100000" y="100000"/>
                                    </p:animScale>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37894"/>
                                        </p:tgtEl>
                                        <p:attrNameLst>
                                          <p:attrName>style.visibility</p:attrName>
                                        </p:attrNameLst>
                                      </p:cBhvr>
                                      <p:to>
                                        <p:strVal val="visible"/>
                                      </p:to>
                                    </p:set>
                                    <p:animEffect transition="in" filter="wipe(left)">
                                      <p:cBhvr>
                                        <p:cTn id="40" dur="1000"/>
                                        <p:tgtEl>
                                          <p:spTgt spid="37894"/>
                                        </p:tgtEl>
                                      </p:cBhvr>
                                    </p:animEffect>
                                  </p:childTnLst>
                                </p:cTn>
                              </p:par>
                              <p:par>
                                <p:cTn id="41" presetID="18" presetClass="entr" presetSubtype="6" fill="hold" grpId="0" nodeType="withEffect">
                                  <p:stCondLst>
                                    <p:cond delay="0"/>
                                  </p:stCondLst>
                                  <p:childTnLst>
                                    <p:set>
                                      <p:cBhvr>
                                        <p:cTn id="42" dur="1" fill="hold">
                                          <p:stCondLst>
                                            <p:cond delay="0"/>
                                          </p:stCondLst>
                                        </p:cTn>
                                        <p:tgtEl>
                                          <p:spTgt spid="37892"/>
                                        </p:tgtEl>
                                        <p:attrNameLst>
                                          <p:attrName>style.visibility</p:attrName>
                                        </p:attrNameLst>
                                      </p:cBhvr>
                                      <p:to>
                                        <p:strVal val="visible"/>
                                      </p:to>
                                    </p:set>
                                    <p:animEffect transition="in" filter="strips(downRight)">
                                      <p:cBhvr>
                                        <p:cTn id="43" dur="1000"/>
                                        <p:tgtEl>
                                          <p:spTgt spid="37892"/>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37897"/>
                                        </p:tgtEl>
                                        <p:attrNameLst>
                                          <p:attrName>style.visibility</p:attrName>
                                        </p:attrNameLst>
                                      </p:cBhvr>
                                      <p:to>
                                        <p:strVal val="visible"/>
                                      </p:to>
                                    </p:set>
                                    <p:animEffect transition="in" filter="wipe(down)">
                                      <p:cBhvr>
                                        <p:cTn id="48" dur="290">
                                          <p:stCondLst>
                                            <p:cond delay="0"/>
                                          </p:stCondLst>
                                        </p:cTn>
                                        <p:tgtEl>
                                          <p:spTgt spid="37897"/>
                                        </p:tgtEl>
                                      </p:cBhvr>
                                    </p:animEffect>
                                    <p:anim calcmode="lin" valueType="num">
                                      <p:cBhvr>
                                        <p:cTn id="49" dur="911" tmFilter="0,0; 0.14,0.36; 0.43,0.73; 0.71,0.91; 1.0,1.0">
                                          <p:stCondLst>
                                            <p:cond delay="0"/>
                                          </p:stCondLst>
                                        </p:cTn>
                                        <p:tgtEl>
                                          <p:spTgt spid="37897"/>
                                        </p:tgtEl>
                                        <p:attrNameLst>
                                          <p:attrName>ppt_x</p:attrName>
                                        </p:attrNameLst>
                                      </p:cBhvr>
                                      <p:tavLst>
                                        <p:tav tm="0">
                                          <p:val>
                                            <p:strVal val="#ppt_x-0.25"/>
                                          </p:val>
                                        </p:tav>
                                        <p:tav tm="100000">
                                          <p:val>
                                            <p:strVal val="#ppt_x"/>
                                          </p:val>
                                        </p:tav>
                                      </p:tavLst>
                                    </p:anim>
                                    <p:anim calcmode="lin" valueType="num">
                                      <p:cBhvr>
                                        <p:cTn id="50" dur="332" tmFilter="0.0,0.0; 0.25,0.07; 0.50,0.2; 0.75,0.467; 1.0,1.0">
                                          <p:stCondLst>
                                            <p:cond delay="0"/>
                                          </p:stCondLst>
                                        </p:cTn>
                                        <p:tgtEl>
                                          <p:spTgt spid="37897"/>
                                        </p:tgtEl>
                                        <p:attrNameLst>
                                          <p:attrName>ppt_y</p:attrName>
                                        </p:attrNameLst>
                                      </p:cBhvr>
                                      <p:tavLst>
                                        <p:tav tm="0" fmla="#ppt_y-sin(pi*$)/3">
                                          <p:val>
                                            <p:fltVal val="0.5"/>
                                          </p:val>
                                        </p:tav>
                                        <p:tav tm="100000">
                                          <p:val>
                                            <p:fltVal val="1"/>
                                          </p:val>
                                        </p:tav>
                                      </p:tavLst>
                                    </p:anim>
                                    <p:anim calcmode="lin" valueType="num">
                                      <p:cBhvr>
                                        <p:cTn id="51" dur="332" tmFilter="0, 0; 0.125,0.2665; 0.25,0.4; 0.375,0.465; 0.5,0.5;  0.625,0.535; 0.75,0.6; 0.875,0.7335; 1,1">
                                          <p:stCondLst>
                                            <p:cond delay="332"/>
                                          </p:stCondLst>
                                        </p:cTn>
                                        <p:tgtEl>
                                          <p:spTgt spid="37897"/>
                                        </p:tgtEl>
                                        <p:attrNameLst>
                                          <p:attrName>ppt_y</p:attrName>
                                        </p:attrNameLst>
                                      </p:cBhvr>
                                      <p:tavLst>
                                        <p:tav tm="0" fmla="#ppt_y-sin(pi*$)/9">
                                          <p:val>
                                            <p:fltVal val="0"/>
                                          </p:val>
                                        </p:tav>
                                        <p:tav tm="100000">
                                          <p:val>
                                            <p:fltVal val="1"/>
                                          </p:val>
                                        </p:tav>
                                      </p:tavLst>
                                    </p:anim>
                                    <p:anim calcmode="lin" valueType="num">
                                      <p:cBhvr>
                                        <p:cTn id="52" dur="166" tmFilter="0, 0; 0.125,0.2665; 0.25,0.4; 0.375,0.465; 0.5,0.5;  0.625,0.535; 0.75,0.6; 0.875,0.7335; 1,1">
                                          <p:stCondLst>
                                            <p:cond delay="662"/>
                                          </p:stCondLst>
                                        </p:cTn>
                                        <p:tgtEl>
                                          <p:spTgt spid="37897"/>
                                        </p:tgtEl>
                                        <p:attrNameLst>
                                          <p:attrName>ppt_y</p:attrName>
                                        </p:attrNameLst>
                                      </p:cBhvr>
                                      <p:tavLst>
                                        <p:tav tm="0" fmla="#ppt_y-sin(pi*$)/27">
                                          <p:val>
                                            <p:fltVal val="0"/>
                                          </p:val>
                                        </p:tav>
                                        <p:tav tm="100000">
                                          <p:val>
                                            <p:fltVal val="1"/>
                                          </p:val>
                                        </p:tav>
                                      </p:tavLst>
                                    </p:anim>
                                    <p:anim calcmode="lin" valueType="num">
                                      <p:cBhvr>
                                        <p:cTn id="53" dur="82" tmFilter="0, 0; 0.125,0.2665; 0.25,0.4; 0.375,0.465; 0.5,0.5;  0.625,0.535; 0.75,0.6; 0.875,0.7335; 1,1">
                                          <p:stCondLst>
                                            <p:cond delay="828"/>
                                          </p:stCondLst>
                                        </p:cTn>
                                        <p:tgtEl>
                                          <p:spTgt spid="37897"/>
                                        </p:tgtEl>
                                        <p:attrNameLst>
                                          <p:attrName>ppt_y</p:attrName>
                                        </p:attrNameLst>
                                      </p:cBhvr>
                                      <p:tavLst>
                                        <p:tav tm="0" fmla="#ppt_y-sin(pi*$)/81">
                                          <p:val>
                                            <p:fltVal val="0"/>
                                          </p:val>
                                        </p:tav>
                                        <p:tav tm="100000">
                                          <p:val>
                                            <p:fltVal val="1"/>
                                          </p:val>
                                        </p:tav>
                                      </p:tavLst>
                                    </p:anim>
                                    <p:animScale>
                                      <p:cBhvr>
                                        <p:cTn id="54" dur="13">
                                          <p:stCondLst>
                                            <p:cond delay="325"/>
                                          </p:stCondLst>
                                        </p:cTn>
                                        <p:tgtEl>
                                          <p:spTgt spid="37897"/>
                                        </p:tgtEl>
                                      </p:cBhvr>
                                      <p:to x="100000" y="60000"/>
                                    </p:animScale>
                                    <p:animScale>
                                      <p:cBhvr>
                                        <p:cTn id="55" dur="83" decel="50000">
                                          <p:stCondLst>
                                            <p:cond delay="338"/>
                                          </p:stCondLst>
                                        </p:cTn>
                                        <p:tgtEl>
                                          <p:spTgt spid="37897"/>
                                        </p:tgtEl>
                                      </p:cBhvr>
                                      <p:to x="100000" y="100000"/>
                                    </p:animScale>
                                    <p:animScale>
                                      <p:cBhvr>
                                        <p:cTn id="56" dur="13">
                                          <p:stCondLst>
                                            <p:cond delay="656"/>
                                          </p:stCondLst>
                                        </p:cTn>
                                        <p:tgtEl>
                                          <p:spTgt spid="37897"/>
                                        </p:tgtEl>
                                      </p:cBhvr>
                                      <p:to x="100000" y="80000"/>
                                    </p:animScale>
                                    <p:animScale>
                                      <p:cBhvr>
                                        <p:cTn id="57" dur="83" decel="50000">
                                          <p:stCondLst>
                                            <p:cond delay="669"/>
                                          </p:stCondLst>
                                        </p:cTn>
                                        <p:tgtEl>
                                          <p:spTgt spid="37897"/>
                                        </p:tgtEl>
                                      </p:cBhvr>
                                      <p:to x="100000" y="100000"/>
                                    </p:animScale>
                                    <p:animScale>
                                      <p:cBhvr>
                                        <p:cTn id="58" dur="13">
                                          <p:stCondLst>
                                            <p:cond delay="821"/>
                                          </p:stCondLst>
                                        </p:cTn>
                                        <p:tgtEl>
                                          <p:spTgt spid="37897"/>
                                        </p:tgtEl>
                                      </p:cBhvr>
                                      <p:to x="100000" y="90000"/>
                                    </p:animScale>
                                    <p:animScale>
                                      <p:cBhvr>
                                        <p:cTn id="59" dur="83" decel="50000">
                                          <p:stCondLst>
                                            <p:cond delay="834"/>
                                          </p:stCondLst>
                                        </p:cTn>
                                        <p:tgtEl>
                                          <p:spTgt spid="37897"/>
                                        </p:tgtEl>
                                      </p:cBhvr>
                                      <p:to x="100000" y="100000"/>
                                    </p:animScale>
                                    <p:animScale>
                                      <p:cBhvr>
                                        <p:cTn id="60" dur="13">
                                          <p:stCondLst>
                                            <p:cond delay="904"/>
                                          </p:stCondLst>
                                        </p:cTn>
                                        <p:tgtEl>
                                          <p:spTgt spid="37897"/>
                                        </p:tgtEl>
                                      </p:cBhvr>
                                      <p:to x="100000" y="95000"/>
                                    </p:animScale>
                                    <p:animScale>
                                      <p:cBhvr>
                                        <p:cTn id="61" dur="83" decel="50000">
                                          <p:stCondLst>
                                            <p:cond delay="917"/>
                                          </p:stCondLst>
                                        </p:cTn>
                                        <p:tgtEl>
                                          <p:spTgt spid="37897"/>
                                        </p:tgtEl>
                                      </p:cBhvr>
                                      <p:to x="100000" y="100000"/>
                                    </p:animScale>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37895"/>
                                        </p:tgtEl>
                                        <p:attrNameLst>
                                          <p:attrName>style.visibility</p:attrName>
                                        </p:attrNameLst>
                                      </p:cBhvr>
                                      <p:to>
                                        <p:strVal val="visible"/>
                                      </p:to>
                                    </p:set>
                                    <p:animEffect transition="in" filter="wipe(left)">
                                      <p:cBhvr>
                                        <p:cTn id="66" dur="1000"/>
                                        <p:tgtEl>
                                          <p:spTgt spid="37895"/>
                                        </p:tgtEl>
                                      </p:cBhvr>
                                    </p:animEffect>
                                  </p:childTnLst>
                                </p:cTn>
                              </p:par>
                              <p:par>
                                <p:cTn id="67" presetID="18" presetClass="entr" presetSubtype="6" fill="hold" grpId="0" nodeType="withEffect">
                                  <p:stCondLst>
                                    <p:cond delay="0"/>
                                  </p:stCondLst>
                                  <p:childTnLst>
                                    <p:set>
                                      <p:cBhvr>
                                        <p:cTn id="68" dur="1" fill="hold">
                                          <p:stCondLst>
                                            <p:cond delay="0"/>
                                          </p:stCondLst>
                                        </p:cTn>
                                        <p:tgtEl>
                                          <p:spTgt spid="37893"/>
                                        </p:tgtEl>
                                        <p:attrNameLst>
                                          <p:attrName>style.visibility</p:attrName>
                                        </p:attrNameLst>
                                      </p:cBhvr>
                                      <p:to>
                                        <p:strVal val="visible"/>
                                      </p:to>
                                    </p:set>
                                    <p:animEffect transition="in" filter="strips(downRight)">
                                      <p:cBhvr>
                                        <p:cTn id="69" dur="1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p:bldP spid="37891" grpId="0" uiExpand="1" build="p"/>
      <p:bldP spid="37892" grpId="0"/>
      <p:bldP spid="37893" grpId="0"/>
      <p:bldP spid="37894" grpId="0" animBg="1"/>
      <p:bldP spid="37895" grpId="0" animBg="1"/>
      <p:bldP spid="37896" grpId="0"/>
      <p:bldP spid="3789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1116013" y="1377950"/>
            <a:ext cx="7129462" cy="493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3. Some scientists are sure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dinosaurs died out because the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earth got too hot for the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dinosaurs to live on any more.</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4. Dinosaurs died out quickly about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65 million years ago and many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animals have died out in the </a:t>
            </a:r>
          </a:p>
          <a:p>
            <a:pPr marL="457200" indent="-457200" fontAlgn="base">
              <a:lnSpc>
                <a:spcPct val="110000"/>
              </a:lnSpc>
              <a:spcBef>
                <a:spcPct val="0"/>
              </a:spcBef>
              <a:spcAft>
                <a:spcPct val="0"/>
              </a:spcAft>
            </a:pPr>
            <a:r>
              <a:rPr lang="en-US" altLang="zh-CN" sz="3600" b="1" smtClean="0">
                <a:solidFill>
                  <a:srgbClr val="000000"/>
                </a:solidFill>
                <a:latin typeface="Times New Roman" pitchFamily="18" charset="0"/>
              </a:rPr>
              <a:t>    same way.</a:t>
            </a:r>
          </a:p>
        </p:txBody>
      </p:sp>
      <p:sp>
        <p:nvSpPr>
          <p:cNvPr id="38915" name="Text Box 3"/>
          <p:cNvSpPr txBox="1">
            <a:spLocks noChangeArrowheads="1"/>
          </p:cNvSpPr>
          <p:nvPr/>
        </p:nvSpPr>
        <p:spPr bwMode="auto">
          <a:xfrm>
            <a:off x="611188" y="1520825"/>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rPr>
              <a:t>F</a:t>
            </a:r>
          </a:p>
        </p:txBody>
      </p:sp>
      <p:sp>
        <p:nvSpPr>
          <p:cNvPr id="38916" name="Text Box 4"/>
          <p:cNvSpPr txBox="1">
            <a:spLocks noChangeArrowheads="1"/>
          </p:cNvSpPr>
          <p:nvPr/>
        </p:nvSpPr>
        <p:spPr bwMode="auto">
          <a:xfrm>
            <a:off x="596900" y="3854450"/>
            <a:ext cx="463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FF"/>
                </a:solidFill>
              </a:rPr>
              <a:t>T</a:t>
            </a:r>
          </a:p>
        </p:txBody>
      </p:sp>
      <p:sp>
        <p:nvSpPr>
          <p:cNvPr id="38917" name="Text Box 5"/>
          <p:cNvSpPr txBox="1">
            <a:spLocks noChangeArrowheads="1"/>
          </p:cNvSpPr>
          <p:nvPr/>
        </p:nvSpPr>
        <p:spPr bwMode="auto">
          <a:xfrm>
            <a:off x="4754563" y="952500"/>
            <a:ext cx="16176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0000FF"/>
                </a:solidFill>
                <a:latin typeface="Times New Roman" pitchFamily="18" charset="0"/>
              </a:rPr>
              <a:t>think</a:t>
            </a:r>
          </a:p>
        </p:txBody>
      </p:sp>
      <p:sp>
        <p:nvSpPr>
          <p:cNvPr id="38918" name="Line 6"/>
          <p:cNvSpPr>
            <a:spLocks noChangeShapeType="1"/>
          </p:cNvSpPr>
          <p:nvPr/>
        </p:nvSpPr>
        <p:spPr bwMode="auto">
          <a:xfrm>
            <a:off x="4716463" y="1954213"/>
            <a:ext cx="14478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b="1" smtClean="0">
              <a:solidFill>
                <a:srgbClr val="000000"/>
              </a:solidFill>
              <a:latin typeface="Times New Roman" pitchFamily="18" charset="0"/>
            </a:endParaRPr>
          </a:p>
        </p:txBody>
      </p:sp>
    </p:spTree>
    <p:extLst>
      <p:ext uri="{BB962C8B-B14F-4D97-AF65-F5344CB8AC3E}">
        <p14:creationId xmlns:p14="http://schemas.microsoft.com/office/powerpoint/2010/main" val="118191633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strips(downRight)">
                                      <p:cBhvr>
                                        <p:cTn id="7" dur="1000"/>
                                        <p:tgtEl>
                                          <p:spTgt spid="389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8915"/>
                                        </p:tgtEl>
                                        <p:attrNameLst>
                                          <p:attrName>style.visibility</p:attrName>
                                        </p:attrNameLst>
                                      </p:cBhvr>
                                      <p:to>
                                        <p:strVal val="visible"/>
                                      </p:to>
                                    </p:set>
                                    <p:animEffect transition="in" filter="wipe(down)">
                                      <p:cBhvr>
                                        <p:cTn id="12" dur="290">
                                          <p:stCondLst>
                                            <p:cond delay="0"/>
                                          </p:stCondLst>
                                        </p:cTn>
                                        <p:tgtEl>
                                          <p:spTgt spid="38915"/>
                                        </p:tgtEl>
                                      </p:cBhvr>
                                    </p:animEffect>
                                    <p:anim calcmode="lin" valueType="num">
                                      <p:cBhvr>
                                        <p:cTn id="13" dur="911" tmFilter="0,0; 0.14,0.36; 0.43,0.73; 0.71,0.91; 1.0,1.0">
                                          <p:stCondLst>
                                            <p:cond delay="0"/>
                                          </p:stCondLst>
                                        </p:cTn>
                                        <p:tgtEl>
                                          <p:spTgt spid="38915"/>
                                        </p:tgtEl>
                                        <p:attrNameLst>
                                          <p:attrName>ppt_x</p:attrName>
                                        </p:attrNameLst>
                                      </p:cBhvr>
                                      <p:tavLst>
                                        <p:tav tm="0">
                                          <p:val>
                                            <p:strVal val="#ppt_x-0.25"/>
                                          </p:val>
                                        </p:tav>
                                        <p:tav tm="100000">
                                          <p:val>
                                            <p:strVal val="#ppt_x"/>
                                          </p:val>
                                        </p:tav>
                                      </p:tavLst>
                                    </p:anim>
                                    <p:anim calcmode="lin" valueType="num">
                                      <p:cBhvr>
                                        <p:cTn id="14" dur="332" tmFilter="0.0,0.0; 0.25,0.07; 0.50,0.2; 0.75,0.467; 1.0,1.0">
                                          <p:stCondLst>
                                            <p:cond delay="0"/>
                                          </p:stCondLst>
                                        </p:cTn>
                                        <p:tgtEl>
                                          <p:spTgt spid="38915"/>
                                        </p:tgtEl>
                                        <p:attrNameLst>
                                          <p:attrName>ppt_y</p:attrName>
                                        </p:attrNameLst>
                                      </p:cBhvr>
                                      <p:tavLst>
                                        <p:tav tm="0" fmla="#ppt_y-sin(pi*$)/3">
                                          <p:val>
                                            <p:fltVal val="0.5"/>
                                          </p:val>
                                        </p:tav>
                                        <p:tav tm="100000">
                                          <p:val>
                                            <p:fltVal val="1"/>
                                          </p:val>
                                        </p:tav>
                                      </p:tavLst>
                                    </p:anim>
                                    <p:anim calcmode="lin" valueType="num">
                                      <p:cBhvr>
                                        <p:cTn id="15" dur="332" tmFilter="0, 0; 0.125,0.2665; 0.25,0.4; 0.375,0.465; 0.5,0.5;  0.625,0.535; 0.75,0.6; 0.875,0.7335; 1,1">
                                          <p:stCondLst>
                                            <p:cond delay="332"/>
                                          </p:stCondLst>
                                        </p:cTn>
                                        <p:tgtEl>
                                          <p:spTgt spid="38915"/>
                                        </p:tgtEl>
                                        <p:attrNameLst>
                                          <p:attrName>ppt_y</p:attrName>
                                        </p:attrNameLst>
                                      </p:cBhvr>
                                      <p:tavLst>
                                        <p:tav tm="0" fmla="#ppt_y-sin(pi*$)/9">
                                          <p:val>
                                            <p:fltVal val="0"/>
                                          </p:val>
                                        </p:tav>
                                        <p:tav tm="100000">
                                          <p:val>
                                            <p:fltVal val="1"/>
                                          </p:val>
                                        </p:tav>
                                      </p:tavLst>
                                    </p:anim>
                                    <p:anim calcmode="lin" valueType="num">
                                      <p:cBhvr>
                                        <p:cTn id="16" dur="166" tmFilter="0, 0; 0.125,0.2665; 0.25,0.4; 0.375,0.465; 0.5,0.5;  0.625,0.535; 0.75,0.6; 0.875,0.7335; 1,1">
                                          <p:stCondLst>
                                            <p:cond delay="662"/>
                                          </p:stCondLst>
                                        </p:cTn>
                                        <p:tgtEl>
                                          <p:spTgt spid="38915"/>
                                        </p:tgtEl>
                                        <p:attrNameLst>
                                          <p:attrName>ppt_y</p:attrName>
                                        </p:attrNameLst>
                                      </p:cBhvr>
                                      <p:tavLst>
                                        <p:tav tm="0" fmla="#ppt_y-sin(pi*$)/27">
                                          <p:val>
                                            <p:fltVal val="0"/>
                                          </p:val>
                                        </p:tav>
                                        <p:tav tm="100000">
                                          <p:val>
                                            <p:fltVal val="1"/>
                                          </p:val>
                                        </p:tav>
                                      </p:tavLst>
                                    </p:anim>
                                    <p:anim calcmode="lin" valueType="num">
                                      <p:cBhvr>
                                        <p:cTn id="17" dur="82" tmFilter="0, 0; 0.125,0.2665; 0.25,0.4; 0.375,0.465; 0.5,0.5;  0.625,0.535; 0.75,0.6; 0.875,0.7335; 1,1">
                                          <p:stCondLst>
                                            <p:cond delay="828"/>
                                          </p:stCondLst>
                                        </p:cTn>
                                        <p:tgtEl>
                                          <p:spTgt spid="38915"/>
                                        </p:tgtEl>
                                        <p:attrNameLst>
                                          <p:attrName>ppt_y</p:attrName>
                                        </p:attrNameLst>
                                      </p:cBhvr>
                                      <p:tavLst>
                                        <p:tav tm="0" fmla="#ppt_y-sin(pi*$)/81">
                                          <p:val>
                                            <p:fltVal val="0"/>
                                          </p:val>
                                        </p:tav>
                                        <p:tav tm="100000">
                                          <p:val>
                                            <p:fltVal val="1"/>
                                          </p:val>
                                        </p:tav>
                                      </p:tavLst>
                                    </p:anim>
                                    <p:animScale>
                                      <p:cBhvr>
                                        <p:cTn id="18" dur="13">
                                          <p:stCondLst>
                                            <p:cond delay="325"/>
                                          </p:stCondLst>
                                        </p:cTn>
                                        <p:tgtEl>
                                          <p:spTgt spid="38915"/>
                                        </p:tgtEl>
                                      </p:cBhvr>
                                      <p:to x="100000" y="60000"/>
                                    </p:animScale>
                                    <p:animScale>
                                      <p:cBhvr>
                                        <p:cTn id="19" dur="83" decel="50000">
                                          <p:stCondLst>
                                            <p:cond delay="338"/>
                                          </p:stCondLst>
                                        </p:cTn>
                                        <p:tgtEl>
                                          <p:spTgt spid="38915"/>
                                        </p:tgtEl>
                                      </p:cBhvr>
                                      <p:to x="100000" y="100000"/>
                                    </p:animScale>
                                    <p:animScale>
                                      <p:cBhvr>
                                        <p:cTn id="20" dur="13">
                                          <p:stCondLst>
                                            <p:cond delay="656"/>
                                          </p:stCondLst>
                                        </p:cTn>
                                        <p:tgtEl>
                                          <p:spTgt spid="38915"/>
                                        </p:tgtEl>
                                      </p:cBhvr>
                                      <p:to x="100000" y="80000"/>
                                    </p:animScale>
                                    <p:animScale>
                                      <p:cBhvr>
                                        <p:cTn id="21" dur="83" decel="50000">
                                          <p:stCondLst>
                                            <p:cond delay="669"/>
                                          </p:stCondLst>
                                        </p:cTn>
                                        <p:tgtEl>
                                          <p:spTgt spid="38915"/>
                                        </p:tgtEl>
                                      </p:cBhvr>
                                      <p:to x="100000" y="100000"/>
                                    </p:animScale>
                                    <p:animScale>
                                      <p:cBhvr>
                                        <p:cTn id="22" dur="13">
                                          <p:stCondLst>
                                            <p:cond delay="821"/>
                                          </p:stCondLst>
                                        </p:cTn>
                                        <p:tgtEl>
                                          <p:spTgt spid="38915"/>
                                        </p:tgtEl>
                                      </p:cBhvr>
                                      <p:to x="100000" y="90000"/>
                                    </p:animScale>
                                    <p:animScale>
                                      <p:cBhvr>
                                        <p:cTn id="23" dur="83" decel="50000">
                                          <p:stCondLst>
                                            <p:cond delay="834"/>
                                          </p:stCondLst>
                                        </p:cTn>
                                        <p:tgtEl>
                                          <p:spTgt spid="38915"/>
                                        </p:tgtEl>
                                      </p:cBhvr>
                                      <p:to x="100000" y="100000"/>
                                    </p:animScale>
                                    <p:animScale>
                                      <p:cBhvr>
                                        <p:cTn id="24" dur="13">
                                          <p:stCondLst>
                                            <p:cond delay="904"/>
                                          </p:stCondLst>
                                        </p:cTn>
                                        <p:tgtEl>
                                          <p:spTgt spid="38915"/>
                                        </p:tgtEl>
                                      </p:cBhvr>
                                      <p:to x="100000" y="95000"/>
                                    </p:animScale>
                                    <p:animScale>
                                      <p:cBhvr>
                                        <p:cTn id="25" dur="83" decel="50000">
                                          <p:stCondLst>
                                            <p:cond delay="917"/>
                                          </p:stCondLst>
                                        </p:cTn>
                                        <p:tgtEl>
                                          <p:spTgt spid="38915"/>
                                        </p:tgtEl>
                                      </p:cBhvr>
                                      <p:to x="100000" y="100000"/>
                                    </p:animScale>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38918"/>
                                        </p:tgtEl>
                                        <p:attrNameLst>
                                          <p:attrName>style.visibility</p:attrName>
                                        </p:attrNameLst>
                                      </p:cBhvr>
                                      <p:to>
                                        <p:strVal val="visible"/>
                                      </p:to>
                                    </p:set>
                                    <p:animEffect transition="in" filter="wipe(left)">
                                      <p:cBhvr>
                                        <p:cTn id="30" dur="1000"/>
                                        <p:tgtEl>
                                          <p:spTgt spid="389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38917"/>
                                        </p:tgtEl>
                                        <p:attrNameLst>
                                          <p:attrName>style.visibility</p:attrName>
                                        </p:attrNameLst>
                                      </p:cBhvr>
                                      <p:to>
                                        <p:strVal val="visible"/>
                                      </p:to>
                                    </p:set>
                                    <p:animEffect transition="in" filter="strips(downRight)">
                                      <p:cBhvr>
                                        <p:cTn id="35" dur="1000"/>
                                        <p:tgtEl>
                                          <p:spTgt spid="3891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38916"/>
                                        </p:tgtEl>
                                        <p:attrNameLst>
                                          <p:attrName>style.visibility</p:attrName>
                                        </p:attrNameLst>
                                      </p:cBhvr>
                                      <p:to>
                                        <p:strVal val="visible"/>
                                      </p:to>
                                    </p:set>
                                    <p:animEffect transition="in" filter="wipe(down)">
                                      <p:cBhvr>
                                        <p:cTn id="40" dur="290">
                                          <p:stCondLst>
                                            <p:cond delay="0"/>
                                          </p:stCondLst>
                                        </p:cTn>
                                        <p:tgtEl>
                                          <p:spTgt spid="38916"/>
                                        </p:tgtEl>
                                      </p:cBhvr>
                                    </p:animEffect>
                                    <p:anim calcmode="lin" valueType="num">
                                      <p:cBhvr>
                                        <p:cTn id="41" dur="911" tmFilter="0,0; 0.14,0.36; 0.43,0.73; 0.71,0.91; 1.0,1.0">
                                          <p:stCondLst>
                                            <p:cond delay="0"/>
                                          </p:stCondLst>
                                        </p:cTn>
                                        <p:tgtEl>
                                          <p:spTgt spid="38916"/>
                                        </p:tgtEl>
                                        <p:attrNameLst>
                                          <p:attrName>ppt_x</p:attrName>
                                        </p:attrNameLst>
                                      </p:cBhvr>
                                      <p:tavLst>
                                        <p:tav tm="0">
                                          <p:val>
                                            <p:strVal val="#ppt_x-0.25"/>
                                          </p:val>
                                        </p:tav>
                                        <p:tav tm="100000">
                                          <p:val>
                                            <p:strVal val="#ppt_x"/>
                                          </p:val>
                                        </p:tav>
                                      </p:tavLst>
                                    </p:anim>
                                    <p:anim calcmode="lin" valueType="num">
                                      <p:cBhvr>
                                        <p:cTn id="42" dur="332" tmFilter="0.0,0.0; 0.25,0.07; 0.50,0.2; 0.75,0.467; 1.0,1.0">
                                          <p:stCondLst>
                                            <p:cond delay="0"/>
                                          </p:stCondLst>
                                        </p:cTn>
                                        <p:tgtEl>
                                          <p:spTgt spid="38916"/>
                                        </p:tgtEl>
                                        <p:attrNameLst>
                                          <p:attrName>ppt_y</p:attrName>
                                        </p:attrNameLst>
                                      </p:cBhvr>
                                      <p:tavLst>
                                        <p:tav tm="0" fmla="#ppt_y-sin(pi*$)/3">
                                          <p:val>
                                            <p:fltVal val="0.5"/>
                                          </p:val>
                                        </p:tav>
                                        <p:tav tm="100000">
                                          <p:val>
                                            <p:fltVal val="1"/>
                                          </p:val>
                                        </p:tav>
                                      </p:tavLst>
                                    </p:anim>
                                    <p:anim calcmode="lin" valueType="num">
                                      <p:cBhvr>
                                        <p:cTn id="43" dur="332" tmFilter="0, 0; 0.125,0.2665; 0.25,0.4; 0.375,0.465; 0.5,0.5;  0.625,0.535; 0.75,0.6; 0.875,0.7335; 1,1">
                                          <p:stCondLst>
                                            <p:cond delay="332"/>
                                          </p:stCondLst>
                                        </p:cTn>
                                        <p:tgtEl>
                                          <p:spTgt spid="38916"/>
                                        </p:tgtEl>
                                        <p:attrNameLst>
                                          <p:attrName>ppt_y</p:attrName>
                                        </p:attrNameLst>
                                      </p:cBhvr>
                                      <p:tavLst>
                                        <p:tav tm="0" fmla="#ppt_y-sin(pi*$)/9">
                                          <p:val>
                                            <p:fltVal val="0"/>
                                          </p:val>
                                        </p:tav>
                                        <p:tav tm="100000">
                                          <p:val>
                                            <p:fltVal val="1"/>
                                          </p:val>
                                        </p:tav>
                                      </p:tavLst>
                                    </p:anim>
                                    <p:anim calcmode="lin" valueType="num">
                                      <p:cBhvr>
                                        <p:cTn id="44" dur="166" tmFilter="0, 0; 0.125,0.2665; 0.25,0.4; 0.375,0.465; 0.5,0.5;  0.625,0.535; 0.75,0.6; 0.875,0.7335; 1,1">
                                          <p:stCondLst>
                                            <p:cond delay="662"/>
                                          </p:stCondLst>
                                        </p:cTn>
                                        <p:tgtEl>
                                          <p:spTgt spid="38916"/>
                                        </p:tgtEl>
                                        <p:attrNameLst>
                                          <p:attrName>ppt_y</p:attrName>
                                        </p:attrNameLst>
                                      </p:cBhvr>
                                      <p:tavLst>
                                        <p:tav tm="0" fmla="#ppt_y-sin(pi*$)/27">
                                          <p:val>
                                            <p:fltVal val="0"/>
                                          </p:val>
                                        </p:tav>
                                        <p:tav tm="100000">
                                          <p:val>
                                            <p:fltVal val="1"/>
                                          </p:val>
                                        </p:tav>
                                      </p:tavLst>
                                    </p:anim>
                                    <p:anim calcmode="lin" valueType="num">
                                      <p:cBhvr>
                                        <p:cTn id="45" dur="82" tmFilter="0, 0; 0.125,0.2665; 0.25,0.4; 0.375,0.465; 0.5,0.5;  0.625,0.535; 0.75,0.6; 0.875,0.7335; 1,1">
                                          <p:stCondLst>
                                            <p:cond delay="828"/>
                                          </p:stCondLst>
                                        </p:cTn>
                                        <p:tgtEl>
                                          <p:spTgt spid="38916"/>
                                        </p:tgtEl>
                                        <p:attrNameLst>
                                          <p:attrName>ppt_y</p:attrName>
                                        </p:attrNameLst>
                                      </p:cBhvr>
                                      <p:tavLst>
                                        <p:tav tm="0" fmla="#ppt_y-sin(pi*$)/81">
                                          <p:val>
                                            <p:fltVal val="0"/>
                                          </p:val>
                                        </p:tav>
                                        <p:tav tm="100000">
                                          <p:val>
                                            <p:fltVal val="1"/>
                                          </p:val>
                                        </p:tav>
                                      </p:tavLst>
                                    </p:anim>
                                    <p:animScale>
                                      <p:cBhvr>
                                        <p:cTn id="46" dur="13">
                                          <p:stCondLst>
                                            <p:cond delay="325"/>
                                          </p:stCondLst>
                                        </p:cTn>
                                        <p:tgtEl>
                                          <p:spTgt spid="38916"/>
                                        </p:tgtEl>
                                      </p:cBhvr>
                                      <p:to x="100000" y="60000"/>
                                    </p:animScale>
                                    <p:animScale>
                                      <p:cBhvr>
                                        <p:cTn id="47" dur="83" decel="50000">
                                          <p:stCondLst>
                                            <p:cond delay="338"/>
                                          </p:stCondLst>
                                        </p:cTn>
                                        <p:tgtEl>
                                          <p:spTgt spid="38916"/>
                                        </p:tgtEl>
                                      </p:cBhvr>
                                      <p:to x="100000" y="100000"/>
                                    </p:animScale>
                                    <p:animScale>
                                      <p:cBhvr>
                                        <p:cTn id="48" dur="13">
                                          <p:stCondLst>
                                            <p:cond delay="656"/>
                                          </p:stCondLst>
                                        </p:cTn>
                                        <p:tgtEl>
                                          <p:spTgt spid="38916"/>
                                        </p:tgtEl>
                                      </p:cBhvr>
                                      <p:to x="100000" y="80000"/>
                                    </p:animScale>
                                    <p:animScale>
                                      <p:cBhvr>
                                        <p:cTn id="49" dur="83" decel="50000">
                                          <p:stCondLst>
                                            <p:cond delay="669"/>
                                          </p:stCondLst>
                                        </p:cTn>
                                        <p:tgtEl>
                                          <p:spTgt spid="38916"/>
                                        </p:tgtEl>
                                      </p:cBhvr>
                                      <p:to x="100000" y="100000"/>
                                    </p:animScale>
                                    <p:animScale>
                                      <p:cBhvr>
                                        <p:cTn id="50" dur="13">
                                          <p:stCondLst>
                                            <p:cond delay="821"/>
                                          </p:stCondLst>
                                        </p:cTn>
                                        <p:tgtEl>
                                          <p:spTgt spid="38916"/>
                                        </p:tgtEl>
                                      </p:cBhvr>
                                      <p:to x="100000" y="90000"/>
                                    </p:animScale>
                                    <p:animScale>
                                      <p:cBhvr>
                                        <p:cTn id="51" dur="83" decel="50000">
                                          <p:stCondLst>
                                            <p:cond delay="834"/>
                                          </p:stCondLst>
                                        </p:cTn>
                                        <p:tgtEl>
                                          <p:spTgt spid="38916"/>
                                        </p:tgtEl>
                                      </p:cBhvr>
                                      <p:to x="100000" y="100000"/>
                                    </p:animScale>
                                    <p:animScale>
                                      <p:cBhvr>
                                        <p:cTn id="52" dur="13">
                                          <p:stCondLst>
                                            <p:cond delay="904"/>
                                          </p:stCondLst>
                                        </p:cTn>
                                        <p:tgtEl>
                                          <p:spTgt spid="38916"/>
                                        </p:tgtEl>
                                      </p:cBhvr>
                                      <p:to x="100000" y="95000"/>
                                    </p:animScale>
                                    <p:animScale>
                                      <p:cBhvr>
                                        <p:cTn id="53" dur="83" decel="50000">
                                          <p:stCondLst>
                                            <p:cond delay="917"/>
                                          </p:stCondLst>
                                        </p:cTn>
                                        <p:tgtEl>
                                          <p:spTgt spid="389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P spid="38916" grpId="0"/>
      <p:bldP spid="38917" grpId="0"/>
      <p:bldP spid="389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3528" y="1099694"/>
            <a:ext cx="8424738"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kumimoji="1" lang="en-US" altLang="zh-CN" sz="3600" b="1" dirty="0">
                <a:solidFill>
                  <a:srgbClr val="FF0000"/>
                </a:solidFill>
                <a:latin typeface="Times New Roman" pitchFamily="18" charset="0"/>
              </a:rPr>
              <a:t>1.   </a:t>
            </a:r>
            <a:r>
              <a:rPr lang="en-US" altLang="zh-CN" sz="3600" b="1" dirty="0">
                <a:solidFill>
                  <a:srgbClr val="FF0000"/>
                </a:solidFill>
                <a:latin typeface="Times New Roman" pitchFamily="18" charset="0"/>
              </a:rPr>
              <a:t>long before</a:t>
            </a:r>
            <a:r>
              <a:rPr lang="zh-CN" altLang="en-US" sz="3600" b="1" dirty="0">
                <a:solidFill>
                  <a:srgbClr val="FF0000"/>
                </a:solidFill>
                <a:latin typeface="Times New Roman" pitchFamily="18" charset="0"/>
              </a:rPr>
              <a:t>在</a:t>
            </a:r>
            <a:r>
              <a:rPr lang="en-US" altLang="zh-CN" sz="3600" b="1" dirty="0">
                <a:solidFill>
                  <a:srgbClr val="FF0000"/>
                </a:solidFill>
                <a:latin typeface="Times New Roman" pitchFamily="18" charset="0"/>
              </a:rPr>
              <a:t>……</a:t>
            </a:r>
            <a:r>
              <a:rPr lang="zh-CN" altLang="en-US" sz="3600" b="1" dirty="0">
                <a:solidFill>
                  <a:srgbClr val="FF0000"/>
                </a:solidFill>
                <a:latin typeface="Times New Roman" pitchFamily="18" charset="0"/>
              </a:rPr>
              <a:t>之前很久</a:t>
            </a:r>
            <a:endParaRPr lang="en-US" altLang="zh-CN" sz="3600" b="1" dirty="0">
              <a:solidFill>
                <a:srgbClr val="FF0000"/>
              </a:solidFill>
              <a:latin typeface="Times New Roman" pitchFamily="18" charset="0"/>
            </a:endParaRPr>
          </a:p>
          <a:p>
            <a:pPr fontAlgn="base">
              <a:spcBef>
                <a:spcPct val="0"/>
              </a:spcBef>
              <a:spcAft>
                <a:spcPct val="0"/>
              </a:spcAft>
            </a:pPr>
            <a:r>
              <a:rPr lang="en-US" altLang="zh-CN" sz="3600" b="1" dirty="0">
                <a:solidFill>
                  <a:srgbClr val="FF0000"/>
                </a:solidFill>
                <a:latin typeface="Times New Roman" pitchFamily="18" charset="0"/>
              </a:rPr>
              <a:t>      before long </a:t>
            </a:r>
            <a:r>
              <a:rPr lang="zh-CN" altLang="en-US" sz="3600" b="1" dirty="0">
                <a:solidFill>
                  <a:srgbClr val="FF0000"/>
                </a:solidFill>
                <a:latin typeface="Times New Roman" pitchFamily="18" charset="0"/>
              </a:rPr>
              <a:t>不久以后</a:t>
            </a:r>
          </a:p>
          <a:p>
            <a:pPr fontAlgn="base">
              <a:spcBef>
                <a:spcPct val="0"/>
              </a:spcBef>
              <a:spcAft>
                <a:spcPct val="0"/>
              </a:spcAft>
            </a:pPr>
            <a:r>
              <a:rPr lang="en-US" altLang="zh-CN" sz="3600" b="1" dirty="0" smtClean="0">
                <a:solidFill>
                  <a:srgbClr val="000000"/>
                </a:solidFill>
                <a:latin typeface="Times New Roman" pitchFamily="18" charset="0"/>
              </a:rPr>
              <a:t>They lived </a:t>
            </a:r>
            <a:r>
              <a:rPr kumimoji="1" lang="en-US" altLang="zh-CN" sz="3600" b="1" dirty="0">
                <a:solidFill>
                  <a:srgbClr val="0000FF"/>
                </a:solidFill>
                <a:latin typeface="Times New Roman" pitchFamily="18" charset="0"/>
                <a:ea typeface="宋体" charset="-122"/>
              </a:rPr>
              <a:t>on the earth </a:t>
            </a:r>
            <a:r>
              <a:rPr lang="en-US" altLang="zh-CN" sz="3600" b="1" dirty="0" smtClean="0">
                <a:solidFill>
                  <a:srgbClr val="000000"/>
                </a:solidFill>
                <a:latin typeface="Times New Roman" pitchFamily="18" charset="0"/>
              </a:rPr>
              <a:t>tens of millions of years ago</a:t>
            </a:r>
            <a:r>
              <a:rPr lang="en-US" altLang="zh-CN" sz="3600" b="1" dirty="0">
                <a:solidFill>
                  <a:srgbClr val="0C08B8"/>
                </a:solidFill>
                <a:latin typeface="Times New Roman" pitchFamily="18" charset="0"/>
              </a:rPr>
              <a:t>, </a:t>
            </a:r>
            <a:r>
              <a:rPr kumimoji="1" lang="en-US" altLang="zh-CN" sz="3600" b="1" dirty="0">
                <a:solidFill>
                  <a:srgbClr val="0000FF"/>
                </a:solidFill>
                <a:latin typeface="Times New Roman" pitchFamily="18" charset="0"/>
                <a:ea typeface="宋体" charset="-122"/>
              </a:rPr>
              <a:t>long before </a:t>
            </a:r>
            <a:r>
              <a:rPr lang="en-US" altLang="zh-CN" sz="3600" b="1" dirty="0" smtClean="0">
                <a:solidFill>
                  <a:srgbClr val="000000"/>
                </a:solidFill>
                <a:latin typeface="Times New Roman" pitchFamily="18" charset="0"/>
              </a:rPr>
              <a:t>humans came into being </a:t>
            </a:r>
            <a:r>
              <a:rPr kumimoji="1" lang="en-US" altLang="zh-CN" sz="3600" b="1" dirty="0">
                <a:solidFill>
                  <a:srgbClr val="0000FF"/>
                </a:solidFill>
                <a:latin typeface="Times New Roman" pitchFamily="18" charset="0"/>
                <a:ea typeface="宋体" charset="-122"/>
              </a:rPr>
              <a:t>and</a:t>
            </a:r>
            <a:r>
              <a:rPr lang="en-US" altLang="zh-CN" sz="3600" b="1" dirty="0" smtClean="0">
                <a:solidFill>
                  <a:srgbClr val="000000"/>
                </a:solidFill>
                <a:latin typeface="Times New Roman" pitchFamily="18" charset="0"/>
              </a:rPr>
              <a:t> their future seemed secure at that time. </a:t>
            </a:r>
          </a:p>
          <a:p>
            <a:pPr fontAlgn="base">
              <a:spcBef>
                <a:spcPct val="0"/>
              </a:spcBef>
              <a:spcAft>
                <a:spcPct val="0"/>
              </a:spcAft>
            </a:pPr>
            <a:r>
              <a:rPr lang="zh-CN" altLang="en-US" sz="3600" b="1" dirty="0" smtClean="0">
                <a:solidFill>
                  <a:srgbClr val="000000"/>
                </a:solidFill>
                <a:latin typeface="Times New Roman" pitchFamily="18" charset="0"/>
              </a:rPr>
              <a:t>本句是一个由</a:t>
            </a:r>
            <a:r>
              <a:rPr lang="en-US" altLang="zh-CN" sz="3600" b="1" dirty="0" smtClean="0">
                <a:solidFill>
                  <a:srgbClr val="000000"/>
                </a:solidFill>
                <a:latin typeface="Times New Roman" pitchFamily="18" charset="0"/>
              </a:rPr>
              <a:t>and</a:t>
            </a:r>
            <a:r>
              <a:rPr lang="zh-CN" altLang="en-US" sz="3600" b="1" dirty="0" smtClean="0">
                <a:solidFill>
                  <a:srgbClr val="000000"/>
                </a:solidFill>
                <a:latin typeface="Times New Roman" pitchFamily="18" charset="0"/>
              </a:rPr>
              <a:t>连接的并列句，其中，</a:t>
            </a:r>
            <a:r>
              <a:rPr lang="en-US" altLang="zh-CN" sz="3600" b="1" dirty="0" smtClean="0">
                <a:solidFill>
                  <a:srgbClr val="000000"/>
                </a:solidFill>
                <a:latin typeface="Times New Roman" pitchFamily="18" charset="0"/>
              </a:rPr>
              <a:t>long before </a:t>
            </a:r>
            <a:r>
              <a:rPr lang="zh-CN" altLang="en-US" sz="3600" b="1" dirty="0" smtClean="0">
                <a:solidFill>
                  <a:srgbClr val="000000"/>
                </a:solidFill>
                <a:latin typeface="Times New Roman" pitchFamily="18" charset="0"/>
              </a:rPr>
              <a:t>引导</a:t>
            </a:r>
            <a:r>
              <a:rPr lang="zh-CN" altLang="en-US" sz="3600" b="1" dirty="0" smtClean="0">
                <a:solidFill>
                  <a:srgbClr val="FF0000"/>
                </a:solidFill>
                <a:latin typeface="Times New Roman" pitchFamily="18" charset="0"/>
              </a:rPr>
              <a:t>时间状语从句</a:t>
            </a:r>
            <a:r>
              <a:rPr lang="zh-CN" altLang="en-US" sz="3600" b="1" dirty="0" smtClean="0">
                <a:solidFill>
                  <a:srgbClr val="000000"/>
                </a:solidFill>
                <a:latin typeface="Times New Roman" pitchFamily="18" charset="0"/>
              </a:rPr>
              <a:t>，进一步解释说明</a:t>
            </a:r>
            <a:r>
              <a:rPr lang="en-US" altLang="zh-CN" sz="3600" b="1" dirty="0" smtClean="0">
                <a:solidFill>
                  <a:srgbClr val="000000"/>
                </a:solidFill>
                <a:latin typeface="Times New Roman" pitchFamily="18" charset="0"/>
              </a:rPr>
              <a:t>tens of millions of years ago</a:t>
            </a:r>
            <a:endParaRPr kumimoji="1" lang="en-US" altLang="zh-CN" sz="3600" b="1" dirty="0" smtClean="0">
              <a:solidFill>
                <a:srgbClr val="0070C0"/>
              </a:solidFill>
              <a:latin typeface="Times New Roman" pitchFamily="18" charset="0"/>
            </a:endParaRPr>
          </a:p>
        </p:txBody>
      </p:sp>
      <p:sp>
        <p:nvSpPr>
          <p:cNvPr id="64517" name="WordArt 5"/>
          <p:cNvSpPr>
            <a:spLocks noChangeArrowheads="1" noChangeShapeType="1" noTextEdit="1"/>
          </p:cNvSpPr>
          <p:nvPr/>
        </p:nvSpPr>
        <p:spPr bwMode="auto">
          <a:xfrm>
            <a:off x="2699792" y="30293"/>
            <a:ext cx="3333750"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dirty="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Language points</a:t>
            </a:r>
            <a:endParaRPr lang="zh-CN" altLang="en-US" sz="3600" b="1" kern="10" dirty="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Tree>
    <p:extLst>
      <p:ext uri="{BB962C8B-B14F-4D97-AF65-F5344CB8AC3E}">
        <p14:creationId xmlns:p14="http://schemas.microsoft.com/office/powerpoint/2010/main" val="3446439372"/>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64516">
                                            <p:txEl>
                                              <p:pRg st="2" end="2"/>
                                            </p:txEl>
                                          </p:spTgt>
                                        </p:tgtEl>
                                        <p:attrNameLst>
                                          <p:attrName>style.visibility</p:attrName>
                                        </p:attrNameLst>
                                      </p:cBhvr>
                                      <p:to>
                                        <p:strVal val="visible"/>
                                      </p:to>
                                    </p:set>
                                    <p:animEffect transition="in" filter="strips(downRight)">
                                      <p:cBhvr>
                                        <p:cTn id="7" dur="1000"/>
                                        <p:tgtEl>
                                          <p:spTgt spid="6451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64516">
                                            <p:txEl>
                                              <p:pRg st="3" end="3"/>
                                            </p:txEl>
                                          </p:spTgt>
                                        </p:tgtEl>
                                        <p:attrNameLst>
                                          <p:attrName>style.visibility</p:attrName>
                                        </p:attrNameLst>
                                      </p:cBhvr>
                                      <p:to>
                                        <p:strVal val="visible"/>
                                      </p:to>
                                    </p:set>
                                    <p:animEffect transition="in" filter="strips(downRight)">
                                      <p:cBhvr>
                                        <p:cTn id="12" dur="1000"/>
                                        <p:tgtEl>
                                          <p:spTgt spid="6451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64516">
                                            <p:txEl>
                                              <p:pRg st="0" end="0"/>
                                            </p:txEl>
                                          </p:spTgt>
                                        </p:tgtEl>
                                        <p:attrNameLst>
                                          <p:attrName>style.visibility</p:attrName>
                                        </p:attrNameLst>
                                      </p:cBhvr>
                                      <p:to>
                                        <p:strVal val="visible"/>
                                      </p:to>
                                    </p:set>
                                    <p:animEffect transition="in" filter="strips(downRight)">
                                      <p:cBhvr>
                                        <p:cTn id="17" dur="1000"/>
                                        <p:tgtEl>
                                          <p:spTgt spid="6451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64516">
                                            <p:txEl>
                                              <p:pRg st="1" end="1"/>
                                            </p:txEl>
                                          </p:spTgt>
                                        </p:tgtEl>
                                        <p:attrNameLst>
                                          <p:attrName>style.visibility</p:attrName>
                                        </p:attrNameLst>
                                      </p:cBhvr>
                                      <p:to>
                                        <p:strVal val="visible"/>
                                      </p:to>
                                    </p:set>
                                    <p:animEffect transition="in" filter="strips(downRight)">
                                      <p:cBhvr>
                                        <p:cTn id="22" dur="1000"/>
                                        <p:tgtEl>
                                          <p:spTgt spid="645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79302" y="28769"/>
            <a:ext cx="896448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3600" b="1" dirty="0" smtClean="0">
                <a:solidFill>
                  <a:srgbClr val="000000"/>
                </a:solidFill>
                <a:latin typeface="Times New Roman" pitchFamily="18" charset="0"/>
              </a:rPr>
              <a:t>e.g.</a:t>
            </a:r>
            <a:endParaRPr lang="zh-CN" altLang="en-US" sz="3600" b="1" dirty="0" smtClean="0">
              <a:solidFill>
                <a:srgbClr val="000000"/>
              </a:solidFill>
              <a:latin typeface="Times New Roman" pitchFamily="18" charset="0"/>
            </a:endParaRPr>
          </a:p>
          <a:p>
            <a:pPr fontAlgn="base">
              <a:spcBef>
                <a:spcPct val="0"/>
              </a:spcBef>
              <a:spcAft>
                <a:spcPct val="0"/>
              </a:spcAft>
            </a:pPr>
            <a:r>
              <a:rPr lang="en-US" altLang="zh-CN" sz="3600" b="1" dirty="0" smtClean="0">
                <a:solidFill>
                  <a:srgbClr val="000000"/>
                </a:solidFill>
                <a:latin typeface="Times New Roman" pitchFamily="18" charset="0"/>
              </a:rPr>
              <a:t>1)I knew Tom____________________. </a:t>
            </a:r>
          </a:p>
          <a:p>
            <a:pPr fontAlgn="base">
              <a:spcBef>
                <a:spcPct val="0"/>
              </a:spcBef>
              <a:spcAft>
                <a:spcPct val="0"/>
              </a:spcAft>
            </a:pPr>
            <a:r>
              <a:rPr lang="zh-CN" altLang="en-US" sz="3600" b="1" dirty="0" smtClean="0">
                <a:solidFill>
                  <a:srgbClr val="000000"/>
                </a:solidFill>
                <a:latin typeface="Times New Roman" pitchFamily="18" charset="0"/>
              </a:rPr>
              <a:t>我在认识你之前很久就认识汤姆了。</a:t>
            </a:r>
          </a:p>
          <a:p>
            <a:pPr fontAlgn="base">
              <a:spcBef>
                <a:spcPct val="0"/>
              </a:spcBef>
              <a:spcAft>
                <a:spcPct val="0"/>
              </a:spcAft>
            </a:pPr>
            <a:r>
              <a:rPr lang="en-US" altLang="zh-CN" sz="3600" b="1" dirty="0" smtClean="0">
                <a:solidFill>
                  <a:srgbClr val="000000"/>
                </a:solidFill>
                <a:latin typeface="Times New Roman" pitchFamily="18" charset="0"/>
              </a:rPr>
              <a:t>2)We hope to __________________________. </a:t>
            </a:r>
          </a:p>
          <a:p>
            <a:pPr fontAlgn="base">
              <a:spcBef>
                <a:spcPct val="0"/>
              </a:spcBef>
              <a:spcAft>
                <a:spcPct val="0"/>
              </a:spcAft>
            </a:pPr>
            <a:r>
              <a:rPr lang="zh-CN" altLang="en-US" sz="3600" b="1" dirty="0" smtClean="0">
                <a:solidFill>
                  <a:srgbClr val="000000"/>
                </a:solidFill>
                <a:latin typeface="Times New Roman" pitchFamily="18" charset="0"/>
              </a:rPr>
              <a:t>我们希望不久就把实验做完。</a:t>
            </a:r>
          </a:p>
        </p:txBody>
      </p:sp>
      <p:sp>
        <p:nvSpPr>
          <p:cNvPr id="2" name="矩形 1"/>
          <p:cNvSpPr/>
          <p:nvPr/>
        </p:nvSpPr>
        <p:spPr>
          <a:xfrm>
            <a:off x="2891062" y="607908"/>
            <a:ext cx="4189545" cy="584775"/>
          </a:xfrm>
          <a:prstGeom prst="rect">
            <a:avLst/>
          </a:prstGeom>
        </p:spPr>
        <p:txBody>
          <a:bodyPr wrap="none">
            <a:spAutoFit/>
          </a:bodyPr>
          <a:lstStyle/>
          <a:p>
            <a:r>
              <a:rPr lang="en-US" altLang="zh-CN" sz="3200" b="1" dirty="0">
                <a:solidFill>
                  <a:srgbClr val="FF0000"/>
                </a:solidFill>
                <a:latin typeface="Times New Roman" pitchFamily="18" charset="0"/>
              </a:rPr>
              <a:t>long before </a:t>
            </a:r>
            <a:r>
              <a:rPr lang="en-US" altLang="zh-CN" sz="3200" b="1" dirty="0">
                <a:solidFill>
                  <a:srgbClr val="000000"/>
                </a:solidFill>
                <a:latin typeface="Times New Roman" pitchFamily="18" charset="0"/>
              </a:rPr>
              <a:t>I knew you</a:t>
            </a:r>
            <a:endParaRPr lang="zh-CN" altLang="en-US" sz="3200" dirty="0"/>
          </a:p>
        </p:txBody>
      </p:sp>
      <p:sp>
        <p:nvSpPr>
          <p:cNvPr id="3" name="矩形 2"/>
          <p:cNvSpPr/>
          <p:nvPr/>
        </p:nvSpPr>
        <p:spPr>
          <a:xfrm>
            <a:off x="2887614" y="1760037"/>
            <a:ext cx="6027163" cy="584775"/>
          </a:xfrm>
          <a:prstGeom prst="rect">
            <a:avLst/>
          </a:prstGeom>
        </p:spPr>
        <p:txBody>
          <a:bodyPr wrap="none">
            <a:spAutoFit/>
          </a:bodyPr>
          <a:lstStyle/>
          <a:p>
            <a:r>
              <a:rPr lang="en-US" altLang="zh-CN" sz="3200" b="1" dirty="0">
                <a:solidFill>
                  <a:srgbClr val="000000"/>
                </a:solidFill>
                <a:latin typeface="Times New Roman" pitchFamily="18" charset="0"/>
              </a:rPr>
              <a:t>finish our experiment </a:t>
            </a:r>
            <a:r>
              <a:rPr lang="en-US" altLang="zh-CN" sz="3200" b="1" dirty="0">
                <a:solidFill>
                  <a:srgbClr val="FF0000"/>
                </a:solidFill>
                <a:latin typeface="Times New Roman" pitchFamily="18" charset="0"/>
              </a:rPr>
              <a:t>before long</a:t>
            </a:r>
            <a:endParaRPr lang="zh-CN" altLang="en-US" sz="3200" dirty="0">
              <a:solidFill>
                <a:srgbClr val="FF0000"/>
              </a:solidFill>
            </a:endParaRPr>
          </a:p>
        </p:txBody>
      </p:sp>
      <p:sp>
        <p:nvSpPr>
          <p:cNvPr id="5" name="Text Box 2"/>
          <p:cNvSpPr txBox="1">
            <a:spLocks noChangeArrowheads="1"/>
          </p:cNvSpPr>
          <p:nvPr/>
        </p:nvSpPr>
        <p:spPr bwMode="auto">
          <a:xfrm>
            <a:off x="101412" y="2891091"/>
            <a:ext cx="8424862"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charset="-122"/>
              </a:defRPr>
            </a:lvl1pPr>
            <a:lvl2pPr marL="800100" indent="-342900">
              <a:defRPr>
                <a:solidFill>
                  <a:schemeClr val="tx1"/>
                </a:solidFill>
                <a:latin typeface="Arial" charset="0"/>
                <a:ea typeface="宋体" charset="-122"/>
              </a:defRPr>
            </a:lvl2pPr>
            <a:lvl3pPr marL="1257300" indent="-342900">
              <a:defRPr>
                <a:solidFill>
                  <a:schemeClr val="tx1"/>
                </a:solidFill>
                <a:latin typeface="Arial" charset="0"/>
                <a:ea typeface="宋体" charset="-122"/>
              </a:defRPr>
            </a:lvl3pPr>
            <a:lvl4pPr marL="1714500" indent="-342900">
              <a:defRPr>
                <a:solidFill>
                  <a:schemeClr val="tx1"/>
                </a:solidFill>
                <a:latin typeface="Arial" charset="0"/>
                <a:ea typeface="宋体" charset="-122"/>
              </a:defRPr>
            </a:lvl4pPr>
            <a:lvl5pPr marL="2171700" indent="-342900">
              <a:defRPr>
                <a:solidFill>
                  <a:schemeClr val="tx1"/>
                </a:solidFill>
                <a:latin typeface="Arial" charset="0"/>
                <a:ea typeface="宋体" charset="-122"/>
              </a:defRPr>
            </a:lvl5pPr>
            <a:lvl6pPr marL="2628900" indent="-342900" fontAlgn="base">
              <a:spcBef>
                <a:spcPct val="0"/>
              </a:spcBef>
              <a:spcAft>
                <a:spcPct val="0"/>
              </a:spcAft>
              <a:defRPr>
                <a:solidFill>
                  <a:schemeClr val="tx1"/>
                </a:solidFill>
                <a:latin typeface="Arial" charset="0"/>
                <a:ea typeface="宋体" charset="-122"/>
              </a:defRPr>
            </a:lvl6pPr>
            <a:lvl7pPr marL="3086100" indent="-342900" fontAlgn="base">
              <a:spcBef>
                <a:spcPct val="0"/>
              </a:spcBef>
              <a:spcAft>
                <a:spcPct val="0"/>
              </a:spcAft>
              <a:defRPr>
                <a:solidFill>
                  <a:schemeClr val="tx1"/>
                </a:solidFill>
                <a:latin typeface="Arial" charset="0"/>
                <a:ea typeface="宋体" charset="-122"/>
              </a:defRPr>
            </a:lvl7pPr>
            <a:lvl8pPr marL="3543300" indent="-342900" fontAlgn="base">
              <a:spcBef>
                <a:spcPct val="0"/>
              </a:spcBef>
              <a:spcAft>
                <a:spcPct val="0"/>
              </a:spcAft>
              <a:defRPr>
                <a:solidFill>
                  <a:schemeClr val="tx1"/>
                </a:solidFill>
                <a:latin typeface="Arial" charset="0"/>
                <a:ea typeface="宋体" charset="-122"/>
              </a:defRPr>
            </a:lvl8pPr>
            <a:lvl9pPr marL="4000500" indent="-342900" fontAlgn="base">
              <a:spcBef>
                <a:spcPct val="0"/>
              </a:spcBef>
              <a:spcAft>
                <a:spcPct val="0"/>
              </a:spcAft>
              <a:defRPr>
                <a:solidFill>
                  <a:schemeClr val="tx1"/>
                </a:solidFill>
                <a:latin typeface="Arial" charset="0"/>
                <a:ea typeface="宋体" charset="-122"/>
              </a:defRPr>
            </a:lvl9pPr>
          </a:lstStyle>
          <a:p>
            <a:pPr fontAlgn="base">
              <a:lnSpc>
                <a:spcPct val="130000"/>
              </a:lnSpc>
              <a:spcBef>
                <a:spcPct val="0"/>
              </a:spcBef>
              <a:spcAft>
                <a:spcPct val="0"/>
              </a:spcAft>
            </a:pPr>
            <a:r>
              <a:rPr kumimoji="1" lang="en-US" altLang="zh-CN" sz="3600" b="1" dirty="0" smtClean="0">
                <a:solidFill>
                  <a:srgbClr val="000000"/>
                </a:solidFill>
                <a:latin typeface="Times New Roman" pitchFamily="18" charset="0"/>
              </a:rPr>
              <a:t>3)It ___ long before we___ the result of</a:t>
            </a:r>
          </a:p>
          <a:p>
            <a:pPr fontAlgn="base">
              <a:lnSpc>
                <a:spcPct val="130000"/>
              </a:lnSpc>
              <a:spcBef>
                <a:spcPct val="0"/>
              </a:spcBef>
              <a:spcAft>
                <a:spcPct val="0"/>
              </a:spcAft>
            </a:pPr>
            <a:r>
              <a:rPr kumimoji="1" lang="en-US" altLang="zh-CN" sz="3600" b="1" dirty="0" smtClean="0">
                <a:solidFill>
                  <a:srgbClr val="000000"/>
                </a:solidFill>
                <a:latin typeface="Times New Roman" pitchFamily="18" charset="0"/>
              </a:rPr>
              <a:t>the experiment.</a:t>
            </a:r>
          </a:p>
          <a:p>
            <a:pPr fontAlgn="base">
              <a:lnSpc>
                <a:spcPct val="130000"/>
              </a:lnSpc>
              <a:spcBef>
                <a:spcPct val="0"/>
              </a:spcBef>
              <a:spcAft>
                <a:spcPct val="0"/>
              </a:spcAft>
            </a:pPr>
            <a:r>
              <a:rPr kumimoji="1" lang="en-US" altLang="zh-CN" sz="3600" b="1" dirty="0" smtClean="0">
                <a:solidFill>
                  <a:srgbClr val="000000"/>
                </a:solidFill>
                <a:latin typeface="Times New Roman" pitchFamily="18" charset="0"/>
              </a:rPr>
              <a:t>A. will not be; will know   B. is; will know</a:t>
            </a:r>
          </a:p>
          <a:p>
            <a:pPr fontAlgn="base">
              <a:lnSpc>
                <a:spcPct val="130000"/>
              </a:lnSpc>
              <a:spcBef>
                <a:spcPct val="0"/>
              </a:spcBef>
              <a:spcAft>
                <a:spcPct val="0"/>
              </a:spcAft>
            </a:pPr>
            <a:r>
              <a:rPr kumimoji="1" lang="en-US" altLang="zh-CN" sz="3600" b="1" dirty="0" smtClean="0">
                <a:solidFill>
                  <a:srgbClr val="000000"/>
                </a:solidFill>
                <a:latin typeface="Times New Roman" pitchFamily="18" charset="0"/>
              </a:rPr>
              <a:t>C. will not be; know          D. is; know</a:t>
            </a:r>
            <a:endParaRPr lang="en-US" altLang="zh-CN" sz="3600" b="1" dirty="0" smtClean="0">
              <a:solidFill>
                <a:srgbClr val="000000"/>
              </a:solidFill>
              <a:latin typeface="Times New Roman" pitchFamily="18" charset="0"/>
            </a:endParaRPr>
          </a:p>
        </p:txBody>
      </p:sp>
      <p:pic>
        <p:nvPicPr>
          <p:cNvPr id="6" name="Picture 3" descr="308"/>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4437" y="5080253"/>
            <a:ext cx="503237" cy="792163"/>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4"/>
          <p:cNvSpPr txBox="1">
            <a:spLocks noChangeArrowheads="1"/>
          </p:cNvSpPr>
          <p:nvPr/>
        </p:nvSpPr>
        <p:spPr bwMode="auto">
          <a:xfrm>
            <a:off x="137193" y="5949280"/>
            <a:ext cx="83533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50000"/>
              </a:spcBef>
              <a:spcAft>
                <a:spcPct val="0"/>
              </a:spcAft>
            </a:pPr>
            <a:r>
              <a:rPr kumimoji="1" lang="zh-CN" altLang="en-US" sz="3600" b="1" dirty="0" smtClean="0">
                <a:solidFill>
                  <a:srgbClr val="FF0000"/>
                </a:solidFill>
                <a:latin typeface="Times New Roman" pitchFamily="18" charset="0"/>
              </a:rPr>
              <a:t>拓展：</a:t>
            </a:r>
            <a:r>
              <a:rPr kumimoji="1" lang="en-US" altLang="zh-CN" sz="3600" b="1" dirty="0" smtClean="0">
                <a:solidFill>
                  <a:srgbClr val="FF0000"/>
                </a:solidFill>
                <a:latin typeface="Times New Roman" pitchFamily="18" charset="0"/>
              </a:rPr>
              <a:t>it won’t be long before</a:t>
            </a:r>
            <a:r>
              <a:rPr kumimoji="1" lang="zh-CN" altLang="en-US" sz="3600" b="1" dirty="0" smtClean="0">
                <a:solidFill>
                  <a:srgbClr val="FF0000"/>
                </a:solidFill>
                <a:latin typeface="Times New Roman" pitchFamily="18" charset="0"/>
              </a:rPr>
              <a:t>不久之后就</a:t>
            </a:r>
          </a:p>
        </p:txBody>
      </p:sp>
    </p:spTree>
    <p:extLst>
      <p:ext uri="{BB962C8B-B14F-4D97-AF65-F5344CB8AC3E}">
        <p14:creationId xmlns:p14="http://schemas.microsoft.com/office/powerpoint/2010/main" val="1146566831"/>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0658">
                                            <p:txEl>
                                              <p:pRg st="1" end="1"/>
                                            </p:txEl>
                                          </p:spTgt>
                                        </p:tgtEl>
                                        <p:attrNameLst>
                                          <p:attrName>style.visibility</p:attrName>
                                        </p:attrNameLst>
                                      </p:cBhvr>
                                      <p:to>
                                        <p:strVal val="visible"/>
                                      </p:to>
                                    </p:set>
                                    <p:animEffect transition="in" filter="barn(inVertical)">
                                      <p:cBhvr>
                                        <p:cTn id="7" dur="500"/>
                                        <p:tgtEl>
                                          <p:spTgt spid="70658">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70658">
                                            <p:txEl>
                                              <p:pRg st="2" end="2"/>
                                            </p:txEl>
                                          </p:spTgt>
                                        </p:tgtEl>
                                        <p:attrNameLst>
                                          <p:attrName>style.visibility</p:attrName>
                                        </p:attrNameLst>
                                      </p:cBhvr>
                                      <p:to>
                                        <p:strVal val="visible"/>
                                      </p:to>
                                    </p:set>
                                    <p:animEffect transition="in" filter="barn(inVertical)">
                                      <p:cBhvr>
                                        <p:cTn id="10" dur="500"/>
                                        <p:tgtEl>
                                          <p:spTgt spid="70658">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70658">
                                            <p:txEl>
                                              <p:pRg st="3" end="3"/>
                                            </p:txEl>
                                          </p:spTgt>
                                        </p:tgtEl>
                                        <p:attrNameLst>
                                          <p:attrName>style.visibility</p:attrName>
                                        </p:attrNameLst>
                                      </p:cBhvr>
                                      <p:to>
                                        <p:strVal val="visible"/>
                                      </p:to>
                                    </p:set>
                                    <p:animEffect transition="in" filter="barn(inVertical)">
                                      <p:cBhvr>
                                        <p:cTn id="13" dur="500"/>
                                        <p:tgtEl>
                                          <p:spTgt spid="70658">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70658">
                                            <p:txEl>
                                              <p:pRg st="4" end="4"/>
                                            </p:txEl>
                                          </p:spTgt>
                                        </p:tgtEl>
                                        <p:attrNameLst>
                                          <p:attrName>style.visibility</p:attrName>
                                        </p:attrNameLst>
                                      </p:cBhvr>
                                      <p:to>
                                        <p:strVal val="visible"/>
                                      </p:to>
                                    </p:set>
                                    <p:animEffect transition="in" filter="barn(inVertical)">
                                      <p:cBhvr>
                                        <p:cTn id="16" dur="500"/>
                                        <p:tgtEl>
                                          <p:spTgt spid="70658">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arn(inVertical)">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barn(inVertical)">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inVertical)">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22" name="Text Box 2"/>
          <p:cNvSpPr txBox="1">
            <a:spLocks noChangeArrowheads="1"/>
          </p:cNvSpPr>
          <p:nvPr/>
        </p:nvSpPr>
        <p:spPr bwMode="auto">
          <a:xfrm>
            <a:off x="304800" y="1784350"/>
            <a:ext cx="7315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kumimoji="1" lang="zh-CN" altLang="zh-CN" sz="2400" smtClean="0">
              <a:solidFill>
                <a:srgbClr val="000000"/>
              </a:solidFill>
              <a:latin typeface="Times New Roman" pitchFamily="18" charset="0"/>
            </a:endParaRPr>
          </a:p>
        </p:txBody>
      </p:sp>
      <p:sp>
        <p:nvSpPr>
          <p:cNvPr id="81923" name="Text Box 3"/>
          <p:cNvSpPr txBox="1">
            <a:spLocks noChangeArrowheads="1"/>
          </p:cNvSpPr>
          <p:nvPr/>
        </p:nvSpPr>
        <p:spPr bwMode="auto">
          <a:xfrm>
            <a:off x="179512" y="811893"/>
            <a:ext cx="8569325"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20700" indent="-520700">
              <a:defRPr>
                <a:solidFill>
                  <a:schemeClr val="tx1"/>
                </a:solidFill>
                <a:latin typeface="Arial" charset="0"/>
                <a:ea typeface="宋体" charset="-122"/>
              </a:defRPr>
            </a:lvl1pPr>
            <a:lvl2pPr marL="522288">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kumimoji="1" lang="en-US" altLang="zh-CN" sz="3600" b="1" dirty="0" smtClean="0">
                <a:solidFill>
                  <a:srgbClr val="FF0000"/>
                </a:solidFill>
                <a:latin typeface="Times New Roman" pitchFamily="18" charset="0"/>
              </a:rPr>
              <a:t>2</a:t>
            </a:r>
            <a:r>
              <a:rPr kumimoji="1" lang="en-US" altLang="zh-CN" sz="3600" b="1" dirty="0">
                <a:solidFill>
                  <a:srgbClr val="FF0000"/>
                </a:solidFill>
                <a:latin typeface="Times New Roman" pitchFamily="18" charset="0"/>
              </a:rPr>
              <a:t>.</a:t>
            </a:r>
            <a:r>
              <a:rPr kumimoji="1" lang="en-US" altLang="zh-CN" sz="3600" b="1" dirty="0" smtClean="0">
                <a:solidFill>
                  <a:srgbClr val="FF0000"/>
                </a:solidFill>
                <a:latin typeface="Times New Roman" pitchFamily="18" charset="0"/>
              </a:rPr>
              <a:t> on the earth</a:t>
            </a:r>
            <a:r>
              <a:rPr kumimoji="1" lang="en-US" altLang="zh-CN" sz="3600" b="1" dirty="0" smtClean="0">
                <a:solidFill>
                  <a:srgbClr val="000000"/>
                </a:solidFill>
                <a:latin typeface="Times New Roman" pitchFamily="18" charset="0"/>
              </a:rPr>
              <a:t> </a:t>
            </a:r>
            <a:r>
              <a:rPr kumimoji="1" lang="zh-CN" altLang="en-US" sz="3600" b="1" dirty="0" smtClean="0">
                <a:solidFill>
                  <a:srgbClr val="000000"/>
                </a:solidFill>
                <a:latin typeface="Times New Roman" pitchFamily="18" charset="0"/>
              </a:rPr>
              <a:t>在地球上。</a:t>
            </a:r>
            <a:endParaRPr kumimoji="1" lang="en-US" altLang="zh-CN" sz="3600" b="1" dirty="0" smtClean="0">
              <a:solidFill>
                <a:srgbClr val="000000"/>
              </a:solidFill>
              <a:latin typeface="Times New Roman" pitchFamily="18" charset="0"/>
            </a:endParaRPr>
          </a:p>
          <a:p>
            <a:pPr fontAlgn="base">
              <a:lnSpc>
                <a:spcPct val="120000"/>
              </a:lnSpc>
              <a:spcBef>
                <a:spcPct val="0"/>
              </a:spcBef>
              <a:spcAft>
                <a:spcPct val="0"/>
              </a:spcAft>
            </a:pPr>
            <a:r>
              <a:rPr kumimoji="1" lang="zh-CN" altLang="en-US" sz="3600" b="1" dirty="0" smtClean="0">
                <a:solidFill>
                  <a:srgbClr val="000000"/>
                </a:solidFill>
                <a:latin typeface="Times New Roman" pitchFamily="18" charset="0"/>
              </a:rPr>
              <a:t>在</a:t>
            </a:r>
            <a:r>
              <a:rPr kumimoji="1" lang="en-US" altLang="zh-CN" sz="3600" b="1" dirty="0" smtClean="0">
                <a:solidFill>
                  <a:srgbClr val="000000"/>
                </a:solidFill>
                <a:latin typeface="Times New Roman" pitchFamily="18" charset="0"/>
              </a:rPr>
              <a:t>earth, sun, moon</a:t>
            </a:r>
            <a:r>
              <a:rPr kumimoji="1" lang="zh-CN" altLang="en-US" sz="3600" b="1" dirty="0" smtClean="0">
                <a:solidFill>
                  <a:srgbClr val="000000"/>
                </a:solidFill>
                <a:latin typeface="Times New Roman" pitchFamily="18" charset="0"/>
              </a:rPr>
              <a:t>等表达世界上独一无的名词前</a:t>
            </a:r>
            <a:r>
              <a:rPr kumimoji="1" lang="en-US" altLang="zh-CN" sz="3600" b="1" dirty="0" smtClean="0">
                <a:solidFill>
                  <a:srgbClr val="000000"/>
                </a:solidFill>
                <a:latin typeface="Times New Roman" pitchFamily="18" charset="0"/>
              </a:rPr>
              <a:t>, </a:t>
            </a:r>
            <a:r>
              <a:rPr kumimoji="1" lang="zh-CN" altLang="en-US" sz="3600" b="1" dirty="0" smtClean="0">
                <a:solidFill>
                  <a:srgbClr val="000000"/>
                </a:solidFill>
                <a:latin typeface="Times New Roman" pitchFamily="18" charset="0"/>
              </a:rPr>
              <a:t>要加</a:t>
            </a:r>
            <a:r>
              <a:rPr kumimoji="1" lang="en-US" altLang="zh-CN" sz="3600" b="1" dirty="0" smtClean="0">
                <a:solidFill>
                  <a:srgbClr val="000000"/>
                </a:solidFill>
                <a:latin typeface="Times New Roman" pitchFamily="18" charset="0"/>
              </a:rPr>
              <a:t>the</a:t>
            </a:r>
            <a:r>
              <a:rPr kumimoji="1" lang="zh-CN" altLang="en-US" sz="3600" b="1" dirty="0" smtClean="0">
                <a:solidFill>
                  <a:srgbClr val="000000"/>
                </a:solidFill>
                <a:latin typeface="Times New Roman" pitchFamily="18" charset="0"/>
              </a:rPr>
              <a:t>。 </a:t>
            </a:r>
          </a:p>
          <a:p>
            <a:pPr fontAlgn="base">
              <a:lnSpc>
                <a:spcPct val="120000"/>
              </a:lnSpc>
              <a:spcBef>
                <a:spcPct val="0"/>
              </a:spcBef>
              <a:spcAft>
                <a:spcPct val="0"/>
              </a:spcAft>
            </a:pPr>
            <a:r>
              <a:rPr kumimoji="1" lang="en-US" altLang="zh-CN" sz="3600" b="1" dirty="0" smtClean="0">
                <a:solidFill>
                  <a:srgbClr val="FF0000"/>
                </a:solidFill>
                <a:latin typeface="Times New Roman" pitchFamily="18" charset="0"/>
              </a:rPr>
              <a:t>3. come into being</a:t>
            </a:r>
            <a:r>
              <a:rPr kumimoji="1" lang="zh-CN" altLang="en-US" sz="3600" b="1" dirty="0" smtClean="0">
                <a:solidFill>
                  <a:srgbClr val="000000"/>
                </a:solidFill>
                <a:latin typeface="Times New Roman" pitchFamily="18" charset="0"/>
              </a:rPr>
              <a:t>开始存在</a:t>
            </a:r>
            <a:r>
              <a:rPr kumimoji="1" lang="en-US" altLang="zh-CN" sz="3600" b="1" dirty="0" smtClean="0">
                <a:solidFill>
                  <a:srgbClr val="000000"/>
                </a:solidFill>
                <a:latin typeface="Times New Roman" pitchFamily="18" charset="0"/>
              </a:rPr>
              <a:t>;</a:t>
            </a:r>
            <a:r>
              <a:rPr kumimoji="1" lang="zh-CN" altLang="en-US" sz="3600" b="1" dirty="0" smtClean="0">
                <a:solidFill>
                  <a:srgbClr val="000000"/>
                </a:solidFill>
                <a:latin typeface="Times New Roman" pitchFamily="18" charset="0"/>
              </a:rPr>
              <a:t>发生</a:t>
            </a:r>
            <a:endParaRPr kumimoji="1" lang="en-US" altLang="zh-CN" sz="3600" b="1" dirty="0" smtClean="0">
              <a:solidFill>
                <a:srgbClr val="000000"/>
              </a:solidFill>
              <a:latin typeface="Times New Roman" pitchFamily="18" charset="0"/>
            </a:endParaRPr>
          </a:p>
          <a:p>
            <a:pPr fontAlgn="base">
              <a:lnSpc>
                <a:spcPct val="120000"/>
              </a:lnSpc>
              <a:spcBef>
                <a:spcPct val="0"/>
              </a:spcBef>
              <a:spcAft>
                <a:spcPct val="0"/>
              </a:spcAft>
            </a:pPr>
            <a:endParaRPr kumimoji="1" lang="en-US" altLang="zh-CN" sz="3600" b="1" dirty="0">
              <a:solidFill>
                <a:srgbClr val="000000"/>
              </a:solidFill>
              <a:latin typeface="Times New Roman" pitchFamily="18" charset="0"/>
            </a:endParaRPr>
          </a:p>
          <a:p>
            <a:pPr fontAlgn="base">
              <a:lnSpc>
                <a:spcPct val="120000"/>
              </a:lnSpc>
              <a:spcBef>
                <a:spcPct val="0"/>
              </a:spcBef>
              <a:spcAft>
                <a:spcPct val="0"/>
              </a:spcAft>
            </a:pPr>
            <a:r>
              <a:rPr kumimoji="1" lang="en-US" altLang="zh-CN" sz="3600" b="1" dirty="0" smtClean="0">
                <a:solidFill>
                  <a:srgbClr val="000000"/>
                </a:solidFill>
                <a:latin typeface="Times New Roman" pitchFamily="18" charset="0"/>
              </a:rPr>
              <a:t>1)</a:t>
            </a:r>
            <a:r>
              <a:rPr kumimoji="1" lang="zh-CN" altLang="en-US" sz="3600" b="1" dirty="0" smtClean="0">
                <a:solidFill>
                  <a:srgbClr val="000000"/>
                </a:solidFill>
                <a:latin typeface="Times New Roman" pitchFamily="18" charset="0"/>
              </a:rPr>
              <a:t>我们不知道这世界是什么时候存在的。　　　　　　　　　　　　　　</a:t>
            </a:r>
          </a:p>
          <a:p>
            <a:pPr fontAlgn="base">
              <a:lnSpc>
                <a:spcPct val="120000"/>
              </a:lnSpc>
              <a:spcBef>
                <a:spcPct val="0"/>
              </a:spcBef>
              <a:spcAft>
                <a:spcPct val="0"/>
              </a:spcAft>
            </a:pPr>
            <a:r>
              <a:rPr kumimoji="1" lang="en-US" altLang="zh-CN" sz="3600" b="1" dirty="0" smtClean="0">
                <a:latin typeface="Times New Roman" pitchFamily="18" charset="0"/>
              </a:rPr>
              <a:t>We don’t know______________________</a:t>
            </a:r>
          </a:p>
        </p:txBody>
      </p:sp>
      <p:sp>
        <p:nvSpPr>
          <p:cNvPr id="2" name="矩形 1"/>
          <p:cNvSpPr/>
          <p:nvPr/>
        </p:nvSpPr>
        <p:spPr>
          <a:xfrm>
            <a:off x="3172814" y="4797152"/>
            <a:ext cx="6984776" cy="631711"/>
          </a:xfrm>
          <a:prstGeom prst="rect">
            <a:avLst/>
          </a:prstGeom>
        </p:spPr>
        <p:txBody>
          <a:bodyPr wrap="square">
            <a:spAutoFit/>
          </a:bodyPr>
          <a:lstStyle/>
          <a:p>
            <a:pPr fontAlgn="base">
              <a:lnSpc>
                <a:spcPct val="120000"/>
              </a:lnSpc>
              <a:spcBef>
                <a:spcPct val="0"/>
              </a:spcBef>
              <a:spcAft>
                <a:spcPct val="0"/>
              </a:spcAft>
            </a:pPr>
            <a:r>
              <a:rPr kumimoji="1" lang="en-US" altLang="zh-CN" sz="3200" b="1" dirty="0">
                <a:solidFill>
                  <a:srgbClr val="FF0000"/>
                </a:solidFill>
                <a:latin typeface="Times New Roman" pitchFamily="18" charset="0"/>
              </a:rPr>
              <a:t>when the world came </a:t>
            </a:r>
            <a:r>
              <a:rPr kumimoji="1" lang="en-US" altLang="zh-CN" sz="3200" b="1" dirty="0" smtClean="0">
                <a:solidFill>
                  <a:srgbClr val="FF0000"/>
                </a:solidFill>
                <a:latin typeface="Times New Roman" pitchFamily="18" charset="0"/>
              </a:rPr>
              <a:t>into being</a:t>
            </a:r>
            <a:r>
              <a:rPr kumimoji="1" lang="en-US" altLang="zh-CN" sz="3200" b="1" dirty="0">
                <a:solidFill>
                  <a:srgbClr val="FF0000"/>
                </a:solidFill>
                <a:latin typeface="Times New Roman" pitchFamily="18" charset="0"/>
              </a:rPr>
              <a:t>.</a:t>
            </a:r>
          </a:p>
        </p:txBody>
      </p:sp>
    </p:spTree>
    <p:extLst>
      <p:ext uri="{BB962C8B-B14F-4D97-AF65-F5344CB8AC3E}">
        <p14:creationId xmlns:p14="http://schemas.microsoft.com/office/powerpoint/2010/main" val="1210801685"/>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strips(downRight)">
                                      <p:cBhvr>
                                        <p:cTn id="7" dur="1000"/>
                                        <p:tgtEl>
                                          <p:spTgt spid="81923">
                                            <p:txEl>
                                              <p:pRg st="0" end="0"/>
                                            </p:txEl>
                                          </p:spTgt>
                                        </p:tgtEl>
                                      </p:cBhvr>
                                    </p:animEffect>
                                  </p:childTnLst>
                                </p:cTn>
                              </p:par>
                              <p:par>
                                <p:cTn id="8" presetID="18" presetClass="entr" presetSubtype="6" fill="hold" grpId="0" nodeType="withEffect">
                                  <p:stCondLst>
                                    <p:cond delay="0"/>
                                  </p:stCondLst>
                                  <p:childTnLst>
                                    <p:set>
                                      <p:cBhvr>
                                        <p:cTn id="9" dur="1" fill="hold">
                                          <p:stCondLst>
                                            <p:cond delay="0"/>
                                          </p:stCondLst>
                                        </p:cTn>
                                        <p:tgtEl>
                                          <p:spTgt spid="81923">
                                            <p:txEl>
                                              <p:pRg st="1" end="1"/>
                                            </p:txEl>
                                          </p:spTgt>
                                        </p:tgtEl>
                                        <p:attrNameLst>
                                          <p:attrName>style.visibility</p:attrName>
                                        </p:attrNameLst>
                                      </p:cBhvr>
                                      <p:to>
                                        <p:strVal val="visible"/>
                                      </p:to>
                                    </p:set>
                                    <p:animEffect transition="in" filter="strips(downRight)">
                                      <p:cBhvr>
                                        <p:cTn id="10" dur="1000"/>
                                        <p:tgtEl>
                                          <p:spTgt spid="8192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81923">
                                            <p:txEl>
                                              <p:pRg st="2" end="2"/>
                                            </p:txEl>
                                          </p:spTgt>
                                        </p:tgtEl>
                                        <p:attrNameLst>
                                          <p:attrName>style.visibility</p:attrName>
                                        </p:attrNameLst>
                                      </p:cBhvr>
                                      <p:to>
                                        <p:strVal val="visible"/>
                                      </p:to>
                                    </p:set>
                                    <p:animEffect transition="in" filter="strips(downRight)">
                                      <p:cBhvr>
                                        <p:cTn id="15" dur="1000"/>
                                        <p:tgtEl>
                                          <p:spTgt spid="8192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81923">
                                            <p:txEl>
                                              <p:pRg st="4" end="4"/>
                                            </p:txEl>
                                          </p:spTgt>
                                        </p:tgtEl>
                                        <p:attrNameLst>
                                          <p:attrName>style.visibility</p:attrName>
                                        </p:attrNameLst>
                                      </p:cBhvr>
                                      <p:to>
                                        <p:strVal val="visible"/>
                                      </p:to>
                                    </p:set>
                                    <p:animEffect transition="in" filter="strips(downRight)">
                                      <p:cBhvr>
                                        <p:cTn id="20" dur="1000"/>
                                        <p:tgtEl>
                                          <p:spTgt spid="81923">
                                            <p:txEl>
                                              <p:pRg st="4" end="4"/>
                                            </p:txEl>
                                          </p:spTgt>
                                        </p:tgtEl>
                                      </p:cBhvr>
                                    </p:animEffect>
                                  </p:childTnLst>
                                </p:cTn>
                              </p:par>
                              <p:par>
                                <p:cTn id="21" presetID="18" presetClass="entr" presetSubtype="6" fill="hold" grpId="0" nodeType="withEffect">
                                  <p:stCondLst>
                                    <p:cond delay="0"/>
                                  </p:stCondLst>
                                  <p:childTnLst>
                                    <p:set>
                                      <p:cBhvr>
                                        <p:cTn id="22" dur="1" fill="hold">
                                          <p:stCondLst>
                                            <p:cond delay="0"/>
                                          </p:stCondLst>
                                        </p:cTn>
                                        <p:tgtEl>
                                          <p:spTgt spid="81923">
                                            <p:txEl>
                                              <p:pRg st="5" end="5"/>
                                            </p:txEl>
                                          </p:spTgt>
                                        </p:tgtEl>
                                        <p:attrNameLst>
                                          <p:attrName>style.visibility</p:attrName>
                                        </p:attrNameLst>
                                      </p:cBhvr>
                                      <p:to>
                                        <p:strVal val="visible"/>
                                      </p:to>
                                    </p:set>
                                    <p:animEffect transition="in" filter="strips(downRight)">
                                      <p:cBhvr>
                                        <p:cTn id="23" dur="1000"/>
                                        <p:tgtEl>
                                          <p:spTgt spid="8192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107504" y="476672"/>
            <a:ext cx="8928991" cy="6075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120000"/>
              </a:lnSpc>
              <a:spcBef>
                <a:spcPct val="0"/>
              </a:spcBef>
              <a:spcAft>
                <a:spcPct val="0"/>
              </a:spcAft>
            </a:pPr>
            <a:r>
              <a:rPr lang="en-US" altLang="zh-CN" sz="3600" b="1" dirty="0">
                <a:solidFill>
                  <a:srgbClr val="FF0000"/>
                </a:solidFill>
                <a:latin typeface="Times New Roman" pitchFamily="18" charset="0"/>
              </a:rPr>
              <a:t>4. be surprised to do </a:t>
            </a:r>
            <a:r>
              <a:rPr lang="zh-CN" altLang="en-US" sz="3600" b="1" dirty="0">
                <a:solidFill>
                  <a:srgbClr val="FF0000"/>
                </a:solidFill>
                <a:latin typeface="Times New Roman" pitchFamily="18" charset="0"/>
              </a:rPr>
              <a:t>做某事吃惊</a:t>
            </a:r>
            <a:endParaRPr lang="en-US" altLang="zh-CN" sz="3600" b="1" dirty="0">
              <a:solidFill>
                <a:srgbClr val="FF0000"/>
              </a:solidFill>
              <a:latin typeface="Times New Roman" pitchFamily="18" charset="0"/>
            </a:endParaRPr>
          </a:p>
          <a:p>
            <a:pPr fontAlgn="base">
              <a:lnSpc>
                <a:spcPct val="120000"/>
              </a:lnSpc>
              <a:spcBef>
                <a:spcPct val="0"/>
              </a:spcBef>
              <a:spcAft>
                <a:spcPct val="0"/>
              </a:spcAft>
            </a:pPr>
            <a:r>
              <a:rPr lang="zh-CN" altLang="en-US" sz="3600" b="1" dirty="0">
                <a:solidFill>
                  <a:srgbClr val="000000"/>
                </a:solidFill>
                <a:latin typeface="Times New Roman" pitchFamily="18" charset="0"/>
              </a:rPr>
              <a:t>不定式用来表原因时，常修饰表示</a:t>
            </a:r>
            <a:r>
              <a:rPr lang="zh-CN" altLang="en-US" sz="3600" b="1" dirty="0">
                <a:solidFill>
                  <a:srgbClr val="FF0000"/>
                </a:solidFill>
                <a:latin typeface="Times New Roman" pitchFamily="18" charset="0"/>
              </a:rPr>
              <a:t>情感、心理状态、性格</a:t>
            </a:r>
            <a:r>
              <a:rPr lang="zh-CN" altLang="en-US" sz="3600" b="1" dirty="0">
                <a:solidFill>
                  <a:srgbClr val="000000"/>
                </a:solidFill>
                <a:latin typeface="Times New Roman" pitchFamily="18" charset="0"/>
              </a:rPr>
              <a:t>等的</a:t>
            </a:r>
            <a:r>
              <a:rPr lang="zh-CN" altLang="en-US" sz="3600" b="1" dirty="0" smtClean="0">
                <a:solidFill>
                  <a:srgbClr val="000000"/>
                </a:solidFill>
                <a:latin typeface="Times New Roman" pitchFamily="18" charset="0"/>
              </a:rPr>
              <a:t>形容词</a:t>
            </a:r>
            <a:endParaRPr lang="en-US" altLang="zh-CN" sz="3600" b="1" dirty="0" smtClean="0">
              <a:solidFill>
                <a:srgbClr val="000000"/>
              </a:solidFill>
              <a:latin typeface="Times New Roman" pitchFamily="18" charset="0"/>
            </a:endParaRPr>
          </a:p>
          <a:p>
            <a:pPr fontAlgn="base">
              <a:lnSpc>
                <a:spcPct val="120000"/>
              </a:lnSpc>
              <a:spcBef>
                <a:spcPct val="0"/>
              </a:spcBef>
              <a:spcAft>
                <a:spcPct val="0"/>
              </a:spcAft>
            </a:pPr>
            <a:endParaRPr lang="zh-CN" altLang="en-US" sz="3600" b="1" dirty="0">
              <a:solidFill>
                <a:srgbClr val="000000"/>
              </a:solidFill>
              <a:latin typeface="Times New Roman" pitchFamily="18" charset="0"/>
            </a:endParaRPr>
          </a:p>
          <a:p>
            <a:pPr fontAlgn="base">
              <a:lnSpc>
                <a:spcPct val="120000"/>
              </a:lnSpc>
              <a:spcBef>
                <a:spcPct val="0"/>
              </a:spcBef>
              <a:spcAft>
                <a:spcPct val="0"/>
              </a:spcAft>
            </a:pPr>
            <a:r>
              <a:rPr lang="en-US" altLang="zh-CN" sz="3600" b="1" dirty="0" smtClean="0">
                <a:solidFill>
                  <a:srgbClr val="000000"/>
                </a:solidFill>
                <a:latin typeface="Times New Roman" pitchFamily="18" charset="0"/>
              </a:rPr>
              <a:t>When scientists inspected the bones, they </a:t>
            </a:r>
            <a:r>
              <a:rPr kumimoji="1" lang="en-US" altLang="zh-CN" sz="3600" b="1" dirty="0">
                <a:solidFill>
                  <a:srgbClr val="0000FF"/>
                </a:solidFill>
                <a:latin typeface="Times New Roman" pitchFamily="18" charset="0"/>
                <a:ea typeface="宋体" charset="-122"/>
              </a:rPr>
              <a:t>were</a:t>
            </a:r>
            <a:r>
              <a:rPr lang="en-US" altLang="zh-CN" sz="3600" b="1" dirty="0">
                <a:solidFill>
                  <a:srgbClr val="0C08B8"/>
                </a:solidFill>
                <a:latin typeface="Times New Roman" pitchFamily="18" charset="0"/>
              </a:rPr>
              <a:t> </a:t>
            </a:r>
            <a:r>
              <a:rPr kumimoji="1" lang="en-US" altLang="zh-CN" sz="3600" b="1" dirty="0">
                <a:solidFill>
                  <a:srgbClr val="0000FF"/>
                </a:solidFill>
                <a:latin typeface="Times New Roman" pitchFamily="18" charset="0"/>
                <a:ea typeface="宋体" charset="-122"/>
              </a:rPr>
              <a:t>surprised</a:t>
            </a:r>
            <a:r>
              <a:rPr lang="en-US" altLang="zh-CN" sz="3600" b="1" dirty="0">
                <a:solidFill>
                  <a:srgbClr val="0C08B8"/>
                </a:solidFill>
                <a:latin typeface="Times New Roman" pitchFamily="18" charset="0"/>
              </a:rPr>
              <a:t> </a:t>
            </a:r>
            <a:r>
              <a:rPr kumimoji="1" lang="en-US" altLang="zh-CN" sz="3600" b="1" dirty="0">
                <a:solidFill>
                  <a:srgbClr val="0000FF"/>
                </a:solidFill>
                <a:latin typeface="Times New Roman" pitchFamily="18" charset="0"/>
                <a:ea typeface="宋体" charset="-122"/>
              </a:rPr>
              <a:t>to</a:t>
            </a:r>
            <a:r>
              <a:rPr lang="en-US" altLang="zh-CN" sz="3600" b="1" dirty="0">
                <a:solidFill>
                  <a:srgbClr val="0C08B8"/>
                </a:solidFill>
                <a:latin typeface="Times New Roman" pitchFamily="18" charset="0"/>
              </a:rPr>
              <a:t> </a:t>
            </a:r>
            <a:r>
              <a:rPr kumimoji="1" lang="en-US" altLang="zh-CN" sz="3600" b="1" dirty="0">
                <a:solidFill>
                  <a:srgbClr val="0000FF"/>
                </a:solidFill>
                <a:latin typeface="Times New Roman" pitchFamily="18" charset="0"/>
                <a:ea typeface="宋体" charset="-122"/>
              </a:rPr>
              <a:t>find</a:t>
            </a:r>
            <a:r>
              <a:rPr lang="en-US" altLang="zh-CN" sz="3600" b="1" dirty="0">
                <a:solidFill>
                  <a:srgbClr val="0C08B8"/>
                </a:solidFill>
                <a:latin typeface="Times New Roman" pitchFamily="18" charset="0"/>
              </a:rPr>
              <a:t> </a:t>
            </a:r>
            <a:r>
              <a:rPr kumimoji="1" lang="en-US" altLang="zh-CN" sz="3600" b="1" dirty="0">
                <a:solidFill>
                  <a:srgbClr val="0000FF"/>
                </a:solidFill>
                <a:latin typeface="Times New Roman" pitchFamily="18" charset="0"/>
                <a:ea typeface="宋体" charset="-122"/>
              </a:rPr>
              <a:t>that</a:t>
            </a:r>
            <a:r>
              <a:rPr lang="en-US" altLang="zh-CN" sz="3600" b="1" dirty="0">
                <a:solidFill>
                  <a:srgbClr val="0C08B8"/>
                </a:solidFill>
                <a:latin typeface="Times New Roman" pitchFamily="18" charset="0"/>
              </a:rPr>
              <a:t> </a:t>
            </a:r>
            <a:r>
              <a:rPr lang="en-US" altLang="zh-CN" sz="3600" b="1" dirty="0" smtClean="0">
                <a:solidFill>
                  <a:srgbClr val="000000"/>
                </a:solidFill>
                <a:latin typeface="Times New Roman" pitchFamily="18" charset="0"/>
              </a:rPr>
              <a:t>these dinosaurs could not only run like the others but also climb trees. </a:t>
            </a:r>
          </a:p>
          <a:p>
            <a:pPr fontAlgn="base">
              <a:lnSpc>
                <a:spcPct val="120000"/>
              </a:lnSpc>
              <a:spcBef>
                <a:spcPct val="0"/>
              </a:spcBef>
              <a:spcAft>
                <a:spcPct val="0"/>
              </a:spcAft>
            </a:pPr>
            <a:r>
              <a:rPr lang="zh-CN" altLang="en-US" sz="3600" b="1" dirty="0" smtClean="0">
                <a:solidFill>
                  <a:srgbClr val="000000"/>
                </a:solidFill>
                <a:latin typeface="Times New Roman" pitchFamily="18" charset="0"/>
              </a:rPr>
              <a:t>本句中的</a:t>
            </a:r>
            <a:r>
              <a:rPr lang="en-US" altLang="zh-CN" sz="3600" b="1" dirty="0" smtClean="0">
                <a:solidFill>
                  <a:srgbClr val="000000"/>
                </a:solidFill>
                <a:latin typeface="Times New Roman" pitchFamily="18" charset="0"/>
              </a:rPr>
              <a:t>to find that ...</a:t>
            </a:r>
            <a:r>
              <a:rPr lang="zh-CN" altLang="en-US" sz="3600" b="1" dirty="0" smtClean="0">
                <a:solidFill>
                  <a:srgbClr val="000000"/>
                </a:solidFill>
                <a:latin typeface="Times New Roman" pitchFamily="18" charset="0"/>
              </a:rPr>
              <a:t>是不定式作原因状语。</a:t>
            </a:r>
            <a:endParaRPr lang="en-US" altLang="zh-CN" sz="3600" b="1" dirty="0" smtClean="0">
              <a:solidFill>
                <a:srgbClr val="000000"/>
              </a:solidFill>
              <a:latin typeface="Times New Roman" pitchFamily="18" charset="0"/>
            </a:endParaRPr>
          </a:p>
        </p:txBody>
      </p:sp>
    </p:spTree>
    <p:extLst>
      <p:ext uri="{BB962C8B-B14F-4D97-AF65-F5344CB8AC3E}">
        <p14:creationId xmlns:p14="http://schemas.microsoft.com/office/powerpoint/2010/main" val="3874005394"/>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65538">
                                            <p:txEl>
                                              <p:pRg st="3" end="3"/>
                                            </p:txEl>
                                          </p:spTgt>
                                        </p:tgtEl>
                                        <p:attrNameLst>
                                          <p:attrName>style.visibility</p:attrName>
                                        </p:attrNameLst>
                                      </p:cBhvr>
                                      <p:to>
                                        <p:strVal val="visible"/>
                                      </p:to>
                                    </p:set>
                                    <p:animEffect transition="in" filter="strips(downRight)">
                                      <p:cBhvr>
                                        <p:cTn id="7" dur="1000"/>
                                        <p:tgtEl>
                                          <p:spTgt spid="65538">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65538">
                                            <p:txEl>
                                              <p:pRg st="4" end="4"/>
                                            </p:txEl>
                                          </p:spTgt>
                                        </p:tgtEl>
                                        <p:attrNameLst>
                                          <p:attrName>style.visibility</p:attrName>
                                        </p:attrNameLst>
                                      </p:cBhvr>
                                      <p:to>
                                        <p:strVal val="visible"/>
                                      </p:to>
                                    </p:set>
                                    <p:animEffect transition="in" filter="strips(downRight)">
                                      <p:cBhvr>
                                        <p:cTn id="12" dur="1000"/>
                                        <p:tgtEl>
                                          <p:spTgt spid="65538">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65538">
                                            <p:txEl>
                                              <p:pRg st="0" end="0"/>
                                            </p:txEl>
                                          </p:spTgt>
                                        </p:tgtEl>
                                        <p:attrNameLst>
                                          <p:attrName>style.visibility</p:attrName>
                                        </p:attrNameLst>
                                      </p:cBhvr>
                                      <p:to>
                                        <p:strVal val="visible"/>
                                      </p:to>
                                    </p:set>
                                    <p:animEffect transition="in" filter="strips(downRight)">
                                      <p:cBhvr>
                                        <p:cTn id="17" dur="1000"/>
                                        <p:tgtEl>
                                          <p:spTgt spid="6553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65538">
                                            <p:txEl>
                                              <p:pRg st="1" end="1"/>
                                            </p:txEl>
                                          </p:spTgt>
                                        </p:tgtEl>
                                        <p:attrNameLst>
                                          <p:attrName>style.visibility</p:attrName>
                                        </p:attrNameLst>
                                      </p:cBhvr>
                                      <p:to>
                                        <p:strVal val="visible"/>
                                      </p:to>
                                    </p:set>
                                    <p:animEffect transition="in" filter="strips(downRight)">
                                      <p:cBhvr>
                                        <p:cTn id="22" dur="1000"/>
                                        <p:tgtEl>
                                          <p:spTgt spid="6553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251520" y="1268760"/>
            <a:ext cx="8784976" cy="4081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1</a:t>
            </a:r>
            <a:r>
              <a:rPr lang="en-US" altLang="zh-CN" sz="3600" b="1" dirty="0">
                <a:solidFill>
                  <a:srgbClr val="000000"/>
                </a:solidFill>
                <a:latin typeface="Times New Roman" pitchFamily="18" charset="0"/>
              </a:rPr>
              <a:t>)</a:t>
            </a:r>
            <a:r>
              <a:rPr lang="en-US" altLang="zh-CN" sz="3600" b="1" dirty="0" smtClean="0">
                <a:solidFill>
                  <a:srgbClr val="000000"/>
                </a:solidFill>
                <a:latin typeface="Times New Roman" pitchFamily="18" charset="0"/>
              </a:rPr>
              <a:t>We were </a:t>
            </a:r>
            <a:r>
              <a:rPr kumimoji="1" lang="en-US" altLang="zh-CN" sz="3600" b="1" dirty="0">
                <a:solidFill>
                  <a:srgbClr val="0000FF"/>
                </a:solidFill>
                <a:latin typeface="Times New Roman" pitchFamily="18" charset="0"/>
                <a:ea typeface="宋体" charset="-122"/>
              </a:rPr>
              <a:t>surprised</a:t>
            </a:r>
            <a:r>
              <a:rPr lang="en-US" altLang="zh-CN" sz="3600" b="1" dirty="0" smtClean="0">
                <a:solidFill>
                  <a:srgbClr val="000000"/>
                </a:solidFill>
                <a:latin typeface="Times New Roman" pitchFamily="18" charset="0"/>
              </a:rPr>
              <a:t>________. </a:t>
            </a:r>
          </a:p>
          <a:p>
            <a:pPr fontAlgn="base">
              <a:lnSpc>
                <a:spcPct val="120000"/>
              </a:lnSpc>
              <a:spcBef>
                <a:spcPct val="0"/>
              </a:spcBef>
              <a:spcAft>
                <a:spcPct val="0"/>
              </a:spcAft>
            </a:pPr>
            <a:r>
              <a:rPr lang="zh-CN" altLang="en-US" sz="3600" b="1" dirty="0" smtClean="0">
                <a:solidFill>
                  <a:srgbClr val="000000"/>
                </a:solidFill>
                <a:latin typeface="Times New Roman" pitchFamily="18" charset="0"/>
              </a:rPr>
              <a:t>我们真想不到会见到他。</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2)We are </a:t>
            </a:r>
            <a:r>
              <a:rPr kumimoji="1" lang="en-US" altLang="zh-CN" sz="3600" b="1" dirty="0">
                <a:solidFill>
                  <a:srgbClr val="0000FF"/>
                </a:solidFill>
                <a:latin typeface="Times New Roman" pitchFamily="18" charset="0"/>
                <a:ea typeface="宋体" charset="-122"/>
              </a:rPr>
              <a:t>proud</a:t>
            </a:r>
            <a:r>
              <a:rPr lang="en-US" altLang="zh-CN" sz="3600" b="1" dirty="0" smtClean="0">
                <a:solidFill>
                  <a:srgbClr val="000000"/>
                </a:solidFill>
                <a:latin typeface="Times New Roman" pitchFamily="18" charset="0"/>
              </a:rPr>
              <a:t> _______________________. </a:t>
            </a:r>
          </a:p>
          <a:p>
            <a:pPr fontAlgn="base">
              <a:lnSpc>
                <a:spcPct val="120000"/>
              </a:lnSpc>
              <a:spcBef>
                <a:spcPct val="0"/>
              </a:spcBef>
              <a:spcAft>
                <a:spcPct val="0"/>
              </a:spcAft>
            </a:pPr>
            <a:r>
              <a:rPr lang="zh-CN" altLang="en-US" sz="3600" b="1" dirty="0" smtClean="0">
                <a:solidFill>
                  <a:srgbClr val="000000"/>
                </a:solidFill>
                <a:latin typeface="Times New Roman" pitchFamily="18" charset="0"/>
              </a:rPr>
              <a:t>作为新中国的青年，我们感到很骄傲。</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3)You were </a:t>
            </a:r>
            <a:r>
              <a:rPr kumimoji="1" lang="en-US" altLang="zh-CN" sz="3600" b="1" dirty="0">
                <a:solidFill>
                  <a:srgbClr val="0000FF"/>
                </a:solidFill>
                <a:latin typeface="Times New Roman" pitchFamily="18" charset="0"/>
                <a:ea typeface="宋体" charset="-122"/>
              </a:rPr>
              <a:t>foolish</a:t>
            </a:r>
            <a:r>
              <a:rPr lang="en-US" altLang="zh-CN" sz="3600" b="1" dirty="0" smtClean="0">
                <a:solidFill>
                  <a:srgbClr val="000000"/>
                </a:solidFill>
                <a:latin typeface="Times New Roman" pitchFamily="18" charset="0"/>
              </a:rPr>
              <a:t>______________. </a:t>
            </a:r>
            <a:r>
              <a:rPr lang="zh-CN" altLang="en-US" sz="3600" b="1" dirty="0" smtClean="0">
                <a:solidFill>
                  <a:srgbClr val="000000"/>
                </a:solidFill>
                <a:latin typeface="Times New Roman" pitchFamily="18" charset="0"/>
              </a:rPr>
              <a:t>你那样做很愚蠢。</a:t>
            </a:r>
          </a:p>
        </p:txBody>
      </p:sp>
      <p:sp>
        <p:nvSpPr>
          <p:cNvPr id="2" name="矩形 1"/>
          <p:cNvSpPr/>
          <p:nvPr/>
        </p:nvSpPr>
        <p:spPr>
          <a:xfrm>
            <a:off x="4283968" y="1340768"/>
            <a:ext cx="1939955" cy="584775"/>
          </a:xfrm>
          <a:prstGeom prst="rect">
            <a:avLst/>
          </a:prstGeom>
        </p:spPr>
        <p:txBody>
          <a:bodyPr wrap="none">
            <a:spAutoFit/>
          </a:bodyPr>
          <a:lstStyle/>
          <a:p>
            <a:r>
              <a:rPr lang="en-US" altLang="zh-CN" sz="3200" b="1" dirty="0">
                <a:solidFill>
                  <a:srgbClr val="FF0066"/>
                </a:solidFill>
                <a:latin typeface="Times New Roman" pitchFamily="18" charset="0"/>
              </a:rPr>
              <a:t>to see</a:t>
            </a:r>
            <a:r>
              <a:rPr lang="en-US" altLang="zh-CN" sz="3200" b="1" dirty="0">
                <a:solidFill>
                  <a:srgbClr val="000000"/>
                </a:solidFill>
                <a:latin typeface="Times New Roman" pitchFamily="18" charset="0"/>
              </a:rPr>
              <a:t> him</a:t>
            </a:r>
            <a:endParaRPr lang="zh-CN" altLang="en-US" sz="3200" dirty="0"/>
          </a:p>
        </p:txBody>
      </p:sp>
      <p:sp>
        <p:nvSpPr>
          <p:cNvPr id="3" name="矩形 2"/>
          <p:cNvSpPr/>
          <p:nvPr/>
        </p:nvSpPr>
        <p:spPr>
          <a:xfrm>
            <a:off x="3419872" y="2679714"/>
            <a:ext cx="5881738" cy="584775"/>
          </a:xfrm>
          <a:prstGeom prst="rect">
            <a:avLst/>
          </a:prstGeom>
        </p:spPr>
        <p:txBody>
          <a:bodyPr wrap="none">
            <a:spAutoFit/>
          </a:bodyPr>
          <a:lstStyle/>
          <a:p>
            <a:r>
              <a:rPr lang="en-US" altLang="zh-CN" sz="3200" b="1" dirty="0">
                <a:solidFill>
                  <a:srgbClr val="FF0066"/>
                </a:solidFill>
                <a:latin typeface="Times New Roman" pitchFamily="18" charset="0"/>
              </a:rPr>
              <a:t>to be</a:t>
            </a:r>
            <a:r>
              <a:rPr lang="en-US" altLang="zh-CN" sz="3200" b="1" dirty="0">
                <a:solidFill>
                  <a:srgbClr val="000000"/>
                </a:solidFill>
                <a:latin typeface="Times New Roman" pitchFamily="18" charset="0"/>
              </a:rPr>
              <a:t> young people of new China</a:t>
            </a:r>
            <a:endParaRPr lang="zh-CN" altLang="en-US" sz="3200" dirty="0"/>
          </a:p>
        </p:txBody>
      </p:sp>
      <p:sp>
        <p:nvSpPr>
          <p:cNvPr id="4" name="矩形 3"/>
          <p:cNvSpPr/>
          <p:nvPr/>
        </p:nvSpPr>
        <p:spPr>
          <a:xfrm>
            <a:off x="3995936" y="3988634"/>
            <a:ext cx="3018775" cy="646331"/>
          </a:xfrm>
          <a:prstGeom prst="rect">
            <a:avLst/>
          </a:prstGeom>
        </p:spPr>
        <p:txBody>
          <a:bodyPr wrap="none">
            <a:spAutoFit/>
          </a:bodyPr>
          <a:lstStyle/>
          <a:p>
            <a:r>
              <a:rPr lang="en-US" altLang="zh-CN" sz="3600" b="1" dirty="0">
                <a:solidFill>
                  <a:srgbClr val="FF0066"/>
                </a:solidFill>
                <a:latin typeface="Times New Roman" pitchFamily="18" charset="0"/>
              </a:rPr>
              <a:t>to act</a:t>
            </a:r>
            <a:r>
              <a:rPr lang="en-US" altLang="zh-CN" sz="3600" b="1" dirty="0">
                <a:solidFill>
                  <a:srgbClr val="000000"/>
                </a:solidFill>
                <a:latin typeface="Times New Roman" pitchFamily="18" charset="0"/>
              </a:rPr>
              <a:t> like that</a:t>
            </a:r>
            <a:endParaRPr lang="zh-CN" altLang="en-US" sz="3600" dirty="0"/>
          </a:p>
        </p:txBody>
      </p:sp>
    </p:spTree>
    <p:extLst>
      <p:ext uri="{BB962C8B-B14F-4D97-AF65-F5344CB8AC3E}">
        <p14:creationId xmlns:p14="http://schemas.microsoft.com/office/powerpoint/2010/main" val="2294121331"/>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strips(downRight)">
                                      <p:cBhvr>
                                        <p:cTn id="7" dur="1000"/>
                                        <p:tgtEl>
                                          <p:spTgt spid="66562">
                                            <p:txEl>
                                              <p:pRg st="0" end="0"/>
                                            </p:txEl>
                                          </p:spTgt>
                                        </p:tgtEl>
                                      </p:cBhvr>
                                    </p:animEffect>
                                  </p:childTnLst>
                                </p:cTn>
                              </p:par>
                              <p:par>
                                <p:cTn id="8" presetID="18" presetClass="entr" presetSubtype="6" fill="hold" grpId="0" nodeType="withEffect">
                                  <p:stCondLst>
                                    <p:cond delay="0"/>
                                  </p:stCondLst>
                                  <p:childTnLst>
                                    <p:set>
                                      <p:cBhvr>
                                        <p:cTn id="9" dur="1" fill="hold">
                                          <p:stCondLst>
                                            <p:cond delay="0"/>
                                          </p:stCondLst>
                                        </p:cTn>
                                        <p:tgtEl>
                                          <p:spTgt spid="66562">
                                            <p:txEl>
                                              <p:pRg st="1" end="1"/>
                                            </p:txEl>
                                          </p:spTgt>
                                        </p:tgtEl>
                                        <p:attrNameLst>
                                          <p:attrName>style.visibility</p:attrName>
                                        </p:attrNameLst>
                                      </p:cBhvr>
                                      <p:to>
                                        <p:strVal val="visible"/>
                                      </p:to>
                                    </p:set>
                                    <p:animEffect transition="in" filter="strips(downRight)">
                                      <p:cBhvr>
                                        <p:cTn id="10" dur="1000"/>
                                        <p:tgtEl>
                                          <p:spTgt spid="66562">
                                            <p:txEl>
                                              <p:pRg st="1" end="1"/>
                                            </p:txEl>
                                          </p:spTgt>
                                        </p:tgtEl>
                                      </p:cBhvr>
                                    </p:animEffect>
                                  </p:childTnLst>
                                </p:cTn>
                              </p:par>
                              <p:par>
                                <p:cTn id="11" presetID="18" presetClass="entr" presetSubtype="6" fill="hold" grpId="0" nodeType="withEffect">
                                  <p:stCondLst>
                                    <p:cond delay="0"/>
                                  </p:stCondLst>
                                  <p:childTnLst>
                                    <p:set>
                                      <p:cBhvr>
                                        <p:cTn id="12" dur="1" fill="hold">
                                          <p:stCondLst>
                                            <p:cond delay="0"/>
                                          </p:stCondLst>
                                        </p:cTn>
                                        <p:tgtEl>
                                          <p:spTgt spid="66562">
                                            <p:txEl>
                                              <p:pRg st="2" end="2"/>
                                            </p:txEl>
                                          </p:spTgt>
                                        </p:tgtEl>
                                        <p:attrNameLst>
                                          <p:attrName>style.visibility</p:attrName>
                                        </p:attrNameLst>
                                      </p:cBhvr>
                                      <p:to>
                                        <p:strVal val="visible"/>
                                      </p:to>
                                    </p:set>
                                    <p:animEffect transition="in" filter="strips(downRight)">
                                      <p:cBhvr>
                                        <p:cTn id="13" dur="1000"/>
                                        <p:tgtEl>
                                          <p:spTgt spid="66562">
                                            <p:txEl>
                                              <p:pRg st="2" end="2"/>
                                            </p:txEl>
                                          </p:spTgt>
                                        </p:tgtEl>
                                      </p:cBhvr>
                                    </p:animEffect>
                                  </p:childTnLst>
                                </p:cTn>
                              </p:par>
                              <p:par>
                                <p:cTn id="14" presetID="18" presetClass="entr" presetSubtype="6" fill="hold" grpId="0" nodeType="withEffect">
                                  <p:stCondLst>
                                    <p:cond delay="0"/>
                                  </p:stCondLst>
                                  <p:childTnLst>
                                    <p:set>
                                      <p:cBhvr>
                                        <p:cTn id="15" dur="1" fill="hold">
                                          <p:stCondLst>
                                            <p:cond delay="0"/>
                                          </p:stCondLst>
                                        </p:cTn>
                                        <p:tgtEl>
                                          <p:spTgt spid="66562">
                                            <p:txEl>
                                              <p:pRg st="3" end="3"/>
                                            </p:txEl>
                                          </p:spTgt>
                                        </p:tgtEl>
                                        <p:attrNameLst>
                                          <p:attrName>style.visibility</p:attrName>
                                        </p:attrNameLst>
                                      </p:cBhvr>
                                      <p:to>
                                        <p:strVal val="visible"/>
                                      </p:to>
                                    </p:set>
                                    <p:animEffect transition="in" filter="strips(downRight)">
                                      <p:cBhvr>
                                        <p:cTn id="16" dur="1000"/>
                                        <p:tgtEl>
                                          <p:spTgt spid="66562">
                                            <p:txEl>
                                              <p:pRg st="3" end="3"/>
                                            </p:txEl>
                                          </p:spTgt>
                                        </p:tgtEl>
                                      </p:cBhvr>
                                    </p:animEffect>
                                  </p:childTnLst>
                                </p:cTn>
                              </p:par>
                              <p:par>
                                <p:cTn id="17" presetID="18" presetClass="entr" presetSubtype="6" fill="hold" grpId="0" nodeType="withEffect">
                                  <p:stCondLst>
                                    <p:cond delay="0"/>
                                  </p:stCondLst>
                                  <p:childTnLst>
                                    <p:set>
                                      <p:cBhvr>
                                        <p:cTn id="18" dur="1" fill="hold">
                                          <p:stCondLst>
                                            <p:cond delay="0"/>
                                          </p:stCondLst>
                                        </p:cTn>
                                        <p:tgtEl>
                                          <p:spTgt spid="66562">
                                            <p:txEl>
                                              <p:pRg st="4" end="4"/>
                                            </p:txEl>
                                          </p:spTgt>
                                        </p:tgtEl>
                                        <p:attrNameLst>
                                          <p:attrName>style.visibility</p:attrName>
                                        </p:attrNameLst>
                                      </p:cBhvr>
                                      <p:to>
                                        <p:strVal val="visible"/>
                                      </p:to>
                                    </p:set>
                                    <p:animEffect transition="in" filter="strips(downRight)">
                                      <p:cBhvr>
                                        <p:cTn id="19" dur="1000"/>
                                        <p:tgtEl>
                                          <p:spTgt spid="66562">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uiExpand="1" build="p"/>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6018" name="Text Box 2"/>
          <p:cNvSpPr txBox="1">
            <a:spLocks noChangeArrowheads="1"/>
          </p:cNvSpPr>
          <p:nvPr/>
        </p:nvSpPr>
        <p:spPr bwMode="auto">
          <a:xfrm>
            <a:off x="0" y="1196752"/>
            <a:ext cx="9252520" cy="2751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88950" indent="-488950">
              <a:defRPr>
                <a:solidFill>
                  <a:schemeClr val="tx1"/>
                </a:solidFill>
                <a:latin typeface="Arial" charset="0"/>
                <a:ea typeface="宋体" charset="-122"/>
              </a:defRPr>
            </a:lvl1pPr>
            <a:lvl2pPr marL="490538">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kumimoji="1" lang="en-US" altLang="zh-CN" sz="3600" b="1" dirty="0" smtClean="0">
                <a:solidFill>
                  <a:srgbClr val="FF0000"/>
                </a:solidFill>
                <a:latin typeface="Times New Roman" pitchFamily="18" charset="0"/>
              </a:rPr>
              <a:t>5. </a:t>
            </a:r>
            <a:r>
              <a:rPr kumimoji="1" lang="en-US" altLang="zh-CN" sz="3600" b="1" dirty="0">
                <a:solidFill>
                  <a:srgbClr val="FF0000"/>
                </a:solidFill>
                <a:latin typeface="Times New Roman" pitchFamily="18" charset="0"/>
              </a:rPr>
              <a:t>according to </a:t>
            </a:r>
            <a:r>
              <a:rPr kumimoji="1" lang="zh-CN" altLang="en-US" sz="3600" b="1" dirty="0">
                <a:solidFill>
                  <a:srgbClr val="FF0000"/>
                </a:solidFill>
                <a:latin typeface="Times New Roman" pitchFamily="18" charset="0"/>
              </a:rPr>
              <a:t>根据</a:t>
            </a:r>
            <a:r>
              <a:rPr kumimoji="1" lang="en-US" altLang="zh-CN" sz="3600" b="1" dirty="0">
                <a:solidFill>
                  <a:srgbClr val="FF0000"/>
                </a:solidFill>
                <a:latin typeface="Times New Roman" pitchFamily="18" charset="0"/>
              </a:rPr>
              <a:t>, </a:t>
            </a:r>
            <a:r>
              <a:rPr kumimoji="1" lang="zh-CN" altLang="en-US" sz="3600" b="1" dirty="0">
                <a:solidFill>
                  <a:srgbClr val="FF0000"/>
                </a:solidFill>
                <a:latin typeface="Times New Roman" pitchFamily="18" charset="0"/>
              </a:rPr>
              <a:t>据</a:t>
            </a:r>
            <a:r>
              <a:rPr kumimoji="1" lang="en-US" altLang="zh-CN" sz="3600" b="1" dirty="0">
                <a:solidFill>
                  <a:srgbClr val="FF0000"/>
                </a:solidFill>
                <a:latin typeface="Times New Roman" pitchFamily="18" charset="0"/>
              </a:rPr>
              <a:t>…</a:t>
            </a:r>
            <a:r>
              <a:rPr kumimoji="1" lang="zh-CN" altLang="en-US" sz="3600" b="1" dirty="0">
                <a:solidFill>
                  <a:srgbClr val="FF0000"/>
                </a:solidFill>
                <a:latin typeface="Times New Roman" pitchFamily="18" charset="0"/>
              </a:rPr>
              <a:t>说</a:t>
            </a:r>
          </a:p>
          <a:p>
            <a:pPr fontAlgn="base">
              <a:lnSpc>
                <a:spcPct val="120000"/>
              </a:lnSpc>
              <a:spcBef>
                <a:spcPct val="0"/>
              </a:spcBef>
              <a:spcAft>
                <a:spcPct val="0"/>
              </a:spcAft>
            </a:pPr>
            <a:r>
              <a:rPr kumimoji="1" lang="en-US" altLang="zh-CN" sz="3600" b="1" dirty="0" smtClean="0">
                <a:solidFill>
                  <a:srgbClr val="0000FF"/>
                </a:solidFill>
                <a:latin typeface="Times New Roman" pitchFamily="18" charset="0"/>
              </a:rPr>
              <a:t>According to</a:t>
            </a:r>
            <a:r>
              <a:rPr kumimoji="1" lang="en-US" altLang="zh-CN" sz="3600" b="1" dirty="0" smtClean="0">
                <a:solidFill>
                  <a:srgbClr val="000000"/>
                </a:solidFill>
                <a:latin typeface="Times New Roman" pitchFamily="18" charset="0"/>
              </a:rPr>
              <a:t> a UN report,…. </a:t>
            </a:r>
          </a:p>
          <a:p>
            <a:pPr fontAlgn="base">
              <a:lnSpc>
                <a:spcPct val="120000"/>
              </a:lnSpc>
              <a:spcBef>
                <a:spcPct val="0"/>
              </a:spcBef>
              <a:spcAft>
                <a:spcPct val="0"/>
              </a:spcAft>
            </a:pPr>
            <a:r>
              <a:rPr kumimoji="1" lang="en-US" altLang="zh-CN" sz="3600" b="1" dirty="0">
                <a:solidFill>
                  <a:srgbClr val="0000FF"/>
                </a:solidFill>
                <a:latin typeface="Times New Roman" pitchFamily="18" charset="0"/>
              </a:rPr>
              <a:t>According</a:t>
            </a:r>
            <a:r>
              <a:rPr kumimoji="1" lang="en-US" altLang="zh-CN" sz="3600" b="1" dirty="0" smtClean="0">
                <a:solidFill>
                  <a:srgbClr val="0C08B8"/>
                </a:solidFill>
                <a:latin typeface="Times New Roman" pitchFamily="18" charset="0"/>
              </a:rPr>
              <a:t> </a:t>
            </a:r>
            <a:r>
              <a:rPr kumimoji="1" lang="en-US" altLang="zh-CN" sz="3600" b="1" dirty="0">
                <a:solidFill>
                  <a:srgbClr val="0000FF"/>
                </a:solidFill>
                <a:latin typeface="Times New Roman" pitchFamily="18" charset="0"/>
              </a:rPr>
              <a:t>to</a:t>
            </a:r>
            <a:r>
              <a:rPr kumimoji="1" lang="en-US" altLang="zh-CN" sz="3600" b="1" dirty="0" smtClean="0">
                <a:solidFill>
                  <a:srgbClr val="0C08B8"/>
                </a:solidFill>
                <a:latin typeface="Times New Roman" pitchFamily="18" charset="0"/>
              </a:rPr>
              <a:t> </a:t>
            </a:r>
            <a:r>
              <a:rPr kumimoji="1" lang="en-US" altLang="zh-CN" sz="3600" b="1" dirty="0" smtClean="0">
                <a:solidFill>
                  <a:srgbClr val="000000"/>
                </a:solidFill>
                <a:latin typeface="Times New Roman" pitchFamily="18" charset="0"/>
              </a:rPr>
              <a:t>John, the bank closes at 4 p.m.</a:t>
            </a:r>
          </a:p>
          <a:p>
            <a:pPr fontAlgn="base">
              <a:lnSpc>
                <a:spcPct val="120000"/>
              </a:lnSpc>
              <a:spcBef>
                <a:spcPct val="0"/>
              </a:spcBef>
              <a:spcAft>
                <a:spcPct val="0"/>
              </a:spcAft>
            </a:pPr>
            <a:r>
              <a:rPr kumimoji="1" lang="en-US" altLang="zh-CN" sz="3600" b="1" dirty="0" smtClean="0">
                <a:solidFill>
                  <a:srgbClr val="000000"/>
                </a:solidFill>
                <a:latin typeface="Times New Roman" pitchFamily="18" charset="0"/>
              </a:rPr>
              <a:t>Each man will be paid </a:t>
            </a:r>
            <a:r>
              <a:rPr kumimoji="1" lang="en-US" altLang="zh-CN" sz="3600" b="1" dirty="0" smtClean="0">
                <a:solidFill>
                  <a:srgbClr val="FF0066"/>
                </a:solidFill>
                <a:latin typeface="Times New Roman" pitchFamily="18" charset="0"/>
              </a:rPr>
              <a:t>according to</a:t>
            </a:r>
            <a:r>
              <a:rPr kumimoji="1" lang="en-US" altLang="zh-CN" sz="3600" b="1" dirty="0" smtClean="0">
                <a:solidFill>
                  <a:srgbClr val="000000"/>
                </a:solidFill>
                <a:latin typeface="Times New Roman" pitchFamily="18" charset="0"/>
              </a:rPr>
              <a:t> his ability.</a:t>
            </a:r>
            <a:endParaRPr lang="en-US" altLang="zh-CN" sz="3600" b="1" dirty="0" smtClean="0">
              <a:solidFill>
                <a:srgbClr val="000000"/>
              </a:solidFill>
              <a:latin typeface="Times New Roman" pitchFamily="18" charset="0"/>
            </a:endParaRPr>
          </a:p>
        </p:txBody>
      </p:sp>
    </p:spTree>
    <p:extLst>
      <p:ext uri="{BB962C8B-B14F-4D97-AF65-F5344CB8AC3E}">
        <p14:creationId xmlns:p14="http://schemas.microsoft.com/office/powerpoint/2010/main" val="2701488194"/>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86018">
                                            <p:txEl>
                                              <p:pRg st="0" end="0"/>
                                            </p:txEl>
                                          </p:spTgt>
                                        </p:tgtEl>
                                        <p:attrNameLst>
                                          <p:attrName>style.visibility</p:attrName>
                                        </p:attrNameLst>
                                      </p:cBhvr>
                                      <p:to>
                                        <p:strVal val="visible"/>
                                      </p:to>
                                    </p:set>
                                    <p:anim calcmode="lin" valueType="num">
                                      <p:cBhvr>
                                        <p:cTn id="7" dur="500" fill="hold"/>
                                        <p:tgtEl>
                                          <p:spTgt spid="86018">
                                            <p:txEl>
                                              <p:pRg st="0" end="0"/>
                                            </p:txEl>
                                          </p:spTgt>
                                        </p:tgtEl>
                                        <p:attrNameLst>
                                          <p:attrName>ppt_w</p:attrName>
                                        </p:attrNameLst>
                                      </p:cBhvr>
                                      <p:tavLst>
                                        <p:tav tm="0">
                                          <p:val>
                                            <p:strVal val="#ppt_w*0.70"/>
                                          </p:val>
                                        </p:tav>
                                        <p:tav tm="100000">
                                          <p:val>
                                            <p:strVal val="#ppt_w"/>
                                          </p:val>
                                        </p:tav>
                                      </p:tavLst>
                                    </p:anim>
                                    <p:anim calcmode="lin" valueType="num">
                                      <p:cBhvr>
                                        <p:cTn id="8" dur="500" fill="hold"/>
                                        <p:tgtEl>
                                          <p:spTgt spid="86018">
                                            <p:txEl>
                                              <p:pRg st="0" end="0"/>
                                            </p:txEl>
                                          </p:spTgt>
                                        </p:tgtEl>
                                        <p:attrNameLst>
                                          <p:attrName>ppt_h</p:attrName>
                                        </p:attrNameLst>
                                      </p:cBhvr>
                                      <p:tavLst>
                                        <p:tav tm="0">
                                          <p:val>
                                            <p:strVal val="#ppt_h"/>
                                          </p:val>
                                        </p:tav>
                                        <p:tav tm="100000">
                                          <p:val>
                                            <p:strVal val="#ppt_h"/>
                                          </p:val>
                                        </p:tav>
                                      </p:tavLst>
                                    </p:anim>
                                    <p:animEffect transition="in" filter="fade">
                                      <p:cBhvr>
                                        <p:cTn id="9" dur="500"/>
                                        <p:tgtEl>
                                          <p:spTgt spid="86018">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86018">
                                            <p:txEl>
                                              <p:pRg st="1" end="1"/>
                                            </p:txEl>
                                          </p:spTgt>
                                        </p:tgtEl>
                                        <p:attrNameLst>
                                          <p:attrName>style.visibility</p:attrName>
                                        </p:attrNameLst>
                                      </p:cBhvr>
                                      <p:to>
                                        <p:strVal val="visible"/>
                                      </p:to>
                                    </p:set>
                                    <p:anim calcmode="lin" valueType="num">
                                      <p:cBhvr>
                                        <p:cTn id="12" dur="500" fill="hold"/>
                                        <p:tgtEl>
                                          <p:spTgt spid="86018">
                                            <p:txEl>
                                              <p:pRg st="1" end="1"/>
                                            </p:txEl>
                                          </p:spTgt>
                                        </p:tgtEl>
                                        <p:attrNameLst>
                                          <p:attrName>ppt_w</p:attrName>
                                        </p:attrNameLst>
                                      </p:cBhvr>
                                      <p:tavLst>
                                        <p:tav tm="0">
                                          <p:val>
                                            <p:strVal val="#ppt_w*0.70"/>
                                          </p:val>
                                        </p:tav>
                                        <p:tav tm="100000">
                                          <p:val>
                                            <p:strVal val="#ppt_w"/>
                                          </p:val>
                                        </p:tav>
                                      </p:tavLst>
                                    </p:anim>
                                    <p:anim calcmode="lin" valueType="num">
                                      <p:cBhvr>
                                        <p:cTn id="13" dur="500" fill="hold"/>
                                        <p:tgtEl>
                                          <p:spTgt spid="86018">
                                            <p:txEl>
                                              <p:pRg st="1" end="1"/>
                                            </p:txEl>
                                          </p:spTgt>
                                        </p:tgtEl>
                                        <p:attrNameLst>
                                          <p:attrName>ppt_h</p:attrName>
                                        </p:attrNameLst>
                                      </p:cBhvr>
                                      <p:tavLst>
                                        <p:tav tm="0">
                                          <p:val>
                                            <p:strVal val="#ppt_h"/>
                                          </p:val>
                                        </p:tav>
                                        <p:tav tm="100000">
                                          <p:val>
                                            <p:strVal val="#ppt_h"/>
                                          </p:val>
                                        </p:tav>
                                      </p:tavLst>
                                    </p:anim>
                                    <p:animEffect transition="in" filter="fade">
                                      <p:cBhvr>
                                        <p:cTn id="14" dur="500"/>
                                        <p:tgtEl>
                                          <p:spTgt spid="86018">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ntr" presetSubtype="16" fill="hold" nodeType="clickEffect">
                                  <p:stCondLst>
                                    <p:cond delay="0"/>
                                  </p:stCondLst>
                                  <p:childTnLst>
                                    <p:set>
                                      <p:cBhvr>
                                        <p:cTn id="18" dur="1" fill="hold">
                                          <p:stCondLst>
                                            <p:cond delay="0"/>
                                          </p:stCondLst>
                                        </p:cTn>
                                        <p:tgtEl>
                                          <p:spTgt spid="86018">
                                            <p:txEl>
                                              <p:pRg st="2" end="2"/>
                                            </p:txEl>
                                          </p:spTgt>
                                        </p:tgtEl>
                                        <p:attrNameLst>
                                          <p:attrName>style.visibility</p:attrName>
                                        </p:attrNameLst>
                                      </p:cBhvr>
                                      <p:to>
                                        <p:strVal val="visible"/>
                                      </p:to>
                                    </p:set>
                                    <p:animEffect transition="in" filter="diamond(in)">
                                      <p:cBhvr>
                                        <p:cTn id="19" dur="1000"/>
                                        <p:tgtEl>
                                          <p:spTgt spid="86018">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16" fill="hold" nodeType="clickEffect">
                                  <p:stCondLst>
                                    <p:cond delay="0"/>
                                  </p:stCondLst>
                                  <p:childTnLst>
                                    <p:set>
                                      <p:cBhvr>
                                        <p:cTn id="23" dur="1" fill="hold">
                                          <p:stCondLst>
                                            <p:cond delay="0"/>
                                          </p:stCondLst>
                                        </p:cTn>
                                        <p:tgtEl>
                                          <p:spTgt spid="86018">
                                            <p:txEl>
                                              <p:pRg st="3" end="3"/>
                                            </p:txEl>
                                          </p:spTgt>
                                        </p:tgtEl>
                                        <p:attrNameLst>
                                          <p:attrName>style.visibility</p:attrName>
                                        </p:attrNameLst>
                                      </p:cBhvr>
                                      <p:to>
                                        <p:strVal val="visible"/>
                                      </p:to>
                                    </p:set>
                                    <p:animEffect transition="in" filter="diamond(in)">
                                      <p:cBhvr>
                                        <p:cTn id="24" dur="1000"/>
                                        <p:tgtEl>
                                          <p:spTgt spid="860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251520" y="692696"/>
            <a:ext cx="7920037"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dirty="0" smtClean="0">
                <a:solidFill>
                  <a:srgbClr val="000000"/>
                </a:solidFill>
                <a:latin typeface="Times New Roman" pitchFamily="18" charset="0"/>
              </a:rPr>
              <a:t>6. Some scientists think it came after an unexpected </a:t>
            </a:r>
            <a:r>
              <a:rPr lang="en-US" altLang="zh-CN" sz="3600" b="1" dirty="0" smtClean="0">
                <a:solidFill>
                  <a:srgbClr val="0C08B8"/>
                </a:solidFill>
                <a:latin typeface="Times New Roman" pitchFamily="18" charset="0"/>
              </a:rPr>
              <a:t>incident</a:t>
            </a:r>
            <a:r>
              <a:rPr lang="en-US" altLang="zh-CN" sz="3600" b="1" dirty="0" smtClean="0">
                <a:solidFill>
                  <a:srgbClr val="000000"/>
                </a:solidFill>
                <a:latin typeface="Times New Roman" pitchFamily="18" charset="0"/>
              </a:rPr>
              <a:t> </a:t>
            </a:r>
            <a:r>
              <a:rPr lang="en-US" altLang="zh-CN" sz="3600" b="1" dirty="0">
                <a:solidFill>
                  <a:srgbClr val="FF0000"/>
                </a:solidFill>
                <a:latin typeface="Times New Roman" pitchFamily="18" charset="0"/>
              </a:rPr>
              <a:t>when</a:t>
            </a:r>
            <a:r>
              <a:rPr lang="en-US" altLang="zh-CN" sz="3600" b="1" dirty="0" smtClean="0">
                <a:solidFill>
                  <a:srgbClr val="FF0066"/>
                </a:solidFill>
                <a:latin typeface="Times New Roman" pitchFamily="18" charset="0"/>
              </a:rPr>
              <a:t> </a:t>
            </a:r>
            <a:r>
              <a:rPr lang="en-US" altLang="zh-CN" sz="3600" b="1" dirty="0" smtClean="0">
                <a:solidFill>
                  <a:srgbClr val="000000"/>
                </a:solidFill>
                <a:latin typeface="Times New Roman" pitchFamily="18" charset="0"/>
              </a:rPr>
              <a:t>a huge rock from space hit the earth and put too much dust into the air. </a:t>
            </a:r>
          </a:p>
          <a:p>
            <a:pPr fontAlgn="base">
              <a:spcBef>
                <a:spcPct val="0"/>
              </a:spcBef>
              <a:spcAft>
                <a:spcPct val="0"/>
              </a:spcAft>
            </a:pPr>
            <a:r>
              <a:rPr lang="en-US" altLang="zh-CN" sz="3600" b="1" dirty="0" smtClean="0">
                <a:solidFill>
                  <a:srgbClr val="FF0066"/>
                </a:solidFill>
                <a:latin typeface="Times New Roman" pitchFamily="18" charset="0"/>
              </a:rPr>
              <a:t>[</a:t>
            </a:r>
            <a:r>
              <a:rPr lang="zh-CN" altLang="en-US" sz="3600" b="1" dirty="0" smtClean="0">
                <a:solidFill>
                  <a:srgbClr val="FF0066"/>
                </a:solidFill>
                <a:latin typeface="Times New Roman" pitchFamily="18" charset="0"/>
              </a:rPr>
              <a:t>点拨</a:t>
            </a:r>
            <a:r>
              <a:rPr lang="en-US" altLang="zh-CN" sz="3600" b="1" dirty="0" smtClean="0">
                <a:solidFill>
                  <a:srgbClr val="FF0066"/>
                </a:solidFill>
                <a:latin typeface="Times New Roman" pitchFamily="18" charset="0"/>
              </a:rPr>
              <a:t>]</a:t>
            </a:r>
            <a:r>
              <a:rPr lang="en-US" altLang="zh-CN" sz="3600" b="1" dirty="0" smtClean="0">
                <a:solidFill>
                  <a:srgbClr val="000000"/>
                </a:solidFill>
                <a:latin typeface="Times New Roman" pitchFamily="18" charset="0"/>
              </a:rPr>
              <a:t> </a:t>
            </a:r>
            <a:r>
              <a:rPr lang="zh-CN" altLang="en-US" sz="3600" b="1" dirty="0" smtClean="0">
                <a:solidFill>
                  <a:srgbClr val="000000"/>
                </a:solidFill>
                <a:latin typeface="Times New Roman" pitchFamily="18" charset="0"/>
              </a:rPr>
              <a:t>本句中</a:t>
            </a:r>
            <a:r>
              <a:rPr lang="en-US" altLang="zh-CN" sz="3600" b="1" dirty="0" smtClean="0">
                <a:solidFill>
                  <a:srgbClr val="000000"/>
                </a:solidFill>
                <a:latin typeface="Times New Roman" pitchFamily="18" charset="0"/>
              </a:rPr>
              <a:t>when</a:t>
            </a:r>
            <a:r>
              <a:rPr lang="zh-CN" altLang="en-US" sz="3600" b="1" dirty="0" smtClean="0">
                <a:solidFill>
                  <a:srgbClr val="000000"/>
                </a:solidFill>
                <a:latin typeface="Times New Roman" pitchFamily="18" charset="0"/>
              </a:rPr>
              <a:t>引导定语从句，其先行词为</a:t>
            </a:r>
            <a:r>
              <a:rPr lang="en-US" altLang="zh-CN" sz="3600" b="1" dirty="0" smtClean="0">
                <a:solidFill>
                  <a:srgbClr val="000000"/>
                </a:solidFill>
                <a:latin typeface="Times New Roman" pitchFamily="18" charset="0"/>
              </a:rPr>
              <a:t>incident</a:t>
            </a:r>
            <a:r>
              <a:rPr lang="zh-CN" altLang="en-US" sz="3600" b="1" dirty="0" smtClean="0">
                <a:solidFill>
                  <a:srgbClr val="000000"/>
                </a:solidFill>
                <a:latin typeface="Times New Roman" pitchFamily="18" charset="0"/>
              </a:rPr>
              <a:t>。关系副词</a:t>
            </a:r>
            <a:r>
              <a:rPr lang="en-US" altLang="zh-CN" sz="3600" b="1" dirty="0" smtClean="0">
                <a:solidFill>
                  <a:srgbClr val="000000"/>
                </a:solidFill>
                <a:latin typeface="Times New Roman" pitchFamily="18" charset="0"/>
              </a:rPr>
              <a:t>when </a:t>
            </a:r>
            <a:r>
              <a:rPr lang="zh-CN" altLang="en-US" sz="3600" b="1" dirty="0" smtClean="0">
                <a:solidFill>
                  <a:srgbClr val="000000"/>
                </a:solidFill>
                <a:latin typeface="Times New Roman" pitchFamily="18" charset="0"/>
              </a:rPr>
              <a:t>的先行词一般是</a:t>
            </a:r>
            <a:r>
              <a:rPr lang="zh-CN" altLang="en-US" sz="3600" b="1" dirty="0" smtClean="0">
                <a:solidFill>
                  <a:srgbClr val="FF0000"/>
                </a:solidFill>
                <a:latin typeface="Times New Roman" pitchFamily="18" charset="0"/>
              </a:rPr>
              <a:t>表时间</a:t>
            </a:r>
            <a:r>
              <a:rPr lang="zh-CN" altLang="en-US" sz="3600" b="1" dirty="0" smtClean="0">
                <a:solidFill>
                  <a:srgbClr val="000000"/>
                </a:solidFill>
                <a:latin typeface="Times New Roman" pitchFamily="18" charset="0"/>
              </a:rPr>
              <a:t>的名词</a:t>
            </a:r>
            <a:r>
              <a:rPr lang="zh-CN" altLang="en-US" sz="3600" b="1" dirty="0">
                <a:solidFill>
                  <a:srgbClr val="000000"/>
                </a:solidFill>
                <a:latin typeface="Times New Roman" pitchFamily="18" charset="0"/>
              </a:rPr>
              <a:t>。</a:t>
            </a:r>
            <a:endParaRPr lang="en-US" altLang="zh-CN" sz="3600" b="1" dirty="0" smtClean="0">
              <a:solidFill>
                <a:srgbClr val="000000"/>
              </a:solidFill>
              <a:latin typeface="Times New Roman" pitchFamily="18" charset="0"/>
            </a:endParaRPr>
          </a:p>
          <a:p>
            <a:pPr fontAlgn="base">
              <a:spcBef>
                <a:spcPct val="0"/>
              </a:spcBef>
              <a:spcAft>
                <a:spcPct val="0"/>
              </a:spcAft>
            </a:pPr>
            <a:r>
              <a:rPr lang="en-US" altLang="zh-CN" sz="3600" b="1" dirty="0" smtClean="0">
                <a:solidFill>
                  <a:srgbClr val="000000"/>
                </a:solidFill>
                <a:latin typeface="Times New Roman" pitchFamily="18" charset="0"/>
              </a:rPr>
              <a:t> </a:t>
            </a:r>
            <a:endParaRPr lang="zh-CN" altLang="en-US" sz="3600" b="1" dirty="0" smtClean="0">
              <a:solidFill>
                <a:srgbClr val="000000"/>
              </a:solidFill>
              <a:latin typeface="Times New Roman" pitchFamily="18" charset="0"/>
            </a:endParaRPr>
          </a:p>
        </p:txBody>
      </p:sp>
    </p:spTree>
    <p:extLst>
      <p:ext uri="{BB962C8B-B14F-4D97-AF65-F5344CB8AC3E}">
        <p14:creationId xmlns:p14="http://schemas.microsoft.com/office/powerpoint/2010/main" val="34733762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67586">
                                            <p:txEl>
                                              <p:pRg st="0" end="0"/>
                                            </p:txEl>
                                          </p:spTgt>
                                        </p:tgtEl>
                                        <p:attrNameLst>
                                          <p:attrName>style.visibility</p:attrName>
                                        </p:attrNameLst>
                                      </p:cBhvr>
                                      <p:to>
                                        <p:strVal val="visible"/>
                                      </p:to>
                                    </p:set>
                                    <p:animEffect transition="in" filter="strips(downRight)">
                                      <p:cBhvr>
                                        <p:cTn id="7" dur="1000"/>
                                        <p:tgtEl>
                                          <p:spTgt spid="675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67586">
                                            <p:txEl>
                                              <p:pRg st="1" end="1"/>
                                            </p:txEl>
                                          </p:spTgt>
                                        </p:tgtEl>
                                        <p:attrNameLst>
                                          <p:attrName>style.visibility</p:attrName>
                                        </p:attrNameLst>
                                      </p:cBhvr>
                                      <p:to>
                                        <p:strVal val="visible"/>
                                      </p:to>
                                    </p:set>
                                    <p:animEffect transition="in" filter="strips(downRight)">
                                      <p:cBhvr>
                                        <p:cTn id="12" dur="1000"/>
                                        <p:tgtEl>
                                          <p:spTgt spid="6758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67586">
                                            <p:txEl>
                                              <p:pRg st="2" end="2"/>
                                            </p:txEl>
                                          </p:spTgt>
                                        </p:tgtEl>
                                        <p:attrNameLst>
                                          <p:attrName>style.visibility</p:attrName>
                                        </p:attrNameLst>
                                      </p:cBhvr>
                                      <p:to>
                                        <p:strVal val="visible"/>
                                      </p:to>
                                    </p:set>
                                    <p:animEffect transition="in" filter="strips(downRight)">
                                      <p:cBhvr>
                                        <p:cTn id="17" dur="1000"/>
                                        <p:tgtEl>
                                          <p:spTgt spid="6758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467544" y="548680"/>
            <a:ext cx="7993062" cy="6075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dirty="0" smtClean="0">
                <a:solidFill>
                  <a:srgbClr val="000000"/>
                </a:solidFill>
                <a:latin typeface="Times New Roman" pitchFamily="18" charset="0"/>
              </a:rPr>
              <a:t>1</a:t>
            </a:r>
            <a:r>
              <a:rPr lang="en-US" altLang="zh-CN" sz="3600" b="1" dirty="0">
                <a:solidFill>
                  <a:srgbClr val="000000"/>
                </a:solidFill>
                <a:latin typeface="Times New Roman" pitchFamily="18" charset="0"/>
              </a:rPr>
              <a:t>)</a:t>
            </a:r>
            <a:r>
              <a:rPr lang="en-US" altLang="zh-CN" sz="3600" b="1" dirty="0" smtClean="0">
                <a:solidFill>
                  <a:srgbClr val="000000"/>
                </a:solidFill>
                <a:latin typeface="Times New Roman" pitchFamily="18" charset="0"/>
              </a:rPr>
              <a:t>He </a:t>
            </a:r>
            <a:r>
              <a:rPr lang="en-US" altLang="zh-CN" sz="3600" b="1" dirty="0">
                <a:solidFill>
                  <a:srgbClr val="000000"/>
                </a:solidFill>
                <a:latin typeface="Times New Roman" pitchFamily="18" charset="0"/>
              </a:rPr>
              <a:t>came </a:t>
            </a:r>
            <a:r>
              <a:rPr lang="en-US" altLang="zh-CN" sz="3600" b="1" dirty="0">
                <a:solidFill>
                  <a:srgbClr val="0C08B8"/>
                </a:solidFill>
                <a:latin typeface="Times New Roman" pitchFamily="18" charset="0"/>
              </a:rPr>
              <a:t>last night </a:t>
            </a:r>
            <a:r>
              <a:rPr lang="en-US" altLang="zh-CN" sz="3600" b="1" dirty="0" smtClean="0">
                <a:solidFill>
                  <a:srgbClr val="000000"/>
                </a:solidFill>
                <a:latin typeface="Times New Roman" pitchFamily="18" charset="0"/>
              </a:rPr>
              <a:t>____I </a:t>
            </a:r>
            <a:r>
              <a:rPr lang="en-US" altLang="zh-CN" sz="3600" b="1" dirty="0">
                <a:solidFill>
                  <a:srgbClr val="000000"/>
                </a:solidFill>
                <a:latin typeface="Times New Roman" pitchFamily="18" charset="0"/>
              </a:rPr>
              <a:t>was out</a:t>
            </a:r>
            <a:r>
              <a:rPr lang="en-US" altLang="zh-CN" sz="3600" b="1" dirty="0" smtClean="0">
                <a:solidFill>
                  <a:srgbClr val="000000"/>
                </a:solidFill>
                <a:latin typeface="Times New Roman" pitchFamily="18" charset="0"/>
              </a:rPr>
              <a:t>.</a:t>
            </a:r>
          </a:p>
          <a:p>
            <a:pPr fontAlgn="base">
              <a:lnSpc>
                <a:spcPct val="120000"/>
              </a:lnSpc>
              <a:spcBef>
                <a:spcPct val="0"/>
              </a:spcBef>
              <a:spcAft>
                <a:spcPct val="0"/>
              </a:spcAft>
            </a:pPr>
            <a:r>
              <a:rPr lang="zh-CN" altLang="en-US" sz="3600" b="1" dirty="0" smtClean="0">
                <a:solidFill>
                  <a:srgbClr val="000000"/>
                </a:solidFill>
                <a:latin typeface="Times New Roman" pitchFamily="18" charset="0"/>
              </a:rPr>
              <a:t>我昨晚出去的时候他来了。</a:t>
            </a:r>
            <a:endParaRPr lang="zh-CN" altLang="en-US" sz="3600" b="1" dirty="0">
              <a:solidFill>
                <a:srgbClr val="000000"/>
              </a:solidFill>
              <a:latin typeface="Times New Roman" pitchFamily="18" charset="0"/>
            </a:endParaRPr>
          </a:p>
          <a:p>
            <a:pPr fontAlgn="base">
              <a:lnSpc>
                <a:spcPct val="120000"/>
              </a:lnSpc>
              <a:spcBef>
                <a:spcPct val="0"/>
              </a:spcBef>
              <a:spcAft>
                <a:spcPct val="0"/>
              </a:spcAft>
            </a:pPr>
            <a:r>
              <a:rPr lang="en-US" altLang="zh-CN" sz="3600" b="1" dirty="0" smtClean="0">
                <a:solidFill>
                  <a:srgbClr val="000000"/>
                </a:solidFill>
                <a:latin typeface="Times New Roman" pitchFamily="18" charset="0"/>
              </a:rPr>
              <a:t>2)In 1921 Einstein won the Nobel Prize, and was honored in Germany until the rise of Nazism</a:t>
            </a:r>
            <a:r>
              <a:rPr lang="en-US" altLang="zh-CN" sz="3600" b="1" dirty="0" smtClean="0">
                <a:solidFill>
                  <a:srgbClr val="FF0066"/>
                </a:solidFill>
                <a:latin typeface="Times New Roman" pitchFamily="18" charset="0"/>
              </a:rPr>
              <a:t> _____</a:t>
            </a:r>
            <a:r>
              <a:rPr lang="en-US" altLang="zh-CN" sz="3600" b="1" dirty="0" smtClean="0">
                <a:solidFill>
                  <a:srgbClr val="000000"/>
                </a:solidFill>
                <a:latin typeface="Times New Roman" pitchFamily="18" charset="0"/>
              </a:rPr>
              <a:t>he was driven from Germany because he was a Jew. </a:t>
            </a:r>
          </a:p>
          <a:p>
            <a:pPr fontAlgn="base">
              <a:lnSpc>
                <a:spcPct val="120000"/>
              </a:lnSpc>
              <a:spcBef>
                <a:spcPct val="0"/>
              </a:spcBef>
              <a:spcAft>
                <a:spcPct val="0"/>
              </a:spcAft>
            </a:pPr>
            <a:r>
              <a:rPr lang="en-US" altLang="zh-CN" sz="3600" b="1" dirty="0" smtClean="0">
                <a:solidFill>
                  <a:srgbClr val="000000"/>
                </a:solidFill>
                <a:latin typeface="Times New Roman" pitchFamily="18" charset="0"/>
              </a:rPr>
              <a:t>1921</a:t>
            </a:r>
            <a:r>
              <a:rPr lang="zh-CN" altLang="en-US" sz="3600" b="1" dirty="0" smtClean="0">
                <a:solidFill>
                  <a:srgbClr val="000000"/>
                </a:solidFill>
                <a:latin typeface="Times New Roman" pitchFamily="18" charset="0"/>
              </a:rPr>
              <a:t>年爱因斯坦获得了诺贝尔奖，他在德国很受尊敬。纳粹上台后由于他是犹太人而被赶出了德国。</a:t>
            </a:r>
          </a:p>
        </p:txBody>
      </p:sp>
      <p:sp>
        <p:nvSpPr>
          <p:cNvPr id="2" name="矩形 1"/>
          <p:cNvSpPr/>
          <p:nvPr/>
        </p:nvSpPr>
        <p:spPr>
          <a:xfrm>
            <a:off x="4571999" y="678752"/>
            <a:ext cx="1003801" cy="523220"/>
          </a:xfrm>
          <a:prstGeom prst="rect">
            <a:avLst/>
          </a:prstGeom>
        </p:spPr>
        <p:txBody>
          <a:bodyPr wrap="none">
            <a:spAutoFit/>
          </a:bodyPr>
          <a:lstStyle/>
          <a:p>
            <a:r>
              <a:rPr lang="en-US" altLang="zh-CN" sz="2800" b="1" dirty="0">
                <a:solidFill>
                  <a:srgbClr val="FF0000"/>
                </a:solidFill>
                <a:latin typeface="Times New Roman" pitchFamily="18" charset="0"/>
              </a:rPr>
              <a:t>when</a:t>
            </a:r>
            <a:endParaRPr lang="zh-CN" altLang="en-US" sz="2800" dirty="0">
              <a:solidFill>
                <a:srgbClr val="FF0000"/>
              </a:solidFill>
            </a:endParaRPr>
          </a:p>
        </p:txBody>
      </p:sp>
      <p:sp>
        <p:nvSpPr>
          <p:cNvPr id="3" name="矩形 2"/>
          <p:cNvSpPr/>
          <p:nvPr/>
        </p:nvSpPr>
        <p:spPr>
          <a:xfrm>
            <a:off x="3452782" y="3294046"/>
            <a:ext cx="1119217" cy="584775"/>
          </a:xfrm>
          <a:prstGeom prst="rect">
            <a:avLst/>
          </a:prstGeom>
        </p:spPr>
        <p:txBody>
          <a:bodyPr wrap="none">
            <a:spAutoFit/>
          </a:bodyPr>
          <a:lstStyle/>
          <a:p>
            <a:r>
              <a:rPr lang="en-US" altLang="zh-CN" sz="3200" b="1" dirty="0">
                <a:solidFill>
                  <a:srgbClr val="FF0000"/>
                </a:solidFill>
                <a:latin typeface="Times New Roman" pitchFamily="18" charset="0"/>
              </a:rPr>
              <a:t>when</a:t>
            </a:r>
            <a:endParaRPr lang="zh-CN" altLang="en-US" sz="3200" dirty="0">
              <a:solidFill>
                <a:srgbClr val="FF0000"/>
              </a:solidFill>
            </a:endParaRPr>
          </a:p>
        </p:txBody>
      </p:sp>
    </p:spTree>
    <p:extLst>
      <p:ext uri="{BB962C8B-B14F-4D97-AF65-F5344CB8AC3E}">
        <p14:creationId xmlns:p14="http://schemas.microsoft.com/office/powerpoint/2010/main" val="2156998490"/>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8610">
                                            <p:txEl>
                                              <p:pRg st="2" end="2"/>
                                            </p:txEl>
                                          </p:spTgt>
                                        </p:tgtEl>
                                        <p:attrNameLst>
                                          <p:attrName>style.visibility</p:attrName>
                                        </p:attrNameLst>
                                      </p:cBhvr>
                                      <p:to>
                                        <p:strVal val="visible"/>
                                      </p:to>
                                    </p:set>
                                    <p:animEffect transition="in" filter="barn(inVertical)">
                                      <p:cBhvr>
                                        <p:cTn id="12" dur="500"/>
                                        <p:tgtEl>
                                          <p:spTgt spid="68610">
                                            <p:txEl>
                                              <p:pRg st="2" end="2"/>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68610">
                                            <p:txEl>
                                              <p:pRg st="3" end="3"/>
                                            </p:txEl>
                                          </p:spTgt>
                                        </p:tgtEl>
                                        <p:attrNameLst>
                                          <p:attrName>style.visibility</p:attrName>
                                        </p:attrNameLst>
                                      </p:cBhvr>
                                      <p:to>
                                        <p:strVal val="visible"/>
                                      </p:to>
                                    </p:set>
                                    <p:animEffect transition="in" filter="barn(inVertical)">
                                      <p:cBhvr>
                                        <p:cTn id="15" dur="500"/>
                                        <p:tgtEl>
                                          <p:spTgt spid="68610">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9938" name="Picture 2" descr="pic_446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281113"/>
            <a:ext cx="4824413" cy="4740275"/>
          </a:xfrm>
          <a:prstGeom prst="rect">
            <a:avLst/>
          </a:prstGeom>
          <a:noFill/>
          <a:extLst>
            <a:ext uri="{909E8E84-426E-40DD-AFC4-6F175D3DCCD1}">
              <a14:hiddenFill xmlns:a14="http://schemas.microsoft.com/office/drawing/2010/main">
                <a:solidFill>
                  <a:srgbClr val="FFFFFF"/>
                </a:solidFill>
              </a14:hiddenFill>
            </a:ext>
          </a:extLst>
        </p:spPr>
      </p:pic>
      <p:sp>
        <p:nvSpPr>
          <p:cNvPr id="39939" name="Text Box 3"/>
          <p:cNvSpPr txBox="1">
            <a:spLocks noChangeArrowheads="1"/>
          </p:cNvSpPr>
          <p:nvPr/>
        </p:nvSpPr>
        <p:spPr bwMode="auto">
          <a:xfrm>
            <a:off x="6375400" y="2863850"/>
            <a:ext cx="1149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FF"/>
                </a:solidFill>
                <a:latin typeface="Times New Roman" pitchFamily="18" charset="0"/>
              </a:rPr>
              <a:t>dodo</a:t>
            </a:r>
          </a:p>
        </p:txBody>
      </p:sp>
      <p:sp>
        <p:nvSpPr>
          <p:cNvPr id="39940" name="Text Box 4"/>
          <p:cNvSpPr txBox="1">
            <a:spLocks noChangeArrowheads="1"/>
          </p:cNvSpPr>
          <p:nvPr/>
        </p:nvSpPr>
        <p:spPr bwMode="auto">
          <a:xfrm>
            <a:off x="6396038" y="3584575"/>
            <a:ext cx="1704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3600" b="1" smtClean="0">
                <a:solidFill>
                  <a:srgbClr val="FF00FF"/>
                </a:solidFill>
                <a:latin typeface="Times New Roman" pitchFamily="18" charset="0"/>
              </a:rPr>
              <a:t>渡渡鸟</a:t>
            </a:r>
          </a:p>
        </p:txBody>
      </p:sp>
      <p:sp>
        <p:nvSpPr>
          <p:cNvPr id="39941" name="Text Box 5" descr="logo0445"/>
          <p:cNvSpPr txBox="1">
            <a:spLocks noChangeArrowheads="1"/>
          </p:cNvSpPr>
          <p:nvPr/>
        </p:nvSpPr>
        <p:spPr bwMode="auto">
          <a:xfrm>
            <a:off x="539750" y="479425"/>
            <a:ext cx="2420938" cy="762000"/>
          </a:xfrm>
          <a:prstGeom prst="rect">
            <a:avLst/>
          </a:prstGeom>
          <a:blipFill dpi="0" rotWithShape="1">
            <a:blip r:embed="rId4"/>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4400" b="1" smtClean="0">
                <a:solidFill>
                  <a:srgbClr val="0000FF"/>
                </a:solidFill>
                <a:latin typeface="Times New Roman" pitchFamily="18" charset="0"/>
              </a:rPr>
              <a:t>Listening</a:t>
            </a:r>
          </a:p>
        </p:txBody>
      </p:sp>
    </p:spTree>
    <p:extLst>
      <p:ext uri="{BB962C8B-B14F-4D97-AF65-F5344CB8AC3E}">
        <p14:creationId xmlns:p14="http://schemas.microsoft.com/office/powerpoint/2010/main" val="2356493771"/>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39941"/>
                                        </p:tgtEl>
                                        <p:attrNameLst>
                                          <p:attrName>style.visibility</p:attrName>
                                        </p:attrNameLst>
                                      </p:cBhvr>
                                      <p:to>
                                        <p:strVal val="visible"/>
                                      </p:to>
                                    </p:set>
                                    <p:anim calcmode="lin" valueType="num">
                                      <p:cBhvr>
                                        <p:cTn id="7" dur="1000" fill="hold"/>
                                        <p:tgtEl>
                                          <p:spTgt spid="39941"/>
                                        </p:tgtEl>
                                        <p:attrNameLst>
                                          <p:attrName>ppt_w</p:attrName>
                                        </p:attrNameLst>
                                      </p:cBhvr>
                                      <p:tavLst>
                                        <p:tav tm="0">
                                          <p:val>
                                            <p:fltVal val="0"/>
                                          </p:val>
                                        </p:tav>
                                        <p:tav tm="100000">
                                          <p:val>
                                            <p:strVal val="#ppt_w"/>
                                          </p:val>
                                        </p:tav>
                                      </p:tavLst>
                                    </p:anim>
                                    <p:anim calcmode="lin" valueType="num">
                                      <p:cBhvr>
                                        <p:cTn id="8" dur="1000" fill="hold"/>
                                        <p:tgtEl>
                                          <p:spTgt spid="39941"/>
                                        </p:tgtEl>
                                        <p:attrNameLst>
                                          <p:attrName>ppt_h</p:attrName>
                                        </p:attrNameLst>
                                      </p:cBhvr>
                                      <p:tavLst>
                                        <p:tav tm="0">
                                          <p:val>
                                            <p:fltVal val="0"/>
                                          </p:val>
                                        </p:tav>
                                        <p:tav tm="100000">
                                          <p:val>
                                            <p:strVal val="#ppt_h"/>
                                          </p:val>
                                        </p:tav>
                                      </p:tavLst>
                                    </p:anim>
                                    <p:animEffect transition="in" filter="fade">
                                      <p:cBhvr>
                                        <p:cTn id="9" dur="1000"/>
                                        <p:tgtEl>
                                          <p:spTgt spid="39941"/>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39938"/>
                                        </p:tgtEl>
                                        <p:attrNameLst>
                                          <p:attrName>style.visibility</p:attrName>
                                        </p:attrNameLst>
                                      </p:cBhvr>
                                      <p:to>
                                        <p:strVal val="visible"/>
                                      </p:to>
                                    </p:set>
                                    <p:animEffect transition="in" filter="circle(in)">
                                      <p:cBhvr>
                                        <p:cTn id="14" dur="1000"/>
                                        <p:tgtEl>
                                          <p:spTgt spid="3993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9939"/>
                                        </p:tgtEl>
                                        <p:attrNameLst>
                                          <p:attrName>style.visibility</p:attrName>
                                        </p:attrNameLst>
                                      </p:cBhvr>
                                      <p:to>
                                        <p:strVal val="visible"/>
                                      </p:to>
                                    </p:set>
                                    <p:anim calcmode="lin" valueType="num">
                                      <p:cBhvr>
                                        <p:cTn id="19" dur="500" fill="hold"/>
                                        <p:tgtEl>
                                          <p:spTgt spid="39939"/>
                                        </p:tgtEl>
                                        <p:attrNameLst>
                                          <p:attrName>ppt_w</p:attrName>
                                        </p:attrNameLst>
                                      </p:cBhvr>
                                      <p:tavLst>
                                        <p:tav tm="0">
                                          <p:val>
                                            <p:fltVal val="0"/>
                                          </p:val>
                                        </p:tav>
                                        <p:tav tm="100000">
                                          <p:val>
                                            <p:strVal val="#ppt_w"/>
                                          </p:val>
                                        </p:tav>
                                      </p:tavLst>
                                    </p:anim>
                                    <p:anim calcmode="lin" valueType="num">
                                      <p:cBhvr>
                                        <p:cTn id="20" dur="500" fill="hold"/>
                                        <p:tgtEl>
                                          <p:spTgt spid="39939"/>
                                        </p:tgtEl>
                                        <p:attrNameLst>
                                          <p:attrName>ppt_h</p:attrName>
                                        </p:attrNameLst>
                                      </p:cBhvr>
                                      <p:tavLst>
                                        <p:tav tm="0">
                                          <p:val>
                                            <p:fltVal val="0"/>
                                          </p:val>
                                        </p:tav>
                                        <p:tav tm="100000">
                                          <p:val>
                                            <p:strVal val="#ppt_h"/>
                                          </p:val>
                                        </p:tav>
                                      </p:tavLst>
                                    </p:anim>
                                    <p:animEffect transition="in" filter="fade">
                                      <p:cBhvr>
                                        <p:cTn id="21" dur="500"/>
                                        <p:tgtEl>
                                          <p:spTgt spid="39939"/>
                                        </p:tgtEl>
                                      </p:cBhvr>
                                    </p:animEffect>
                                  </p:childTnLst>
                                </p:cTn>
                              </p:par>
                              <p:par>
                                <p:cTn id="22" presetID="53" presetClass="entr" presetSubtype="0" fill="hold" grpId="0" nodeType="withEffect">
                                  <p:stCondLst>
                                    <p:cond delay="0"/>
                                  </p:stCondLst>
                                  <p:childTnLst>
                                    <p:set>
                                      <p:cBhvr>
                                        <p:cTn id="23" dur="1" fill="hold">
                                          <p:stCondLst>
                                            <p:cond delay="0"/>
                                          </p:stCondLst>
                                        </p:cTn>
                                        <p:tgtEl>
                                          <p:spTgt spid="39940"/>
                                        </p:tgtEl>
                                        <p:attrNameLst>
                                          <p:attrName>style.visibility</p:attrName>
                                        </p:attrNameLst>
                                      </p:cBhvr>
                                      <p:to>
                                        <p:strVal val="visible"/>
                                      </p:to>
                                    </p:set>
                                    <p:anim calcmode="lin" valueType="num">
                                      <p:cBhvr>
                                        <p:cTn id="24" dur="500" fill="hold"/>
                                        <p:tgtEl>
                                          <p:spTgt spid="39940"/>
                                        </p:tgtEl>
                                        <p:attrNameLst>
                                          <p:attrName>ppt_w</p:attrName>
                                        </p:attrNameLst>
                                      </p:cBhvr>
                                      <p:tavLst>
                                        <p:tav tm="0">
                                          <p:val>
                                            <p:fltVal val="0"/>
                                          </p:val>
                                        </p:tav>
                                        <p:tav tm="100000">
                                          <p:val>
                                            <p:strVal val="#ppt_w"/>
                                          </p:val>
                                        </p:tav>
                                      </p:tavLst>
                                    </p:anim>
                                    <p:anim calcmode="lin" valueType="num">
                                      <p:cBhvr>
                                        <p:cTn id="25" dur="500" fill="hold"/>
                                        <p:tgtEl>
                                          <p:spTgt spid="39940"/>
                                        </p:tgtEl>
                                        <p:attrNameLst>
                                          <p:attrName>ppt_h</p:attrName>
                                        </p:attrNameLst>
                                      </p:cBhvr>
                                      <p:tavLst>
                                        <p:tav tm="0">
                                          <p:val>
                                            <p:fltVal val="0"/>
                                          </p:val>
                                        </p:tav>
                                        <p:tav tm="100000">
                                          <p:val>
                                            <p:strVal val="#ppt_h"/>
                                          </p:val>
                                        </p:tav>
                                      </p:tavLst>
                                    </p:anim>
                                    <p:animEffect transition="in" filter="fade">
                                      <p:cBhvr>
                                        <p:cTn id="26"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p:bldP spid="3994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5300" name="Rectangle 4"/>
          <p:cNvSpPr>
            <a:spLocks noChangeArrowheads="1"/>
          </p:cNvSpPr>
          <p:nvPr/>
        </p:nvSpPr>
        <p:spPr bwMode="auto">
          <a:xfrm>
            <a:off x="611188" y="855663"/>
            <a:ext cx="7993062"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dirty="0" smtClean="0">
                <a:solidFill>
                  <a:srgbClr val="000000"/>
                </a:solidFill>
                <a:latin typeface="Times New Roman" pitchFamily="18" charset="0"/>
              </a:rPr>
              <a:t>    </a:t>
            </a:r>
            <a:r>
              <a:rPr lang="en-US" altLang="zh-CN" sz="3200" b="1" dirty="0" err="1" smtClean="0">
                <a:solidFill>
                  <a:srgbClr val="000000"/>
                </a:solidFill>
                <a:latin typeface="Times New Roman" pitchFamily="18" charset="0"/>
              </a:rPr>
              <a:t>DoDo</a:t>
            </a:r>
            <a:r>
              <a:rPr lang="zh-CN" altLang="en-US" sz="3200" b="1" dirty="0" smtClean="0">
                <a:solidFill>
                  <a:srgbClr val="000000"/>
                </a:solidFill>
                <a:latin typeface="Times New Roman" pitchFamily="18" charset="0"/>
              </a:rPr>
              <a:t>鸟是一种</a:t>
            </a:r>
            <a:r>
              <a:rPr lang="zh-CN" altLang="en-US" sz="3200" b="1" dirty="0" smtClean="0">
                <a:solidFill>
                  <a:srgbClr val="FF0000"/>
                </a:solidFill>
                <a:latin typeface="Times New Roman" pitchFamily="18" charset="0"/>
              </a:rPr>
              <a:t>不会飞</a:t>
            </a:r>
            <a:r>
              <a:rPr lang="zh-CN" altLang="en-US" sz="3200" b="1" dirty="0" smtClean="0">
                <a:solidFill>
                  <a:srgbClr val="000000"/>
                </a:solidFill>
                <a:latin typeface="Times New Roman" pitchFamily="18" charset="0"/>
              </a:rPr>
              <a:t>的鸟，仅产于</a:t>
            </a:r>
            <a:r>
              <a:rPr lang="zh-CN" altLang="en-US" sz="3200" b="1" dirty="0" smtClean="0">
                <a:solidFill>
                  <a:srgbClr val="FF0000"/>
                </a:solidFill>
                <a:latin typeface="Times New Roman" pitchFamily="18" charset="0"/>
              </a:rPr>
              <a:t>毛里求斯</a:t>
            </a:r>
            <a:r>
              <a:rPr lang="zh-CN" altLang="en-US" sz="3200" b="1" dirty="0" smtClean="0">
                <a:solidFill>
                  <a:srgbClr val="000000"/>
                </a:solidFill>
                <a:latin typeface="Times New Roman" pitchFamily="18" charset="0"/>
              </a:rPr>
              <a:t>。拥有肥胖的身子和巨大的嘴。 </a:t>
            </a:r>
          </a:p>
          <a:p>
            <a:pPr fontAlgn="base">
              <a:spcBef>
                <a:spcPct val="0"/>
              </a:spcBef>
              <a:spcAft>
                <a:spcPct val="0"/>
              </a:spcAft>
            </a:pPr>
            <a:r>
              <a:rPr lang="zh-CN" altLang="en-US" sz="3200" b="1" dirty="0" smtClean="0">
                <a:solidFill>
                  <a:srgbClr val="000000"/>
                </a:solidFill>
                <a:latin typeface="Times New Roman" pitchFamily="18" charset="0"/>
              </a:rPr>
              <a:t>    </a:t>
            </a:r>
            <a:r>
              <a:rPr lang="en-US" altLang="zh-CN" sz="3200" b="1" dirty="0" smtClean="0">
                <a:solidFill>
                  <a:srgbClr val="000000"/>
                </a:solidFill>
                <a:latin typeface="Times New Roman" pitchFamily="18" charset="0"/>
              </a:rPr>
              <a:t>16</a:t>
            </a:r>
            <a:r>
              <a:rPr lang="zh-CN" altLang="en-US" sz="3200" b="1" dirty="0" smtClean="0">
                <a:solidFill>
                  <a:srgbClr val="000000"/>
                </a:solidFill>
                <a:latin typeface="Times New Roman" pitchFamily="18" charset="0"/>
              </a:rPr>
              <a:t>世纪后期，欧洲殖民者来到了毛里求斯。不会飞又跑不快的</a:t>
            </a:r>
            <a:r>
              <a:rPr lang="en-US" altLang="zh-CN" sz="3200" b="1" dirty="0" err="1" smtClean="0">
                <a:solidFill>
                  <a:srgbClr val="000000"/>
                </a:solidFill>
                <a:latin typeface="Times New Roman" pitchFamily="18" charset="0"/>
              </a:rPr>
              <a:t>DoDo</a:t>
            </a:r>
            <a:r>
              <a:rPr lang="zh-CN" altLang="en-US" sz="3200" b="1" dirty="0" smtClean="0">
                <a:solidFill>
                  <a:srgbClr val="000000"/>
                </a:solidFill>
                <a:latin typeface="Times New Roman" pitchFamily="18" charset="0"/>
              </a:rPr>
              <a:t>鸟很快成为欧洲人来到岛上后主要的食物来源。人们开始大量的滥捕滥杀可怜的</a:t>
            </a:r>
            <a:r>
              <a:rPr lang="en-US" altLang="zh-CN" sz="3200" b="1" dirty="0" err="1" smtClean="0">
                <a:solidFill>
                  <a:srgbClr val="000000"/>
                </a:solidFill>
                <a:latin typeface="Times New Roman" pitchFamily="18" charset="0"/>
              </a:rPr>
              <a:t>DoDo</a:t>
            </a:r>
            <a:r>
              <a:rPr lang="zh-CN" altLang="en-US" sz="3200" b="1" dirty="0" smtClean="0">
                <a:solidFill>
                  <a:srgbClr val="000000"/>
                </a:solidFill>
                <a:latin typeface="Times New Roman" pitchFamily="18" charset="0"/>
              </a:rPr>
              <a:t>鸟，有时每天可以捕杀到几千只到上万只。 </a:t>
            </a:r>
          </a:p>
          <a:p>
            <a:pPr fontAlgn="base">
              <a:spcBef>
                <a:spcPct val="0"/>
              </a:spcBef>
              <a:spcAft>
                <a:spcPct val="0"/>
              </a:spcAft>
            </a:pPr>
            <a:r>
              <a:rPr lang="zh-CN" altLang="en-US" sz="3200" b="1" dirty="0" smtClean="0">
                <a:solidFill>
                  <a:srgbClr val="000000"/>
                </a:solidFill>
                <a:latin typeface="Times New Roman" pitchFamily="18" charset="0"/>
              </a:rPr>
              <a:t>    由于过度的捕杀</a:t>
            </a:r>
            <a:r>
              <a:rPr lang="en-US" altLang="zh-CN" sz="3200" b="1" dirty="0" smtClean="0">
                <a:solidFill>
                  <a:srgbClr val="000000"/>
                </a:solidFill>
                <a:latin typeface="Times New Roman" pitchFamily="18" charset="0"/>
              </a:rPr>
              <a:t>,</a:t>
            </a:r>
            <a:r>
              <a:rPr lang="zh-CN" altLang="en-US" sz="3200" b="1" dirty="0" smtClean="0">
                <a:solidFill>
                  <a:srgbClr val="000000"/>
                </a:solidFill>
                <a:latin typeface="Times New Roman" pitchFamily="18" charset="0"/>
              </a:rPr>
              <a:t>很快岛上</a:t>
            </a:r>
            <a:r>
              <a:rPr lang="en-US" altLang="zh-CN" sz="3200" b="1" dirty="0" err="1" smtClean="0">
                <a:solidFill>
                  <a:srgbClr val="000000"/>
                </a:solidFill>
                <a:latin typeface="Times New Roman" pitchFamily="18" charset="0"/>
              </a:rPr>
              <a:t>DoDo</a:t>
            </a:r>
            <a:r>
              <a:rPr lang="zh-CN" altLang="en-US" sz="3200" b="1" dirty="0" smtClean="0">
                <a:solidFill>
                  <a:srgbClr val="000000"/>
                </a:solidFill>
                <a:latin typeface="Times New Roman" pitchFamily="18" charset="0"/>
              </a:rPr>
              <a:t>鸟便得越来越少。</a:t>
            </a:r>
            <a:r>
              <a:rPr lang="en-US" altLang="zh-CN" sz="3200" b="1" dirty="0" smtClean="0">
                <a:solidFill>
                  <a:srgbClr val="000000"/>
                </a:solidFill>
                <a:latin typeface="Times New Roman" pitchFamily="18" charset="0"/>
              </a:rPr>
              <a:t>1681</a:t>
            </a:r>
            <a:r>
              <a:rPr lang="zh-CN" altLang="en-US" sz="3200" b="1" dirty="0" smtClean="0">
                <a:solidFill>
                  <a:srgbClr val="000000"/>
                </a:solidFill>
                <a:latin typeface="Times New Roman" pitchFamily="18" charset="0"/>
              </a:rPr>
              <a:t>年，最后一只</a:t>
            </a:r>
            <a:r>
              <a:rPr lang="en-US" altLang="zh-CN" sz="3200" b="1" dirty="0" err="1" smtClean="0">
                <a:solidFill>
                  <a:srgbClr val="000000"/>
                </a:solidFill>
                <a:latin typeface="Times New Roman" pitchFamily="18" charset="0"/>
              </a:rPr>
              <a:t>DoDo</a:t>
            </a:r>
            <a:r>
              <a:rPr lang="zh-CN" altLang="en-US" sz="3200" b="1" dirty="0" smtClean="0">
                <a:solidFill>
                  <a:srgbClr val="000000"/>
                </a:solidFill>
                <a:latin typeface="Times New Roman" pitchFamily="18" charset="0"/>
              </a:rPr>
              <a:t>鸟被残忍的杀害后，从此，地球上再也见不到这种东西了，除非是在博物馆的图片中。</a:t>
            </a:r>
            <a:r>
              <a:rPr lang="zh-CN" altLang="en-US" dirty="0" smtClean="0">
                <a:solidFill>
                  <a:srgbClr val="000000"/>
                </a:solidFill>
                <a:latin typeface="Times New Roman" pitchFamily="18" charset="0"/>
              </a:rPr>
              <a:t> </a:t>
            </a:r>
          </a:p>
        </p:txBody>
      </p:sp>
    </p:spTree>
    <p:extLst>
      <p:ext uri="{BB962C8B-B14F-4D97-AF65-F5344CB8AC3E}">
        <p14:creationId xmlns:p14="http://schemas.microsoft.com/office/powerpoint/2010/main" val="3216290932"/>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55300">
                                            <p:txEl>
                                              <p:pRg st="0" end="0"/>
                                            </p:txEl>
                                          </p:spTgt>
                                        </p:tgtEl>
                                        <p:attrNameLst>
                                          <p:attrName>style.visibility</p:attrName>
                                        </p:attrNameLst>
                                      </p:cBhvr>
                                      <p:to>
                                        <p:strVal val="visible"/>
                                      </p:to>
                                    </p:set>
                                    <p:animEffect transition="in" filter="strips(downRight)">
                                      <p:cBhvr>
                                        <p:cTn id="7" dur="1000"/>
                                        <p:tgtEl>
                                          <p:spTgt spid="553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55300">
                                            <p:txEl>
                                              <p:pRg st="1" end="1"/>
                                            </p:txEl>
                                          </p:spTgt>
                                        </p:tgtEl>
                                        <p:attrNameLst>
                                          <p:attrName>style.visibility</p:attrName>
                                        </p:attrNameLst>
                                      </p:cBhvr>
                                      <p:to>
                                        <p:strVal val="visible"/>
                                      </p:to>
                                    </p:set>
                                    <p:animEffect transition="in" filter="strips(downRight)">
                                      <p:cBhvr>
                                        <p:cTn id="12" dur="1000"/>
                                        <p:tgtEl>
                                          <p:spTgt spid="5530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55300">
                                            <p:txEl>
                                              <p:pRg st="2" end="2"/>
                                            </p:txEl>
                                          </p:spTgt>
                                        </p:tgtEl>
                                        <p:attrNameLst>
                                          <p:attrName>style.visibility</p:attrName>
                                        </p:attrNameLst>
                                      </p:cBhvr>
                                      <p:to>
                                        <p:strVal val="visible"/>
                                      </p:to>
                                    </p:set>
                                    <p:animEffect transition="in" filter="strips(downRight)">
                                      <p:cBhvr>
                                        <p:cTn id="17" dur="1000"/>
                                        <p:tgtEl>
                                          <p:spTgt spid="553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671513" y="908844"/>
            <a:ext cx="7645400" cy="2160587"/>
          </a:xfrm>
          <a:prstGeom prst="rect">
            <a:avLst/>
          </a:prstGeom>
          <a:noFill/>
          <a:ln>
            <a:noFill/>
          </a:ln>
          <a:effectLst/>
          <a:extLst>
            <a:ext uri="{909E8E84-426E-40DD-AFC4-6F175D3DCCD1}">
              <a14:hiddenFill xmlns:a14="http://schemas.microsoft.com/office/drawing/2010/main">
                <a:solidFill>
                  <a:srgbClr val="FF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fontAlgn="base">
              <a:lnSpc>
                <a:spcPct val="120000"/>
              </a:lnSpc>
              <a:spcBef>
                <a:spcPct val="0"/>
              </a:spcBef>
              <a:spcAft>
                <a:spcPct val="0"/>
              </a:spcAft>
            </a:pPr>
            <a:r>
              <a:rPr lang="en-US" altLang="zh-CN" sz="3600" b="1" dirty="0" smtClean="0">
                <a:solidFill>
                  <a:srgbClr val="0000FF"/>
                </a:solidFill>
                <a:latin typeface="Times New Roman" pitchFamily="18" charset="0"/>
              </a:rPr>
              <a:t>Ex 3 Choose the sentence which gives </a:t>
            </a:r>
          </a:p>
          <a:p>
            <a:pPr marL="342900" indent="-342900" fontAlgn="base">
              <a:lnSpc>
                <a:spcPct val="120000"/>
              </a:lnSpc>
              <a:spcBef>
                <a:spcPct val="0"/>
              </a:spcBef>
              <a:spcAft>
                <a:spcPct val="0"/>
              </a:spcAft>
            </a:pPr>
            <a:r>
              <a:rPr lang="en-US" altLang="zh-CN" sz="3600" b="1" dirty="0" smtClean="0">
                <a:solidFill>
                  <a:srgbClr val="0000FF"/>
                </a:solidFill>
                <a:latin typeface="Times New Roman" pitchFamily="18" charset="0"/>
              </a:rPr>
              <a:t>the main idea of the story. Say what is </a:t>
            </a:r>
          </a:p>
          <a:p>
            <a:pPr marL="342900" indent="-342900" fontAlgn="base">
              <a:lnSpc>
                <a:spcPct val="120000"/>
              </a:lnSpc>
              <a:spcBef>
                <a:spcPct val="0"/>
              </a:spcBef>
              <a:spcAft>
                <a:spcPct val="0"/>
              </a:spcAft>
            </a:pPr>
            <a:r>
              <a:rPr lang="en-US" altLang="zh-CN" sz="3600" b="1" dirty="0" smtClean="0">
                <a:solidFill>
                  <a:srgbClr val="0000FF"/>
                </a:solidFill>
                <a:latin typeface="Times New Roman" pitchFamily="18" charset="0"/>
              </a:rPr>
              <a:t>wrong with the other three.              </a:t>
            </a:r>
          </a:p>
        </p:txBody>
      </p:sp>
      <p:sp>
        <p:nvSpPr>
          <p:cNvPr id="40964" name="Rectangle 4"/>
          <p:cNvSpPr>
            <a:spLocks noChangeArrowheads="1"/>
          </p:cNvSpPr>
          <p:nvPr/>
        </p:nvSpPr>
        <p:spPr bwMode="auto">
          <a:xfrm>
            <a:off x="697476" y="3279775"/>
            <a:ext cx="7920037"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dirty="0" smtClean="0">
                <a:solidFill>
                  <a:srgbClr val="FF0066"/>
                </a:solidFill>
                <a:latin typeface="Times New Roman" pitchFamily="18" charset="0"/>
              </a:rPr>
              <a:t>Number 2</a:t>
            </a:r>
            <a:r>
              <a:rPr lang="en-US" altLang="zh-CN" sz="3600" b="1" dirty="0" smtClean="0">
                <a:solidFill>
                  <a:srgbClr val="000000"/>
                </a:solidFill>
                <a:latin typeface="Times New Roman" pitchFamily="18" charset="0"/>
              </a:rPr>
              <a:t> is correct.</a:t>
            </a:r>
          </a:p>
          <a:p>
            <a:pPr fontAlgn="base">
              <a:spcBef>
                <a:spcPct val="0"/>
              </a:spcBef>
              <a:spcAft>
                <a:spcPct val="0"/>
              </a:spcAft>
            </a:pPr>
            <a:r>
              <a:rPr lang="en-US" altLang="zh-CN" sz="3600" b="1" dirty="0" smtClean="0">
                <a:solidFill>
                  <a:srgbClr val="FF0066"/>
                </a:solidFill>
                <a:latin typeface="Times New Roman" pitchFamily="18" charset="0"/>
              </a:rPr>
              <a:t>Number 1</a:t>
            </a:r>
            <a:r>
              <a:rPr lang="en-US" altLang="zh-CN" sz="3600" b="1" dirty="0" smtClean="0">
                <a:solidFill>
                  <a:srgbClr val="000000"/>
                </a:solidFill>
                <a:latin typeface="Times New Roman" pitchFamily="18" charset="0"/>
              </a:rPr>
              <a:t> is</a:t>
            </a:r>
            <a:r>
              <a:rPr lang="en-US" altLang="zh-CN" sz="3600" b="1" dirty="0" smtClean="0">
                <a:solidFill>
                  <a:srgbClr val="FF0000"/>
                </a:solidFill>
                <a:latin typeface="Times New Roman" pitchFamily="18" charset="0"/>
              </a:rPr>
              <a:t> wrong</a:t>
            </a:r>
            <a:r>
              <a:rPr lang="en-US" altLang="zh-CN" sz="3600" b="1" dirty="0" smtClean="0">
                <a:solidFill>
                  <a:srgbClr val="000000"/>
                </a:solidFill>
                <a:latin typeface="Times New Roman" pitchFamily="18" charset="0"/>
              </a:rPr>
              <a:t>. It is not fair to blame the dodo for his disappearance.</a:t>
            </a:r>
          </a:p>
        </p:txBody>
      </p:sp>
      <p:pic>
        <p:nvPicPr>
          <p:cNvPr id="4" name="Picture 2" descr="pic_44613">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84368" y="17445"/>
            <a:ext cx="1126953" cy="1107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630382"/>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2">
                                            <p:txEl>
                                              <p:pRg st="0" end="0"/>
                                            </p:txEl>
                                          </p:spTgt>
                                        </p:tgtEl>
                                        <p:attrNameLst>
                                          <p:attrName>style.visibility</p:attrName>
                                        </p:attrNameLst>
                                      </p:cBhvr>
                                      <p:to>
                                        <p:strVal val="visible"/>
                                      </p:to>
                                    </p:set>
                                    <p:animEffect transition="in" filter="blinds(horizontal)">
                                      <p:cBhvr>
                                        <p:cTn id="7" dur="500"/>
                                        <p:tgtEl>
                                          <p:spTgt spid="40962">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0962">
                                            <p:txEl>
                                              <p:pRg st="1" end="1"/>
                                            </p:txEl>
                                          </p:spTgt>
                                        </p:tgtEl>
                                        <p:attrNameLst>
                                          <p:attrName>style.visibility</p:attrName>
                                        </p:attrNameLst>
                                      </p:cBhvr>
                                      <p:to>
                                        <p:strVal val="visible"/>
                                      </p:to>
                                    </p:set>
                                    <p:animEffect transition="in" filter="blinds(horizontal)">
                                      <p:cBhvr>
                                        <p:cTn id="10" dur="500"/>
                                        <p:tgtEl>
                                          <p:spTgt spid="40962">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0962">
                                            <p:txEl>
                                              <p:pRg st="2" end="2"/>
                                            </p:txEl>
                                          </p:spTgt>
                                        </p:tgtEl>
                                        <p:attrNameLst>
                                          <p:attrName>style.visibility</p:attrName>
                                        </p:attrNameLst>
                                      </p:cBhvr>
                                      <p:to>
                                        <p:strVal val="visible"/>
                                      </p:to>
                                    </p:set>
                                    <p:animEffect transition="in" filter="blinds(horizontal)">
                                      <p:cBhvr>
                                        <p:cTn id="13" dur="500"/>
                                        <p:tgtEl>
                                          <p:spTgt spid="40962">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6" fill="hold" grpId="0" nodeType="clickEffect">
                                  <p:stCondLst>
                                    <p:cond delay="0"/>
                                  </p:stCondLst>
                                  <p:childTnLst>
                                    <p:set>
                                      <p:cBhvr>
                                        <p:cTn id="17" dur="1" fill="hold">
                                          <p:stCondLst>
                                            <p:cond delay="0"/>
                                          </p:stCondLst>
                                        </p:cTn>
                                        <p:tgtEl>
                                          <p:spTgt spid="40964">
                                            <p:txEl>
                                              <p:pRg st="0" end="0"/>
                                            </p:txEl>
                                          </p:spTgt>
                                        </p:tgtEl>
                                        <p:attrNameLst>
                                          <p:attrName>style.visibility</p:attrName>
                                        </p:attrNameLst>
                                      </p:cBhvr>
                                      <p:to>
                                        <p:strVal val="visible"/>
                                      </p:to>
                                    </p:set>
                                    <p:animEffect transition="in" filter="strips(downRight)">
                                      <p:cBhvr>
                                        <p:cTn id="18" dur="1000"/>
                                        <p:tgtEl>
                                          <p:spTgt spid="40964">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8" presetClass="entr" presetSubtype="6" fill="hold" grpId="0" nodeType="clickEffect">
                                  <p:stCondLst>
                                    <p:cond delay="0"/>
                                  </p:stCondLst>
                                  <p:childTnLst>
                                    <p:set>
                                      <p:cBhvr>
                                        <p:cTn id="22" dur="1" fill="hold">
                                          <p:stCondLst>
                                            <p:cond delay="0"/>
                                          </p:stCondLst>
                                        </p:cTn>
                                        <p:tgtEl>
                                          <p:spTgt spid="40964">
                                            <p:txEl>
                                              <p:pRg st="1" end="1"/>
                                            </p:txEl>
                                          </p:spTgt>
                                        </p:tgtEl>
                                        <p:attrNameLst>
                                          <p:attrName>style.visibility</p:attrName>
                                        </p:attrNameLst>
                                      </p:cBhvr>
                                      <p:to>
                                        <p:strVal val="visible"/>
                                      </p:to>
                                    </p:set>
                                    <p:animEffect transition="in" filter="strips(downRight)">
                                      <p:cBhvr>
                                        <p:cTn id="23" dur="1000"/>
                                        <p:tgtEl>
                                          <p:spTgt spid="409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P spid="40964"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992" name="Rectangle 8"/>
          <p:cNvSpPr>
            <a:spLocks noChangeArrowheads="1"/>
          </p:cNvSpPr>
          <p:nvPr/>
        </p:nvSpPr>
        <p:spPr bwMode="auto">
          <a:xfrm>
            <a:off x="586405" y="620688"/>
            <a:ext cx="8135938" cy="536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dirty="0" smtClean="0">
                <a:solidFill>
                  <a:srgbClr val="FF0066"/>
                </a:solidFill>
                <a:latin typeface="Times New Roman" pitchFamily="18" charset="0"/>
              </a:rPr>
              <a:t>Number 3</a:t>
            </a:r>
            <a:r>
              <a:rPr lang="en-US" altLang="zh-CN" sz="3600" b="1" dirty="0" smtClean="0">
                <a:solidFill>
                  <a:srgbClr val="000000"/>
                </a:solidFill>
                <a:latin typeface="Times New Roman" pitchFamily="18" charset="0"/>
              </a:rPr>
              <a:t> only explain </a:t>
            </a:r>
            <a:r>
              <a:rPr lang="en-US" altLang="zh-CN" sz="3600" b="1" dirty="0" smtClean="0">
                <a:solidFill>
                  <a:srgbClr val="FF0000"/>
                </a:solidFill>
                <a:latin typeface="Times New Roman" pitchFamily="18" charset="0"/>
              </a:rPr>
              <a:t>half the story</a:t>
            </a:r>
            <a:r>
              <a:rPr lang="en-US" altLang="zh-CN" sz="3600" b="1" dirty="0" smtClean="0">
                <a:solidFill>
                  <a:srgbClr val="000000"/>
                </a:solidFill>
                <a:latin typeface="Times New Roman" pitchFamily="18" charset="0"/>
              </a:rPr>
              <a:t>. The dodo and man did become friends but only because man wanted to kill all the dodos as easily as possible. </a:t>
            </a:r>
          </a:p>
          <a:p>
            <a:pPr fontAlgn="base">
              <a:lnSpc>
                <a:spcPct val="120000"/>
              </a:lnSpc>
              <a:spcBef>
                <a:spcPct val="0"/>
              </a:spcBef>
              <a:spcAft>
                <a:spcPct val="0"/>
              </a:spcAft>
            </a:pPr>
            <a:r>
              <a:rPr lang="en-US" altLang="zh-CN" sz="3600" b="1" dirty="0" smtClean="0">
                <a:solidFill>
                  <a:srgbClr val="FF0066"/>
                </a:solidFill>
                <a:latin typeface="Times New Roman" pitchFamily="18" charset="0"/>
              </a:rPr>
              <a:t>Number 4</a:t>
            </a:r>
            <a:r>
              <a:rPr lang="en-US" altLang="zh-CN" sz="3600" b="1" dirty="0" smtClean="0">
                <a:solidFill>
                  <a:srgbClr val="000000"/>
                </a:solidFill>
                <a:latin typeface="Times New Roman" pitchFamily="18" charset="0"/>
              </a:rPr>
              <a:t> is </a:t>
            </a:r>
            <a:r>
              <a:rPr lang="en-US" altLang="zh-CN" sz="3600" b="1" dirty="0" smtClean="0">
                <a:solidFill>
                  <a:srgbClr val="FF0000"/>
                </a:solidFill>
                <a:latin typeface="Times New Roman" pitchFamily="18" charset="0"/>
              </a:rPr>
              <a:t>wrong</a:t>
            </a:r>
            <a:r>
              <a:rPr lang="en-US" altLang="zh-CN" sz="3600" b="1" dirty="0" smtClean="0">
                <a:solidFill>
                  <a:srgbClr val="000000"/>
                </a:solidFill>
                <a:latin typeface="Times New Roman" pitchFamily="18" charset="0"/>
              </a:rPr>
              <a:t> because the other animals and birds did not do much to save the dodo. They warned him but did not help him.</a:t>
            </a:r>
          </a:p>
        </p:txBody>
      </p:sp>
    </p:spTree>
    <p:extLst>
      <p:ext uri="{BB962C8B-B14F-4D97-AF65-F5344CB8AC3E}">
        <p14:creationId xmlns:p14="http://schemas.microsoft.com/office/powerpoint/2010/main" val="2218888522"/>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1992"/>
                                        </p:tgtEl>
                                        <p:attrNameLst>
                                          <p:attrName>style.visibility</p:attrName>
                                        </p:attrNameLst>
                                      </p:cBhvr>
                                      <p:to>
                                        <p:strVal val="visible"/>
                                      </p:to>
                                    </p:set>
                                    <p:animEffect transition="in" filter="wedge">
                                      <p:cBhvr>
                                        <p:cTn id="7" dur="1000"/>
                                        <p:tgtEl>
                                          <p:spTgt spid="419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543198" y="1343739"/>
            <a:ext cx="8353425" cy="130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10000"/>
              </a:lnSpc>
              <a:spcBef>
                <a:spcPct val="0"/>
              </a:spcBef>
              <a:spcAft>
                <a:spcPct val="0"/>
              </a:spcAft>
            </a:pPr>
            <a:r>
              <a:rPr lang="en-US" altLang="zh-CN" sz="3600" b="1" dirty="0" smtClean="0">
                <a:solidFill>
                  <a:srgbClr val="0000FF"/>
                </a:solidFill>
                <a:latin typeface="Times New Roman" pitchFamily="18" charset="0"/>
              </a:rPr>
              <a:t>Listen to the tape and choose the correct answer to complete each sentence.</a:t>
            </a:r>
          </a:p>
        </p:txBody>
      </p:sp>
      <p:sp>
        <p:nvSpPr>
          <p:cNvPr id="43018" name="Text Box 10"/>
          <p:cNvSpPr txBox="1">
            <a:spLocks noChangeArrowheads="1"/>
          </p:cNvSpPr>
          <p:nvPr/>
        </p:nvSpPr>
        <p:spPr bwMode="auto">
          <a:xfrm>
            <a:off x="1547813" y="3562350"/>
            <a:ext cx="5616575" cy="195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charset="0"/>
                <a:ea typeface="宋体" charset="-122"/>
              </a:defRPr>
            </a:lvl1pPr>
            <a:lvl2pPr marL="458788">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kumimoji="1" lang="en-US" altLang="zh-CN" sz="3400" b="1" smtClean="0">
                <a:solidFill>
                  <a:srgbClr val="000000"/>
                </a:solidFill>
                <a:latin typeface="Times New Roman" pitchFamily="18" charset="0"/>
              </a:rPr>
              <a:t>1. The dodo is_____.</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A. </a:t>
            </a:r>
            <a:r>
              <a:rPr kumimoji="1" lang="en-US" altLang="zh-CN" sz="3400" b="1" smtClean="0">
                <a:solidFill>
                  <a:srgbClr val="000000"/>
                </a:solidFill>
                <a:latin typeface="Times New Roman" pitchFamily="18" charset="0"/>
                <a:hlinkClick r:id="rId3" action="ppaction://hlinksldjump"/>
              </a:rPr>
              <a:t>fierce</a:t>
            </a:r>
            <a:r>
              <a:rPr kumimoji="1" lang="en-US" altLang="zh-CN" sz="3400" b="1" smtClean="0">
                <a:solidFill>
                  <a:srgbClr val="000000"/>
                </a:solidFill>
                <a:latin typeface="Times New Roman" pitchFamily="18" charset="0"/>
              </a:rPr>
              <a:t>       B. unkind</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C. friendly   D. foolish</a:t>
            </a:r>
            <a:endParaRPr kumimoji="1" lang="en-US" altLang="zh-CN" sz="3400" smtClean="0">
              <a:solidFill>
                <a:srgbClr val="FF3399"/>
              </a:solidFill>
              <a:latin typeface="Times New Roman" pitchFamily="18" charset="0"/>
            </a:endParaRPr>
          </a:p>
        </p:txBody>
      </p:sp>
      <p:sp>
        <p:nvSpPr>
          <p:cNvPr id="43019" name="AutoShape 11"/>
          <p:cNvSpPr>
            <a:spLocks noChangeArrowheads="1"/>
          </p:cNvSpPr>
          <p:nvPr/>
        </p:nvSpPr>
        <p:spPr bwMode="auto">
          <a:xfrm>
            <a:off x="2051050" y="4957763"/>
            <a:ext cx="431800" cy="433387"/>
          </a:xfrm>
          <a:prstGeom prst="flowChartSummingJunction">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b="1" smtClean="0">
              <a:solidFill>
                <a:srgbClr val="000000"/>
              </a:solidFill>
              <a:latin typeface="Times New Roman" pitchFamily="18" charset="0"/>
            </a:endParaRPr>
          </a:p>
        </p:txBody>
      </p:sp>
      <p:pic>
        <p:nvPicPr>
          <p:cNvPr id="5" name="Picture 2" descr="pic_44613">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84368" y="17445"/>
            <a:ext cx="1126953" cy="1107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83667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wedge">
                                      <p:cBhvr>
                                        <p:cTn id="7" dur="1000"/>
                                        <p:tgtEl>
                                          <p:spTgt spid="430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3018"/>
                                        </p:tgtEl>
                                        <p:attrNameLst>
                                          <p:attrName>style.visibility</p:attrName>
                                        </p:attrNameLst>
                                      </p:cBhvr>
                                      <p:to>
                                        <p:strVal val="visible"/>
                                      </p:to>
                                    </p:set>
                                    <p:animEffect transition="in" filter="diamond(in)">
                                      <p:cBhvr>
                                        <p:cTn id="10" dur="1000"/>
                                        <p:tgtEl>
                                          <p:spTgt spid="430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0" fill="hold" grpId="0" nodeType="clickEffect">
                                  <p:stCondLst>
                                    <p:cond delay="0"/>
                                  </p:stCondLst>
                                  <p:childTnLst>
                                    <p:set>
                                      <p:cBhvr>
                                        <p:cTn id="14" dur="1" fill="hold">
                                          <p:stCondLst>
                                            <p:cond delay="0"/>
                                          </p:stCondLst>
                                        </p:cTn>
                                        <p:tgtEl>
                                          <p:spTgt spid="43019"/>
                                        </p:tgtEl>
                                        <p:attrNameLst>
                                          <p:attrName>style.visibility</p:attrName>
                                        </p:attrNameLst>
                                      </p:cBhvr>
                                      <p:to>
                                        <p:strVal val="visible"/>
                                      </p:to>
                                    </p:set>
                                    <p:anim calcmode="lin" valueType="num">
                                      <p:cBhvr>
                                        <p:cTn id="15" dur="500" fill="hold"/>
                                        <p:tgtEl>
                                          <p:spTgt spid="43019"/>
                                        </p:tgtEl>
                                        <p:attrNameLst>
                                          <p:attrName>ppt_w</p:attrName>
                                        </p:attrNameLst>
                                      </p:cBhvr>
                                      <p:tavLst>
                                        <p:tav tm="0">
                                          <p:val>
                                            <p:fltVal val="0"/>
                                          </p:val>
                                        </p:tav>
                                        <p:tav tm="100000">
                                          <p:val>
                                            <p:strVal val="#ppt_w"/>
                                          </p:val>
                                        </p:tav>
                                      </p:tavLst>
                                    </p:anim>
                                    <p:anim calcmode="lin" valueType="num">
                                      <p:cBhvr>
                                        <p:cTn id="16" dur="500" fill="hold"/>
                                        <p:tgtEl>
                                          <p:spTgt spid="43019"/>
                                        </p:tgtEl>
                                        <p:attrNameLst>
                                          <p:attrName>ppt_h</p:attrName>
                                        </p:attrNameLst>
                                      </p:cBhvr>
                                      <p:tavLst>
                                        <p:tav tm="0">
                                          <p:val>
                                            <p:fltVal val="0"/>
                                          </p:val>
                                        </p:tav>
                                        <p:tav tm="100000">
                                          <p:val>
                                            <p:strVal val="#ppt_h"/>
                                          </p:val>
                                        </p:tav>
                                      </p:tavLst>
                                    </p:anim>
                                    <p:animEffect transition="in" filter="fade">
                                      <p:cBhvr>
                                        <p:cTn id="17" dur="500"/>
                                        <p:tgtEl>
                                          <p:spTgt spid="43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8" grpId="0"/>
      <p:bldP spid="430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039" name="Text Box 7"/>
          <p:cNvSpPr txBox="1">
            <a:spLocks noChangeArrowheads="1"/>
          </p:cNvSpPr>
          <p:nvPr/>
        </p:nvSpPr>
        <p:spPr bwMode="auto">
          <a:xfrm>
            <a:off x="684213" y="1557338"/>
            <a:ext cx="7993062"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charset="0"/>
                <a:ea typeface="宋体" charset="-122"/>
              </a:defRPr>
            </a:lvl1pPr>
            <a:lvl2pPr marL="458788">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kumimoji="1" lang="en-US" altLang="zh-CN" sz="3400" b="1" smtClean="0">
                <a:solidFill>
                  <a:srgbClr val="000000"/>
                </a:solidFill>
                <a:latin typeface="Times New Roman" pitchFamily="18" charset="0"/>
              </a:rPr>
              <a:t>2. He wants to believe that Man is telling the truth because _____.</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A. Man is friendly       </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B. he think Man is friendly</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C. he thinks the bears and monkeys lie   </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D. Man is his best friend</a:t>
            </a:r>
            <a:endParaRPr kumimoji="1" lang="en-US" altLang="zh-CN" sz="3400" smtClean="0">
              <a:solidFill>
                <a:srgbClr val="FF3399"/>
              </a:solidFill>
              <a:latin typeface="Times New Roman" pitchFamily="18" charset="0"/>
            </a:endParaRPr>
          </a:p>
        </p:txBody>
      </p:sp>
      <p:sp>
        <p:nvSpPr>
          <p:cNvPr id="44040" name="AutoShape 8"/>
          <p:cNvSpPr>
            <a:spLocks noChangeArrowheads="1"/>
          </p:cNvSpPr>
          <p:nvPr/>
        </p:nvSpPr>
        <p:spPr bwMode="auto">
          <a:xfrm>
            <a:off x="1116013" y="3573463"/>
            <a:ext cx="431800" cy="433387"/>
          </a:xfrm>
          <a:prstGeom prst="flowChartSummingJunction">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b="1" smtClean="0">
              <a:solidFill>
                <a:srgbClr val="000000"/>
              </a:solidFill>
              <a:latin typeface="Times New Roman" pitchFamily="18" charset="0"/>
            </a:endParaRPr>
          </a:p>
        </p:txBody>
      </p:sp>
    </p:spTree>
    <p:extLst>
      <p:ext uri="{BB962C8B-B14F-4D97-AF65-F5344CB8AC3E}">
        <p14:creationId xmlns:p14="http://schemas.microsoft.com/office/powerpoint/2010/main" val="2805131466"/>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44039"/>
                                        </p:tgtEl>
                                        <p:attrNameLst>
                                          <p:attrName>style.visibility</p:attrName>
                                        </p:attrNameLst>
                                      </p:cBhvr>
                                      <p:to>
                                        <p:strVal val="visible"/>
                                      </p:to>
                                    </p:set>
                                    <p:animEffect transition="in" filter="diamond(in)">
                                      <p:cBhvr>
                                        <p:cTn id="7" dur="1000"/>
                                        <p:tgtEl>
                                          <p:spTgt spid="440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4040"/>
                                        </p:tgtEl>
                                        <p:attrNameLst>
                                          <p:attrName>style.visibility</p:attrName>
                                        </p:attrNameLst>
                                      </p:cBhvr>
                                      <p:to>
                                        <p:strVal val="visible"/>
                                      </p:to>
                                    </p:set>
                                    <p:anim calcmode="lin" valueType="num">
                                      <p:cBhvr>
                                        <p:cTn id="12" dur="500" fill="hold"/>
                                        <p:tgtEl>
                                          <p:spTgt spid="44040"/>
                                        </p:tgtEl>
                                        <p:attrNameLst>
                                          <p:attrName>ppt_w</p:attrName>
                                        </p:attrNameLst>
                                      </p:cBhvr>
                                      <p:tavLst>
                                        <p:tav tm="0">
                                          <p:val>
                                            <p:fltVal val="0"/>
                                          </p:val>
                                        </p:tav>
                                        <p:tav tm="100000">
                                          <p:val>
                                            <p:strVal val="#ppt_w"/>
                                          </p:val>
                                        </p:tav>
                                      </p:tavLst>
                                    </p:anim>
                                    <p:anim calcmode="lin" valueType="num">
                                      <p:cBhvr>
                                        <p:cTn id="13" dur="500" fill="hold"/>
                                        <p:tgtEl>
                                          <p:spTgt spid="44040"/>
                                        </p:tgtEl>
                                        <p:attrNameLst>
                                          <p:attrName>ppt_h</p:attrName>
                                        </p:attrNameLst>
                                      </p:cBhvr>
                                      <p:tavLst>
                                        <p:tav tm="0">
                                          <p:val>
                                            <p:fltVal val="0"/>
                                          </p:val>
                                        </p:tav>
                                        <p:tav tm="100000">
                                          <p:val>
                                            <p:strVal val="#ppt_h"/>
                                          </p:val>
                                        </p:tav>
                                      </p:tavLst>
                                    </p:anim>
                                    <p:animEffect transition="in" filter="fade">
                                      <p:cBhvr>
                                        <p:cTn id="14" dur="500"/>
                                        <p:tgtEl>
                                          <p:spTgt spid="44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9" grpId="0"/>
      <p:bldP spid="4404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5062" name="Text Box 6"/>
          <p:cNvSpPr txBox="1">
            <a:spLocks noChangeArrowheads="1"/>
          </p:cNvSpPr>
          <p:nvPr/>
        </p:nvSpPr>
        <p:spPr bwMode="auto">
          <a:xfrm>
            <a:off x="755650" y="1412875"/>
            <a:ext cx="7993063" cy="443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charset="0"/>
                <a:ea typeface="宋体" charset="-122"/>
              </a:defRPr>
            </a:lvl1pPr>
            <a:lvl2pPr marL="458788">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fontAlgn="base">
              <a:lnSpc>
                <a:spcPct val="120000"/>
              </a:lnSpc>
              <a:spcBef>
                <a:spcPct val="0"/>
              </a:spcBef>
              <a:spcAft>
                <a:spcPct val="0"/>
              </a:spcAft>
            </a:pPr>
            <a:r>
              <a:rPr kumimoji="1" lang="en-US" altLang="zh-CN" sz="3400" b="1" smtClean="0">
                <a:solidFill>
                  <a:srgbClr val="000000"/>
                </a:solidFill>
                <a:latin typeface="Times New Roman" pitchFamily="18" charset="0"/>
              </a:rPr>
              <a:t>3. He didn’t realize who had killed many of his friends until _____.</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A. Man told him the truth       </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B. the other birds told him</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C. he saw how his friend was being killed by Man   </a:t>
            </a:r>
          </a:p>
          <a:p>
            <a:pPr fontAlgn="base">
              <a:lnSpc>
                <a:spcPct val="120000"/>
              </a:lnSpc>
              <a:spcBef>
                <a:spcPct val="0"/>
              </a:spcBef>
              <a:spcAft>
                <a:spcPct val="0"/>
              </a:spcAft>
            </a:pPr>
            <a:r>
              <a:rPr kumimoji="1" lang="en-US" altLang="zh-CN" sz="3400" b="1" smtClean="0">
                <a:solidFill>
                  <a:srgbClr val="000000"/>
                </a:solidFill>
                <a:latin typeface="Times New Roman" pitchFamily="18" charset="0"/>
              </a:rPr>
              <a:t>    D. the monkeys told him</a:t>
            </a:r>
            <a:endParaRPr kumimoji="1" lang="en-US" altLang="zh-CN" sz="3400" smtClean="0">
              <a:solidFill>
                <a:srgbClr val="FF3399"/>
              </a:solidFill>
              <a:latin typeface="Times New Roman" pitchFamily="18" charset="0"/>
            </a:endParaRPr>
          </a:p>
        </p:txBody>
      </p:sp>
      <p:sp>
        <p:nvSpPr>
          <p:cNvPr id="45063" name="AutoShape 7"/>
          <p:cNvSpPr>
            <a:spLocks noChangeArrowheads="1"/>
          </p:cNvSpPr>
          <p:nvPr/>
        </p:nvSpPr>
        <p:spPr bwMode="auto">
          <a:xfrm>
            <a:off x="1216025" y="4076700"/>
            <a:ext cx="431800" cy="433388"/>
          </a:xfrm>
          <a:prstGeom prst="flowChartSummingJunction">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b="1" smtClean="0">
              <a:solidFill>
                <a:srgbClr val="000000"/>
              </a:solidFill>
              <a:latin typeface="Times New Roman" pitchFamily="18" charset="0"/>
            </a:endParaRPr>
          </a:p>
        </p:txBody>
      </p:sp>
    </p:spTree>
    <p:extLst>
      <p:ext uri="{BB962C8B-B14F-4D97-AF65-F5344CB8AC3E}">
        <p14:creationId xmlns:p14="http://schemas.microsoft.com/office/powerpoint/2010/main" val="1943222204"/>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45062"/>
                                        </p:tgtEl>
                                        <p:attrNameLst>
                                          <p:attrName>style.visibility</p:attrName>
                                        </p:attrNameLst>
                                      </p:cBhvr>
                                      <p:to>
                                        <p:strVal val="visible"/>
                                      </p:to>
                                    </p:set>
                                    <p:animEffect transition="in" filter="diamond(in)">
                                      <p:cBhvr>
                                        <p:cTn id="7" dur="1000"/>
                                        <p:tgtEl>
                                          <p:spTgt spid="450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5063"/>
                                        </p:tgtEl>
                                        <p:attrNameLst>
                                          <p:attrName>style.visibility</p:attrName>
                                        </p:attrNameLst>
                                      </p:cBhvr>
                                      <p:to>
                                        <p:strVal val="visible"/>
                                      </p:to>
                                    </p:set>
                                    <p:anim calcmode="lin" valueType="num">
                                      <p:cBhvr>
                                        <p:cTn id="12" dur="500" fill="hold"/>
                                        <p:tgtEl>
                                          <p:spTgt spid="45063"/>
                                        </p:tgtEl>
                                        <p:attrNameLst>
                                          <p:attrName>ppt_w</p:attrName>
                                        </p:attrNameLst>
                                      </p:cBhvr>
                                      <p:tavLst>
                                        <p:tav tm="0">
                                          <p:val>
                                            <p:fltVal val="0"/>
                                          </p:val>
                                        </p:tav>
                                        <p:tav tm="100000">
                                          <p:val>
                                            <p:strVal val="#ppt_w"/>
                                          </p:val>
                                        </p:tav>
                                      </p:tavLst>
                                    </p:anim>
                                    <p:anim calcmode="lin" valueType="num">
                                      <p:cBhvr>
                                        <p:cTn id="13" dur="500" fill="hold"/>
                                        <p:tgtEl>
                                          <p:spTgt spid="45063"/>
                                        </p:tgtEl>
                                        <p:attrNameLst>
                                          <p:attrName>ppt_h</p:attrName>
                                        </p:attrNameLst>
                                      </p:cBhvr>
                                      <p:tavLst>
                                        <p:tav tm="0">
                                          <p:val>
                                            <p:fltVal val="0"/>
                                          </p:val>
                                        </p:tav>
                                        <p:tav tm="100000">
                                          <p:val>
                                            <p:strVal val="#ppt_h"/>
                                          </p:val>
                                        </p:tav>
                                      </p:tavLst>
                                    </p:anim>
                                    <p:animEffect transition="in" filter="fade">
                                      <p:cBhvr>
                                        <p:cTn id="14" dur="500"/>
                                        <p:tgtEl>
                                          <p:spTgt spid="450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p:bldP spid="4506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827088" y="1274763"/>
            <a:ext cx="7705725" cy="366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FF0066"/>
                </a:solidFill>
                <a:latin typeface="Times New Roman" pitchFamily="18" charset="0"/>
              </a:rPr>
              <a:t>fierce </a:t>
            </a:r>
            <a:r>
              <a:rPr lang="en-US" altLang="zh-CN" sz="3600" b="1" i="1" smtClean="0">
                <a:solidFill>
                  <a:srgbClr val="FF0066"/>
                </a:solidFill>
                <a:latin typeface="Times New Roman" pitchFamily="18" charset="0"/>
              </a:rPr>
              <a:t>adj</a:t>
            </a:r>
            <a:r>
              <a:rPr lang="en-US" altLang="zh-CN" sz="3600" b="1" smtClean="0">
                <a:solidFill>
                  <a:srgbClr val="FF0066"/>
                </a:solidFill>
                <a:latin typeface="Times New Roman" pitchFamily="18" charset="0"/>
              </a:rPr>
              <a:t>. </a:t>
            </a:r>
          </a:p>
          <a:p>
            <a:pPr fontAlgn="base">
              <a:lnSpc>
                <a:spcPct val="130000"/>
              </a:lnSpc>
              <a:spcBef>
                <a:spcPct val="0"/>
              </a:spcBef>
              <a:spcAft>
                <a:spcPct val="0"/>
              </a:spcAft>
              <a:buFontTx/>
              <a:buChar char="•"/>
            </a:pP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凶猛的</a:t>
            </a: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好斗的</a:t>
            </a:r>
          </a:p>
          <a:p>
            <a:pPr fontAlgn="base">
              <a:lnSpc>
                <a:spcPct val="130000"/>
              </a:lnSpc>
              <a:spcBef>
                <a:spcPct val="0"/>
              </a:spcBef>
              <a:spcAft>
                <a:spcPct val="0"/>
              </a:spcAft>
            </a:pPr>
            <a:r>
              <a:rPr lang="en-US" altLang="zh-CN" sz="3600" b="1" smtClean="0">
                <a:solidFill>
                  <a:srgbClr val="000000"/>
                </a:solidFill>
                <a:latin typeface="Times New Roman" pitchFamily="18" charset="0"/>
              </a:rPr>
              <a:t>The house is guarded by a</a:t>
            </a:r>
            <a:r>
              <a:rPr lang="en-US" altLang="zh-CN" sz="3600" b="1" smtClean="0">
                <a:solidFill>
                  <a:srgbClr val="0000FF"/>
                </a:solidFill>
                <a:latin typeface="Times New Roman" pitchFamily="18" charset="0"/>
              </a:rPr>
              <a:t> fierce</a:t>
            </a:r>
            <a:r>
              <a:rPr lang="en-US" altLang="zh-CN" sz="3600" b="1" smtClean="0">
                <a:solidFill>
                  <a:srgbClr val="000000"/>
                </a:solidFill>
                <a:latin typeface="Times New Roman" pitchFamily="18" charset="0"/>
              </a:rPr>
              <a:t> dog.</a:t>
            </a:r>
          </a:p>
          <a:p>
            <a:pPr fontAlgn="base">
              <a:lnSpc>
                <a:spcPct val="130000"/>
              </a:lnSpc>
              <a:spcBef>
                <a:spcPct val="0"/>
              </a:spcBef>
              <a:spcAft>
                <a:spcPct val="0"/>
              </a:spcAft>
              <a:buFontTx/>
              <a:buChar char="•"/>
            </a:pPr>
            <a:r>
              <a:rPr lang="en-US" altLang="zh-CN" sz="3600" b="1" smtClean="0">
                <a:solidFill>
                  <a:srgbClr val="000000"/>
                </a:solidFill>
                <a:latin typeface="Times New Roman" pitchFamily="18" charset="0"/>
              </a:rPr>
              <a:t> </a:t>
            </a:r>
            <a:r>
              <a:rPr lang="zh-CN" altLang="en-US" sz="3600" b="1" smtClean="0">
                <a:solidFill>
                  <a:srgbClr val="000000"/>
                </a:solidFill>
                <a:latin typeface="Times New Roman" pitchFamily="18" charset="0"/>
              </a:rPr>
              <a:t>激烈的</a:t>
            </a:r>
            <a:r>
              <a:rPr lang="en-US" altLang="zh-CN" sz="3600" b="1" smtClean="0">
                <a:solidFill>
                  <a:srgbClr val="000000"/>
                </a:solidFill>
                <a:latin typeface="Times New Roman" pitchFamily="18" charset="0"/>
              </a:rPr>
              <a:t>,</a:t>
            </a:r>
            <a:r>
              <a:rPr lang="zh-CN" altLang="en-US" sz="3600" b="1" smtClean="0">
                <a:solidFill>
                  <a:srgbClr val="000000"/>
                </a:solidFill>
                <a:latin typeface="Times New Roman" pitchFamily="18" charset="0"/>
              </a:rPr>
              <a:t>猛烈的</a:t>
            </a:r>
          </a:p>
          <a:p>
            <a:pPr fontAlgn="base">
              <a:lnSpc>
                <a:spcPct val="130000"/>
              </a:lnSpc>
              <a:spcBef>
                <a:spcPct val="0"/>
              </a:spcBef>
              <a:spcAft>
                <a:spcPct val="0"/>
              </a:spcAft>
            </a:pPr>
            <a:r>
              <a:rPr lang="en-US" altLang="zh-CN" sz="3600" b="1" smtClean="0">
                <a:solidFill>
                  <a:srgbClr val="000000"/>
                </a:solidFill>
                <a:latin typeface="Times New Roman" pitchFamily="18" charset="0"/>
              </a:rPr>
              <a:t>The competition for jibs is </a:t>
            </a:r>
            <a:r>
              <a:rPr lang="en-US" altLang="zh-CN" sz="3600" b="1" smtClean="0">
                <a:solidFill>
                  <a:srgbClr val="0000FF"/>
                </a:solidFill>
                <a:latin typeface="Times New Roman" pitchFamily="18" charset="0"/>
              </a:rPr>
              <a:t>fierce</a:t>
            </a:r>
            <a:r>
              <a:rPr lang="en-US" altLang="zh-CN" sz="3600" b="1" smtClean="0">
                <a:solidFill>
                  <a:srgbClr val="000000"/>
                </a:solidFill>
                <a:latin typeface="Times New Roman" pitchFamily="18" charset="0"/>
              </a:rPr>
              <a:t>.</a:t>
            </a:r>
          </a:p>
        </p:txBody>
      </p:sp>
      <p:sp>
        <p:nvSpPr>
          <p:cNvPr id="46086" name="AutoShape 6">
            <a:hlinkClick r:id="rId3" action="ppaction://hlinksldjump" highlightClick="1"/>
          </p:cNvPr>
          <p:cNvSpPr>
            <a:spLocks noChangeArrowheads="1"/>
          </p:cNvSpPr>
          <p:nvPr/>
        </p:nvSpPr>
        <p:spPr bwMode="auto">
          <a:xfrm>
            <a:off x="7885113" y="5589588"/>
            <a:ext cx="647700" cy="5762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b="1" smtClean="0">
              <a:solidFill>
                <a:srgbClr val="000000"/>
              </a:solidFill>
              <a:latin typeface="Times New Roman" pitchFamily="18" charset="0"/>
            </a:endParaRPr>
          </a:p>
        </p:txBody>
      </p:sp>
    </p:spTree>
    <p:extLst>
      <p:ext uri="{BB962C8B-B14F-4D97-AF65-F5344CB8AC3E}">
        <p14:creationId xmlns:p14="http://schemas.microsoft.com/office/powerpoint/2010/main" val="1555077676"/>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blinds(horizontal)">
                                      <p:cBhvr>
                                        <p:cTn id="7" dur="500"/>
                                        <p:tgtEl>
                                          <p:spTgt spid="460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46082">
                                            <p:txEl>
                                              <p:pRg st="1" end="1"/>
                                            </p:txEl>
                                          </p:spTgt>
                                        </p:tgtEl>
                                        <p:attrNameLst>
                                          <p:attrName>style.visibility</p:attrName>
                                        </p:attrNameLst>
                                      </p:cBhvr>
                                      <p:to>
                                        <p:strVal val="visible"/>
                                      </p:to>
                                    </p:set>
                                    <p:animEffect transition="in" filter="strips(downRight)">
                                      <p:cBhvr>
                                        <p:cTn id="12" dur="1000"/>
                                        <p:tgtEl>
                                          <p:spTgt spid="4608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46082">
                                            <p:txEl>
                                              <p:pRg st="2" end="2"/>
                                            </p:txEl>
                                          </p:spTgt>
                                        </p:tgtEl>
                                        <p:attrNameLst>
                                          <p:attrName>style.visibility</p:attrName>
                                        </p:attrNameLst>
                                      </p:cBhvr>
                                      <p:to>
                                        <p:strVal val="visible"/>
                                      </p:to>
                                    </p:set>
                                    <p:animEffect transition="in" filter="strips(downRight)">
                                      <p:cBhvr>
                                        <p:cTn id="17" dur="1000"/>
                                        <p:tgtEl>
                                          <p:spTgt spid="4608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46082">
                                            <p:txEl>
                                              <p:pRg st="3" end="3"/>
                                            </p:txEl>
                                          </p:spTgt>
                                        </p:tgtEl>
                                        <p:attrNameLst>
                                          <p:attrName>style.visibility</p:attrName>
                                        </p:attrNameLst>
                                      </p:cBhvr>
                                      <p:to>
                                        <p:strVal val="visible"/>
                                      </p:to>
                                    </p:set>
                                    <p:animEffect transition="in" filter="strips(downRight)">
                                      <p:cBhvr>
                                        <p:cTn id="22" dur="1000"/>
                                        <p:tgtEl>
                                          <p:spTgt spid="4608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46082">
                                            <p:txEl>
                                              <p:pRg st="4" end="4"/>
                                            </p:txEl>
                                          </p:spTgt>
                                        </p:tgtEl>
                                        <p:attrNameLst>
                                          <p:attrName>style.visibility</p:attrName>
                                        </p:attrNameLst>
                                      </p:cBhvr>
                                      <p:to>
                                        <p:strVal val="visible"/>
                                      </p:to>
                                    </p:set>
                                    <p:animEffect transition="in" filter="strips(downRight)">
                                      <p:cBhvr>
                                        <p:cTn id="27" dur="1000"/>
                                        <p:tgtEl>
                                          <p:spTgt spid="4608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692696"/>
            <a:ext cx="4752528" cy="4832092"/>
          </a:xfrm>
          <a:prstGeom prst="rect">
            <a:avLst/>
          </a:prstGeom>
          <a:noFill/>
        </p:spPr>
        <p:txBody>
          <a:bodyPr wrap="square" rtlCol="0">
            <a:spAutoFit/>
          </a:bodyPr>
          <a:lstStyle/>
          <a:p>
            <a:r>
              <a:rPr lang="en-US" altLang="zh-CN" sz="2800" b="1" dirty="0" smtClean="0"/>
              <a:t>Learning about language </a:t>
            </a:r>
          </a:p>
          <a:p>
            <a:r>
              <a:rPr lang="en-US" altLang="zh-CN" sz="2800" b="1" dirty="0" smtClean="0"/>
              <a:t>1.Distant</a:t>
            </a:r>
          </a:p>
          <a:p>
            <a:r>
              <a:rPr lang="en-US" altLang="zh-CN" sz="2800" b="1" dirty="0" smtClean="0"/>
              <a:t>2.Decrease</a:t>
            </a:r>
          </a:p>
          <a:p>
            <a:r>
              <a:rPr lang="en-US" altLang="zh-CN" sz="2800" b="1" dirty="0" smtClean="0"/>
              <a:t>3.Powerful</a:t>
            </a:r>
          </a:p>
          <a:p>
            <a:r>
              <a:rPr lang="en-US" altLang="zh-CN" sz="2800" b="1" dirty="0" smtClean="0"/>
              <a:t>4. Affect</a:t>
            </a:r>
          </a:p>
          <a:p>
            <a:r>
              <a:rPr lang="en-US" altLang="zh-CN" sz="2800" b="1" dirty="0" smtClean="0"/>
              <a:t>5. Appreciate</a:t>
            </a:r>
          </a:p>
          <a:p>
            <a:r>
              <a:rPr lang="en-US" altLang="zh-CN" sz="2800" b="1" dirty="0" smtClean="0"/>
              <a:t>6. Hunt</a:t>
            </a:r>
          </a:p>
          <a:p>
            <a:r>
              <a:rPr lang="en-US" altLang="zh-CN" sz="2800" b="1" dirty="0" smtClean="0"/>
              <a:t>7. Protect…from</a:t>
            </a:r>
          </a:p>
          <a:p>
            <a:r>
              <a:rPr lang="en-US" altLang="zh-CN" sz="2800" b="1" dirty="0" smtClean="0"/>
              <a:t>8. Respond </a:t>
            </a:r>
          </a:p>
          <a:p>
            <a:r>
              <a:rPr lang="en-US" altLang="zh-CN" sz="2800" b="1" dirty="0" smtClean="0"/>
              <a:t>9. Relief</a:t>
            </a:r>
          </a:p>
          <a:p>
            <a:endParaRPr lang="zh-CN" altLang="en-US" sz="2800" b="1" dirty="0"/>
          </a:p>
        </p:txBody>
      </p:sp>
      <p:sp>
        <p:nvSpPr>
          <p:cNvPr id="4" name="TextBox 3"/>
          <p:cNvSpPr txBox="1"/>
          <p:nvPr/>
        </p:nvSpPr>
        <p:spPr>
          <a:xfrm>
            <a:off x="4355976" y="1123583"/>
            <a:ext cx="2520280" cy="3970318"/>
          </a:xfrm>
          <a:prstGeom prst="rect">
            <a:avLst/>
          </a:prstGeom>
          <a:noFill/>
        </p:spPr>
        <p:txBody>
          <a:bodyPr wrap="square" rtlCol="0">
            <a:spAutoFit/>
          </a:bodyPr>
          <a:lstStyle/>
          <a:p>
            <a:r>
              <a:rPr lang="en-US" altLang="zh-CN" sz="2800" b="1" dirty="0" smtClean="0"/>
              <a:t>wild</a:t>
            </a:r>
          </a:p>
          <a:p>
            <a:r>
              <a:rPr lang="en-US" altLang="zh-CN" sz="2800" b="1" dirty="0" smtClean="0"/>
              <a:t>reserve</a:t>
            </a:r>
          </a:p>
          <a:p>
            <a:r>
              <a:rPr lang="en-US" altLang="zh-CN" sz="2800" b="1" dirty="0" smtClean="0"/>
              <a:t>hunt</a:t>
            </a:r>
          </a:p>
          <a:p>
            <a:r>
              <a:rPr lang="en-US" altLang="zh-CN" sz="2800" b="1" dirty="0" smtClean="0"/>
              <a:t>species</a:t>
            </a:r>
          </a:p>
          <a:p>
            <a:r>
              <a:rPr lang="en-US" altLang="zh-CN" sz="2800" b="1" dirty="0" smtClean="0"/>
              <a:t>powerful</a:t>
            </a:r>
          </a:p>
          <a:p>
            <a:r>
              <a:rPr lang="en-US" altLang="zh-CN" sz="2800" b="1" dirty="0" smtClean="0"/>
              <a:t>appreciated</a:t>
            </a:r>
          </a:p>
          <a:p>
            <a:r>
              <a:rPr lang="en-US" altLang="zh-CN" sz="2800" b="1" dirty="0" smtClean="0"/>
              <a:t>relief</a:t>
            </a:r>
          </a:p>
          <a:p>
            <a:r>
              <a:rPr lang="en-US" altLang="zh-CN" sz="2800" b="1" dirty="0" smtClean="0"/>
              <a:t>protecting</a:t>
            </a:r>
          </a:p>
          <a:p>
            <a:r>
              <a:rPr lang="en-US" altLang="zh-CN" sz="2800" b="1" dirty="0" smtClean="0"/>
              <a:t>from </a:t>
            </a:r>
            <a:endParaRPr lang="zh-CN" altLang="en-US" sz="2800" b="1" dirty="0"/>
          </a:p>
        </p:txBody>
      </p:sp>
    </p:spTree>
    <p:extLst>
      <p:ext uri="{BB962C8B-B14F-4D97-AF65-F5344CB8AC3E}">
        <p14:creationId xmlns:p14="http://schemas.microsoft.com/office/powerpoint/2010/main" val="237208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4">
                                            <p:txEl>
                                              <p:pRg st="0" end="0"/>
                                            </p:txEl>
                                          </p:spTgt>
                                        </p:tgtEl>
                                        <p:attrNameLst>
                                          <p:attrName>style.visibility</p:attrName>
                                        </p:attrNameLst>
                                      </p:cBhvr>
                                      <p:to>
                                        <p:strVal val="visible"/>
                                      </p:to>
                                    </p:set>
                                    <p:animEffect transition="in" filter="barn(inVertical)">
                                      <p:cBhvr>
                                        <p:cTn id="57" dur="500"/>
                                        <p:tgtEl>
                                          <p:spTgt spid="4">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4">
                                            <p:txEl>
                                              <p:pRg st="1" end="1"/>
                                            </p:txEl>
                                          </p:spTgt>
                                        </p:tgtEl>
                                        <p:attrNameLst>
                                          <p:attrName>style.visibility</p:attrName>
                                        </p:attrNameLst>
                                      </p:cBhvr>
                                      <p:to>
                                        <p:strVal val="visible"/>
                                      </p:to>
                                    </p:set>
                                    <p:animEffect transition="in" filter="barn(inVertical)">
                                      <p:cBhvr>
                                        <p:cTn id="62" dur="500"/>
                                        <p:tgtEl>
                                          <p:spTgt spid="4">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4">
                                            <p:txEl>
                                              <p:pRg st="2" end="2"/>
                                            </p:txEl>
                                          </p:spTgt>
                                        </p:tgtEl>
                                        <p:attrNameLst>
                                          <p:attrName>style.visibility</p:attrName>
                                        </p:attrNameLst>
                                      </p:cBhvr>
                                      <p:to>
                                        <p:strVal val="visible"/>
                                      </p:to>
                                    </p:set>
                                    <p:animEffect transition="in" filter="barn(inVertical)">
                                      <p:cBhvr>
                                        <p:cTn id="67" dur="500"/>
                                        <p:tgtEl>
                                          <p:spTgt spid="4">
                                            <p:txEl>
                                              <p:pRg st="2" end="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4">
                                            <p:txEl>
                                              <p:pRg st="3" end="3"/>
                                            </p:txEl>
                                          </p:spTgt>
                                        </p:tgtEl>
                                        <p:attrNameLst>
                                          <p:attrName>style.visibility</p:attrName>
                                        </p:attrNameLst>
                                      </p:cBhvr>
                                      <p:to>
                                        <p:strVal val="visible"/>
                                      </p:to>
                                    </p:set>
                                    <p:animEffect transition="in" filter="barn(inVertical)">
                                      <p:cBhvr>
                                        <p:cTn id="72" dur="500"/>
                                        <p:tgtEl>
                                          <p:spTgt spid="4">
                                            <p:txEl>
                                              <p:pRg st="3" end="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nodeType="clickEffect">
                                  <p:stCondLst>
                                    <p:cond delay="0"/>
                                  </p:stCondLst>
                                  <p:childTnLst>
                                    <p:set>
                                      <p:cBhvr>
                                        <p:cTn id="76" dur="1" fill="hold">
                                          <p:stCondLst>
                                            <p:cond delay="0"/>
                                          </p:stCondLst>
                                        </p:cTn>
                                        <p:tgtEl>
                                          <p:spTgt spid="4">
                                            <p:txEl>
                                              <p:pRg st="4" end="4"/>
                                            </p:txEl>
                                          </p:spTgt>
                                        </p:tgtEl>
                                        <p:attrNameLst>
                                          <p:attrName>style.visibility</p:attrName>
                                        </p:attrNameLst>
                                      </p:cBhvr>
                                      <p:to>
                                        <p:strVal val="visible"/>
                                      </p:to>
                                    </p:set>
                                    <p:animEffect transition="in" filter="barn(inVertical)">
                                      <p:cBhvr>
                                        <p:cTn id="77" dur="500"/>
                                        <p:tgtEl>
                                          <p:spTgt spid="4">
                                            <p:txEl>
                                              <p:pRg st="4" end="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6" presetClass="entr" presetSubtype="21" fill="hold" nodeType="clickEffect">
                                  <p:stCondLst>
                                    <p:cond delay="0"/>
                                  </p:stCondLst>
                                  <p:childTnLst>
                                    <p:set>
                                      <p:cBhvr>
                                        <p:cTn id="81" dur="1" fill="hold">
                                          <p:stCondLst>
                                            <p:cond delay="0"/>
                                          </p:stCondLst>
                                        </p:cTn>
                                        <p:tgtEl>
                                          <p:spTgt spid="4">
                                            <p:txEl>
                                              <p:pRg st="5" end="5"/>
                                            </p:txEl>
                                          </p:spTgt>
                                        </p:tgtEl>
                                        <p:attrNameLst>
                                          <p:attrName>style.visibility</p:attrName>
                                        </p:attrNameLst>
                                      </p:cBhvr>
                                      <p:to>
                                        <p:strVal val="visible"/>
                                      </p:to>
                                    </p:set>
                                    <p:animEffect transition="in" filter="barn(inVertical)">
                                      <p:cBhvr>
                                        <p:cTn id="82" dur="500"/>
                                        <p:tgtEl>
                                          <p:spTgt spid="4">
                                            <p:txEl>
                                              <p:pRg st="5" end="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6" presetClass="entr" presetSubtype="21" fill="hold" nodeType="clickEffect">
                                  <p:stCondLst>
                                    <p:cond delay="0"/>
                                  </p:stCondLst>
                                  <p:childTnLst>
                                    <p:set>
                                      <p:cBhvr>
                                        <p:cTn id="86" dur="1" fill="hold">
                                          <p:stCondLst>
                                            <p:cond delay="0"/>
                                          </p:stCondLst>
                                        </p:cTn>
                                        <p:tgtEl>
                                          <p:spTgt spid="4">
                                            <p:txEl>
                                              <p:pRg st="6" end="6"/>
                                            </p:txEl>
                                          </p:spTgt>
                                        </p:tgtEl>
                                        <p:attrNameLst>
                                          <p:attrName>style.visibility</p:attrName>
                                        </p:attrNameLst>
                                      </p:cBhvr>
                                      <p:to>
                                        <p:strVal val="visible"/>
                                      </p:to>
                                    </p:set>
                                    <p:animEffect transition="in" filter="barn(inVertical)">
                                      <p:cBhvr>
                                        <p:cTn id="87" dur="500"/>
                                        <p:tgtEl>
                                          <p:spTgt spid="4">
                                            <p:txEl>
                                              <p:pRg st="6" end="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6" presetClass="entr" presetSubtype="21" fill="hold" nodeType="clickEffect">
                                  <p:stCondLst>
                                    <p:cond delay="0"/>
                                  </p:stCondLst>
                                  <p:childTnLst>
                                    <p:set>
                                      <p:cBhvr>
                                        <p:cTn id="91" dur="1" fill="hold">
                                          <p:stCondLst>
                                            <p:cond delay="0"/>
                                          </p:stCondLst>
                                        </p:cTn>
                                        <p:tgtEl>
                                          <p:spTgt spid="4">
                                            <p:txEl>
                                              <p:pRg st="7" end="7"/>
                                            </p:txEl>
                                          </p:spTgt>
                                        </p:tgtEl>
                                        <p:attrNameLst>
                                          <p:attrName>style.visibility</p:attrName>
                                        </p:attrNameLst>
                                      </p:cBhvr>
                                      <p:to>
                                        <p:strVal val="visible"/>
                                      </p:to>
                                    </p:set>
                                    <p:animEffect transition="in" filter="barn(inVertical)">
                                      <p:cBhvr>
                                        <p:cTn id="92" dur="500"/>
                                        <p:tgtEl>
                                          <p:spTgt spid="4">
                                            <p:txEl>
                                              <p:pRg st="7" end="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6" presetClass="entr" presetSubtype="21" fill="hold" nodeType="clickEffect">
                                  <p:stCondLst>
                                    <p:cond delay="0"/>
                                  </p:stCondLst>
                                  <p:childTnLst>
                                    <p:set>
                                      <p:cBhvr>
                                        <p:cTn id="96" dur="1" fill="hold">
                                          <p:stCondLst>
                                            <p:cond delay="0"/>
                                          </p:stCondLst>
                                        </p:cTn>
                                        <p:tgtEl>
                                          <p:spTgt spid="4">
                                            <p:txEl>
                                              <p:pRg st="8" end="8"/>
                                            </p:txEl>
                                          </p:spTgt>
                                        </p:tgtEl>
                                        <p:attrNameLst>
                                          <p:attrName>style.visibility</p:attrName>
                                        </p:attrNameLst>
                                      </p:cBhvr>
                                      <p:to>
                                        <p:strVal val="visible"/>
                                      </p:to>
                                    </p:set>
                                    <p:animEffect transition="in" filter="barn(inVertical)">
                                      <p:cBhvr>
                                        <p:cTn id="9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908720"/>
            <a:ext cx="8424936" cy="3539430"/>
          </a:xfrm>
          <a:prstGeom prst="rect">
            <a:avLst/>
          </a:prstGeom>
          <a:noFill/>
        </p:spPr>
        <p:txBody>
          <a:bodyPr wrap="square" rtlCol="0">
            <a:spAutoFit/>
          </a:bodyPr>
          <a:lstStyle/>
          <a:p>
            <a:r>
              <a:rPr lang="en-US" altLang="zh-CN" sz="3200" b="1" dirty="0" smtClean="0"/>
              <a:t>One  day Daisy went to see the animals that gave fur to make her </a:t>
            </a:r>
            <a:r>
              <a:rPr lang="en-US" altLang="zh-CN" sz="3200" b="1" dirty="0" smtClean="0">
                <a:solidFill>
                  <a:srgbClr val="FF0000"/>
                </a:solidFill>
              </a:rPr>
              <a:t>sweater </a:t>
            </a:r>
            <a:r>
              <a:rPr lang="en-US" altLang="zh-CN" sz="3200" b="1" dirty="0" smtClean="0"/>
              <a:t>in a flying carpet. It flew away to </a:t>
            </a:r>
            <a:r>
              <a:rPr lang="en-US" altLang="zh-CN" sz="3200" b="1" dirty="0" smtClean="0">
                <a:solidFill>
                  <a:srgbClr val="FF0000"/>
                </a:solidFill>
              </a:rPr>
              <a:t>Tibet</a:t>
            </a:r>
            <a:r>
              <a:rPr lang="en-US" altLang="zh-CN" sz="3200" b="1" dirty="0" smtClean="0"/>
              <a:t>  in China first, where she saw an </a:t>
            </a:r>
            <a:r>
              <a:rPr lang="en-US" altLang="zh-CN" sz="3200" b="1" dirty="0" smtClean="0">
                <a:solidFill>
                  <a:srgbClr val="FF0000"/>
                </a:solidFill>
              </a:rPr>
              <a:t>antelope</a:t>
            </a:r>
            <a:r>
              <a:rPr lang="en-US" altLang="zh-CN" sz="3200" b="1" dirty="0" smtClean="0"/>
              <a:t>, whose </a:t>
            </a:r>
            <a:r>
              <a:rPr lang="en-US" altLang="zh-CN" sz="3200" b="1" dirty="0">
                <a:solidFill>
                  <a:srgbClr val="FF0000"/>
                </a:solidFill>
              </a:rPr>
              <a:t>wool</a:t>
            </a:r>
            <a:r>
              <a:rPr lang="en-US" altLang="zh-CN" sz="3200" b="1" dirty="0" smtClean="0"/>
              <a:t> was used to make sweaters. As a result, they are now an </a:t>
            </a:r>
            <a:r>
              <a:rPr lang="en-US" altLang="zh-CN" sz="3200" b="1" dirty="0">
                <a:solidFill>
                  <a:srgbClr val="FF0000"/>
                </a:solidFill>
              </a:rPr>
              <a:t>endangered</a:t>
            </a:r>
            <a:r>
              <a:rPr lang="en-US" altLang="zh-CN" sz="3200" b="1" dirty="0" smtClean="0"/>
              <a:t> species. </a:t>
            </a:r>
          </a:p>
        </p:txBody>
      </p:sp>
      <p:sp>
        <p:nvSpPr>
          <p:cNvPr id="3" name="矩形 2"/>
          <p:cNvSpPr/>
          <p:nvPr/>
        </p:nvSpPr>
        <p:spPr bwMode="auto">
          <a:xfrm>
            <a:off x="5463943" y="1556792"/>
            <a:ext cx="151216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4" name="矩形 3"/>
          <p:cNvSpPr/>
          <p:nvPr/>
        </p:nvSpPr>
        <p:spPr bwMode="auto">
          <a:xfrm>
            <a:off x="6045426" y="1954547"/>
            <a:ext cx="1080120"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5" name="矩形 4"/>
          <p:cNvSpPr/>
          <p:nvPr/>
        </p:nvSpPr>
        <p:spPr bwMode="auto">
          <a:xfrm>
            <a:off x="6306114" y="2415809"/>
            <a:ext cx="1860364" cy="498537"/>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6" name="矩形 5"/>
          <p:cNvSpPr/>
          <p:nvPr/>
        </p:nvSpPr>
        <p:spPr bwMode="auto">
          <a:xfrm>
            <a:off x="1979712" y="2914346"/>
            <a:ext cx="936104"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7" name="矩形 6"/>
          <p:cNvSpPr/>
          <p:nvPr/>
        </p:nvSpPr>
        <p:spPr bwMode="auto">
          <a:xfrm>
            <a:off x="6019074" y="3356992"/>
            <a:ext cx="2448272" cy="504057"/>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Tree>
    <p:extLst>
      <p:ext uri="{BB962C8B-B14F-4D97-AF65-F5344CB8AC3E}">
        <p14:creationId xmlns:p14="http://schemas.microsoft.com/office/powerpoint/2010/main" val="364475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0"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0" nodeType="clickEffect">
                                  <p:stCondLst>
                                    <p:cond delay="0"/>
                                  </p:stCondLst>
                                  <p:childTnLst>
                                    <p:animEffect transition="out" filter="barn(inVertic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6" presetClass="exit" presetSubtype="21" fill="hold" grpId="0" nodeType="clickEffect">
                                  <p:stCondLst>
                                    <p:cond delay="0"/>
                                  </p:stCondLst>
                                  <p:childTnLst>
                                    <p:animEffect transition="out" filter="barn(inVertical)">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7544" y="404664"/>
            <a:ext cx="7920880" cy="6001643"/>
          </a:xfrm>
          <a:prstGeom prst="rect">
            <a:avLst/>
          </a:prstGeom>
        </p:spPr>
        <p:txBody>
          <a:bodyPr wrap="square">
            <a:spAutoFit/>
          </a:bodyPr>
          <a:lstStyle/>
          <a:p>
            <a:r>
              <a:rPr lang="en-US" altLang="zh-CN" sz="3200" b="1" dirty="0" smtClean="0"/>
              <a:t>   Then </a:t>
            </a:r>
            <a:r>
              <a:rPr lang="en-US" altLang="zh-CN" sz="3200" b="1" dirty="0"/>
              <a:t>the carpet flew away to </a:t>
            </a:r>
            <a:r>
              <a:rPr lang="en-US" altLang="zh-CN" sz="3200" b="1" dirty="0">
                <a:solidFill>
                  <a:srgbClr val="FF0000"/>
                </a:solidFill>
              </a:rPr>
              <a:t>Zimbabwe</a:t>
            </a:r>
            <a:r>
              <a:rPr lang="en-US" altLang="zh-CN" sz="3200" b="1" dirty="0"/>
              <a:t>, where Daisy saw an excited </a:t>
            </a:r>
            <a:r>
              <a:rPr lang="en-US" altLang="zh-CN" sz="3200" b="1" dirty="0">
                <a:solidFill>
                  <a:srgbClr val="FF0000"/>
                </a:solidFill>
              </a:rPr>
              <a:t>elephant</a:t>
            </a:r>
            <a:r>
              <a:rPr lang="en-US" altLang="zh-CN" sz="3200" b="1" dirty="0"/>
              <a:t>. The elephant said they were endangered there. </a:t>
            </a:r>
            <a:r>
              <a:rPr lang="en-US" altLang="zh-CN" sz="3200" b="1" dirty="0">
                <a:solidFill>
                  <a:srgbClr val="FF0000"/>
                </a:solidFill>
              </a:rPr>
              <a:t>Farmers</a:t>
            </a:r>
            <a:r>
              <a:rPr lang="en-US" altLang="zh-CN" sz="3200" b="1" dirty="0"/>
              <a:t> used to hunt them without mercy. The farmers didn’t want to </a:t>
            </a:r>
            <a:r>
              <a:rPr lang="en-US" altLang="zh-CN" sz="3200" b="1" dirty="0">
                <a:solidFill>
                  <a:srgbClr val="FF0000"/>
                </a:solidFill>
              </a:rPr>
              <a:t>protect</a:t>
            </a:r>
            <a:r>
              <a:rPr lang="en-US" altLang="zh-CN" sz="3200" b="1" dirty="0"/>
              <a:t> them even if </a:t>
            </a:r>
            <a:r>
              <a:rPr lang="en-US" altLang="zh-CN" sz="3200" b="1" dirty="0">
                <a:solidFill>
                  <a:srgbClr val="FF0000"/>
                </a:solidFill>
              </a:rPr>
              <a:t>tourists</a:t>
            </a:r>
            <a:r>
              <a:rPr lang="en-US" altLang="zh-CN" sz="3200" b="1" dirty="0"/>
              <a:t> love to see them because they were considered to have destroyed the farms. Thanks to the </a:t>
            </a:r>
            <a:r>
              <a:rPr lang="en-US" altLang="zh-CN" sz="3200" b="1" dirty="0">
                <a:solidFill>
                  <a:srgbClr val="FF0000"/>
                </a:solidFill>
              </a:rPr>
              <a:t>government’s</a:t>
            </a:r>
            <a:r>
              <a:rPr lang="en-US" altLang="zh-CN" sz="3200" b="1" dirty="0"/>
              <a:t> help, farmers were paid, so they felt </a:t>
            </a:r>
            <a:r>
              <a:rPr lang="en-US" altLang="zh-CN" sz="3200" b="1" dirty="0">
                <a:solidFill>
                  <a:srgbClr val="FF0000"/>
                </a:solidFill>
              </a:rPr>
              <a:t>happy</a:t>
            </a:r>
            <a:r>
              <a:rPr lang="en-US" altLang="zh-CN" sz="3200" b="1" dirty="0"/>
              <a:t> and the elephants’ number were </a:t>
            </a:r>
            <a:r>
              <a:rPr lang="en-US" altLang="zh-CN" sz="3200" b="1" dirty="0">
                <a:solidFill>
                  <a:srgbClr val="FF0000"/>
                </a:solidFill>
              </a:rPr>
              <a:t>increasing</a:t>
            </a:r>
            <a:r>
              <a:rPr lang="en-US" altLang="zh-CN" sz="3200" b="1" dirty="0"/>
              <a:t>. </a:t>
            </a:r>
          </a:p>
        </p:txBody>
      </p:sp>
      <p:sp>
        <p:nvSpPr>
          <p:cNvPr id="3" name="矩形 2"/>
          <p:cNvSpPr/>
          <p:nvPr/>
        </p:nvSpPr>
        <p:spPr bwMode="auto">
          <a:xfrm>
            <a:off x="518973" y="980728"/>
            <a:ext cx="2057085"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4" name="矩形 3"/>
          <p:cNvSpPr/>
          <p:nvPr/>
        </p:nvSpPr>
        <p:spPr bwMode="auto">
          <a:xfrm>
            <a:off x="467544" y="1551890"/>
            <a:ext cx="1898554"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5" name="矩形 4"/>
          <p:cNvSpPr/>
          <p:nvPr/>
        </p:nvSpPr>
        <p:spPr bwMode="auto">
          <a:xfrm>
            <a:off x="4213344" y="1980759"/>
            <a:ext cx="182753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6" name="矩形 5"/>
          <p:cNvSpPr/>
          <p:nvPr/>
        </p:nvSpPr>
        <p:spPr bwMode="auto">
          <a:xfrm>
            <a:off x="3336594" y="2926776"/>
            <a:ext cx="151216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7" name="矩形 6"/>
          <p:cNvSpPr/>
          <p:nvPr/>
        </p:nvSpPr>
        <p:spPr bwMode="auto">
          <a:xfrm>
            <a:off x="498691" y="3502467"/>
            <a:ext cx="151216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8" name="矩形 7"/>
          <p:cNvSpPr/>
          <p:nvPr/>
        </p:nvSpPr>
        <p:spPr bwMode="auto">
          <a:xfrm>
            <a:off x="4644234" y="4412851"/>
            <a:ext cx="2736304"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9" name="矩形 8"/>
          <p:cNvSpPr/>
          <p:nvPr/>
        </p:nvSpPr>
        <p:spPr bwMode="auto">
          <a:xfrm>
            <a:off x="6516216" y="4941168"/>
            <a:ext cx="151216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10" name="矩形 9"/>
          <p:cNvSpPr/>
          <p:nvPr/>
        </p:nvSpPr>
        <p:spPr bwMode="auto">
          <a:xfrm>
            <a:off x="568177" y="5964349"/>
            <a:ext cx="2083430"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Tree>
    <p:extLst>
      <p:ext uri="{BB962C8B-B14F-4D97-AF65-F5344CB8AC3E}">
        <p14:creationId xmlns:p14="http://schemas.microsoft.com/office/powerpoint/2010/main" val="401410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0"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0" nodeType="clickEffect">
                                  <p:stCondLst>
                                    <p:cond delay="0"/>
                                  </p:stCondLst>
                                  <p:childTnLst>
                                    <p:animEffect transition="out" filter="barn(inVertic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6" presetClass="exit" presetSubtype="21" fill="hold" grpId="0" nodeType="clickEffect">
                                  <p:stCondLst>
                                    <p:cond delay="0"/>
                                  </p:stCondLst>
                                  <p:childTnLst>
                                    <p:animEffect transition="out" filter="barn(inVertical)">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6" presetClass="exit" presetSubtype="21" fill="hold" grpId="0" nodeType="clickEffect">
                                  <p:stCondLst>
                                    <p:cond delay="0"/>
                                  </p:stCondLst>
                                  <p:childTnLst>
                                    <p:animEffect transition="out" filter="barn(inVertical)">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6" presetClass="exit" presetSubtype="21" fill="hold" grpId="0" nodeType="clickEffect">
                                  <p:stCondLst>
                                    <p:cond delay="0"/>
                                  </p:stCondLst>
                                  <p:childTnLst>
                                    <p:animEffect transition="out" filter="barn(inVertic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6" presetClass="exit" presetSubtype="21" fill="hold" grpId="0" nodeType="clickEffect">
                                  <p:stCondLst>
                                    <p:cond delay="0"/>
                                  </p:stCondLst>
                                  <p:childTnLst>
                                    <p:animEffect transition="out" filter="barn(inVertical)">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0809" y="1124744"/>
            <a:ext cx="7848872" cy="4524315"/>
          </a:xfrm>
          <a:prstGeom prst="rect">
            <a:avLst/>
          </a:prstGeom>
        </p:spPr>
        <p:txBody>
          <a:bodyPr wrap="square">
            <a:spAutoFit/>
          </a:bodyPr>
          <a:lstStyle/>
          <a:p>
            <a:r>
              <a:rPr lang="en-US" altLang="zh-CN" sz="3200" b="1" dirty="0"/>
              <a:t>Then the flying carpet rose again and almost at once they were in a thick rain</a:t>
            </a:r>
            <a:r>
              <a:rPr lang="en-US" altLang="zh-CN" sz="3200" b="1" dirty="0">
                <a:solidFill>
                  <a:srgbClr val="FF0000"/>
                </a:solidFill>
              </a:rPr>
              <a:t>forest</a:t>
            </a:r>
            <a:r>
              <a:rPr lang="en-US" altLang="zh-CN" sz="3200" b="1" dirty="0"/>
              <a:t>. A </a:t>
            </a:r>
            <a:r>
              <a:rPr lang="en-US" altLang="zh-CN" sz="3200" b="1" dirty="0">
                <a:solidFill>
                  <a:srgbClr val="FF0000"/>
                </a:solidFill>
              </a:rPr>
              <a:t>monkey</a:t>
            </a:r>
            <a:r>
              <a:rPr lang="en-US" altLang="zh-CN" sz="3200" b="1" dirty="0"/>
              <a:t> was rubbing a millipede </a:t>
            </a:r>
            <a:r>
              <a:rPr lang="en-US" altLang="zh-CN" sz="3200" b="1" dirty="0">
                <a:solidFill>
                  <a:srgbClr val="FF0000"/>
                </a:solidFill>
              </a:rPr>
              <a:t>insect</a:t>
            </a:r>
            <a:r>
              <a:rPr lang="en-US" altLang="zh-CN" sz="3200" b="1" dirty="0"/>
              <a:t> which contains a powerful </a:t>
            </a:r>
            <a:r>
              <a:rPr lang="en-US" altLang="zh-CN" sz="3200" b="1" dirty="0">
                <a:solidFill>
                  <a:srgbClr val="FF0000"/>
                </a:solidFill>
              </a:rPr>
              <a:t>drug</a:t>
            </a:r>
            <a:r>
              <a:rPr lang="en-US" altLang="zh-CN" sz="3200" b="1" dirty="0"/>
              <a:t> over his body because it could protect him from </a:t>
            </a:r>
            <a:r>
              <a:rPr lang="en-US" altLang="zh-CN" sz="3200" b="1" dirty="0">
                <a:solidFill>
                  <a:srgbClr val="FF0000"/>
                </a:solidFill>
              </a:rPr>
              <a:t>mosquitoes</a:t>
            </a:r>
            <a:r>
              <a:rPr lang="en-US" altLang="zh-CN" sz="3200" b="1" dirty="0"/>
              <a:t>. So Daisy decided to produce this new drug with the help of </a:t>
            </a:r>
            <a:r>
              <a:rPr lang="en-US" altLang="zh-CN" sz="3200" b="1" dirty="0">
                <a:solidFill>
                  <a:srgbClr val="FF0000"/>
                </a:solidFill>
              </a:rPr>
              <a:t>WWF</a:t>
            </a:r>
            <a:r>
              <a:rPr lang="en-US" altLang="zh-CN" sz="3200" b="1" dirty="0"/>
              <a:t>. The carpet rose and flew home. </a:t>
            </a:r>
            <a:endParaRPr lang="zh-CN" altLang="en-US" sz="3200" b="1" dirty="0"/>
          </a:p>
        </p:txBody>
      </p:sp>
      <p:sp>
        <p:nvSpPr>
          <p:cNvPr id="3" name="矩形 2"/>
          <p:cNvSpPr/>
          <p:nvPr/>
        </p:nvSpPr>
        <p:spPr bwMode="auto">
          <a:xfrm>
            <a:off x="1611113" y="2132856"/>
            <a:ext cx="1296144"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4" name="矩形 3"/>
          <p:cNvSpPr/>
          <p:nvPr/>
        </p:nvSpPr>
        <p:spPr bwMode="auto">
          <a:xfrm>
            <a:off x="3397041" y="2312876"/>
            <a:ext cx="1512168"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5" name="矩形 4"/>
          <p:cNvSpPr/>
          <p:nvPr/>
        </p:nvSpPr>
        <p:spPr bwMode="auto">
          <a:xfrm>
            <a:off x="2740410" y="2695003"/>
            <a:ext cx="1313261"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6" name="矩形 5"/>
          <p:cNvSpPr/>
          <p:nvPr/>
        </p:nvSpPr>
        <p:spPr bwMode="auto">
          <a:xfrm>
            <a:off x="2657724" y="3206881"/>
            <a:ext cx="1025229"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7" name="矩形 6"/>
          <p:cNvSpPr/>
          <p:nvPr/>
        </p:nvSpPr>
        <p:spPr bwMode="auto">
          <a:xfrm>
            <a:off x="5436096" y="3717032"/>
            <a:ext cx="2304256"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
        <p:nvSpPr>
          <p:cNvPr id="8" name="矩形 7"/>
          <p:cNvSpPr/>
          <p:nvPr/>
        </p:nvSpPr>
        <p:spPr bwMode="auto">
          <a:xfrm>
            <a:off x="5031250" y="4653136"/>
            <a:ext cx="1052917" cy="36004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Times New Roman" pitchFamily="18" charset="0"/>
              <a:ea typeface="宋体" charset="-122"/>
            </a:endParaRPr>
          </a:p>
        </p:txBody>
      </p:sp>
    </p:spTree>
    <p:extLst>
      <p:ext uri="{BB962C8B-B14F-4D97-AF65-F5344CB8AC3E}">
        <p14:creationId xmlns:p14="http://schemas.microsoft.com/office/powerpoint/2010/main" val="24851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0"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0" nodeType="clickEffect">
                                  <p:stCondLst>
                                    <p:cond delay="0"/>
                                  </p:stCondLst>
                                  <p:childTnLst>
                                    <p:animEffect transition="out" filter="barn(inVertic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6" presetClass="exit" presetSubtype="21" fill="hold" grpId="0" nodeType="clickEffect">
                                  <p:stCondLst>
                                    <p:cond delay="0"/>
                                  </p:stCondLst>
                                  <p:childTnLst>
                                    <p:animEffect transition="out" filter="barn(inVertical)">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6" presetClass="exit" presetSubtype="21" fill="hold" grpId="0" nodeType="clickEffect">
                                  <p:stCondLst>
                                    <p:cond delay="0"/>
                                  </p:stCondLst>
                                  <p:childTnLst>
                                    <p:animEffect transition="out" filter="barn(inVertical)">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p:cNvSpPr txBox="1">
            <a:spLocks noChangeArrowheads="1"/>
          </p:cNvSpPr>
          <p:nvPr/>
        </p:nvSpPr>
        <p:spPr bwMode="auto">
          <a:xfrm>
            <a:off x="684213" y="1144588"/>
            <a:ext cx="784860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65138" indent="-465138">
              <a:defRPr sz="2400">
                <a:solidFill>
                  <a:schemeClr val="tx1"/>
                </a:solidFill>
                <a:latin typeface="Times New Roman" pitchFamily="18" charset="0"/>
                <a:ea typeface="宋体" pitchFamily="2" charset="-122"/>
              </a:defRPr>
            </a:lvl1pPr>
            <a:lvl2pPr marL="923925" indent="-457200">
              <a:defRPr sz="2400">
                <a:solidFill>
                  <a:schemeClr val="tx1"/>
                </a:solidFill>
                <a:latin typeface="Times New Roman" pitchFamily="18" charset="0"/>
                <a:ea typeface="宋体" pitchFamily="2" charset="-122"/>
              </a:defRPr>
            </a:lvl2pPr>
            <a:lvl3pPr marL="1382713" indent="-457200">
              <a:defRPr sz="2400">
                <a:solidFill>
                  <a:schemeClr val="tx1"/>
                </a:solidFill>
                <a:latin typeface="Times New Roman" pitchFamily="18" charset="0"/>
                <a:ea typeface="宋体" pitchFamily="2" charset="-122"/>
              </a:defRPr>
            </a:lvl3pPr>
            <a:lvl4pPr marL="1841500" indent="-457200">
              <a:defRPr sz="2400">
                <a:solidFill>
                  <a:schemeClr val="tx1"/>
                </a:solidFill>
                <a:latin typeface="Times New Roman" pitchFamily="18" charset="0"/>
                <a:ea typeface="宋体" pitchFamily="2" charset="-122"/>
              </a:defRPr>
            </a:lvl4pPr>
            <a:lvl5pPr marL="2300288" indent="-457200">
              <a:defRPr sz="2400">
                <a:solidFill>
                  <a:schemeClr val="tx1"/>
                </a:solidFill>
                <a:latin typeface="Times New Roman" pitchFamily="18" charset="0"/>
                <a:ea typeface="宋体" pitchFamily="2" charset="-122"/>
              </a:defRPr>
            </a:lvl5pPr>
            <a:lvl6pPr marL="2757488" indent="-457200" fontAlgn="base">
              <a:spcBef>
                <a:spcPct val="0"/>
              </a:spcBef>
              <a:spcAft>
                <a:spcPct val="0"/>
              </a:spcAft>
              <a:defRPr sz="2400">
                <a:solidFill>
                  <a:schemeClr val="tx1"/>
                </a:solidFill>
                <a:latin typeface="Times New Roman" pitchFamily="18" charset="0"/>
                <a:ea typeface="宋体" pitchFamily="2" charset="-122"/>
              </a:defRPr>
            </a:lvl6pPr>
            <a:lvl7pPr marL="3214688" indent="-457200" fontAlgn="base">
              <a:spcBef>
                <a:spcPct val="0"/>
              </a:spcBef>
              <a:spcAft>
                <a:spcPct val="0"/>
              </a:spcAft>
              <a:defRPr sz="2400">
                <a:solidFill>
                  <a:schemeClr val="tx1"/>
                </a:solidFill>
                <a:latin typeface="Times New Roman" pitchFamily="18" charset="0"/>
                <a:ea typeface="宋体" pitchFamily="2" charset="-122"/>
              </a:defRPr>
            </a:lvl7pPr>
            <a:lvl8pPr marL="3671888" indent="-457200" fontAlgn="base">
              <a:spcBef>
                <a:spcPct val="0"/>
              </a:spcBef>
              <a:spcAft>
                <a:spcPct val="0"/>
              </a:spcAft>
              <a:defRPr sz="2400">
                <a:solidFill>
                  <a:schemeClr val="tx1"/>
                </a:solidFill>
                <a:latin typeface="Times New Roman" pitchFamily="18" charset="0"/>
                <a:ea typeface="宋体" pitchFamily="2" charset="-122"/>
              </a:defRPr>
            </a:lvl8pPr>
            <a:lvl9pPr marL="4129088" indent="-457200" fontAlgn="base">
              <a:spcBef>
                <a:spcPct val="0"/>
              </a:spcBef>
              <a:spcAft>
                <a:spcPct val="0"/>
              </a:spcAft>
              <a:defRPr sz="2400">
                <a:solidFill>
                  <a:schemeClr val="tx1"/>
                </a:solidFill>
                <a:latin typeface="Times New Roman" pitchFamily="18" charset="0"/>
                <a:ea typeface="宋体" pitchFamily="2" charset="-122"/>
              </a:defRPr>
            </a:lvl9pPr>
          </a:lstStyle>
          <a:p>
            <a:pPr fontAlgn="base">
              <a:lnSpc>
                <a:spcPct val="130000"/>
              </a:lnSpc>
              <a:spcBef>
                <a:spcPct val="0"/>
              </a:spcBef>
              <a:spcAft>
                <a:spcPct val="0"/>
              </a:spcAft>
            </a:pPr>
            <a:r>
              <a:rPr kumimoji="1" lang="zh-CN" altLang="en-US" sz="3600" b="1" smtClean="0">
                <a:solidFill>
                  <a:srgbClr val="FF0066"/>
                </a:solidFill>
              </a:rPr>
              <a:t>请用适当的介词填空。</a:t>
            </a:r>
            <a:endParaRPr kumimoji="1" lang="en-US" altLang="zh-CN" sz="3600" b="1" smtClean="0">
              <a:solidFill>
                <a:srgbClr val="FF0066"/>
              </a:solidFill>
            </a:endParaRPr>
          </a:p>
          <a:p>
            <a:pPr fontAlgn="base">
              <a:lnSpc>
                <a:spcPct val="130000"/>
              </a:lnSpc>
              <a:spcBef>
                <a:spcPct val="0"/>
              </a:spcBef>
              <a:spcAft>
                <a:spcPct val="0"/>
              </a:spcAft>
            </a:pPr>
            <a:r>
              <a:rPr kumimoji="1" lang="en-US" altLang="zh-CN" sz="3600" b="1" smtClean="0">
                <a:solidFill>
                  <a:srgbClr val="000000"/>
                </a:solidFill>
              </a:rPr>
              <a:t>1. Whales will die ___, if we don’t protect them.</a:t>
            </a:r>
          </a:p>
          <a:p>
            <a:pPr fontAlgn="base">
              <a:lnSpc>
                <a:spcPct val="130000"/>
              </a:lnSpc>
              <a:spcBef>
                <a:spcPct val="0"/>
              </a:spcBef>
              <a:spcAft>
                <a:spcPct val="0"/>
              </a:spcAft>
            </a:pPr>
            <a:r>
              <a:rPr kumimoji="1" lang="en-US" altLang="zh-CN" sz="3600" b="1" smtClean="0">
                <a:solidFill>
                  <a:srgbClr val="000000"/>
                </a:solidFill>
              </a:rPr>
              <a:t>2. Nowadays every woman is dying ___ fair skin.</a:t>
            </a:r>
          </a:p>
          <a:p>
            <a:pPr fontAlgn="base">
              <a:lnSpc>
                <a:spcPct val="130000"/>
              </a:lnSpc>
              <a:spcBef>
                <a:spcPct val="0"/>
              </a:spcBef>
              <a:spcAft>
                <a:spcPct val="0"/>
              </a:spcAft>
            </a:pPr>
            <a:r>
              <a:rPr kumimoji="1" lang="en-US" altLang="zh-CN" sz="3600" b="1" smtClean="0">
                <a:solidFill>
                  <a:srgbClr val="000000"/>
                </a:solidFill>
              </a:rPr>
              <a:t>3. The trees are dying __ because of the drought.</a:t>
            </a:r>
          </a:p>
        </p:txBody>
      </p:sp>
      <p:sp>
        <p:nvSpPr>
          <p:cNvPr id="125955" name="Text Box 3"/>
          <p:cNvSpPr txBox="1">
            <a:spLocks noChangeArrowheads="1"/>
          </p:cNvSpPr>
          <p:nvPr/>
        </p:nvSpPr>
        <p:spPr bwMode="auto">
          <a:xfrm>
            <a:off x="4211638" y="2016125"/>
            <a:ext cx="10080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out</a:t>
            </a:r>
          </a:p>
        </p:txBody>
      </p:sp>
      <p:sp>
        <p:nvSpPr>
          <p:cNvPr id="125956" name="Text Box 4"/>
          <p:cNvSpPr txBox="1">
            <a:spLocks noChangeArrowheads="1"/>
          </p:cNvSpPr>
          <p:nvPr/>
        </p:nvSpPr>
        <p:spPr bwMode="auto">
          <a:xfrm>
            <a:off x="7596188" y="3448050"/>
            <a:ext cx="7921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for</a:t>
            </a:r>
          </a:p>
        </p:txBody>
      </p:sp>
      <p:sp>
        <p:nvSpPr>
          <p:cNvPr id="125957" name="Text Box 5"/>
          <p:cNvSpPr txBox="1">
            <a:spLocks noChangeArrowheads="1"/>
          </p:cNvSpPr>
          <p:nvPr/>
        </p:nvSpPr>
        <p:spPr bwMode="auto">
          <a:xfrm>
            <a:off x="4964113" y="4872038"/>
            <a:ext cx="9350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off</a:t>
            </a:r>
          </a:p>
        </p:txBody>
      </p:sp>
      <p:sp>
        <p:nvSpPr>
          <p:cNvPr id="125958" name="WordArt 6"/>
          <p:cNvSpPr>
            <a:spLocks noChangeArrowheads="1" noChangeShapeType="1" noTextEdit="1"/>
          </p:cNvSpPr>
          <p:nvPr/>
        </p:nvSpPr>
        <p:spPr bwMode="auto">
          <a:xfrm>
            <a:off x="3708400" y="168275"/>
            <a:ext cx="1933575"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Exercise 2</a:t>
            </a:r>
            <a:endPar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Tree>
    <p:extLst>
      <p:ext uri="{BB962C8B-B14F-4D97-AF65-F5344CB8AC3E}">
        <p14:creationId xmlns:p14="http://schemas.microsoft.com/office/powerpoint/2010/main" val="11549438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25954">
                                            <p:txEl>
                                              <p:pRg st="0" end="0"/>
                                            </p:txEl>
                                          </p:spTgt>
                                        </p:tgtEl>
                                        <p:attrNameLst>
                                          <p:attrName>style.visibility</p:attrName>
                                        </p:attrNameLst>
                                      </p:cBhvr>
                                      <p:to>
                                        <p:strVal val="visible"/>
                                      </p:to>
                                    </p:set>
                                    <p:animEffect transition="in" filter="blinds(horizontal)">
                                      <p:cBhvr>
                                        <p:cTn id="7" dur="500"/>
                                        <p:tgtEl>
                                          <p:spTgt spid="1259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125954">
                                            <p:txEl>
                                              <p:pRg st="1" end="1"/>
                                            </p:txEl>
                                          </p:spTgt>
                                        </p:tgtEl>
                                        <p:attrNameLst>
                                          <p:attrName>style.visibility</p:attrName>
                                        </p:attrNameLst>
                                      </p:cBhvr>
                                      <p:to>
                                        <p:strVal val="visible"/>
                                      </p:to>
                                    </p:set>
                                    <p:animEffect transition="in" filter="strips(downRight)">
                                      <p:cBhvr>
                                        <p:cTn id="12" dur="1000"/>
                                        <p:tgtEl>
                                          <p:spTgt spid="12595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25955"/>
                                        </p:tgtEl>
                                        <p:attrNameLst>
                                          <p:attrName>style.visibility</p:attrName>
                                        </p:attrNameLst>
                                      </p:cBhvr>
                                      <p:to>
                                        <p:strVal val="visible"/>
                                      </p:to>
                                    </p:set>
                                    <p:anim calcmode="lin" valueType="num">
                                      <p:cBhvr>
                                        <p:cTn id="17" dur="500" fill="hold"/>
                                        <p:tgtEl>
                                          <p:spTgt spid="125955"/>
                                        </p:tgtEl>
                                        <p:attrNameLst>
                                          <p:attrName>ppt_w</p:attrName>
                                        </p:attrNameLst>
                                      </p:cBhvr>
                                      <p:tavLst>
                                        <p:tav tm="0">
                                          <p:val>
                                            <p:fltVal val="0"/>
                                          </p:val>
                                        </p:tav>
                                        <p:tav tm="100000">
                                          <p:val>
                                            <p:strVal val="#ppt_w"/>
                                          </p:val>
                                        </p:tav>
                                      </p:tavLst>
                                    </p:anim>
                                    <p:anim calcmode="lin" valueType="num">
                                      <p:cBhvr>
                                        <p:cTn id="18" dur="500" fill="hold"/>
                                        <p:tgtEl>
                                          <p:spTgt spid="125955"/>
                                        </p:tgtEl>
                                        <p:attrNameLst>
                                          <p:attrName>ppt_h</p:attrName>
                                        </p:attrNameLst>
                                      </p:cBhvr>
                                      <p:tavLst>
                                        <p:tav tm="0">
                                          <p:val>
                                            <p:fltVal val="0"/>
                                          </p:val>
                                        </p:tav>
                                        <p:tav tm="100000">
                                          <p:val>
                                            <p:strVal val="#ppt_h"/>
                                          </p:val>
                                        </p:tav>
                                      </p:tavLst>
                                    </p:anim>
                                    <p:animEffect transition="in" filter="fade">
                                      <p:cBhvr>
                                        <p:cTn id="19" dur="500"/>
                                        <p:tgtEl>
                                          <p:spTgt spid="12595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6" fill="hold" nodeType="clickEffect">
                                  <p:stCondLst>
                                    <p:cond delay="0"/>
                                  </p:stCondLst>
                                  <p:childTnLst>
                                    <p:set>
                                      <p:cBhvr>
                                        <p:cTn id="23" dur="1" fill="hold">
                                          <p:stCondLst>
                                            <p:cond delay="0"/>
                                          </p:stCondLst>
                                        </p:cTn>
                                        <p:tgtEl>
                                          <p:spTgt spid="125954">
                                            <p:txEl>
                                              <p:pRg st="2" end="2"/>
                                            </p:txEl>
                                          </p:spTgt>
                                        </p:tgtEl>
                                        <p:attrNameLst>
                                          <p:attrName>style.visibility</p:attrName>
                                        </p:attrNameLst>
                                      </p:cBhvr>
                                      <p:to>
                                        <p:strVal val="visible"/>
                                      </p:to>
                                    </p:set>
                                    <p:animEffect transition="in" filter="strips(downRight)">
                                      <p:cBhvr>
                                        <p:cTn id="24" dur="1000"/>
                                        <p:tgtEl>
                                          <p:spTgt spid="125954">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0" fill="hold" grpId="0" nodeType="clickEffect">
                                  <p:stCondLst>
                                    <p:cond delay="0"/>
                                  </p:stCondLst>
                                  <p:childTnLst>
                                    <p:set>
                                      <p:cBhvr>
                                        <p:cTn id="28" dur="1" fill="hold">
                                          <p:stCondLst>
                                            <p:cond delay="0"/>
                                          </p:stCondLst>
                                        </p:cTn>
                                        <p:tgtEl>
                                          <p:spTgt spid="125956"/>
                                        </p:tgtEl>
                                        <p:attrNameLst>
                                          <p:attrName>style.visibility</p:attrName>
                                        </p:attrNameLst>
                                      </p:cBhvr>
                                      <p:to>
                                        <p:strVal val="visible"/>
                                      </p:to>
                                    </p:set>
                                    <p:anim calcmode="lin" valueType="num">
                                      <p:cBhvr>
                                        <p:cTn id="29" dur="500" fill="hold"/>
                                        <p:tgtEl>
                                          <p:spTgt spid="125956"/>
                                        </p:tgtEl>
                                        <p:attrNameLst>
                                          <p:attrName>ppt_w</p:attrName>
                                        </p:attrNameLst>
                                      </p:cBhvr>
                                      <p:tavLst>
                                        <p:tav tm="0">
                                          <p:val>
                                            <p:fltVal val="0"/>
                                          </p:val>
                                        </p:tav>
                                        <p:tav tm="100000">
                                          <p:val>
                                            <p:strVal val="#ppt_w"/>
                                          </p:val>
                                        </p:tav>
                                      </p:tavLst>
                                    </p:anim>
                                    <p:anim calcmode="lin" valueType="num">
                                      <p:cBhvr>
                                        <p:cTn id="30" dur="500" fill="hold"/>
                                        <p:tgtEl>
                                          <p:spTgt spid="125956"/>
                                        </p:tgtEl>
                                        <p:attrNameLst>
                                          <p:attrName>ppt_h</p:attrName>
                                        </p:attrNameLst>
                                      </p:cBhvr>
                                      <p:tavLst>
                                        <p:tav tm="0">
                                          <p:val>
                                            <p:fltVal val="0"/>
                                          </p:val>
                                        </p:tav>
                                        <p:tav tm="100000">
                                          <p:val>
                                            <p:strVal val="#ppt_h"/>
                                          </p:val>
                                        </p:tav>
                                      </p:tavLst>
                                    </p:anim>
                                    <p:animEffect transition="in" filter="fade">
                                      <p:cBhvr>
                                        <p:cTn id="31" dur="500"/>
                                        <p:tgtEl>
                                          <p:spTgt spid="12595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8" presetClass="entr" presetSubtype="6" fill="hold" nodeType="clickEffect">
                                  <p:stCondLst>
                                    <p:cond delay="0"/>
                                  </p:stCondLst>
                                  <p:childTnLst>
                                    <p:set>
                                      <p:cBhvr>
                                        <p:cTn id="35" dur="1" fill="hold">
                                          <p:stCondLst>
                                            <p:cond delay="0"/>
                                          </p:stCondLst>
                                        </p:cTn>
                                        <p:tgtEl>
                                          <p:spTgt spid="125954">
                                            <p:txEl>
                                              <p:pRg st="3" end="3"/>
                                            </p:txEl>
                                          </p:spTgt>
                                        </p:tgtEl>
                                        <p:attrNameLst>
                                          <p:attrName>style.visibility</p:attrName>
                                        </p:attrNameLst>
                                      </p:cBhvr>
                                      <p:to>
                                        <p:strVal val="visible"/>
                                      </p:to>
                                    </p:set>
                                    <p:animEffect transition="in" filter="strips(downRight)">
                                      <p:cBhvr>
                                        <p:cTn id="36" dur="1000"/>
                                        <p:tgtEl>
                                          <p:spTgt spid="125954">
                                            <p:txEl>
                                              <p:pRg st="3" end="3"/>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125957"/>
                                        </p:tgtEl>
                                        <p:attrNameLst>
                                          <p:attrName>style.visibility</p:attrName>
                                        </p:attrNameLst>
                                      </p:cBhvr>
                                      <p:to>
                                        <p:strVal val="visible"/>
                                      </p:to>
                                    </p:set>
                                    <p:anim calcmode="lin" valueType="num">
                                      <p:cBhvr>
                                        <p:cTn id="41" dur="500" fill="hold"/>
                                        <p:tgtEl>
                                          <p:spTgt spid="125957"/>
                                        </p:tgtEl>
                                        <p:attrNameLst>
                                          <p:attrName>ppt_w</p:attrName>
                                        </p:attrNameLst>
                                      </p:cBhvr>
                                      <p:tavLst>
                                        <p:tav tm="0">
                                          <p:val>
                                            <p:fltVal val="0"/>
                                          </p:val>
                                        </p:tav>
                                        <p:tav tm="100000">
                                          <p:val>
                                            <p:strVal val="#ppt_w"/>
                                          </p:val>
                                        </p:tav>
                                      </p:tavLst>
                                    </p:anim>
                                    <p:anim calcmode="lin" valueType="num">
                                      <p:cBhvr>
                                        <p:cTn id="42" dur="500" fill="hold"/>
                                        <p:tgtEl>
                                          <p:spTgt spid="125957"/>
                                        </p:tgtEl>
                                        <p:attrNameLst>
                                          <p:attrName>ppt_h</p:attrName>
                                        </p:attrNameLst>
                                      </p:cBhvr>
                                      <p:tavLst>
                                        <p:tav tm="0">
                                          <p:val>
                                            <p:fltVal val="0"/>
                                          </p:val>
                                        </p:tav>
                                        <p:tav tm="100000">
                                          <p:val>
                                            <p:strVal val="#ppt_h"/>
                                          </p:val>
                                        </p:tav>
                                      </p:tavLst>
                                    </p:anim>
                                    <p:animEffect transition="in" filter="fade">
                                      <p:cBhvr>
                                        <p:cTn id="43" dur="500"/>
                                        <p:tgtEl>
                                          <p:spTgt spid="125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p:bldP spid="125956" grpId="0"/>
      <p:bldP spid="12595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827088" y="1073150"/>
            <a:ext cx="7561262"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95300" indent="-495300">
              <a:defRPr sz="2400">
                <a:solidFill>
                  <a:schemeClr val="tx1"/>
                </a:solidFill>
                <a:latin typeface="Times New Roman" pitchFamily="18" charset="0"/>
                <a:ea typeface="宋体" pitchFamily="2" charset="-122"/>
              </a:defRPr>
            </a:lvl1pPr>
            <a:lvl2pPr marL="954088" indent="-457200">
              <a:defRPr sz="2400">
                <a:solidFill>
                  <a:schemeClr val="tx1"/>
                </a:solidFill>
                <a:latin typeface="Times New Roman" pitchFamily="18" charset="0"/>
                <a:ea typeface="宋体" pitchFamily="2" charset="-122"/>
              </a:defRPr>
            </a:lvl2pPr>
            <a:lvl3pPr marL="1412875" indent="-457200">
              <a:defRPr sz="2400">
                <a:solidFill>
                  <a:schemeClr val="tx1"/>
                </a:solidFill>
                <a:latin typeface="Times New Roman" pitchFamily="18" charset="0"/>
                <a:ea typeface="宋体" pitchFamily="2" charset="-122"/>
              </a:defRPr>
            </a:lvl3pPr>
            <a:lvl4pPr marL="1871663" indent="-457200">
              <a:defRPr sz="2400">
                <a:solidFill>
                  <a:schemeClr val="tx1"/>
                </a:solidFill>
                <a:latin typeface="Times New Roman" pitchFamily="18" charset="0"/>
                <a:ea typeface="宋体" pitchFamily="2" charset="-122"/>
              </a:defRPr>
            </a:lvl4pPr>
            <a:lvl5pPr marL="2330450" indent="-457200">
              <a:defRPr sz="2400">
                <a:solidFill>
                  <a:schemeClr val="tx1"/>
                </a:solidFill>
                <a:latin typeface="Times New Roman" pitchFamily="18" charset="0"/>
                <a:ea typeface="宋体" pitchFamily="2" charset="-122"/>
              </a:defRPr>
            </a:lvl5pPr>
            <a:lvl6pPr marL="2787650" indent="-457200" fontAlgn="base">
              <a:spcBef>
                <a:spcPct val="0"/>
              </a:spcBef>
              <a:spcAft>
                <a:spcPct val="0"/>
              </a:spcAft>
              <a:defRPr sz="2400">
                <a:solidFill>
                  <a:schemeClr val="tx1"/>
                </a:solidFill>
                <a:latin typeface="Times New Roman" pitchFamily="18" charset="0"/>
                <a:ea typeface="宋体" pitchFamily="2" charset="-122"/>
              </a:defRPr>
            </a:lvl6pPr>
            <a:lvl7pPr marL="3244850" indent="-457200" fontAlgn="base">
              <a:spcBef>
                <a:spcPct val="0"/>
              </a:spcBef>
              <a:spcAft>
                <a:spcPct val="0"/>
              </a:spcAft>
              <a:defRPr sz="2400">
                <a:solidFill>
                  <a:schemeClr val="tx1"/>
                </a:solidFill>
                <a:latin typeface="Times New Roman" pitchFamily="18" charset="0"/>
                <a:ea typeface="宋体" pitchFamily="2" charset="-122"/>
              </a:defRPr>
            </a:lvl7pPr>
            <a:lvl8pPr marL="3702050" indent="-457200" fontAlgn="base">
              <a:spcBef>
                <a:spcPct val="0"/>
              </a:spcBef>
              <a:spcAft>
                <a:spcPct val="0"/>
              </a:spcAft>
              <a:defRPr sz="2400">
                <a:solidFill>
                  <a:schemeClr val="tx1"/>
                </a:solidFill>
                <a:latin typeface="Times New Roman" pitchFamily="18" charset="0"/>
                <a:ea typeface="宋体" pitchFamily="2" charset="-122"/>
              </a:defRPr>
            </a:lvl8pPr>
            <a:lvl9pPr marL="4159250" indent="-457200" fontAlgn="base">
              <a:spcBef>
                <a:spcPct val="0"/>
              </a:spcBef>
              <a:spcAft>
                <a:spcPct val="0"/>
              </a:spcAft>
              <a:defRPr sz="2400">
                <a:solidFill>
                  <a:schemeClr val="tx1"/>
                </a:solidFill>
                <a:latin typeface="Times New Roman" pitchFamily="18" charset="0"/>
                <a:ea typeface="宋体" pitchFamily="2" charset="-122"/>
              </a:defRPr>
            </a:lvl9pPr>
          </a:lstStyle>
          <a:p>
            <a:pPr fontAlgn="base">
              <a:lnSpc>
                <a:spcPct val="130000"/>
              </a:lnSpc>
              <a:spcBef>
                <a:spcPct val="0"/>
              </a:spcBef>
              <a:spcAft>
                <a:spcPct val="0"/>
              </a:spcAft>
            </a:pPr>
            <a:r>
              <a:rPr kumimoji="1" lang="en-US" altLang="zh-CN" sz="3600" b="1" smtClean="0">
                <a:solidFill>
                  <a:srgbClr val="000000"/>
                </a:solidFill>
              </a:rPr>
              <a:t>4. The weak light is dying _____.</a:t>
            </a:r>
          </a:p>
          <a:p>
            <a:pPr fontAlgn="base">
              <a:lnSpc>
                <a:spcPct val="130000"/>
              </a:lnSpc>
              <a:spcBef>
                <a:spcPct val="0"/>
              </a:spcBef>
              <a:spcAft>
                <a:spcPct val="0"/>
              </a:spcAft>
            </a:pPr>
            <a:r>
              <a:rPr kumimoji="1" lang="en-US" altLang="zh-CN" sz="3600" b="1" smtClean="0">
                <a:solidFill>
                  <a:srgbClr val="000000"/>
                </a:solidFill>
              </a:rPr>
              <a:t>5. His anger died _____ after being given some money.</a:t>
            </a:r>
          </a:p>
          <a:p>
            <a:pPr fontAlgn="base">
              <a:lnSpc>
                <a:spcPct val="130000"/>
              </a:lnSpc>
              <a:spcBef>
                <a:spcPct val="0"/>
              </a:spcBef>
              <a:spcAft>
                <a:spcPct val="0"/>
              </a:spcAft>
            </a:pPr>
            <a:r>
              <a:rPr kumimoji="1" lang="en-US" altLang="zh-CN" sz="3600" b="1" smtClean="0">
                <a:solidFill>
                  <a:srgbClr val="000000"/>
                </a:solidFill>
              </a:rPr>
              <a:t>6. About 10 million people die __ cancer every year.</a:t>
            </a:r>
          </a:p>
          <a:p>
            <a:pPr fontAlgn="base">
              <a:lnSpc>
                <a:spcPct val="130000"/>
              </a:lnSpc>
              <a:spcBef>
                <a:spcPct val="0"/>
              </a:spcBef>
              <a:spcAft>
                <a:spcPct val="0"/>
              </a:spcAft>
            </a:pPr>
            <a:r>
              <a:rPr kumimoji="1" lang="en-US" altLang="zh-CN" sz="3600" b="1" smtClean="0">
                <a:solidFill>
                  <a:srgbClr val="000000"/>
                </a:solidFill>
              </a:rPr>
              <a:t>7. Some people die ____ the lack of water in the dry areas.</a:t>
            </a:r>
          </a:p>
        </p:txBody>
      </p:sp>
      <p:sp>
        <p:nvSpPr>
          <p:cNvPr id="126979" name="Text Box 3"/>
          <p:cNvSpPr txBox="1">
            <a:spLocks noChangeArrowheads="1"/>
          </p:cNvSpPr>
          <p:nvPr/>
        </p:nvSpPr>
        <p:spPr bwMode="auto">
          <a:xfrm>
            <a:off x="5940425" y="1198563"/>
            <a:ext cx="1439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away</a:t>
            </a:r>
          </a:p>
        </p:txBody>
      </p:sp>
      <p:sp>
        <p:nvSpPr>
          <p:cNvPr id="126980" name="Text Box 4"/>
          <p:cNvSpPr txBox="1">
            <a:spLocks noChangeArrowheads="1"/>
          </p:cNvSpPr>
          <p:nvPr/>
        </p:nvSpPr>
        <p:spPr bwMode="auto">
          <a:xfrm>
            <a:off x="4283075" y="1939925"/>
            <a:ext cx="12969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down</a:t>
            </a:r>
          </a:p>
        </p:txBody>
      </p:sp>
      <p:sp>
        <p:nvSpPr>
          <p:cNvPr id="126982" name="Text Box 6"/>
          <p:cNvSpPr txBox="1">
            <a:spLocks noChangeArrowheads="1"/>
          </p:cNvSpPr>
          <p:nvPr/>
        </p:nvSpPr>
        <p:spPr bwMode="auto">
          <a:xfrm>
            <a:off x="6772275" y="3357563"/>
            <a:ext cx="647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of</a:t>
            </a:r>
          </a:p>
        </p:txBody>
      </p:sp>
      <p:sp>
        <p:nvSpPr>
          <p:cNvPr id="126983" name="Text Box 7"/>
          <p:cNvSpPr txBox="1">
            <a:spLocks noChangeArrowheads="1"/>
          </p:cNvSpPr>
          <p:nvPr/>
        </p:nvSpPr>
        <p:spPr bwMode="auto">
          <a:xfrm>
            <a:off x="4508500" y="4799013"/>
            <a:ext cx="11525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kumimoji="1" lang="en-US" altLang="zh-CN" sz="3600" b="1" smtClean="0">
                <a:solidFill>
                  <a:srgbClr val="0000FF"/>
                </a:solidFill>
                <a:latin typeface="Times New Roman" pitchFamily="18" charset="0"/>
              </a:rPr>
              <a:t>from</a:t>
            </a:r>
          </a:p>
        </p:txBody>
      </p:sp>
    </p:spTree>
    <p:extLst>
      <p:ext uri="{BB962C8B-B14F-4D97-AF65-F5344CB8AC3E}">
        <p14:creationId xmlns:p14="http://schemas.microsoft.com/office/powerpoint/2010/main" val="13426300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126978">
                                            <p:txEl>
                                              <p:pRg st="0" end="0"/>
                                            </p:txEl>
                                          </p:spTgt>
                                        </p:tgtEl>
                                        <p:attrNameLst>
                                          <p:attrName>style.visibility</p:attrName>
                                        </p:attrNameLst>
                                      </p:cBhvr>
                                      <p:to>
                                        <p:strVal val="visible"/>
                                      </p:to>
                                    </p:set>
                                    <p:animEffect transition="in" filter="strips(downRight)">
                                      <p:cBhvr>
                                        <p:cTn id="7" dur="1000"/>
                                        <p:tgtEl>
                                          <p:spTgt spid="12697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126979"/>
                                        </p:tgtEl>
                                        <p:attrNameLst>
                                          <p:attrName>style.visibility</p:attrName>
                                        </p:attrNameLst>
                                      </p:cBhvr>
                                      <p:to>
                                        <p:strVal val="visible"/>
                                      </p:to>
                                    </p:set>
                                    <p:anim calcmode="lin" valueType="num">
                                      <p:cBhvr>
                                        <p:cTn id="12" dur="500" fill="hold"/>
                                        <p:tgtEl>
                                          <p:spTgt spid="126979"/>
                                        </p:tgtEl>
                                        <p:attrNameLst>
                                          <p:attrName>ppt_w</p:attrName>
                                        </p:attrNameLst>
                                      </p:cBhvr>
                                      <p:tavLst>
                                        <p:tav tm="0">
                                          <p:val>
                                            <p:fltVal val="0"/>
                                          </p:val>
                                        </p:tav>
                                        <p:tav tm="100000">
                                          <p:val>
                                            <p:strVal val="#ppt_w"/>
                                          </p:val>
                                        </p:tav>
                                      </p:tavLst>
                                    </p:anim>
                                    <p:anim calcmode="lin" valueType="num">
                                      <p:cBhvr>
                                        <p:cTn id="13" dur="500" fill="hold"/>
                                        <p:tgtEl>
                                          <p:spTgt spid="126979"/>
                                        </p:tgtEl>
                                        <p:attrNameLst>
                                          <p:attrName>ppt_h</p:attrName>
                                        </p:attrNameLst>
                                      </p:cBhvr>
                                      <p:tavLst>
                                        <p:tav tm="0">
                                          <p:val>
                                            <p:fltVal val="0"/>
                                          </p:val>
                                        </p:tav>
                                        <p:tav tm="100000">
                                          <p:val>
                                            <p:strVal val="#ppt_h"/>
                                          </p:val>
                                        </p:tav>
                                      </p:tavLst>
                                    </p:anim>
                                    <p:animEffect transition="in" filter="fade">
                                      <p:cBhvr>
                                        <p:cTn id="14" dur="500"/>
                                        <p:tgtEl>
                                          <p:spTgt spid="12697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8" presetClass="entr" presetSubtype="6" fill="hold" nodeType="clickEffect">
                                  <p:stCondLst>
                                    <p:cond delay="0"/>
                                  </p:stCondLst>
                                  <p:childTnLst>
                                    <p:set>
                                      <p:cBhvr>
                                        <p:cTn id="18" dur="1" fill="hold">
                                          <p:stCondLst>
                                            <p:cond delay="0"/>
                                          </p:stCondLst>
                                        </p:cTn>
                                        <p:tgtEl>
                                          <p:spTgt spid="126978">
                                            <p:txEl>
                                              <p:pRg st="1" end="1"/>
                                            </p:txEl>
                                          </p:spTgt>
                                        </p:tgtEl>
                                        <p:attrNameLst>
                                          <p:attrName>style.visibility</p:attrName>
                                        </p:attrNameLst>
                                      </p:cBhvr>
                                      <p:to>
                                        <p:strVal val="visible"/>
                                      </p:to>
                                    </p:set>
                                    <p:animEffect transition="in" filter="strips(downRight)">
                                      <p:cBhvr>
                                        <p:cTn id="19" dur="1000"/>
                                        <p:tgtEl>
                                          <p:spTgt spid="126978">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126980"/>
                                        </p:tgtEl>
                                        <p:attrNameLst>
                                          <p:attrName>style.visibility</p:attrName>
                                        </p:attrNameLst>
                                      </p:cBhvr>
                                      <p:to>
                                        <p:strVal val="visible"/>
                                      </p:to>
                                    </p:set>
                                    <p:anim calcmode="lin" valueType="num">
                                      <p:cBhvr>
                                        <p:cTn id="24" dur="500" fill="hold"/>
                                        <p:tgtEl>
                                          <p:spTgt spid="126980"/>
                                        </p:tgtEl>
                                        <p:attrNameLst>
                                          <p:attrName>ppt_w</p:attrName>
                                        </p:attrNameLst>
                                      </p:cBhvr>
                                      <p:tavLst>
                                        <p:tav tm="0">
                                          <p:val>
                                            <p:fltVal val="0"/>
                                          </p:val>
                                        </p:tav>
                                        <p:tav tm="100000">
                                          <p:val>
                                            <p:strVal val="#ppt_w"/>
                                          </p:val>
                                        </p:tav>
                                      </p:tavLst>
                                    </p:anim>
                                    <p:anim calcmode="lin" valueType="num">
                                      <p:cBhvr>
                                        <p:cTn id="25" dur="500" fill="hold"/>
                                        <p:tgtEl>
                                          <p:spTgt spid="126980"/>
                                        </p:tgtEl>
                                        <p:attrNameLst>
                                          <p:attrName>ppt_h</p:attrName>
                                        </p:attrNameLst>
                                      </p:cBhvr>
                                      <p:tavLst>
                                        <p:tav tm="0">
                                          <p:val>
                                            <p:fltVal val="0"/>
                                          </p:val>
                                        </p:tav>
                                        <p:tav tm="100000">
                                          <p:val>
                                            <p:strVal val="#ppt_h"/>
                                          </p:val>
                                        </p:tav>
                                      </p:tavLst>
                                    </p:anim>
                                    <p:animEffect transition="in" filter="fade">
                                      <p:cBhvr>
                                        <p:cTn id="26" dur="500"/>
                                        <p:tgtEl>
                                          <p:spTgt spid="12698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6" fill="hold" nodeType="clickEffect">
                                  <p:stCondLst>
                                    <p:cond delay="0"/>
                                  </p:stCondLst>
                                  <p:childTnLst>
                                    <p:set>
                                      <p:cBhvr>
                                        <p:cTn id="30" dur="1" fill="hold">
                                          <p:stCondLst>
                                            <p:cond delay="0"/>
                                          </p:stCondLst>
                                        </p:cTn>
                                        <p:tgtEl>
                                          <p:spTgt spid="126978">
                                            <p:txEl>
                                              <p:pRg st="2" end="2"/>
                                            </p:txEl>
                                          </p:spTgt>
                                        </p:tgtEl>
                                        <p:attrNameLst>
                                          <p:attrName>style.visibility</p:attrName>
                                        </p:attrNameLst>
                                      </p:cBhvr>
                                      <p:to>
                                        <p:strVal val="visible"/>
                                      </p:to>
                                    </p:set>
                                    <p:animEffect transition="in" filter="strips(downRight)">
                                      <p:cBhvr>
                                        <p:cTn id="31" dur="1000"/>
                                        <p:tgtEl>
                                          <p:spTgt spid="126978">
                                            <p:txEl>
                                              <p:pRg st="2" end="2"/>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53" presetClass="entr" presetSubtype="0" fill="hold" grpId="0" nodeType="clickEffect">
                                  <p:stCondLst>
                                    <p:cond delay="0"/>
                                  </p:stCondLst>
                                  <p:childTnLst>
                                    <p:set>
                                      <p:cBhvr>
                                        <p:cTn id="35" dur="1" fill="hold">
                                          <p:stCondLst>
                                            <p:cond delay="0"/>
                                          </p:stCondLst>
                                        </p:cTn>
                                        <p:tgtEl>
                                          <p:spTgt spid="126982"/>
                                        </p:tgtEl>
                                        <p:attrNameLst>
                                          <p:attrName>style.visibility</p:attrName>
                                        </p:attrNameLst>
                                      </p:cBhvr>
                                      <p:to>
                                        <p:strVal val="visible"/>
                                      </p:to>
                                    </p:set>
                                    <p:anim calcmode="lin" valueType="num">
                                      <p:cBhvr>
                                        <p:cTn id="36" dur="500" fill="hold"/>
                                        <p:tgtEl>
                                          <p:spTgt spid="126982"/>
                                        </p:tgtEl>
                                        <p:attrNameLst>
                                          <p:attrName>ppt_w</p:attrName>
                                        </p:attrNameLst>
                                      </p:cBhvr>
                                      <p:tavLst>
                                        <p:tav tm="0">
                                          <p:val>
                                            <p:fltVal val="0"/>
                                          </p:val>
                                        </p:tav>
                                        <p:tav tm="100000">
                                          <p:val>
                                            <p:strVal val="#ppt_w"/>
                                          </p:val>
                                        </p:tav>
                                      </p:tavLst>
                                    </p:anim>
                                    <p:anim calcmode="lin" valueType="num">
                                      <p:cBhvr>
                                        <p:cTn id="37" dur="500" fill="hold"/>
                                        <p:tgtEl>
                                          <p:spTgt spid="126982"/>
                                        </p:tgtEl>
                                        <p:attrNameLst>
                                          <p:attrName>ppt_h</p:attrName>
                                        </p:attrNameLst>
                                      </p:cBhvr>
                                      <p:tavLst>
                                        <p:tav tm="0">
                                          <p:val>
                                            <p:fltVal val="0"/>
                                          </p:val>
                                        </p:tav>
                                        <p:tav tm="100000">
                                          <p:val>
                                            <p:strVal val="#ppt_h"/>
                                          </p:val>
                                        </p:tav>
                                      </p:tavLst>
                                    </p:anim>
                                    <p:animEffect transition="in" filter="fade">
                                      <p:cBhvr>
                                        <p:cTn id="38" dur="500"/>
                                        <p:tgtEl>
                                          <p:spTgt spid="12698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8" presetClass="entr" presetSubtype="6" fill="hold" nodeType="clickEffect">
                                  <p:stCondLst>
                                    <p:cond delay="0"/>
                                  </p:stCondLst>
                                  <p:childTnLst>
                                    <p:set>
                                      <p:cBhvr>
                                        <p:cTn id="42" dur="1" fill="hold">
                                          <p:stCondLst>
                                            <p:cond delay="0"/>
                                          </p:stCondLst>
                                        </p:cTn>
                                        <p:tgtEl>
                                          <p:spTgt spid="126978">
                                            <p:txEl>
                                              <p:pRg st="3" end="3"/>
                                            </p:txEl>
                                          </p:spTgt>
                                        </p:tgtEl>
                                        <p:attrNameLst>
                                          <p:attrName>style.visibility</p:attrName>
                                        </p:attrNameLst>
                                      </p:cBhvr>
                                      <p:to>
                                        <p:strVal val="visible"/>
                                      </p:to>
                                    </p:set>
                                    <p:animEffect transition="in" filter="strips(downRight)">
                                      <p:cBhvr>
                                        <p:cTn id="43" dur="1000"/>
                                        <p:tgtEl>
                                          <p:spTgt spid="126978">
                                            <p:txEl>
                                              <p:pRg st="3" end="3"/>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126983"/>
                                        </p:tgtEl>
                                        <p:attrNameLst>
                                          <p:attrName>style.visibility</p:attrName>
                                        </p:attrNameLst>
                                      </p:cBhvr>
                                      <p:to>
                                        <p:strVal val="visible"/>
                                      </p:to>
                                    </p:set>
                                    <p:anim calcmode="lin" valueType="num">
                                      <p:cBhvr>
                                        <p:cTn id="48" dur="500" fill="hold"/>
                                        <p:tgtEl>
                                          <p:spTgt spid="126983"/>
                                        </p:tgtEl>
                                        <p:attrNameLst>
                                          <p:attrName>ppt_w</p:attrName>
                                        </p:attrNameLst>
                                      </p:cBhvr>
                                      <p:tavLst>
                                        <p:tav tm="0">
                                          <p:val>
                                            <p:fltVal val="0"/>
                                          </p:val>
                                        </p:tav>
                                        <p:tav tm="100000">
                                          <p:val>
                                            <p:strVal val="#ppt_w"/>
                                          </p:val>
                                        </p:tav>
                                      </p:tavLst>
                                    </p:anim>
                                    <p:anim calcmode="lin" valueType="num">
                                      <p:cBhvr>
                                        <p:cTn id="49" dur="500" fill="hold"/>
                                        <p:tgtEl>
                                          <p:spTgt spid="126983"/>
                                        </p:tgtEl>
                                        <p:attrNameLst>
                                          <p:attrName>ppt_h</p:attrName>
                                        </p:attrNameLst>
                                      </p:cBhvr>
                                      <p:tavLst>
                                        <p:tav tm="0">
                                          <p:val>
                                            <p:fltVal val="0"/>
                                          </p:val>
                                        </p:tav>
                                        <p:tav tm="100000">
                                          <p:val>
                                            <p:strVal val="#ppt_h"/>
                                          </p:val>
                                        </p:tav>
                                      </p:tavLst>
                                    </p:anim>
                                    <p:animEffect transition="in" filter="fade">
                                      <p:cBhvr>
                                        <p:cTn id="50" dur="500"/>
                                        <p:tgtEl>
                                          <p:spTgt spid="1269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p:bldP spid="126980" grpId="0"/>
      <p:bldP spid="126982" grpId="0"/>
      <p:bldP spid="12698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00" name="Rectangle 4"/>
          <p:cNvSpPr>
            <a:spLocks noChangeArrowheads="1"/>
          </p:cNvSpPr>
          <p:nvPr/>
        </p:nvSpPr>
        <p:spPr bwMode="auto">
          <a:xfrm>
            <a:off x="539750" y="1341438"/>
            <a:ext cx="8353425" cy="5208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90000"/>
              </a:lnSpc>
              <a:spcBef>
                <a:spcPct val="0"/>
              </a:spcBef>
              <a:spcAft>
                <a:spcPct val="0"/>
              </a:spcAft>
            </a:pPr>
            <a:r>
              <a:rPr lang="zh-CN" altLang="en-US" sz="3400" b="1" smtClean="0">
                <a:solidFill>
                  <a:srgbClr val="000000"/>
                </a:solidFill>
                <a:latin typeface="Times New Roman" pitchFamily="18" charset="0"/>
              </a:rPr>
              <a:t>用括号中所给动词的适当形式填空。</a:t>
            </a:r>
          </a:p>
          <a:p>
            <a:pPr fontAlgn="base">
              <a:lnSpc>
                <a:spcPct val="90000"/>
              </a:lnSpc>
              <a:spcBef>
                <a:spcPct val="0"/>
              </a:spcBef>
              <a:spcAft>
                <a:spcPct val="0"/>
              </a:spcAft>
            </a:pPr>
            <a:r>
              <a:rPr lang="en-US" altLang="zh-CN" sz="3400" b="1" smtClean="0">
                <a:solidFill>
                  <a:srgbClr val="000000"/>
                </a:solidFill>
                <a:latin typeface="Times New Roman" pitchFamily="18" charset="0"/>
              </a:rPr>
              <a:t>1. He failed to ________ (respond) to the medicine. </a:t>
            </a:r>
          </a:p>
          <a:p>
            <a:pPr fontAlgn="base">
              <a:lnSpc>
                <a:spcPct val="90000"/>
              </a:lnSpc>
              <a:spcBef>
                <a:spcPct val="0"/>
              </a:spcBef>
              <a:spcAft>
                <a:spcPct val="0"/>
              </a:spcAft>
            </a:pPr>
            <a:r>
              <a:rPr lang="en-US" altLang="zh-CN" sz="3400" b="1" smtClean="0">
                <a:solidFill>
                  <a:srgbClr val="000000"/>
                </a:solidFill>
                <a:latin typeface="Times New Roman" pitchFamily="18" charset="0"/>
              </a:rPr>
              <a:t>2. When I came in, he ___________ (rub) the window with a cloth.</a:t>
            </a:r>
          </a:p>
          <a:p>
            <a:pPr fontAlgn="base">
              <a:lnSpc>
                <a:spcPct val="90000"/>
              </a:lnSpc>
              <a:spcBef>
                <a:spcPct val="0"/>
              </a:spcBef>
              <a:spcAft>
                <a:spcPct val="0"/>
              </a:spcAft>
            </a:pPr>
            <a:r>
              <a:rPr lang="en-US" altLang="zh-CN" sz="3400" b="1" smtClean="0">
                <a:solidFill>
                  <a:srgbClr val="000000"/>
                </a:solidFill>
                <a:latin typeface="Times New Roman" pitchFamily="18" charset="0"/>
              </a:rPr>
              <a:t>3. The children ____________ (employ) in weeding the garden.</a:t>
            </a:r>
          </a:p>
          <a:p>
            <a:pPr fontAlgn="base">
              <a:lnSpc>
                <a:spcPct val="90000"/>
              </a:lnSpc>
              <a:spcBef>
                <a:spcPct val="0"/>
              </a:spcBef>
              <a:spcAft>
                <a:spcPct val="0"/>
              </a:spcAft>
            </a:pPr>
            <a:r>
              <a:rPr lang="en-US" altLang="zh-CN" sz="3400" b="1" smtClean="0">
                <a:solidFill>
                  <a:srgbClr val="000000"/>
                </a:solidFill>
                <a:latin typeface="Times New Roman" pitchFamily="18" charset="0"/>
              </a:rPr>
              <a:t>4. If you work hard, you ___________ (succeed).</a:t>
            </a:r>
          </a:p>
          <a:p>
            <a:pPr fontAlgn="base">
              <a:lnSpc>
                <a:spcPct val="90000"/>
              </a:lnSpc>
              <a:spcBef>
                <a:spcPct val="0"/>
              </a:spcBef>
              <a:spcAft>
                <a:spcPct val="0"/>
              </a:spcAft>
            </a:pPr>
            <a:r>
              <a:rPr lang="en-US" altLang="zh-CN" sz="3400" b="1" smtClean="0">
                <a:solidFill>
                  <a:srgbClr val="000000"/>
                </a:solidFill>
                <a:latin typeface="Times New Roman" pitchFamily="18" charset="0"/>
              </a:rPr>
              <a:t>5. There was a fire in our street, but our house wasn</a:t>
            </a:r>
            <a:r>
              <a:rPr lang="en-US" altLang="zh-CN" sz="3400" b="1" smtClean="0">
                <a:solidFill>
                  <a:srgbClr val="000000"/>
                </a:solidFill>
              </a:rPr>
              <a:t>’</a:t>
            </a:r>
            <a:r>
              <a:rPr lang="en-US" altLang="zh-CN" sz="3400" b="1" smtClean="0">
                <a:solidFill>
                  <a:srgbClr val="000000"/>
                </a:solidFill>
                <a:latin typeface="Times New Roman" pitchFamily="18" charset="0"/>
              </a:rPr>
              <a:t>t _______ (harm) at all.</a:t>
            </a:r>
          </a:p>
        </p:txBody>
      </p:sp>
      <p:sp>
        <p:nvSpPr>
          <p:cNvPr id="157702" name="WordArt 6"/>
          <p:cNvSpPr>
            <a:spLocks noChangeArrowheads="1" noChangeShapeType="1" noTextEdit="1"/>
          </p:cNvSpPr>
          <p:nvPr/>
        </p:nvSpPr>
        <p:spPr bwMode="auto">
          <a:xfrm>
            <a:off x="3708400" y="0"/>
            <a:ext cx="1933575"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Exercise 3</a:t>
            </a:r>
            <a:endPar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
        <p:nvSpPr>
          <p:cNvPr id="157703" name="Rectangle 7"/>
          <p:cNvSpPr>
            <a:spLocks noChangeArrowheads="1"/>
          </p:cNvSpPr>
          <p:nvPr/>
        </p:nvSpPr>
        <p:spPr bwMode="auto">
          <a:xfrm>
            <a:off x="3348038" y="1773238"/>
            <a:ext cx="15843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respond</a:t>
            </a:r>
            <a:endParaRPr lang="zh-CN" altLang="en-US" sz="3200" b="1" smtClean="0">
              <a:solidFill>
                <a:srgbClr val="0000FF"/>
              </a:solidFill>
              <a:latin typeface="Times New Roman" pitchFamily="18" charset="0"/>
            </a:endParaRPr>
          </a:p>
        </p:txBody>
      </p:sp>
      <p:sp>
        <p:nvSpPr>
          <p:cNvPr id="157704" name="Rectangle 8"/>
          <p:cNvSpPr>
            <a:spLocks noChangeArrowheads="1"/>
          </p:cNvSpPr>
          <p:nvPr/>
        </p:nvSpPr>
        <p:spPr bwMode="auto">
          <a:xfrm>
            <a:off x="4716463" y="2708275"/>
            <a:ext cx="23399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was rubbing</a:t>
            </a:r>
            <a:endParaRPr lang="zh-CN" altLang="en-US" sz="3200" b="1" smtClean="0">
              <a:solidFill>
                <a:srgbClr val="0000FF"/>
              </a:solidFill>
              <a:latin typeface="Times New Roman" pitchFamily="18" charset="0"/>
            </a:endParaRPr>
          </a:p>
        </p:txBody>
      </p:sp>
      <p:sp>
        <p:nvSpPr>
          <p:cNvPr id="157705" name="Rectangle 9"/>
          <p:cNvSpPr>
            <a:spLocks noChangeArrowheads="1"/>
          </p:cNvSpPr>
          <p:nvPr/>
        </p:nvSpPr>
        <p:spPr bwMode="auto">
          <a:xfrm>
            <a:off x="3635375" y="3644900"/>
            <a:ext cx="2520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are employed</a:t>
            </a:r>
            <a:endParaRPr lang="zh-CN" altLang="en-US" sz="3200" b="1" smtClean="0">
              <a:solidFill>
                <a:srgbClr val="0000FF"/>
              </a:solidFill>
              <a:latin typeface="Times New Roman" pitchFamily="18" charset="0"/>
            </a:endParaRPr>
          </a:p>
        </p:txBody>
      </p:sp>
      <p:sp>
        <p:nvSpPr>
          <p:cNvPr id="157706" name="Rectangle 10"/>
          <p:cNvSpPr>
            <a:spLocks noChangeArrowheads="1"/>
          </p:cNvSpPr>
          <p:nvPr/>
        </p:nvSpPr>
        <p:spPr bwMode="auto">
          <a:xfrm>
            <a:off x="5148263" y="4578350"/>
            <a:ext cx="22510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will succeed</a:t>
            </a:r>
            <a:endParaRPr lang="zh-CN" altLang="en-US" sz="3200" b="1" smtClean="0">
              <a:solidFill>
                <a:srgbClr val="0000FF"/>
              </a:solidFill>
              <a:latin typeface="Times New Roman" pitchFamily="18" charset="0"/>
            </a:endParaRPr>
          </a:p>
        </p:txBody>
      </p:sp>
      <p:sp>
        <p:nvSpPr>
          <p:cNvPr id="157707" name="Rectangle 11"/>
          <p:cNvSpPr>
            <a:spLocks noChangeArrowheads="1"/>
          </p:cNvSpPr>
          <p:nvPr/>
        </p:nvSpPr>
        <p:spPr bwMode="auto">
          <a:xfrm>
            <a:off x="3059113" y="5949950"/>
            <a:ext cx="15382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harmed</a:t>
            </a:r>
            <a:endParaRPr lang="zh-CN" altLang="en-US" sz="3200" b="1" smtClean="0">
              <a:solidFill>
                <a:srgbClr val="0000FF"/>
              </a:solidFill>
              <a:latin typeface="Times New Roman" pitchFamily="18" charset="0"/>
            </a:endParaRPr>
          </a:p>
        </p:txBody>
      </p:sp>
    </p:spTree>
    <p:extLst>
      <p:ext uri="{BB962C8B-B14F-4D97-AF65-F5344CB8AC3E}">
        <p14:creationId xmlns:p14="http://schemas.microsoft.com/office/powerpoint/2010/main" val="3809268367"/>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57702"/>
                                        </p:tgtEl>
                                        <p:attrNameLst>
                                          <p:attrName>style.visibility</p:attrName>
                                        </p:attrNameLst>
                                      </p:cBhvr>
                                      <p:to>
                                        <p:strVal val="visible"/>
                                      </p:to>
                                    </p:set>
                                    <p:animEffect transition="in" filter="strips(downRight)">
                                      <p:cBhvr>
                                        <p:cTn id="7" dur="1000"/>
                                        <p:tgtEl>
                                          <p:spTgt spid="1577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57700"/>
                                        </p:tgtEl>
                                        <p:attrNameLst>
                                          <p:attrName>style.visibility</p:attrName>
                                        </p:attrNameLst>
                                      </p:cBhvr>
                                      <p:to>
                                        <p:strVal val="visible"/>
                                      </p:to>
                                    </p:set>
                                    <p:animEffect transition="in" filter="strips(downRight)">
                                      <p:cBhvr>
                                        <p:cTn id="12" dur="1000"/>
                                        <p:tgtEl>
                                          <p:spTgt spid="15770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57703"/>
                                        </p:tgtEl>
                                        <p:attrNameLst>
                                          <p:attrName>style.visibility</p:attrName>
                                        </p:attrNameLst>
                                      </p:cBhvr>
                                      <p:to>
                                        <p:strVal val="visible"/>
                                      </p:to>
                                    </p:set>
                                    <p:animEffect transition="in" filter="strips(downRight)">
                                      <p:cBhvr>
                                        <p:cTn id="17" dur="1000"/>
                                        <p:tgtEl>
                                          <p:spTgt spid="15770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57704"/>
                                        </p:tgtEl>
                                        <p:attrNameLst>
                                          <p:attrName>style.visibility</p:attrName>
                                        </p:attrNameLst>
                                      </p:cBhvr>
                                      <p:to>
                                        <p:strVal val="visible"/>
                                      </p:to>
                                    </p:set>
                                    <p:animEffect transition="in" filter="strips(downRight)">
                                      <p:cBhvr>
                                        <p:cTn id="22" dur="1000"/>
                                        <p:tgtEl>
                                          <p:spTgt spid="15770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157705"/>
                                        </p:tgtEl>
                                        <p:attrNameLst>
                                          <p:attrName>style.visibility</p:attrName>
                                        </p:attrNameLst>
                                      </p:cBhvr>
                                      <p:to>
                                        <p:strVal val="visible"/>
                                      </p:to>
                                    </p:set>
                                    <p:animEffect transition="in" filter="strips(downRight)">
                                      <p:cBhvr>
                                        <p:cTn id="27" dur="1000"/>
                                        <p:tgtEl>
                                          <p:spTgt spid="15770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157706"/>
                                        </p:tgtEl>
                                        <p:attrNameLst>
                                          <p:attrName>style.visibility</p:attrName>
                                        </p:attrNameLst>
                                      </p:cBhvr>
                                      <p:to>
                                        <p:strVal val="visible"/>
                                      </p:to>
                                    </p:set>
                                    <p:animEffect transition="in" filter="strips(downRight)">
                                      <p:cBhvr>
                                        <p:cTn id="32" dur="1000"/>
                                        <p:tgtEl>
                                          <p:spTgt spid="15770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6" fill="hold" grpId="0" nodeType="clickEffect">
                                  <p:stCondLst>
                                    <p:cond delay="0"/>
                                  </p:stCondLst>
                                  <p:childTnLst>
                                    <p:set>
                                      <p:cBhvr>
                                        <p:cTn id="36" dur="1" fill="hold">
                                          <p:stCondLst>
                                            <p:cond delay="0"/>
                                          </p:stCondLst>
                                        </p:cTn>
                                        <p:tgtEl>
                                          <p:spTgt spid="157707"/>
                                        </p:tgtEl>
                                        <p:attrNameLst>
                                          <p:attrName>style.visibility</p:attrName>
                                        </p:attrNameLst>
                                      </p:cBhvr>
                                      <p:to>
                                        <p:strVal val="visible"/>
                                      </p:to>
                                    </p:set>
                                    <p:animEffect transition="in" filter="strips(downRight)">
                                      <p:cBhvr>
                                        <p:cTn id="37" dur="1000"/>
                                        <p:tgtEl>
                                          <p:spTgt spid="157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0" grpId="0"/>
      <p:bldP spid="157702" grpId="0" animBg="1"/>
      <p:bldP spid="157703" grpId="0"/>
      <p:bldP spid="157704" grpId="0"/>
      <p:bldP spid="157705" grpId="0"/>
      <p:bldP spid="157706" grpId="0"/>
      <p:bldP spid="15770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ChangeArrowheads="1"/>
          </p:cNvSpPr>
          <p:nvPr/>
        </p:nvSpPr>
        <p:spPr bwMode="auto">
          <a:xfrm>
            <a:off x="468313" y="1114425"/>
            <a:ext cx="8280400"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3400" b="1" smtClean="0">
                <a:solidFill>
                  <a:srgbClr val="000000"/>
                </a:solidFill>
                <a:latin typeface="Times New Roman" pitchFamily="18" charset="0"/>
              </a:rPr>
              <a:t>用适当的介词填空。</a:t>
            </a:r>
          </a:p>
          <a:p>
            <a:pPr fontAlgn="base">
              <a:spcBef>
                <a:spcPct val="0"/>
              </a:spcBef>
              <a:spcAft>
                <a:spcPct val="0"/>
              </a:spcAft>
            </a:pPr>
            <a:r>
              <a:rPr lang="en-US" altLang="zh-CN" sz="3400" b="1" smtClean="0">
                <a:solidFill>
                  <a:srgbClr val="000000"/>
                </a:solidFill>
                <a:latin typeface="Times New Roman" pitchFamily="18" charset="0"/>
              </a:rPr>
              <a:t>1. A smile _______ pleasure passed across his face.</a:t>
            </a:r>
          </a:p>
          <a:p>
            <a:pPr fontAlgn="base">
              <a:spcBef>
                <a:spcPct val="0"/>
              </a:spcBef>
              <a:spcAft>
                <a:spcPct val="0"/>
              </a:spcAft>
            </a:pPr>
            <a:r>
              <a:rPr lang="en-US" altLang="zh-CN" sz="3400" b="1" smtClean="0">
                <a:solidFill>
                  <a:srgbClr val="000000"/>
                </a:solidFill>
                <a:latin typeface="Times New Roman" pitchFamily="18" charset="0"/>
              </a:rPr>
              <a:t>2. The house __________ the lake is a restaurant.</a:t>
            </a:r>
          </a:p>
          <a:p>
            <a:pPr fontAlgn="base">
              <a:spcBef>
                <a:spcPct val="0"/>
              </a:spcBef>
              <a:spcAft>
                <a:spcPct val="0"/>
              </a:spcAft>
            </a:pPr>
            <a:r>
              <a:rPr lang="en-US" altLang="zh-CN" sz="3400" b="1" smtClean="0">
                <a:solidFill>
                  <a:srgbClr val="000000"/>
                </a:solidFill>
                <a:latin typeface="Times New Roman" pitchFamily="18" charset="0"/>
              </a:rPr>
              <a:t>3. Tom is _______ trouble, but his father doesn</a:t>
            </a:r>
            <a:r>
              <a:rPr lang="en-US" altLang="zh-CN" sz="3400" b="1" smtClean="0">
                <a:solidFill>
                  <a:srgbClr val="000000"/>
                </a:solidFill>
              </a:rPr>
              <a:t>’</a:t>
            </a:r>
            <a:r>
              <a:rPr lang="en-US" altLang="zh-CN" sz="3400" b="1" smtClean="0">
                <a:solidFill>
                  <a:srgbClr val="000000"/>
                </a:solidFill>
                <a:latin typeface="Times New Roman" pitchFamily="18" charset="0"/>
              </a:rPr>
              <a:t>t know what to do.</a:t>
            </a:r>
          </a:p>
          <a:p>
            <a:pPr fontAlgn="base">
              <a:spcBef>
                <a:spcPct val="0"/>
              </a:spcBef>
              <a:spcAft>
                <a:spcPct val="0"/>
              </a:spcAft>
            </a:pPr>
            <a:r>
              <a:rPr lang="en-US" altLang="zh-CN" sz="3400" b="1" smtClean="0">
                <a:solidFill>
                  <a:srgbClr val="000000"/>
                </a:solidFill>
                <a:latin typeface="Times New Roman" pitchFamily="18" charset="0"/>
              </a:rPr>
              <a:t>4. _______ the sun, nothing would grow.</a:t>
            </a:r>
          </a:p>
          <a:p>
            <a:pPr fontAlgn="base">
              <a:spcBef>
                <a:spcPct val="0"/>
              </a:spcBef>
              <a:spcAft>
                <a:spcPct val="0"/>
              </a:spcAft>
            </a:pPr>
            <a:r>
              <a:rPr lang="en-US" altLang="zh-CN" sz="3400" b="1" smtClean="0">
                <a:solidFill>
                  <a:srgbClr val="000000"/>
                </a:solidFill>
                <a:latin typeface="Times New Roman" pitchFamily="18" charset="0"/>
              </a:rPr>
              <a:t>5. He wore a thick coat _______ his ordinary coat.</a:t>
            </a:r>
          </a:p>
        </p:txBody>
      </p:sp>
      <p:sp>
        <p:nvSpPr>
          <p:cNvPr id="158724" name="WordArt 4"/>
          <p:cNvSpPr>
            <a:spLocks noChangeArrowheads="1" noChangeShapeType="1" noTextEdit="1"/>
          </p:cNvSpPr>
          <p:nvPr/>
        </p:nvSpPr>
        <p:spPr bwMode="auto">
          <a:xfrm>
            <a:off x="3708400" y="0"/>
            <a:ext cx="1933575"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Exercise 4</a:t>
            </a:r>
            <a:endPar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
        <p:nvSpPr>
          <p:cNvPr id="158725" name="Rectangle 5"/>
          <p:cNvSpPr>
            <a:spLocks noChangeArrowheads="1"/>
          </p:cNvSpPr>
          <p:nvPr/>
        </p:nvSpPr>
        <p:spPr bwMode="auto">
          <a:xfrm>
            <a:off x="2771775" y="1700213"/>
            <a:ext cx="5222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of</a:t>
            </a:r>
            <a:endParaRPr lang="zh-CN" altLang="en-US" sz="3200" b="1" smtClean="0">
              <a:solidFill>
                <a:srgbClr val="0000FF"/>
              </a:solidFill>
              <a:latin typeface="Times New Roman" pitchFamily="18" charset="0"/>
            </a:endParaRPr>
          </a:p>
        </p:txBody>
      </p:sp>
      <p:sp>
        <p:nvSpPr>
          <p:cNvPr id="158726" name="Rectangle 6"/>
          <p:cNvSpPr>
            <a:spLocks noChangeArrowheads="1"/>
          </p:cNvSpPr>
          <p:nvPr/>
        </p:nvSpPr>
        <p:spPr bwMode="auto">
          <a:xfrm>
            <a:off x="2868613" y="2708275"/>
            <a:ext cx="29273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by / across  	</a:t>
            </a:r>
            <a:endParaRPr lang="zh-CN" altLang="en-US" sz="3200" b="1" smtClean="0">
              <a:solidFill>
                <a:srgbClr val="0000FF"/>
              </a:solidFill>
              <a:latin typeface="Times New Roman" pitchFamily="18" charset="0"/>
            </a:endParaRPr>
          </a:p>
        </p:txBody>
      </p:sp>
      <p:sp>
        <p:nvSpPr>
          <p:cNvPr id="158727" name="Rectangle 7"/>
          <p:cNvSpPr>
            <a:spLocks noChangeArrowheads="1"/>
          </p:cNvSpPr>
          <p:nvPr/>
        </p:nvSpPr>
        <p:spPr bwMode="auto">
          <a:xfrm>
            <a:off x="2700338" y="3789363"/>
            <a:ext cx="7254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00"/>
                </a:solidFill>
                <a:latin typeface="Times New Roman" pitchFamily="18" charset="0"/>
              </a:rPr>
              <a:t> </a:t>
            </a:r>
            <a:r>
              <a:rPr lang="en-US" altLang="zh-CN" sz="3200" b="1" smtClean="0">
                <a:solidFill>
                  <a:srgbClr val="0000FF"/>
                </a:solidFill>
                <a:latin typeface="Times New Roman" pitchFamily="18" charset="0"/>
              </a:rPr>
              <a:t>in</a:t>
            </a:r>
            <a:r>
              <a:rPr lang="en-US" altLang="zh-CN" sz="3200" b="1" smtClean="0">
                <a:solidFill>
                  <a:srgbClr val="000000"/>
                </a:solidFill>
                <a:latin typeface="Times New Roman" pitchFamily="18" charset="0"/>
              </a:rPr>
              <a:t> </a:t>
            </a:r>
            <a:endParaRPr lang="zh-CN" altLang="en-US" sz="3200" b="1" smtClean="0">
              <a:solidFill>
                <a:srgbClr val="000000"/>
              </a:solidFill>
              <a:latin typeface="Times New Roman" pitchFamily="18" charset="0"/>
            </a:endParaRPr>
          </a:p>
        </p:txBody>
      </p:sp>
      <p:sp>
        <p:nvSpPr>
          <p:cNvPr id="158728" name="Rectangle 8"/>
          <p:cNvSpPr>
            <a:spLocks noChangeArrowheads="1"/>
          </p:cNvSpPr>
          <p:nvPr/>
        </p:nvSpPr>
        <p:spPr bwMode="auto">
          <a:xfrm>
            <a:off x="900113" y="4797425"/>
            <a:ext cx="16271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Without</a:t>
            </a:r>
            <a:endParaRPr lang="zh-CN" altLang="en-US" sz="3200" b="1" smtClean="0">
              <a:solidFill>
                <a:srgbClr val="0000FF"/>
              </a:solidFill>
              <a:latin typeface="Times New Roman" pitchFamily="18" charset="0"/>
            </a:endParaRPr>
          </a:p>
        </p:txBody>
      </p:sp>
      <p:sp>
        <p:nvSpPr>
          <p:cNvPr id="158729" name="Rectangle 9"/>
          <p:cNvSpPr>
            <a:spLocks noChangeArrowheads="1"/>
          </p:cNvSpPr>
          <p:nvPr/>
        </p:nvSpPr>
        <p:spPr bwMode="auto">
          <a:xfrm>
            <a:off x="5148263" y="5297488"/>
            <a:ext cx="9525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over</a:t>
            </a:r>
            <a:endParaRPr lang="zh-CN" altLang="en-US" sz="3200" b="1" smtClean="0">
              <a:solidFill>
                <a:srgbClr val="0000FF"/>
              </a:solidFill>
              <a:latin typeface="Times New Roman" pitchFamily="18" charset="0"/>
            </a:endParaRPr>
          </a:p>
        </p:txBody>
      </p:sp>
    </p:spTree>
    <p:extLst>
      <p:ext uri="{BB962C8B-B14F-4D97-AF65-F5344CB8AC3E}">
        <p14:creationId xmlns:p14="http://schemas.microsoft.com/office/powerpoint/2010/main" val="3960718407"/>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58724"/>
                                        </p:tgtEl>
                                        <p:attrNameLst>
                                          <p:attrName>style.visibility</p:attrName>
                                        </p:attrNameLst>
                                      </p:cBhvr>
                                      <p:to>
                                        <p:strVal val="visible"/>
                                      </p:to>
                                    </p:set>
                                    <p:animEffect transition="in" filter="strips(downRight)">
                                      <p:cBhvr>
                                        <p:cTn id="7" dur="1000"/>
                                        <p:tgtEl>
                                          <p:spTgt spid="1587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58722"/>
                                        </p:tgtEl>
                                        <p:attrNameLst>
                                          <p:attrName>style.visibility</p:attrName>
                                        </p:attrNameLst>
                                      </p:cBhvr>
                                      <p:to>
                                        <p:strVal val="visible"/>
                                      </p:to>
                                    </p:set>
                                    <p:animEffect transition="in" filter="strips(downRight)">
                                      <p:cBhvr>
                                        <p:cTn id="12" dur="1000"/>
                                        <p:tgtEl>
                                          <p:spTgt spid="1587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58725"/>
                                        </p:tgtEl>
                                        <p:attrNameLst>
                                          <p:attrName>style.visibility</p:attrName>
                                        </p:attrNameLst>
                                      </p:cBhvr>
                                      <p:to>
                                        <p:strVal val="visible"/>
                                      </p:to>
                                    </p:set>
                                    <p:animEffect transition="in" filter="strips(downRight)">
                                      <p:cBhvr>
                                        <p:cTn id="17" dur="1000"/>
                                        <p:tgtEl>
                                          <p:spTgt spid="15872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58726"/>
                                        </p:tgtEl>
                                        <p:attrNameLst>
                                          <p:attrName>style.visibility</p:attrName>
                                        </p:attrNameLst>
                                      </p:cBhvr>
                                      <p:to>
                                        <p:strVal val="visible"/>
                                      </p:to>
                                    </p:set>
                                    <p:animEffect transition="in" filter="strips(downRight)">
                                      <p:cBhvr>
                                        <p:cTn id="22" dur="1000"/>
                                        <p:tgtEl>
                                          <p:spTgt spid="15872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158727"/>
                                        </p:tgtEl>
                                        <p:attrNameLst>
                                          <p:attrName>style.visibility</p:attrName>
                                        </p:attrNameLst>
                                      </p:cBhvr>
                                      <p:to>
                                        <p:strVal val="visible"/>
                                      </p:to>
                                    </p:set>
                                    <p:animEffect transition="in" filter="strips(downRight)">
                                      <p:cBhvr>
                                        <p:cTn id="27" dur="1000"/>
                                        <p:tgtEl>
                                          <p:spTgt spid="15872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158728"/>
                                        </p:tgtEl>
                                        <p:attrNameLst>
                                          <p:attrName>style.visibility</p:attrName>
                                        </p:attrNameLst>
                                      </p:cBhvr>
                                      <p:to>
                                        <p:strVal val="visible"/>
                                      </p:to>
                                    </p:set>
                                    <p:animEffect transition="in" filter="strips(downRight)">
                                      <p:cBhvr>
                                        <p:cTn id="32" dur="1000"/>
                                        <p:tgtEl>
                                          <p:spTgt spid="15872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6" fill="hold" grpId="0" nodeType="clickEffect">
                                  <p:stCondLst>
                                    <p:cond delay="0"/>
                                  </p:stCondLst>
                                  <p:childTnLst>
                                    <p:set>
                                      <p:cBhvr>
                                        <p:cTn id="36" dur="1" fill="hold">
                                          <p:stCondLst>
                                            <p:cond delay="0"/>
                                          </p:stCondLst>
                                        </p:cTn>
                                        <p:tgtEl>
                                          <p:spTgt spid="158729"/>
                                        </p:tgtEl>
                                        <p:attrNameLst>
                                          <p:attrName>style.visibility</p:attrName>
                                        </p:attrNameLst>
                                      </p:cBhvr>
                                      <p:to>
                                        <p:strVal val="visible"/>
                                      </p:to>
                                    </p:set>
                                    <p:animEffect transition="in" filter="strips(downRight)">
                                      <p:cBhvr>
                                        <p:cTn id="37" dur="1000"/>
                                        <p:tgtEl>
                                          <p:spTgt spid="1587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2" grpId="0"/>
      <p:bldP spid="158724" grpId="0" animBg="1"/>
      <p:bldP spid="158725" grpId="0"/>
      <p:bldP spid="158726" grpId="0"/>
      <p:bldP spid="158727" grpId="0"/>
      <p:bldP spid="158728" grpId="0"/>
      <p:bldP spid="1587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ChangeArrowheads="1"/>
          </p:cNvSpPr>
          <p:nvPr/>
        </p:nvSpPr>
        <p:spPr bwMode="auto">
          <a:xfrm>
            <a:off x="395288" y="1185863"/>
            <a:ext cx="8280400"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3400" b="1" smtClean="0">
                <a:solidFill>
                  <a:srgbClr val="000000"/>
                </a:solidFill>
                <a:latin typeface="Times New Roman" pitchFamily="18" charset="0"/>
              </a:rPr>
              <a:t>每空填一词， 使该句与所给句子的意思相同。</a:t>
            </a:r>
          </a:p>
          <a:p>
            <a:pPr fontAlgn="base">
              <a:spcBef>
                <a:spcPct val="0"/>
              </a:spcBef>
              <a:spcAft>
                <a:spcPct val="0"/>
              </a:spcAft>
            </a:pPr>
            <a:r>
              <a:rPr lang="en-US" altLang="zh-CN" sz="3400" b="1" smtClean="0">
                <a:solidFill>
                  <a:srgbClr val="000000"/>
                </a:solidFill>
                <a:latin typeface="Times New Roman" pitchFamily="18" charset="0"/>
              </a:rPr>
              <a:t>1. It</a:t>
            </a:r>
            <a:r>
              <a:rPr lang="en-US" altLang="zh-CN" sz="3400" b="1" smtClean="0">
                <a:solidFill>
                  <a:srgbClr val="000000"/>
                </a:solidFill>
              </a:rPr>
              <a:t>’</a:t>
            </a:r>
            <a:r>
              <a:rPr lang="en-US" altLang="zh-CN" sz="3400" b="1" smtClean="0">
                <a:solidFill>
                  <a:srgbClr val="000000"/>
                </a:solidFill>
                <a:latin typeface="Times New Roman" pitchFamily="18" charset="0"/>
              </a:rPr>
              <a:t>s certain that he will come together with his wife tonight.</a:t>
            </a:r>
          </a:p>
          <a:p>
            <a:pPr fontAlgn="base">
              <a:spcBef>
                <a:spcPct val="0"/>
              </a:spcBef>
              <a:spcAft>
                <a:spcPct val="0"/>
              </a:spcAft>
            </a:pPr>
            <a:r>
              <a:rPr lang="en-US" altLang="zh-CN" sz="3400" b="1" smtClean="0">
                <a:solidFill>
                  <a:srgbClr val="000000"/>
                </a:solidFill>
                <a:latin typeface="Times New Roman" pitchFamily="18" charset="0"/>
              </a:rPr>
              <a:t>He will come together with his wife tonight ___ ____.</a:t>
            </a:r>
          </a:p>
          <a:p>
            <a:pPr fontAlgn="base">
              <a:spcBef>
                <a:spcPct val="0"/>
              </a:spcBef>
              <a:spcAft>
                <a:spcPct val="0"/>
              </a:spcAft>
            </a:pPr>
            <a:r>
              <a:rPr lang="en-US" altLang="zh-CN" sz="3400" b="1" smtClean="0">
                <a:solidFill>
                  <a:srgbClr val="000000"/>
                </a:solidFill>
                <a:latin typeface="Times New Roman" pitchFamily="18" charset="0"/>
              </a:rPr>
              <a:t>2. When the old lady finished the joke, all the people present burst out laughing.</a:t>
            </a:r>
          </a:p>
          <a:p>
            <a:pPr fontAlgn="base">
              <a:spcBef>
                <a:spcPct val="0"/>
              </a:spcBef>
              <a:spcAft>
                <a:spcPct val="0"/>
              </a:spcAft>
            </a:pPr>
            <a:r>
              <a:rPr lang="en-US" altLang="zh-CN" sz="3400" b="1" smtClean="0">
                <a:solidFill>
                  <a:srgbClr val="000000"/>
                </a:solidFill>
                <a:latin typeface="Times New Roman" pitchFamily="18" charset="0"/>
              </a:rPr>
              <a:t>When the old lady finished the joke, all the people present ______ ___ ______.</a:t>
            </a:r>
          </a:p>
        </p:txBody>
      </p:sp>
      <p:sp>
        <p:nvSpPr>
          <p:cNvPr id="159748" name="WordArt 4"/>
          <p:cNvSpPr>
            <a:spLocks noChangeArrowheads="1" noChangeShapeType="1" noTextEdit="1"/>
          </p:cNvSpPr>
          <p:nvPr/>
        </p:nvSpPr>
        <p:spPr bwMode="auto">
          <a:xfrm>
            <a:off x="3708400" y="0"/>
            <a:ext cx="1933575"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Exercise 5</a:t>
            </a:r>
            <a:endPar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
        <p:nvSpPr>
          <p:cNvPr id="159749" name="Rectangle 5"/>
          <p:cNvSpPr>
            <a:spLocks noChangeArrowheads="1"/>
          </p:cNvSpPr>
          <p:nvPr/>
        </p:nvSpPr>
        <p:spPr bwMode="auto">
          <a:xfrm>
            <a:off x="539750" y="3786188"/>
            <a:ext cx="15509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for sure</a:t>
            </a:r>
            <a:endParaRPr lang="zh-CN" altLang="en-US" sz="3200" b="1" smtClean="0">
              <a:solidFill>
                <a:srgbClr val="0000FF"/>
              </a:solidFill>
              <a:latin typeface="Times New Roman" pitchFamily="18" charset="0"/>
            </a:endParaRPr>
          </a:p>
        </p:txBody>
      </p:sp>
      <p:sp>
        <p:nvSpPr>
          <p:cNvPr id="159750" name="Rectangle 6"/>
          <p:cNvSpPr>
            <a:spLocks noChangeArrowheads="1"/>
          </p:cNvSpPr>
          <p:nvPr/>
        </p:nvSpPr>
        <p:spPr bwMode="auto">
          <a:xfrm>
            <a:off x="3276600" y="5805488"/>
            <a:ext cx="34559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burst into laughter</a:t>
            </a:r>
            <a:endParaRPr lang="zh-CN" altLang="en-US" sz="3200" b="1" smtClean="0">
              <a:solidFill>
                <a:srgbClr val="0000FF"/>
              </a:solidFill>
              <a:latin typeface="Times New Roman" pitchFamily="18" charset="0"/>
            </a:endParaRPr>
          </a:p>
        </p:txBody>
      </p:sp>
    </p:spTree>
    <p:extLst>
      <p:ext uri="{BB962C8B-B14F-4D97-AF65-F5344CB8AC3E}">
        <p14:creationId xmlns:p14="http://schemas.microsoft.com/office/powerpoint/2010/main" val="1532018940"/>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59748"/>
                                        </p:tgtEl>
                                        <p:attrNameLst>
                                          <p:attrName>style.visibility</p:attrName>
                                        </p:attrNameLst>
                                      </p:cBhvr>
                                      <p:to>
                                        <p:strVal val="visible"/>
                                      </p:to>
                                    </p:set>
                                    <p:animEffect transition="in" filter="strips(downRight)">
                                      <p:cBhvr>
                                        <p:cTn id="7" dur="1000"/>
                                        <p:tgtEl>
                                          <p:spTgt spid="1597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59746"/>
                                        </p:tgtEl>
                                        <p:attrNameLst>
                                          <p:attrName>style.visibility</p:attrName>
                                        </p:attrNameLst>
                                      </p:cBhvr>
                                      <p:to>
                                        <p:strVal val="visible"/>
                                      </p:to>
                                    </p:set>
                                    <p:animEffect transition="in" filter="strips(downRight)">
                                      <p:cBhvr>
                                        <p:cTn id="12" dur="1000"/>
                                        <p:tgtEl>
                                          <p:spTgt spid="1597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59749"/>
                                        </p:tgtEl>
                                        <p:attrNameLst>
                                          <p:attrName>style.visibility</p:attrName>
                                        </p:attrNameLst>
                                      </p:cBhvr>
                                      <p:to>
                                        <p:strVal val="visible"/>
                                      </p:to>
                                    </p:set>
                                    <p:animEffect transition="in" filter="strips(downRight)">
                                      <p:cBhvr>
                                        <p:cTn id="17" dur="1000"/>
                                        <p:tgtEl>
                                          <p:spTgt spid="15974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59750"/>
                                        </p:tgtEl>
                                        <p:attrNameLst>
                                          <p:attrName>style.visibility</p:attrName>
                                        </p:attrNameLst>
                                      </p:cBhvr>
                                      <p:to>
                                        <p:strVal val="visible"/>
                                      </p:to>
                                    </p:set>
                                    <p:animEffect transition="in" filter="strips(downRight)">
                                      <p:cBhvr>
                                        <p:cTn id="22" dur="1000"/>
                                        <p:tgtEl>
                                          <p:spTgt spid="159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6" grpId="0"/>
      <p:bldP spid="159748" grpId="0" animBg="1"/>
      <p:bldP spid="159749" grpId="0"/>
      <p:bldP spid="1597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250825" y="222250"/>
            <a:ext cx="8642350" cy="630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400" b="1" smtClean="0">
                <a:solidFill>
                  <a:srgbClr val="000000"/>
                </a:solidFill>
                <a:latin typeface="Times New Roman" pitchFamily="18" charset="0"/>
              </a:rPr>
              <a:t>3. At school they laughed at the boy without mercy because of the way he talked.</a:t>
            </a:r>
          </a:p>
          <a:p>
            <a:pPr fontAlgn="base">
              <a:spcBef>
                <a:spcPct val="0"/>
              </a:spcBef>
              <a:spcAft>
                <a:spcPct val="0"/>
              </a:spcAft>
            </a:pPr>
            <a:r>
              <a:rPr lang="en-US" altLang="zh-CN" sz="3400" b="1" smtClean="0">
                <a:solidFill>
                  <a:srgbClr val="000000"/>
                </a:solidFill>
                <a:latin typeface="Times New Roman" pitchFamily="18" charset="0"/>
              </a:rPr>
              <a:t>At school they laughed at the boy _______ because of the way he talked.</a:t>
            </a:r>
          </a:p>
          <a:p>
            <a:pPr fontAlgn="base">
              <a:spcBef>
                <a:spcPct val="0"/>
              </a:spcBef>
              <a:spcAft>
                <a:spcPct val="0"/>
              </a:spcAft>
            </a:pPr>
            <a:r>
              <a:rPr lang="en-US" altLang="zh-CN" sz="3400" b="1" smtClean="0">
                <a:solidFill>
                  <a:srgbClr val="000000"/>
                </a:solidFill>
                <a:latin typeface="Times New Roman" pitchFamily="18" charset="0"/>
              </a:rPr>
              <a:t>4. The advertising campaign didn</a:t>
            </a:r>
            <a:r>
              <a:rPr lang="en-US" altLang="zh-CN" sz="3400" b="1" smtClean="0">
                <a:solidFill>
                  <a:srgbClr val="000000"/>
                </a:solidFill>
              </a:rPr>
              <a:t>’</a:t>
            </a:r>
            <a:r>
              <a:rPr lang="en-US" altLang="zh-CN" sz="3400" b="1" smtClean="0">
                <a:solidFill>
                  <a:srgbClr val="000000"/>
                </a:solidFill>
                <a:latin typeface="Times New Roman" pitchFamily="18" charset="0"/>
              </a:rPr>
              <a:t>t have much effect on sales.</a:t>
            </a:r>
          </a:p>
          <a:p>
            <a:pPr fontAlgn="base">
              <a:spcBef>
                <a:spcPct val="0"/>
              </a:spcBef>
              <a:spcAft>
                <a:spcPct val="0"/>
              </a:spcAft>
            </a:pPr>
            <a:r>
              <a:rPr lang="en-US" altLang="zh-CN" sz="3400" b="1" smtClean="0">
                <a:solidFill>
                  <a:srgbClr val="000000"/>
                </a:solidFill>
                <a:latin typeface="Times New Roman" pitchFamily="18" charset="0"/>
              </a:rPr>
              <a:t>The advertising campaign didn</a:t>
            </a:r>
            <a:r>
              <a:rPr lang="en-US" altLang="zh-CN" sz="3400" b="1" smtClean="0">
                <a:solidFill>
                  <a:srgbClr val="000000"/>
                </a:solidFill>
              </a:rPr>
              <a:t>’</a:t>
            </a:r>
            <a:r>
              <a:rPr lang="en-US" altLang="zh-CN" sz="3400" b="1" smtClean="0">
                <a:solidFill>
                  <a:srgbClr val="000000"/>
                </a:solidFill>
                <a:latin typeface="Times New Roman" pitchFamily="18" charset="0"/>
              </a:rPr>
              <a:t>t _______ sales much.</a:t>
            </a:r>
          </a:p>
          <a:p>
            <a:pPr fontAlgn="base">
              <a:spcBef>
                <a:spcPct val="0"/>
              </a:spcBef>
              <a:spcAft>
                <a:spcPct val="0"/>
              </a:spcAft>
            </a:pPr>
            <a:r>
              <a:rPr lang="en-US" altLang="zh-CN" sz="3400" b="1" smtClean="0">
                <a:solidFill>
                  <a:srgbClr val="000000"/>
                </a:solidFill>
                <a:latin typeface="Times New Roman" pitchFamily="18" charset="0"/>
              </a:rPr>
              <a:t>5. She felt that she would not be able to live in peace.</a:t>
            </a:r>
          </a:p>
          <a:p>
            <a:pPr fontAlgn="base">
              <a:spcBef>
                <a:spcPct val="0"/>
              </a:spcBef>
              <a:spcAft>
                <a:spcPct val="0"/>
              </a:spcAft>
            </a:pPr>
            <a:r>
              <a:rPr lang="en-US" altLang="zh-CN" sz="3400" b="1" smtClean="0">
                <a:solidFill>
                  <a:srgbClr val="000000"/>
                </a:solidFill>
                <a:latin typeface="Times New Roman" pitchFamily="18" charset="0"/>
              </a:rPr>
              <a:t>She felt that she would not be able to live ________. </a:t>
            </a:r>
            <a:endParaRPr lang="en-US" altLang="zh-CN" sz="3200" b="1" smtClean="0">
              <a:solidFill>
                <a:srgbClr val="000000"/>
              </a:solidFill>
              <a:latin typeface="Times New Roman" pitchFamily="18" charset="0"/>
            </a:endParaRPr>
          </a:p>
        </p:txBody>
      </p:sp>
      <p:sp>
        <p:nvSpPr>
          <p:cNvPr id="160772" name="Rectangle 4"/>
          <p:cNvSpPr>
            <a:spLocks noChangeArrowheads="1"/>
          </p:cNvSpPr>
          <p:nvPr/>
        </p:nvSpPr>
        <p:spPr bwMode="auto">
          <a:xfrm>
            <a:off x="6443663" y="1268413"/>
            <a:ext cx="21050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mercilessly</a:t>
            </a:r>
            <a:endParaRPr lang="zh-CN" altLang="en-US" sz="3200" b="1" smtClean="0">
              <a:solidFill>
                <a:srgbClr val="0000FF"/>
              </a:solidFill>
              <a:latin typeface="Times New Roman" pitchFamily="18" charset="0"/>
            </a:endParaRPr>
          </a:p>
        </p:txBody>
      </p:sp>
      <p:sp>
        <p:nvSpPr>
          <p:cNvPr id="160773" name="Rectangle 5"/>
          <p:cNvSpPr>
            <a:spLocks noChangeArrowheads="1"/>
          </p:cNvSpPr>
          <p:nvPr/>
        </p:nvSpPr>
        <p:spPr bwMode="auto">
          <a:xfrm>
            <a:off x="6516688" y="3357563"/>
            <a:ext cx="11541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affect</a:t>
            </a:r>
            <a:endParaRPr lang="zh-CN" altLang="en-US" sz="3200" b="1" smtClean="0">
              <a:solidFill>
                <a:srgbClr val="0000FF"/>
              </a:solidFill>
              <a:latin typeface="Times New Roman" pitchFamily="18" charset="0"/>
            </a:endParaRPr>
          </a:p>
        </p:txBody>
      </p:sp>
      <p:sp>
        <p:nvSpPr>
          <p:cNvPr id="160774" name="Rectangle 6"/>
          <p:cNvSpPr>
            <a:spLocks noChangeArrowheads="1"/>
          </p:cNvSpPr>
          <p:nvPr/>
        </p:nvSpPr>
        <p:spPr bwMode="auto">
          <a:xfrm>
            <a:off x="250825" y="5876925"/>
            <a:ext cx="19446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smtClean="0">
                <a:solidFill>
                  <a:srgbClr val="0000FF"/>
                </a:solidFill>
                <a:latin typeface="Times New Roman" pitchFamily="18" charset="0"/>
              </a:rPr>
              <a:t>peacefully</a:t>
            </a:r>
          </a:p>
        </p:txBody>
      </p:sp>
    </p:spTree>
    <p:extLst>
      <p:ext uri="{BB962C8B-B14F-4D97-AF65-F5344CB8AC3E}">
        <p14:creationId xmlns:p14="http://schemas.microsoft.com/office/powerpoint/2010/main" val="3579443132"/>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60770"/>
                                        </p:tgtEl>
                                        <p:attrNameLst>
                                          <p:attrName>style.visibility</p:attrName>
                                        </p:attrNameLst>
                                      </p:cBhvr>
                                      <p:to>
                                        <p:strVal val="visible"/>
                                      </p:to>
                                    </p:set>
                                    <p:animEffect transition="in" filter="strips(downRight)">
                                      <p:cBhvr>
                                        <p:cTn id="7" dur="1000"/>
                                        <p:tgtEl>
                                          <p:spTgt spid="1607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60772"/>
                                        </p:tgtEl>
                                        <p:attrNameLst>
                                          <p:attrName>style.visibility</p:attrName>
                                        </p:attrNameLst>
                                      </p:cBhvr>
                                      <p:to>
                                        <p:strVal val="visible"/>
                                      </p:to>
                                    </p:set>
                                    <p:animEffect transition="in" filter="strips(downRight)">
                                      <p:cBhvr>
                                        <p:cTn id="12" dur="1000"/>
                                        <p:tgtEl>
                                          <p:spTgt spid="16077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60773"/>
                                        </p:tgtEl>
                                        <p:attrNameLst>
                                          <p:attrName>style.visibility</p:attrName>
                                        </p:attrNameLst>
                                      </p:cBhvr>
                                      <p:to>
                                        <p:strVal val="visible"/>
                                      </p:to>
                                    </p:set>
                                    <p:animEffect transition="in" filter="strips(downRight)">
                                      <p:cBhvr>
                                        <p:cTn id="17" dur="1000"/>
                                        <p:tgtEl>
                                          <p:spTgt spid="16077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60774"/>
                                        </p:tgtEl>
                                        <p:attrNameLst>
                                          <p:attrName>style.visibility</p:attrName>
                                        </p:attrNameLst>
                                      </p:cBhvr>
                                      <p:to>
                                        <p:strVal val="visible"/>
                                      </p:to>
                                    </p:set>
                                    <p:animEffect transition="in" filter="strips(downRight)">
                                      <p:cBhvr>
                                        <p:cTn id="22" dur="1000"/>
                                        <p:tgtEl>
                                          <p:spTgt spid="160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p:bldP spid="160772" grpId="0"/>
      <p:bldP spid="160773" grpId="0"/>
      <p:bldP spid="1607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ChangeArrowheads="1"/>
          </p:cNvSpPr>
          <p:nvPr/>
        </p:nvSpPr>
        <p:spPr bwMode="auto">
          <a:xfrm>
            <a:off x="468313" y="1255713"/>
            <a:ext cx="8064500"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fontAlgn="base">
              <a:spcBef>
                <a:spcPct val="0"/>
              </a:spcBef>
              <a:spcAft>
                <a:spcPct val="0"/>
              </a:spcAft>
            </a:pPr>
            <a:r>
              <a:rPr lang="zh-CN" altLang="en-US" sz="3600" b="1" smtClean="0">
                <a:solidFill>
                  <a:srgbClr val="000000"/>
                </a:solidFill>
                <a:latin typeface="Times New Roman" pitchFamily="18" charset="0"/>
              </a:rPr>
              <a:t>根据括号内所给的提示将下列句子翻译</a:t>
            </a:r>
          </a:p>
          <a:p>
            <a:pPr marL="457200" indent="-457200" fontAlgn="base">
              <a:spcBef>
                <a:spcPct val="0"/>
              </a:spcBef>
              <a:spcAft>
                <a:spcPct val="0"/>
              </a:spcAft>
            </a:pPr>
            <a:r>
              <a:rPr lang="zh-CN" altLang="en-US" sz="3600" b="1" smtClean="0">
                <a:solidFill>
                  <a:srgbClr val="000000"/>
                </a:solidFill>
                <a:latin typeface="Times New Roman" pitchFamily="18" charset="0"/>
              </a:rPr>
              <a:t>成英语。</a:t>
            </a:r>
          </a:p>
          <a:p>
            <a:pPr marL="457200" indent="-457200" fontAlgn="base">
              <a:spcBef>
                <a:spcPct val="0"/>
              </a:spcBef>
              <a:spcAft>
                <a:spcPct val="0"/>
              </a:spcAft>
              <a:buFontTx/>
              <a:buAutoNum type="arabicPeriod"/>
            </a:pPr>
            <a:r>
              <a:rPr lang="zh-CN" altLang="en-US" sz="3600" b="1" smtClean="0">
                <a:solidFill>
                  <a:srgbClr val="000000"/>
                </a:solidFill>
                <a:latin typeface="Times New Roman" pitchFamily="18" charset="0"/>
              </a:rPr>
              <a:t>他举起手臂，保护他的孩子免受伤害。</a:t>
            </a:r>
            <a:r>
              <a:rPr lang="en-US" altLang="zh-CN" sz="3600" b="1" smtClean="0">
                <a:solidFill>
                  <a:srgbClr val="000000"/>
                </a:solidFill>
                <a:latin typeface="Times New Roman" pitchFamily="18" charset="0"/>
              </a:rPr>
              <a:t>(protect ... from)</a:t>
            </a:r>
          </a:p>
          <a:p>
            <a:pPr marL="457200" indent="-457200" fontAlgn="base">
              <a:spcBef>
                <a:spcPct val="0"/>
              </a:spcBef>
              <a:spcAft>
                <a:spcPct val="0"/>
              </a:spcAft>
              <a:buFontTx/>
              <a:buAutoNum type="arabicPeriod"/>
            </a:pPr>
            <a:endParaRPr lang="en-US" altLang="zh-CN" sz="3600" b="1" smtClean="0">
              <a:solidFill>
                <a:srgbClr val="000000"/>
              </a:solidFill>
              <a:latin typeface="Times New Roman" pitchFamily="18" charset="0"/>
            </a:endParaRPr>
          </a:p>
          <a:p>
            <a:pPr marL="457200" indent="-457200" fontAlgn="base">
              <a:spcBef>
                <a:spcPct val="0"/>
              </a:spcBef>
              <a:spcAft>
                <a:spcPct val="0"/>
              </a:spcAft>
              <a:buFontTx/>
              <a:buAutoNum type="arabicPeriod"/>
            </a:pPr>
            <a:endParaRPr lang="en-US" altLang="zh-CN" sz="3600" b="1" smtClean="0">
              <a:solidFill>
                <a:srgbClr val="000000"/>
              </a:solidFill>
              <a:latin typeface="Times New Roman" pitchFamily="18" charset="0"/>
            </a:endParaRPr>
          </a:p>
          <a:p>
            <a:pPr marL="457200" indent="-457200" fontAlgn="base">
              <a:spcBef>
                <a:spcPct val="0"/>
              </a:spcBef>
              <a:spcAft>
                <a:spcPct val="0"/>
              </a:spcAft>
            </a:pPr>
            <a:r>
              <a:rPr lang="en-US" altLang="zh-CN" sz="3600" b="1" smtClean="0">
                <a:solidFill>
                  <a:srgbClr val="000000"/>
                </a:solidFill>
                <a:latin typeface="Times New Roman" pitchFamily="18" charset="0"/>
              </a:rPr>
              <a:t>2. </a:t>
            </a:r>
            <a:r>
              <a:rPr lang="zh-CN" altLang="en-US" sz="3600" b="1" smtClean="0">
                <a:solidFill>
                  <a:srgbClr val="000000"/>
                </a:solidFill>
                <a:latin typeface="Times New Roman" pitchFamily="18" charset="0"/>
              </a:rPr>
              <a:t>尽量避免吃高脂肪的食物。</a:t>
            </a:r>
            <a:r>
              <a:rPr lang="en-US" altLang="zh-CN" sz="3600" b="1" smtClean="0">
                <a:solidFill>
                  <a:srgbClr val="000000"/>
                </a:solidFill>
                <a:latin typeface="Times New Roman" pitchFamily="18" charset="0"/>
              </a:rPr>
              <a:t>(contain)</a:t>
            </a:r>
          </a:p>
        </p:txBody>
      </p:sp>
      <p:sp>
        <p:nvSpPr>
          <p:cNvPr id="165892" name="WordArt 4"/>
          <p:cNvSpPr>
            <a:spLocks noChangeArrowheads="1" noChangeShapeType="1" noTextEdit="1"/>
          </p:cNvSpPr>
          <p:nvPr/>
        </p:nvSpPr>
        <p:spPr bwMode="auto">
          <a:xfrm>
            <a:off x="3708400" y="177800"/>
            <a:ext cx="1933575"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en-US" altLang="zh-CN"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Exercise 6</a:t>
            </a:r>
            <a:endPar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endParaRPr>
          </a:p>
        </p:txBody>
      </p:sp>
      <p:sp>
        <p:nvSpPr>
          <p:cNvPr id="165893" name="Rectangle 5"/>
          <p:cNvSpPr>
            <a:spLocks noChangeArrowheads="1"/>
          </p:cNvSpPr>
          <p:nvPr/>
        </p:nvSpPr>
        <p:spPr bwMode="auto">
          <a:xfrm>
            <a:off x="971550" y="3463925"/>
            <a:ext cx="7416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0000FF"/>
                </a:solidFill>
                <a:latin typeface="Times New Roman" pitchFamily="18" charset="0"/>
              </a:rPr>
              <a:t>He raised his arms to protect his child from being hurt.</a:t>
            </a:r>
            <a:endParaRPr lang="zh-CN" altLang="en-US" sz="3600" b="1" smtClean="0">
              <a:solidFill>
                <a:srgbClr val="0000FF"/>
              </a:solidFill>
              <a:latin typeface="Times New Roman" pitchFamily="18" charset="0"/>
            </a:endParaRPr>
          </a:p>
        </p:txBody>
      </p:sp>
      <p:sp>
        <p:nvSpPr>
          <p:cNvPr id="165894" name="Rectangle 6"/>
          <p:cNvSpPr>
            <a:spLocks noChangeArrowheads="1"/>
          </p:cNvSpPr>
          <p:nvPr/>
        </p:nvSpPr>
        <p:spPr bwMode="auto">
          <a:xfrm>
            <a:off x="963613" y="5046663"/>
            <a:ext cx="7208837"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0000FF"/>
                </a:solidFill>
                <a:latin typeface="Times New Roman" pitchFamily="18" charset="0"/>
              </a:rPr>
              <a:t>Try to avoid foods which contain a lot of fat.</a:t>
            </a:r>
          </a:p>
        </p:txBody>
      </p:sp>
    </p:spTree>
    <p:extLst>
      <p:ext uri="{BB962C8B-B14F-4D97-AF65-F5344CB8AC3E}">
        <p14:creationId xmlns:p14="http://schemas.microsoft.com/office/powerpoint/2010/main" val="3651138973"/>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65892"/>
                                        </p:tgtEl>
                                        <p:attrNameLst>
                                          <p:attrName>style.visibility</p:attrName>
                                        </p:attrNameLst>
                                      </p:cBhvr>
                                      <p:to>
                                        <p:strVal val="visible"/>
                                      </p:to>
                                    </p:set>
                                    <p:animEffect transition="in" filter="strips(downRight)">
                                      <p:cBhvr>
                                        <p:cTn id="7" dur="1000"/>
                                        <p:tgtEl>
                                          <p:spTgt spid="1658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65890"/>
                                        </p:tgtEl>
                                        <p:attrNameLst>
                                          <p:attrName>style.visibility</p:attrName>
                                        </p:attrNameLst>
                                      </p:cBhvr>
                                      <p:to>
                                        <p:strVal val="visible"/>
                                      </p:to>
                                    </p:set>
                                    <p:animEffect transition="in" filter="strips(downRight)">
                                      <p:cBhvr>
                                        <p:cTn id="12" dur="1000"/>
                                        <p:tgtEl>
                                          <p:spTgt spid="16589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65893"/>
                                        </p:tgtEl>
                                        <p:attrNameLst>
                                          <p:attrName>style.visibility</p:attrName>
                                        </p:attrNameLst>
                                      </p:cBhvr>
                                      <p:to>
                                        <p:strVal val="visible"/>
                                      </p:to>
                                    </p:set>
                                    <p:animEffect transition="in" filter="strips(downRight)">
                                      <p:cBhvr>
                                        <p:cTn id="17" dur="1000"/>
                                        <p:tgtEl>
                                          <p:spTgt spid="16589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65894"/>
                                        </p:tgtEl>
                                        <p:attrNameLst>
                                          <p:attrName>style.visibility</p:attrName>
                                        </p:attrNameLst>
                                      </p:cBhvr>
                                      <p:to>
                                        <p:strVal val="visible"/>
                                      </p:to>
                                    </p:set>
                                    <p:animEffect transition="in" filter="strips(downRight)">
                                      <p:cBhvr>
                                        <p:cTn id="22" dur="1000"/>
                                        <p:tgtEl>
                                          <p:spTgt spid="165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0" grpId="0"/>
      <p:bldP spid="165892" grpId="0" animBg="1"/>
      <p:bldP spid="165893" grpId="0"/>
      <p:bldP spid="16589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ChangeArrowheads="1"/>
          </p:cNvSpPr>
          <p:nvPr/>
        </p:nvSpPr>
        <p:spPr bwMode="auto">
          <a:xfrm>
            <a:off x="539750" y="1484313"/>
            <a:ext cx="8064500"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smtClean="0">
                <a:solidFill>
                  <a:srgbClr val="000000"/>
                </a:solidFill>
                <a:latin typeface="Times New Roman" pitchFamily="18" charset="0"/>
              </a:rPr>
              <a:t>3. </a:t>
            </a:r>
            <a:r>
              <a:rPr lang="zh-CN" altLang="en-US" sz="3600" b="1" smtClean="0">
                <a:solidFill>
                  <a:srgbClr val="000000"/>
                </a:solidFill>
                <a:latin typeface="Times New Roman" pitchFamily="18" charset="0"/>
              </a:rPr>
              <a:t>请注意这两个词之间的区别。</a:t>
            </a:r>
            <a:r>
              <a:rPr lang="en-US" altLang="zh-CN" sz="3600" b="1" smtClean="0">
                <a:solidFill>
                  <a:srgbClr val="000000"/>
                </a:solidFill>
                <a:latin typeface="Times New Roman" pitchFamily="18" charset="0"/>
              </a:rPr>
              <a:t>(pay attention to)</a:t>
            </a:r>
          </a:p>
          <a:p>
            <a:pPr fontAlgn="base">
              <a:spcBef>
                <a:spcPct val="0"/>
              </a:spcBef>
              <a:spcAft>
                <a:spcPct val="0"/>
              </a:spcAft>
            </a:pPr>
            <a:endParaRPr lang="en-US" altLang="zh-CN" sz="3600" b="1" smtClean="0">
              <a:solidFill>
                <a:srgbClr val="000000"/>
              </a:solidFill>
              <a:latin typeface="Times New Roman" pitchFamily="18" charset="0"/>
            </a:endParaRPr>
          </a:p>
          <a:p>
            <a:pPr fontAlgn="base">
              <a:spcBef>
                <a:spcPct val="0"/>
              </a:spcBef>
              <a:spcAft>
                <a:spcPct val="0"/>
              </a:spcAft>
            </a:pPr>
            <a:endParaRPr lang="en-US" altLang="zh-CN" sz="3600" b="1" smtClean="0">
              <a:solidFill>
                <a:srgbClr val="000000"/>
              </a:solidFill>
              <a:latin typeface="Times New Roman" pitchFamily="18" charset="0"/>
            </a:endParaRPr>
          </a:p>
          <a:p>
            <a:pPr fontAlgn="base">
              <a:spcBef>
                <a:spcPct val="0"/>
              </a:spcBef>
              <a:spcAft>
                <a:spcPct val="0"/>
              </a:spcAft>
            </a:pPr>
            <a:r>
              <a:rPr lang="en-US" altLang="zh-CN" sz="3600" b="1" smtClean="0">
                <a:solidFill>
                  <a:srgbClr val="000000"/>
                </a:solidFill>
                <a:latin typeface="Times New Roman" pitchFamily="18" charset="0"/>
              </a:rPr>
              <a:t>4. </a:t>
            </a:r>
            <a:r>
              <a:rPr lang="zh-CN" altLang="en-US" sz="3600" b="1" smtClean="0">
                <a:solidFill>
                  <a:srgbClr val="000000"/>
                </a:solidFill>
                <a:latin typeface="Times New Roman" pitchFamily="18" charset="0"/>
              </a:rPr>
              <a:t>辛苦工作一年之后，我们都十分珍惜这个假期。</a:t>
            </a:r>
            <a:r>
              <a:rPr lang="en-US" altLang="zh-CN" sz="3600" b="1" smtClean="0">
                <a:solidFill>
                  <a:srgbClr val="000000"/>
                </a:solidFill>
                <a:latin typeface="Times New Roman" pitchFamily="18" charset="0"/>
              </a:rPr>
              <a:t>(appreciate)</a:t>
            </a:r>
          </a:p>
        </p:txBody>
      </p:sp>
      <p:sp>
        <p:nvSpPr>
          <p:cNvPr id="166915" name="Rectangle 3"/>
          <p:cNvSpPr>
            <a:spLocks noChangeArrowheads="1"/>
          </p:cNvSpPr>
          <p:nvPr/>
        </p:nvSpPr>
        <p:spPr bwMode="auto">
          <a:xfrm>
            <a:off x="755650" y="4797425"/>
            <a:ext cx="72723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smtClean="0">
                <a:solidFill>
                  <a:srgbClr val="0000FF"/>
                </a:solidFill>
                <a:latin typeface="Times New Roman" pitchFamily="18" charset="0"/>
              </a:rPr>
              <a:t>We all appreciate the holiday after a year of hard work.</a:t>
            </a:r>
          </a:p>
        </p:txBody>
      </p:sp>
      <p:sp>
        <p:nvSpPr>
          <p:cNvPr id="166916" name="Rectangle 4"/>
          <p:cNvSpPr>
            <a:spLocks noChangeArrowheads="1"/>
          </p:cNvSpPr>
          <p:nvPr/>
        </p:nvSpPr>
        <p:spPr bwMode="auto">
          <a:xfrm>
            <a:off x="755650" y="2589213"/>
            <a:ext cx="73453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0000FF"/>
                </a:solidFill>
                <a:latin typeface="Times New Roman" pitchFamily="18" charset="0"/>
              </a:rPr>
              <a:t>Please pay attention to the difference between the two words.</a:t>
            </a:r>
          </a:p>
        </p:txBody>
      </p:sp>
    </p:spTree>
    <p:extLst>
      <p:ext uri="{BB962C8B-B14F-4D97-AF65-F5344CB8AC3E}">
        <p14:creationId xmlns:p14="http://schemas.microsoft.com/office/powerpoint/2010/main" val="2544351018"/>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66914"/>
                                        </p:tgtEl>
                                        <p:attrNameLst>
                                          <p:attrName>style.visibility</p:attrName>
                                        </p:attrNameLst>
                                      </p:cBhvr>
                                      <p:to>
                                        <p:strVal val="visible"/>
                                      </p:to>
                                    </p:set>
                                    <p:animEffect transition="in" filter="strips(downRight)">
                                      <p:cBhvr>
                                        <p:cTn id="7" dur="1000"/>
                                        <p:tgtEl>
                                          <p:spTgt spid="1669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66916"/>
                                        </p:tgtEl>
                                        <p:attrNameLst>
                                          <p:attrName>style.visibility</p:attrName>
                                        </p:attrNameLst>
                                      </p:cBhvr>
                                      <p:to>
                                        <p:strVal val="visible"/>
                                      </p:to>
                                    </p:set>
                                    <p:animEffect transition="in" filter="strips(downRight)">
                                      <p:cBhvr>
                                        <p:cTn id="12" dur="1000"/>
                                        <p:tgtEl>
                                          <p:spTgt spid="1669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66915"/>
                                        </p:tgtEl>
                                        <p:attrNameLst>
                                          <p:attrName>style.visibility</p:attrName>
                                        </p:attrNameLst>
                                      </p:cBhvr>
                                      <p:to>
                                        <p:strVal val="visible"/>
                                      </p:to>
                                    </p:set>
                                    <p:animEffect transition="in" filter="strips(downRight)">
                                      <p:cBhvr>
                                        <p:cTn id="17" dur="1000"/>
                                        <p:tgtEl>
                                          <p:spTgt spid="166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4" grpId="0"/>
      <p:bldP spid="166915" grpId="0"/>
      <p:bldP spid="16691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9" name="Text Box 3" descr="logo000976"/>
          <p:cNvSpPr txBox="1">
            <a:spLocks noChangeArrowheads="1"/>
          </p:cNvSpPr>
          <p:nvPr/>
        </p:nvSpPr>
        <p:spPr bwMode="auto">
          <a:xfrm>
            <a:off x="900113" y="795338"/>
            <a:ext cx="2447925" cy="762000"/>
          </a:xfrm>
          <a:prstGeom prst="rect">
            <a:avLst/>
          </a:prstGeom>
          <a:blipFill dpi="0" rotWithShape="1">
            <a:blip r:embed="rId3"/>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4400" b="1" smtClean="0">
                <a:solidFill>
                  <a:srgbClr val="3333FF"/>
                </a:solidFill>
                <a:latin typeface="Times New Roman" pitchFamily="18" charset="0"/>
                <a:ea typeface="华文行楷" pitchFamily="2" charset="-122"/>
              </a:rPr>
              <a:t>Speaking</a:t>
            </a:r>
          </a:p>
        </p:txBody>
      </p:sp>
      <p:sp>
        <p:nvSpPr>
          <p:cNvPr id="19460" name="Text Box 4"/>
          <p:cNvSpPr txBox="1">
            <a:spLocks noChangeArrowheads="1"/>
          </p:cNvSpPr>
          <p:nvPr/>
        </p:nvSpPr>
        <p:spPr bwMode="auto">
          <a:xfrm>
            <a:off x="827088" y="2063750"/>
            <a:ext cx="7848600" cy="2235200"/>
          </a:xfrm>
          <a:prstGeom prst="rect">
            <a:avLst/>
          </a:prstGeom>
          <a:noFill/>
          <a:ln>
            <a:noFill/>
          </a:ln>
          <a:effectLst/>
          <a:extLst>
            <a:ext uri="{909E8E84-426E-40DD-AFC4-6F175D3DCCD1}">
              <a14:hiddenFill xmlns:a14="http://schemas.microsoft.com/office/drawing/2010/main">
                <a:solidFill>
                  <a:srgbClr val="FF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00"/>
                </a:solidFill>
                <a:latin typeface="Times New Roman" pitchFamily="18" charset="0"/>
              </a:rPr>
              <a:t>In pairs choose another endangered animal which you know about. Analyse why this animal is endangered.</a:t>
            </a:r>
          </a:p>
        </p:txBody>
      </p:sp>
    </p:spTree>
    <p:extLst>
      <p:ext uri="{BB962C8B-B14F-4D97-AF65-F5344CB8AC3E}">
        <p14:creationId xmlns:p14="http://schemas.microsoft.com/office/powerpoint/2010/main" val="116640911"/>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9459"/>
                                        </p:tgtEl>
                                        <p:attrNameLst>
                                          <p:attrName>style.visibility</p:attrName>
                                        </p:attrNameLst>
                                      </p:cBhvr>
                                      <p:to>
                                        <p:strVal val="visible"/>
                                      </p:to>
                                    </p:set>
                                    <p:anim from="(-#ppt_w/2)" to="(#ppt_x)" calcmode="lin" valueType="num">
                                      <p:cBhvr>
                                        <p:cTn id="7" dur="600" fill="hold">
                                          <p:stCondLst>
                                            <p:cond delay="0"/>
                                          </p:stCondLst>
                                        </p:cTn>
                                        <p:tgtEl>
                                          <p:spTgt spid="19459"/>
                                        </p:tgtEl>
                                        <p:attrNameLst>
                                          <p:attrName>ppt_x</p:attrName>
                                        </p:attrNameLst>
                                      </p:cBhvr>
                                    </p:anim>
                                    <p:anim from="0" to="-1.0" calcmode="lin" valueType="num">
                                      <p:cBhvr>
                                        <p:cTn id="8" dur="200" decel="50000" autoRev="1" fill="hold">
                                          <p:stCondLst>
                                            <p:cond delay="600"/>
                                          </p:stCondLst>
                                        </p:cTn>
                                        <p:tgtEl>
                                          <p:spTgt spid="19459"/>
                                        </p:tgtEl>
                                        <p:attrNameLst>
                                          <p:attrName>xshear</p:attrName>
                                        </p:attrNameLst>
                                      </p:cBhvr>
                                    </p:anim>
                                    <p:animScale>
                                      <p:cBhvr>
                                        <p:cTn id="9" dur="200" decel="100000" autoRev="1" fill="hold">
                                          <p:stCondLst>
                                            <p:cond delay="600"/>
                                          </p:stCondLst>
                                        </p:cTn>
                                        <p:tgtEl>
                                          <p:spTgt spid="19459"/>
                                        </p:tgtEl>
                                      </p:cBhvr>
                                      <p:from x="100000" y="100000"/>
                                      <p:to x="80000" y="100000"/>
                                    </p:animScale>
                                    <p:anim by="(#ppt_h/3+#ppt_w*0.1)" calcmode="lin" valueType="num">
                                      <p:cBhvr additive="sum">
                                        <p:cTn id="10" dur="200" decel="100000" autoRev="1" fill="hold">
                                          <p:stCondLst>
                                            <p:cond delay="600"/>
                                          </p:stCondLst>
                                        </p:cTn>
                                        <p:tgtEl>
                                          <p:spTgt spid="19459"/>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9460"/>
                                        </p:tgtEl>
                                        <p:attrNameLst>
                                          <p:attrName>style.visibility</p:attrName>
                                        </p:attrNameLst>
                                      </p:cBhvr>
                                      <p:to>
                                        <p:strVal val="visible"/>
                                      </p:to>
                                    </p:set>
                                    <p:animEffect transition="in" filter="wipe(up)">
                                      <p:cBhvr>
                                        <p:cTn id="15"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2708" name="Rectangle 4"/>
          <p:cNvSpPr>
            <a:spLocks noChangeArrowheads="1"/>
          </p:cNvSpPr>
          <p:nvPr/>
        </p:nvSpPr>
        <p:spPr bwMode="auto">
          <a:xfrm>
            <a:off x="395288" y="1125538"/>
            <a:ext cx="8353425" cy="503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smtClean="0">
                <a:solidFill>
                  <a:srgbClr val="3333FF"/>
                </a:solidFill>
                <a:latin typeface="Times New Roman" pitchFamily="18" charset="0"/>
              </a:rPr>
              <a:t>I. </a:t>
            </a:r>
            <a:r>
              <a:rPr lang="zh-CN" altLang="en-US" sz="3600" b="1" smtClean="0">
                <a:solidFill>
                  <a:srgbClr val="3333FF"/>
                </a:solidFill>
                <a:latin typeface="Times New Roman" pitchFamily="18" charset="0"/>
              </a:rPr>
              <a:t>根据下列各句句意及所给单词的首字母或汉语提示，写出该单词的正确形式。</a:t>
            </a:r>
          </a:p>
          <a:p>
            <a:pPr fontAlgn="base">
              <a:spcBef>
                <a:spcPct val="0"/>
              </a:spcBef>
              <a:spcAft>
                <a:spcPct val="0"/>
              </a:spcAft>
            </a:pPr>
            <a:r>
              <a:rPr lang="en-US" altLang="zh-CN" sz="3600" b="1" smtClean="0">
                <a:solidFill>
                  <a:srgbClr val="000000"/>
                </a:solidFill>
                <a:latin typeface="Times New Roman" pitchFamily="18" charset="0"/>
              </a:rPr>
              <a:t>1. The natural history museum has a special exhibition of _________ (</a:t>
            </a:r>
            <a:r>
              <a:rPr lang="zh-CN" altLang="en-US" sz="3600" b="1" smtClean="0">
                <a:solidFill>
                  <a:srgbClr val="000000"/>
                </a:solidFill>
                <a:latin typeface="Times New Roman" pitchFamily="18" charset="0"/>
              </a:rPr>
              <a:t>恐龙</a:t>
            </a:r>
            <a:r>
              <a:rPr lang="en-US" altLang="zh-CN" sz="3600" b="1" smtClean="0">
                <a:solidFill>
                  <a:srgbClr val="000000"/>
                </a:solidFill>
                <a:latin typeface="Times New Roman" pitchFamily="18" charset="0"/>
              </a:rPr>
              <a:t>).</a:t>
            </a:r>
          </a:p>
          <a:p>
            <a:pPr fontAlgn="base">
              <a:spcBef>
                <a:spcPct val="0"/>
              </a:spcBef>
              <a:spcAft>
                <a:spcPct val="0"/>
              </a:spcAft>
            </a:pPr>
            <a:r>
              <a:rPr lang="en-US" altLang="zh-CN" sz="3600" b="1" smtClean="0">
                <a:solidFill>
                  <a:srgbClr val="000000"/>
                </a:solidFill>
                <a:latin typeface="Times New Roman" pitchFamily="18" charset="0"/>
              </a:rPr>
              <a:t>2. The car raised quite a lot of _______ (</a:t>
            </a:r>
            <a:r>
              <a:rPr lang="zh-CN" altLang="en-US" sz="3600" b="1" smtClean="0">
                <a:solidFill>
                  <a:srgbClr val="000000"/>
                </a:solidFill>
                <a:latin typeface="Times New Roman" pitchFamily="18" charset="0"/>
              </a:rPr>
              <a:t>尘土</a:t>
            </a:r>
            <a:r>
              <a:rPr lang="en-US" altLang="zh-CN" sz="3600" b="1" smtClean="0">
                <a:solidFill>
                  <a:srgbClr val="000000"/>
                </a:solidFill>
                <a:latin typeface="Times New Roman" pitchFamily="18" charset="0"/>
              </a:rPr>
              <a:t>) as we drove off.</a:t>
            </a:r>
          </a:p>
          <a:p>
            <a:pPr fontAlgn="base">
              <a:spcBef>
                <a:spcPct val="0"/>
              </a:spcBef>
              <a:spcAft>
                <a:spcPct val="0"/>
              </a:spcAft>
            </a:pPr>
            <a:r>
              <a:rPr lang="en-US" altLang="zh-CN" sz="3600" b="1" smtClean="0">
                <a:solidFill>
                  <a:srgbClr val="000000"/>
                </a:solidFill>
                <a:latin typeface="Times New Roman" pitchFamily="18" charset="0"/>
              </a:rPr>
              <a:t>3. The police are connecting this _______ (</a:t>
            </a:r>
            <a:r>
              <a:rPr lang="zh-CN" altLang="en-US" sz="3600" b="1" smtClean="0">
                <a:solidFill>
                  <a:srgbClr val="000000"/>
                </a:solidFill>
                <a:latin typeface="Times New Roman" pitchFamily="18" charset="0"/>
              </a:rPr>
              <a:t>事件</a:t>
            </a:r>
            <a:r>
              <a:rPr lang="en-US" altLang="zh-CN" sz="3600" b="1" smtClean="0">
                <a:solidFill>
                  <a:srgbClr val="000000"/>
                </a:solidFill>
                <a:latin typeface="Times New Roman" pitchFamily="18" charset="0"/>
              </a:rPr>
              <a:t>) with last week’s terrorist bombing.</a:t>
            </a:r>
          </a:p>
        </p:txBody>
      </p:sp>
      <p:sp>
        <p:nvSpPr>
          <p:cNvPr id="72710" name="WordArt 6"/>
          <p:cNvSpPr>
            <a:spLocks noChangeArrowheads="1" noChangeShapeType="1" noTextEdit="1"/>
          </p:cNvSpPr>
          <p:nvPr/>
        </p:nvSpPr>
        <p:spPr bwMode="auto">
          <a:xfrm>
            <a:off x="4067175" y="188913"/>
            <a:ext cx="933450" cy="1028700"/>
          </a:xfrm>
          <a:prstGeom prst="rect">
            <a:avLst/>
          </a:prstGeom>
        </p:spPr>
        <p:txBody>
          <a:bodyPr wrap="none" fromWordArt="1">
            <a:prstTxWarp prst="textSlantUp">
              <a:avLst>
                <a:gd name="adj" fmla="val 32056"/>
              </a:avLst>
            </a:prstTxWarp>
          </a:bodyPr>
          <a:lstStyle/>
          <a:p>
            <a:pPr algn="ctr" fontAlgn="base">
              <a:spcBef>
                <a:spcPct val="0"/>
              </a:spcBef>
              <a:spcAft>
                <a:spcPct val="0"/>
              </a:spcAft>
            </a:pPr>
            <a:r>
              <a:rPr lang="zh-CN" altLang="en-US" sz="3600" b="1" kern="10" smtClean="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华文新魏"/>
                <a:ea typeface="华文新魏"/>
              </a:rPr>
              <a:t>练习</a:t>
            </a:r>
          </a:p>
        </p:txBody>
      </p:sp>
      <p:sp>
        <p:nvSpPr>
          <p:cNvPr id="72711" name="Rectangle 7"/>
          <p:cNvSpPr>
            <a:spLocks noChangeArrowheads="1"/>
          </p:cNvSpPr>
          <p:nvPr/>
        </p:nvSpPr>
        <p:spPr bwMode="auto">
          <a:xfrm>
            <a:off x="4490649" y="3066792"/>
            <a:ext cx="2089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66"/>
                </a:solidFill>
                <a:latin typeface="Times New Roman" pitchFamily="18" charset="0"/>
              </a:rPr>
              <a:t>dinosaurs</a:t>
            </a:r>
          </a:p>
        </p:txBody>
      </p:sp>
      <p:sp>
        <p:nvSpPr>
          <p:cNvPr id="72712" name="Rectangle 8"/>
          <p:cNvSpPr>
            <a:spLocks noChangeArrowheads="1"/>
          </p:cNvSpPr>
          <p:nvPr/>
        </p:nvSpPr>
        <p:spPr bwMode="auto">
          <a:xfrm>
            <a:off x="6589713" y="3630289"/>
            <a:ext cx="1022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66"/>
                </a:solidFill>
                <a:latin typeface="Times New Roman" pitchFamily="18" charset="0"/>
              </a:rPr>
              <a:t>dust</a:t>
            </a:r>
          </a:p>
        </p:txBody>
      </p:sp>
      <p:sp>
        <p:nvSpPr>
          <p:cNvPr id="72713" name="Rectangle 9"/>
          <p:cNvSpPr>
            <a:spLocks noChangeArrowheads="1"/>
          </p:cNvSpPr>
          <p:nvPr/>
        </p:nvSpPr>
        <p:spPr bwMode="auto">
          <a:xfrm>
            <a:off x="6831013" y="4670425"/>
            <a:ext cx="1758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dirty="0" smtClean="0">
                <a:solidFill>
                  <a:srgbClr val="FF0066"/>
                </a:solidFill>
                <a:latin typeface="Times New Roman" pitchFamily="18" charset="0"/>
              </a:rPr>
              <a:t>incident</a:t>
            </a:r>
          </a:p>
        </p:txBody>
      </p:sp>
    </p:spTree>
    <p:extLst>
      <p:ext uri="{BB962C8B-B14F-4D97-AF65-F5344CB8AC3E}">
        <p14:creationId xmlns:p14="http://schemas.microsoft.com/office/powerpoint/2010/main" val="3790056892"/>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2710"/>
                                        </p:tgtEl>
                                        <p:attrNameLst>
                                          <p:attrName>style.visibility</p:attrName>
                                        </p:attrNameLst>
                                      </p:cBhvr>
                                      <p:to>
                                        <p:strVal val="visible"/>
                                      </p:to>
                                    </p:set>
                                    <p:animEffect transition="in" filter="strips(downRight)">
                                      <p:cBhvr>
                                        <p:cTn id="7" dur="1000"/>
                                        <p:tgtEl>
                                          <p:spTgt spid="727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2708"/>
                                        </p:tgtEl>
                                        <p:attrNameLst>
                                          <p:attrName>style.visibility</p:attrName>
                                        </p:attrNameLst>
                                      </p:cBhvr>
                                      <p:to>
                                        <p:strVal val="visible"/>
                                      </p:to>
                                    </p:set>
                                    <p:animEffect transition="in" filter="strips(downRight)">
                                      <p:cBhvr>
                                        <p:cTn id="12" dur="1000"/>
                                        <p:tgtEl>
                                          <p:spTgt spid="7270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2711"/>
                                        </p:tgtEl>
                                        <p:attrNameLst>
                                          <p:attrName>style.visibility</p:attrName>
                                        </p:attrNameLst>
                                      </p:cBhvr>
                                      <p:to>
                                        <p:strVal val="visible"/>
                                      </p:to>
                                    </p:set>
                                    <p:animEffect transition="in" filter="strips(downRight)">
                                      <p:cBhvr>
                                        <p:cTn id="17" dur="1000"/>
                                        <p:tgtEl>
                                          <p:spTgt spid="727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72712"/>
                                        </p:tgtEl>
                                        <p:attrNameLst>
                                          <p:attrName>style.visibility</p:attrName>
                                        </p:attrNameLst>
                                      </p:cBhvr>
                                      <p:to>
                                        <p:strVal val="visible"/>
                                      </p:to>
                                    </p:set>
                                    <p:animEffect transition="in" filter="strips(downRight)">
                                      <p:cBhvr>
                                        <p:cTn id="22" dur="1000"/>
                                        <p:tgtEl>
                                          <p:spTgt spid="727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72713"/>
                                        </p:tgtEl>
                                        <p:attrNameLst>
                                          <p:attrName>style.visibility</p:attrName>
                                        </p:attrNameLst>
                                      </p:cBhvr>
                                      <p:to>
                                        <p:strVal val="visible"/>
                                      </p:to>
                                    </p:set>
                                    <p:animEffect transition="in" filter="strips(downRight)">
                                      <p:cBhvr>
                                        <p:cTn id="27" dur="1000"/>
                                        <p:tgtEl>
                                          <p:spTgt spid="72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p:bldP spid="72710" grpId="0" animBg="1"/>
      <p:bldP spid="72711" grpId="0"/>
      <p:bldP spid="72712" grpId="0"/>
      <p:bldP spid="7271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8850" name="Rectangle 2"/>
          <p:cNvSpPr>
            <a:spLocks noChangeArrowheads="1"/>
          </p:cNvSpPr>
          <p:nvPr/>
        </p:nvSpPr>
        <p:spPr bwMode="auto">
          <a:xfrm>
            <a:off x="466725" y="1527175"/>
            <a:ext cx="8353425"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smtClean="0">
                <a:solidFill>
                  <a:srgbClr val="000000"/>
                </a:solidFill>
                <a:latin typeface="Times New Roman" pitchFamily="18" charset="0"/>
              </a:rPr>
              <a:t>4. Because there is so much unemployment, the competition for jobs is f_______.</a:t>
            </a:r>
          </a:p>
          <a:p>
            <a:pPr fontAlgn="base">
              <a:spcBef>
                <a:spcPct val="0"/>
              </a:spcBef>
              <a:spcAft>
                <a:spcPct val="0"/>
              </a:spcAft>
            </a:pPr>
            <a:r>
              <a:rPr lang="en-US" altLang="zh-CN" sz="3600" b="1" smtClean="0">
                <a:solidFill>
                  <a:srgbClr val="000000"/>
                </a:solidFill>
                <a:latin typeface="Times New Roman" pitchFamily="18" charset="0"/>
              </a:rPr>
              <a:t>5. I quite enjoyed the book except the dull e_______.</a:t>
            </a:r>
          </a:p>
        </p:txBody>
      </p:sp>
      <p:sp>
        <p:nvSpPr>
          <p:cNvPr id="78853" name="Rectangle 5"/>
          <p:cNvSpPr>
            <a:spLocks noChangeArrowheads="1"/>
          </p:cNvSpPr>
          <p:nvPr/>
        </p:nvSpPr>
        <p:spPr bwMode="auto">
          <a:xfrm>
            <a:off x="885825" y="2628900"/>
            <a:ext cx="127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66"/>
                </a:solidFill>
                <a:latin typeface="Times New Roman" pitchFamily="18" charset="0"/>
              </a:rPr>
              <a:t>fierce</a:t>
            </a:r>
          </a:p>
        </p:txBody>
      </p:sp>
      <p:sp>
        <p:nvSpPr>
          <p:cNvPr id="78854" name="Rectangle 6"/>
          <p:cNvSpPr>
            <a:spLocks noChangeArrowheads="1"/>
          </p:cNvSpPr>
          <p:nvPr/>
        </p:nvSpPr>
        <p:spPr bwMode="auto">
          <a:xfrm>
            <a:off x="352425" y="3722688"/>
            <a:ext cx="1619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000000"/>
                </a:solidFill>
                <a:latin typeface="Times New Roman" pitchFamily="18" charset="0"/>
              </a:rPr>
              <a:t> </a:t>
            </a:r>
            <a:r>
              <a:rPr lang="en-US" altLang="zh-CN" sz="3600" b="1" smtClean="0">
                <a:solidFill>
                  <a:srgbClr val="FF0066"/>
                </a:solidFill>
                <a:latin typeface="Times New Roman" pitchFamily="18" charset="0"/>
              </a:rPr>
              <a:t>ending</a:t>
            </a:r>
          </a:p>
        </p:txBody>
      </p:sp>
    </p:spTree>
    <p:extLst>
      <p:ext uri="{BB962C8B-B14F-4D97-AF65-F5344CB8AC3E}">
        <p14:creationId xmlns:p14="http://schemas.microsoft.com/office/powerpoint/2010/main" val="382872343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strips(downRight)">
                                      <p:cBhvr>
                                        <p:cTn id="7" dur="1000"/>
                                        <p:tgtEl>
                                          <p:spTgt spid="788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8853"/>
                                        </p:tgtEl>
                                        <p:attrNameLst>
                                          <p:attrName>style.visibility</p:attrName>
                                        </p:attrNameLst>
                                      </p:cBhvr>
                                      <p:to>
                                        <p:strVal val="visible"/>
                                      </p:to>
                                    </p:set>
                                    <p:animEffect transition="in" filter="strips(downRight)">
                                      <p:cBhvr>
                                        <p:cTn id="12" dur="1000"/>
                                        <p:tgtEl>
                                          <p:spTgt spid="788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8854"/>
                                        </p:tgtEl>
                                        <p:attrNameLst>
                                          <p:attrName>style.visibility</p:attrName>
                                        </p:attrNameLst>
                                      </p:cBhvr>
                                      <p:to>
                                        <p:strVal val="visible"/>
                                      </p:to>
                                    </p:set>
                                    <p:animEffect transition="in" filter="strips(downRight)">
                                      <p:cBhvr>
                                        <p:cTn id="17" dur="1000"/>
                                        <p:tgtEl>
                                          <p:spTgt spid="788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3" grpId="0"/>
      <p:bldP spid="78854"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96875" y="558800"/>
            <a:ext cx="84963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342900" indent="-342900" fontAlgn="base">
              <a:spcBef>
                <a:spcPct val="0"/>
              </a:spcBef>
              <a:spcAft>
                <a:spcPct val="0"/>
              </a:spcAft>
            </a:pPr>
            <a:r>
              <a:rPr lang="en-US" altLang="zh-CN" sz="3600" b="1" smtClean="0">
                <a:solidFill>
                  <a:srgbClr val="0000FF"/>
                </a:solidFill>
                <a:latin typeface="Times New Roman" pitchFamily="18" charset="0"/>
              </a:rPr>
              <a:t>II. </a:t>
            </a:r>
            <a:r>
              <a:rPr lang="zh-CN" altLang="en-US" sz="3600" b="1" smtClean="0">
                <a:solidFill>
                  <a:srgbClr val="0000FF"/>
                </a:solidFill>
                <a:latin typeface="Times New Roman" pitchFamily="18" charset="0"/>
              </a:rPr>
              <a:t>根据括号内所给的提示将下列句子翻译成英语。</a:t>
            </a:r>
          </a:p>
          <a:p>
            <a:pPr marL="342900" indent="-342900" fontAlgn="base">
              <a:spcBef>
                <a:spcPct val="0"/>
              </a:spcBef>
              <a:spcAft>
                <a:spcPct val="0"/>
              </a:spcAft>
              <a:buFontTx/>
              <a:buAutoNum type="arabicPeriod"/>
            </a:pPr>
            <a:r>
              <a:rPr lang="zh-CN" altLang="en-US" sz="3600" b="1" smtClean="0">
                <a:solidFill>
                  <a:srgbClr val="000000"/>
                </a:solidFill>
                <a:latin typeface="Times New Roman" pitchFamily="18" charset="0"/>
              </a:rPr>
              <a:t>一个新规则很快就要出台了。</a:t>
            </a:r>
            <a:r>
              <a:rPr lang="en-US" altLang="zh-CN" sz="3600" b="1" smtClean="0">
                <a:solidFill>
                  <a:srgbClr val="000000"/>
                </a:solidFill>
                <a:latin typeface="Times New Roman" pitchFamily="18" charset="0"/>
              </a:rPr>
              <a:t>(come into being)</a:t>
            </a:r>
          </a:p>
          <a:p>
            <a:pPr marL="342900" indent="-342900" fontAlgn="base">
              <a:spcBef>
                <a:spcPct val="0"/>
              </a:spcBef>
              <a:spcAft>
                <a:spcPct val="0"/>
              </a:spcAft>
              <a:buFontTx/>
              <a:buAutoNum type="arabicPeriod"/>
            </a:pPr>
            <a:endParaRPr lang="en-US" altLang="zh-CN" sz="3600" b="1" smtClean="0">
              <a:solidFill>
                <a:srgbClr val="000000"/>
              </a:solidFill>
              <a:latin typeface="Times New Roman" pitchFamily="18" charset="0"/>
            </a:endParaRPr>
          </a:p>
          <a:p>
            <a:pPr marL="342900" indent="-342900" fontAlgn="base">
              <a:spcBef>
                <a:spcPct val="0"/>
              </a:spcBef>
              <a:spcAft>
                <a:spcPct val="0"/>
              </a:spcAft>
              <a:buFontTx/>
              <a:buAutoNum type="arabicPeriod"/>
            </a:pPr>
            <a:endParaRPr lang="en-US" altLang="zh-CN" sz="3600" b="1" smtClean="0">
              <a:solidFill>
                <a:srgbClr val="000000"/>
              </a:solidFill>
              <a:latin typeface="Times New Roman" pitchFamily="18" charset="0"/>
            </a:endParaRPr>
          </a:p>
          <a:p>
            <a:pPr marL="342900" indent="-342900" fontAlgn="base">
              <a:spcBef>
                <a:spcPct val="0"/>
              </a:spcBef>
              <a:spcAft>
                <a:spcPct val="0"/>
              </a:spcAft>
            </a:pPr>
            <a:r>
              <a:rPr lang="en-US" altLang="zh-CN" sz="3600" b="1" smtClean="0">
                <a:solidFill>
                  <a:srgbClr val="000000"/>
                </a:solidFill>
                <a:latin typeface="Times New Roman" pitchFamily="18" charset="0"/>
              </a:rPr>
              <a:t>2. </a:t>
            </a:r>
            <a:r>
              <a:rPr lang="zh-CN" altLang="en-US" sz="3600" b="1" smtClean="0">
                <a:solidFill>
                  <a:srgbClr val="000000"/>
                </a:solidFill>
                <a:latin typeface="Times New Roman" pitchFamily="18" charset="0"/>
              </a:rPr>
              <a:t>很奇怪，上火车前，竟然没有人查看我的车票。</a:t>
            </a:r>
            <a:r>
              <a:rPr lang="en-US" altLang="zh-CN" sz="3600" b="1" smtClean="0">
                <a:solidFill>
                  <a:srgbClr val="000000"/>
                </a:solidFill>
                <a:latin typeface="Times New Roman" pitchFamily="18" charset="0"/>
              </a:rPr>
              <a:t>(inspect)</a:t>
            </a:r>
          </a:p>
        </p:txBody>
      </p:sp>
      <p:sp>
        <p:nvSpPr>
          <p:cNvPr id="73732" name="Rectangle 4"/>
          <p:cNvSpPr>
            <a:spLocks noChangeArrowheads="1"/>
          </p:cNvSpPr>
          <p:nvPr/>
        </p:nvSpPr>
        <p:spPr bwMode="auto">
          <a:xfrm>
            <a:off x="755650" y="2963863"/>
            <a:ext cx="7448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66"/>
                </a:solidFill>
                <a:latin typeface="Times New Roman" pitchFamily="18" charset="0"/>
              </a:rPr>
              <a:t>A new rule will soon come into being.</a:t>
            </a:r>
          </a:p>
        </p:txBody>
      </p:sp>
      <p:sp>
        <p:nvSpPr>
          <p:cNvPr id="73733" name="Rectangle 5"/>
          <p:cNvSpPr>
            <a:spLocks noChangeArrowheads="1"/>
          </p:cNvSpPr>
          <p:nvPr/>
        </p:nvSpPr>
        <p:spPr bwMode="auto">
          <a:xfrm>
            <a:off x="684213" y="5118100"/>
            <a:ext cx="80645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dirty="0" smtClean="0">
                <a:solidFill>
                  <a:srgbClr val="FF0066"/>
                </a:solidFill>
                <a:latin typeface="Times New Roman" pitchFamily="18" charset="0"/>
              </a:rPr>
              <a:t>It was strange that nobody inspected my ticket before I got on the train. </a:t>
            </a:r>
          </a:p>
        </p:txBody>
      </p:sp>
    </p:spTree>
    <p:extLst>
      <p:ext uri="{BB962C8B-B14F-4D97-AF65-F5344CB8AC3E}">
        <p14:creationId xmlns:p14="http://schemas.microsoft.com/office/powerpoint/2010/main" val="2699643925"/>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strips(downRight)">
                                      <p:cBhvr>
                                        <p:cTn id="7" dur="10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3732"/>
                                        </p:tgtEl>
                                        <p:attrNameLst>
                                          <p:attrName>style.visibility</p:attrName>
                                        </p:attrNameLst>
                                      </p:cBhvr>
                                      <p:to>
                                        <p:strVal val="visible"/>
                                      </p:to>
                                    </p:set>
                                    <p:animEffect transition="in" filter="strips(downRight)">
                                      <p:cBhvr>
                                        <p:cTn id="12" dur="1000"/>
                                        <p:tgtEl>
                                          <p:spTgt spid="737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3733"/>
                                        </p:tgtEl>
                                        <p:attrNameLst>
                                          <p:attrName>style.visibility</p:attrName>
                                        </p:attrNameLst>
                                      </p:cBhvr>
                                      <p:to>
                                        <p:strVal val="visible"/>
                                      </p:to>
                                    </p:set>
                                    <p:animEffect transition="in" filter="strips(downRight)">
                                      <p:cBhvr>
                                        <p:cTn id="17" dur="1000"/>
                                        <p:tgtEl>
                                          <p:spTgt spid="7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2" grpId="0"/>
      <p:bldP spid="73733"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755650" y="1412875"/>
            <a:ext cx="7777163"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smtClean="0">
                <a:solidFill>
                  <a:srgbClr val="000000"/>
                </a:solidFill>
                <a:latin typeface="Times New Roman" pitchFamily="18" charset="0"/>
              </a:rPr>
              <a:t>3. </a:t>
            </a:r>
            <a:r>
              <a:rPr lang="zh-CN" altLang="en-US" sz="3600" b="1" smtClean="0">
                <a:solidFill>
                  <a:srgbClr val="000000"/>
                </a:solidFill>
                <a:latin typeface="Times New Roman" pitchFamily="18" charset="0"/>
              </a:rPr>
              <a:t>根据专家的意见，他们马上放弃了这项试验。</a:t>
            </a:r>
            <a:r>
              <a:rPr lang="en-US" altLang="zh-CN" sz="3600" b="1" smtClean="0">
                <a:solidFill>
                  <a:srgbClr val="000000"/>
                </a:solidFill>
                <a:latin typeface="Times New Roman" pitchFamily="18" charset="0"/>
              </a:rPr>
              <a:t>(according to)</a:t>
            </a:r>
          </a:p>
          <a:p>
            <a:pPr fontAlgn="base">
              <a:spcBef>
                <a:spcPct val="0"/>
              </a:spcBef>
              <a:spcAft>
                <a:spcPct val="0"/>
              </a:spcAft>
            </a:pPr>
            <a:endParaRPr lang="en-US" altLang="zh-CN" sz="3600" b="1" smtClean="0">
              <a:solidFill>
                <a:srgbClr val="000000"/>
              </a:solidFill>
              <a:latin typeface="Times New Roman" pitchFamily="18" charset="0"/>
            </a:endParaRPr>
          </a:p>
          <a:p>
            <a:pPr fontAlgn="base">
              <a:spcBef>
                <a:spcPct val="0"/>
              </a:spcBef>
              <a:spcAft>
                <a:spcPct val="0"/>
              </a:spcAft>
            </a:pPr>
            <a:endParaRPr lang="en-US" altLang="zh-CN" sz="3600" b="1" smtClean="0">
              <a:solidFill>
                <a:srgbClr val="000000"/>
              </a:solidFill>
              <a:latin typeface="Times New Roman" pitchFamily="18" charset="0"/>
            </a:endParaRPr>
          </a:p>
          <a:p>
            <a:pPr fontAlgn="base">
              <a:spcBef>
                <a:spcPct val="0"/>
              </a:spcBef>
              <a:spcAft>
                <a:spcPct val="0"/>
              </a:spcAft>
            </a:pPr>
            <a:r>
              <a:rPr lang="en-US" altLang="zh-CN" sz="3600" b="1" smtClean="0">
                <a:solidFill>
                  <a:srgbClr val="000000"/>
                </a:solidFill>
                <a:latin typeface="Times New Roman" pitchFamily="18" charset="0"/>
              </a:rPr>
              <a:t>4. </a:t>
            </a:r>
            <a:r>
              <a:rPr lang="zh-CN" altLang="en-US" sz="3600" b="1" smtClean="0">
                <a:solidFill>
                  <a:srgbClr val="000000"/>
                </a:solidFill>
                <a:latin typeface="Times New Roman" pitchFamily="18" charset="0"/>
              </a:rPr>
              <a:t>把它拿近点儿，让我好好看看。</a:t>
            </a:r>
            <a:r>
              <a:rPr lang="en-US" altLang="zh-CN" sz="3600" b="1" smtClean="0">
                <a:solidFill>
                  <a:srgbClr val="000000"/>
                </a:solidFill>
                <a:latin typeface="Times New Roman" pitchFamily="18" charset="0"/>
              </a:rPr>
              <a:t>(so that)</a:t>
            </a:r>
          </a:p>
        </p:txBody>
      </p:sp>
      <p:sp>
        <p:nvSpPr>
          <p:cNvPr id="79876" name="Rectangle 4"/>
          <p:cNvSpPr>
            <a:spLocks noChangeArrowheads="1"/>
          </p:cNvSpPr>
          <p:nvPr/>
        </p:nvSpPr>
        <p:spPr bwMode="auto">
          <a:xfrm>
            <a:off x="757238" y="2463800"/>
            <a:ext cx="73437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66"/>
                </a:solidFill>
                <a:latin typeface="Times New Roman" pitchFamily="18" charset="0"/>
              </a:rPr>
              <a:t>According to expert opinions, they gave up the experiment immediately.</a:t>
            </a:r>
          </a:p>
        </p:txBody>
      </p:sp>
      <p:sp>
        <p:nvSpPr>
          <p:cNvPr id="79877" name="Rectangle 5"/>
          <p:cNvSpPr>
            <a:spLocks noChangeArrowheads="1"/>
          </p:cNvSpPr>
          <p:nvPr/>
        </p:nvSpPr>
        <p:spPr bwMode="auto">
          <a:xfrm>
            <a:off x="742950" y="4773613"/>
            <a:ext cx="74882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600" b="1" smtClean="0">
                <a:solidFill>
                  <a:srgbClr val="FF0066"/>
                </a:solidFill>
                <a:latin typeface="Times New Roman" pitchFamily="18" charset="0"/>
              </a:rPr>
              <a:t>Bring it closer so that I can see it better.</a:t>
            </a:r>
          </a:p>
        </p:txBody>
      </p:sp>
    </p:spTree>
    <p:extLst>
      <p:ext uri="{BB962C8B-B14F-4D97-AF65-F5344CB8AC3E}">
        <p14:creationId xmlns:p14="http://schemas.microsoft.com/office/powerpoint/2010/main" val="150771171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strips(downRight)">
                                      <p:cBhvr>
                                        <p:cTn id="7" dur="1000"/>
                                        <p:tgtEl>
                                          <p:spTgt spid="798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9876"/>
                                        </p:tgtEl>
                                        <p:attrNameLst>
                                          <p:attrName>style.visibility</p:attrName>
                                        </p:attrNameLst>
                                      </p:cBhvr>
                                      <p:to>
                                        <p:strVal val="visible"/>
                                      </p:to>
                                    </p:set>
                                    <p:animEffect transition="in" filter="strips(downRight)">
                                      <p:cBhvr>
                                        <p:cTn id="12" dur="1000"/>
                                        <p:tgtEl>
                                          <p:spTgt spid="7987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9877"/>
                                        </p:tgtEl>
                                        <p:attrNameLst>
                                          <p:attrName>style.visibility</p:attrName>
                                        </p:attrNameLst>
                                      </p:cBhvr>
                                      <p:to>
                                        <p:strVal val="visible"/>
                                      </p:to>
                                    </p:set>
                                    <p:animEffect transition="in" filter="strips(downRight)">
                                      <p:cBhvr>
                                        <p:cTn id="17" dur="1000"/>
                                        <p:tgtEl>
                                          <p:spTgt spid="79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p:bldP spid="79876" grpId="0"/>
      <p:bldP spid="79877"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323850" y="404813"/>
            <a:ext cx="8569325"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600" b="1" dirty="0" smtClean="0">
                <a:solidFill>
                  <a:srgbClr val="000000"/>
                </a:solidFill>
                <a:latin typeface="Times New Roman" pitchFamily="18" charset="0"/>
              </a:rPr>
              <a:t>III. </a:t>
            </a:r>
            <a:r>
              <a:rPr lang="zh-CN" altLang="en-US" sz="3600" b="1" dirty="0" smtClean="0">
                <a:solidFill>
                  <a:srgbClr val="000000"/>
                </a:solidFill>
                <a:latin typeface="Times New Roman" pitchFamily="18" charset="0"/>
              </a:rPr>
              <a:t>将下面方框中表示时间的短语填入短文中，使短文连贯。</a:t>
            </a:r>
          </a:p>
          <a:p>
            <a:pPr fontAlgn="base">
              <a:spcBef>
                <a:spcPct val="0"/>
              </a:spcBef>
              <a:spcAft>
                <a:spcPct val="0"/>
              </a:spcAft>
            </a:pPr>
            <a:r>
              <a:rPr lang="en-US" altLang="zh-CN" sz="3600" b="1" i="1" dirty="0" smtClean="0">
                <a:solidFill>
                  <a:srgbClr val="0000FF"/>
                </a:solidFill>
                <a:latin typeface="Times New Roman" pitchFamily="18" charset="0"/>
              </a:rPr>
              <a:t>long before, not long ago, at that time, after, in such a short time, recently</a:t>
            </a:r>
          </a:p>
          <a:p>
            <a:pPr fontAlgn="base">
              <a:spcBef>
                <a:spcPct val="0"/>
              </a:spcBef>
              <a:spcAft>
                <a:spcPct val="0"/>
              </a:spcAft>
            </a:pPr>
            <a:r>
              <a:rPr lang="en-US" altLang="zh-CN" sz="3600" b="1" dirty="0" smtClean="0">
                <a:solidFill>
                  <a:srgbClr val="000000"/>
                </a:solidFill>
                <a:latin typeface="Times New Roman" pitchFamily="18" charset="0"/>
              </a:rPr>
              <a:t>The story happened 1__________. Old Joe and his son Tony were on their way to White River to catch some fish. They started on the trip 2__________ the sun came up. 3_______  they had driven for a while, they saw a big tortoise (</a:t>
            </a:r>
            <a:r>
              <a:rPr lang="zh-CN" altLang="en-US" sz="3600" b="1" dirty="0" smtClean="0">
                <a:solidFill>
                  <a:srgbClr val="000000"/>
                </a:solidFill>
                <a:latin typeface="Times New Roman" pitchFamily="18" charset="0"/>
              </a:rPr>
              <a:t>龟</a:t>
            </a:r>
            <a:r>
              <a:rPr lang="en-US" altLang="zh-CN" sz="3600" b="1" dirty="0" smtClean="0">
                <a:solidFill>
                  <a:srgbClr val="000000"/>
                </a:solidFill>
                <a:latin typeface="Times New Roman" pitchFamily="18" charset="0"/>
              </a:rPr>
              <a:t>) on the road.</a:t>
            </a:r>
          </a:p>
        </p:txBody>
      </p:sp>
      <p:sp>
        <p:nvSpPr>
          <p:cNvPr id="74756" name="Rectangle 4"/>
          <p:cNvSpPr>
            <a:spLocks noChangeArrowheads="1"/>
          </p:cNvSpPr>
          <p:nvPr/>
        </p:nvSpPr>
        <p:spPr bwMode="auto">
          <a:xfrm>
            <a:off x="4643438" y="2584450"/>
            <a:ext cx="2571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66"/>
                </a:solidFill>
                <a:latin typeface="Times New Roman" pitchFamily="18" charset="0"/>
              </a:rPr>
              <a:t>not long ago</a:t>
            </a:r>
          </a:p>
        </p:txBody>
      </p:sp>
      <p:sp>
        <p:nvSpPr>
          <p:cNvPr id="74757" name="Rectangle 5"/>
          <p:cNvSpPr>
            <a:spLocks noChangeArrowheads="1"/>
          </p:cNvSpPr>
          <p:nvPr/>
        </p:nvSpPr>
        <p:spPr bwMode="auto">
          <a:xfrm>
            <a:off x="4284663" y="4241800"/>
            <a:ext cx="2381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66"/>
                </a:solidFill>
                <a:latin typeface="Times New Roman" pitchFamily="18" charset="0"/>
              </a:rPr>
              <a:t>long before</a:t>
            </a:r>
          </a:p>
        </p:txBody>
      </p:sp>
      <p:sp>
        <p:nvSpPr>
          <p:cNvPr id="74758" name="Rectangle 6"/>
          <p:cNvSpPr>
            <a:spLocks noChangeArrowheads="1"/>
          </p:cNvSpPr>
          <p:nvPr/>
        </p:nvSpPr>
        <p:spPr bwMode="auto">
          <a:xfrm>
            <a:off x="2625725" y="4811713"/>
            <a:ext cx="1225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600" b="1" smtClean="0">
                <a:solidFill>
                  <a:srgbClr val="FF0066"/>
                </a:solidFill>
                <a:latin typeface="Times New Roman" pitchFamily="18" charset="0"/>
              </a:rPr>
              <a:t>After</a:t>
            </a:r>
          </a:p>
        </p:txBody>
      </p:sp>
    </p:spTree>
    <p:extLst>
      <p:ext uri="{BB962C8B-B14F-4D97-AF65-F5344CB8AC3E}">
        <p14:creationId xmlns:p14="http://schemas.microsoft.com/office/powerpoint/2010/main" val="2881209624"/>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strips(downRight)">
                                      <p:cBhvr>
                                        <p:cTn id="7" dur="1000"/>
                                        <p:tgtEl>
                                          <p:spTgt spid="747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4756"/>
                                        </p:tgtEl>
                                        <p:attrNameLst>
                                          <p:attrName>style.visibility</p:attrName>
                                        </p:attrNameLst>
                                      </p:cBhvr>
                                      <p:to>
                                        <p:strVal val="visible"/>
                                      </p:to>
                                    </p:set>
                                    <p:animEffect transition="in" filter="strips(downRight)">
                                      <p:cBhvr>
                                        <p:cTn id="12" dur="1000"/>
                                        <p:tgtEl>
                                          <p:spTgt spid="747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4757"/>
                                        </p:tgtEl>
                                        <p:attrNameLst>
                                          <p:attrName>style.visibility</p:attrName>
                                        </p:attrNameLst>
                                      </p:cBhvr>
                                      <p:to>
                                        <p:strVal val="visible"/>
                                      </p:to>
                                    </p:set>
                                    <p:animEffect transition="in" filter="strips(downRight)">
                                      <p:cBhvr>
                                        <p:cTn id="17" dur="1000"/>
                                        <p:tgtEl>
                                          <p:spTgt spid="747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74758"/>
                                        </p:tgtEl>
                                        <p:attrNameLst>
                                          <p:attrName>style.visibility</p:attrName>
                                        </p:attrNameLst>
                                      </p:cBhvr>
                                      <p:to>
                                        <p:strVal val="visible"/>
                                      </p:to>
                                    </p:set>
                                    <p:animEffect transition="in" filter="strips(downRight)">
                                      <p:cBhvr>
                                        <p:cTn id="22" dur="1000"/>
                                        <p:tgtEl>
                                          <p:spTgt spid="74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6" grpId="0"/>
      <p:bldP spid="74757" grpId="0"/>
      <p:bldP spid="74758"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251520" y="942688"/>
            <a:ext cx="84963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200" b="1" dirty="0" smtClean="0">
                <a:solidFill>
                  <a:srgbClr val="000000"/>
                </a:solidFill>
                <a:latin typeface="Times New Roman" pitchFamily="18" charset="0"/>
              </a:rPr>
              <a:t>“I haven’t seen such a big tortoise 4_______,” Old Joe said to his son. When I was young, there were a lot of tortoises in White River. They lived happily in the river 5_________. We hadn’t thought they nearly disappeared 6________________.”</a:t>
            </a:r>
          </a:p>
          <a:p>
            <a:pPr fontAlgn="base">
              <a:spcBef>
                <a:spcPct val="0"/>
              </a:spcBef>
              <a:spcAft>
                <a:spcPct val="0"/>
              </a:spcAft>
            </a:pPr>
            <a:r>
              <a:rPr lang="en-US" altLang="zh-CN" sz="3200" b="1" dirty="0" smtClean="0">
                <a:solidFill>
                  <a:srgbClr val="000000"/>
                </a:solidFill>
                <a:latin typeface="Times New Roman" pitchFamily="18" charset="0"/>
              </a:rPr>
              <a:t>“Let’s help it return to the river, shall we?” said his son.</a:t>
            </a:r>
          </a:p>
          <a:p>
            <a:pPr fontAlgn="base">
              <a:spcBef>
                <a:spcPct val="0"/>
              </a:spcBef>
              <a:spcAft>
                <a:spcPct val="0"/>
              </a:spcAft>
            </a:pPr>
            <a:r>
              <a:rPr lang="en-US" altLang="zh-CN" sz="3200" b="1" dirty="0" smtClean="0">
                <a:solidFill>
                  <a:srgbClr val="000000"/>
                </a:solidFill>
                <a:latin typeface="Times New Roman" pitchFamily="18" charset="0"/>
              </a:rPr>
              <a:t>“That’s a good idea,” said Old Joe.</a:t>
            </a:r>
          </a:p>
          <a:p>
            <a:pPr fontAlgn="base">
              <a:spcBef>
                <a:spcPct val="0"/>
              </a:spcBef>
              <a:spcAft>
                <a:spcPct val="0"/>
              </a:spcAft>
            </a:pPr>
            <a:r>
              <a:rPr lang="en-US" altLang="zh-CN" sz="3200" b="1" dirty="0" smtClean="0">
                <a:solidFill>
                  <a:srgbClr val="000000"/>
                </a:solidFill>
                <a:latin typeface="Times New Roman" pitchFamily="18" charset="0"/>
              </a:rPr>
              <a:t>So they carried the tortoise into their car and put it in the river finally.</a:t>
            </a:r>
          </a:p>
        </p:txBody>
      </p:sp>
      <p:sp>
        <p:nvSpPr>
          <p:cNvPr id="75779" name="Rectangle 3"/>
          <p:cNvSpPr>
            <a:spLocks noChangeArrowheads="1"/>
          </p:cNvSpPr>
          <p:nvPr/>
        </p:nvSpPr>
        <p:spPr bwMode="auto">
          <a:xfrm>
            <a:off x="540156" y="3404900"/>
            <a:ext cx="403225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3200" b="1" dirty="0" smtClean="0">
                <a:solidFill>
                  <a:srgbClr val="FF0066"/>
                </a:solidFill>
                <a:latin typeface="Times New Roman" pitchFamily="18" charset="0"/>
              </a:rPr>
              <a:t>in such a short time</a:t>
            </a:r>
          </a:p>
        </p:txBody>
      </p:sp>
      <p:sp>
        <p:nvSpPr>
          <p:cNvPr id="75780" name="Rectangle 4"/>
          <p:cNvSpPr>
            <a:spLocks noChangeArrowheads="1"/>
          </p:cNvSpPr>
          <p:nvPr/>
        </p:nvSpPr>
        <p:spPr bwMode="auto">
          <a:xfrm>
            <a:off x="6439644" y="939615"/>
            <a:ext cx="169366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dirty="0" smtClean="0">
                <a:solidFill>
                  <a:srgbClr val="000000"/>
                </a:solidFill>
                <a:latin typeface="Times New Roman" pitchFamily="18" charset="0"/>
              </a:rPr>
              <a:t> </a:t>
            </a:r>
            <a:r>
              <a:rPr lang="en-US" altLang="zh-CN" sz="3200" b="1" dirty="0" smtClean="0">
                <a:solidFill>
                  <a:srgbClr val="FF0066"/>
                </a:solidFill>
                <a:latin typeface="Times New Roman" pitchFamily="18" charset="0"/>
              </a:rPr>
              <a:t>recently</a:t>
            </a:r>
          </a:p>
        </p:txBody>
      </p:sp>
      <p:sp>
        <p:nvSpPr>
          <p:cNvPr id="75781" name="Rectangle 5"/>
          <p:cNvSpPr>
            <a:spLocks noChangeArrowheads="1"/>
          </p:cNvSpPr>
          <p:nvPr/>
        </p:nvSpPr>
        <p:spPr bwMode="auto">
          <a:xfrm>
            <a:off x="5868144" y="2414588"/>
            <a:ext cx="22108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dirty="0" smtClean="0">
                <a:solidFill>
                  <a:srgbClr val="FF0066"/>
                </a:solidFill>
                <a:latin typeface="Times New Roman" pitchFamily="18" charset="0"/>
              </a:rPr>
              <a:t>at that time</a:t>
            </a:r>
          </a:p>
        </p:txBody>
      </p:sp>
      <p:sp>
        <p:nvSpPr>
          <p:cNvPr id="2" name="矩形 1"/>
          <p:cNvSpPr/>
          <p:nvPr/>
        </p:nvSpPr>
        <p:spPr>
          <a:xfrm>
            <a:off x="827584" y="-10589"/>
            <a:ext cx="4572000" cy="646331"/>
          </a:xfrm>
          <a:prstGeom prst="rect">
            <a:avLst/>
          </a:prstGeom>
        </p:spPr>
        <p:txBody>
          <a:bodyPr>
            <a:spAutoFit/>
          </a:bodyPr>
          <a:lstStyle/>
          <a:p>
            <a:pPr fontAlgn="base">
              <a:spcBef>
                <a:spcPct val="0"/>
              </a:spcBef>
              <a:spcAft>
                <a:spcPct val="0"/>
              </a:spcAft>
            </a:pPr>
            <a:r>
              <a:rPr lang="en-US" altLang="zh-CN" b="1" i="1" dirty="0">
                <a:solidFill>
                  <a:srgbClr val="0000FF"/>
                </a:solidFill>
                <a:latin typeface="Times New Roman" pitchFamily="18" charset="0"/>
              </a:rPr>
              <a:t>long before, not long ago, at that time, after, in such a short time, recently</a:t>
            </a:r>
          </a:p>
        </p:txBody>
      </p:sp>
    </p:spTree>
    <p:extLst>
      <p:ext uri="{BB962C8B-B14F-4D97-AF65-F5344CB8AC3E}">
        <p14:creationId xmlns:p14="http://schemas.microsoft.com/office/powerpoint/2010/main" val="1378782756"/>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strips(downRight)">
                                      <p:cBhvr>
                                        <p:cTn id="7" dur="1000"/>
                                        <p:tgtEl>
                                          <p:spTgt spid="757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75780"/>
                                        </p:tgtEl>
                                        <p:attrNameLst>
                                          <p:attrName>style.visibility</p:attrName>
                                        </p:attrNameLst>
                                      </p:cBhvr>
                                      <p:to>
                                        <p:strVal val="visible"/>
                                      </p:to>
                                    </p:set>
                                    <p:animEffect transition="in" filter="strips(downRight)">
                                      <p:cBhvr>
                                        <p:cTn id="12" dur="1000"/>
                                        <p:tgtEl>
                                          <p:spTgt spid="7578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75781"/>
                                        </p:tgtEl>
                                        <p:attrNameLst>
                                          <p:attrName>style.visibility</p:attrName>
                                        </p:attrNameLst>
                                      </p:cBhvr>
                                      <p:to>
                                        <p:strVal val="visible"/>
                                      </p:to>
                                    </p:set>
                                    <p:animEffect transition="in" filter="strips(downRight)">
                                      <p:cBhvr>
                                        <p:cTn id="17" dur="1000"/>
                                        <p:tgtEl>
                                          <p:spTgt spid="7578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75779"/>
                                        </p:tgtEl>
                                        <p:attrNameLst>
                                          <p:attrName>style.visibility</p:attrName>
                                        </p:attrNameLst>
                                      </p:cBhvr>
                                      <p:to>
                                        <p:strVal val="visible"/>
                                      </p:to>
                                    </p:set>
                                    <p:animEffect transition="in" filter="strips(downRight)">
                                      <p:cBhvr>
                                        <p:cTn id="22" dur="1000"/>
                                        <p:tgtEl>
                                          <p:spTgt spid="75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779" grpId="0"/>
      <p:bldP spid="75780" grpId="0"/>
      <p:bldP spid="75781"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39" name="Text Box 19"/>
          <p:cNvSpPr txBox="1">
            <a:spLocks noChangeArrowheads="1"/>
          </p:cNvSpPr>
          <p:nvPr/>
        </p:nvSpPr>
        <p:spPr bwMode="auto">
          <a:xfrm>
            <a:off x="1116013" y="893763"/>
            <a:ext cx="228600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FF"/>
                </a:solidFill>
                <a:latin typeface="Times New Roman" pitchFamily="18" charset="0"/>
              </a:rPr>
              <a:t>Intention</a:t>
            </a:r>
          </a:p>
        </p:txBody>
      </p:sp>
      <p:sp>
        <p:nvSpPr>
          <p:cNvPr id="30740" name="Text Box 20"/>
          <p:cNvSpPr txBox="1">
            <a:spLocks noChangeArrowheads="1"/>
          </p:cNvSpPr>
          <p:nvPr/>
        </p:nvSpPr>
        <p:spPr bwMode="auto">
          <a:xfrm>
            <a:off x="4789488" y="908050"/>
            <a:ext cx="1798637"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FF"/>
                </a:solidFill>
                <a:latin typeface="Times New Roman" pitchFamily="18" charset="0"/>
              </a:rPr>
              <a:t>Purpose</a:t>
            </a:r>
          </a:p>
        </p:txBody>
      </p:sp>
      <p:sp>
        <p:nvSpPr>
          <p:cNvPr id="30741" name="Text Box 21"/>
          <p:cNvSpPr txBox="1">
            <a:spLocks noChangeArrowheads="1"/>
          </p:cNvSpPr>
          <p:nvPr/>
        </p:nvSpPr>
        <p:spPr bwMode="auto">
          <a:xfrm>
            <a:off x="898525" y="2117725"/>
            <a:ext cx="2592388"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I’m going to</a:t>
            </a:r>
          </a:p>
        </p:txBody>
      </p:sp>
      <p:sp>
        <p:nvSpPr>
          <p:cNvPr id="30742" name="Text Box 22"/>
          <p:cNvSpPr txBox="1">
            <a:spLocks noChangeArrowheads="1"/>
          </p:cNvSpPr>
          <p:nvPr/>
        </p:nvSpPr>
        <p:spPr bwMode="auto">
          <a:xfrm>
            <a:off x="4498975" y="2163763"/>
            <a:ext cx="297180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to help/save</a:t>
            </a:r>
          </a:p>
        </p:txBody>
      </p:sp>
      <p:sp>
        <p:nvSpPr>
          <p:cNvPr id="30743" name="Text Box 23"/>
          <p:cNvSpPr txBox="1">
            <a:spLocks noChangeArrowheads="1"/>
          </p:cNvSpPr>
          <p:nvPr/>
        </p:nvSpPr>
        <p:spPr bwMode="auto">
          <a:xfrm>
            <a:off x="871538" y="2852738"/>
            <a:ext cx="3268662"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smtClean="0">
                <a:solidFill>
                  <a:srgbClr val="FF0066"/>
                </a:solidFill>
                <a:latin typeface="Times New Roman" pitchFamily="18" charset="0"/>
              </a:rPr>
              <a:t>I intend/ mean/ plan to</a:t>
            </a:r>
          </a:p>
        </p:txBody>
      </p:sp>
      <p:sp>
        <p:nvSpPr>
          <p:cNvPr id="30744" name="Text Box 24"/>
          <p:cNvSpPr txBox="1">
            <a:spLocks noChangeArrowheads="1"/>
          </p:cNvSpPr>
          <p:nvPr/>
        </p:nvSpPr>
        <p:spPr bwMode="auto">
          <a:xfrm>
            <a:off x="4500563" y="2809875"/>
            <a:ext cx="40322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to protect…from…</a:t>
            </a:r>
          </a:p>
        </p:txBody>
      </p:sp>
      <p:sp>
        <p:nvSpPr>
          <p:cNvPr id="30745" name="Text Box 25"/>
          <p:cNvSpPr txBox="1">
            <a:spLocks noChangeArrowheads="1"/>
          </p:cNvSpPr>
          <p:nvPr/>
        </p:nvSpPr>
        <p:spPr bwMode="auto">
          <a:xfrm>
            <a:off x="900113" y="4206875"/>
            <a:ext cx="1223962"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 will</a:t>
            </a:r>
          </a:p>
        </p:txBody>
      </p:sp>
      <p:sp>
        <p:nvSpPr>
          <p:cNvPr id="30746" name="Text Box 26"/>
          <p:cNvSpPr txBox="1">
            <a:spLocks noChangeArrowheads="1"/>
          </p:cNvSpPr>
          <p:nvPr/>
        </p:nvSpPr>
        <p:spPr bwMode="auto">
          <a:xfrm>
            <a:off x="4427538" y="4248150"/>
            <a:ext cx="2736850" cy="75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smtClean="0">
                <a:solidFill>
                  <a:srgbClr val="FF0066"/>
                </a:solidFill>
                <a:latin typeface="Times New Roman" pitchFamily="18" charset="0"/>
              </a:rPr>
              <a:t>so that…</a:t>
            </a:r>
          </a:p>
        </p:txBody>
      </p:sp>
    </p:spTree>
    <p:extLst>
      <p:ext uri="{BB962C8B-B14F-4D97-AF65-F5344CB8AC3E}">
        <p14:creationId xmlns:p14="http://schemas.microsoft.com/office/powerpoint/2010/main" val="804877892"/>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0739"/>
                                        </p:tgtEl>
                                        <p:attrNameLst>
                                          <p:attrName>style.visibility</p:attrName>
                                        </p:attrNameLst>
                                      </p:cBhvr>
                                      <p:to>
                                        <p:strVal val="visible"/>
                                      </p:to>
                                    </p:set>
                                    <p:animEffect transition="in" filter="randombar(horizontal)">
                                      <p:cBhvr>
                                        <p:cTn id="7" dur="500"/>
                                        <p:tgtEl>
                                          <p:spTgt spid="3073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0740"/>
                                        </p:tgtEl>
                                        <p:attrNameLst>
                                          <p:attrName>style.visibility</p:attrName>
                                        </p:attrNameLst>
                                      </p:cBhvr>
                                      <p:to>
                                        <p:strVal val="visible"/>
                                      </p:to>
                                    </p:set>
                                    <p:animEffect transition="in" filter="randombar(horizontal)">
                                      <p:cBhvr>
                                        <p:cTn id="10" dur="500"/>
                                        <p:tgtEl>
                                          <p:spTgt spid="3074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0741"/>
                                        </p:tgtEl>
                                        <p:attrNameLst>
                                          <p:attrName>style.visibility</p:attrName>
                                        </p:attrNameLst>
                                      </p:cBhvr>
                                      <p:to>
                                        <p:strVal val="visible"/>
                                      </p:to>
                                    </p:set>
                                    <p:animEffect transition="in" filter="randombar(horizontal)">
                                      <p:cBhvr>
                                        <p:cTn id="15" dur="500"/>
                                        <p:tgtEl>
                                          <p:spTgt spid="3074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0742"/>
                                        </p:tgtEl>
                                        <p:attrNameLst>
                                          <p:attrName>style.visibility</p:attrName>
                                        </p:attrNameLst>
                                      </p:cBhvr>
                                      <p:to>
                                        <p:strVal val="visible"/>
                                      </p:to>
                                    </p:set>
                                    <p:animEffect transition="in" filter="randombar(horizontal)">
                                      <p:cBhvr>
                                        <p:cTn id="20" dur="500"/>
                                        <p:tgtEl>
                                          <p:spTgt spid="3074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0743"/>
                                        </p:tgtEl>
                                        <p:attrNameLst>
                                          <p:attrName>style.visibility</p:attrName>
                                        </p:attrNameLst>
                                      </p:cBhvr>
                                      <p:to>
                                        <p:strVal val="visible"/>
                                      </p:to>
                                    </p:set>
                                    <p:animEffect transition="in" filter="randombar(horizontal)">
                                      <p:cBhvr>
                                        <p:cTn id="25" dur="500"/>
                                        <p:tgtEl>
                                          <p:spTgt spid="3074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0744"/>
                                        </p:tgtEl>
                                        <p:attrNameLst>
                                          <p:attrName>style.visibility</p:attrName>
                                        </p:attrNameLst>
                                      </p:cBhvr>
                                      <p:to>
                                        <p:strVal val="visible"/>
                                      </p:to>
                                    </p:set>
                                    <p:animEffect transition="in" filter="randombar(horizontal)">
                                      <p:cBhvr>
                                        <p:cTn id="30" dur="500"/>
                                        <p:tgtEl>
                                          <p:spTgt spid="3074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30745"/>
                                        </p:tgtEl>
                                        <p:attrNameLst>
                                          <p:attrName>style.visibility</p:attrName>
                                        </p:attrNameLst>
                                      </p:cBhvr>
                                      <p:to>
                                        <p:strVal val="visible"/>
                                      </p:to>
                                    </p:set>
                                    <p:animEffect transition="in" filter="randombar(horizontal)">
                                      <p:cBhvr>
                                        <p:cTn id="35" dur="500"/>
                                        <p:tgtEl>
                                          <p:spTgt spid="30745"/>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30746"/>
                                        </p:tgtEl>
                                        <p:attrNameLst>
                                          <p:attrName>style.visibility</p:attrName>
                                        </p:attrNameLst>
                                      </p:cBhvr>
                                      <p:to>
                                        <p:strVal val="visible"/>
                                      </p:to>
                                    </p:set>
                                    <p:animEffect transition="in" filter="randombar(horizontal)">
                                      <p:cBhvr>
                                        <p:cTn id="40" dur="500"/>
                                        <p:tgtEl>
                                          <p:spTgt spid="30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9" grpId="0"/>
      <p:bldP spid="30740" grpId="0"/>
      <p:bldP spid="30741" grpId="0"/>
      <p:bldP spid="30742" grpId="0"/>
      <p:bldP spid="30743" grpId="0"/>
      <p:bldP spid="30744" grpId="0"/>
      <p:bldP spid="30745" grpId="0"/>
      <p:bldP spid="30746"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499" name="Text Box 19"/>
          <p:cNvSpPr txBox="1">
            <a:spLocks noChangeArrowheads="1"/>
          </p:cNvSpPr>
          <p:nvPr/>
        </p:nvSpPr>
        <p:spPr bwMode="auto">
          <a:xfrm>
            <a:off x="776288" y="2117725"/>
            <a:ext cx="34353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I’d rather not…</a:t>
            </a:r>
          </a:p>
        </p:txBody>
      </p:sp>
      <p:sp>
        <p:nvSpPr>
          <p:cNvPr id="20500" name="Text Box 20"/>
          <p:cNvSpPr txBox="1">
            <a:spLocks noChangeArrowheads="1"/>
          </p:cNvSpPr>
          <p:nvPr/>
        </p:nvSpPr>
        <p:spPr bwMode="auto">
          <a:xfrm>
            <a:off x="828675" y="1341438"/>
            <a:ext cx="2303463"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I’d like to</a:t>
            </a:r>
          </a:p>
        </p:txBody>
      </p:sp>
      <p:sp>
        <p:nvSpPr>
          <p:cNvPr id="20501" name="Text Box 21"/>
          <p:cNvSpPr txBox="1">
            <a:spLocks noChangeArrowheads="1"/>
          </p:cNvSpPr>
          <p:nvPr/>
        </p:nvSpPr>
        <p:spPr bwMode="auto">
          <a:xfrm>
            <a:off x="776288" y="3222625"/>
            <a:ext cx="297180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I’m ready to</a:t>
            </a:r>
          </a:p>
        </p:txBody>
      </p:sp>
      <p:sp>
        <p:nvSpPr>
          <p:cNvPr id="20502" name="Text Box 22"/>
          <p:cNvSpPr txBox="1">
            <a:spLocks noChangeArrowheads="1"/>
          </p:cNvSpPr>
          <p:nvPr/>
        </p:nvSpPr>
        <p:spPr bwMode="auto">
          <a:xfrm>
            <a:off x="741363" y="4302125"/>
            <a:ext cx="3094037" cy="75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smtClean="0">
                <a:solidFill>
                  <a:srgbClr val="FF0066"/>
                </a:solidFill>
                <a:latin typeface="Times New Roman" pitchFamily="18" charset="0"/>
              </a:rPr>
              <a:t>I feel like…</a:t>
            </a:r>
          </a:p>
        </p:txBody>
      </p:sp>
      <p:sp>
        <p:nvSpPr>
          <p:cNvPr id="20503" name="Text Box 23"/>
          <p:cNvSpPr txBox="1">
            <a:spLocks noChangeArrowheads="1"/>
          </p:cNvSpPr>
          <p:nvPr/>
        </p:nvSpPr>
        <p:spPr bwMode="auto">
          <a:xfrm>
            <a:off x="3932238" y="1341438"/>
            <a:ext cx="4456112"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in order to…</a:t>
            </a:r>
          </a:p>
        </p:txBody>
      </p:sp>
      <p:sp>
        <p:nvSpPr>
          <p:cNvPr id="20504" name="Text Box 24"/>
          <p:cNvSpPr txBox="1">
            <a:spLocks noChangeArrowheads="1"/>
          </p:cNvSpPr>
          <p:nvPr/>
        </p:nvSpPr>
        <p:spPr bwMode="auto">
          <a:xfrm>
            <a:off x="3932238" y="2132013"/>
            <a:ext cx="34861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but do…</a:t>
            </a:r>
          </a:p>
        </p:txBody>
      </p:sp>
      <p:sp>
        <p:nvSpPr>
          <p:cNvPr id="20505" name="Text Box 25"/>
          <p:cNvSpPr txBox="1">
            <a:spLocks noChangeArrowheads="1"/>
          </p:cNvSpPr>
          <p:nvPr/>
        </p:nvSpPr>
        <p:spPr bwMode="auto">
          <a:xfrm>
            <a:off x="3910013" y="3268663"/>
            <a:ext cx="4983162" cy="75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600" b="1" i="1" smtClean="0">
                <a:solidFill>
                  <a:srgbClr val="FF0066"/>
                </a:solidFill>
                <a:latin typeface="Times New Roman" pitchFamily="18" charset="0"/>
              </a:rPr>
              <a:t>to teacher them a lesson.</a:t>
            </a:r>
          </a:p>
        </p:txBody>
      </p:sp>
      <p:sp>
        <p:nvSpPr>
          <p:cNvPr id="20506" name="Text Box 26"/>
          <p:cNvSpPr txBox="1">
            <a:spLocks noChangeArrowheads="1"/>
          </p:cNvSpPr>
          <p:nvPr/>
        </p:nvSpPr>
        <p:spPr bwMode="auto">
          <a:xfrm>
            <a:off x="3879850" y="4251325"/>
            <a:ext cx="4176713" cy="152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i="1" smtClean="0">
                <a:solidFill>
                  <a:srgbClr val="FF0066"/>
                </a:solidFill>
                <a:latin typeface="Times New Roman" pitchFamily="18" charset="0"/>
              </a:rPr>
              <a:t>to punish those who do harm to wildlife.</a:t>
            </a:r>
          </a:p>
        </p:txBody>
      </p:sp>
    </p:spTree>
    <p:extLst>
      <p:ext uri="{BB962C8B-B14F-4D97-AF65-F5344CB8AC3E}">
        <p14:creationId xmlns:p14="http://schemas.microsoft.com/office/powerpoint/2010/main" val="443255453"/>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randombar(horizontal)">
                                      <p:cBhvr>
                                        <p:cTn id="7" dur="500"/>
                                        <p:tgtEl>
                                          <p:spTgt spid="205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0503"/>
                                        </p:tgtEl>
                                        <p:attrNameLst>
                                          <p:attrName>style.visibility</p:attrName>
                                        </p:attrNameLst>
                                      </p:cBhvr>
                                      <p:to>
                                        <p:strVal val="visible"/>
                                      </p:to>
                                    </p:set>
                                    <p:animEffect transition="in" filter="randombar(horizontal)">
                                      <p:cBhvr>
                                        <p:cTn id="12" dur="500"/>
                                        <p:tgtEl>
                                          <p:spTgt spid="205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0499"/>
                                        </p:tgtEl>
                                        <p:attrNameLst>
                                          <p:attrName>style.visibility</p:attrName>
                                        </p:attrNameLst>
                                      </p:cBhvr>
                                      <p:to>
                                        <p:strVal val="visible"/>
                                      </p:to>
                                    </p:set>
                                    <p:animEffect transition="in" filter="randombar(horizontal)">
                                      <p:cBhvr>
                                        <p:cTn id="17" dur="500"/>
                                        <p:tgtEl>
                                          <p:spTgt spid="2049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0504"/>
                                        </p:tgtEl>
                                        <p:attrNameLst>
                                          <p:attrName>style.visibility</p:attrName>
                                        </p:attrNameLst>
                                      </p:cBhvr>
                                      <p:to>
                                        <p:strVal val="visible"/>
                                      </p:to>
                                    </p:set>
                                    <p:animEffect transition="in" filter="randombar(horizontal)">
                                      <p:cBhvr>
                                        <p:cTn id="22" dur="500"/>
                                        <p:tgtEl>
                                          <p:spTgt spid="2050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0501"/>
                                        </p:tgtEl>
                                        <p:attrNameLst>
                                          <p:attrName>style.visibility</p:attrName>
                                        </p:attrNameLst>
                                      </p:cBhvr>
                                      <p:to>
                                        <p:strVal val="visible"/>
                                      </p:to>
                                    </p:set>
                                    <p:animEffect transition="in" filter="randombar(horizontal)">
                                      <p:cBhvr>
                                        <p:cTn id="27" dur="500"/>
                                        <p:tgtEl>
                                          <p:spTgt spid="2050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0505"/>
                                        </p:tgtEl>
                                        <p:attrNameLst>
                                          <p:attrName>style.visibility</p:attrName>
                                        </p:attrNameLst>
                                      </p:cBhvr>
                                      <p:to>
                                        <p:strVal val="visible"/>
                                      </p:to>
                                    </p:set>
                                    <p:animEffect transition="in" filter="randombar(horizontal)">
                                      <p:cBhvr>
                                        <p:cTn id="32" dur="500"/>
                                        <p:tgtEl>
                                          <p:spTgt spid="2050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0502"/>
                                        </p:tgtEl>
                                        <p:attrNameLst>
                                          <p:attrName>style.visibility</p:attrName>
                                        </p:attrNameLst>
                                      </p:cBhvr>
                                      <p:to>
                                        <p:strVal val="visible"/>
                                      </p:to>
                                    </p:set>
                                    <p:animEffect transition="in" filter="randombar(horizontal)">
                                      <p:cBhvr>
                                        <p:cTn id="37" dur="500"/>
                                        <p:tgtEl>
                                          <p:spTgt spid="205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0506"/>
                                        </p:tgtEl>
                                        <p:attrNameLst>
                                          <p:attrName>style.visibility</p:attrName>
                                        </p:attrNameLst>
                                      </p:cBhvr>
                                      <p:to>
                                        <p:strVal val="visible"/>
                                      </p:to>
                                    </p:set>
                                    <p:animEffect transition="in" filter="randombar(horizontal)">
                                      <p:cBhvr>
                                        <p:cTn id="42" dur="5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9" grpId="0"/>
      <p:bldP spid="20500" grpId="0"/>
      <p:bldP spid="20501" grpId="0"/>
      <p:bldP spid="20502" grpId="0"/>
      <p:bldP spid="20503" grpId="0"/>
      <p:bldP spid="20504" grpId="0"/>
      <p:bldP spid="20505" grpId="0"/>
      <p:bldP spid="20506"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Rectangle 2" descr="kt10076"/>
          <p:cNvSpPr>
            <a:spLocks noGrp="1" noChangeArrowheads="1"/>
          </p:cNvSpPr>
          <p:nvPr>
            <p:ph type="title"/>
          </p:nvPr>
        </p:nvSpPr>
        <p:spPr>
          <a:xfrm>
            <a:off x="612775" y="476250"/>
            <a:ext cx="2232025" cy="792163"/>
          </a:xfrm>
          <a:blipFill dpi="0" rotWithShape="1">
            <a:blip r:embed="rId3"/>
            <a:srcRect/>
            <a:stretch>
              <a:fillRect/>
            </a:stretch>
          </a:blipFill>
          <a:ln w="38100">
            <a:solidFill>
              <a:schemeClr val="tx1"/>
            </a:solidFill>
            <a:miter lim="800000"/>
            <a:headEnd/>
            <a:tailEnd/>
          </a:ln>
        </p:spPr>
        <p:txBody>
          <a:bodyPr/>
          <a:lstStyle/>
          <a:p>
            <a:r>
              <a:rPr lang="en-US" altLang="zh-CN" sz="4000" b="1">
                <a:solidFill>
                  <a:srgbClr val="3333FF"/>
                </a:solidFill>
                <a:latin typeface="Times New Roman" pitchFamily="18" charset="0"/>
              </a:rPr>
              <a:t>Writing</a:t>
            </a:r>
            <a:r>
              <a:rPr lang="en-US" altLang="zh-CN" sz="4000" b="1">
                <a:solidFill>
                  <a:srgbClr val="3333FF"/>
                </a:solidFill>
                <a:latin typeface="Comic Sans MS" pitchFamily="66" charset="0"/>
              </a:rPr>
              <a:t> </a:t>
            </a:r>
          </a:p>
        </p:txBody>
      </p:sp>
      <p:sp>
        <p:nvSpPr>
          <p:cNvPr id="23555" name="Text Box 3"/>
          <p:cNvSpPr txBox="1">
            <a:spLocks noChangeArrowheads="1"/>
          </p:cNvSpPr>
          <p:nvPr/>
        </p:nvSpPr>
        <p:spPr bwMode="auto">
          <a:xfrm>
            <a:off x="1187450" y="1781175"/>
            <a:ext cx="6985000" cy="29495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30000"/>
              </a:lnSpc>
              <a:spcBef>
                <a:spcPct val="0"/>
              </a:spcBef>
              <a:spcAft>
                <a:spcPct val="0"/>
              </a:spcAft>
            </a:pPr>
            <a:r>
              <a:rPr lang="en-US" altLang="zh-CN" sz="3600" b="1" smtClean="0">
                <a:solidFill>
                  <a:srgbClr val="000000"/>
                </a:solidFill>
                <a:latin typeface="Times New Roman" pitchFamily="18" charset="0"/>
              </a:rPr>
              <a:t>    Write a letter to WWF based on what you have discussed, asking them to help you save your endangered animal.</a:t>
            </a:r>
          </a:p>
        </p:txBody>
      </p:sp>
    </p:spTree>
    <p:extLst>
      <p:ext uri="{BB962C8B-B14F-4D97-AF65-F5344CB8AC3E}">
        <p14:creationId xmlns:p14="http://schemas.microsoft.com/office/powerpoint/2010/main" val="3629095641"/>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ppt_w</p:attrName>
                                        </p:attrNameLst>
                                      </p:cBhvr>
                                      <p:tavLst>
                                        <p:tav tm="0">
                                          <p:val>
                                            <p:fltVal val="0"/>
                                          </p:val>
                                        </p:tav>
                                        <p:tav tm="100000">
                                          <p:val>
                                            <p:strVal val="#ppt_w"/>
                                          </p:val>
                                        </p:tav>
                                      </p:tavLst>
                                    </p:anim>
                                    <p:anim calcmode="lin" valueType="num">
                                      <p:cBhvr>
                                        <p:cTn id="8" dur="500" fill="hold"/>
                                        <p:tgtEl>
                                          <p:spTgt spid="23554"/>
                                        </p:tgtEl>
                                        <p:attrNameLst>
                                          <p:attrName>ppt_h</p:attrName>
                                        </p:attrNameLst>
                                      </p:cBhvr>
                                      <p:tavLst>
                                        <p:tav tm="0">
                                          <p:val>
                                            <p:fltVal val="0"/>
                                          </p:val>
                                        </p:tav>
                                        <p:tav tm="100000">
                                          <p:val>
                                            <p:strVal val="#ppt_h"/>
                                          </p:val>
                                        </p:tav>
                                      </p:tavLst>
                                    </p:anim>
                                    <p:animEffect transition="in" filter="fade">
                                      <p:cBhvr>
                                        <p:cTn id="9" dur="500"/>
                                        <p:tgtEl>
                                          <p:spTgt spid="2355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1" fill="hold" nodeType="clickEffect">
                                  <p:stCondLst>
                                    <p:cond delay="0"/>
                                  </p:stCondLst>
                                  <p:childTnLst>
                                    <p:set>
                                      <p:cBhvr>
                                        <p:cTn id="13" dur="1" fill="hold">
                                          <p:stCondLst>
                                            <p:cond delay="0"/>
                                          </p:stCondLst>
                                        </p:cTn>
                                        <p:tgtEl>
                                          <p:spTgt spid="23555">
                                            <p:txEl>
                                              <p:pRg st="0" end="0"/>
                                            </p:txEl>
                                          </p:spTgt>
                                        </p:tgtEl>
                                        <p:attrNameLst>
                                          <p:attrName>style.visibility</p:attrName>
                                        </p:attrNameLst>
                                      </p:cBhvr>
                                      <p:to>
                                        <p:strVal val="visible"/>
                                      </p:to>
                                    </p:set>
                                    <p:animEffect transition="in" filter="wipe(up)">
                                      <p:cBhvr>
                                        <p:cTn id="14" dur="500"/>
                                        <p:tgtEl>
                                          <p:spTgt spid="235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subTitle" idx="1"/>
          </p:nvPr>
        </p:nvSpPr>
        <p:spPr>
          <a:xfrm>
            <a:off x="611188" y="908050"/>
            <a:ext cx="7921625" cy="5473700"/>
          </a:xfrm>
        </p:spPr>
        <p:txBody>
          <a:bodyPr/>
          <a:lstStyle/>
          <a:p>
            <a:pPr algn="l">
              <a:lnSpc>
                <a:spcPct val="110000"/>
              </a:lnSpc>
              <a:spcBef>
                <a:spcPct val="0"/>
              </a:spcBef>
            </a:pPr>
            <a:r>
              <a:rPr lang="en-US" altLang="zh-CN" sz="3600" b="1">
                <a:latin typeface="Times New Roman" pitchFamily="18" charset="0"/>
              </a:rPr>
              <a:t>Dear WWF,</a:t>
            </a:r>
          </a:p>
          <a:p>
            <a:pPr algn="l">
              <a:lnSpc>
                <a:spcPct val="110000"/>
              </a:lnSpc>
              <a:spcBef>
                <a:spcPct val="0"/>
              </a:spcBef>
            </a:pPr>
            <a:r>
              <a:rPr lang="en-US" altLang="zh-CN" sz="3600" b="1">
                <a:latin typeface="Times New Roman" pitchFamily="18" charset="0"/>
              </a:rPr>
              <a:t>My friend, Chen Ting, and I have been doing some research on endangered animals. We found that the habitat of polar bears is disappearing because the ice at the North Pole is getting warmer. I worry that when is disappears altogether, there will be nowhere for the polar bears to live.</a:t>
            </a:r>
          </a:p>
        </p:txBody>
      </p:sp>
      <p:pic>
        <p:nvPicPr>
          <p:cNvPr id="59396" name="Picture 4" descr="BAN_09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88913"/>
            <a:ext cx="4032250" cy="741362"/>
          </a:xfrm>
          <a:prstGeom prst="rect">
            <a:avLst/>
          </a:prstGeom>
          <a:noFill/>
          <a:extLst>
            <a:ext uri="{909E8E84-426E-40DD-AFC4-6F175D3DCCD1}">
              <a14:hiddenFill xmlns:a14="http://schemas.microsoft.com/office/drawing/2010/main">
                <a:solidFill>
                  <a:srgbClr val="FFFFFF"/>
                </a:solidFill>
              </a14:hiddenFill>
            </a:ext>
          </a:extLst>
        </p:spPr>
      </p:pic>
      <p:sp>
        <p:nvSpPr>
          <p:cNvPr id="59397" name="Text Box 5"/>
          <p:cNvSpPr txBox="1">
            <a:spLocks noChangeArrowheads="1"/>
          </p:cNvSpPr>
          <p:nvPr/>
        </p:nvSpPr>
        <p:spPr bwMode="auto">
          <a:xfrm>
            <a:off x="395288" y="188913"/>
            <a:ext cx="4103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4400" b="1" smtClean="0">
                <a:solidFill>
                  <a:srgbClr val="FF0066"/>
                </a:solidFill>
                <a:latin typeface="Times New Roman" pitchFamily="18" charset="0"/>
              </a:rPr>
              <a:t> Sample letter</a:t>
            </a:r>
          </a:p>
        </p:txBody>
      </p:sp>
    </p:spTree>
    <p:extLst>
      <p:ext uri="{BB962C8B-B14F-4D97-AF65-F5344CB8AC3E}">
        <p14:creationId xmlns:p14="http://schemas.microsoft.com/office/powerpoint/2010/main" val="575062280"/>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59396"/>
                                        </p:tgtEl>
                                        <p:attrNameLst>
                                          <p:attrName>style.visibility</p:attrName>
                                        </p:attrNameLst>
                                      </p:cBhvr>
                                      <p:to>
                                        <p:strVal val="visible"/>
                                      </p:to>
                                    </p:set>
                                    <p:animEffect transition="in" filter="wipe(up)">
                                      <p:cBhvr>
                                        <p:cTn id="7" dur="500"/>
                                        <p:tgtEl>
                                          <p:spTgt spid="5939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9397"/>
                                        </p:tgtEl>
                                        <p:attrNameLst>
                                          <p:attrName>style.visibility</p:attrName>
                                        </p:attrNameLst>
                                      </p:cBhvr>
                                      <p:to>
                                        <p:strVal val="visible"/>
                                      </p:to>
                                    </p:set>
                                    <p:animEffect transition="in" filter="wipe(up)">
                                      <p:cBhvr>
                                        <p:cTn id="10" dur="500"/>
                                        <p:tgtEl>
                                          <p:spTgt spid="5939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ntr" presetSubtype="16" fill="hold" grpId="0" nodeType="clickEffect">
                                  <p:stCondLst>
                                    <p:cond delay="0"/>
                                  </p:stCondLst>
                                  <p:childTnLst>
                                    <p:set>
                                      <p:cBhvr>
                                        <p:cTn id="14" dur="1" fill="hold">
                                          <p:stCondLst>
                                            <p:cond delay="0"/>
                                          </p:stCondLst>
                                        </p:cTn>
                                        <p:tgtEl>
                                          <p:spTgt spid="59394"/>
                                        </p:tgtEl>
                                        <p:attrNameLst>
                                          <p:attrName>style.visibility</p:attrName>
                                        </p:attrNameLst>
                                      </p:cBhvr>
                                      <p:to>
                                        <p:strVal val="visible"/>
                                      </p:to>
                                    </p:set>
                                    <p:animEffect transition="in" filter="diamond(in)">
                                      <p:cBhvr>
                                        <p:cTn id="15" dur="1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subTitle" idx="1"/>
          </p:nvPr>
        </p:nvSpPr>
        <p:spPr>
          <a:xfrm>
            <a:off x="611188" y="763588"/>
            <a:ext cx="7921625" cy="5473700"/>
          </a:xfrm>
        </p:spPr>
        <p:txBody>
          <a:bodyPr/>
          <a:lstStyle/>
          <a:p>
            <a:pPr algn="l">
              <a:lnSpc>
                <a:spcPct val="120000"/>
              </a:lnSpc>
              <a:spcBef>
                <a:spcPct val="0"/>
              </a:spcBef>
            </a:pPr>
            <a:r>
              <a:rPr lang="en-US" altLang="zh-CN" sz="3600" b="1">
                <a:latin typeface="Times New Roman" pitchFamily="18" charset="0"/>
              </a:rPr>
              <a:t>    First, I suggest we are very careful with the energy we use. Global warming happens because we are putting too much carbon dioxide into the air. One of the ways we do this is by driving everywhere by car. So I suggest we think carefully before using our cars unnecessarily.</a:t>
            </a:r>
          </a:p>
        </p:txBody>
      </p:sp>
    </p:spTree>
    <p:extLst>
      <p:ext uri="{BB962C8B-B14F-4D97-AF65-F5344CB8AC3E}">
        <p14:creationId xmlns:p14="http://schemas.microsoft.com/office/powerpoint/2010/main" val="1779934183"/>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diamond(in)">
                                      <p:cBhvr>
                                        <p:cTn id="7" dur="1000"/>
                                        <p:tgtEl>
                                          <p:spTgt spid="604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subTitle" idx="1"/>
          </p:nvPr>
        </p:nvSpPr>
        <p:spPr>
          <a:xfrm>
            <a:off x="827088" y="1123950"/>
            <a:ext cx="7489825" cy="4826000"/>
          </a:xfrm>
        </p:spPr>
        <p:txBody>
          <a:bodyPr/>
          <a:lstStyle/>
          <a:p>
            <a:pPr algn="l">
              <a:lnSpc>
                <a:spcPct val="130000"/>
              </a:lnSpc>
              <a:spcBef>
                <a:spcPct val="0"/>
              </a:spcBef>
            </a:pPr>
            <a:r>
              <a:rPr lang="en-US" altLang="zh-CN" sz="3600" b="1">
                <a:latin typeface="Times New Roman" pitchFamily="18" charset="0"/>
              </a:rPr>
              <a:t>    Second, instead of using our cars we should think about traveling by bus or by train. These forms of transport are more environmentally friendly and do not put so much carbon dioxide into the atmosphere.</a:t>
            </a:r>
          </a:p>
        </p:txBody>
      </p:sp>
    </p:spTree>
    <p:extLst>
      <p:ext uri="{BB962C8B-B14F-4D97-AF65-F5344CB8AC3E}">
        <p14:creationId xmlns:p14="http://schemas.microsoft.com/office/powerpoint/2010/main" val="3379823961"/>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animEffect transition="in" filter="diamond(in)">
                                      <p:cBhvr>
                                        <p:cTn id="7" dur="1000"/>
                                        <p:tgtEl>
                                          <p:spTgt spid="614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subTitle" idx="1"/>
          </p:nvPr>
        </p:nvSpPr>
        <p:spPr>
          <a:xfrm>
            <a:off x="827088" y="1050925"/>
            <a:ext cx="7489825" cy="5257800"/>
          </a:xfrm>
        </p:spPr>
        <p:txBody>
          <a:bodyPr/>
          <a:lstStyle/>
          <a:p>
            <a:pPr algn="l">
              <a:lnSpc>
                <a:spcPct val="130000"/>
              </a:lnSpc>
              <a:spcBef>
                <a:spcPct val="0"/>
              </a:spcBef>
            </a:pPr>
            <a:r>
              <a:rPr lang="en-US" altLang="zh-CN" sz="3600" b="1">
                <a:latin typeface="Times New Roman" pitchFamily="18" charset="0"/>
              </a:rPr>
              <a:t>    Third, we can join WWF which is fighting to save the habitat of the polar bear. We can raise money to help them by making and selling cakes, selling crafts or giving talent shows and charging money for our parents to watch.</a:t>
            </a:r>
          </a:p>
        </p:txBody>
      </p:sp>
    </p:spTree>
    <p:extLst>
      <p:ext uri="{BB962C8B-B14F-4D97-AF65-F5344CB8AC3E}">
        <p14:creationId xmlns:p14="http://schemas.microsoft.com/office/powerpoint/2010/main" val="3817984040"/>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62466">
                                            <p:txEl>
                                              <p:pRg st="0" end="0"/>
                                            </p:txEl>
                                          </p:spTgt>
                                        </p:tgtEl>
                                        <p:attrNameLst>
                                          <p:attrName>style.visibility</p:attrName>
                                        </p:attrNameLst>
                                      </p:cBhvr>
                                      <p:to>
                                        <p:strVal val="visible"/>
                                      </p:to>
                                    </p:set>
                                    <p:animEffect transition="in" filter="diamond(in)">
                                      <p:cBhvr>
                                        <p:cTn id="7" dur="1000"/>
                                        <p:tgtEl>
                                          <p:spTgt spid="6246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subTitle" idx="1"/>
          </p:nvPr>
        </p:nvSpPr>
        <p:spPr>
          <a:xfrm>
            <a:off x="827088" y="1268413"/>
            <a:ext cx="7489825" cy="4392612"/>
          </a:xfrm>
        </p:spPr>
        <p:txBody>
          <a:bodyPr/>
          <a:lstStyle/>
          <a:p>
            <a:pPr algn="l">
              <a:lnSpc>
                <a:spcPct val="130000"/>
              </a:lnSpc>
              <a:spcBef>
                <a:spcPct val="0"/>
              </a:spcBef>
            </a:pPr>
            <a:r>
              <a:rPr lang="en-US" altLang="zh-CN" sz="3600" b="1">
                <a:latin typeface="Times New Roman" pitchFamily="18" charset="0"/>
              </a:rPr>
              <a:t>    I hope you will support us in our fight to save the home of the Polar Bears.</a:t>
            </a:r>
          </a:p>
          <a:p>
            <a:pPr algn="l">
              <a:lnSpc>
                <a:spcPct val="130000"/>
              </a:lnSpc>
              <a:spcBef>
                <a:spcPct val="0"/>
              </a:spcBef>
            </a:pPr>
            <a:r>
              <a:rPr lang="en-US" altLang="zh-CN" sz="3600" b="1">
                <a:latin typeface="Times New Roman" pitchFamily="18" charset="0"/>
              </a:rPr>
              <a:t>     </a:t>
            </a:r>
          </a:p>
          <a:p>
            <a:pPr algn="l">
              <a:lnSpc>
                <a:spcPct val="130000"/>
              </a:lnSpc>
              <a:spcBef>
                <a:spcPct val="0"/>
              </a:spcBef>
            </a:pPr>
            <a:r>
              <a:rPr lang="en-US" altLang="zh-CN" sz="3600" b="1">
                <a:latin typeface="Times New Roman" pitchFamily="18" charset="0"/>
              </a:rPr>
              <a:t>                                    Yours sincerely,</a:t>
            </a:r>
          </a:p>
          <a:p>
            <a:pPr algn="l">
              <a:lnSpc>
                <a:spcPct val="130000"/>
              </a:lnSpc>
              <a:spcBef>
                <a:spcPct val="0"/>
              </a:spcBef>
            </a:pPr>
            <a:r>
              <a:rPr lang="en-US" altLang="zh-CN" sz="3600" b="1">
                <a:latin typeface="Times New Roman" pitchFamily="18" charset="0"/>
              </a:rPr>
              <a:t>                                       Wu Xiaoxin</a:t>
            </a:r>
          </a:p>
        </p:txBody>
      </p:sp>
    </p:spTree>
    <p:extLst>
      <p:ext uri="{BB962C8B-B14F-4D97-AF65-F5344CB8AC3E}">
        <p14:creationId xmlns:p14="http://schemas.microsoft.com/office/powerpoint/2010/main" val="2887074192"/>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diamond(in)">
                                      <p:cBhvr>
                                        <p:cTn id="7" dur="1000"/>
                                        <p:tgtEl>
                                          <p:spTgt spid="63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quarter" idx="1"/>
          </p:nvPr>
        </p:nvSpPr>
        <p:spPr/>
        <p:txBody>
          <a:bodyPr/>
          <a:lstStyle/>
          <a:p>
            <a:endParaRPr lang="zh-CN" altLang="en-US"/>
          </a:p>
        </p:txBody>
      </p:sp>
    </p:spTree>
    <p:extLst>
      <p:ext uri="{BB962C8B-B14F-4D97-AF65-F5344CB8AC3E}">
        <p14:creationId xmlns:p14="http://schemas.microsoft.com/office/powerpoint/2010/main" val="11426939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quarter" idx="1"/>
          </p:nvPr>
        </p:nvSpPr>
        <p:spPr/>
        <p:txBody>
          <a:bodyPr/>
          <a:lstStyle/>
          <a:p>
            <a:endParaRPr lang="zh-CN" altLang="en-US"/>
          </a:p>
        </p:txBody>
      </p:sp>
    </p:spTree>
    <p:extLst>
      <p:ext uri="{BB962C8B-B14F-4D97-AF65-F5344CB8AC3E}">
        <p14:creationId xmlns:p14="http://schemas.microsoft.com/office/powerpoint/2010/main" val="82193672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quarter" idx="1"/>
          </p:nvPr>
        </p:nvSpPr>
        <p:spPr/>
        <p:txBody>
          <a:bodyPr/>
          <a:lstStyle/>
          <a:p>
            <a:endParaRPr lang="zh-CN" altLang="en-US"/>
          </a:p>
        </p:txBody>
      </p:sp>
    </p:spTree>
    <p:extLst>
      <p:ext uri="{BB962C8B-B14F-4D97-AF65-F5344CB8AC3E}">
        <p14:creationId xmlns:p14="http://schemas.microsoft.com/office/powerpoint/2010/main" val="20564662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Times New Roman" pitchFamily="18" charset="0"/>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Times New Roman" pitchFamily="18" charset="0"/>
            <a:ea typeface="宋体"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Oriel</Template>
  <TotalTime>339</TotalTime>
  <Words>2722</Words>
  <Application>Microsoft Office PowerPoint</Application>
  <PresentationFormat>全屏显示(4:3)</PresentationFormat>
  <Paragraphs>277</Paragraphs>
  <Slides>55</Slides>
  <Notes>0</Notes>
  <HiddenSlides>2</HiddenSlides>
  <MMClips>0</MMClips>
  <ScaleCrop>false</ScaleCrop>
  <HeadingPairs>
    <vt:vector size="4" baseType="variant">
      <vt:variant>
        <vt:lpstr>主题</vt:lpstr>
      </vt:variant>
      <vt:variant>
        <vt:i4>2</vt:i4>
      </vt:variant>
      <vt:variant>
        <vt:lpstr>幻灯片标题</vt:lpstr>
      </vt:variant>
      <vt:variant>
        <vt:i4>55</vt:i4>
      </vt:variant>
    </vt:vector>
  </HeadingPairs>
  <TitlesOfParts>
    <vt:vector size="57" baseType="lpstr">
      <vt:lpstr>凸显</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True or false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Writing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庞海峰</dc:creator>
  <cp:lastModifiedBy>王橙橙</cp:lastModifiedBy>
  <cp:revision>15</cp:revision>
  <dcterms:created xsi:type="dcterms:W3CDTF">2017-02-12T01:59:58Z</dcterms:created>
  <dcterms:modified xsi:type="dcterms:W3CDTF">2017-02-13T06:17:07Z</dcterms:modified>
</cp:coreProperties>
</file>