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27"/>
  </p:handoutMasterIdLst>
  <p:sldIdLst>
    <p:sldId id="260" r:id="rId2"/>
    <p:sldId id="261" r:id="rId3"/>
    <p:sldId id="262" r:id="rId4"/>
    <p:sldId id="271" r:id="rId5"/>
    <p:sldId id="554" r:id="rId6"/>
    <p:sldId id="388" r:id="rId7"/>
    <p:sldId id="522" r:id="rId8"/>
    <p:sldId id="272" r:id="rId9"/>
    <p:sldId id="523" r:id="rId10"/>
    <p:sldId id="524" r:id="rId11"/>
    <p:sldId id="525" r:id="rId12"/>
    <p:sldId id="403" r:id="rId13"/>
    <p:sldId id="532" r:id="rId14"/>
    <p:sldId id="405" r:id="rId15"/>
    <p:sldId id="533" r:id="rId16"/>
    <p:sldId id="534" r:id="rId17"/>
    <p:sldId id="535" r:id="rId18"/>
    <p:sldId id="498" r:id="rId19"/>
    <p:sldId id="541" r:id="rId20"/>
    <p:sldId id="501" r:id="rId21"/>
    <p:sldId id="502" r:id="rId22"/>
    <p:sldId id="544" r:id="rId23"/>
    <p:sldId id="545" r:id="rId24"/>
    <p:sldId id="546" r:id="rId25"/>
    <p:sldId id="259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6" autoAdjust="0"/>
    <p:restoredTop sz="94660"/>
  </p:normalViewPr>
  <p:slideViewPr>
    <p:cSldViewPr snapToObjects="1">
      <p:cViewPr>
        <p:scale>
          <a:sx n="80" d="100"/>
          <a:sy n="80" d="100"/>
        </p:scale>
        <p:origin x="-312" y="-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Objects="1">
      <p:cViewPr varScale="1">
        <p:scale>
          <a:sx n="68" d="100"/>
          <a:sy n="68" d="100"/>
        </p:scale>
        <p:origin x="-285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5AEDA-E179-4278-998D-D9EC8DB06D52}" type="datetimeFigureOut">
              <a:rPr lang="zh-CN" altLang="en-US" smtClean="0"/>
              <a:t>2019-7-12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6C1A9-36A5-4E2E-B00D-A057051FFC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369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39.104.72.189/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39.104.72.189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hyperlink" Target="http://39.104.72.189/" TargetMode="External"/><Relationship Id="rId1" Type="http://schemas.openxmlformats.org/officeDocument/2006/relationships/slideMaster" Target="../slideMasters/slideMaster1.xml"/><Relationship Id="rId5" Type="http://schemas.openxmlformats.org/officeDocument/2006/relationships/slide" Target="../slides/slide8.xml"/><Relationship Id="rId4" Type="http://schemas.openxmlformats.org/officeDocument/2006/relationships/slide" Target="../slides/slide3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39.104.72.189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638309" y="3910927"/>
            <a:ext cx="9031515" cy="808237"/>
          </a:xfrm>
        </p:spPr>
        <p:txBody>
          <a:bodyPr>
            <a:normAutofit/>
          </a:bodyPr>
          <a:lstStyle>
            <a:lvl1pPr marL="0" indent="0" algn="ctr">
              <a:buNone/>
              <a:defRPr sz="4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学科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5377" flipH="1" flipV="1">
            <a:off x="-1113488" y="-350004"/>
            <a:ext cx="4527494" cy="407719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85734" flipH="1" flipV="1">
            <a:off x="10699227" y="5373976"/>
            <a:ext cx="1487680" cy="1339716"/>
          </a:xfrm>
          <a:prstGeom prst="rect">
            <a:avLst/>
          </a:prstGeom>
        </p:spPr>
      </p:pic>
      <p:grpSp>
        <p:nvGrpSpPr>
          <p:cNvPr id="12" name="组合 9"/>
          <p:cNvGrpSpPr/>
          <p:nvPr userDrawn="1"/>
        </p:nvGrpSpPr>
        <p:grpSpPr bwMode="auto">
          <a:xfrm>
            <a:off x="3284663" y="6103707"/>
            <a:ext cx="5684358" cy="547914"/>
            <a:chOff x="2364896" y="6103024"/>
            <a:chExt cx="3913269" cy="423863"/>
          </a:xfrm>
        </p:grpSpPr>
        <p:pic>
          <p:nvPicPr>
            <p:cNvPr id="13" name="图片 12">
              <a:hlinkClick r:id="rId4"/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4" name="图片 47" descr="未标题-1 拷贝.png"/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图片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5872618"/>
            <a:ext cx="102044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框 15"/>
          <p:cNvSpPr txBox="1"/>
          <p:nvPr userDrawn="1"/>
        </p:nvSpPr>
        <p:spPr>
          <a:xfrm>
            <a:off x="1856024" y="1579874"/>
            <a:ext cx="9031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《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创新设计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》2018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版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高三一轮总复习实用课件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807854" y="317359"/>
            <a:ext cx="9144000" cy="761855"/>
          </a:xfrm>
        </p:spPr>
        <p:txBody>
          <a:bodyPr anchor="b">
            <a:normAutofit/>
          </a:bodyPr>
          <a:lstStyle>
            <a:lvl1pPr algn="ctr">
              <a:defRPr sz="3200" b="1"/>
            </a:lvl1pPr>
          </a:lstStyle>
          <a:p>
            <a:r>
              <a:rPr lang="zh-CN" altLang="en-US" dirty="0" smtClean="0"/>
              <a:t>章标题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07854" y="1147313"/>
            <a:ext cx="9144000" cy="532249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各节标题（含超级链接）</a:t>
            </a:r>
            <a:endParaRPr lang="zh-CN" altLang="en-US" dirty="0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14982" y="1908692"/>
            <a:ext cx="3026493" cy="2905010"/>
            <a:chOff x="71850" y="1261711"/>
            <a:chExt cx="3026493" cy="2905010"/>
          </a:xfrm>
        </p:grpSpPr>
        <p:grpSp>
          <p:nvGrpSpPr>
            <p:cNvPr id="7" name="Group 1"/>
            <p:cNvGrpSpPr/>
            <p:nvPr userDrawn="1"/>
          </p:nvGrpSpPr>
          <p:grpSpPr>
            <a:xfrm>
              <a:off x="129104" y="1261711"/>
              <a:ext cx="2969239" cy="2905010"/>
              <a:chOff x="-949635" y="0"/>
              <a:chExt cx="7009631" cy="6858000"/>
            </a:xfrm>
          </p:grpSpPr>
          <p:sp>
            <p:nvSpPr>
              <p:cNvPr id="8" name="Diamond 3"/>
              <p:cNvSpPr/>
              <p:nvPr/>
            </p:nvSpPr>
            <p:spPr bwMode="auto">
              <a:xfrm>
                <a:off x="-949635" y="0"/>
                <a:ext cx="7009631" cy="6858000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  <a:alpha val="35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Diamond 4"/>
              <p:cNvSpPr/>
              <p:nvPr/>
            </p:nvSpPr>
            <p:spPr bwMode="auto">
              <a:xfrm>
                <a:off x="-176517" y="653134"/>
                <a:ext cx="5647878" cy="5525706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2"/>
            <p:cNvGrpSpPr/>
            <p:nvPr userDrawn="1"/>
          </p:nvGrpSpPr>
          <p:grpSpPr>
            <a:xfrm>
              <a:off x="71850" y="1824845"/>
              <a:ext cx="1778742" cy="1778742"/>
              <a:chOff x="990600" y="2044717"/>
              <a:chExt cx="2768566" cy="2768566"/>
            </a:xfrm>
          </p:grpSpPr>
          <p:sp>
            <p:nvSpPr>
              <p:cNvPr id="11" name="Diamond 5"/>
              <p:cNvSpPr/>
              <p:nvPr/>
            </p:nvSpPr>
            <p:spPr bwMode="auto">
              <a:xfrm>
                <a:off x="990600" y="2044717"/>
                <a:ext cx="2768566" cy="2768566"/>
              </a:xfrm>
              <a:prstGeom prst="diamond">
                <a:avLst/>
              </a:prstGeom>
              <a:solidFill>
                <a:schemeClr val="accent1"/>
              </a:solidFill>
              <a:ln w="5080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2" name="Group 9"/>
              <p:cNvGrpSpPr/>
              <p:nvPr/>
            </p:nvGrpSpPr>
            <p:grpSpPr>
              <a:xfrm>
                <a:off x="1429100" y="2771847"/>
                <a:ext cx="1800200" cy="992584"/>
                <a:chOff x="2345143" y="2365645"/>
                <a:chExt cx="1800200" cy="992584"/>
              </a:xfrm>
            </p:grpSpPr>
            <p:sp>
              <p:nvSpPr>
                <p:cNvPr id="13" name="TextBox 7"/>
                <p:cNvSpPr txBox="1"/>
                <p:nvPr/>
              </p:nvSpPr>
              <p:spPr>
                <a:xfrm>
                  <a:off x="2345143" y="2365645"/>
                  <a:ext cx="1800200" cy="6771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4400" dirty="0">
                      <a:solidFill>
                        <a:schemeClr val="bg1"/>
                      </a:solidFill>
                    </a:rPr>
                    <a:t>目录</a:t>
                  </a:r>
                </a:p>
              </p:txBody>
            </p:sp>
            <p:sp>
              <p:nvSpPr>
                <p:cNvPr id="14" name="TextBox 8"/>
                <p:cNvSpPr txBox="1"/>
                <p:nvPr/>
              </p:nvSpPr>
              <p:spPr>
                <a:xfrm>
                  <a:off x="2345143" y="3142785"/>
                  <a:ext cx="1800200" cy="21544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en-US" altLang="zh-CN" sz="1400">
                      <a:solidFill>
                        <a:schemeClr val="bg1"/>
                      </a:solidFill>
                    </a:rPr>
                    <a:t>CONTENTS</a:t>
                  </a:r>
                </a:p>
              </p:txBody>
            </p:sp>
          </p:grpSp>
        </p:grpSp>
      </p:grpSp>
      <p:sp>
        <p:nvSpPr>
          <p:cNvPr id="16" name="动作按钮: 后退或前一项 15">
            <a:hlinkClick r:id="" action="ppaction://hlinkshowjump?jump=previousslide" highlightClick="1"/>
          </p:cNvPr>
          <p:cNvSpPr/>
          <p:nvPr userDrawn="1"/>
        </p:nvSpPr>
        <p:spPr>
          <a:xfrm>
            <a:off x="10990894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动作按钮: 前进或下一项 16">
            <a:hlinkClick r:id="" action="ppaction://hlinkshowjump?jump=nextslide" highlightClick="1"/>
          </p:cNvPr>
          <p:cNvSpPr/>
          <p:nvPr userDrawn="1"/>
        </p:nvSpPr>
        <p:spPr>
          <a:xfrm>
            <a:off x="11354432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动作按钮: 结束 17">
            <a:hlinkClick r:id="" action="ppaction://hlinkshowjump?jump=endshow" highlightClick="1"/>
          </p:cNvPr>
          <p:cNvSpPr/>
          <p:nvPr userDrawn="1"/>
        </p:nvSpPr>
        <p:spPr>
          <a:xfrm>
            <a:off x="11708444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9" name="直接连接符 18"/>
          <p:cNvCxnSpPr/>
          <p:nvPr userDrawn="1"/>
        </p:nvCxnSpPr>
        <p:spPr>
          <a:xfrm>
            <a:off x="2807854" y="1105093"/>
            <a:ext cx="915459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"/>
          <p:cNvGrpSpPr/>
          <p:nvPr userDrawn="1"/>
        </p:nvGrpSpPr>
        <p:grpSpPr>
          <a:xfrm>
            <a:off x="821831" y="1261711"/>
            <a:ext cx="2969239" cy="2905010"/>
            <a:chOff x="-949635" y="0"/>
            <a:chExt cx="7009631" cy="6858000"/>
          </a:xfrm>
        </p:grpSpPr>
        <p:sp>
          <p:nvSpPr>
            <p:cNvPr id="8" name="Diamond 3"/>
            <p:cNvSpPr/>
            <p:nvPr/>
          </p:nvSpPr>
          <p:spPr bwMode="auto">
            <a:xfrm>
              <a:off x="-949635" y="0"/>
              <a:ext cx="7009631" cy="6858000"/>
            </a:xfrm>
            <a:prstGeom prst="diamond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 w="1905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Diamond 4"/>
            <p:cNvSpPr/>
            <p:nvPr/>
          </p:nvSpPr>
          <p:spPr bwMode="auto">
            <a:xfrm>
              <a:off x="-176517" y="653134"/>
              <a:ext cx="5647878" cy="5525706"/>
            </a:xfrm>
            <a:prstGeom prst="diamond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Group 2"/>
          <p:cNvGrpSpPr/>
          <p:nvPr userDrawn="1"/>
        </p:nvGrpSpPr>
        <p:grpSpPr>
          <a:xfrm>
            <a:off x="764577" y="1824845"/>
            <a:ext cx="1778742" cy="1778742"/>
            <a:chOff x="990600" y="2044717"/>
            <a:chExt cx="2768566" cy="2768566"/>
          </a:xfrm>
        </p:grpSpPr>
        <p:sp>
          <p:nvSpPr>
            <p:cNvPr id="11" name="Diamond 5"/>
            <p:cNvSpPr/>
            <p:nvPr/>
          </p:nvSpPr>
          <p:spPr bwMode="auto">
            <a:xfrm>
              <a:off x="990600" y="2044717"/>
              <a:ext cx="2768566" cy="2768566"/>
            </a:xfrm>
            <a:prstGeom prst="diamond">
              <a:avLst/>
            </a:prstGeom>
            <a:solidFill>
              <a:schemeClr val="accent1"/>
            </a:solidFill>
            <a:ln w="5080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9"/>
            <p:cNvGrpSpPr/>
            <p:nvPr/>
          </p:nvGrpSpPr>
          <p:grpSpPr>
            <a:xfrm>
              <a:off x="1429100" y="2771847"/>
              <a:ext cx="1800200" cy="992584"/>
              <a:chOff x="2345143" y="2365645"/>
              <a:chExt cx="1800200" cy="992584"/>
            </a:xfrm>
          </p:grpSpPr>
          <p:sp>
            <p:nvSpPr>
              <p:cNvPr id="13" name="TextBox 7"/>
              <p:cNvSpPr txBox="1"/>
              <p:nvPr/>
            </p:nvSpPr>
            <p:spPr>
              <a:xfrm>
                <a:off x="2345143" y="2365645"/>
                <a:ext cx="1800200" cy="677107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zh-CN" altLang="en-US" sz="4400" dirty="0">
                    <a:solidFill>
                      <a:schemeClr val="bg1"/>
                    </a:solidFill>
                  </a:rPr>
                  <a:t>目录</a:t>
                </a:r>
              </a:p>
            </p:txBody>
          </p:sp>
          <p:sp>
            <p:nvSpPr>
              <p:cNvPr id="14" name="TextBox 8"/>
              <p:cNvSpPr txBox="1"/>
              <p:nvPr/>
            </p:nvSpPr>
            <p:spPr>
              <a:xfrm>
                <a:off x="2345143" y="3142785"/>
                <a:ext cx="1800200" cy="21544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en-US" altLang="zh-CN" sz="1400">
                    <a:solidFill>
                      <a:schemeClr val="bg1"/>
                    </a:solidFill>
                  </a:rPr>
                  <a:t>CONTENTS</a:t>
                </a:r>
              </a:p>
            </p:txBody>
          </p:sp>
        </p:grpSp>
      </p:grpSp>
      <p:sp>
        <p:nvSpPr>
          <p:cNvPr id="15" name="Diamond 11"/>
          <p:cNvSpPr/>
          <p:nvPr userDrawn="1"/>
        </p:nvSpPr>
        <p:spPr bwMode="auto">
          <a:xfrm>
            <a:off x="1879174" y="951570"/>
            <a:ext cx="739798" cy="739797"/>
          </a:xfrm>
          <a:prstGeom prst="diamond">
            <a:avLst/>
          </a:prstGeom>
          <a:solidFill>
            <a:schemeClr val="accent2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6" name="Diamond 12"/>
          <p:cNvSpPr/>
          <p:nvPr userDrawn="1"/>
        </p:nvSpPr>
        <p:spPr bwMode="auto">
          <a:xfrm>
            <a:off x="2707062" y="1762528"/>
            <a:ext cx="739798" cy="739797"/>
          </a:xfrm>
          <a:prstGeom prst="diamond">
            <a:avLst/>
          </a:prstGeom>
          <a:solidFill>
            <a:schemeClr val="accent3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7" name="Diamond 13"/>
          <p:cNvSpPr/>
          <p:nvPr userDrawn="1"/>
        </p:nvSpPr>
        <p:spPr bwMode="auto">
          <a:xfrm>
            <a:off x="2707062" y="2907540"/>
            <a:ext cx="739798" cy="739797"/>
          </a:xfrm>
          <a:prstGeom prst="diamond">
            <a:avLst/>
          </a:prstGeom>
          <a:solidFill>
            <a:schemeClr val="accent4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8" name="Diamond 14"/>
          <p:cNvSpPr/>
          <p:nvPr userDrawn="1"/>
        </p:nvSpPr>
        <p:spPr bwMode="auto">
          <a:xfrm>
            <a:off x="1879174" y="3768327"/>
            <a:ext cx="739798" cy="739797"/>
          </a:xfrm>
          <a:prstGeom prst="diamond">
            <a:avLst/>
          </a:prstGeom>
          <a:solidFill>
            <a:schemeClr val="accent5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grpSp>
        <p:nvGrpSpPr>
          <p:cNvPr id="19" name="Group 21"/>
          <p:cNvGrpSpPr/>
          <p:nvPr userDrawn="1"/>
        </p:nvGrpSpPr>
        <p:grpSpPr>
          <a:xfrm>
            <a:off x="2618972" y="1135204"/>
            <a:ext cx="2545865" cy="361864"/>
            <a:chOff x="3943834" y="704409"/>
            <a:chExt cx="3962574" cy="563232"/>
          </a:xfrm>
        </p:grpSpPr>
        <p:sp>
          <p:nvSpPr>
            <p:cNvPr id="20" name="TextBox 1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2" name="Group 22"/>
          <p:cNvGrpSpPr/>
          <p:nvPr userDrawn="1"/>
        </p:nvGrpSpPr>
        <p:grpSpPr>
          <a:xfrm>
            <a:off x="3446860" y="1930146"/>
            <a:ext cx="2545865" cy="361864"/>
            <a:chOff x="3943834" y="704409"/>
            <a:chExt cx="3962574" cy="563232"/>
          </a:xfrm>
        </p:grpSpPr>
        <p:sp>
          <p:nvSpPr>
            <p:cNvPr id="23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5" name="Group 25"/>
          <p:cNvGrpSpPr/>
          <p:nvPr userDrawn="1"/>
        </p:nvGrpSpPr>
        <p:grpSpPr>
          <a:xfrm>
            <a:off x="3446860" y="3148925"/>
            <a:ext cx="2545865" cy="361864"/>
            <a:chOff x="3943834" y="704409"/>
            <a:chExt cx="3962574" cy="563232"/>
          </a:xfrm>
        </p:grpSpPr>
        <p:sp>
          <p:nvSpPr>
            <p:cNvPr id="26" name="TextBox 26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8" name="Group 28"/>
          <p:cNvGrpSpPr/>
          <p:nvPr userDrawn="1"/>
        </p:nvGrpSpPr>
        <p:grpSpPr>
          <a:xfrm>
            <a:off x="2618972" y="4024449"/>
            <a:ext cx="2545865" cy="361864"/>
            <a:chOff x="3943834" y="704409"/>
            <a:chExt cx="3962574" cy="563232"/>
          </a:xfrm>
        </p:grpSpPr>
        <p:sp>
          <p:nvSpPr>
            <p:cNvPr id="29" name="TextBox 2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动作按钮: 后退或前一项 31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动作按钮: 前进或下一项 32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动作按钮: 结束 33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动作按钮: 自定义 2">
            <a:hlinkClick r:id="" action="ppaction://noaction" highlightClick="1"/>
          </p:cNvPr>
          <p:cNvSpPr/>
          <p:nvPr userDrawn="1"/>
        </p:nvSpPr>
        <p:spPr>
          <a:xfrm>
            <a:off x="753262" y="5360446"/>
            <a:ext cx="1706136" cy="369332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08222" y="80457"/>
            <a:ext cx="11905977" cy="644166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课时标题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489018" y="6430679"/>
            <a:ext cx="372373" cy="365125"/>
          </a:xfrm>
        </p:spPr>
        <p:txBody>
          <a:bodyPr/>
          <a:lstStyle>
            <a:lvl1pPr>
              <a:defRPr sz="1200"/>
            </a:lvl1pPr>
          </a:lstStyle>
          <a:p>
            <a:fld id="{E82546D3-0A1B-4AD3-8423-C2D4F2A3C69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31" name="动作按钮: 后退或前一项 30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动作按钮: 前进或下一项 31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动作按钮: 结束 32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4" name="组合 9"/>
          <p:cNvGrpSpPr/>
          <p:nvPr userDrawn="1"/>
        </p:nvGrpSpPr>
        <p:grpSpPr bwMode="auto">
          <a:xfrm>
            <a:off x="4074022" y="6410194"/>
            <a:ext cx="4043955" cy="406096"/>
            <a:chOff x="2364896" y="6103024"/>
            <a:chExt cx="3913269" cy="423863"/>
          </a:xfrm>
        </p:grpSpPr>
        <p:pic>
          <p:nvPicPr>
            <p:cNvPr id="35" name="图片 34">
              <a:hlinkClick r:id="rId2"/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6" name="图片 47" descr="未标题-1 拷贝.png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38" name="直接连接符 37"/>
          <p:cNvCxnSpPr/>
          <p:nvPr userDrawn="1"/>
        </p:nvCxnSpPr>
        <p:spPr>
          <a:xfrm>
            <a:off x="139148" y="6292912"/>
            <a:ext cx="11875052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 userDrawn="1"/>
        </p:nvCxnSpPr>
        <p:spPr>
          <a:xfrm>
            <a:off x="139148" y="791981"/>
            <a:ext cx="11875052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 userDrawn="1"/>
        </p:nvCxnSpPr>
        <p:spPr>
          <a:xfrm>
            <a:off x="3130484" y="1221941"/>
            <a:ext cx="0" cy="4641011"/>
          </a:xfrm>
          <a:prstGeom prst="line">
            <a:avLst/>
          </a:prstGeom>
          <a:ln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 userDrawn="1"/>
        </p:nvGrpSpPr>
        <p:grpSpPr>
          <a:xfrm>
            <a:off x="108223" y="2106221"/>
            <a:ext cx="3026493" cy="2905010"/>
            <a:chOff x="755951" y="2210607"/>
            <a:chExt cx="3026493" cy="2905010"/>
          </a:xfrm>
        </p:grpSpPr>
        <p:grpSp>
          <p:nvGrpSpPr>
            <p:cNvPr id="44" name="Group 1"/>
            <p:cNvGrpSpPr/>
            <p:nvPr/>
          </p:nvGrpSpPr>
          <p:grpSpPr>
            <a:xfrm>
              <a:off x="813205" y="2210607"/>
              <a:ext cx="2969239" cy="2905010"/>
              <a:chOff x="-949635" y="0"/>
              <a:chExt cx="7009631" cy="6858000"/>
            </a:xfrm>
          </p:grpSpPr>
          <p:sp>
            <p:nvSpPr>
              <p:cNvPr id="50" name="Diamond 3"/>
              <p:cNvSpPr/>
              <p:nvPr/>
            </p:nvSpPr>
            <p:spPr bwMode="auto">
              <a:xfrm>
                <a:off x="-949635" y="0"/>
                <a:ext cx="7009631" cy="6858000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  <a:alpha val="35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Diamond 4"/>
              <p:cNvSpPr/>
              <p:nvPr/>
            </p:nvSpPr>
            <p:spPr bwMode="auto">
              <a:xfrm>
                <a:off x="-176517" y="653134"/>
                <a:ext cx="5647878" cy="5525706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5" name="Group 2"/>
            <p:cNvGrpSpPr/>
            <p:nvPr/>
          </p:nvGrpSpPr>
          <p:grpSpPr>
            <a:xfrm>
              <a:off x="755951" y="2773741"/>
              <a:ext cx="1778742" cy="1778742"/>
              <a:chOff x="990600" y="2044717"/>
              <a:chExt cx="2768566" cy="2768566"/>
            </a:xfrm>
          </p:grpSpPr>
          <p:sp>
            <p:nvSpPr>
              <p:cNvPr id="46" name="Diamond 5"/>
              <p:cNvSpPr/>
              <p:nvPr/>
            </p:nvSpPr>
            <p:spPr bwMode="auto">
              <a:xfrm>
                <a:off x="990600" y="2044717"/>
                <a:ext cx="2768566" cy="2768566"/>
              </a:xfrm>
              <a:prstGeom prst="diamond">
                <a:avLst/>
              </a:prstGeom>
              <a:solidFill>
                <a:schemeClr val="accent1"/>
              </a:solidFill>
              <a:ln w="5080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9"/>
              <p:cNvGrpSpPr/>
              <p:nvPr/>
            </p:nvGrpSpPr>
            <p:grpSpPr>
              <a:xfrm>
                <a:off x="1429100" y="2771847"/>
                <a:ext cx="1800200" cy="992584"/>
                <a:chOff x="2345143" y="2365645"/>
                <a:chExt cx="1800200" cy="992584"/>
              </a:xfrm>
            </p:grpSpPr>
            <p:sp>
              <p:nvSpPr>
                <p:cNvPr id="48" name="TextBox 7"/>
                <p:cNvSpPr txBox="1"/>
                <p:nvPr/>
              </p:nvSpPr>
              <p:spPr>
                <a:xfrm>
                  <a:off x="2345143" y="2365645"/>
                  <a:ext cx="1800200" cy="6771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4400" dirty="0">
                      <a:solidFill>
                        <a:schemeClr val="bg1"/>
                      </a:solidFill>
                    </a:rPr>
                    <a:t>目录</a:t>
                  </a:r>
                </a:p>
              </p:txBody>
            </p:sp>
            <p:sp>
              <p:nvSpPr>
                <p:cNvPr id="49" name="TextBox 8"/>
                <p:cNvSpPr txBox="1"/>
                <p:nvPr/>
              </p:nvSpPr>
              <p:spPr>
                <a:xfrm>
                  <a:off x="2345143" y="3142785"/>
                  <a:ext cx="1800200" cy="21544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en-US" altLang="zh-CN" sz="1400" dirty="0">
                      <a:solidFill>
                        <a:schemeClr val="bg1"/>
                      </a:solidFill>
                    </a:rPr>
                    <a:t>CONTENTS</a:t>
                  </a:r>
                </a:p>
              </p:txBody>
            </p:sp>
          </p:grpSp>
        </p:grpSp>
      </p:grpSp>
      <p:sp>
        <p:nvSpPr>
          <p:cNvPr id="23" name="文本框 22">
            <a:hlinkClick r:id="rId2"/>
          </p:cNvPr>
          <p:cNvSpPr txBox="1"/>
          <p:nvPr userDrawn="1"/>
        </p:nvSpPr>
        <p:spPr>
          <a:xfrm>
            <a:off x="489018" y="5389474"/>
            <a:ext cx="2268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B050"/>
                </a:solidFill>
              </a:rPr>
              <a:t>@《</a:t>
            </a:r>
            <a:r>
              <a:rPr lang="zh-CN" altLang="en-US" b="1" dirty="0" smtClean="0">
                <a:solidFill>
                  <a:srgbClr val="00B050"/>
                </a:solidFill>
              </a:rPr>
              <a:t>创新设计</a:t>
            </a:r>
            <a:r>
              <a:rPr lang="en-US" altLang="zh-CN" b="1" dirty="0" smtClean="0">
                <a:solidFill>
                  <a:srgbClr val="00B050"/>
                </a:solidFill>
              </a:rPr>
              <a:t>》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241540" y="534838"/>
            <a:ext cx="11701077" cy="59119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主文档内容</a:t>
            </a:r>
          </a:p>
        </p:txBody>
      </p:sp>
      <p:sp>
        <p:nvSpPr>
          <p:cNvPr id="8" name="动作按钮: 后退或前一项 7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动作按钮: 前进或下一项 8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动作按钮: 结束 9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241540" y="406451"/>
            <a:ext cx="11701077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hlinkClick r:id="rId2"/>
          </p:cNvPr>
          <p:cNvSpPr txBox="1"/>
          <p:nvPr userDrawn="1"/>
        </p:nvSpPr>
        <p:spPr>
          <a:xfrm>
            <a:off x="10668115" y="98406"/>
            <a:ext cx="14140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0B050"/>
                </a:solidFill>
              </a:rPr>
              <a:t>@《</a:t>
            </a:r>
            <a:r>
              <a:rPr lang="zh-CN" altLang="en-US" sz="1200" b="1" dirty="0" smtClean="0">
                <a:solidFill>
                  <a:srgbClr val="00B050"/>
                </a:solidFill>
              </a:rPr>
              <a:t>创新设计</a:t>
            </a:r>
            <a:r>
              <a:rPr lang="en-US" altLang="zh-CN" sz="1200" b="1" dirty="0" smtClean="0">
                <a:solidFill>
                  <a:srgbClr val="00B050"/>
                </a:solidFill>
              </a:rPr>
              <a:t>》</a:t>
            </a:r>
            <a:endParaRPr lang="zh-CN" altLang="en-US" sz="1200" b="1" dirty="0">
              <a:solidFill>
                <a:srgbClr val="00B050"/>
              </a:solidFill>
            </a:endParaRPr>
          </a:p>
        </p:txBody>
      </p:sp>
      <p:sp>
        <p:nvSpPr>
          <p:cNvPr id="12" name="燕尾形 11">
            <a:hlinkClick r:id="rId3" action="ppaction://hlinksldjump"/>
          </p:cNvPr>
          <p:cNvSpPr/>
          <p:nvPr userDrawn="1"/>
        </p:nvSpPr>
        <p:spPr>
          <a:xfrm>
            <a:off x="9421190" y="6492382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热点追踪篇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燕尾形 12">
            <a:hlinkClick r:id="rId4" action="ppaction://hlinksldjump"/>
          </p:cNvPr>
          <p:cNvSpPr/>
          <p:nvPr userDrawn="1"/>
        </p:nvSpPr>
        <p:spPr>
          <a:xfrm>
            <a:off x="6490044" y="6494203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自主学习篇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燕尾形 13">
            <a:hlinkClick r:id="rId5" action="ppaction://hlinksldjump"/>
          </p:cNvPr>
          <p:cNvSpPr/>
          <p:nvPr userDrawn="1"/>
        </p:nvSpPr>
        <p:spPr>
          <a:xfrm>
            <a:off x="7926897" y="6490795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5872618"/>
            <a:ext cx="102044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4402" flipH="1" flipV="1">
            <a:off x="7824363" y="3403693"/>
            <a:ext cx="4000325" cy="3602451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0" y="2489040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300" dirty="0" smtClean="0">
                <a:solidFill>
                  <a:srgbClr val="778495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微软雅黑" panose="020B0503020204020204" pitchFamily="34" charset="-122"/>
              </a:rPr>
              <a:t>本课内容结束</a:t>
            </a:r>
            <a:endParaRPr lang="zh-CN" altLang="en-US" sz="4800" spc="300" dirty="0">
              <a:solidFill>
                <a:srgbClr val="778495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微软雅黑" panose="020B0503020204020204" pitchFamily="34" charset="-122"/>
            </a:endParaRPr>
          </a:p>
        </p:txBody>
      </p:sp>
      <p:grpSp>
        <p:nvGrpSpPr>
          <p:cNvPr id="7" name="组合 9"/>
          <p:cNvGrpSpPr/>
          <p:nvPr userDrawn="1"/>
        </p:nvGrpSpPr>
        <p:grpSpPr bwMode="auto">
          <a:xfrm>
            <a:off x="3252234" y="6134625"/>
            <a:ext cx="5684358" cy="547914"/>
            <a:chOff x="2364896" y="6103024"/>
            <a:chExt cx="3913269" cy="423863"/>
          </a:xfrm>
        </p:grpSpPr>
        <p:pic>
          <p:nvPicPr>
            <p:cNvPr id="8" name="图片 7">
              <a:hlinkClick r:id="rId4"/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" name="图片 47" descr="未标题-1 拷贝.png"/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8E961-0A61-4EB6-98E7-EFE1458794F6}" type="datetimeFigureOut">
              <a:rPr lang="zh-CN" altLang="en-US" smtClean="0"/>
              <a:pPr/>
              <a:t>2019-7-12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546D3-0A1B-4AD3-8423-C2D4F2A3C69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11" y="0"/>
            <a:ext cx="12188389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 userDrawn="1"/>
        </p:nvSpPr>
        <p:spPr>
          <a:xfrm>
            <a:off x="432854" y="6501159"/>
            <a:ext cx="427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582C8A1B-FD01-4FEC-BC4C-A4CD3B747067}" type="slidenum">
              <a:rPr lang="zh-CN" alt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pPr algn="ctr"/>
              <a:t>‹#›</a:t>
            </a:fld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>
            <a:hlinkClick r:id="" action="ppaction://hlinkshowjump?jump=previousslide"/>
          </p:cNvPr>
          <p:cNvSpPr/>
          <p:nvPr userDrawn="1"/>
        </p:nvSpPr>
        <p:spPr>
          <a:xfrm>
            <a:off x="-1" y="6280397"/>
            <a:ext cx="459107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hlinkClick r:id="" action="ppaction://hlinkshowjump?jump=nextslide"/>
          </p:cNvPr>
          <p:cNvSpPr/>
          <p:nvPr userDrawn="1"/>
        </p:nvSpPr>
        <p:spPr>
          <a:xfrm>
            <a:off x="834588" y="6280397"/>
            <a:ext cx="459107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D:\&#20849;&#20139;\&#25919;&#27835;2017\&#32771;&#21521;&#19968;.ti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file:///D:\&#20849;&#20139;\&#25919;&#27835;2017\&#32771;&#21521;&#20108;.ti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26537" y="2852936"/>
            <a:ext cx="116472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1700"/>
              </a:spcBef>
              <a:spcAft>
                <a:spcPts val="1650"/>
              </a:spcAft>
              <a:tabLst>
                <a:tab pos="2400300" algn="l"/>
              </a:tabLst>
            </a:pPr>
            <a:r>
              <a:rPr lang="zh-CN" altLang="zh-CN" sz="3200" b="1" kern="100" dirty="0">
                <a:latin typeface="Times New Roman" pitchFamily="18" charset="0"/>
                <a:ea typeface="黑体" pitchFamily="2" charset="-122"/>
                <a:cs typeface="Times New Roman"/>
              </a:rPr>
              <a:t>课时</a:t>
            </a:r>
            <a:r>
              <a:rPr lang="en-US" altLang="zh-CN" sz="3200" b="1" kern="100" dirty="0">
                <a:latin typeface="Times New Roman" pitchFamily="18" charset="0"/>
                <a:ea typeface="黑体" pitchFamily="2" charset="-122"/>
                <a:cs typeface="Times New Roman"/>
              </a:rPr>
              <a:t>2</a:t>
            </a:r>
            <a:r>
              <a:rPr lang="zh-CN" altLang="zh-CN" sz="3200" b="1" kern="100" dirty="0">
                <a:latin typeface="Times New Roman" pitchFamily="18" charset="0"/>
                <a:ea typeface="黑体" pitchFamily="2" charset="-122"/>
                <a:cs typeface="Times New Roman"/>
              </a:rPr>
              <a:t>　政府的责任：对人民负责</a:t>
            </a:r>
            <a:endParaRPr lang="zh-CN" altLang="zh-CN" sz="3200" b="1" kern="100" dirty="0">
              <a:effectLst/>
              <a:latin typeface="Times New Roman" pitchFamily="18" charset="0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407897"/>
              </p:ext>
            </p:extLst>
          </p:nvPr>
        </p:nvGraphicFramePr>
        <p:xfrm>
          <a:off x="407368" y="992088"/>
          <a:ext cx="11521280" cy="5029200"/>
        </p:xfrm>
        <a:graphic>
          <a:graphicData uri="http://schemas.openxmlformats.org/drawingml/2006/table">
            <a:tbl>
              <a:tblPr/>
              <a:tblGrid>
                <a:gridCol w="2736304"/>
                <a:gridCol w="3960440"/>
                <a:gridCol w="4824536"/>
              </a:tblGrid>
              <a:tr h="126014"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0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学习目标</a:t>
                      </a:r>
                      <a:endParaRPr lang="zh-CN" sz="20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0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核心素养</a:t>
                      </a:r>
                      <a:endParaRPr lang="zh-CN" sz="20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0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要点晨背</a:t>
                      </a:r>
                      <a:endParaRPr lang="zh-CN" sz="20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8322"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000" b="1" kern="100" baseline="0">
                          <a:effectLst/>
                          <a:latin typeface="Times New Roman"/>
                          <a:cs typeface="Times New Roman"/>
                        </a:rPr>
                        <a:t>明确政府的责任、宗旨和工作的基本原则。</a:t>
                      </a:r>
                      <a:endParaRPr lang="zh-CN" sz="20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000" b="1" kern="100" baseline="0">
                          <a:effectLst/>
                          <a:latin typeface="Times New Roman"/>
                          <a:cs typeface="Times New Roman"/>
                        </a:rPr>
                        <a:t>理解政府坚持对人民负责原则的基本要求。</a:t>
                      </a:r>
                      <a:r>
                        <a:rPr lang="en-US" sz="2000" b="1" kern="100" baseline="0">
                          <a:effectLst/>
                          <a:latin typeface="Times New Roman"/>
                          <a:cs typeface="Courier New"/>
                        </a:rPr>
                        <a:t>(</a:t>
                      </a:r>
                      <a:r>
                        <a:rPr lang="zh-CN" sz="2000" b="1" kern="100" baseline="0">
                          <a:effectLst/>
                          <a:latin typeface="Times New Roman"/>
                          <a:cs typeface="Times New Roman"/>
                        </a:rPr>
                        <a:t>重点＋难点</a:t>
                      </a:r>
                      <a:r>
                        <a:rPr lang="en-US" sz="2000" b="1" kern="100" baseline="0">
                          <a:effectLst/>
                          <a:latin typeface="Times New Roman"/>
                          <a:cs typeface="Courier New"/>
                        </a:rPr>
                        <a:t>)</a:t>
                      </a:r>
                      <a:endParaRPr lang="zh-CN" sz="20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000" b="1" kern="100" baseline="0">
                          <a:effectLst/>
                          <a:latin typeface="Times New Roman"/>
                          <a:cs typeface="Times New Roman"/>
                        </a:rPr>
                        <a:t>了解公民向政府求助或投诉的途径，理解其意义。</a:t>
                      </a:r>
                      <a:endParaRPr lang="zh-CN" sz="20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 dirty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000" b="1" kern="100" baseline="0" dirty="0">
                          <a:effectLst/>
                          <a:latin typeface="Times New Roman"/>
                          <a:cs typeface="Times New Roman"/>
                        </a:rPr>
                        <a:t>政治认同：明确政府工作的基本原则和宗旨；通过政府为公民求助或投诉开辟的多种途径，进一步感悟政府的性质。</a:t>
                      </a:r>
                      <a:endParaRPr lang="zh-CN" sz="20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 dirty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000" b="1" kern="100" baseline="0" dirty="0">
                          <a:effectLst/>
                          <a:latin typeface="Times New Roman"/>
                          <a:cs typeface="Times New Roman"/>
                        </a:rPr>
                        <a:t>科学精神：正确理解政府坚持对人民负责原则的要求。</a:t>
                      </a:r>
                      <a:endParaRPr lang="zh-CN" sz="20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 dirty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000" b="1" kern="100" baseline="0" dirty="0">
                          <a:effectLst/>
                          <a:latin typeface="Times New Roman"/>
                          <a:cs typeface="Times New Roman"/>
                        </a:rPr>
                        <a:t>法治意识：了解政府的行政裁决制度。</a:t>
                      </a:r>
                      <a:endParaRPr lang="zh-CN" sz="20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 dirty="0">
                          <a:effectLst/>
                          <a:latin typeface="Times New Roman"/>
                          <a:cs typeface="Courier New"/>
                        </a:rPr>
                        <a:t>4.</a:t>
                      </a:r>
                      <a:r>
                        <a:rPr lang="zh-CN" sz="2000" b="1" kern="100" baseline="0" dirty="0">
                          <a:effectLst/>
                          <a:latin typeface="Times New Roman"/>
                          <a:cs typeface="Times New Roman"/>
                        </a:rPr>
                        <a:t>公共参与：了解公民向政府求助或投诉的途径。</a:t>
                      </a:r>
                      <a:endParaRPr lang="zh-CN" sz="20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 dirty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000" b="1" kern="100" baseline="0" dirty="0">
                          <a:effectLst/>
                          <a:latin typeface="Times New Roman"/>
                          <a:cs typeface="Times New Roman"/>
                        </a:rPr>
                        <a:t>我国政府的宗旨是为人民服务，政府工作的基本原则是对人民负责。</a:t>
                      </a:r>
                      <a:endParaRPr lang="zh-CN" sz="20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 dirty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000" b="1" kern="100" baseline="0" dirty="0">
                          <a:effectLst/>
                          <a:latin typeface="Times New Roman"/>
                          <a:cs typeface="Times New Roman"/>
                        </a:rPr>
                        <a:t>我国政府对人民负责的基本要求是坚持为人民服务的工作态度、树立求真务实的工作作风、坚持从群众中来到群众中去的工作方法。</a:t>
                      </a:r>
                      <a:endParaRPr lang="zh-CN" sz="20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000" b="1" kern="100" baseline="0" dirty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000" b="1" kern="100" baseline="0" dirty="0">
                          <a:effectLst/>
                          <a:latin typeface="Times New Roman"/>
                          <a:cs typeface="Times New Roman"/>
                        </a:rPr>
                        <a:t>政府为公民求助或投诉提供了多种途径：开设热线电话、设立信访部门、依法建立行政裁决制度等。</a:t>
                      </a:r>
                      <a:endParaRPr lang="zh-CN" sz="20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22663" marR="22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528360" y="836712"/>
            <a:ext cx="10588449" cy="6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890395" algn="l"/>
                <a:tab pos="2700655" algn="l"/>
              </a:tabLst>
            </a:pPr>
            <a:r>
              <a:rPr lang="en-US" altLang="zh-CN" sz="2600" b="1" kern="100" dirty="0">
                <a:latin typeface="Times New Roman"/>
                <a:ea typeface="黑体"/>
              </a:rPr>
              <a:t>[</a:t>
            </a:r>
            <a:r>
              <a:rPr lang="zh-CN" altLang="zh-CN" sz="2600" b="1" kern="100" dirty="0">
                <a:latin typeface="Times New Roman"/>
                <a:ea typeface="黑体"/>
                <a:cs typeface="Times New Roman"/>
              </a:rPr>
              <a:t>学新知</a:t>
            </a:r>
            <a:r>
              <a:rPr lang="en-US" altLang="zh-CN" sz="2600" b="1" kern="100" dirty="0">
                <a:latin typeface="Times New Roman"/>
                <a:ea typeface="黑体"/>
              </a:rPr>
              <a:t>]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  <p:pic>
        <p:nvPicPr>
          <p:cNvPr id="3074" name="Picture 2" descr="自主学习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56" y="521329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249687" y="1412776"/>
            <a:ext cx="1164729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我国政府的宗旨和原则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(</a:t>
            </a:r>
            <a:r>
              <a:rPr lang="en-US" altLang="zh-CN" sz="2400" b="1" kern="100" dirty="0">
                <a:latin typeface="Times New Roman"/>
                <a:cs typeface="Courier New"/>
              </a:rPr>
              <a:t>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我国政府的宗旨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是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(</a:t>
            </a:r>
            <a:r>
              <a:rPr lang="en-US" altLang="zh-CN" sz="2400" b="1" kern="100" dirty="0">
                <a:latin typeface="Times New Roman"/>
                <a:cs typeface="Courier New"/>
              </a:rPr>
              <a:t>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我国政府工作的基本原则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是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对人民负责的具体要求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(</a:t>
            </a:r>
            <a:r>
              <a:rPr lang="en-US" altLang="zh-CN" sz="2400" b="1" kern="100" dirty="0">
                <a:latin typeface="Times New Roman"/>
                <a:cs typeface="Courier New"/>
              </a:rPr>
              <a:t>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工作态度：坚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持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工作态度。政府及其工作人员要牢固树立为人民服务、真心实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意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思想，为人民谋利益。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(</a:t>
            </a:r>
            <a:r>
              <a:rPr lang="en-US" altLang="zh-CN" sz="2400" b="1" kern="100" dirty="0">
                <a:latin typeface="Times New Roman"/>
                <a:cs typeface="Courier New"/>
              </a:rPr>
              <a:t>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工作作风：树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立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工作作风。我们的政府不断健全基本公共服务体系，提高行政效率，增强服务意识，努力使政府的各项工作经得起实践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和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检验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28332" y="2033552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为人民服务</a:t>
            </a:r>
            <a:endParaRPr lang="zh-CN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745264" y="2593647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对人民负责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43672" y="3676088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为人民服务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65520" y="4221088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对人民负责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11912" y="477130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求真务实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549159" y="5301208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群众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3760" y="5877272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历史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304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908720"/>
            <a:ext cx="11647294" cy="166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工作方法：坚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持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工作方法。政府通过各种途径，依托各种群众组织、社会团体广泛收集群众的意见和建议，认真对待群众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为群众诚心诚意办实事，尽心竭力解难题，坚持不懈做好事。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034587"/>
              </p:ext>
            </p:extLst>
          </p:nvPr>
        </p:nvGraphicFramePr>
        <p:xfrm>
          <a:off x="442200" y="2777544"/>
          <a:ext cx="11198416" cy="1645920"/>
        </p:xfrm>
        <a:graphic>
          <a:graphicData uri="http://schemas.openxmlformats.org/drawingml/2006/table">
            <a:tbl>
              <a:tblPr/>
              <a:tblGrid>
                <a:gridCol w="11198416"/>
              </a:tblGrid>
              <a:tr h="2559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小提示：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我国政府的宗旨和工作原则是由政府的性质决定的，从根本上说是由我国的国家性质决定的。这三项具体要求也是统一的，不能截然分开，只是从不同角度阐述而已。</a:t>
                      </a: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961554" y="994376"/>
            <a:ext cx="3278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从群众中来到群众中去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3856" y="1524281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来信来访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152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361553"/>
              </p:ext>
            </p:extLst>
          </p:nvPr>
        </p:nvGraphicFramePr>
        <p:xfrm>
          <a:off x="681752" y="2993312"/>
          <a:ext cx="10738698" cy="1097280"/>
        </p:xfrm>
        <a:graphic>
          <a:graphicData uri="http://schemas.openxmlformats.org/drawingml/2006/table">
            <a:tbl>
              <a:tblPr/>
              <a:tblGrid>
                <a:gridCol w="10738698"/>
              </a:tblGrid>
              <a:tr h="108376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小提示：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公民学会向政府部门求助或投诉有助于解决自己的困难，维护自身的合法权益，也有助于政府不断改进工作。</a:t>
                      </a: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1700808"/>
            <a:ext cx="1164729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3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政府为公民求助或投诉提供的途径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cs typeface="Times New Roman"/>
              </a:rPr>
              <a:t>开设热线电话、设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立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、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依法建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立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制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度等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86992" y="230561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信访部门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62048" y="230561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行政裁决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5934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764135" y="829668"/>
            <a:ext cx="10588449" cy="6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en-US" altLang="zh-CN" sz="2600" b="1" kern="100" dirty="0">
                <a:latin typeface="Times New Roman"/>
                <a:ea typeface="黑体"/>
              </a:rPr>
              <a:t>[</a:t>
            </a:r>
            <a:r>
              <a:rPr lang="zh-CN" altLang="zh-CN" sz="2600" b="1" kern="100" dirty="0">
                <a:latin typeface="Times New Roman"/>
                <a:ea typeface="黑体"/>
                <a:cs typeface="Times New Roman"/>
              </a:rPr>
              <a:t>练疑难</a:t>
            </a:r>
            <a:r>
              <a:rPr lang="en-US" altLang="zh-CN" sz="2600" b="1" kern="100" dirty="0">
                <a:latin typeface="Times New Roman"/>
                <a:ea typeface="黑体"/>
              </a:rPr>
              <a:t>]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1700624"/>
            <a:ext cx="11647294" cy="223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1.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判一判：</a:t>
            </a: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我国政府的宗旨是对人民负责。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反对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形象工程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体现了政府求真务实的工作作风。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公民有困难只能求助于政府。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(4)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公民依法向政府部门求助或投诉，有助于维护自身的一切权益。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610066" y="1831176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kern="100">
                <a:solidFill>
                  <a:srgbClr val="FF0000"/>
                </a:solidFill>
                <a:latin typeface="宋体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53168" y="2403472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kern="100">
                <a:solidFill>
                  <a:srgbClr val="FF0000"/>
                </a:solidFill>
                <a:latin typeface="宋体"/>
                <a:ea typeface="仿宋_GB2312"/>
                <a:cs typeface="Times New Roman"/>
              </a:rPr>
              <a:t>√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4240" y="2940039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kern="100">
                <a:solidFill>
                  <a:srgbClr val="FF0000"/>
                </a:solidFill>
                <a:latin typeface="宋体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82752" y="3471391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kern="100">
                <a:solidFill>
                  <a:srgbClr val="FF0000"/>
                </a:solidFill>
                <a:latin typeface="宋体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276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836528"/>
            <a:ext cx="1164729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连一连：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关注民生，体察民情，尊重民意</a:t>
            </a:r>
            <a:r>
              <a:rPr lang="en-US" altLang="zh-CN" sz="2400" b="1" kern="100" dirty="0">
                <a:latin typeface="Times New Roman"/>
                <a:cs typeface="Courier New"/>
              </a:rPr>
              <a:t>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坚持求真务实的工作作风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工作要经得起实践、群众和历史检验</a:t>
            </a:r>
            <a:r>
              <a:rPr lang="en-US" altLang="zh-CN" sz="2400" b="1" kern="100" dirty="0">
                <a:latin typeface="Times New Roman"/>
                <a:cs typeface="Courier New"/>
              </a:rPr>
              <a:t>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B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坚持为人民服务的工作态度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广泛收集群众意见和建议，认真对</a:t>
            </a:r>
            <a:r>
              <a:rPr lang="en-US" altLang="zh-CN" sz="2400" b="1" kern="100" dirty="0">
                <a:latin typeface="Times New Roman"/>
                <a:cs typeface="Courier New"/>
              </a:rPr>
              <a:t>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坚持从群众中来到群众中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去</a:t>
            </a:r>
            <a:endParaRPr lang="en-US" altLang="zh-CN" sz="2400" b="1" kern="100" dirty="0" smtClean="0">
              <a:latin typeface="Times New Roman"/>
              <a:cs typeface="Times New Roman"/>
            </a:endParaRPr>
          </a:p>
          <a:p>
            <a:pPr marL="252000" algn="just"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cs typeface="Times New Roman"/>
              </a:rPr>
              <a:t>待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群众来信来访　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	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工作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方法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591944" y="1700808"/>
            <a:ext cx="2016224" cy="5760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5879976" y="1700808"/>
            <a:ext cx="1728192" cy="5760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663952" y="2852936"/>
            <a:ext cx="194421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46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合作探究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23" y="692696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3479232" y="1257759"/>
            <a:ext cx="79552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政府如何将对人民负责的原则践行于民营企业的发展过</a:t>
            </a:r>
            <a:r>
              <a:rPr lang="zh-CN" altLang="zh-CN" sz="2400" b="1" kern="100" dirty="0" smtClean="0">
                <a:latin typeface="Times New Roman"/>
                <a:ea typeface="黑体"/>
                <a:cs typeface="Times New Roman"/>
              </a:rPr>
              <a:t>程</a:t>
            </a:r>
            <a:r>
              <a:rPr lang="en-US" altLang="zh-CN" sz="2400" b="1" kern="100" dirty="0" smtClean="0">
                <a:latin typeface="Times New Roman"/>
                <a:ea typeface="黑体"/>
                <a:cs typeface="Times New Roman"/>
              </a:rPr>
              <a:t>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1026" name="Picture 2" descr="议题一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1384930"/>
            <a:ext cx="1193611" cy="42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249687" y="2204680"/>
            <a:ext cx="11647294" cy="388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72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改革开放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40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年来，我国民营经济已经成为推动我国发展不可或缺的力量，成为创业就业的主要领域、技术创新的重要主体、国家税收的重要来源。针对有的人提出所谓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民营经济离场论</a:t>
            </a:r>
            <a:r>
              <a:rPr lang="zh-CN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，习近平总书记在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2018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年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11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月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日的民营企业座谈会上强调，我国毫不动摇鼓励、支持、引导非公有制经济发展的方针政策没有变！为了帮助民营经济解决发展中的困难，习近平总书记指出，要优先解决民营企业特别是中小企业融资难问题；相关政府部门要经常听取民营企业反映和诉求，特别是在民营企业遇到困难和问题情况下更要积极作为、靠前服务，帮助解决实际困难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01729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20688"/>
            <a:ext cx="11647294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问题探究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政府在支持民营企业发展中应坚持什么原则？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政治认同水平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从上述原则角度，分析习近平总书记对相关政府部门提出的要求。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政治认同、科学精神水平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  (1)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对人民负责的原则。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(2)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政府应坚持为人民服务的工作态度。相关部门要树立为人民服务的思想，深入企业，听取民营企业的诉求。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政府应树立求真务实的工作作风。相关部门要提高行政效率，增强服务意识，切实帮助企业解决实际困难。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政府应坚持从群众中来到群众中去的工作方法。相关部门要经常听取民营企业反映和诉求，并积极作为，解决民营企业的实际困难。</a:t>
            </a:r>
            <a:endParaRPr lang="zh-CN" altLang="zh-CN" sz="1050" kern="100" dirty="0">
              <a:solidFill>
                <a:srgbClr val="0000FF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836712"/>
            <a:ext cx="11647294" cy="499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名师点拨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政府坚持对人民负责的原则的原因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从国家性质看：我国是工人阶级领导的、以工农联盟为基础的人民民主专政的社会主义国家，本质是人民当家作主，政府作为国家行政机关，应该切实维护人民群众的根本利益，为人民服务、对人民负责。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从政府的性质看：我国政府是人民的政府，它以为人民服务为宗旨，以对人民负责为基本原则。政府职能的履行是由政府性质决定的，是政府性质的体现。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从政府的地位看：政府是国家权力机关的执行机关，是国家行政机关，是人民意旨的执行者和人民利益的捍卫者。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548680"/>
            <a:ext cx="11647294" cy="587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>
                <a:latin typeface="Times New Roman"/>
                <a:ea typeface="黑体"/>
              </a:rPr>
              <a:t>2</a:t>
            </a:r>
            <a:r>
              <a:rPr lang="en-US" altLang="zh-CN" sz="2400" b="1" kern="100" dirty="0">
                <a:latin typeface="Times New Roman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如何区分对人民负责原则的具体要</a:t>
            </a:r>
            <a:r>
              <a:rPr lang="zh-CN" altLang="zh-CN" sz="2400" b="1" kern="100" dirty="0" smtClean="0">
                <a:latin typeface="Times New Roman"/>
                <a:ea typeface="黑体"/>
                <a:cs typeface="Times New Roman"/>
              </a:rPr>
              <a:t>求</a:t>
            </a:r>
            <a:r>
              <a:rPr lang="en-US" altLang="zh-CN" sz="2400" b="1" kern="100" dirty="0" smtClean="0">
                <a:latin typeface="Times New Roman"/>
                <a:ea typeface="黑体"/>
                <a:cs typeface="Times New Roman"/>
              </a:rPr>
              <a:t> </a:t>
            </a:r>
            <a:endParaRPr lang="en-US" altLang="zh-CN" sz="1050" kern="100" dirty="0">
              <a:latin typeface="宋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1050" b="1" kern="100" dirty="0">
              <a:latin typeface="宋体"/>
              <a:ea typeface="黑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评价情景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　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此知识点可结合棚户区改造、治污保洁、脱贫攻坚、政府工作报告有关民生领域的建设等相关材料，考查学生的政治认同、科学精神等素养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。</a:t>
            </a:r>
            <a:endParaRPr lang="en-US" altLang="zh-CN" sz="2400" b="1" kern="100" dirty="0" smtClean="0">
              <a:latin typeface="Times New Roman"/>
              <a:ea typeface="黑体"/>
              <a:cs typeface="Times New Roman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166268"/>
              </p:ext>
            </p:extLst>
          </p:nvPr>
        </p:nvGraphicFramePr>
        <p:xfrm>
          <a:off x="623392" y="1268760"/>
          <a:ext cx="11273589" cy="3840480"/>
        </p:xfrm>
        <a:graphic>
          <a:graphicData uri="http://schemas.openxmlformats.org/drawingml/2006/table">
            <a:tbl>
              <a:tblPr/>
              <a:tblGrid>
                <a:gridCol w="3816424"/>
                <a:gridCol w="7457165"/>
              </a:tblGrid>
              <a:tr h="2049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要求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侧重点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97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坚持为人民服务的工作态度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工作态度强调的是为谁服务，即政府工作人员应当为</a:t>
                      </a:r>
                      <a:r>
                        <a:rPr lang="en-US" sz="2400" b="1" kern="100" baseline="0">
                          <a:effectLst/>
                          <a:latin typeface="宋体"/>
                          <a:cs typeface="Times New Roman"/>
                        </a:rPr>
                        <a:t>“</a:t>
                      </a: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公</a:t>
                      </a:r>
                      <a:r>
                        <a:rPr lang="en-US" sz="2400" b="1" kern="100" baseline="0">
                          <a:effectLst/>
                          <a:latin typeface="宋体"/>
                          <a:cs typeface="Times New Roman"/>
                        </a:rPr>
                        <a:t>”</a:t>
                      </a: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而不是为</a:t>
                      </a:r>
                      <a:r>
                        <a:rPr lang="en-US" sz="2400" b="1" kern="100" baseline="0">
                          <a:effectLst/>
                          <a:latin typeface="宋体"/>
                          <a:cs typeface="Times New Roman"/>
                        </a:rPr>
                        <a:t>“</a:t>
                      </a: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私</a:t>
                      </a:r>
                      <a:r>
                        <a:rPr lang="en-US" sz="2400" b="1" kern="100" baseline="0">
                          <a:effectLst/>
                          <a:latin typeface="宋体"/>
                          <a:cs typeface="Times New Roman"/>
                        </a:rPr>
                        <a:t>”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7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树立求真务实的工作作风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工作作风强调的是服务的质量和效果，即政府工作不能停留在口头上、文件上，而是落到实处，讲求实效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48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坚持从群众中来到群众中去的工作方法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工作方法强调的是怎样开展工作的问题，包括如何决策及如何执行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41840" marR="418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共享\政治2017\考向一.tif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62" y="489545"/>
            <a:ext cx="6414555" cy="53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1821487" y="404664"/>
            <a:ext cx="4490537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>
                <a:latin typeface="Times New Roman"/>
                <a:ea typeface="黑体"/>
                <a:cs typeface="Times New Roman"/>
              </a:rPr>
              <a:t>坚持对人民负责的原则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49687" y="980728"/>
            <a:ext cx="11647294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>
                <a:latin typeface="Arial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Arial"/>
                <a:ea typeface="黑体"/>
                <a:cs typeface="Arial"/>
              </a:rPr>
              <a:t>例</a:t>
            </a: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1]</a:t>
            </a:r>
            <a:r>
              <a:rPr lang="en-US" altLang="zh-CN" sz="2400" b="1" kern="100" dirty="0">
                <a:latin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科学精神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下图漫画《走基层》给政府部门的启示是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3074" name="Picture 2" descr="Z3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003" y="1700808"/>
            <a:ext cx="2472315" cy="235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663819" y="4215095"/>
            <a:ext cx="11192821" cy="223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反对官僚主义，诚心诚意为群众办实事　</a:t>
            </a: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反对形式主义，树立求真务实的工作作风　</a:t>
            </a:r>
            <a:r>
              <a:rPr lang="en-US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反对享乐主义，克服及时行乐思想和特权现象　</a:t>
            </a:r>
            <a:r>
              <a:rPr lang="en-US" altLang="zh-CN" sz="2400" b="1" kern="100" dirty="0">
                <a:latin typeface="宋体"/>
                <a:cs typeface="Times New Roman"/>
              </a:rPr>
              <a:t>④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反对奢靡之风，狠刹挥霍享乐和骄奢淫逸的歪风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A.</a:t>
            </a:r>
            <a:r>
              <a:rPr lang="en-US" altLang="zh-CN" sz="2400" b="1" kern="100" dirty="0">
                <a:latin typeface="宋体"/>
                <a:cs typeface="Times New Roman"/>
              </a:rPr>
              <a:t>①②</a:t>
            </a:r>
            <a:r>
              <a:rPr lang="en-US" altLang="zh-CN" sz="2400" b="1" kern="100" dirty="0">
                <a:latin typeface="Times New Roman"/>
                <a:cs typeface="Courier New"/>
              </a:rPr>
              <a:t> 	B.</a:t>
            </a:r>
            <a:r>
              <a:rPr lang="en-US" altLang="zh-CN" sz="2400" b="1" kern="100" dirty="0">
                <a:latin typeface="宋体"/>
                <a:cs typeface="Times New Roman"/>
              </a:rPr>
              <a:t>①④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②③</a:t>
            </a:r>
            <a:r>
              <a:rPr lang="en-US" altLang="zh-CN" sz="2400" b="1" kern="100" dirty="0">
                <a:latin typeface="Times New Roman"/>
                <a:cs typeface="Courier New"/>
              </a:rPr>
              <a:t> 	D.</a:t>
            </a:r>
            <a:r>
              <a:rPr lang="en-US" altLang="zh-CN" sz="2400" b="1" kern="100" dirty="0" smtClean="0">
                <a:latin typeface="宋体"/>
                <a:cs typeface="Times New Roman"/>
              </a:rPr>
              <a:t>③④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11922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364436" y="1046743"/>
            <a:ext cx="1141779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漫画反映了某些政府工作人员下基层不是真心实意地为群众办实事，而是流于形式，</a:t>
            </a:r>
            <a:r>
              <a:rPr lang="zh-CN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①②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是漫画给政府部门的启示，故选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③④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不符合题意，题干未涉及享乐主义和奢靡之风。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A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4440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4587870" y="794647"/>
            <a:ext cx="5849473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>
                <a:latin typeface="Times New Roman"/>
                <a:ea typeface="黑体"/>
                <a:cs typeface="Times New Roman"/>
              </a:rPr>
              <a:t>政府为公民求助或投诉提供了哪些途径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2050" name="Picture 2" descr="议题二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934" y="917731"/>
            <a:ext cx="1151858" cy="407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249687" y="1567055"/>
            <a:ext cx="11647294" cy="4454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72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为方便广大群众记忆和使用平台，山东省公安厅会同省联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通</a:t>
            </a:r>
            <a:endParaRPr lang="en-US" altLang="zh-CN" sz="2400" b="1" kern="100" dirty="0" smtClean="0">
              <a:latin typeface="Times New Roman"/>
              <a:ea typeface="楷体_GB231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公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司在全省统一开通了民生警务热线电话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——9600110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。济南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公安</a:t>
            </a:r>
            <a:endParaRPr lang="en-US" altLang="zh-CN" sz="2400" b="1" kern="100" dirty="0" smtClean="0">
              <a:latin typeface="Times New Roman"/>
              <a:ea typeface="楷体_GB231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机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关还在全省率先推出了民生警务平台手机版，实现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一键报警</a:t>
            </a:r>
            <a:r>
              <a:rPr lang="en-US" altLang="zh-CN" sz="2400" b="1" kern="100" dirty="0" smtClean="0">
                <a:latin typeface="宋体"/>
                <a:cs typeface="Times New Roman"/>
              </a:rPr>
              <a:t>”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和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道路交通事故快速处理。群众还可以通过手机平台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摇一摇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功能，获取身边的派出所、车管所、出入境办理点的业务信息及学校、公交站点、旅馆等服务信息。省公安厅还专门举办了全省民生警务平台系统操作人员培训班，对全省各市、县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市、区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公安机关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270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名基层民警进行了培训，并由他们负责本地的普及培训，确保每个岗位至少有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名民警熟悉平台使用、办理流程和办理时限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ea typeface="楷体_GB2312"/>
                <a:cs typeface="Times New Roman"/>
              </a:rPr>
              <a:t>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4098" name="Picture 2" descr="Z3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5227" y="1700808"/>
            <a:ext cx="2459405" cy="1543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024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问题探究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政府为公民求助或投诉提供了哪些渠道？它们分别有什么优点和特点？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科学精神、政治认同水平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你有过向政府求助或投诉的经历吗？采用的哪一种渠道？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公共参与水平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(1)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开设热线电话。它具有快捷、迅速、直接的优点，便于群众与政府及时联系和沟通。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设立信访部门。它通过来信、来访，直接听取群众声音，为群众排忧解难。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依法建立行政裁决制度。它是公民求助或投诉的法律途径，有利于维护公民的合法权益。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据实回答。</a:t>
            </a:r>
            <a:endParaRPr lang="zh-CN" altLang="zh-CN" sz="1050" kern="100" dirty="0">
              <a:solidFill>
                <a:srgbClr val="0000FF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548680"/>
            <a:ext cx="11647294" cy="11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名师点拨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/>
                <a:ea typeface="黑体"/>
              </a:rPr>
              <a:t>1</a:t>
            </a:r>
            <a:r>
              <a:rPr lang="en-US" altLang="zh-CN" sz="2400" b="1" kern="100" dirty="0">
                <a:latin typeface="Times New Roman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公民求助或投诉与政府履行职责的联系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075281"/>
              </p:ext>
            </p:extLst>
          </p:nvPr>
        </p:nvGraphicFramePr>
        <p:xfrm>
          <a:off x="623392" y="1772444"/>
          <a:ext cx="11377264" cy="3924280"/>
        </p:xfrm>
        <a:graphic>
          <a:graphicData uri="http://schemas.openxmlformats.org/drawingml/2006/table">
            <a:tbl>
              <a:tblPr/>
              <a:tblGrid>
                <a:gridCol w="1080120"/>
                <a:gridCol w="6120680"/>
                <a:gridCol w="4176464"/>
              </a:tblGrid>
              <a:tr h="1968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 baseline="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内容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意义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47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从政府的角度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政府应当不断提高行政效率、增强服务意识，为公民求助或投诉提供多种途径，比如：开设热线电话，设立信访部门，依法建立行政裁决制度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有助于促进政府不断改进工作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81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从公民的角度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公民学会向政府部门求助或投诉，了解政府所提供的各种具体的求助或投诉途径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有助于解决公民的困难，维护公民的合法权益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6261" marR="3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4437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公民向政府部门求助或投诉</a:t>
            </a:r>
            <a:r>
              <a:rPr lang="en-US" altLang="zh-CN" sz="2400" b="1" kern="100" dirty="0">
                <a:latin typeface="宋体"/>
                <a:ea typeface="黑体"/>
                <a:cs typeface="Times New Roman"/>
              </a:rPr>
              <a:t>≠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监督权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公民在社会生活中遇到困难，自己的合法权益可能受到侵害，可以从单位、社会团体等方面得到帮助，也可以求助于政府。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政府的行为、决定侵害了公民的合法权益，公民向政府部门提出批评、建议，进行申诉、控告、检举就是行使监督权。在社会生活中遇到困难，寻求政府帮助，就不是行使监督权了。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评价情景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　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此知识点往往通过政府部门开设热线电话、政府的信访工作等材料考查学生的公共参与、政治认同和科学精神等素养。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共享\政治2017\考向二.tif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00" y="631805"/>
            <a:ext cx="6414555" cy="53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1818921" y="548680"/>
            <a:ext cx="4490537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>
                <a:latin typeface="Times New Roman"/>
                <a:ea typeface="黑体"/>
                <a:cs typeface="Times New Roman"/>
              </a:rPr>
              <a:t>求助有门　投诉有道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49687" y="1258393"/>
            <a:ext cx="11647294" cy="500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0000" indent="-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Arial"/>
                <a:ea typeface="黑体"/>
                <a:cs typeface="Arial"/>
              </a:rPr>
              <a:t>例</a:t>
            </a: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2]</a:t>
            </a:r>
            <a:r>
              <a:rPr lang="en-US" altLang="zh-CN" sz="2400" b="1" kern="100" dirty="0">
                <a:latin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公共参与、科学精神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点击</a:t>
            </a:r>
            <a:r>
              <a:rPr lang="en-US" altLang="zh-CN" sz="2400" b="1" kern="100" dirty="0">
                <a:latin typeface="Times New Roman"/>
                <a:cs typeface="Courier New"/>
              </a:rPr>
              <a:t>M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市人民政府信息公开平台网页，可以看到这样的文字：</a:t>
            </a:r>
            <a:r>
              <a:rPr lang="zh-CN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公民、法人和其他组织可以在网站上查阅，也可以到本机关主要办公场所查阅《</a:t>
            </a:r>
            <a:r>
              <a:rPr lang="en-US" altLang="zh-CN" sz="2400" b="1" kern="100" dirty="0">
                <a:latin typeface="Times New Roman"/>
                <a:cs typeface="Courier New"/>
              </a:rPr>
              <a:t>M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市政府信息公开目录》。查阅地点：</a:t>
            </a:r>
            <a:r>
              <a:rPr lang="en-US" altLang="zh-CN" sz="2400" b="1" kern="100" dirty="0">
                <a:latin typeface="Times New Roman"/>
                <a:cs typeface="Courier New"/>
              </a:rPr>
              <a:t>M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市市长热线办公室。开放时间：正常工作日。联系电话：</a:t>
            </a:r>
            <a:r>
              <a:rPr lang="en-US" altLang="zh-CN" sz="2400" b="1" kern="100" dirty="0">
                <a:latin typeface="宋体"/>
                <a:cs typeface="Times New Roman"/>
              </a:rPr>
              <a:t>××××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对此理解正确的是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宋体"/>
                <a:cs typeface="Times New Roman"/>
              </a:rPr>
              <a:t>	①</a:t>
            </a:r>
            <a:r>
              <a:rPr lang="en-US" altLang="zh-CN" sz="2400" b="1" kern="100" dirty="0">
                <a:latin typeface="Times New Roman"/>
                <a:cs typeface="Courier New"/>
              </a:rPr>
              <a:t>M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市人民政府坚持主动公开信息，让每个公民都能查阅到他所想要的信息　</a:t>
            </a: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en-US" altLang="zh-CN" sz="2400" b="1" kern="100" dirty="0">
                <a:latin typeface="Times New Roman"/>
                <a:cs typeface="Courier New"/>
              </a:rPr>
              <a:t>M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市人民政府坚持为该市市民提供便民利民的信息公开服务　</a:t>
            </a:r>
            <a:r>
              <a:rPr lang="en-US" altLang="zh-CN" sz="2400" b="1" kern="100" dirty="0">
                <a:latin typeface="宋体"/>
                <a:cs typeface="Times New Roman"/>
              </a:rPr>
              <a:t>③</a:t>
            </a:r>
            <a:r>
              <a:rPr lang="en-US" altLang="zh-CN" sz="2400" b="1" kern="100" dirty="0">
                <a:latin typeface="Times New Roman"/>
                <a:cs typeface="Courier New"/>
              </a:rPr>
              <a:t>M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市人民政府坚持对人民负责原则，让该市市民求助有门、投诉有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道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  </a:t>
            </a:r>
            <a:r>
              <a:rPr lang="en-US" altLang="zh-CN" sz="2400" b="1" kern="100" dirty="0" smtClean="0">
                <a:latin typeface="宋体"/>
                <a:cs typeface="Times New Roman"/>
              </a:rPr>
              <a:t>④</a:t>
            </a:r>
            <a:r>
              <a:rPr lang="en-US" altLang="zh-CN" sz="2400" b="1" kern="100" dirty="0">
                <a:latin typeface="Times New Roman"/>
                <a:cs typeface="Courier New"/>
              </a:rPr>
              <a:t>M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市让每个公民都能通过社情民意制度反映意见、提出建议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①③</a:t>
            </a:r>
            <a:r>
              <a:rPr lang="en-US" altLang="zh-CN" sz="2400" b="1" kern="100" dirty="0">
                <a:latin typeface="Times New Roman"/>
                <a:cs typeface="Courier New"/>
              </a:rPr>
              <a:t> 	B.</a:t>
            </a:r>
            <a:r>
              <a:rPr lang="en-US" altLang="zh-CN" sz="2400" b="1" kern="100" dirty="0">
                <a:latin typeface="宋体"/>
                <a:cs typeface="Times New Roman"/>
              </a:rPr>
              <a:t>②④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②③</a:t>
            </a:r>
            <a:r>
              <a:rPr lang="en-US" altLang="zh-CN" sz="2400" b="1" kern="100" dirty="0">
                <a:latin typeface="Times New Roman"/>
                <a:cs typeface="Courier New"/>
              </a:rPr>
              <a:t> 	D.</a:t>
            </a:r>
            <a:r>
              <a:rPr lang="en-US" altLang="zh-CN" sz="2400" b="1" kern="100" dirty="0">
                <a:latin typeface="宋体"/>
                <a:cs typeface="Times New Roman"/>
              </a:rPr>
              <a:t>①④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85603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1408708"/>
            <a:ext cx="1164729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该市政府通过网上信息公开为市民提供便民利民的服务，体现对人民负责的原则，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②③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正确。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说法太绝对，观点错误；材料没有涉及民主决策的问题，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与题意不符。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C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4996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热点追踪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99" y="511201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916256"/>
            <a:ext cx="11647294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>
                <a:latin typeface="Times New Roman"/>
                <a:ea typeface="黑体"/>
                <a:cs typeface="Times New Roman"/>
              </a:rPr>
              <a:t>提高工作能力　回应群众期盼</a:t>
            </a:r>
            <a:endParaRPr lang="zh-CN" altLang="zh-CN" sz="1050" kern="100">
              <a:effectLst/>
              <a:latin typeface="宋体"/>
              <a:cs typeface="Courier New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0" y="1484784"/>
            <a:ext cx="9618032" cy="441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直接连接符 5"/>
          <p:cNvCxnSpPr/>
          <p:nvPr/>
        </p:nvCxnSpPr>
        <p:spPr>
          <a:xfrm>
            <a:off x="6888088" y="2348880"/>
            <a:ext cx="576064" cy="100811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888088" y="3356992"/>
            <a:ext cx="576064" cy="100811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888088" y="4365104"/>
            <a:ext cx="576064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6925592" y="2348880"/>
            <a:ext cx="576064" cy="295232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50721" y="5877272"/>
            <a:ext cx="11089895" cy="576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注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：把左栏的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信息提取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与右栏的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信息解读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通过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连线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形式一一对应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519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【跟踪训练】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1.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日前，某省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公安便民服务</a:t>
            </a:r>
            <a:r>
              <a:rPr lang="en-US" altLang="zh-CN" sz="2400" b="1" kern="100" dirty="0">
                <a:latin typeface="Times New Roman"/>
                <a:cs typeface="Courier New"/>
              </a:rPr>
              <a:t>e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网通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正式上线运行，实现了全省公安机关</a:t>
            </a:r>
            <a:r>
              <a:rPr lang="en-US" altLang="zh-CN" sz="2400" b="1" kern="100" dirty="0">
                <a:latin typeface="Times New Roman"/>
                <a:cs typeface="Courier New"/>
              </a:rPr>
              <a:t>156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项公安行政管理服务事项电脑端和移动端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一网通</a:t>
            </a:r>
            <a:r>
              <a:rPr lang="en-US" altLang="zh-CN" sz="2400" b="1" kern="100" dirty="0">
                <a:latin typeface="宋体"/>
                <a:cs typeface="Times New Roman"/>
              </a:rPr>
              <a:t>”“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一网办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，广大群众可随时随地享受来自公安系统的网上便捷服务。这一做法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宋体"/>
                <a:cs typeface="Times New Roman"/>
              </a:rPr>
              <a:t>	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为构建和谐警民关系创造了良好条件　</a:t>
            </a:r>
            <a:r>
              <a:rPr lang="zh-CN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说明简政放权是转变政府职能的关键　</a:t>
            </a:r>
            <a:r>
              <a:rPr lang="zh-CN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是政府坚持求真务实工作作风的体现　</a:t>
            </a:r>
            <a:r>
              <a:rPr lang="zh-CN" altLang="zh-CN" sz="2400" b="1" kern="100" dirty="0">
                <a:latin typeface="宋体"/>
                <a:cs typeface="Times New Roman"/>
              </a:rPr>
              <a:t>④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有利于促进公安机关决策效率的提高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①②</a:t>
            </a:r>
            <a:r>
              <a:rPr lang="en-US" altLang="zh-CN" sz="2400" b="1" kern="100" dirty="0">
                <a:latin typeface="Times New Roman"/>
                <a:cs typeface="Courier New"/>
              </a:rPr>
              <a:t> 	B.</a:t>
            </a:r>
            <a:r>
              <a:rPr lang="en-US" altLang="zh-CN" sz="2400" b="1" kern="100" dirty="0">
                <a:latin typeface="宋体"/>
                <a:cs typeface="Times New Roman"/>
              </a:rPr>
              <a:t>①③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②④</a:t>
            </a:r>
            <a:r>
              <a:rPr lang="en-US" altLang="zh-CN" sz="2400" b="1" kern="100" dirty="0">
                <a:latin typeface="Times New Roman"/>
                <a:cs typeface="Courier New"/>
              </a:rPr>
              <a:t> 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D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③④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68133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1142742"/>
            <a:ext cx="1164729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广大群众可随时随地享受来自公安系统的网上便捷服务，这一做法为构建和谐警民关系创造了良好条件，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正确；转变政府职能的关键是要处理好政府与市场的关系，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不选；材料中的做法体现了政府坚持求真务实的工作作风，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正确；材料中的做法是为了更好地便民利民，与提高决策效率无关，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不选，故本题答案选择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B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2592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公安姓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公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，民警姓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民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。如何紧贴民意、紧扣民生，让公安工作更有针对性、实效性，这是公安部党委一直思考的重大问题。这些年来，围绕着听民声、访民意、察民情，在公安部部署下，全国公安机关相继开展了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大接访</a:t>
            </a:r>
            <a:r>
              <a:rPr lang="en-US" altLang="zh-CN" sz="2400" b="1" kern="100" dirty="0">
                <a:latin typeface="宋体"/>
                <a:cs typeface="Times New Roman"/>
              </a:rPr>
              <a:t>”“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大走访</a:t>
            </a:r>
            <a:r>
              <a:rPr lang="en-US" altLang="zh-CN" sz="2400" b="1" kern="100" dirty="0">
                <a:latin typeface="宋体"/>
                <a:cs typeface="Times New Roman"/>
              </a:rPr>
              <a:t>”“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开门评警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等爱民实践活动，为的就是近距离了解群众所思、所盼、所求，根据群众的意愿与需求作出决策、部署工作。公安机关的做法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宋体"/>
                <a:cs typeface="Times New Roman"/>
              </a:rPr>
              <a:t>	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淡化了人民民主专政　</a:t>
            </a: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表明我们的政府是便民利民的政府　</a:t>
            </a:r>
            <a:r>
              <a:rPr lang="en-US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说明我国司法机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关树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立了求真务实的工作作风　</a:t>
            </a:r>
            <a:r>
              <a:rPr lang="zh-CN" altLang="zh-CN" sz="2400" b="1" kern="100" dirty="0">
                <a:latin typeface="宋体"/>
                <a:cs typeface="Times New Roman"/>
              </a:rPr>
              <a:t>④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有利于更好地为社会主义经济建设服务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②④</a:t>
            </a:r>
            <a:r>
              <a:rPr lang="en-US" altLang="zh-CN" sz="2400" b="1" kern="100" dirty="0">
                <a:latin typeface="Times New Roman"/>
                <a:cs typeface="Courier New"/>
              </a:rPr>
              <a:t> 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B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①③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③④</a:t>
            </a:r>
            <a:r>
              <a:rPr lang="en-US" altLang="zh-CN" sz="2400" b="1" kern="100" dirty="0">
                <a:latin typeface="Times New Roman"/>
                <a:cs typeface="Courier New"/>
              </a:rPr>
              <a:t> 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D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①②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2592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材料中公安机关的做法有利于更好地为社会主义经济建设服务，表明我们的政府是便民利民的政府，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②④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符合题意；新形势下必须坚持人民民主专政，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说法错误；公安机关属于行政部门，不属于司法部门，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与题意不符；正确选项为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A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2592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4402" flipH="1" flipV="1">
            <a:off x="7824363" y="3403693"/>
            <a:ext cx="4000325" cy="36024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400" b="1" kern="100" dirty="0">
            <a:solidFill>
              <a:srgbClr val="FF0000"/>
            </a:solidFill>
            <a:latin typeface="Times New Roman"/>
            <a:cs typeface="Times New Roman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</TotalTime>
  <Words>2999</Words>
  <Application>Microsoft Office PowerPoint</Application>
  <PresentationFormat>自定义</PresentationFormat>
  <Paragraphs>140</Paragraphs>
  <Slides>25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AutoBVT</dc:creator>
  <cp:lastModifiedBy>user</cp:lastModifiedBy>
  <cp:revision>95</cp:revision>
  <dcterms:created xsi:type="dcterms:W3CDTF">2018-01-02T04:06:00Z</dcterms:created>
  <dcterms:modified xsi:type="dcterms:W3CDTF">2019-07-12T03:39:44Z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