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336" r:id="rId3"/>
    <p:sldId id="314" r:id="rId4"/>
    <p:sldId id="337" r:id="rId5"/>
    <p:sldId id="338" r:id="rId6"/>
    <p:sldId id="339" r:id="rId7"/>
    <p:sldId id="340" r:id="rId8"/>
    <p:sldId id="315" r:id="rId9"/>
    <p:sldId id="322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99FF99"/>
    <a:srgbClr val="66FF99"/>
    <a:srgbClr val="66FF66"/>
    <a:srgbClr val="00FFCC"/>
    <a:srgbClr val="00FF99"/>
    <a:srgbClr val="CCFF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1" autoAdjust="0"/>
  </p:normalViewPr>
  <p:slideViewPr>
    <p:cSldViewPr>
      <p:cViewPr varScale="1">
        <p:scale>
          <a:sx n="85" d="100"/>
          <a:sy n="85" d="100"/>
        </p:scale>
        <p:origin x="-112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9099E-531D-49A3-BAAE-5C5CA63CB78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567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4AAA36-3C5F-4FC9-AE06-0DE664C0504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04878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4A5EF8-E637-45E7-9737-83D89571592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46743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75FC04-A862-4B04-9B8F-14704E161E7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6160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0816B8-FED6-472E-856D-5DAF94A935B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6764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747455-677D-40BA-B3BB-79193143BB5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9523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CB211F-CE94-4B28-A8F3-ED8ED5DD390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52568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B8A7E4-F9C9-4126-B178-8A2A75E5285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5360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78246B-CD82-4000-B55D-6BED6F8F596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7509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7DF3F3-108D-4B72-B88E-D5986E29D77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0350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75EC22-985C-4B84-8E9A-A3EC4806472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938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90DC8DDC-514E-490B-9DF1-BD3887708826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6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8135938" cy="14398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欢迎新同学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FF0000"/>
                </a:solidFill>
              </a:rPr>
              <a:t>WELCOME   TO   OUR  SCHOOL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CC00CC"/>
                </a:solidFill>
              </a:rPr>
              <a:t>WELCOME   TO   OUR  SCHOOL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FFFF00"/>
                </a:solidFill>
              </a:rPr>
              <a:t>WELCOME   TO   OUR  SCHOOL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0000CC"/>
                </a:solidFill>
              </a:rPr>
              <a:t>WELCOME   TO   OUR  SCHOOL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250825" y="2924175"/>
            <a:ext cx="85328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>
                <a:solidFill>
                  <a:srgbClr val="00CCFF"/>
                </a:solidFill>
              </a:rPr>
              <a:t>WELCOME   TO   OUR  SCHOOL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2" presetID="38" presetClass="entr" presetSubtype="0" repeatCount="indefinite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450"/>
                            </p:stCondLst>
                            <p:childTnLst>
                              <p:par>
                                <p:cTn id="20" presetID="40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150"/>
                            </p:stCondLst>
                            <p:childTnLst>
                              <p:par>
                                <p:cTn id="26" presetID="37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1150"/>
                            </p:stCondLst>
                            <p:childTnLst>
                              <p:par>
                                <p:cTn id="33" presetID="51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5" decel="100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1155" decel="100000"/>
                                        <p:tgtEl>
                                          <p:spTgt spid="174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" dur="1155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1155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6" grpId="0"/>
      <p:bldP spid="17417" grpId="0"/>
      <p:bldP spid="17418" grpId="0"/>
      <p:bldP spid="174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1870" name="Group 78"/>
          <p:cNvGrpSpPr>
            <a:grpSpLocks/>
          </p:cNvGrpSpPr>
          <p:nvPr/>
        </p:nvGrpSpPr>
        <p:grpSpPr bwMode="auto">
          <a:xfrm>
            <a:off x="107950" y="3213100"/>
            <a:ext cx="1439863" cy="2088108"/>
            <a:chOff x="2517" y="2251"/>
            <a:chExt cx="907" cy="1088"/>
          </a:xfrm>
        </p:grpSpPr>
        <p:grpSp>
          <p:nvGrpSpPr>
            <p:cNvPr id="3146" name="Group 76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48" name="Group 9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50" name="Oval 10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51" name="Rectangle 11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52" name="Oval 12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49" name="Oval 13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47" name="Text Box 68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hlink"/>
                  </a:solidFill>
                </a:rPr>
                <a:t>整体性</a:t>
              </a:r>
            </a:p>
          </p:txBody>
        </p:sp>
      </p:grpSp>
      <p:sp>
        <p:nvSpPr>
          <p:cNvPr id="3076" name="Text Box 71"/>
          <p:cNvSpPr txBox="1">
            <a:spLocks noChangeArrowheads="1"/>
          </p:cNvSpPr>
          <p:nvPr/>
        </p:nvSpPr>
        <p:spPr bwMode="auto">
          <a:xfrm>
            <a:off x="7742238" y="3167063"/>
            <a:ext cx="549275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66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61871" name="Group 79"/>
          <p:cNvGrpSpPr>
            <a:grpSpLocks/>
          </p:cNvGrpSpPr>
          <p:nvPr/>
        </p:nvGrpSpPr>
        <p:grpSpPr bwMode="auto">
          <a:xfrm>
            <a:off x="1979613" y="3213100"/>
            <a:ext cx="1439862" cy="2087148"/>
            <a:chOff x="2517" y="2251"/>
            <a:chExt cx="907" cy="1088"/>
          </a:xfrm>
        </p:grpSpPr>
        <p:grpSp>
          <p:nvGrpSpPr>
            <p:cNvPr id="3139" name="Group 80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41" name="Group 81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43" name="Oval 82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44" name="Rectangle 83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45" name="Oval 84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42" name="Oval 85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40" name="Text Box 86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chemeClr val="hlink"/>
                  </a:solidFill>
                </a:rPr>
                <a:t>实践性</a:t>
              </a:r>
            </a:p>
          </p:txBody>
        </p:sp>
      </p:grpSp>
      <p:grpSp>
        <p:nvGrpSpPr>
          <p:cNvPr id="161879" name="Group 87"/>
          <p:cNvGrpSpPr>
            <a:grpSpLocks/>
          </p:cNvGrpSpPr>
          <p:nvPr/>
        </p:nvGrpSpPr>
        <p:grpSpPr bwMode="auto">
          <a:xfrm>
            <a:off x="3779838" y="3213100"/>
            <a:ext cx="1439862" cy="2087148"/>
            <a:chOff x="2517" y="2251"/>
            <a:chExt cx="907" cy="1088"/>
          </a:xfrm>
        </p:grpSpPr>
        <p:grpSp>
          <p:nvGrpSpPr>
            <p:cNvPr id="3132" name="Group 88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34" name="Group 89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36" name="Oval 90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37" name="Rectangle 91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38" name="Oval 92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35" name="Oval 93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33" name="Text Box 94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chemeClr val="hlink"/>
                  </a:solidFill>
                </a:rPr>
                <a:t>开放性</a:t>
              </a:r>
            </a:p>
          </p:txBody>
        </p:sp>
      </p:grpSp>
      <p:grpSp>
        <p:nvGrpSpPr>
          <p:cNvPr id="161887" name="Group 95"/>
          <p:cNvGrpSpPr>
            <a:grpSpLocks/>
          </p:cNvGrpSpPr>
          <p:nvPr/>
        </p:nvGrpSpPr>
        <p:grpSpPr bwMode="auto">
          <a:xfrm>
            <a:off x="5653088" y="3214688"/>
            <a:ext cx="1439862" cy="2085560"/>
            <a:chOff x="2517" y="2251"/>
            <a:chExt cx="907" cy="1088"/>
          </a:xfrm>
        </p:grpSpPr>
        <p:grpSp>
          <p:nvGrpSpPr>
            <p:cNvPr id="3125" name="Group 96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27" name="Group 97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29" name="Oval 98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30" name="Rectangle 99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31" name="Oval 100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28" name="Oval 101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26" name="Text Box 102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hlink"/>
                  </a:solidFill>
                </a:rPr>
                <a:t>生成性</a:t>
              </a:r>
            </a:p>
          </p:txBody>
        </p:sp>
      </p:grpSp>
      <p:grpSp>
        <p:nvGrpSpPr>
          <p:cNvPr id="161895" name="Group 103"/>
          <p:cNvGrpSpPr>
            <a:grpSpLocks/>
          </p:cNvGrpSpPr>
          <p:nvPr/>
        </p:nvGrpSpPr>
        <p:grpSpPr bwMode="auto">
          <a:xfrm>
            <a:off x="7453313" y="3213100"/>
            <a:ext cx="1439862" cy="2087148"/>
            <a:chOff x="2517" y="2251"/>
            <a:chExt cx="907" cy="1088"/>
          </a:xfrm>
        </p:grpSpPr>
        <p:grpSp>
          <p:nvGrpSpPr>
            <p:cNvPr id="3118" name="Group 104"/>
            <p:cNvGrpSpPr>
              <a:grpSpLocks/>
            </p:cNvGrpSpPr>
            <p:nvPr/>
          </p:nvGrpSpPr>
          <p:grpSpPr bwMode="auto">
            <a:xfrm rot="-5400000">
              <a:off x="2427" y="2341"/>
              <a:ext cx="1088" cy="907"/>
              <a:chOff x="2154" y="527"/>
              <a:chExt cx="1270" cy="544"/>
            </a:xfrm>
          </p:grpSpPr>
          <p:grpSp>
            <p:nvGrpSpPr>
              <p:cNvPr id="3120" name="Group 105"/>
              <p:cNvGrpSpPr>
                <a:grpSpLocks/>
              </p:cNvGrpSpPr>
              <p:nvPr/>
            </p:nvGrpSpPr>
            <p:grpSpPr bwMode="auto">
              <a:xfrm>
                <a:off x="2154" y="527"/>
                <a:ext cx="1270" cy="544"/>
                <a:chOff x="1837" y="1616"/>
                <a:chExt cx="2812" cy="226"/>
              </a:xfrm>
            </p:grpSpPr>
            <p:sp>
              <p:nvSpPr>
                <p:cNvPr id="3122" name="Oval 106"/>
                <p:cNvSpPr>
                  <a:spLocks noChangeArrowheads="1"/>
                </p:cNvSpPr>
                <p:nvPr/>
              </p:nvSpPr>
              <p:spPr bwMode="auto">
                <a:xfrm>
                  <a:off x="1837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23" name="Rectangle 107"/>
                <p:cNvSpPr>
                  <a:spLocks noChangeArrowheads="1"/>
                </p:cNvSpPr>
                <p:nvPr/>
              </p:nvSpPr>
              <p:spPr bwMode="auto">
                <a:xfrm>
                  <a:off x="1973" y="1616"/>
                  <a:ext cx="2540" cy="226"/>
                </a:xfrm>
                <a:prstGeom prst="rect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CC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  <p:sp>
              <p:nvSpPr>
                <p:cNvPr id="3124" name="Oval 108"/>
                <p:cNvSpPr>
                  <a:spLocks noChangeArrowheads="1"/>
                </p:cNvSpPr>
                <p:nvPr/>
              </p:nvSpPr>
              <p:spPr bwMode="auto">
                <a:xfrm>
                  <a:off x="4422" y="1616"/>
                  <a:ext cx="227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n w="9525">
                  <a:solidFill>
                    <a:srgbClr val="CCEC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1" hangingPunct="1"/>
                  <a:endParaRPr lang="zh-CN" altLang="en-US"/>
                </a:p>
              </p:txBody>
            </p:sp>
          </p:grpSp>
          <p:sp>
            <p:nvSpPr>
              <p:cNvPr id="3121" name="Oval 109"/>
              <p:cNvSpPr>
                <a:spLocks noChangeArrowheads="1"/>
              </p:cNvSpPr>
              <p:nvPr/>
            </p:nvSpPr>
            <p:spPr bwMode="auto">
              <a:xfrm>
                <a:off x="2154" y="527"/>
                <a:ext cx="85" cy="544"/>
              </a:xfrm>
              <a:prstGeom prst="ellipse">
                <a:avLst/>
              </a:prstGeom>
              <a:gradFill rotWithShape="1">
                <a:gsLst>
                  <a:gs pos="0">
                    <a:srgbClr val="FFCC66"/>
                  </a:gs>
                  <a:gs pos="100000">
                    <a:srgbClr val="765E2F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3119" name="Text Box 110"/>
            <p:cNvSpPr txBox="1">
              <a:spLocks noChangeArrowheads="1"/>
            </p:cNvSpPr>
            <p:nvPr/>
          </p:nvSpPr>
          <p:spPr bwMode="auto">
            <a:xfrm>
              <a:off x="2789" y="2482"/>
              <a:ext cx="385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99FF66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ctr"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chemeClr val="hlink"/>
                  </a:solidFill>
                </a:rPr>
                <a:t>自主性</a:t>
              </a:r>
            </a:p>
          </p:txBody>
        </p:sp>
      </p:grpSp>
      <p:grpSp>
        <p:nvGrpSpPr>
          <p:cNvPr id="161937" name="Group 145"/>
          <p:cNvGrpSpPr>
            <a:grpSpLocks/>
          </p:cNvGrpSpPr>
          <p:nvPr/>
        </p:nvGrpSpPr>
        <p:grpSpPr bwMode="auto">
          <a:xfrm>
            <a:off x="6875463" y="1700213"/>
            <a:ext cx="1296987" cy="1296987"/>
            <a:chOff x="4331" y="1071"/>
            <a:chExt cx="817" cy="817"/>
          </a:xfrm>
        </p:grpSpPr>
        <p:sp>
          <p:nvSpPr>
            <p:cNvPr id="3112" name="AutoShape 130"/>
            <p:cNvSpPr>
              <a:spLocks noChangeArrowheads="1"/>
            </p:cNvSpPr>
            <p:nvPr/>
          </p:nvSpPr>
          <p:spPr bwMode="auto">
            <a:xfrm>
              <a:off x="4331" y="107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3" name="AutoShape 133"/>
            <p:cNvSpPr>
              <a:spLocks noChangeArrowheads="1"/>
            </p:cNvSpPr>
            <p:nvPr/>
          </p:nvSpPr>
          <p:spPr bwMode="auto">
            <a:xfrm>
              <a:off x="4467" y="1207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4" name="AutoShape 134"/>
            <p:cNvSpPr>
              <a:spLocks noChangeArrowheads="1"/>
            </p:cNvSpPr>
            <p:nvPr/>
          </p:nvSpPr>
          <p:spPr bwMode="auto">
            <a:xfrm>
              <a:off x="4603" y="1343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5" name="AutoShape 135"/>
            <p:cNvSpPr>
              <a:spLocks noChangeArrowheads="1"/>
            </p:cNvSpPr>
            <p:nvPr/>
          </p:nvSpPr>
          <p:spPr bwMode="auto">
            <a:xfrm>
              <a:off x="4739" y="1479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6" name="AutoShape 136"/>
            <p:cNvSpPr>
              <a:spLocks noChangeArrowheads="1"/>
            </p:cNvSpPr>
            <p:nvPr/>
          </p:nvSpPr>
          <p:spPr bwMode="auto">
            <a:xfrm>
              <a:off x="4875" y="1615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7" name="AutoShape 137"/>
            <p:cNvSpPr>
              <a:spLocks noChangeArrowheads="1"/>
            </p:cNvSpPr>
            <p:nvPr/>
          </p:nvSpPr>
          <p:spPr bwMode="auto">
            <a:xfrm>
              <a:off x="5011" y="175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161959" name="Group 167"/>
          <p:cNvGrpSpPr>
            <a:grpSpLocks/>
          </p:cNvGrpSpPr>
          <p:nvPr/>
        </p:nvGrpSpPr>
        <p:grpSpPr bwMode="auto">
          <a:xfrm>
            <a:off x="6083300" y="1700213"/>
            <a:ext cx="219075" cy="1368425"/>
            <a:chOff x="3832" y="1071"/>
            <a:chExt cx="138" cy="862"/>
          </a:xfrm>
        </p:grpSpPr>
        <p:sp>
          <p:nvSpPr>
            <p:cNvPr id="3107" name="AutoShape 138"/>
            <p:cNvSpPr>
              <a:spLocks noChangeArrowheads="1"/>
            </p:cNvSpPr>
            <p:nvPr/>
          </p:nvSpPr>
          <p:spPr bwMode="auto">
            <a:xfrm>
              <a:off x="3832" y="107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8" name="AutoShape 139"/>
            <p:cNvSpPr>
              <a:spLocks noChangeArrowheads="1"/>
            </p:cNvSpPr>
            <p:nvPr/>
          </p:nvSpPr>
          <p:spPr bwMode="auto">
            <a:xfrm>
              <a:off x="3833" y="125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9" name="AutoShape 140"/>
            <p:cNvSpPr>
              <a:spLocks noChangeArrowheads="1"/>
            </p:cNvSpPr>
            <p:nvPr/>
          </p:nvSpPr>
          <p:spPr bwMode="auto">
            <a:xfrm>
              <a:off x="3833" y="1434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0" name="AutoShape 141"/>
            <p:cNvSpPr>
              <a:spLocks noChangeArrowheads="1"/>
            </p:cNvSpPr>
            <p:nvPr/>
          </p:nvSpPr>
          <p:spPr bwMode="auto">
            <a:xfrm>
              <a:off x="3833" y="1615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11" name="AutoShape 142"/>
            <p:cNvSpPr>
              <a:spLocks noChangeArrowheads="1"/>
            </p:cNvSpPr>
            <p:nvPr/>
          </p:nvSpPr>
          <p:spPr bwMode="auto">
            <a:xfrm>
              <a:off x="3833" y="179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161958" name="Group 166"/>
          <p:cNvGrpSpPr>
            <a:grpSpLocks/>
          </p:cNvGrpSpPr>
          <p:nvPr/>
        </p:nvGrpSpPr>
        <p:grpSpPr bwMode="auto">
          <a:xfrm>
            <a:off x="4427538" y="1700213"/>
            <a:ext cx="219075" cy="1368425"/>
            <a:chOff x="2789" y="1071"/>
            <a:chExt cx="138" cy="862"/>
          </a:xfrm>
        </p:grpSpPr>
        <p:sp>
          <p:nvSpPr>
            <p:cNvPr id="3102" name="AutoShape 147"/>
            <p:cNvSpPr>
              <a:spLocks noChangeArrowheads="1"/>
            </p:cNvSpPr>
            <p:nvPr/>
          </p:nvSpPr>
          <p:spPr bwMode="auto">
            <a:xfrm>
              <a:off x="2789" y="107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3" name="AutoShape 148"/>
            <p:cNvSpPr>
              <a:spLocks noChangeArrowheads="1"/>
            </p:cNvSpPr>
            <p:nvPr/>
          </p:nvSpPr>
          <p:spPr bwMode="auto">
            <a:xfrm>
              <a:off x="2790" y="125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4" name="AutoShape 149"/>
            <p:cNvSpPr>
              <a:spLocks noChangeArrowheads="1"/>
            </p:cNvSpPr>
            <p:nvPr/>
          </p:nvSpPr>
          <p:spPr bwMode="auto">
            <a:xfrm>
              <a:off x="2789" y="1434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5" name="AutoShape 150"/>
            <p:cNvSpPr>
              <a:spLocks noChangeArrowheads="1"/>
            </p:cNvSpPr>
            <p:nvPr/>
          </p:nvSpPr>
          <p:spPr bwMode="auto">
            <a:xfrm>
              <a:off x="2790" y="1615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6" name="AutoShape 151"/>
            <p:cNvSpPr>
              <a:spLocks noChangeArrowheads="1"/>
            </p:cNvSpPr>
            <p:nvPr/>
          </p:nvSpPr>
          <p:spPr bwMode="auto">
            <a:xfrm>
              <a:off x="2790" y="179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161957" name="Group 165"/>
          <p:cNvGrpSpPr>
            <a:grpSpLocks/>
          </p:cNvGrpSpPr>
          <p:nvPr/>
        </p:nvGrpSpPr>
        <p:grpSpPr bwMode="auto">
          <a:xfrm>
            <a:off x="2627313" y="1700213"/>
            <a:ext cx="219075" cy="1368425"/>
            <a:chOff x="1655" y="1071"/>
            <a:chExt cx="138" cy="862"/>
          </a:xfrm>
        </p:grpSpPr>
        <p:sp>
          <p:nvSpPr>
            <p:cNvPr id="3097" name="AutoShape 152"/>
            <p:cNvSpPr>
              <a:spLocks noChangeArrowheads="1"/>
            </p:cNvSpPr>
            <p:nvPr/>
          </p:nvSpPr>
          <p:spPr bwMode="auto">
            <a:xfrm>
              <a:off x="1655" y="107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8" name="AutoShape 153"/>
            <p:cNvSpPr>
              <a:spLocks noChangeArrowheads="1"/>
            </p:cNvSpPr>
            <p:nvPr/>
          </p:nvSpPr>
          <p:spPr bwMode="auto">
            <a:xfrm>
              <a:off x="1656" y="1251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9" name="AutoShape 154"/>
            <p:cNvSpPr>
              <a:spLocks noChangeArrowheads="1"/>
            </p:cNvSpPr>
            <p:nvPr/>
          </p:nvSpPr>
          <p:spPr bwMode="auto">
            <a:xfrm>
              <a:off x="1655" y="1434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0" name="AutoShape 155"/>
            <p:cNvSpPr>
              <a:spLocks noChangeArrowheads="1"/>
            </p:cNvSpPr>
            <p:nvPr/>
          </p:nvSpPr>
          <p:spPr bwMode="auto">
            <a:xfrm>
              <a:off x="1656" y="1615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01" name="AutoShape 156"/>
            <p:cNvSpPr>
              <a:spLocks noChangeArrowheads="1"/>
            </p:cNvSpPr>
            <p:nvPr/>
          </p:nvSpPr>
          <p:spPr bwMode="auto">
            <a:xfrm>
              <a:off x="1656" y="179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99FF66"/>
            </a:solidFill>
            <a:ln w="9525">
              <a:solidFill>
                <a:srgbClr val="FF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161956" name="Group 164"/>
          <p:cNvGrpSpPr>
            <a:grpSpLocks/>
          </p:cNvGrpSpPr>
          <p:nvPr/>
        </p:nvGrpSpPr>
        <p:grpSpPr bwMode="auto">
          <a:xfrm>
            <a:off x="754063" y="1628775"/>
            <a:ext cx="1296987" cy="1441450"/>
            <a:chOff x="475" y="1026"/>
            <a:chExt cx="817" cy="908"/>
          </a:xfrm>
        </p:grpSpPr>
        <p:sp>
          <p:nvSpPr>
            <p:cNvPr id="3091" name="AutoShape 157"/>
            <p:cNvSpPr>
              <a:spLocks noChangeArrowheads="1"/>
            </p:cNvSpPr>
            <p:nvPr/>
          </p:nvSpPr>
          <p:spPr bwMode="auto">
            <a:xfrm>
              <a:off x="1155" y="102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2" name="AutoShape 158"/>
            <p:cNvSpPr>
              <a:spLocks noChangeArrowheads="1"/>
            </p:cNvSpPr>
            <p:nvPr/>
          </p:nvSpPr>
          <p:spPr bwMode="auto">
            <a:xfrm>
              <a:off x="475" y="1797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3" name="AutoShape 159"/>
            <p:cNvSpPr>
              <a:spLocks noChangeArrowheads="1"/>
            </p:cNvSpPr>
            <p:nvPr/>
          </p:nvSpPr>
          <p:spPr bwMode="auto">
            <a:xfrm>
              <a:off x="1019" y="1162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4" name="AutoShape 160"/>
            <p:cNvSpPr>
              <a:spLocks noChangeArrowheads="1"/>
            </p:cNvSpPr>
            <p:nvPr/>
          </p:nvSpPr>
          <p:spPr bwMode="auto">
            <a:xfrm>
              <a:off x="884" y="1343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5" name="AutoShape 161"/>
            <p:cNvSpPr>
              <a:spLocks noChangeArrowheads="1"/>
            </p:cNvSpPr>
            <p:nvPr/>
          </p:nvSpPr>
          <p:spPr bwMode="auto">
            <a:xfrm>
              <a:off x="747" y="1480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096" name="AutoShape 162"/>
            <p:cNvSpPr>
              <a:spLocks noChangeArrowheads="1"/>
            </p:cNvSpPr>
            <p:nvPr/>
          </p:nvSpPr>
          <p:spPr bwMode="auto">
            <a:xfrm>
              <a:off x="612" y="1616"/>
              <a:ext cx="137" cy="137"/>
            </a:xfrm>
            <a:prstGeom prst="smileyFace">
              <a:avLst>
                <a:gd name="adj" fmla="val 4653"/>
              </a:avLst>
            </a:prstGeom>
            <a:solidFill>
              <a:srgbClr val="FF99CC"/>
            </a:solidFill>
            <a:ln w="9525">
              <a:solidFill>
                <a:srgbClr val="99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  <p:grpSp>
        <p:nvGrpSpPr>
          <p:cNvPr id="3086" name="Group 172"/>
          <p:cNvGrpSpPr>
            <a:grpSpLocks/>
          </p:cNvGrpSpPr>
          <p:nvPr/>
        </p:nvGrpSpPr>
        <p:grpSpPr bwMode="auto">
          <a:xfrm>
            <a:off x="1908175" y="476250"/>
            <a:ext cx="5111750" cy="938213"/>
            <a:chOff x="1202" y="300"/>
            <a:chExt cx="3220" cy="591"/>
          </a:xfrm>
        </p:grpSpPr>
        <p:grpSp>
          <p:nvGrpSpPr>
            <p:cNvPr id="3087" name="Group 169"/>
            <p:cNvGrpSpPr>
              <a:grpSpLocks/>
            </p:cNvGrpSpPr>
            <p:nvPr/>
          </p:nvGrpSpPr>
          <p:grpSpPr bwMode="auto">
            <a:xfrm>
              <a:off x="1202" y="300"/>
              <a:ext cx="3220" cy="589"/>
              <a:chOff x="1156" y="346"/>
              <a:chExt cx="3220" cy="589"/>
            </a:xfrm>
          </p:grpSpPr>
          <p:sp>
            <p:nvSpPr>
              <p:cNvPr id="3089" name="AutoShape 49"/>
              <p:cNvSpPr>
                <a:spLocks noChangeArrowheads="1"/>
              </p:cNvSpPr>
              <p:nvPr/>
            </p:nvSpPr>
            <p:spPr bwMode="auto">
              <a:xfrm rot="5400000">
                <a:off x="2471" y="-969"/>
                <a:ext cx="589" cy="3220"/>
              </a:xfrm>
              <a:prstGeom prst="flowChartMagneticDrum">
                <a:avLst/>
              </a:prstGeom>
              <a:gradFill rotWithShape="1">
                <a:gsLst>
                  <a:gs pos="0">
                    <a:srgbClr val="00FFFF"/>
                  </a:gs>
                  <a:gs pos="100000">
                    <a:srgbClr val="99FF66"/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en-US"/>
              </a:p>
            </p:txBody>
          </p:sp>
          <p:sp>
            <p:nvSpPr>
              <p:cNvPr id="3090" name="WordArt 60"/>
              <p:cNvSpPr>
                <a:spLocks noChangeArrowheads="1" noChangeShapeType="1" noTextEdit="1"/>
              </p:cNvSpPr>
              <p:nvPr/>
            </p:nvSpPr>
            <p:spPr bwMode="auto">
              <a:xfrm>
                <a:off x="1338" y="527"/>
                <a:ext cx="2721" cy="227"/>
              </a:xfrm>
              <a:prstGeom prst="rect">
                <a:avLst/>
              </a:prstGeom>
            </p:spPr>
            <p:txBody>
              <a:bodyPr spcFirstLastPara="1" wrap="none" fromWordArt="1">
                <a:prstTxWarp prst="textArchUp">
                  <a:avLst>
                    <a:gd name="adj" fmla="val 10814996"/>
                  </a:avLst>
                </a:prstTxWarp>
              </a:bodyPr>
              <a:lstStyle/>
              <a:p>
                <a:pPr algn="ctr"/>
                <a:r>
                  <a:rPr lang="zh-CN" altLang="en-US" sz="3200" i="1" kern="10">
                    <a:ln w="9525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solidFill>
                      <a:srgbClr val="FF0000"/>
                    </a:solidFill>
                    <a:latin typeface="宋体"/>
                    <a:ea typeface="宋体"/>
                  </a:rPr>
                  <a:t>综合实践活动特点</a:t>
                </a:r>
              </a:p>
            </p:txBody>
          </p:sp>
        </p:grpSp>
        <p:sp>
          <p:nvSpPr>
            <p:cNvPr id="3088" name="Oval 170"/>
            <p:cNvSpPr>
              <a:spLocks noChangeArrowheads="1"/>
            </p:cNvSpPr>
            <p:nvPr/>
          </p:nvSpPr>
          <p:spPr bwMode="auto">
            <a:xfrm>
              <a:off x="1202" y="709"/>
              <a:ext cx="3220" cy="18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1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61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1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61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61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6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1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61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1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61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250825" y="1341438"/>
            <a:ext cx="8640763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1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）个人、社会、自然是彼此交融的有机整体；</a:t>
            </a:r>
          </a:p>
          <a:p>
            <a:pPr eaLnBrk="1" hangingPunct="1"/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）科学、艺术、道德也是彼此交融的；</a:t>
            </a:r>
          </a:p>
          <a:p>
            <a:pPr eaLnBrk="1" hangingPunct="1"/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    3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）从多方面立足于学生个性的整体性及全面发展。</a:t>
            </a:r>
          </a:p>
        </p:txBody>
      </p:sp>
      <p:sp>
        <p:nvSpPr>
          <p:cNvPr id="4100" name="Rectangle 12"/>
          <p:cNvSpPr>
            <a:spLocks noChangeArrowheads="1"/>
          </p:cNvSpPr>
          <p:nvPr/>
        </p:nvSpPr>
        <p:spPr bwMode="auto">
          <a:xfrm>
            <a:off x="3413125" y="188913"/>
            <a:ext cx="20224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66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4800" b="1">
                <a:solidFill>
                  <a:schemeClr val="hlink"/>
                </a:solidFill>
              </a:rPr>
              <a:t>整体性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323850" y="1052513"/>
            <a:ext cx="84963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    1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）以学生的现实生活和社会实践为基础；</a:t>
            </a:r>
          </a:p>
          <a:p>
            <a:pPr eaLnBrk="1" hangingPunct="1"/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    2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）在“做、考察、实验、探究、设计、创作、想象、反思、体验”活动中发现问题和解决问题；</a:t>
            </a:r>
          </a:p>
          <a:p>
            <a:pPr eaLnBrk="1" hangingPunct="1"/>
            <a:r>
              <a:rPr lang="en-US" altLang="zh-CN" sz="4000" b="1">
                <a:solidFill>
                  <a:srgbClr val="0000FF"/>
                </a:solidFill>
                <a:latin typeface="宋体" pitchFamily="2" charset="-122"/>
              </a:rPr>
              <a:t>    3</a:t>
            </a:r>
            <a:r>
              <a:rPr lang="zh-CN" altLang="en-US" sz="4000" b="1">
                <a:solidFill>
                  <a:srgbClr val="0000FF"/>
                </a:solidFill>
                <a:latin typeface="宋体" pitchFamily="2" charset="-122"/>
              </a:rPr>
              <a:t>）体验和感受生活、发展实践能力和创新能力。</a:t>
            </a:r>
          </a:p>
        </p:txBody>
      </p:sp>
      <p:sp>
        <p:nvSpPr>
          <p:cNvPr id="5124" name="Rectangle 9"/>
          <p:cNvSpPr>
            <a:spLocks noChangeArrowheads="1"/>
          </p:cNvSpPr>
          <p:nvPr/>
        </p:nvSpPr>
        <p:spPr bwMode="auto">
          <a:xfrm>
            <a:off x="3389313" y="115888"/>
            <a:ext cx="20224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66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4800" b="1">
                <a:solidFill>
                  <a:schemeClr val="hlink"/>
                </a:solidFill>
              </a:rPr>
              <a:t>实践性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2268538" y="190500"/>
            <a:ext cx="4749800" cy="1006475"/>
          </a:xfrm>
        </p:spPr>
        <p:txBody>
          <a:bodyPr/>
          <a:lstStyle/>
          <a:p>
            <a:pPr eaLnBrk="1" hangingPunct="1"/>
            <a:r>
              <a:rPr lang="zh-CN" altLang="en-US" sz="6000" b="1" smtClean="0">
                <a:solidFill>
                  <a:schemeClr val="hlink"/>
                </a:solidFill>
              </a:rPr>
              <a:t>开放性</a:t>
            </a:r>
            <a:endParaRPr lang="en-US" altLang="zh-CN" sz="6000" b="1" smtClean="0">
              <a:solidFill>
                <a:schemeClr val="hlink"/>
              </a:solidFill>
            </a:endParaRPr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250825" y="1276350"/>
            <a:ext cx="8569325" cy="294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1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）活动过程和结果具有开放性；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2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）评价标准具有多样性。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2411413" y="190500"/>
            <a:ext cx="4749800" cy="935038"/>
          </a:xfrm>
        </p:spPr>
        <p:txBody>
          <a:bodyPr/>
          <a:lstStyle/>
          <a:p>
            <a:pPr eaLnBrk="1" hangingPunct="1"/>
            <a:r>
              <a:rPr lang="zh-CN" altLang="en-US" sz="6000" b="1" smtClean="0">
                <a:solidFill>
                  <a:schemeClr val="hlink"/>
                </a:solidFill>
              </a:rPr>
              <a:t>生成性</a:t>
            </a:r>
            <a:endParaRPr lang="en-US" altLang="zh-CN" sz="6000" b="1" smtClean="0">
              <a:solidFill>
                <a:schemeClr val="hlink"/>
              </a:solidFill>
            </a:endParaRPr>
          </a:p>
        </p:txBody>
      </p:sp>
      <p:sp>
        <p:nvSpPr>
          <p:cNvPr id="7172" name="Rectangle 7"/>
          <p:cNvSpPr>
            <a:spLocks noChangeArrowheads="1"/>
          </p:cNvSpPr>
          <p:nvPr/>
        </p:nvSpPr>
        <p:spPr bwMode="auto">
          <a:xfrm>
            <a:off x="323850" y="1268413"/>
            <a:ext cx="8569325" cy="294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1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）在实践中新目标、新主题不断生成；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2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）体验和表现不断丰富。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2268538" y="117475"/>
            <a:ext cx="4749800" cy="935038"/>
          </a:xfrm>
        </p:spPr>
        <p:txBody>
          <a:bodyPr/>
          <a:lstStyle/>
          <a:p>
            <a:pPr eaLnBrk="1" hangingPunct="1"/>
            <a:r>
              <a:rPr lang="zh-CN" altLang="en-US" sz="6000" b="1" smtClean="0">
                <a:solidFill>
                  <a:schemeClr val="hlink"/>
                </a:solidFill>
              </a:rPr>
              <a:t>自主性</a:t>
            </a:r>
            <a:endParaRPr lang="en-US" altLang="zh-CN" sz="6000" b="1" smtClean="0">
              <a:solidFill>
                <a:schemeClr val="hlink"/>
              </a:solidFill>
            </a:endParaRP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323850" y="1125538"/>
            <a:ext cx="8424863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1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）为学生的自主性发挥开辟空间；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4800" b="1">
                <a:solidFill>
                  <a:srgbClr val="0000FF"/>
                </a:solidFill>
                <a:latin typeface="宋体" pitchFamily="2" charset="-122"/>
              </a:rPr>
              <a:t>    2</a:t>
            </a:r>
            <a:r>
              <a:rPr lang="zh-CN" altLang="en-US" sz="4800" b="1">
                <a:solidFill>
                  <a:srgbClr val="0000FF"/>
                </a:solidFill>
                <a:latin typeface="宋体" pitchFamily="2" charset="-122"/>
              </a:rPr>
              <a:t>）指导学生，但不包揽学生的工作。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</p:spPr>
        <p:txBody>
          <a:bodyPr/>
          <a:lstStyle/>
          <a:p>
            <a:pPr eaLnBrk="1" hangingPunct="1"/>
            <a:r>
              <a:rPr lang="en-US" altLang="zh-CN" sz="3200" b="1" smtClean="0">
                <a:ea typeface="黑体" pitchFamily="2" charset="-122"/>
              </a:rPr>
              <a:t>《</a:t>
            </a:r>
            <a:r>
              <a:rPr lang="zh-CN" altLang="en-US" sz="3200" b="1" smtClean="0">
                <a:ea typeface="黑体" pitchFamily="2" charset="-122"/>
              </a:rPr>
              <a:t>综合实践活动</a:t>
            </a:r>
            <a:r>
              <a:rPr lang="en-US" altLang="zh-CN" sz="3200" b="1" smtClean="0">
                <a:ea typeface="黑体" pitchFamily="2" charset="-122"/>
              </a:rPr>
              <a:t>》</a:t>
            </a:r>
            <a:r>
              <a:rPr lang="zh-CN" altLang="en-US" sz="3200" b="1" smtClean="0">
                <a:ea typeface="黑体" pitchFamily="2" charset="-122"/>
              </a:rPr>
              <a:t>的内容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08050"/>
            <a:ext cx="7989888" cy="4752975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CN" altLang="en-US" sz="2800" b="1" smtClean="0">
                <a:latin typeface="宋体" pitchFamily="2" charset="-122"/>
              </a:rPr>
              <a:t>社区服务与实践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 smtClean="0">
                <a:latin typeface="宋体" pitchFamily="2" charset="-122"/>
              </a:rPr>
              <a:t>信息技术教育：指信息素养，获得、识别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zh-CN" altLang="en-US" sz="2800" b="1" smtClean="0">
                <a:latin typeface="宋体" pitchFamily="2" charset="-122"/>
              </a:rPr>
              <a:t>                信息的能力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 smtClean="0">
                <a:latin typeface="宋体" pitchFamily="2" charset="-122"/>
              </a:rPr>
              <a:t>劳动技能与技术教育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 smtClean="0">
                <a:latin typeface="宋体" pitchFamily="2" charset="-122"/>
              </a:rPr>
              <a:t>生理、心理、行为、道德、艺术、科技、食品卫生</a:t>
            </a:r>
            <a:r>
              <a:rPr lang="en-US" altLang="zh-CN" sz="2800" b="1" smtClean="0">
                <a:latin typeface="宋体" pitchFamily="2" charset="-122"/>
              </a:rPr>
              <a:t>……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 smtClean="0">
                <a:latin typeface="宋体" pitchFamily="2" charset="-122"/>
              </a:rPr>
              <a:t>研究性学习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0350"/>
            <a:ext cx="7772400" cy="587375"/>
          </a:xfrm>
        </p:spPr>
        <p:txBody>
          <a:bodyPr/>
          <a:lstStyle/>
          <a:p>
            <a:pPr eaLnBrk="1" hangingPunct="1"/>
            <a:r>
              <a:rPr lang="zh-CN" altLang="en-US" sz="3200" b="1" smtClean="0">
                <a:ea typeface="黑体" pitchFamily="2" charset="-122"/>
              </a:rPr>
              <a:t>上课、作业、考试、成绩评定说明</a:t>
            </a:r>
            <a:endParaRPr lang="en-US" altLang="zh-CN" sz="3200" b="1" smtClean="0">
              <a:ea typeface="黑体" pitchFamily="2" charset="-122"/>
            </a:endParaRP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268413"/>
            <a:ext cx="7989888" cy="2592387"/>
          </a:xfrm>
          <a:noFill/>
        </p:spPr>
        <p:txBody>
          <a:bodyPr/>
          <a:lstStyle/>
          <a:p>
            <a:pPr eaLnBrk="1" hangingPunct="1"/>
            <a:r>
              <a:rPr lang="zh-CN" altLang="en-US" b="1" smtClean="0"/>
              <a:t>上课</a:t>
            </a:r>
          </a:p>
          <a:p>
            <a:pPr eaLnBrk="1" hangingPunct="1"/>
            <a:r>
              <a:rPr lang="zh-CN" altLang="en-US" b="1" smtClean="0"/>
              <a:t>作业</a:t>
            </a:r>
          </a:p>
          <a:p>
            <a:pPr eaLnBrk="1" hangingPunct="1"/>
            <a:r>
              <a:rPr lang="zh-CN" altLang="en-US" b="1" smtClean="0"/>
              <a:t>考试</a:t>
            </a:r>
          </a:p>
          <a:p>
            <a:pPr eaLnBrk="1" hangingPunct="1"/>
            <a:r>
              <a:rPr lang="zh-CN" altLang="en-US" b="1" smtClean="0"/>
              <a:t>成绩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FF66"/>
        </a:solidFill>
        <a:ln w="952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FF66"/>
        </a:solidFill>
        <a:ln w="952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6681</TotalTime>
  <Words>264</Words>
  <Application>Microsoft Office PowerPoint</Application>
  <PresentationFormat>全屏显示(4:3)</PresentationFormat>
  <Paragraphs>41</Paragraphs>
  <Slides>21</Slides>
  <Notes>0</Notes>
  <HiddenSlides>12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开放性</vt:lpstr>
      <vt:lpstr>生成性</vt:lpstr>
      <vt:lpstr>自主性</vt:lpstr>
      <vt:lpstr>《综合实践活动》的内容</vt:lpstr>
      <vt:lpstr>上课、作业、考试、成绩评定说明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微软系统</cp:lastModifiedBy>
  <cp:revision>353</cp:revision>
  <dcterms:created xsi:type="dcterms:W3CDTF">1601-01-01T00:00:00Z</dcterms:created>
  <dcterms:modified xsi:type="dcterms:W3CDTF">2021-09-06T02:26:41Z</dcterms:modified>
</cp:coreProperties>
</file>