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wav" ContentType="audio/x-wav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ctiveX/activeX1.bin" ContentType="application/vnd.ms-office.activeX"/>
  <Override PartName="/ppt/activeX/activeX1.xml" ContentType="application/vnd.ms-office.activeX+xml"/>
  <Override PartName="/ppt/activeX/activeX2.bin" ContentType="application/vnd.ms-office.activeX"/>
  <Override PartName="/ppt/activeX/activeX2.xml" ContentType="application/vnd.ms-office.activeX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82" r:id="rId5"/>
    <p:sldId id="269" r:id="rId6"/>
    <p:sldId id="287" r:id="rId7"/>
    <p:sldId id="276" r:id="rId8"/>
    <p:sldId id="278" r:id="rId9"/>
    <p:sldId id="288" r:id="rId10"/>
    <p:sldId id="289" r:id="rId11"/>
    <p:sldId id="290" r:id="rId12"/>
    <p:sldId id="279" r:id="rId13"/>
    <p:sldId id="291" r:id="rId14"/>
    <p:sldId id="294" r:id="rId15"/>
    <p:sldId id="267" r:id="rId16"/>
    <p:sldId id="280" r:id="rId17"/>
    <p:sldId id="295" r:id="rId18"/>
    <p:sldId id="296" r:id="rId19"/>
    <p:sldId id="297" r:id="rId2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99"/>
    <a:srgbClr val="00CC00"/>
    <a:srgbClr val="A50021"/>
    <a:srgbClr val="FF0000"/>
    <a:srgbClr val="0000FF"/>
    <a:srgbClr val="FFFF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2718" autoAdjust="0"/>
  </p:normalViewPr>
  <p:slideViewPr>
    <p:cSldViewPr>
      <p:cViewPr>
        <p:scale>
          <a:sx n="66" d="100"/>
          <a:sy n="66" d="100"/>
        </p:scale>
        <p:origin x="-972" y="-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52"/>
    </p:cViewPr>
  </p:sorterViewPr>
  <p:notesViewPr>
    <p:cSldViewPr>
      <p:cViewPr varScale="1">
        <p:scale>
          <a:sx n="28" d="100"/>
          <a:sy n="28" d="100"/>
        </p:scale>
        <p:origin x="-126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kumimoji="1" sz="1200" b="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kumimoji="1" sz="1200" b="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kumimoji="1" sz="1200" b="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kumimoji="1" sz="1200" b="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20E47B32-9AA9-4DDB-991B-B1C20B4846B8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FF765E-737C-4A51-BAD0-90366A9BEA26}" type="slidenum">
              <a:rPr lang="en-US" altLang="zh-CN" smtClean="0">
                <a:ea typeface="宋体" panose="02010600030101010101" pitchFamily="2" charset="-122"/>
              </a:rPr>
            </a:fld>
            <a:endParaRPr lang="en-US" altLang="zh-CN" smtClean="0">
              <a:ea typeface="宋体" panose="02010600030101010101" pitchFamily="2" charset="-122"/>
            </a:endParaRPr>
          </a:p>
        </p:txBody>
      </p:sp>
      <p:sp>
        <p:nvSpPr>
          <p:cNvPr id="15362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5363" name="Rectangle 102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algn="r"/>
            <a:fld id="{8D76C8D6-A80D-4636-8358-A5DB13C94D8E}" type="slidenum">
              <a:rPr kumimoji="1" lang="en-US" altLang="zh-CN" sz="1200" b="0"/>
            </a:fld>
            <a:endParaRPr kumimoji="1" lang="en-US" altLang="zh-CN" sz="1200" b="0"/>
          </a:p>
        </p:txBody>
      </p:sp>
      <p:sp>
        <p:nvSpPr>
          <p:cNvPr id="17410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7411" name="Rectangle 102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  <a:effectLst/>
        </p:spPr>
        <p:txBody>
          <a:bodyPr/>
          <a:lstStyle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2800"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A4020-CFD5-409A-9143-72E2EEACFA9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E3ECA-66FE-4140-A159-3B421154390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3EA45-FF78-40E3-97F9-45799A95B8C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01AA8-88B0-49AC-A6E1-B6A345FCC7A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8CBC6-A0E8-466E-984A-5335A064865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66992-BF20-42C5-AA78-E6CD16A91CD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0D313-FF30-4A94-809A-B21D19EC9D1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10CB3-6AE8-4185-B2D9-7368EF4BE2F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F1026-BD98-42FD-9299-C3374EBF06D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AE4CE-9A77-4312-94BE-17EE02E8BC1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045EF-CC04-4F1A-BF5C-6B4CEAA888A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 b="0">
                <a:latin typeface="+mj-lt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>
              <a:defRPr sz="1200" b="0">
                <a:latin typeface="+mj-lt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b="0">
                <a:latin typeface="+mj-lt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277D163-0AC9-4DAA-B297-57EE2DA505E3}" type="slidenum">
              <a:rPr lang="en-US" altLang="zh-CN"/>
            </a:fld>
            <a:endParaRPr lang="en-US" altLang="zh-CN"/>
          </a:p>
        </p:txBody>
      </p:sp>
      <p:sp>
        <p:nvSpPr>
          <p:cNvPr id="3277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  <a:effectLst/>
        </p:spPr>
        <p:txBody>
          <a:bodyPr/>
          <a:lstStyle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755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>
          <a:solidFill>
            <a:schemeClr val="tx1"/>
          </a:solidFill>
          <a:latin typeface="+mn-lt"/>
          <a:ea typeface="+mn-ea"/>
        </a:defRPr>
      </a:lvl2pPr>
      <a:lvl3pPr marL="1022350" indent="-35115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>
          <a:solidFill>
            <a:schemeClr val="tx1"/>
          </a:solidFill>
          <a:latin typeface="+mn-lt"/>
          <a:ea typeface="+mn-ea"/>
        </a:defRPr>
      </a:lvl3pPr>
      <a:lvl4pPr marL="1339850" indent="-31623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>
          <a:solidFill>
            <a:schemeClr val="tx1"/>
          </a:solidFill>
          <a:latin typeface="+mn-lt"/>
          <a:ea typeface="+mn-ea"/>
        </a:defRPr>
      </a:lvl4pPr>
      <a:lvl5pPr marL="1681480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1386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958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0530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5102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hyperlink" Target="&#39135;&#30416;&#28342;&#35299;.swf" TargetMode="Externa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wmf"/><Relationship Id="rId3" Type="http://schemas.openxmlformats.org/officeDocument/2006/relationships/control" Target="../activeX/activeX2.xml"/><Relationship Id="rId2" Type="http://schemas.openxmlformats.org/officeDocument/2006/relationships/image" Target="../media/image4.wmf"/><Relationship Id="rId1" Type="http://schemas.openxmlformats.org/officeDocument/2006/relationships/control" Target="../activeX/activeX1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1.wav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280377" y="354491"/>
            <a:ext cx="6867594" cy="135139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   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溶液的形成</a:t>
            </a:r>
            <a:endParaRPr lang="zh-CN" altLang="en-US" sz="3600" kern="10">
              <a:ln w="12700">
                <a:solidFill>
                  <a:srgbClr val="EAEAEA"/>
                </a:solidFill>
                <a:rou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4338" name="Picture 6" descr="图9-3 溶液具有广泛的用途（图）"/>
          <p:cNvPicPr>
            <a:picLocks noChangeAspect="1" noChangeArrowheads="1"/>
          </p:cNvPicPr>
          <p:nvPr/>
        </p:nvPicPr>
        <p:blipFill>
          <a:blip r:embed="rId1"/>
          <a:srcRect r="76271"/>
          <a:stretch>
            <a:fillRect/>
          </a:stretch>
        </p:blipFill>
        <p:spPr bwMode="auto">
          <a:xfrm>
            <a:off x="250825" y="2420938"/>
            <a:ext cx="4321175" cy="36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2565400"/>
            <a:ext cx="4024312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WordArt 4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0" y="1916113"/>
            <a:ext cx="2519363" cy="523875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8"/>
          <p:cNvSpPr>
            <a:spLocks noChangeArrowheads="1"/>
          </p:cNvSpPr>
          <p:nvPr/>
        </p:nvSpPr>
        <p:spPr bwMode="auto">
          <a:xfrm>
            <a:off x="755650" y="1052513"/>
            <a:ext cx="7848600" cy="1828800"/>
          </a:xfrm>
          <a:prstGeom prst="rect">
            <a:avLst/>
          </a:prstGeom>
          <a:noFill/>
          <a:ln w="28575">
            <a:solidFill>
              <a:srgbClr val="009900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990000"/>
                </a:solidFill>
              </a:rPr>
              <a:t>现有五种液体：氯化钠溶液（</a:t>
            </a:r>
            <a:r>
              <a:rPr lang="zh-CN" altLang="en-US" sz="2800">
                <a:solidFill>
                  <a:srgbClr val="FF0000"/>
                </a:solidFill>
              </a:rPr>
              <a:t>无色</a:t>
            </a:r>
            <a:r>
              <a:rPr lang="zh-CN" altLang="en-US" sz="2800">
                <a:solidFill>
                  <a:srgbClr val="990000"/>
                </a:solidFill>
              </a:rPr>
              <a:t>）、高锰酸钾溶液（</a:t>
            </a:r>
            <a:r>
              <a:rPr lang="zh-CN" altLang="en-US" sz="2800">
                <a:solidFill>
                  <a:srgbClr val="FF0000"/>
                </a:solidFill>
              </a:rPr>
              <a:t>紫红色</a:t>
            </a:r>
            <a:r>
              <a:rPr lang="zh-CN" altLang="en-US" sz="2800">
                <a:solidFill>
                  <a:srgbClr val="990000"/>
                </a:solidFill>
              </a:rPr>
              <a:t>）、氯化铁溶液（</a:t>
            </a:r>
            <a:r>
              <a:rPr lang="zh-CN" altLang="en-US" sz="2800">
                <a:solidFill>
                  <a:srgbClr val="FF0000"/>
                </a:solidFill>
              </a:rPr>
              <a:t>黄色</a:t>
            </a:r>
            <a:r>
              <a:rPr lang="zh-CN" altLang="en-US" sz="2800">
                <a:solidFill>
                  <a:srgbClr val="990000"/>
                </a:solidFill>
              </a:rPr>
              <a:t>）、硫酸铜溶液（</a:t>
            </a:r>
            <a:r>
              <a:rPr lang="zh-CN" altLang="en-US" sz="2800">
                <a:solidFill>
                  <a:srgbClr val="FF0000"/>
                </a:solidFill>
              </a:rPr>
              <a:t>蓝色</a:t>
            </a:r>
            <a:r>
              <a:rPr lang="zh-CN" altLang="en-US" sz="2800">
                <a:solidFill>
                  <a:srgbClr val="990000"/>
                </a:solidFill>
              </a:rPr>
              <a:t>）、氯化铜溶液（</a:t>
            </a:r>
            <a:r>
              <a:rPr lang="zh-CN" altLang="en-US" sz="2800">
                <a:solidFill>
                  <a:srgbClr val="FF0000"/>
                </a:solidFill>
              </a:rPr>
              <a:t>蓝色</a:t>
            </a:r>
            <a:r>
              <a:rPr lang="zh-CN" altLang="en-US" sz="2800">
                <a:solidFill>
                  <a:srgbClr val="990000"/>
                </a:solidFill>
              </a:rPr>
              <a:t>），大家对五种液体有什么问题提出来与大家共同探讨？</a:t>
            </a:r>
            <a:endParaRPr lang="zh-CN" altLang="en-US" sz="2800">
              <a:solidFill>
                <a:srgbClr val="990000"/>
              </a:solidFill>
            </a:endParaRPr>
          </a:p>
        </p:txBody>
      </p:sp>
      <p:sp>
        <p:nvSpPr>
          <p:cNvPr id="16386" name="Text Box 6"/>
          <p:cNvSpPr txBox="1">
            <a:spLocks noChangeArrowheads="1"/>
          </p:cNvSpPr>
          <p:nvPr/>
        </p:nvSpPr>
        <p:spPr bwMode="auto">
          <a:xfrm>
            <a:off x="900113" y="3068638"/>
            <a:ext cx="6592887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0000CC"/>
                </a:solidFill>
                <a:latin typeface="Verdana" panose="020B0604030504040204" pitchFamily="34" charset="0"/>
              </a:rPr>
              <a:t>【</a:t>
            </a:r>
            <a:r>
              <a:rPr lang="zh-CN" altLang="en-US" sz="3200">
                <a:solidFill>
                  <a:srgbClr val="0000CC"/>
                </a:solidFill>
                <a:latin typeface="Verdana" panose="020B0604030504040204" pitchFamily="34" charset="0"/>
              </a:rPr>
              <a:t>问题</a:t>
            </a:r>
            <a:r>
              <a:rPr lang="en-US" altLang="zh-CN" sz="3200">
                <a:solidFill>
                  <a:srgbClr val="0000CC"/>
                </a:solidFill>
                <a:latin typeface="Verdana" panose="020B0604030504040204" pitchFamily="34" charset="0"/>
              </a:rPr>
              <a:t>1】</a:t>
            </a:r>
            <a:r>
              <a:rPr lang="zh-CN" altLang="en-US" sz="3200">
                <a:solidFill>
                  <a:srgbClr val="0000CC"/>
                </a:solidFill>
                <a:latin typeface="Verdana" panose="020B0604030504040204" pitchFamily="34" charset="0"/>
              </a:rPr>
              <a:t>为什么有的溶液有颜色？</a:t>
            </a:r>
            <a:endParaRPr lang="zh-CN" altLang="en-US" sz="3200">
              <a:solidFill>
                <a:srgbClr val="0000CC"/>
              </a:solidFill>
              <a:latin typeface="Verdana" panose="020B0604030504040204" pitchFamily="34" charset="0"/>
            </a:endParaRPr>
          </a:p>
        </p:txBody>
      </p:sp>
      <p:sp>
        <p:nvSpPr>
          <p:cNvPr id="16387" name="Text Box 6"/>
          <p:cNvSpPr txBox="1">
            <a:spLocks noChangeArrowheads="1"/>
          </p:cNvSpPr>
          <p:nvPr/>
        </p:nvSpPr>
        <p:spPr bwMode="auto">
          <a:xfrm>
            <a:off x="900113" y="4652963"/>
            <a:ext cx="6592887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0000CC"/>
                </a:solidFill>
                <a:latin typeface="Verdana" panose="020B0604030504040204" pitchFamily="34" charset="0"/>
              </a:rPr>
              <a:t>【</a:t>
            </a:r>
            <a:r>
              <a:rPr lang="zh-CN" altLang="en-US" sz="3200">
                <a:solidFill>
                  <a:srgbClr val="0000CC"/>
                </a:solidFill>
                <a:latin typeface="Verdana" panose="020B0604030504040204" pitchFamily="34" charset="0"/>
              </a:rPr>
              <a:t>问题</a:t>
            </a:r>
            <a:r>
              <a:rPr lang="en-US" altLang="zh-CN" sz="3200">
                <a:solidFill>
                  <a:srgbClr val="0000CC"/>
                </a:solidFill>
                <a:latin typeface="Verdana" panose="020B0604030504040204" pitchFamily="34" charset="0"/>
              </a:rPr>
              <a:t>4】</a:t>
            </a:r>
            <a:r>
              <a:rPr lang="zh-CN" altLang="en-US" sz="3200">
                <a:solidFill>
                  <a:srgbClr val="0000CC"/>
                </a:solidFill>
                <a:latin typeface="Verdana" panose="020B0604030504040204" pitchFamily="34" charset="0"/>
              </a:rPr>
              <a:t>溶液中是不是一定有水？</a:t>
            </a:r>
            <a:endParaRPr lang="zh-CN" altLang="en-US" sz="3200">
              <a:solidFill>
                <a:srgbClr val="0000CC"/>
              </a:solidFill>
              <a:latin typeface="Verdana" panose="020B0604030504040204" pitchFamily="34" charset="0"/>
            </a:endParaRPr>
          </a:p>
        </p:txBody>
      </p:sp>
      <p:sp>
        <p:nvSpPr>
          <p:cNvPr id="16388" name="Text Box 6"/>
          <p:cNvSpPr txBox="1">
            <a:spLocks noChangeArrowheads="1"/>
          </p:cNvSpPr>
          <p:nvPr/>
        </p:nvSpPr>
        <p:spPr bwMode="auto">
          <a:xfrm>
            <a:off x="900113" y="4149725"/>
            <a:ext cx="7000875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0000CC"/>
                </a:solidFill>
                <a:latin typeface="Verdana" panose="020B0604030504040204" pitchFamily="34" charset="0"/>
              </a:rPr>
              <a:t>【</a:t>
            </a:r>
            <a:r>
              <a:rPr lang="zh-CN" altLang="en-US" sz="3200">
                <a:solidFill>
                  <a:srgbClr val="0000CC"/>
                </a:solidFill>
                <a:latin typeface="Verdana" panose="020B0604030504040204" pitchFamily="34" charset="0"/>
              </a:rPr>
              <a:t>问题</a:t>
            </a:r>
            <a:r>
              <a:rPr lang="en-US" altLang="zh-CN" sz="3200">
                <a:solidFill>
                  <a:srgbClr val="0000CC"/>
                </a:solidFill>
                <a:latin typeface="Verdana" panose="020B0604030504040204" pitchFamily="34" charset="0"/>
              </a:rPr>
              <a:t>3】</a:t>
            </a:r>
            <a:r>
              <a:rPr lang="zh-CN" altLang="en-US" sz="3200">
                <a:solidFill>
                  <a:srgbClr val="0000CC"/>
                </a:solidFill>
                <a:latin typeface="Verdana" panose="020B0604030504040204" pitchFamily="34" charset="0"/>
              </a:rPr>
              <a:t>为什么有的溶液颜色相同？</a:t>
            </a:r>
            <a:endParaRPr lang="zh-CN" altLang="en-US" sz="3200">
              <a:solidFill>
                <a:srgbClr val="0000CC"/>
              </a:solidFill>
              <a:latin typeface="Verdana" panose="020B0604030504040204" pitchFamily="34" charset="0"/>
            </a:endParaRPr>
          </a:p>
        </p:txBody>
      </p:sp>
      <p:sp>
        <p:nvSpPr>
          <p:cNvPr id="16389" name="Text Box 6"/>
          <p:cNvSpPr txBox="1">
            <a:spLocks noChangeArrowheads="1"/>
          </p:cNvSpPr>
          <p:nvPr/>
        </p:nvSpPr>
        <p:spPr bwMode="auto">
          <a:xfrm>
            <a:off x="900113" y="3644900"/>
            <a:ext cx="6592887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0000CC"/>
                </a:solidFill>
                <a:latin typeface="Verdana" panose="020B0604030504040204" pitchFamily="34" charset="0"/>
              </a:rPr>
              <a:t>【</a:t>
            </a:r>
            <a:r>
              <a:rPr lang="zh-CN" altLang="en-US" sz="3200">
                <a:solidFill>
                  <a:srgbClr val="0000CC"/>
                </a:solidFill>
                <a:latin typeface="Verdana" panose="020B0604030504040204" pitchFamily="34" charset="0"/>
              </a:rPr>
              <a:t>问题</a:t>
            </a:r>
            <a:r>
              <a:rPr lang="en-US" altLang="zh-CN" sz="3200">
                <a:solidFill>
                  <a:srgbClr val="0000CC"/>
                </a:solidFill>
                <a:latin typeface="Verdana" panose="020B0604030504040204" pitchFamily="34" charset="0"/>
              </a:rPr>
              <a:t>2】</a:t>
            </a:r>
            <a:r>
              <a:rPr lang="zh-CN" altLang="en-US" sz="3200">
                <a:solidFill>
                  <a:srgbClr val="0000CC"/>
                </a:solidFill>
                <a:latin typeface="Verdana" panose="020B0604030504040204" pitchFamily="34" charset="0"/>
              </a:rPr>
              <a:t>为什么有的溶液是无色？</a:t>
            </a:r>
            <a:endParaRPr lang="zh-CN" altLang="en-US" sz="3200">
              <a:solidFill>
                <a:srgbClr val="0000CC"/>
              </a:solidFill>
              <a:latin typeface="Verdana" panose="020B0604030504040204" pitchFamily="34" charset="0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900113" y="5157788"/>
            <a:ext cx="5368925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0000CC"/>
                </a:solidFill>
                <a:latin typeface="Verdana" panose="020B0604030504040204" pitchFamily="34" charset="0"/>
              </a:rPr>
              <a:t>【</a:t>
            </a:r>
            <a:r>
              <a:rPr lang="zh-CN" altLang="en-US" sz="3200">
                <a:solidFill>
                  <a:srgbClr val="0000CC"/>
                </a:solidFill>
                <a:latin typeface="Verdana" panose="020B0604030504040204" pitchFamily="34" charset="0"/>
              </a:rPr>
              <a:t>问题</a:t>
            </a:r>
            <a:r>
              <a:rPr lang="en-US" altLang="zh-CN" sz="3200">
                <a:solidFill>
                  <a:srgbClr val="0000CC"/>
                </a:solidFill>
                <a:latin typeface="Verdana" panose="020B0604030504040204" pitchFamily="34" charset="0"/>
              </a:rPr>
              <a:t>5】</a:t>
            </a:r>
            <a:r>
              <a:rPr lang="zh-CN" altLang="en-US" sz="3200">
                <a:solidFill>
                  <a:srgbClr val="0000CC"/>
                </a:solidFill>
                <a:latin typeface="Verdana" panose="020B0604030504040204" pitchFamily="34" charset="0"/>
              </a:rPr>
              <a:t>溶液是怎么形成？</a:t>
            </a:r>
            <a:endParaRPr lang="zh-CN" altLang="en-US" sz="3200">
              <a:solidFill>
                <a:srgbClr val="0000CC"/>
              </a:solidFill>
              <a:latin typeface="Verdana" panose="020B0604030504040204" pitchFamily="34" charset="0"/>
            </a:endParaRPr>
          </a:p>
        </p:txBody>
      </p:sp>
      <p:sp>
        <p:nvSpPr>
          <p:cNvPr id="16391" name="Text Box 6"/>
          <p:cNvSpPr txBox="1">
            <a:spLocks noChangeArrowheads="1"/>
          </p:cNvSpPr>
          <p:nvPr/>
        </p:nvSpPr>
        <p:spPr bwMode="auto">
          <a:xfrm>
            <a:off x="900113" y="5661025"/>
            <a:ext cx="5370512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0000CC"/>
                </a:solidFill>
                <a:latin typeface="Verdana" panose="020B0604030504040204" pitchFamily="34" charset="0"/>
              </a:rPr>
              <a:t>【</a:t>
            </a:r>
            <a:r>
              <a:rPr lang="zh-CN" altLang="en-US" sz="3200">
                <a:solidFill>
                  <a:srgbClr val="0000CC"/>
                </a:solidFill>
                <a:latin typeface="Verdana" panose="020B0604030504040204" pitchFamily="34" charset="0"/>
              </a:rPr>
              <a:t>问题</a:t>
            </a:r>
            <a:r>
              <a:rPr lang="en-US" altLang="zh-CN" sz="3200">
                <a:solidFill>
                  <a:srgbClr val="0000CC"/>
                </a:solidFill>
                <a:latin typeface="Verdana" panose="020B0604030504040204" pitchFamily="34" charset="0"/>
              </a:rPr>
              <a:t>6】………………..</a:t>
            </a:r>
            <a:r>
              <a:rPr lang="zh-CN" altLang="en-US" sz="3200">
                <a:solidFill>
                  <a:srgbClr val="0000CC"/>
                </a:solidFill>
                <a:latin typeface="Verdana" panose="020B0604030504040204" pitchFamily="34" charset="0"/>
              </a:rPr>
              <a:t>？</a:t>
            </a:r>
            <a:endParaRPr lang="zh-CN" altLang="en-US" sz="3200">
              <a:solidFill>
                <a:srgbClr val="0000CC"/>
              </a:solidFill>
              <a:latin typeface="Verdana" panose="020B0604030504040204" pitchFamily="34" charset="0"/>
            </a:endParaRPr>
          </a:p>
        </p:txBody>
      </p:sp>
      <p:sp>
        <p:nvSpPr>
          <p:cNvPr id="16392" name="Rectangle 9"/>
          <p:cNvSpPr>
            <a:spLocks noChangeArrowheads="1"/>
          </p:cNvSpPr>
          <p:nvPr/>
        </p:nvSpPr>
        <p:spPr bwMode="auto">
          <a:xfrm>
            <a:off x="539750" y="260350"/>
            <a:ext cx="1944688" cy="6477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>
                <a:solidFill>
                  <a:schemeClr val="bg1"/>
                </a:solidFill>
              </a:rPr>
              <a:t>情景引入</a:t>
            </a:r>
            <a:endParaRPr lang="zh-CN" altLang="en-US" sz="32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/>
      <p:bldP spid="16388" grpId="0"/>
      <p:bldP spid="16389" grpId="0"/>
      <p:bldP spid="16390" grpId="0"/>
      <p:bldP spid="1639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3" name="Group 14"/>
          <p:cNvGrpSpPr/>
          <p:nvPr/>
        </p:nvGrpSpPr>
        <p:grpSpPr bwMode="auto">
          <a:xfrm>
            <a:off x="346075" y="1125538"/>
            <a:ext cx="8797925" cy="1254125"/>
            <a:chOff x="204" y="890"/>
            <a:chExt cx="5542" cy="790"/>
          </a:xfrm>
        </p:grpSpPr>
        <p:sp>
          <p:nvSpPr>
            <p:cNvPr id="18461" name="Text Box 5">
              <a:hlinkClick r:id="rId1" action="ppaction://hlinkfile"/>
            </p:cNvPr>
            <p:cNvSpPr txBox="1">
              <a:spLocks noChangeArrowheads="1"/>
            </p:cNvSpPr>
            <p:nvPr/>
          </p:nvSpPr>
          <p:spPr bwMode="auto">
            <a:xfrm>
              <a:off x="204" y="890"/>
              <a:ext cx="1769" cy="2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  <a:latin typeface="Arial" panose="020B0604020202020204" pitchFamily="34" charset="0"/>
                </a:rPr>
                <a:t>【</a:t>
              </a:r>
              <a:r>
                <a:rPr lang="zh-CN" altLang="en-US">
                  <a:solidFill>
                    <a:srgbClr val="0000FF"/>
                  </a:solidFill>
                  <a:latin typeface="Arial" panose="020B0604020202020204" pitchFamily="34" charset="0"/>
                </a:rPr>
                <a:t>演示实验</a:t>
              </a:r>
              <a:r>
                <a:rPr lang="en-US" altLang="zh-CN">
                  <a:solidFill>
                    <a:srgbClr val="0000FF"/>
                  </a:solidFill>
                  <a:latin typeface="Arial" panose="020B0604020202020204" pitchFamily="34" charset="0"/>
                </a:rPr>
                <a:t>9-1】</a:t>
              </a:r>
              <a:endParaRPr lang="en-US" altLang="zh-CN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8462" name="Text Box 12"/>
            <p:cNvSpPr txBox="1">
              <a:spLocks noChangeArrowheads="1"/>
            </p:cNvSpPr>
            <p:nvPr/>
          </p:nvSpPr>
          <p:spPr bwMode="auto">
            <a:xfrm>
              <a:off x="612" y="1162"/>
              <a:ext cx="5134" cy="51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zh-CN" altLang="en-US"/>
                <a:t>在三支试管中分别加入一小药匙蔗糖、食盐和硫酸铜晶体，</a:t>
              </a:r>
              <a:endParaRPr lang="zh-CN" altLang="en-US"/>
            </a:p>
            <a:p>
              <a:r>
                <a:rPr lang="zh-CN" altLang="en-US"/>
                <a:t>再分别向三个烧杯中加入</a:t>
              </a:r>
              <a:r>
                <a:rPr lang="en-US" altLang="zh-CN"/>
                <a:t>20mL</a:t>
              </a:r>
              <a:r>
                <a:rPr lang="zh-CN" altLang="en-US"/>
                <a:t>水，</a:t>
              </a:r>
              <a:r>
                <a:rPr lang="zh-CN" altLang="en-US">
                  <a:solidFill>
                    <a:srgbClr val="0000CC"/>
                  </a:solidFill>
                </a:rPr>
                <a:t>振荡</a:t>
              </a:r>
              <a:r>
                <a:rPr lang="zh-CN" altLang="en-US"/>
                <a:t>。</a:t>
              </a:r>
              <a:endParaRPr lang="zh-CN" altLang="en-US"/>
            </a:p>
          </p:txBody>
        </p:sp>
      </p:grpSp>
      <p:sp>
        <p:nvSpPr>
          <p:cNvPr id="18434" name="Rectangle 9"/>
          <p:cNvSpPr>
            <a:spLocks noChangeArrowheads="1"/>
          </p:cNvSpPr>
          <p:nvPr/>
        </p:nvSpPr>
        <p:spPr bwMode="auto">
          <a:xfrm>
            <a:off x="539750" y="260350"/>
            <a:ext cx="1944688" cy="6477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</a:rPr>
              <a:t>活动探究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</a:rPr>
              <a:t>1</a:t>
            </a:r>
            <a:endParaRPr lang="en-US" altLang="zh-CN" sz="32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6440" name="Group 56"/>
          <p:cNvGraphicFramePr>
            <a:graphicFrameLocks noGrp="1"/>
          </p:cNvGraphicFramePr>
          <p:nvPr/>
        </p:nvGraphicFramePr>
        <p:xfrm>
          <a:off x="179388" y="2492375"/>
          <a:ext cx="8569325" cy="2187575"/>
        </p:xfrm>
        <a:graphic>
          <a:graphicData uri="http://schemas.openxmlformats.org/drawingml/2006/table">
            <a:tbl>
              <a:tblPr/>
              <a:tblGrid>
                <a:gridCol w="936625"/>
                <a:gridCol w="2374900"/>
                <a:gridCol w="2374900"/>
                <a:gridCol w="2882900"/>
              </a:tblGrid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现象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食盐</a:t>
                      </a: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蔗糖</a:t>
                      </a: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硫酸铜晶体</a:t>
                      </a: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现象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结论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</a:tr>
            </a:tbl>
          </a:graphicData>
        </a:graphic>
      </p:graphicFrame>
      <p:sp>
        <p:nvSpPr>
          <p:cNvPr id="18455" name="Text Box 21"/>
          <p:cNvSpPr txBox="1">
            <a:spLocks noChangeArrowheads="1"/>
          </p:cNvSpPr>
          <p:nvPr/>
        </p:nvSpPr>
        <p:spPr bwMode="auto">
          <a:xfrm>
            <a:off x="2916238" y="333375"/>
            <a:ext cx="4895850" cy="579438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物质溶于水会形成什么？</a:t>
            </a:r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9176" name="Text Box 24"/>
          <p:cNvSpPr txBox="1">
            <a:spLocks noChangeArrowheads="1"/>
          </p:cNvSpPr>
          <p:nvPr/>
        </p:nvSpPr>
        <p:spPr bwMode="auto">
          <a:xfrm>
            <a:off x="3851275" y="3284538"/>
            <a:ext cx="17160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蔗糖溶解了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9178" name="Text Box 26"/>
          <p:cNvSpPr txBox="1">
            <a:spLocks noChangeArrowheads="1"/>
          </p:cNvSpPr>
          <p:nvPr/>
        </p:nvSpPr>
        <p:spPr bwMode="auto">
          <a:xfrm>
            <a:off x="2484438" y="4076700"/>
            <a:ext cx="3856037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</a:rPr>
              <a:t>三种固体都能溶于水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2" name="Text Box 24"/>
          <p:cNvSpPr txBox="1">
            <a:spLocks noChangeArrowheads="1"/>
          </p:cNvSpPr>
          <p:nvPr/>
        </p:nvSpPr>
        <p:spPr bwMode="auto">
          <a:xfrm>
            <a:off x="1331913" y="3213100"/>
            <a:ext cx="1716087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食盐溶解了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8459" name="Rectangle 51"/>
          <p:cNvSpPr>
            <a:spLocks noChangeArrowheads="1"/>
          </p:cNvSpPr>
          <p:nvPr/>
        </p:nvSpPr>
        <p:spPr bwMode="auto">
          <a:xfrm>
            <a:off x="5867400" y="3213100"/>
            <a:ext cx="2941638" cy="822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硫酸铜晶体溶解了，</a:t>
            </a:r>
            <a:endParaRPr lang="zh-CN" altLang="en-US">
              <a:solidFill>
                <a:srgbClr val="0000CC"/>
              </a:solidFill>
            </a:endParaRPr>
          </a:p>
          <a:p>
            <a:r>
              <a:rPr lang="zh-CN" altLang="en-US">
                <a:solidFill>
                  <a:srgbClr val="0000CC"/>
                </a:solidFill>
              </a:rPr>
              <a:t>水变成蓝色</a:t>
            </a:r>
            <a:endParaRPr lang="zh-CN" altLang="en-US">
              <a:solidFill>
                <a:srgbClr val="0000CC"/>
              </a:solidFill>
            </a:endParaRPr>
          </a:p>
        </p:txBody>
      </p:sp>
      <p:sp>
        <p:nvSpPr>
          <p:cNvPr id="16441" name="Text Box 57"/>
          <p:cNvSpPr txBox="1">
            <a:spLocks noChangeArrowheads="1"/>
          </p:cNvSpPr>
          <p:nvPr/>
        </p:nvSpPr>
        <p:spPr bwMode="auto">
          <a:xfrm>
            <a:off x="0" y="4868863"/>
            <a:ext cx="8761095" cy="1383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00"/>
                </a:solidFill>
              </a:rPr>
              <a:t>【</a:t>
            </a:r>
            <a:r>
              <a:rPr lang="zh-CN" altLang="en-US" sz="2800">
                <a:solidFill>
                  <a:srgbClr val="000000"/>
                </a:solidFill>
              </a:rPr>
              <a:t>回顾</a:t>
            </a:r>
            <a:r>
              <a:rPr lang="en-US" altLang="zh-CN" sz="2800">
                <a:solidFill>
                  <a:srgbClr val="000000"/>
                </a:solidFill>
              </a:rPr>
              <a:t>】</a:t>
            </a:r>
            <a:r>
              <a:rPr lang="zh-CN" altLang="en-US" sz="2800">
                <a:solidFill>
                  <a:srgbClr val="000000"/>
                </a:solidFill>
              </a:rPr>
              <a:t>上册</a:t>
            </a:r>
            <a:r>
              <a:rPr lang="en-US" altLang="zh-CN" sz="2800">
                <a:solidFill>
                  <a:srgbClr val="000000"/>
                </a:solidFill>
              </a:rPr>
              <a:t>60</a:t>
            </a:r>
            <a:r>
              <a:rPr lang="zh-CN" altLang="en-US" sz="2800">
                <a:solidFill>
                  <a:srgbClr val="000000"/>
                </a:solidFill>
              </a:rPr>
              <a:t>页中提到</a:t>
            </a:r>
            <a:r>
              <a:rPr lang="zh-CN" altLang="en-US" sz="2800">
                <a:solidFill>
                  <a:srgbClr val="0000CC"/>
                </a:solidFill>
              </a:rPr>
              <a:t>氯化钠和硫酸铜</a:t>
            </a:r>
            <a:r>
              <a:rPr lang="zh-CN" altLang="en-US" sz="2800">
                <a:solidFill>
                  <a:srgbClr val="000000"/>
                </a:solidFill>
              </a:rPr>
              <a:t>是由什么直接</a:t>
            </a:r>
            <a:endParaRPr lang="zh-CN" altLang="en-US" sz="2800">
              <a:solidFill>
                <a:srgbClr val="000000"/>
              </a:solidFill>
            </a:endParaRPr>
          </a:p>
          <a:p>
            <a:r>
              <a:rPr lang="zh-CN" altLang="en-US" sz="2800">
                <a:solidFill>
                  <a:srgbClr val="000000"/>
                </a:solidFill>
              </a:rPr>
              <a:t>构成的？</a:t>
            </a:r>
            <a:r>
              <a:rPr lang="zh-CN" altLang="en-US" sz="2800">
                <a:solidFill>
                  <a:srgbClr val="0000CC"/>
                </a:solidFill>
              </a:rPr>
              <a:t>葡萄糖和蔗糖</a:t>
            </a:r>
            <a:r>
              <a:rPr lang="zh-CN" altLang="en-US" sz="2800">
                <a:solidFill>
                  <a:srgbClr val="000000"/>
                </a:solidFill>
              </a:rPr>
              <a:t>在</a:t>
            </a:r>
            <a:r>
              <a:rPr lang="zh-CN" altLang="en-US" sz="2800">
                <a:solidFill>
                  <a:srgbClr val="FF0000"/>
                </a:solidFill>
              </a:rPr>
              <a:t>物质分类</a:t>
            </a:r>
            <a:r>
              <a:rPr lang="zh-CN" altLang="en-US" sz="2800">
                <a:solidFill>
                  <a:srgbClr val="000000"/>
                </a:solidFill>
              </a:rPr>
              <a:t>上属于哪一类？</a:t>
            </a:r>
            <a:endParaRPr lang="zh-CN" altLang="en-US" sz="2800">
              <a:solidFill>
                <a:srgbClr val="000000"/>
              </a:solidFill>
            </a:endParaRPr>
          </a:p>
          <a:p>
            <a:r>
              <a:rPr lang="en-US" altLang="zh-CN" sz="2800">
                <a:solidFill>
                  <a:srgbClr val="000000"/>
                </a:solidFill>
              </a:rPr>
              <a:t>                </a:t>
            </a:r>
            <a:r>
              <a:rPr lang="en-US" altLang="zh-CN" sz="280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</a:rPr>
              <a:t> C</a:t>
            </a:r>
            <a:r>
              <a:rPr lang="en-US" altLang="zh-CN" sz="2800" baseline="-2500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uFillTx/>
              </a:rPr>
              <a:t>6</a:t>
            </a:r>
            <a:r>
              <a:rPr lang="en-US" altLang="zh-CN" sz="280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</a:rPr>
              <a:t>H</a:t>
            </a:r>
            <a:r>
              <a:rPr lang="en-US" altLang="zh-CN" sz="2800" baseline="-2500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uFillTx/>
              </a:rPr>
              <a:t>12</a:t>
            </a:r>
            <a:r>
              <a:rPr lang="en-US" altLang="zh-CN" sz="280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</a:rPr>
              <a:t>O</a:t>
            </a:r>
            <a:r>
              <a:rPr lang="en-US" altLang="zh-CN" sz="2800" baseline="-2500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uFillTx/>
              </a:rPr>
              <a:t>6</a:t>
            </a:r>
            <a:r>
              <a:rPr lang="en-US" altLang="zh-CN" sz="280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</a:rPr>
              <a:t> </a:t>
            </a:r>
            <a:r>
              <a:rPr lang="en-US" altLang="zh-CN" sz="2800">
                <a:solidFill>
                  <a:srgbClr val="000000"/>
                </a:solidFill>
              </a:rPr>
              <a:t>    </a:t>
            </a:r>
            <a:r>
              <a:rPr lang="en-US" altLang="zh-CN" sz="2800">
                <a:solidFill>
                  <a:srgbClr val="FF0000"/>
                </a:solidFill>
              </a:rPr>
              <a:t>C</a:t>
            </a:r>
            <a:r>
              <a:rPr lang="en-US" altLang="zh-CN" sz="2800" baseline="-25000">
                <a:solidFill>
                  <a:srgbClr val="FF0000"/>
                </a:solidFill>
                <a:uFillTx/>
              </a:rPr>
              <a:t>12</a:t>
            </a:r>
            <a:r>
              <a:rPr lang="en-US" altLang="zh-CN" sz="2800">
                <a:solidFill>
                  <a:srgbClr val="FF0000"/>
                </a:solidFill>
              </a:rPr>
              <a:t>H</a:t>
            </a:r>
            <a:r>
              <a:rPr lang="en-US" altLang="zh-CN" sz="2800" baseline="-25000">
                <a:solidFill>
                  <a:srgbClr val="FF0000"/>
                </a:solidFill>
                <a:uFillTx/>
              </a:rPr>
              <a:t>22</a:t>
            </a:r>
            <a:r>
              <a:rPr lang="en-US" altLang="zh-CN" sz="2800">
                <a:solidFill>
                  <a:srgbClr val="FF0000"/>
                </a:solidFill>
              </a:rPr>
              <a:t>O</a:t>
            </a:r>
            <a:r>
              <a:rPr lang="en-US" altLang="zh-CN" sz="2800" baseline="-25000">
                <a:solidFill>
                  <a:srgbClr val="FF0000"/>
                </a:solidFill>
                <a:uFillTx/>
              </a:rPr>
              <a:t>11</a:t>
            </a:r>
            <a:endParaRPr lang="en-US" altLang="zh-CN" sz="2800" baseline="-25000">
              <a:solidFill>
                <a:srgbClr val="FF0000"/>
              </a:solidFill>
              <a:uFillTx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9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9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6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76" grpId="0"/>
      <p:bldP spid="49178" grpId="0"/>
      <p:bldP spid="2" grpId="0"/>
      <p:bldP spid="18459" grpId="0"/>
      <p:bldP spid="164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46" name="Text Box 2"/>
          <p:cNvSpPr txBox="1">
            <a:spLocks noChangeArrowheads="1"/>
          </p:cNvSpPr>
          <p:nvPr/>
        </p:nvSpPr>
        <p:spPr bwMode="auto">
          <a:xfrm>
            <a:off x="179388" y="260350"/>
            <a:ext cx="3960812" cy="557213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蔗糖在水中怎样消失的呢</a:t>
            </a:r>
            <a:r>
              <a:rPr lang="en-US" altLang="zh-CN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36" name="Text Box 20"/>
          <p:cNvSpPr txBox="1">
            <a:spLocks noChangeArrowheads="1"/>
          </p:cNvSpPr>
          <p:nvPr/>
        </p:nvSpPr>
        <p:spPr bwMode="auto">
          <a:xfrm>
            <a:off x="539750" y="4365625"/>
            <a:ext cx="7862888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00"/>
                </a:solidFill>
              </a:rPr>
              <a:t>【</a:t>
            </a:r>
            <a:r>
              <a:rPr lang="zh-CN" altLang="en-US" sz="2800">
                <a:solidFill>
                  <a:srgbClr val="000000"/>
                </a:solidFill>
              </a:rPr>
              <a:t>思考</a:t>
            </a:r>
            <a:r>
              <a:rPr lang="en-US" altLang="zh-CN" sz="2800">
                <a:solidFill>
                  <a:srgbClr val="000000"/>
                </a:solidFill>
              </a:rPr>
              <a:t>1】</a:t>
            </a:r>
            <a:r>
              <a:rPr lang="zh-CN" altLang="en-US" sz="2800">
                <a:solidFill>
                  <a:srgbClr val="000000"/>
                </a:solidFill>
              </a:rPr>
              <a:t>你能从微观角度来解释上面的现象吗？</a:t>
            </a:r>
            <a:endParaRPr lang="zh-CN" altLang="en-US" sz="2800">
              <a:solidFill>
                <a:srgbClr val="000000"/>
              </a:solidFill>
            </a:endParaRPr>
          </a:p>
        </p:txBody>
      </p:sp>
      <p:sp>
        <p:nvSpPr>
          <p:cNvPr id="34848" name="Text Box 22"/>
          <p:cNvSpPr txBox="1">
            <a:spLocks noChangeArrowheads="1"/>
          </p:cNvSpPr>
          <p:nvPr/>
        </p:nvSpPr>
        <p:spPr bwMode="auto">
          <a:xfrm>
            <a:off x="4500563" y="260350"/>
            <a:ext cx="4643437" cy="557213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氯化钠在水中怎样消失的呢</a:t>
            </a:r>
            <a:r>
              <a:rPr lang="en-US" altLang="zh-CN" sz="28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280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 Box 35"/>
          <p:cNvSpPr txBox="1">
            <a:spLocks noChangeArrowheads="1"/>
          </p:cNvSpPr>
          <p:nvPr/>
        </p:nvSpPr>
        <p:spPr bwMode="auto">
          <a:xfrm>
            <a:off x="684213" y="4868863"/>
            <a:ext cx="3384550" cy="13970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3200">
                <a:solidFill>
                  <a:srgbClr val="FF0000"/>
                </a:solidFill>
                <a:latin typeface="宋体" panose="02010600030101010101" pitchFamily="2" charset="-122"/>
              </a:rPr>
              <a:t>蔗糖分子</a:t>
            </a:r>
            <a:r>
              <a:rPr lang="zh-CN" altLang="en-US" sz="3200">
                <a:solidFill>
                  <a:srgbClr val="0000FF"/>
                </a:solidFill>
                <a:latin typeface="宋体" panose="02010600030101010101" pitchFamily="2" charset="-122"/>
              </a:rPr>
              <a:t>扩散到水分子间</a:t>
            </a:r>
            <a:endParaRPr lang="zh-CN" altLang="en-US" sz="32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4841" name="Text Box 37"/>
          <p:cNvSpPr txBox="1">
            <a:spLocks noChangeArrowheads="1"/>
          </p:cNvSpPr>
          <p:nvPr/>
        </p:nvSpPr>
        <p:spPr bwMode="auto">
          <a:xfrm>
            <a:off x="4932363" y="4797425"/>
            <a:ext cx="3529012" cy="13970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3200">
                <a:solidFill>
                  <a:srgbClr val="009900"/>
                </a:solidFill>
              </a:rPr>
              <a:t>钠</a:t>
            </a:r>
            <a:r>
              <a:rPr lang="zh-CN" altLang="en-US" sz="3200">
                <a:solidFill>
                  <a:srgbClr val="009900"/>
                </a:solidFill>
                <a:latin typeface="宋体" panose="02010600030101010101" pitchFamily="2" charset="-122"/>
              </a:rPr>
              <a:t>离子</a:t>
            </a:r>
            <a:r>
              <a:rPr lang="zh-CN" altLang="en-US" sz="3200">
                <a:solidFill>
                  <a:srgbClr val="0000FF"/>
                </a:solidFill>
                <a:latin typeface="宋体" panose="02010600030101010101" pitchFamily="2" charset="-122"/>
              </a:rPr>
              <a:t>和</a:t>
            </a:r>
            <a:r>
              <a:rPr lang="zh-CN" altLang="en-US" sz="3200">
                <a:solidFill>
                  <a:srgbClr val="009900"/>
                </a:solidFill>
              </a:rPr>
              <a:t>氯</a:t>
            </a:r>
            <a:r>
              <a:rPr lang="zh-CN" altLang="en-US" sz="3200">
                <a:solidFill>
                  <a:srgbClr val="009900"/>
                </a:solidFill>
                <a:latin typeface="宋体" panose="02010600030101010101" pitchFamily="2" charset="-122"/>
              </a:rPr>
              <a:t>离子</a:t>
            </a:r>
            <a:r>
              <a:rPr lang="zh-CN" altLang="en-US" sz="3200">
                <a:solidFill>
                  <a:srgbClr val="0000FF"/>
                </a:solidFill>
                <a:latin typeface="宋体" panose="02010600030101010101" pitchFamily="2" charset="-122"/>
              </a:rPr>
              <a:t>分散在水分子间</a:t>
            </a:r>
            <a:endParaRPr lang="zh-CN" altLang="en-US" sz="32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26" name="" r:id="rId1" imgW="4572000" imgH="3168650"/>
        </mc:Choice>
        <mc:Fallback>
          <p:control name="" r:id="rId1" imgW="4572000" imgH="3168650">
            <p:pic>
              <p:nvPicPr>
                <p:cNvPr id="0" name="Host Control  1025"/>
                <p:cNvPicPr/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981075"/>
                  <a:ext cx="4572000" cy="31686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28" name="" r:id="rId3" imgW="4319587" imgH="3241675"/>
        </mc:Choice>
        <mc:Fallback>
          <p:control name="" r:id="rId3" imgW="4319587" imgH="3241675">
            <p:pic>
              <p:nvPicPr>
                <p:cNvPr id="0" name="Host Control  1027"/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4824413" y="908050"/>
                  <a:ext cx="4319588" cy="3241675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4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6" grpId="0"/>
      <p:bldP spid="2" grpId="0" animBg="1"/>
      <p:bldP spid="348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249" name="Group 97"/>
          <p:cNvGrpSpPr/>
          <p:nvPr/>
        </p:nvGrpSpPr>
        <p:grpSpPr bwMode="auto">
          <a:xfrm>
            <a:off x="468313" y="1268413"/>
            <a:ext cx="3529012" cy="2062162"/>
            <a:chOff x="1746" y="2840"/>
            <a:chExt cx="2223" cy="1299"/>
          </a:xfrm>
        </p:grpSpPr>
        <p:pic>
          <p:nvPicPr>
            <p:cNvPr id="35861" name="Picture 33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1746" y="2840"/>
              <a:ext cx="2223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862" name="Line 95"/>
            <p:cNvSpPr>
              <a:spLocks noChangeShapeType="1"/>
            </p:cNvSpPr>
            <p:nvPr/>
          </p:nvSpPr>
          <p:spPr bwMode="auto">
            <a:xfrm>
              <a:off x="1791" y="3249"/>
              <a:ext cx="21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842" name="Group 36"/>
          <p:cNvGrpSpPr/>
          <p:nvPr/>
        </p:nvGrpSpPr>
        <p:grpSpPr bwMode="auto">
          <a:xfrm>
            <a:off x="611188" y="333375"/>
            <a:ext cx="7989887" cy="822325"/>
            <a:chOff x="385" y="2248"/>
            <a:chExt cx="5033" cy="518"/>
          </a:xfrm>
        </p:grpSpPr>
        <p:sp>
          <p:nvSpPr>
            <p:cNvPr id="35858" name="Text Box 29"/>
            <p:cNvSpPr txBox="1">
              <a:spLocks noChangeArrowheads="1"/>
            </p:cNvSpPr>
            <p:nvPr/>
          </p:nvSpPr>
          <p:spPr bwMode="auto">
            <a:xfrm>
              <a:off x="385" y="2248"/>
              <a:ext cx="5033" cy="51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思考</a:t>
              </a:r>
              <a:r>
                <a:rPr lang="en-US" altLang="zh-CN"/>
                <a:t>2】</a:t>
              </a:r>
              <a:r>
                <a:rPr lang="zh-CN" altLang="en-US"/>
                <a:t>如果用        表示</a:t>
              </a:r>
              <a:r>
                <a:rPr lang="zh-CN" altLang="en-US">
                  <a:solidFill>
                    <a:srgbClr val="0000FF"/>
                  </a:solidFill>
                </a:rPr>
                <a:t>蔗糖分子</a:t>
              </a:r>
              <a:r>
                <a:rPr lang="zh-CN" altLang="en-US"/>
                <a:t>，用        表示</a:t>
              </a:r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  <a:r>
                <a:rPr lang="zh-CN" altLang="en-US"/>
                <a:t>，</a:t>
              </a:r>
              <a:endParaRPr lang="zh-CN" altLang="en-US"/>
            </a:p>
            <a:p>
              <a:r>
                <a:rPr lang="zh-CN" altLang="en-US"/>
                <a:t>                  你能画出两种分子共存一体的模拟图形吗？</a:t>
              </a:r>
              <a:endParaRPr lang="zh-CN" altLang="en-US"/>
            </a:p>
          </p:txBody>
        </p:sp>
        <p:sp>
          <p:nvSpPr>
            <p:cNvPr id="35859" name="Oval 30"/>
            <p:cNvSpPr>
              <a:spLocks noChangeArrowheads="1"/>
            </p:cNvSpPr>
            <p:nvPr/>
          </p:nvSpPr>
          <p:spPr bwMode="auto">
            <a:xfrm>
              <a:off x="2019" y="2297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5860" name="Oval 31"/>
            <p:cNvSpPr>
              <a:spLocks noChangeArrowheads="1"/>
            </p:cNvSpPr>
            <p:nvPr/>
          </p:nvSpPr>
          <p:spPr bwMode="auto">
            <a:xfrm>
              <a:off x="3923" y="234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9250" name="Text Box 98"/>
          <p:cNvSpPr txBox="1">
            <a:spLocks noChangeArrowheads="1"/>
          </p:cNvSpPr>
          <p:nvPr/>
        </p:nvSpPr>
        <p:spPr bwMode="auto">
          <a:xfrm>
            <a:off x="611188" y="4652963"/>
            <a:ext cx="768985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4】</a:t>
            </a:r>
            <a:r>
              <a:rPr lang="zh-CN" altLang="en-US"/>
              <a:t>从两幅图可知两种物质溶于水后有什么特征？</a:t>
            </a:r>
            <a:endParaRPr lang="en-US" altLang="zh-CN"/>
          </a:p>
        </p:txBody>
      </p:sp>
      <p:sp>
        <p:nvSpPr>
          <p:cNvPr id="35884" name="Text Box 4"/>
          <p:cNvSpPr txBox="1">
            <a:spLocks noChangeArrowheads="1"/>
          </p:cNvSpPr>
          <p:nvPr/>
        </p:nvSpPr>
        <p:spPr bwMode="auto">
          <a:xfrm>
            <a:off x="539750" y="3429000"/>
            <a:ext cx="7996238" cy="822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3】</a:t>
            </a:r>
            <a:r>
              <a:rPr lang="zh-CN" altLang="en-US"/>
              <a:t>如果将上述实验中的蔗糖改为食盐，你还能画出</a:t>
            </a:r>
            <a:endParaRPr lang="zh-CN" altLang="en-US"/>
          </a:p>
          <a:p>
            <a:r>
              <a:rPr lang="zh-CN" altLang="en-US"/>
              <a:t>                  食盐水中粒子存在的情况吗？</a:t>
            </a:r>
            <a:endParaRPr lang="zh-CN" altLang="en-US"/>
          </a:p>
        </p:txBody>
      </p:sp>
      <p:grpSp>
        <p:nvGrpSpPr>
          <p:cNvPr id="50192" name="Group 16"/>
          <p:cNvGrpSpPr/>
          <p:nvPr/>
        </p:nvGrpSpPr>
        <p:grpSpPr bwMode="auto">
          <a:xfrm>
            <a:off x="5003800" y="1268413"/>
            <a:ext cx="3384550" cy="2062162"/>
            <a:chOff x="1746" y="2840"/>
            <a:chExt cx="2223" cy="1299"/>
          </a:xfrm>
        </p:grpSpPr>
        <p:pic>
          <p:nvPicPr>
            <p:cNvPr id="35856" name="Picture 17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1746" y="2840"/>
              <a:ext cx="2223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857" name="Line 18"/>
            <p:cNvSpPr>
              <a:spLocks noChangeShapeType="1"/>
            </p:cNvSpPr>
            <p:nvPr/>
          </p:nvSpPr>
          <p:spPr bwMode="auto">
            <a:xfrm>
              <a:off x="1791" y="3249"/>
              <a:ext cx="21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0238" name="Group 62"/>
          <p:cNvGrpSpPr/>
          <p:nvPr/>
        </p:nvGrpSpPr>
        <p:grpSpPr bwMode="auto">
          <a:xfrm>
            <a:off x="539750" y="4149725"/>
            <a:ext cx="7853363" cy="457200"/>
            <a:chOff x="340" y="3521"/>
            <a:chExt cx="4947" cy="288"/>
          </a:xfrm>
        </p:grpSpPr>
        <p:sp>
          <p:nvSpPr>
            <p:cNvPr id="35852" name="Text Box 6"/>
            <p:cNvSpPr txBox="1">
              <a:spLocks noChangeArrowheads="1"/>
            </p:cNvSpPr>
            <p:nvPr/>
          </p:nvSpPr>
          <p:spPr bwMode="auto">
            <a:xfrm>
              <a:off x="340" y="3521"/>
              <a:ext cx="4947" cy="2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zh-CN" altLang="en-US"/>
                <a:t>如果用        表示</a:t>
              </a:r>
              <a:r>
                <a:rPr lang="en-US" altLang="zh-CN">
                  <a:solidFill>
                    <a:srgbClr val="0000FF"/>
                  </a:solidFill>
                </a:rPr>
                <a:t>Na</a:t>
              </a:r>
              <a:r>
                <a:rPr lang="en-US" altLang="zh-CN" baseline="30000">
                  <a:solidFill>
                    <a:srgbClr val="0000FF"/>
                  </a:solidFill>
                </a:rPr>
                <a:t>+</a:t>
              </a:r>
              <a:r>
                <a:rPr lang="zh-CN" altLang="en-US"/>
                <a:t>，用        表示</a:t>
              </a:r>
              <a:r>
                <a:rPr lang="en-US" altLang="zh-CN"/>
                <a:t>Cl</a:t>
              </a:r>
              <a:r>
                <a:rPr lang="en-US" altLang="zh-CN" baseline="30000"/>
                <a:t>-</a:t>
              </a:r>
              <a:r>
                <a:rPr lang="zh-CN" altLang="en-US"/>
                <a:t>，用         表示</a:t>
              </a:r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  <a:endParaRPr lang="zh-CN" altLang="en-US"/>
            </a:p>
          </p:txBody>
        </p:sp>
        <p:sp>
          <p:nvSpPr>
            <p:cNvPr id="35853" name="Oval 7"/>
            <p:cNvSpPr>
              <a:spLocks noChangeArrowheads="1"/>
            </p:cNvSpPr>
            <p:nvPr/>
          </p:nvSpPr>
          <p:spPr bwMode="auto">
            <a:xfrm>
              <a:off x="2562" y="356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5854" name="Oval 8"/>
            <p:cNvSpPr>
              <a:spLocks noChangeArrowheads="1"/>
            </p:cNvSpPr>
            <p:nvPr/>
          </p:nvSpPr>
          <p:spPr bwMode="auto">
            <a:xfrm>
              <a:off x="3995" y="361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5855" name="Oval 11"/>
            <p:cNvSpPr>
              <a:spLocks noChangeArrowheads="1"/>
            </p:cNvSpPr>
            <p:nvPr/>
          </p:nvSpPr>
          <p:spPr bwMode="auto">
            <a:xfrm>
              <a:off x="1156" y="3612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5931" name="Rectangle 120"/>
          <p:cNvSpPr>
            <a:spLocks noChangeArrowheads="1"/>
          </p:cNvSpPr>
          <p:nvPr/>
        </p:nvSpPr>
        <p:spPr bwMode="auto">
          <a:xfrm>
            <a:off x="1187450" y="5229225"/>
            <a:ext cx="1844675" cy="754063"/>
          </a:xfrm>
          <a:prstGeom prst="rect">
            <a:avLst/>
          </a:prstGeom>
          <a:noFill/>
          <a:ln w="28575">
            <a:solidFill>
              <a:srgbClr val="009900"/>
            </a:solidFill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>
                <a:solidFill>
                  <a:srgbClr val="FF0000"/>
                </a:solidFill>
              </a:rPr>
              <a:t>分布均匀</a:t>
            </a:r>
            <a:endParaRPr lang="zh-CN" altLang="en-US" sz="3200">
              <a:solidFill>
                <a:srgbClr val="0000FF"/>
              </a:solidFill>
            </a:endParaRPr>
          </a:p>
        </p:txBody>
      </p:sp>
      <p:sp>
        <p:nvSpPr>
          <p:cNvPr id="35932" name="AutoShape 121"/>
          <p:cNvSpPr>
            <a:spLocks noChangeArrowheads="1"/>
          </p:cNvSpPr>
          <p:nvPr/>
        </p:nvSpPr>
        <p:spPr bwMode="auto">
          <a:xfrm>
            <a:off x="3419475" y="5445125"/>
            <a:ext cx="1368425" cy="431800"/>
          </a:xfrm>
          <a:prstGeom prst="rightArrow">
            <a:avLst>
              <a:gd name="adj1" fmla="val 50000"/>
              <a:gd name="adj2" fmla="val 792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933" name="Rectangle 122"/>
          <p:cNvSpPr>
            <a:spLocks noChangeArrowheads="1"/>
          </p:cNvSpPr>
          <p:nvPr/>
        </p:nvSpPr>
        <p:spPr bwMode="auto">
          <a:xfrm>
            <a:off x="5003800" y="5157788"/>
            <a:ext cx="3744913" cy="1387475"/>
          </a:xfrm>
          <a:prstGeom prst="rect">
            <a:avLst/>
          </a:prstGeom>
          <a:noFill/>
          <a:ln w="28575">
            <a:solidFill>
              <a:srgbClr val="0099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3200">
                <a:solidFill>
                  <a:srgbClr val="FF0000"/>
                </a:solidFill>
              </a:rPr>
              <a:t>特征：</a:t>
            </a:r>
            <a:r>
              <a:rPr lang="zh-CN" altLang="en-US" sz="3200">
                <a:solidFill>
                  <a:srgbClr val="0000CC"/>
                </a:solidFill>
              </a:rPr>
              <a:t>均一</a:t>
            </a:r>
            <a:endParaRPr lang="zh-CN" altLang="en-US" sz="3200">
              <a:solidFill>
                <a:srgbClr val="0000CC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>
                <a:solidFill>
                  <a:srgbClr val="FF0000"/>
                </a:solidFill>
              </a:rPr>
              <a:t>（各部分组成相同）</a:t>
            </a:r>
            <a:endParaRPr lang="zh-CN" altLang="en-US" sz="3200">
              <a:solidFill>
                <a:srgbClr val="0000FF"/>
              </a:solidFill>
            </a:endParaRPr>
          </a:p>
        </p:txBody>
      </p:sp>
      <p:pic>
        <p:nvPicPr>
          <p:cNvPr id="35946" name="Picture 1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989138"/>
            <a:ext cx="32575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947" name="Picture 1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1989138"/>
            <a:ext cx="311467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9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5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35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"/>
                                        <p:tgtEl>
                                          <p:spTgt spid="50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5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5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49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5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1000"/>
                                        <p:tgtEl>
                                          <p:spTgt spid="35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250" grpId="0"/>
      <p:bldP spid="35884" grpId="0"/>
      <p:bldP spid="35931" grpId="0" animBg="1"/>
      <p:bldP spid="35932" grpId="0" animBg="1"/>
      <p:bldP spid="359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5" name="Group 94"/>
          <p:cNvGrpSpPr/>
          <p:nvPr/>
        </p:nvGrpSpPr>
        <p:grpSpPr bwMode="auto">
          <a:xfrm>
            <a:off x="1403350" y="333375"/>
            <a:ext cx="2808288" cy="1511300"/>
            <a:chOff x="340" y="210"/>
            <a:chExt cx="2223" cy="1299"/>
          </a:xfrm>
        </p:grpSpPr>
        <p:grpSp>
          <p:nvGrpSpPr>
            <p:cNvPr id="36932" name="Group 4"/>
            <p:cNvGrpSpPr/>
            <p:nvPr/>
          </p:nvGrpSpPr>
          <p:grpSpPr bwMode="auto">
            <a:xfrm>
              <a:off x="340" y="210"/>
              <a:ext cx="2223" cy="1299"/>
              <a:chOff x="1746" y="2840"/>
              <a:chExt cx="2223" cy="1299"/>
            </a:xfrm>
          </p:grpSpPr>
          <p:pic>
            <p:nvPicPr>
              <p:cNvPr id="36973" name="Picture 5"/>
              <p:cNvPicPr>
                <a:picLocks noChangeAspect="1" noChangeArrowheads="1"/>
              </p:cNvPicPr>
              <p:nvPr/>
            </p:nvPicPr>
            <p:blipFill>
              <a:blip r:embed="rId1"/>
              <a:srcRect/>
              <a:stretch>
                <a:fillRect/>
              </a:stretch>
            </p:blipFill>
            <p:spPr bwMode="auto">
              <a:xfrm>
                <a:off x="1746" y="2840"/>
                <a:ext cx="2223" cy="12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6974" name="Line 6"/>
              <p:cNvSpPr>
                <a:spLocks noChangeShapeType="1"/>
              </p:cNvSpPr>
              <p:nvPr/>
            </p:nvSpPr>
            <p:spPr bwMode="auto">
              <a:xfrm>
                <a:off x="1791" y="3249"/>
                <a:ext cx="213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6933" name="Oval 7"/>
            <p:cNvSpPr>
              <a:spLocks noChangeArrowheads="1"/>
            </p:cNvSpPr>
            <p:nvPr/>
          </p:nvSpPr>
          <p:spPr bwMode="auto">
            <a:xfrm>
              <a:off x="658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34" name="Oval 8"/>
            <p:cNvSpPr>
              <a:spLocks noChangeArrowheads="1"/>
            </p:cNvSpPr>
            <p:nvPr/>
          </p:nvSpPr>
          <p:spPr bwMode="auto">
            <a:xfrm>
              <a:off x="431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35" name="Oval 9"/>
            <p:cNvSpPr>
              <a:spLocks noChangeArrowheads="1"/>
            </p:cNvSpPr>
            <p:nvPr/>
          </p:nvSpPr>
          <p:spPr bwMode="auto">
            <a:xfrm>
              <a:off x="1066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36" name="Oval 10"/>
            <p:cNvSpPr>
              <a:spLocks noChangeArrowheads="1"/>
            </p:cNvSpPr>
            <p:nvPr/>
          </p:nvSpPr>
          <p:spPr bwMode="auto">
            <a:xfrm>
              <a:off x="839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37" name="Oval 11"/>
            <p:cNvSpPr>
              <a:spLocks noChangeArrowheads="1"/>
            </p:cNvSpPr>
            <p:nvPr/>
          </p:nvSpPr>
          <p:spPr bwMode="auto">
            <a:xfrm>
              <a:off x="1474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38" name="Oval 12"/>
            <p:cNvSpPr>
              <a:spLocks noChangeArrowheads="1"/>
            </p:cNvSpPr>
            <p:nvPr/>
          </p:nvSpPr>
          <p:spPr bwMode="auto">
            <a:xfrm>
              <a:off x="1247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39" name="Oval 13"/>
            <p:cNvSpPr>
              <a:spLocks noChangeArrowheads="1"/>
            </p:cNvSpPr>
            <p:nvPr/>
          </p:nvSpPr>
          <p:spPr bwMode="auto">
            <a:xfrm>
              <a:off x="1882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40" name="Oval 14"/>
            <p:cNvSpPr>
              <a:spLocks noChangeArrowheads="1"/>
            </p:cNvSpPr>
            <p:nvPr/>
          </p:nvSpPr>
          <p:spPr bwMode="auto">
            <a:xfrm>
              <a:off x="1655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41" name="Oval 15"/>
            <p:cNvSpPr>
              <a:spLocks noChangeArrowheads="1"/>
            </p:cNvSpPr>
            <p:nvPr/>
          </p:nvSpPr>
          <p:spPr bwMode="auto">
            <a:xfrm>
              <a:off x="2291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42" name="Oval 16"/>
            <p:cNvSpPr>
              <a:spLocks noChangeArrowheads="1"/>
            </p:cNvSpPr>
            <p:nvPr/>
          </p:nvSpPr>
          <p:spPr bwMode="auto">
            <a:xfrm>
              <a:off x="2064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43" name="Oval 17"/>
            <p:cNvSpPr>
              <a:spLocks noChangeArrowheads="1"/>
            </p:cNvSpPr>
            <p:nvPr/>
          </p:nvSpPr>
          <p:spPr bwMode="auto">
            <a:xfrm>
              <a:off x="431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44" name="Oval 18"/>
            <p:cNvSpPr>
              <a:spLocks noChangeArrowheads="1"/>
            </p:cNvSpPr>
            <p:nvPr/>
          </p:nvSpPr>
          <p:spPr bwMode="auto">
            <a:xfrm>
              <a:off x="613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45" name="Oval 19"/>
            <p:cNvSpPr>
              <a:spLocks noChangeArrowheads="1"/>
            </p:cNvSpPr>
            <p:nvPr/>
          </p:nvSpPr>
          <p:spPr bwMode="auto">
            <a:xfrm>
              <a:off x="884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46" name="Oval 20"/>
            <p:cNvSpPr>
              <a:spLocks noChangeArrowheads="1"/>
            </p:cNvSpPr>
            <p:nvPr/>
          </p:nvSpPr>
          <p:spPr bwMode="auto">
            <a:xfrm>
              <a:off x="1066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47" name="Oval 21"/>
            <p:cNvSpPr>
              <a:spLocks noChangeArrowheads="1"/>
            </p:cNvSpPr>
            <p:nvPr/>
          </p:nvSpPr>
          <p:spPr bwMode="auto">
            <a:xfrm>
              <a:off x="1292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48" name="Oval 22"/>
            <p:cNvSpPr>
              <a:spLocks noChangeArrowheads="1"/>
            </p:cNvSpPr>
            <p:nvPr/>
          </p:nvSpPr>
          <p:spPr bwMode="auto">
            <a:xfrm>
              <a:off x="1474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49" name="Oval 23"/>
            <p:cNvSpPr>
              <a:spLocks noChangeArrowheads="1"/>
            </p:cNvSpPr>
            <p:nvPr/>
          </p:nvSpPr>
          <p:spPr bwMode="auto">
            <a:xfrm>
              <a:off x="1701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50" name="Oval 24"/>
            <p:cNvSpPr>
              <a:spLocks noChangeArrowheads="1"/>
            </p:cNvSpPr>
            <p:nvPr/>
          </p:nvSpPr>
          <p:spPr bwMode="auto">
            <a:xfrm>
              <a:off x="1883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51" name="Oval 25"/>
            <p:cNvSpPr>
              <a:spLocks noChangeArrowheads="1"/>
            </p:cNvSpPr>
            <p:nvPr/>
          </p:nvSpPr>
          <p:spPr bwMode="auto">
            <a:xfrm>
              <a:off x="2109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52" name="Oval 26"/>
            <p:cNvSpPr>
              <a:spLocks noChangeArrowheads="1"/>
            </p:cNvSpPr>
            <p:nvPr/>
          </p:nvSpPr>
          <p:spPr bwMode="auto">
            <a:xfrm>
              <a:off x="2291" y="1072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53" name="Oval 27"/>
            <p:cNvSpPr>
              <a:spLocks noChangeArrowheads="1"/>
            </p:cNvSpPr>
            <p:nvPr/>
          </p:nvSpPr>
          <p:spPr bwMode="auto">
            <a:xfrm>
              <a:off x="658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54" name="Oval 28"/>
            <p:cNvSpPr>
              <a:spLocks noChangeArrowheads="1"/>
            </p:cNvSpPr>
            <p:nvPr/>
          </p:nvSpPr>
          <p:spPr bwMode="auto">
            <a:xfrm>
              <a:off x="431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55" name="Oval 29"/>
            <p:cNvSpPr>
              <a:spLocks noChangeArrowheads="1"/>
            </p:cNvSpPr>
            <p:nvPr/>
          </p:nvSpPr>
          <p:spPr bwMode="auto">
            <a:xfrm>
              <a:off x="1066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56" name="Oval 30"/>
            <p:cNvSpPr>
              <a:spLocks noChangeArrowheads="1"/>
            </p:cNvSpPr>
            <p:nvPr/>
          </p:nvSpPr>
          <p:spPr bwMode="auto">
            <a:xfrm>
              <a:off x="839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57" name="Oval 31"/>
            <p:cNvSpPr>
              <a:spLocks noChangeArrowheads="1"/>
            </p:cNvSpPr>
            <p:nvPr/>
          </p:nvSpPr>
          <p:spPr bwMode="auto">
            <a:xfrm>
              <a:off x="1474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58" name="Oval 32"/>
            <p:cNvSpPr>
              <a:spLocks noChangeArrowheads="1"/>
            </p:cNvSpPr>
            <p:nvPr/>
          </p:nvSpPr>
          <p:spPr bwMode="auto">
            <a:xfrm>
              <a:off x="1247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59" name="Oval 33"/>
            <p:cNvSpPr>
              <a:spLocks noChangeArrowheads="1"/>
            </p:cNvSpPr>
            <p:nvPr/>
          </p:nvSpPr>
          <p:spPr bwMode="auto">
            <a:xfrm>
              <a:off x="1882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60" name="Oval 34"/>
            <p:cNvSpPr>
              <a:spLocks noChangeArrowheads="1"/>
            </p:cNvSpPr>
            <p:nvPr/>
          </p:nvSpPr>
          <p:spPr bwMode="auto">
            <a:xfrm>
              <a:off x="1655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61" name="Oval 35"/>
            <p:cNvSpPr>
              <a:spLocks noChangeArrowheads="1"/>
            </p:cNvSpPr>
            <p:nvPr/>
          </p:nvSpPr>
          <p:spPr bwMode="auto">
            <a:xfrm>
              <a:off x="2291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62" name="Oval 36"/>
            <p:cNvSpPr>
              <a:spLocks noChangeArrowheads="1"/>
            </p:cNvSpPr>
            <p:nvPr/>
          </p:nvSpPr>
          <p:spPr bwMode="auto">
            <a:xfrm>
              <a:off x="2064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63" name="Oval 37"/>
            <p:cNvSpPr>
              <a:spLocks noChangeArrowheads="1"/>
            </p:cNvSpPr>
            <p:nvPr/>
          </p:nvSpPr>
          <p:spPr bwMode="auto">
            <a:xfrm>
              <a:off x="431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64" name="Oval 38"/>
            <p:cNvSpPr>
              <a:spLocks noChangeArrowheads="1"/>
            </p:cNvSpPr>
            <p:nvPr/>
          </p:nvSpPr>
          <p:spPr bwMode="auto">
            <a:xfrm>
              <a:off x="613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65" name="Oval 39"/>
            <p:cNvSpPr>
              <a:spLocks noChangeArrowheads="1"/>
            </p:cNvSpPr>
            <p:nvPr/>
          </p:nvSpPr>
          <p:spPr bwMode="auto">
            <a:xfrm>
              <a:off x="884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66" name="Oval 40"/>
            <p:cNvSpPr>
              <a:spLocks noChangeArrowheads="1"/>
            </p:cNvSpPr>
            <p:nvPr/>
          </p:nvSpPr>
          <p:spPr bwMode="auto">
            <a:xfrm>
              <a:off x="1066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67" name="Oval 41"/>
            <p:cNvSpPr>
              <a:spLocks noChangeArrowheads="1"/>
            </p:cNvSpPr>
            <p:nvPr/>
          </p:nvSpPr>
          <p:spPr bwMode="auto">
            <a:xfrm>
              <a:off x="1292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68" name="Oval 42"/>
            <p:cNvSpPr>
              <a:spLocks noChangeArrowheads="1"/>
            </p:cNvSpPr>
            <p:nvPr/>
          </p:nvSpPr>
          <p:spPr bwMode="auto">
            <a:xfrm>
              <a:off x="1474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69" name="Oval 43"/>
            <p:cNvSpPr>
              <a:spLocks noChangeArrowheads="1"/>
            </p:cNvSpPr>
            <p:nvPr/>
          </p:nvSpPr>
          <p:spPr bwMode="auto">
            <a:xfrm>
              <a:off x="1701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70" name="Oval 44"/>
            <p:cNvSpPr>
              <a:spLocks noChangeArrowheads="1"/>
            </p:cNvSpPr>
            <p:nvPr/>
          </p:nvSpPr>
          <p:spPr bwMode="auto">
            <a:xfrm>
              <a:off x="1883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71" name="Oval 45"/>
            <p:cNvSpPr>
              <a:spLocks noChangeArrowheads="1"/>
            </p:cNvSpPr>
            <p:nvPr/>
          </p:nvSpPr>
          <p:spPr bwMode="auto">
            <a:xfrm>
              <a:off x="2109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72" name="Oval 46"/>
            <p:cNvSpPr>
              <a:spLocks noChangeArrowheads="1"/>
            </p:cNvSpPr>
            <p:nvPr/>
          </p:nvSpPr>
          <p:spPr bwMode="auto">
            <a:xfrm>
              <a:off x="2291" y="66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6866" name="Group 168"/>
          <p:cNvGrpSpPr/>
          <p:nvPr/>
        </p:nvGrpSpPr>
        <p:grpSpPr bwMode="auto">
          <a:xfrm>
            <a:off x="1258888" y="1916113"/>
            <a:ext cx="2638425" cy="836612"/>
            <a:chOff x="793" y="1207"/>
            <a:chExt cx="1662" cy="527"/>
          </a:xfrm>
        </p:grpSpPr>
        <p:sp>
          <p:nvSpPr>
            <p:cNvPr id="36927" name="Text Box 96"/>
            <p:cNvSpPr txBox="1">
              <a:spLocks noChangeArrowheads="1"/>
            </p:cNvSpPr>
            <p:nvPr/>
          </p:nvSpPr>
          <p:spPr bwMode="auto">
            <a:xfrm>
              <a:off x="793" y="1207"/>
              <a:ext cx="692" cy="2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zh-CN" altLang="en-US"/>
                <a:t>糖水：</a:t>
              </a:r>
              <a:endParaRPr lang="zh-CN" altLang="en-US"/>
            </a:p>
          </p:txBody>
        </p:sp>
        <p:sp>
          <p:nvSpPr>
            <p:cNvPr id="36928" name="Oval 99"/>
            <p:cNvSpPr>
              <a:spLocks noChangeArrowheads="1"/>
            </p:cNvSpPr>
            <p:nvPr/>
          </p:nvSpPr>
          <p:spPr bwMode="auto">
            <a:xfrm>
              <a:off x="1388" y="1273"/>
              <a:ext cx="146" cy="13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29" name="Oval 100"/>
            <p:cNvSpPr>
              <a:spLocks noChangeArrowheads="1"/>
            </p:cNvSpPr>
            <p:nvPr/>
          </p:nvSpPr>
          <p:spPr bwMode="auto">
            <a:xfrm>
              <a:off x="1388" y="1516"/>
              <a:ext cx="110" cy="104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30" name="Rectangle 101"/>
            <p:cNvSpPr>
              <a:spLocks noChangeArrowheads="1"/>
            </p:cNvSpPr>
            <p:nvPr/>
          </p:nvSpPr>
          <p:spPr bwMode="auto">
            <a:xfrm>
              <a:off x="1571" y="1207"/>
              <a:ext cx="884" cy="2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0000FF"/>
                  </a:solidFill>
                </a:rPr>
                <a:t>蔗糖分子</a:t>
              </a:r>
              <a:endParaRPr lang="zh-CN" altLang="en-US">
                <a:solidFill>
                  <a:srgbClr val="0000FF"/>
                </a:solidFill>
              </a:endParaRPr>
            </a:p>
          </p:txBody>
        </p:sp>
        <p:sp>
          <p:nvSpPr>
            <p:cNvPr id="36931" name="Rectangle 102"/>
            <p:cNvSpPr>
              <a:spLocks noChangeArrowheads="1"/>
            </p:cNvSpPr>
            <p:nvPr/>
          </p:nvSpPr>
          <p:spPr bwMode="auto">
            <a:xfrm>
              <a:off x="1571" y="1446"/>
              <a:ext cx="692" cy="2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  <a:endParaRPr lang="zh-CN" altLang="en-US">
                <a:solidFill>
                  <a:srgbClr val="FF0000"/>
                </a:solidFill>
              </a:endParaRPr>
            </a:p>
          </p:txBody>
        </p:sp>
      </p:grpSp>
      <p:grpSp>
        <p:nvGrpSpPr>
          <p:cNvPr id="36867" name="Group 159"/>
          <p:cNvGrpSpPr/>
          <p:nvPr/>
        </p:nvGrpSpPr>
        <p:grpSpPr bwMode="auto">
          <a:xfrm>
            <a:off x="4932363" y="333375"/>
            <a:ext cx="2735262" cy="1511300"/>
            <a:chOff x="3107" y="210"/>
            <a:chExt cx="2132" cy="1299"/>
          </a:xfrm>
        </p:grpSpPr>
        <p:grpSp>
          <p:nvGrpSpPr>
            <p:cNvPr id="36880" name="Group 104"/>
            <p:cNvGrpSpPr/>
            <p:nvPr/>
          </p:nvGrpSpPr>
          <p:grpSpPr bwMode="auto">
            <a:xfrm>
              <a:off x="3107" y="210"/>
              <a:ext cx="2132" cy="1299"/>
              <a:chOff x="1746" y="2840"/>
              <a:chExt cx="2223" cy="1299"/>
            </a:xfrm>
          </p:grpSpPr>
          <p:pic>
            <p:nvPicPr>
              <p:cNvPr id="36925" name="Picture 105"/>
              <p:cNvPicPr>
                <a:picLocks noChangeAspect="1" noChangeArrowheads="1"/>
              </p:cNvPicPr>
              <p:nvPr/>
            </p:nvPicPr>
            <p:blipFill>
              <a:blip r:embed="rId1"/>
              <a:srcRect/>
              <a:stretch>
                <a:fillRect/>
              </a:stretch>
            </p:blipFill>
            <p:spPr bwMode="auto">
              <a:xfrm>
                <a:off x="1746" y="2840"/>
                <a:ext cx="2223" cy="12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6926" name="Line 106"/>
              <p:cNvSpPr>
                <a:spLocks noChangeShapeType="1"/>
              </p:cNvSpPr>
              <p:nvPr/>
            </p:nvSpPr>
            <p:spPr bwMode="auto">
              <a:xfrm>
                <a:off x="1791" y="3249"/>
                <a:ext cx="213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6881" name="Oval 107"/>
            <p:cNvSpPr>
              <a:spLocks noChangeArrowheads="1"/>
            </p:cNvSpPr>
            <p:nvPr/>
          </p:nvSpPr>
          <p:spPr bwMode="auto">
            <a:xfrm>
              <a:off x="3197" y="125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82" name="Oval 108"/>
            <p:cNvSpPr>
              <a:spLocks noChangeArrowheads="1"/>
            </p:cNvSpPr>
            <p:nvPr/>
          </p:nvSpPr>
          <p:spPr bwMode="auto">
            <a:xfrm>
              <a:off x="3424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83" name="Oval 109"/>
            <p:cNvSpPr>
              <a:spLocks noChangeArrowheads="1"/>
            </p:cNvSpPr>
            <p:nvPr/>
          </p:nvSpPr>
          <p:spPr bwMode="auto">
            <a:xfrm>
              <a:off x="3606" y="1299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84" name="Oval 110"/>
            <p:cNvSpPr>
              <a:spLocks noChangeArrowheads="1"/>
            </p:cNvSpPr>
            <p:nvPr/>
          </p:nvSpPr>
          <p:spPr bwMode="auto">
            <a:xfrm>
              <a:off x="3742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85" name="Oval 111"/>
            <p:cNvSpPr>
              <a:spLocks noChangeArrowheads="1"/>
            </p:cNvSpPr>
            <p:nvPr/>
          </p:nvSpPr>
          <p:spPr bwMode="auto">
            <a:xfrm>
              <a:off x="3924" y="125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86" name="Oval 112"/>
            <p:cNvSpPr>
              <a:spLocks noChangeArrowheads="1"/>
            </p:cNvSpPr>
            <p:nvPr/>
          </p:nvSpPr>
          <p:spPr bwMode="auto">
            <a:xfrm>
              <a:off x="4150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87" name="Oval 113"/>
            <p:cNvSpPr>
              <a:spLocks noChangeArrowheads="1"/>
            </p:cNvSpPr>
            <p:nvPr/>
          </p:nvSpPr>
          <p:spPr bwMode="auto">
            <a:xfrm>
              <a:off x="4331" y="1299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88" name="Oval 114"/>
            <p:cNvSpPr>
              <a:spLocks noChangeArrowheads="1"/>
            </p:cNvSpPr>
            <p:nvPr/>
          </p:nvSpPr>
          <p:spPr bwMode="auto">
            <a:xfrm>
              <a:off x="4468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89" name="Oval 115"/>
            <p:cNvSpPr>
              <a:spLocks noChangeArrowheads="1"/>
            </p:cNvSpPr>
            <p:nvPr/>
          </p:nvSpPr>
          <p:spPr bwMode="auto">
            <a:xfrm>
              <a:off x="4649" y="125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0" name="Oval 116"/>
            <p:cNvSpPr>
              <a:spLocks noChangeArrowheads="1"/>
            </p:cNvSpPr>
            <p:nvPr/>
          </p:nvSpPr>
          <p:spPr bwMode="auto">
            <a:xfrm>
              <a:off x="4876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1" name="Oval 117"/>
            <p:cNvSpPr>
              <a:spLocks noChangeArrowheads="1"/>
            </p:cNvSpPr>
            <p:nvPr/>
          </p:nvSpPr>
          <p:spPr bwMode="auto">
            <a:xfrm>
              <a:off x="5057" y="1299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2" name="Oval 118"/>
            <p:cNvSpPr>
              <a:spLocks noChangeArrowheads="1"/>
            </p:cNvSpPr>
            <p:nvPr/>
          </p:nvSpPr>
          <p:spPr bwMode="auto">
            <a:xfrm>
              <a:off x="3197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3" name="Oval 119"/>
            <p:cNvSpPr>
              <a:spLocks noChangeArrowheads="1"/>
            </p:cNvSpPr>
            <p:nvPr/>
          </p:nvSpPr>
          <p:spPr bwMode="auto">
            <a:xfrm>
              <a:off x="3424" y="1118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4" name="Oval 120"/>
            <p:cNvSpPr>
              <a:spLocks noChangeArrowheads="1"/>
            </p:cNvSpPr>
            <p:nvPr/>
          </p:nvSpPr>
          <p:spPr bwMode="auto">
            <a:xfrm>
              <a:off x="3560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5" name="Oval 121"/>
            <p:cNvSpPr>
              <a:spLocks noChangeArrowheads="1"/>
            </p:cNvSpPr>
            <p:nvPr/>
          </p:nvSpPr>
          <p:spPr bwMode="auto">
            <a:xfrm>
              <a:off x="3742" y="1072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6" name="Oval 122"/>
            <p:cNvSpPr>
              <a:spLocks noChangeArrowheads="1"/>
            </p:cNvSpPr>
            <p:nvPr/>
          </p:nvSpPr>
          <p:spPr bwMode="auto">
            <a:xfrm>
              <a:off x="3969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7" name="Oval 123"/>
            <p:cNvSpPr>
              <a:spLocks noChangeArrowheads="1"/>
            </p:cNvSpPr>
            <p:nvPr/>
          </p:nvSpPr>
          <p:spPr bwMode="auto">
            <a:xfrm>
              <a:off x="4150" y="1118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8" name="Oval 124"/>
            <p:cNvSpPr>
              <a:spLocks noChangeArrowheads="1"/>
            </p:cNvSpPr>
            <p:nvPr/>
          </p:nvSpPr>
          <p:spPr bwMode="auto">
            <a:xfrm>
              <a:off x="4286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9" name="Oval 125"/>
            <p:cNvSpPr>
              <a:spLocks noChangeArrowheads="1"/>
            </p:cNvSpPr>
            <p:nvPr/>
          </p:nvSpPr>
          <p:spPr bwMode="auto">
            <a:xfrm>
              <a:off x="4468" y="1072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00" name="Oval 126"/>
            <p:cNvSpPr>
              <a:spLocks noChangeArrowheads="1"/>
            </p:cNvSpPr>
            <p:nvPr/>
          </p:nvSpPr>
          <p:spPr bwMode="auto">
            <a:xfrm>
              <a:off x="4694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01" name="Oval 127"/>
            <p:cNvSpPr>
              <a:spLocks noChangeArrowheads="1"/>
            </p:cNvSpPr>
            <p:nvPr/>
          </p:nvSpPr>
          <p:spPr bwMode="auto">
            <a:xfrm>
              <a:off x="4875" y="1118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02" name="Oval 128"/>
            <p:cNvSpPr>
              <a:spLocks noChangeArrowheads="1"/>
            </p:cNvSpPr>
            <p:nvPr/>
          </p:nvSpPr>
          <p:spPr bwMode="auto">
            <a:xfrm>
              <a:off x="5012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03" name="Oval 129"/>
            <p:cNvSpPr>
              <a:spLocks noChangeArrowheads="1"/>
            </p:cNvSpPr>
            <p:nvPr/>
          </p:nvSpPr>
          <p:spPr bwMode="auto">
            <a:xfrm>
              <a:off x="3197" y="84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04" name="Oval 130"/>
            <p:cNvSpPr>
              <a:spLocks noChangeArrowheads="1"/>
            </p:cNvSpPr>
            <p:nvPr/>
          </p:nvSpPr>
          <p:spPr bwMode="auto">
            <a:xfrm>
              <a:off x="3424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05" name="Oval 131"/>
            <p:cNvSpPr>
              <a:spLocks noChangeArrowheads="1"/>
            </p:cNvSpPr>
            <p:nvPr/>
          </p:nvSpPr>
          <p:spPr bwMode="auto">
            <a:xfrm>
              <a:off x="3606" y="891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06" name="Oval 132"/>
            <p:cNvSpPr>
              <a:spLocks noChangeArrowheads="1"/>
            </p:cNvSpPr>
            <p:nvPr/>
          </p:nvSpPr>
          <p:spPr bwMode="auto">
            <a:xfrm>
              <a:off x="3742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07" name="Oval 133"/>
            <p:cNvSpPr>
              <a:spLocks noChangeArrowheads="1"/>
            </p:cNvSpPr>
            <p:nvPr/>
          </p:nvSpPr>
          <p:spPr bwMode="auto">
            <a:xfrm>
              <a:off x="3924" y="84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08" name="Oval 134"/>
            <p:cNvSpPr>
              <a:spLocks noChangeArrowheads="1"/>
            </p:cNvSpPr>
            <p:nvPr/>
          </p:nvSpPr>
          <p:spPr bwMode="auto">
            <a:xfrm>
              <a:off x="4150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09" name="Oval 135"/>
            <p:cNvSpPr>
              <a:spLocks noChangeArrowheads="1"/>
            </p:cNvSpPr>
            <p:nvPr/>
          </p:nvSpPr>
          <p:spPr bwMode="auto">
            <a:xfrm>
              <a:off x="4331" y="891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10" name="Oval 136"/>
            <p:cNvSpPr>
              <a:spLocks noChangeArrowheads="1"/>
            </p:cNvSpPr>
            <p:nvPr/>
          </p:nvSpPr>
          <p:spPr bwMode="auto">
            <a:xfrm>
              <a:off x="4468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11" name="Oval 137"/>
            <p:cNvSpPr>
              <a:spLocks noChangeArrowheads="1"/>
            </p:cNvSpPr>
            <p:nvPr/>
          </p:nvSpPr>
          <p:spPr bwMode="auto">
            <a:xfrm>
              <a:off x="4649" y="84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12" name="Oval 138"/>
            <p:cNvSpPr>
              <a:spLocks noChangeArrowheads="1"/>
            </p:cNvSpPr>
            <p:nvPr/>
          </p:nvSpPr>
          <p:spPr bwMode="auto">
            <a:xfrm>
              <a:off x="4876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13" name="Oval 139"/>
            <p:cNvSpPr>
              <a:spLocks noChangeArrowheads="1"/>
            </p:cNvSpPr>
            <p:nvPr/>
          </p:nvSpPr>
          <p:spPr bwMode="auto">
            <a:xfrm>
              <a:off x="5057" y="891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14" name="Oval 140"/>
            <p:cNvSpPr>
              <a:spLocks noChangeArrowheads="1"/>
            </p:cNvSpPr>
            <p:nvPr/>
          </p:nvSpPr>
          <p:spPr bwMode="auto">
            <a:xfrm>
              <a:off x="3197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15" name="Oval 141"/>
            <p:cNvSpPr>
              <a:spLocks noChangeArrowheads="1"/>
            </p:cNvSpPr>
            <p:nvPr/>
          </p:nvSpPr>
          <p:spPr bwMode="auto">
            <a:xfrm>
              <a:off x="3424" y="710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16" name="Oval 142"/>
            <p:cNvSpPr>
              <a:spLocks noChangeArrowheads="1"/>
            </p:cNvSpPr>
            <p:nvPr/>
          </p:nvSpPr>
          <p:spPr bwMode="auto">
            <a:xfrm>
              <a:off x="3560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17" name="Oval 143"/>
            <p:cNvSpPr>
              <a:spLocks noChangeArrowheads="1"/>
            </p:cNvSpPr>
            <p:nvPr/>
          </p:nvSpPr>
          <p:spPr bwMode="auto">
            <a:xfrm>
              <a:off x="3742" y="66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18" name="Oval 144"/>
            <p:cNvSpPr>
              <a:spLocks noChangeArrowheads="1"/>
            </p:cNvSpPr>
            <p:nvPr/>
          </p:nvSpPr>
          <p:spPr bwMode="auto">
            <a:xfrm>
              <a:off x="3969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19" name="Oval 145"/>
            <p:cNvSpPr>
              <a:spLocks noChangeArrowheads="1"/>
            </p:cNvSpPr>
            <p:nvPr/>
          </p:nvSpPr>
          <p:spPr bwMode="auto">
            <a:xfrm>
              <a:off x="4150" y="710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20" name="Oval 146"/>
            <p:cNvSpPr>
              <a:spLocks noChangeArrowheads="1"/>
            </p:cNvSpPr>
            <p:nvPr/>
          </p:nvSpPr>
          <p:spPr bwMode="auto">
            <a:xfrm>
              <a:off x="4286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21" name="Oval 147"/>
            <p:cNvSpPr>
              <a:spLocks noChangeArrowheads="1"/>
            </p:cNvSpPr>
            <p:nvPr/>
          </p:nvSpPr>
          <p:spPr bwMode="auto">
            <a:xfrm>
              <a:off x="4468" y="66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22" name="Oval 148"/>
            <p:cNvSpPr>
              <a:spLocks noChangeArrowheads="1"/>
            </p:cNvSpPr>
            <p:nvPr/>
          </p:nvSpPr>
          <p:spPr bwMode="auto">
            <a:xfrm>
              <a:off x="4694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23" name="Oval 149"/>
            <p:cNvSpPr>
              <a:spLocks noChangeArrowheads="1"/>
            </p:cNvSpPr>
            <p:nvPr/>
          </p:nvSpPr>
          <p:spPr bwMode="auto">
            <a:xfrm>
              <a:off x="4875" y="710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24" name="Oval 150"/>
            <p:cNvSpPr>
              <a:spLocks noChangeArrowheads="1"/>
            </p:cNvSpPr>
            <p:nvPr/>
          </p:nvSpPr>
          <p:spPr bwMode="auto">
            <a:xfrm>
              <a:off x="5012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6868" name="Group 169"/>
          <p:cNvGrpSpPr/>
          <p:nvPr/>
        </p:nvGrpSpPr>
        <p:grpSpPr bwMode="auto">
          <a:xfrm>
            <a:off x="4859338" y="1844675"/>
            <a:ext cx="2736850" cy="1042988"/>
            <a:chOff x="3061" y="1162"/>
            <a:chExt cx="1724" cy="657"/>
          </a:xfrm>
        </p:grpSpPr>
        <p:sp>
          <p:nvSpPr>
            <p:cNvPr id="36873" name="Text Box 151"/>
            <p:cNvSpPr txBox="1">
              <a:spLocks noChangeArrowheads="1"/>
            </p:cNvSpPr>
            <p:nvPr/>
          </p:nvSpPr>
          <p:spPr bwMode="auto">
            <a:xfrm>
              <a:off x="3061" y="1162"/>
              <a:ext cx="884" cy="2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zh-CN" altLang="en-US"/>
                <a:t>食盐水：</a:t>
              </a:r>
              <a:endParaRPr lang="zh-CN" altLang="en-US"/>
            </a:p>
          </p:txBody>
        </p:sp>
        <p:sp>
          <p:nvSpPr>
            <p:cNvPr id="36874" name="Oval 152"/>
            <p:cNvSpPr>
              <a:spLocks noChangeArrowheads="1"/>
            </p:cNvSpPr>
            <p:nvPr/>
          </p:nvSpPr>
          <p:spPr bwMode="auto">
            <a:xfrm>
              <a:off x="3868" y="1431"/>
              <a:ext cx="146" cy="139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75" name="Oval 153"/>
            <p:cNvSpPr>
              <a:spLocks noChangeArrowheads="1"/>
            </p:cNvSpPr>
            <p:nvPr/>
          </p:nvSpPr>
          <p:spPr bwMode="auto">
            <a:xfrm>
              <a:off x="3896" y="1298"/>
              <a:ext cx="73" cy="69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76" name="Oval 154"/>
            <p:cNvSpPr>
              <a:spLocks noChangeArrowheads="1"/>
            </p:cNvSpPr>
            <p:nvPr/>
          </p:nvSpPr>
          <p:spPr bwMode="auto">
            <a:xfrm>
              <a:off x="3878" y="1648"/>
              <a:ext cx="110" cy="104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77" name="Text Box 155"/>
            <p:cNvSpPr txBox="1">
              <a:spLocks noChangeArrowheads="1"/>
            </p:cNvSpPr>
            <p:nvPr/>
          </p:nvSpPr>
          <p:spPr bwMode="auto">
            <a:xfrm>
              <a:off x="4120" y="1162"/>
              <a:ext cx="424" cy="2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/>
                <a:t>Na</a:t>
              </a:r>
              <a:r>
                <a:rPr lang="en-US" altLang="zh-CN" baseline="30000"/>
                <a:t>+</a:t>
              </a:r>
              <a:endParaRPr lang="en-US" altLang="zh-CN"/>
            </a:p>
          </p:txBody>
        </p:sp>
        <p:sp>
          <p:nvSpPr>
            <p:cNvPr id="36878" name="Text Box 156"/>
            <p:cNvSpPr txBox="1">
              <a:spLocks noChangeArrowheads="1"/>
            </p:cNvSpPr>
            <p:nvPr/>
          </p:nvSpPr>
          <p:spPr bwMode="auto">
            <a:xfrm>
              <a:off x="4117" y="1344"/>
              <a:ext cx="351" cy="2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/>
                <a:t>Cl</a:t>
              </a:r>
              <a:r>
                <a:rPr lang="en-US" altLang="zh-CN" baseline="30000"/>
                <a:t>-</a:t>
              </a:r>
              <a:endParaRPr lang="en-US" altLang="zh-CN"/>
            </a:p>
          </p:txBody>
        </p:sp>
        <p:sp>
          <p:nvSpPr>
            <p:cNvPr id="36879" name="Rectangle 157"/>
            <p:cNvSpPr>
              <a:spLocks noChangeArrowheads="1"/>
            </p:cNvSpPr>
            <p:nvPr/>
          </p:nvSpPr>
          <p:spPr bwMode="auto">
            <a:xfrm>
              <a:off x="4093" y="1531"/>
              <a:ext cx="692" cy="2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  <a:endParaRPr lang="zh-CN" altLang="en-US">
                <a:solidFill>
                  <a:srgbClr val="FF0000"/>
                </a:solidFill>
              </a:endParaRPr>
            </a:p>
          </p:txBody>
        </p:sp>
      </p:grpSp>
      <p:sp>
        <p:nvSpPr>
          <p:cNvPr id="36869" name="Text Box 160"/>
          <p:cNvSpPr txBox="1">
            <a:spLocks noChangeArrowheads="1"/>
          </p:cNvSpPr>
          <p:nvPr/>
        </p:nvSpPr>
        <p:spPr bwMode="auto">
          <a:xfrm>
            <a:off x="179388" y="2492375"/>
            <a:ext cx="8496300" cy="1004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panose="020B0604020202020204" pitchFamily="34" charset="0"/>
              </a:rPr>
              <a:t>【</a:t>
            </a:r>
            <a:r>
              <a:rPr lang="zh-CN" altLang="en-US">
                <a:latin typeface="Arial" panose="020B0604020202020204" pitchFamily="34" charset="0"/>
              </a:rPr>
              <a:t>分析</a:t>
            </a:r>
            <a:r>
              <a:rPr lang="en-US" altLang="zh-CN">
                <a:latin typeface="Arial" panose="020B0604020202020204" pitchFamily="34" charset="0"/>
              </a:rPr>
              <a:t>】</a:t>
            </a:r>
            <a:endParaRPr lang="en-US" altLang="zh-CN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>
                <a:latin typeface="Arial" panose="020B0604020202020204" pitchFamily="34" charset="0"/>
              </a:rPr>
              <a:t>        </a:t>
            </a:r>
            <a:r>
              <a:rPr lang="zh-CN" altLang="en-US">
                <a:latin typeface="Arial" panose="020B0604020202020204" pitchFamily="34" charset="0"/>
              </a:rPr>
              <a:t>蔗糖与氯化钠两种物质形成溶液后有什么</a:t>
            </a:r>
            <a:r>
              <a:rPr lang="zh-CN" altLang="en-US">
                <a:solidFill>
                  <a:srgbClr val="FF0000"/>
                </a:solidFill>
                <a:latin typeface="Arial" panose="020B0604020202020204" pitchFamily="34" charset="0"/>
              </a:rPr>
              <a:t>区别</a:t>
            </a:r>
            <a:r>
              <a:rPr lang="zh-CN" altLang="en-US">
                <a:latin typeface="Arial" panose="020B0604020202020204" pitchFamily="34" charset="0"/>
              </a:rPr>
              <a:t>？</a:t>
            </a: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1361" name="Text Box 161"/>
          <p:cNvSpPr txBox="1">
            <a:spLocks noChangeArrowheads="1"/>
          </p:cNvSpPr>
          <p:nvPr/>
        </p:nvSpPr>
        <p:spPr bwMode="auto">
          <a:xfrm>
            <a:off x="827088" y="3576638"/>
            <a:ext cx="7561262" cy="1004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panose="020B0604020202020204" pitchFamily="34" charset="0"/>
              </a:rPr>
              <a:t>区别：</a:t>
            </a:r>
            <a:r>
              <a:rPr lang="zh-CN" altLang="en-US">
                <a:solidFill>
                  <a:srgbClr val="0000FF"/>
                </a:solidFill>
                <a:latin typeface="Arial" panose="020B0604020202020204" pitchFamily="34" charset="0"/>
              </a:rPr>
              <a:t>蔗糖</a:t>
            </a:r>
            <a:r>
              <a:rPr lang="zh-CN" altLang="en-US">
                <a:latin typeface="Arial" panose="020B0604020202020204" pitchFamily="34" charset="0"/>
              </a:rPr>
              <a:t>在水中是以</a:t>
            </a:r>
            <a:r>
              <a:rPr lang="zh-CN" altLang="en-US" u="sng">
                <a:latin typeface="Arial" panose="020B0604020202020204" pitchFamily="34" charset="0"/>
              </a:rPr>
              <a:t>           </a:t>
            </a:r>
            <a:r>
              <a:rPr lang="zh-CN" altLang="en-US">
                <a:latin typeface="Arial" panose="020B0604020202020204" pitchFamily="34" charset="0"/>
              </a:rPr>
              <a:t>形式存在，</a:t>
            </a:r>
            <a:endParaRPr lang="zh-CN" altLang="en-US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>
                <a:latin typeface="Arial" panose="020B0604020202020204" pitchFamily="34" charset="0"/>
              </a:rPr>
              <a:t>           而</a:t>
            </a:r>
            <a:r>
              <a:rPr lang="zh-CN" altLang="en-US">
                <a:solidFill>
                  <a:srgbClr val="0000FF"/>
                </a:solidFill>
                <a:latin typeface="Arial" panose="020B0604020202020204" pitchFamily="34" charset="0"/>
              </a:rPr>
              <a:t>氯化钠</a:t>
            </a:r>
            <a:r>
              <a:rPr lang="zh-CN" altLang="en-US">
                <a:latin typeface="Arial" panose="020B0604020202020204" pitchFamily="34" charset="0"/>
              </a:rPr>
              <a:t>则是以</a:t>
            </a:r>
            <a:r>
              <a:rPr lang="zh-CN" altLang="en-US" u="sng">
                <a:latin typeface="Arial" panose="020B0604020202020204" pitchFamily="34" charset="0"/>
              </a:rPr>
              <a:t>           </a:t>
            </a:r>
            <a:r>
              <a:rPr lang="zh-CN" altLang="en-US">
                <a:latin typeface="Arial" panose="020B0604020202020204" pitchFamily="34" charset="0"/>
              </a:rPr>
              <a:t>形式存在。</a:t>
            </a: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1370" name="Rectangle 170"/>
          <p:cNvSpPr>
            <a:spLocks noChangeArrowheads="1"/>
          </p:cNvSpPr>
          <p:nvPr/>
        </p:nvSpPr>
        <p:spPr bwMode="auto">
          <a:xfrm>
            <a:off x="4067175" y="3500438"/>
            <a:ext cx="100965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分子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1372" name="Rectangle 172"/>
          <p:cNvSpPr>
            <a:spLocks noChangeArrowheads="1"/>
          </p:cNvSpPr>
          <p:nvPr/>
        </p:nvSpPr>
        <p:spPr bwMode="auto">
          <a:xfrm>
            <a:off x="4052888" y="4051300"/>
            <a:ext cx="1023937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离子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1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1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61" grpId="0"/>
      <p:bldP spid="51370" grpId="0"/>
      <p:bldP spid="513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shui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23850" y="981075"/>
            <a:ext cx="2400300" cy="338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1116013" y="1052513"/>
            <a:ext cx="793750" cy="4572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b="0">
                <a:solidFill>
                  <a:srgbClr val="FF0000"/>
                </a:solidFill>
                <a:latin typeface="Verdana" panose="020B0604030504040204" pitchFamily="34" charset="0"/>
              </a:rPr>
              <a:t>糖</a:t>
            </a:r>
            <a:r>
              <a:rPr lang="zh-CN" altLang="en-US" b="0">
                <a:solidFill>
                  <a:srgbClr val="FF0000"/>
                </a:solidFill>
                <a:latin typeface="Verdana" panose="020B0604030504040204" pitchFamily="34" charset="0"/>
              </a:rPr>
              <a:t>水</a:t>
            </a:r>
            <a:endParaRPr lang="zh-CN" altLang="zh-CN" b="0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  <p:sp>
        <p:nvSpPr>
          <p:cNvPr id="37891" name="Comment 16"/>
          <p:cNvSpPr>
            <a:spLocks noGrp="1" noRot="1" noChangeAspect="1" noEditPoints="1" noChangeArrowheads="1" noTextEdit="1"/>
          </p:cNvSpPr>
          <p:nvPr/>
        </p:nvSpPr>
        <p:spPr bwMode="auto">
          <a:xfrm>
            <a:off x="323850" y="908050"/>
            <a:ext cx="2422525" cy="3413125"/>
          </a:xfrm>
          <a:custGeom>
            <a:avLst/>
            <a:gdLst>
              <a:gd name="T0" fmla="*/ 0 w 318"/>
              <a:gd name="T1" fmla="*/ 0 h 448"/>
              <a:gd name="T2" fmla="*/ 2147483647 w 318"/>
              <a:gd name="T3" fmla="*/ 0 h 448"/>
              <a:gd name="T4" fmla="*/ 2147483647 w 318"/>
              <a:gd name="T5" fmla="*/ 2147483647 h 448"/>
              <a:gd name="T6" fmla="*/ 0 w 318"/>
              <a:gd name="T7" fmla="*/ 2147483647 h 448"/>
              <a:gd name="T8" fmla="*/ 0 w 318"/>
              <a:gd name="T9" fmla="*/ 0 h 44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18"/>
              <a:gd name="T16" fmla="*/ 0 h 448"/>
              <a:gd name="T17" fmla="*/ 318 w 318"/>
              <a:gd name="T18" fmla="*/ 448 h 44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18" h="448">
                <a:moveTo>
                  <a:pt x="0" y="0"/>
                </a:moveTo>
                <a:lnTo>
                  <a:pt x="318" y="0"/>
                </a:lnTo>
                <a:lnTo>
                  <a:pt x="318" y="448"/>
                </a:lnTo>
                <a:lnTo>
                  <a:pt x="0" y="448"/>
                </a:lnTo>
                <a:lnTo>
                  <a:pt x="0" y="0"/>
                </a:lnTo>
                <a:close/>
              </a:path>
            </a:pathLst>
          </a:custGeom>
          <a:noFill/>
          <a:ln w="34925">
            <a:solidFill>
              <a:srgbClr val="FFFF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892" name="Rectangle 17"/>
          <p:cNvSpPr>
            <a:spLocks noChangeArrowheads="1"/>
          </p:cNvSpPr>
          <p:nvPr/>
        </p:nvSpPr>
        <p:spPr bwMode="auto">
          <a:xfrm>
            <a:off x="3132138" y="765175"/>
            <a:ext cx="2160587" cy="1946275"/>
          </a:xfrm>
          <a:prstGeom prst="rect">
            <a:avLst/>
          </a:prstGeom>
          <a:noFill/>
          <a:ln w="28575">
            <a:solidFill>
              <a:srgbClr val="009900"/>
            </a:solidFill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>
                <a:solidFill>
                  <a:srgbClr val="3333FF"/>
                </a:solidFill>
              </a:rPr>
              <a:t>倒出一部分糖水，剩下的糖水与原来相比，甜度是一样的</a:t>
            </a:r>
            <a:endParaRPr lang="zh-CN" altLang="zh-CN">
              <a:solidFill>
                <a:srgbClr val="3333FF"/>
              </a:solidFill>
            </a:endParaRPr>
          </a:p>
        </p:txBody>
      </p:sp>
      <p:sp>
        <p:nvSpPr>
          <p:cNvPr id="37893" name="Rectangle 19"/>
          <p:cNvSpPr>
            <a:spLocks noChangeArrowheads="1"/>
          </p:cNvSpPr>
          <p:nvPr/>
        </p:nvSpPr>
        <p:spPr bwMode="auto">
          <a:xfrm>
            <a:off x="6300788" y="908050"/>
            <a:ext cx="2447925" cy="1590675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zh-CN">
                <a:solidFill>
                  <a:srgbClr val="3333FF"/>
                </a:solidFill>
              </a:rPr>
              <a:t>溶液是</a:t>
            </a:r>
            <a:r>
              <a:rPr lang="zh-CN" altLang="zh-CN">
                <a:solidFill>
                  <a:srgbClr val="FF0000"/>
                </a:solidFill>
              </a:rPr>
              <a:t>均一的</a:t>
            </a:r>
            <a:endParaRPr lang="zh-CN" altLang="en-US">
              <a:solidFill>
                <a:srgbClr val="FF0000"/>
              </a:solidFill>
            </a:endParaRPr>
          </a:p>
          <a:p>
            <a:r>
              <a:rPr kumimoji="1" lang="zh-CN" altLang="en-US">
                <a:solidFill>
                  <a:srgbClr val="990000"/>
                </a:solidFill>
              </a:rPr>
              <a:t>（各组成部分的</a:t>
            </a:r>
            <a:r>
              <a:rPr kumimoji="1" lang="zh-CN" altLang="en-US">
                <a:solidFill>
                  <a:srgbClr val="FF0000"/>
                </a:solidFill>
              </a:rPr>
              <a:t>密度、浓度、性质</a:t>
            </a:r>
            <a:r>
              <a:rPr kumimoji="1" lang="zh-CN" altLang="en-US">
                <a:solidFill>
                  <a:srgbClr val="990000"/>
                </a:solidFill>
              </a:rPr>
              <a:t>等相同）</a:t>
            </a:r>
            <a:endParaRPr kumimoji="1" lang="zh-CN" altLang="en-US">
              <a:solidFill>
                <a:srgbClr val="990000"/>
              </a:solidFill>
            </a:endParaRPr>
          </a:p>
        </p:txBody>
      </p:sp>
      <p:sp>
        <p:nvSpPr>
          <p:cNvPr id="37894" name="Line 20"/>
          <p:cNvSpPr>
            <a:spLocks noChangeShapeType="1"/>
          </p:cNvSpPr>
          <p:nvPr/>
        </p:nvSpPr>
        <p:spPr bwMode="auto">
          <a:xfrm flipV="1">
            <a:off x="2411413" y="1916113"/>
            <a:ext cx="647700" cy="79216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895" name="AutoShape 22"/>
          <p:cNvSpPr>
            <a:spLocks noChangeArrowheads="1"/>
          </p:cNvSpPr>
          <p:nvPr/>
        </p:nvSpPr>
        <p:spPr bwMode="auto">
          <a:xfrm>
            <a:off x="5580063" y="1484313"/>
            <a:ext cx="576262" cy="576262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896" name="Line 23"/>
          <p:cNvSpPr>
            <a:spLocks noChangeShapeType="1"/>
          </p:cNvSpPr>
          <p:nvPr/>
        </p:nvSpPr>
        <p:spPr bwMode="auto">
          <a:xfrm>
            <a:off x="2339975" y="3284538"/>
            <a:ext cx="792163" cy="57626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897" name="Rectangle 24"/>
          <p:cNvSpPr>
            <a:spLocks noChangeArrowheads="1"/>
          </p:cNvSpPr>
          <p:nvPr/>
        </p:nvSpPr>
        <p:spPr bwMode="auto">
          <a:xfrm>
            <a:off x="3132138" y="2924175"/>
            <a:ext cx="2160587" cy="1590675"/>
          </a:xfrm>
          <a:prstGeom prst="rect">
            <a:avLst/>
          </a:prstGeom>
          <a:noFill/>
          <a:ln w="38100">
            <a:solidFill>
              <a:srgbClr val="0000CC"/>
            </a:solidFill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>
                <a:solidFill>
                  <a:srgbClr val="0000CC"/>
                </a:solidFill>
              </a:rPr>
              <a:t>只要</a:t>
            </a:r>
            <a:r>
              <a:rPr lang="zh-CN" altLang="zh-CN">
                <a:solidFill>
                  <a:srgbClr val="990000"/>
                </a:solidFill>
              </a:rPr>
              <a:t>水分不蒸发，温度不改变，蔗糖与水不会分离</a:t>
            </a:r>
            <a:endParaRPr lang="zh-CN" altLang="zh-CN">
              <a:solidFill>
                <a:srgbClr val="990000"/>
              </a:solidFill>
            </a:endParaRPr>
          </a:p>
        </p:txBody>
      </p:sp>
      <p:sp>
        <p:nvSpPr>
          <p:cNvPr id="37898" name="AutoShape 25"/>
          <p:cNvSpPr>
            <a:spLocks noChangeArrowheads="1"/>
          </p:cNvSpPr>
          <p:nvPr/>
        </p:nvSpPr>
        <p:spPr bwMode="auto">
          <a:xfrm>
            <a:off x="5435600" y="3357563"/>
            <a:ext cx="576263" cy="576262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899" name="Rectangle 26"/>
          <p:cNvSpPr>
            <a:spLocks noChangeArrowheads="1"/>
          </p:cNvSpPr>
          <p:nvPr/>
        </p:nvSpPr>
        <p:spPr bwMode="auto">
          <a:xfrm>
            <a:off x="6372225" y="2924175"/>
            <a:ext cx="2232025" cy="1581150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>
                <a:solidFill>
                  <a:srgbClr val="990000"/>
                </a:solidFill>
              </a:rPr>
              <a:t>溶液是</a:t>
            </a:r>
            <a:r>
              <a:rPr lang="zh-CN" altLang="zh-CN">
                <a:solidFill>
                  <a:srgbClr val="FF0000"/>
                </a:solidFill>
              </a:rPr>
              <a:t>稳定的</a:t>
            </a:r>
            <a:endParaRPr lang="zh-CN" altLang="en-US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990000"/>
                </a:solidFill>
              </a:rPr>
              <a:t>（</a:t>
            </a:r>
            <a:r>
              <a:rPr kumimoji="1" lang="zh-CN" altLang="en-US">
                <a:solidFill>
                  <a:srgbClr val="990000"/>
                </a:solidFill>
              </a:rPr>
              <a:t>外界条件不变，组成不会改变）</a:t>
            </a:r>
            <a:endParaRPr kumimoji="1" lang="zh-CN" altLang="zh-CN">
              <a:solidFill>
                <a:srgbClr val="990000"/>
              </a:solidFill>
            </a:endParaRPr>
          </a:p>
        </p:txBody>
      </p:sp>
      <p:sp>
        <p:nvSpPr>
          <p:cNvPr id="37900" name="Rectangle 27"/>
          <p:cNvSpPr>
            <a:spLocks noChangeArrowheads="1"/>
          </p:cNvSpPr>
          <p:nvPr/>
        </p:nvSpPr>
        <p:spPr bwMode="auto">
          <a:xfrm>
            <a:off x="179388" y="4724400"/>
            <a:ext cx="8748712" cy="1590675"/>
          </a:xfrm>
          <a:prstGeom prst="rect">
            <a:avLst/>
          </a:prstGeom>
          <a:noFill/>
          <a:ln w="38100">
            <a:solidFill>
              <a:srgbClr val="FF9900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/>
              <a:t>【思考</a:t>
            </a:r>
            <a:r>
              <a:rPr lang="en-US" altLang="zh-CN"/>
              <a:t>5】  </a:t>
            </a:r>
            <a:r>
              <a:rPr lang="zh-CN" altLang="en-US"/>
              <a:t>如果向盛有糖水的烧杯中加入一小勺食盐，搅拌后，还能看到食盐吗？</a:t>
            </a:r>
            <a:endParaRPr lang="zh-CN" altLang="en-US"/>
          </a:p>
          <a:p>
            <a:r>
              <a:rPr lang="zh-CN" altLang="en-US"/>
              <a:t>        </a:t>
            </a:r>
            <a:r>
              <a:rPr lang="zh-CN" altLang="en-US">
                <a:solidFill>
                  <a:srgbClr val="0000CC"/>
                </a:solidFill>
              </a:rPr>
              <a:t>这说明同一液体中可以溶解_______（填“一种”或“多种”）可溶性物质。</a:t>
            </a:r>
            <a:endParaRPr lang="zh-CN" altLang="en-US"/>
          </a:p>
        </p:txBody>
      </p:sp>
      <p:sp>
        <p:nvSpPr>
          <p:cNvPr id="37901" name="Rectangle 9"/>
          <p:cNvSpPr>
            <a:spLocks noChangeArrowheads="1"/>
          </p:cNvSpPr>
          <p:nvPr/>
        </p:nvSpPr>
        <p:spPr bwMode="auto">
          <a:xfrm>
            <a:off x="179388" y="188913"/>
            <a:ext cx="1944687" cy="6477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600">
                <a:solidFill>
                  <a:schemeClr val="bg1"/>
                </a:solidFill>
              </a:rPr>
              <a:t>生活经验</a:t>
            </a:r>
            <a:endParaRPr lang="en-US" altLang="zh-CN" sz="3600">
              <a:solidFill>
                <a:schemeClr val="bg1"/>
              </a:solidFill>
            </a:endParaRPr>
          </a:p>
        </p:txBody>
      </p:sp>
      <p:sp>
        <p:nvSpPr>
          <p:cNvPr id="27674" name="AutoShape 26"/>
          <p:cNvSpPr>
            <a:spLocks noChangeArrowheads="1"/>
          </p:cNvSpPr>
          <p:nvPr/>
        </p:nvSpPr>
        <p:spPr bwMode="auto">
          <a:xfrm>
            <a:off x="2987675" y="188913"/>
            <a:ext cx="5472113" cy="1944687"/>
          </a:xfrm>
          <a:prstGeom prst="wedgeRectCallout">
            <a:avLst>
              <a:gd name="adj1" fmla="val -39120"/>
              <a:gd name="adj2" fmla="val 91551"/>
            </a:avLst>
          </a:prstGeom>
          <a:solidFill>
            <a:srgbClr val="FF0000"/>
          </a:solidFill>
          <a:ln w="9525">
            <a:solidFill>
              <a:srgbClr val="0000FF"/>
            </a:solidFill>
            <a:miter lim="800000"/>
          </a:ln>
        </p:spPr>
        <p:txBody>
          <a:bodyPr/>
          <a:lstStyle/>
          <a:p>
            <a:r>
              <a:rPr lang="zh-CN" altLang="en-US" sz="3200">
                <a:solidFill>
                  <a:srgbClr val="00FF00"/>
                </a:solidFill>
                <a:latin typeface="Verdana" panose="020B0604030504040204" pitchFamily="34" charset="0"/>
              </a:rPr>
              <a:t>      </a:t>
            </a:r>
            <a:r>
              <a:rPr lang="zh-CN" altLang="en-US" sz="3200">
                <a:solidFill>
                  <a:srgbClr val="FFFF00"/>
                </a:solidFill>
                <a:latin typeface="Verdana" panose="020B0604030504040204" pitchFamily="34" charset="0"/>
              </a:rPr>
              <a:t>说明溶液的稳定性受到什么因素的影响？</a:t>
            </a:r>
            <a:endParaRPr lang="zh-CN" altLang="en-US" sz="3200">
              <a:solidFill>
                <a:srgbClr val="FFFF00"/>
              </a:solidFill>
              <a:latin typeface="Verdana" panose="020B0604030504040204" pitchFamily="34" charset="0"/>
            </a:endParaRPr>
          </a:p>
        </p:txBody>
      </p:sp>
      <p:sp>
        <p:nvSpPr>
          <p:cNvPr id="37903" name="Rectangle 15"/>
          <p:cNvSpPr>
            <a:spLocks noChangeArrowheads="1"/>
          </p:cNvSpPr>
          <p:nvPr/>
        </p:nvSpPr>
        <p:spPr bwMode="auto">
          <a:xfrm>
            <a:off x="4572000" y="1341438"/>
            <a:ext cx="2663825" cy="608012"/>
          </a:xfrm>
          <a:prstGeom prst="rect">
            <a:avLst/>
          </a:prstGeom>
          <a:solidFill>
            <a:srgbClr val="FFFF00"/>
          </a:solidFill>
          <a:ln w="28575">
            <a:solidFill>
              <a:srgbClr val="0000FF"/>
            </a:solidFill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3200">
                <a:solidFill>
                  <a:srgbClr val="0000CC"/>
                </a:solidFill>
              </a:rPr>
              <a:t>水分和温度</a:t>
            </a:r>
            <a:endParaRPr lang="zh-CN" altLang="en-US" sz="3200">
              <a:solidFill>
                <a:srgbClr val="0000CC"/>
              </a:solidFill>
            </a:endParaRPr>
          </a:p>
        </p:txBody>
      </p:sp>
      <p:sp>
        <p:nvSpPr>
          <p:cNvPr id="37905" name="Rectangle 17"/>
          <p:cNvSpPr>
            <a:spLocks noChangeArrowheads="1"/>
          </p:cNvSpPr>
          <p:nvPr/>
        </p:nvSpPr>
        <p:spPr bwMode="auto">
          <a:xfrm>
            <a:off x="4716463" y="5300663"/>
            <a:ext cx="79692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多种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27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500"/>
                                        <p:tgtEl>
                                          <p:spTgt spid="379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 animBg="1"/>
      <p:bldP spid="37895" grpId="0" animBg="1"/>
      <p:bldP spid="37897" grpId="0" animBg="1"/>
      <p:bldP spid="37898" grpId="0" animBg="1"/>
      <p:bldP spid="37899" grpId="0" animBg="1"/>
      <p:bldP spid="37900" grpId="0" animBg="1"/>
      <p:bldP spid="27674" grpId="0" animBg="1"/>
      <p:bldP spid="3790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5" name="组合 87042"/>
          <p:cNvGrpSpPr/>
          <p:nvPr/>
        </p:nvGrpSpPr>
        <p:grpSpPr bwMode="auto">
          <a:xfrm>
            <a:off x="0" y="765175"/>
            <a:ext cx="1165225" cy="1441450"/>
            <a:chOff x="0" y="482"/>
            <a:chExt cx="734" cy="908"/>
          </a:xfrm>
        </p:grpSpPr>
        <p:sp>
          <p:nvSpPr>
            <p:cNvPr id="38948" name="流程图: 可选过程 87043"/>
            <p:cNvSpPr>
              <a:spLocks noChangeArrowheads="1"/>
            </p:cNvSpPr>
            <p:nvPr/>
          </p:nvSpPr>
          <p:spPr bwMode="auto">
            <a:xfrm>
              <a:off x="0" y="482"/>
              <a:ext cx="734" cy="908"/>
            </a:xfrm>
            <a:prstGeom prst="flowChartAlternateProcess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  <a:p>
              <a:pPr algn="ctr">
                <a:buFont typeface="Arial" panose="020B0604020202020204" pitchFamily="34" charset="0"/>
                <a:buNone/>
              </a:pP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38949" name="文本框 87044"/>
            <p:cNvSpPr txBox="1">
              <a:spLocks noChangeArrowheads="1"/>
            </p:cNvSpPr>
            <p:nvPr/>
          </p:nvSpPr>
          <p:spPr bwMode="auto">
            <a:xfrm>
              <a:off x="0" y="754"/>
              <a:ext cx="657" cy="327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2800">
                  <a:solidFill>
                    <a:srgbClr val="FF0000"/>
                  </a:solidFill>
                  <a:latin typeface="Arial" panose="020B0604020202020204" pitchFamily="34" charset="0"/>
                  <a:ea typeface="楷体_GB2312"/>
                  <a:cs typeface="楷体_GB2312"/>
                </a:rPr>
                <a:t>溶质</a:t>
              </a:r>
              <a:endPara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楷体_GB2312"/>
                <a:cs typeface="楷体_GB2312"/>
              </a:endParaRPr>
            </a:p>
          </p:txBody>
        </p:sp>
      </p:grpSp>
      <p:grpSp>
        <p:nvGrpSpPr>
          <p:cNvPr id="87046" name="组合 87045"/>
          <p:cNvGrpSpPr/>
          <p:nvPr/>
        </p:nvGrpSpPr>
        <p:grpSpPr bwMode="auto">
          <a:xfrm>
            <a:off x="971550" y="692150"/>
            <a:ext cx="1624013" cy="1406525"/>
            <a:chOff x="703" y="438"/>
            <a:chExt cx="1023" cy="886"/>
          </a:xfrm>
        </p:grpSpPr>
        <p:sp>
          <p:nvSpPr>
            <p:cNvPr id="38946" name="左箭头 87046"/>
            <p:cNvSpPr>
              <a:spLocks noChangeArrowheads="1"/>
            </p:cNvSpPr>
            <p:nvPr/>
          </p:nvSpPr>
          <p:spPr bwMode="auto">
            <a:xfrm>
              <a:off x="703" y="890"/>
              <a:ext cx="907" cy="136"/>
            </a:xfrm>
            <a:prstGeom prst="leftArrow">
              <a:avLst>
                <a:gd name="adj1" fmla="val 50000"/>
                <a:gd name="adj2" fmla="val 166697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sz="1800">
                <a:latin typeface="Verdana" panose="020B0604030504040204" pitchFamily="34" charset="0"/>
              </a:endParaRPr>
            </a:p>
          </p:txBody>
        </p:sp>
        <p:sp>
          <p:nvSpPr>
            <p:cNvPr id="38947" name="文本框 87047"/>
            <p:cNvSpPr txBox="1">
              <a:spLocks noChangeArrowheads="1"/>
            </p:cNvSpPr>
            <p:nvPr/>
          </p:nvSpPr>
          <p:spPr bwMode="auto">
            <a:xfrm>
              <a:off x="839" y="438"/>
              <a:ext cx="887" cy="8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lnSpc>
                  <a:spcPct val="135000"/>
                </a:lnSpc>
                <a:buFont typeface="Arial" panose="020B0604020202020204" pitchFamily="34" charset="0"/>
                <a:buNone/>
              </a:pPr>
              <a:r>
                <a:rPr lang="zh-CN" altLang="en-US" sz="3200">
                  <a:latin typeface="Arial" panose="020B0604020202020204" pitchFamily="34" charset="0"/>
                  <a:ea typeface="楷体_GB2312"/>
                  <a:cs typeface="楷体_GB2312"/>
                </a:rPr>
                <a:t>被溶解</a:t>
              </a:r>
              <a:endParaRPr lang="zh-CN" altLang="en-US" sz="3200">
                <a:latin typeface="Arial" panose="020B0604020202020204" pitchFamily="34" charset="0"/>
                <a:ea typeface="楷体_GB2312"/>
                <a:cs typeface="楷体_GB2312"/>
              </a:endParaRPr>
            </a:p>
            <a:p>
              <a:pPr>
                <a:lnSpc>
                  <a:spcPct val="135000"/>
                </a:lnSpc>
                <a:buFont typeface="Arial" panose="020B0604020202020204" pitchFamily="34" charset="0"/>
                <a:buNone/>
              </a:pPr>
              <a:r>
                <a:rPr lang="zh-CN" altLang="en-US" sz="3200">
                  <a:latin typeface="Arial" panose="020B0604020202020204" pitchFamily="34" charset="0"/>
                  <a:ea typeface="楷体_GB2312"/>
                  <a:cs typeface="楷体_GB2312"/>
                </a:rPr>
                <a:t>的物质</a:t>
              </a:r>
              <a:endParaRPr lang="zh-CN" altLang="en-US" sz="3200">
                <a:latin typeface="Arial" panose="020B0604020202020204" pitchFamily="34" charset="0"/>
                <a:ea typeface="楷体_GB2312"/>
                <a:cs typeface="楷体_GB2312"/>
              </a:endParaRPr>
            </a:p>
          </p:txBody>
        </p:sp>
      </p:grpSp>
      <p:grpSp>
        <p:nvGrpSpPr>
          <p:cNvPr id="38921" name="组合 87048"/>
          <p:cNvGrpSpPr/>
          <p:nvPr/>
        </p:nvGrpSpPr>
        <p:grpSpPr bwMode="auto">
          <a:xfrm>
            <a:off x="2555875" y="549275"/>
            <a:ext cx="1524000" cy="1727200"/>
            <a:chOff x="1610" y="346"/>
            <a:chExt cx="960" cy="1088"/>
          </a:xfrm>
        </p:grpSpPr>
        <p:sp>
          <p:nvSpPr>
            <p:cNvPr id="38944" name="椭圆 87049"/>
            <p:cNvSpPr>
              <a:spLocks noChangeArrowheads="1"/>
            </p:cNvSpPr>
            <p:nvPr/>
          </p:nvSpPr>
          <p:spPr bwMode="auto">
            <a:xfrm>
              <a:off x="1610" y="346"/>
              <a:ext cx="960" cy="1088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38945" name="文本框 87050"/>
            <p:cNvSpPr txBox="1">
              <a:spLocks noChangeArrowheads="1"/>
            </p:cNvSpPr>
            <p:nvPr/>
          </p:nvSpPr>
          <p:spPr bwMode="auto">
            <a:xfrm>
              <a:off x="1701" y="436"/>
              <a:ext cx="791" cy="865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2800">
                  <a:solidFill>
                    <a:srgbClr val="FF0000"/>
                  </a:solidFill>
                  <a:latin typeface="Arial" panose="020B0604020202020204" pitchFamily="34" charset="0"/>
                  <a:ea typeface="楷体_GB2312"/>
                  <a:cs typeface="楷体_GB2312"/>
                </a:rPr>
                <a:t>一种</a:t>
              </a:r>
              <a:r>
                <a:rPr lang="zh-CN" altLang="en-US" sz="2800">
                  <a:latin typeface="Arial" panose="020B0604020202020204" pitchFamily="34" charset="0"/>
                  <a:ea typeface="楷体_GB2312"/>
                  <a:cs typeface="楷体_GB2312"/>
                </a:rPr>
                <a:t>或</a:t>
              </a:r>
              <a:endParaRPr lang="zh-CN" altLang="en-US" sz="2800">
                <a:latin typeface="Arial" panose="020B0604020202020204" pitchFamily="34" charset="0"/>
                <a:ea typeface="楷体_GB2312"/>
                <a:cs typeface="楷体_GB231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2800">
                  <a:solidFill>
                    <a:srgbClr val="0000FF"/>
                  </a:solidFill>
                  <a:latin typeface="Arial" panose="020B0604020202020204" pitchFamily="34" charset="0"/>
                  <a:ea typeface="楷体_GB2312"/>
                  <a:cs typeface="楷体_GB2312"/>
                </a:rPr>
                <a:t>几种</a:t>
              </a:r>
              <a:r>
                <a:rPr lang="zh-CN" altLang="en-US" sz="2800">
                  <a:latin typeface="Arial" panose="020B0604020202020204" pitchFamily="34" charset="0"/>
                  <a:ea typeface="楷体_GB2312"/>
                  <a:cs typeface="楷体_GB2312"/>
                </a:rPr>
                <a:t>物</a:t>
              </a:r>
              <a:endParaRPr lang="zh-CN" altLang="en-US" sz="2800">
                <a:latin typeface="Arial" panose="020B0604020202020204" pitchFamily="34" charset="0"/>
                <a:ea typeface="楷体_GB2312"/>
                <a:cs typeface="楷体_GB231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2800">
                  <a:latin typeface="Arial" panose="020B0604020202020204" pitchFamily="34" charset="0"/>
                  <a:ea typeface="楷体_GB2312"/>
                  <a:cs typeface="楷体_GB2312"/>
                </a:rPr>
                <a:t>质</a:t>
              </a:r>
              <a:endParaRPr lang="zh-CN" altLang="en-US" sz="2800">
                <a:latin typeface="Arial" panose="020B0604020202020204" pitchFamily="34" charset="0"/>
                <a:ea typeface="楷体_GB2312"/>
                <a:cs typeface="楷体_GB2312"/>
              </a:endParaRPr>
            </a:p>
          </p:txBody>
        </p:sp>
      </p:grpSp>
      <p:grpSp>
        <p:nvGrpSpPr>
          <p:cNvPr id="87052" name="组合 87051"/>
          <p:cNvGrpSpPr/>
          <p:nvPr/>
        </p:nvGrpSpPr>
        <p:grpSpPr bwMode="auto">
          <a:xfrm>
            <a:off x="4067175" y="908050"/>
            <a:ext cx="1000125" cy="690563"/>
            <a:chOff x="2640" y="573"/>
            <a:chExt cx="630" cy="435"/>
          </a:xfrm>
        </p:grpSpPr>
        <p:sp>
          <p:nvSpPr>
            <p:cNvPr id="38942" name="右箭头 87052"/>
            <p:cNvSpPr>
              <a:spLocks noChangeArrowheads="1"/>
            </p:cNvSpPr>
            <p:nvPr/>
          </p:nvSpPr>
          <p:spPr bwMode="auto">
            <a:xfrm>
              <a:off x="2688" y="912"/>
              <a:ext cx="480" cy="96"/>
            </a:xfrm>
            <a:prstGeom prst="rightArrow">
              <a:avLst>
                <a:gd name="adj1" fmla="val 50000"/>
                <a:gd name="adj2" fmla="val 125000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sz="1800">
                <a:latin typeface="Verdana" panose="020B0604030504040204" pitchFamily="34" charset="0"/>
              </a:endParaRPr>
            </a:p>
          </p:txBody>
        </p:sp>
        <p:sp>
          <p:nvSpPr>
            <p:cNvPr id="38943" name="文本框 87053"/>
            <p:cNvSpPr txBox="1">
              <a:spLocks noChangeArrowheads="1"/>
            </p:cNvSpPr>
            <p:nvPr/>
          </p:nvSpPr>
          <p:spPr bwMode="auto">
            <a:xfrm>
              <a:off x="2640" y="573"/>
              <a:ext cx="630" cy="3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3200">
                  <a:solidFill>
                    <a:srgbClr val="FF0000"/>
                  </a:solidFill>
                  <a:latin typeface="Arial" panose="020B0604020202020204" pitchFamily="34" charset="0"/>
                  <a:ea typeface="楷体_GB2312"/>
                  <a:cs typeface="楷体_GB2312"/>
                </a:rPr>
                <a:t>分散</a:t>
              </a:r>
              <a:endParaRPr lang="zh-CN" altLang="en-US" sz="3200">
                <a:solidFill>
                  <a:srgbClr val="FF0000"/>
                </a:solidFill>
                <a:latin typeface="Arial" panose="020B0604020202020204" pitchFamily="34" charset="0"/>
                <a:ea typeface="楷体_GB2312"/>
                <a:cs typeface="楷体_GB2312"/>
              </a:endParaRPr>
            </a:p>
          </p:txBody>
        </p:sp>
      </p:grpSp>
      <p:grpSp>
        <p:nvGrpSpPr>
          <p:cNvPr id="38927" name="组合 87054"/>
          <p:cNvGrpSpPr/>
          <p:nvPr/>
        </p:nvGrpSpPr>
        <p:grpSpPr bwMode="auto">
          <a:xfrm>
            <a:off x="5105400" y="549275"/>
            <a:ext cx="1447800" cy="1655763"/>
            <a:chOff x="3216" y="346"/>
            <a:chExt cx="912" cy="1043"/>
          </a:xfrm>
        </p:grpSpPr>
        <p:sp>
          <p:nvSpPr>
            <p:cNvPr id="38940" name="椭圆 87055"/>
            <p:cNvSpPr>
              <a:spLocks noChangeArrowheads="1"/>
            </p:cNvSpPr>
            <p:nvPr/>
          </p:nvSpPr>
          <p:spPr bwMode="auto">
            <a:xfrm>
              <a:off x="3216" y="346"/>
              <a:ext cx="912" cy="1043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38941" name="文本框 87056"/>
            <p:cNvSpPr txBox="1">
              <a:spLocks noChangeArrowheads="1"/>
            </p:cNvSpPr>
            <p:nvPr/>
          </p:nvSpPr>
          <p:spPr bwMode="auto">
            <a:xfrm>
              <a:off x="3288" y="572"/>
              <a:ext cx="791" cy="596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2800">
                  <a:solidFill>
                    <a:srgbClr val="FF0000"/>
                  </a:solidFill>
                  <a:latin typeface="Arial" panose="020B0604020202020204" pitchFamily="34" charset="0"/>
                  <a:ea typeface="楷体_GB2312"/>
                  <a:cs typeface="楷体_GB2312"/>
                </a:rPr>
                <a:t>另一种</a:t>
              </a:r>
              <a:endPara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楷体_GB2312"/>
                <a:cs typeface="楷体_GB231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2800">
                  <a:latin typeface="Arial" panose="020B0604020202020204" pitchFamily="34" charset="0"/>
                  <a:ea typeface="楷体_GB2312"/>
                  <a:cs typeface="楷体_GB2312"/>
                </a:rPr>
                <a:t>物质</a:t>
              </a:r>
              <a:endParaRPr lang="zh-CN" altLang="en-US" sz="2800">
                <a:latin typeface="Arial" panose="020B0604020202020204" pitchFamily="34" charset="0"/>
                <a:ea typeface="楷体_GB2312"/>
                <a:cs typeface="楷体_GB2312"/>
              </a:endParaRPr>
            </a:p>
          </p:txBody>
        </p:sp>
      </p:grpSp>
      <p:grpSp>
        <p:nvGrpSpPr>
          <p:cNvPr id="87058" name="组合 87057"/>
          <p:cNvGrpSpPr/>
          <p:nvPr/>
        </p:nvGrpSpPr>
        <p:grpSpPr bwMode="auto">
          <a:xfrm>
            <a:off x="8229600" y="692150"/>
            <a:ext cx="914400" cy="1512888"/>
            <a:chOff x="5184" y="436"/>
            <a:chExt cx="576" cy="953"/>
          </a:xfrm>
        </p:grpSpPr>
        <p:sp>
          <p:nvSpPr>
            <p:cNvPr id="38938" name="流程图: 可选过程 87058"/>
            <p:cNvSpPr>
              <a:spLocks noChangeArrowheads="1"/>
            </p:cNvSpPr>
            <p:nvPr/>
          </p:nvSpPr>
          <p:spPr bwMode="auto">
            <a:xfrm>
              <a:off x="5184" y="436"/>
              <a:ext cx="576" cy="953"/>
            </a:xfrm>
            <a:prstGeom prst="flowChartAlternateProcess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38939" name="文本框 87059"/>
            <p:cNvSpPr txBox="1">
              <a:spLocks noChangeArrowheads="1"/>
            </p:cNvSpPr>
            <p:nvPr/>
          </p:nvSpPr>
          <p:spPr bwMode="auto">
            <a:xfrm>
              <a:off x="5284" y="618"/>
              <a:ext cx="341" cy="59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2800">
                  <a:solidFill>
                    <a:srgbClr val="FF0000"/>
                  </a:solidFill>
                  <a:latin typeface="Arial" panose="020B0604020202020204" pitchFamily="34" charset="0"/>
                  <a:ea typeface="楷体_GB2312"/>
                  <a:cs typeface="楷体_GB2312"/>
                </a:rPr>
                <a:t>溶</a:t>
              </a:r>
              <a:endPara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楷体_GB2312"/>
                <a:cs typeface="楷体_GB231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2800">
                  <a:solidFill>
                    <a:srgbClr val="FF0000"/>
                  </a:solidFill>
                  <a:latin typeface="Arial" panose="020B0604020202020204" pitchFamily="34" charset="0"/>
                  <a:ea typeface="楷体_GB2312"/>
                  <a:cs typeface="楷体_GB2312"/>
                </a:rPr>
                <a:t>剂</a:t>
              </a:r>
              <a:endPara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楷体_GB2312"/>
                <a:cs typeface="楷体_GB2312"/>
              </a:endParaRPr>
            </a:p>
          </p:txBody>
        </p:sp>
      </p:grpSp>
      <p:grpSp>
        <p:nvGrpSpPr>
          <p:cNvPr id="87061" name="组合 87060"/>
          <p:cNvGrpSpPr/>
          <p:nvPr/>
        </p:nvGrpSpPr>
        <p:grpSpPr bwMode="auto">
          <a:xfrm>
            <a:off x="2771775" y="2205038"/>
            <a:ext cx="3429000" cy="2219325"/>
            <a:chOff x="1746" y="1389"/>
            <a:chExt cx="2160" cy="1398"/>
          </a:xfrm>
        </p:grpSpPr>
        <p:sp>
          <p:nvSpPr>
            <p:cNvPr id="38935" name="椭圆 87061"/>
            <p:cNvSpPr>
              <a:spLocks noChangeArrowheads="1"/>
            </p:cNvSpPr>
            <p:nvPr/>
          </p:nvSpPr>
          <p:spPr bwMode="auto">
            <a:xfrm>
              <a:off x="1973" y="2069"/>
              <a:ext cx="1815" cy="691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 sz="1800">
                <a:latin typeface="Arial" panose="020B0604020202020204" pitchFamily="34" charset="0"/>
              </a:endParaRPr>
            </a:p>
          </p:txBody>
        </p:sp>
        <p:pic>
          <p:nvPicPr>
            <p:cNvPr id="38936" name="图片 87062" descr="2"/>
            <p:cNvPicPr>
              <a:picLocks noChangeAspect="1" noChangeArrowheads="1"/>
            </p:cNvPicPr>
            <p:nvPr/>
          </p:nvPicPr>
          <p:blipFill>
            <a:blip r:embed="rId1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46" y="1389"/>
              <a:ext cx="2160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文本框 87063"/>
            <p:cNvSpPr txBox="1">
              <a:spLocks noChangeArrowheads="1"/>
            </p:cNvSpPr>
            <p:nvPr/>
          </p:nvSpPr>
          <p:spPr bwMode="auto">
            <a:xfrm>
              <a:off x="2200" y="2115"/>
              <a:ext cx="1497" cy="67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3200">
                  <a:solidFill>
                    <a:srgbClr val="FF0000"/>
                  </a:solidFill>
                  <a:latin typeface="Arial" panose="020B0604020202020204" pitchFamily="34" charset="0"/>
                  <a:ea typeface="楷体_GB2312"/>
                  <a:cs typeface="楷体_GB2312"/>
                </a:rPr>
                <a:t>均一、</a:t>
              </a:r>
              <a:r>
                <a:rPr lang="zh-CN" altLang="en-US" sz="3200">
                  <a:solidFill>
                    <a:srgbClr val="0000FF"/>
                  </a:solidFill>
                  <a:latin typeface="Arial" panose="020B0604020202020204" pitchFamily="34" charset="0"/>
                  <a:ea typeface="楷体_GB2312"/>
                  <a:cs typeface="楷体_GB2312"/>
                </a:rPr>
                <a:t>稳定</a:t>
              </a:r>
              <a:endParaRPr lang="zh-CN" altLang="en-US" sz="3200">
                <a:solidFill>
                  <a:srgbClr val="0000FF"/>
                </a:solidFill>
                <a:latin typeface="Arial" panose="020B0604020202020204" pitchFamily="34" charset="0"/>
                <a:ea typeface="楷体_GB2312"/>
                <a:cs typeface="楷体_GB231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3200">
                  <a:solidFill>
                    <a:srgbClr val="0000FF"/>
                  </a:solidFill>
                  <a:latin typeface="Arial" panose="020B0604020202020204" pitchFamily="34" charset="0"/>
                  <a:ea typeface="楷体_GB2312"/>
                  <a:cs typeface="楷体_GB2312"/>
                </a:rPr>
                <a:t>的</a:t>
              </a:r>
              <a:r>
                <a:rPr lang="zh-CN" altLang="en-US" sz="3200">
                  <a:latin typeface="Arial" panose="020B0604020202020204" pitchFamily="34" charset="0"/>
                  <a:ea typeface="楷体_GB2312"/>
                  <a:cs typeface="楷体_GB2312"/>
                </a:rPr>
                <a:t>混合物</a:t>
              </a:r>
              <a:endParaRPr lang="zh-CN" altLang="en-US" sz="3200">
                <a:latin typeface="Arial" panose="020B0604020202020204" pitchFamily="34" charset="0"/>
                <a:ea typeface="楷体_GB2312"/>
                <a:cs typeface="楷体_GB2312"/>
              </a:endParaRPr>
            </a:p>
          </p:txBody>
        </p:sp>
      </p:grpSp>
      <p:grpSp>
        <p:nvGrpSpPr>
          <p:cNvPr id="38937" name="组合 87064"/>
          <p:cNvGrpSpPr/>
          <p:nvPr/>
        </p:nvGrpSpPr>
        <p:grpSpPr bwMode="auto">
          <a:xfrm>
            <a:off x="3851275" y="4437063"/>
            <a:ext cx="1512888" cy="2087562"/>
            <a:chOff x="2426" y="2795"/>
            <a:chExt cx="953" cy="1315"/>
          </a:xfrm>
        </p:grpSpPr>
        <p:sp>
          <p:nvSpPr>
            <p:cNvPr id="38932" name="矩形 87065"/>
            <p:cNvSpPr>
              <a:spLocks noChangeArrowheads="1"/>
            </p:cNvSpPr>
            <p:nvPr/>
          </p:nvSpPr>
          <p:spPr bwMode="auto">
            <a:xfrm>
              <a:off x="2426" y="3430"/>
              <a:ext cx="953" cy="680"/>
            </a:xfrm>
            <a:prstGeom prst="rect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sz="1800">
                <a:latin typeface="Verdana" panose="020B0604030504040204" pitchFamily="34" charset="0"/>
              </a:endParaRPr>
            </a:p>
          </p:txBody>
        </p:sp>
        <p:sp>
          <p:nvSpPr>
            <p:cNvPr id="38933" name="下箭头 87066"/>
            <p:cNvSpPr>
              <a:spLocks noChangeArrowheads="1"/>
            </p:cNvSpPr>
            <p:nvPr/>
          </p:nvSpPr>
          <p:spPr bwMode="auto">
            <a:xfrm>
              <a:off x="2835" y="2795"/>
              <a:ext cx="90" cy="610"/>
            </a:xfrm>
            <a:prstGeom prst="downArrow">
              <a:avLst>
                <a:gd name="adj1" fmla="val 50000"/>
                <a:gd name="adj2" fmla="val 169413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sz="1800">
                <a:latin typeface="Verdana" panose="020B0604030504040204" pitchFamily="34" charset="0"/>
              </a:endParaRPr>
            </a:p>
          </p:txBody>
        </p:sp>
        <p:sp>
          <p:nvSpPr>
            <p:cNvPr id="38934" name="文本框 87067"/>
            <p:cNvSpPr txBox="1">
              <a:spLocks noChangeArrowheads="1"/>
            </p:cNvSpPr>
            <p:nvPr/>
          </p:nvSpPr>
          <p:spPr bwMode="auto">
            <a:xfrm>
              <a:off x="2608" y="3579"/>
              <a:ext cx="630" cy="365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3200">
                  <a:solidFill>
                    <a:srgbClr val="FF0000"/>
                  </a:solidFill>
                  <a:latin typeface="Arial" panose="020B0604020202020204" pitchFamily="34" charset="0"/>
                  <a:ea typeface="楷体_GB2312"/>
                  <a:cs typeface="楷体_GB2312"/>
                </a:rPr>
                <a:t>溶液</a:t>
              </a:r>
              <a:endParaRPr lang="zh-CN" altLang="en-US" sz="3200">
                <a:solidFill>
                  <a:srgbClr val="FF0000"/>
                </a:solidFill>
                <a:latin typeface="Arial" panose="020B0604020202020204" pitchFamily="34" charset="0"/>
                <a:ea typeface="楷体_GB2312"/>
                <a:cs typeface="楷体_GB2312"/>
              </a:endParaRPr>
            </a:p>
          </p:txBody>
        </p:sp>
      </p:grpSp>
      <p:grpSp>
        <p:nvGrpSpPr>
          <p:cNvPr id="87069" name="组合 87068"/>
          <p:cNvGrpSpPr/>
          <p:nvPr/>
        </p:nvGrpSpPr>
        <p:grpSpPr bwMode="auto">
          <a:xfrm>
            <a:off x="6557963" y="420688"/>
            <a:ext cx="1846262" cy="1893887"/>
            <a:chOff x="4131" y="265"/>
            <a:chExt cx="1163" cy="1193"/>
          </a:xfrm>
        </p:grpSpPr>
        <p:sp>
          <p:nvSpPr>
            <p:cNvPr id="38930" name="右箭头 87069"/>
            <p:cNvSpPr>
              <a:spLocks noChangeArrowheads="1"/>
            </p:cNvSpPr>
            <p:nvPr/>
          </p:nvSpPr>
          <p:spPr bwMode="auto">
            <a:xfrm>
              <a:off x="4131" y="935"/>
              <a:ext cx="1108" cy="73"/>
            </a:xfrm>
            <a:prstGeom prst="rightArrow">
              <a:avLst>
                <a:gd name="adj1" fmla="val 50000"/>
                <a:gd name="adj2" fmla="val 379382"/>
              </a:avLst>
            </a:prstGeom>
            <a:solidFill>
              <a:srgbClr val="0000FF"/>
            </a:solidFill>
            <a:ln w="9525">
              <a:solidFill>
                <a:srgbClr val="0000FF"/>
              </a:solidFill>
              <a:miter lim="800000"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sz="1800">
                <a:latin typeface="Verdana" panose="020B0604030504040204" pitchFamily="34" charset="0"/>
              </a:endParaRPr>
            </a:p>
          </p:txBody>
        </p:sp>
        <p:sp>
          <p:nvSpPr>
            <p:cNvPr id="38931" name="文本框 87070"/>
            <p:cNvSpPr txBox="1">
              <a:spLocks noChangeArrowheads="1"/>
            </p:cNvSpPr>
            <p:nvPr/>
          </p:nvSpPr>
          <p:spPr bwMode="auto">
            <a:xfrm>
              <a:off x="4150" y="265"/>
              <a:ext cx="1144" cy="119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sz="2000">
                  <a:solidFill>
                    <a:srgbClr val="FF0000"/>
                  </a:solidFill>
                  <a:latin typeface="Arial" panose="020B0604020202020204" pitchFamily="34" charset="0"/>
                </a:rPr>
                <a:t> </a:t>
              </a:r>
              <a:r>
                <a:rPr lang="zh-CN" altLang="en-US" sz="3200">
                  <a:latin typeface="Arial" panose="020B0604020202020204" pitchFamily="34" charset="0"/>
                  <a:ea typeface="楷体_GB2312"/>
                  <a:cs typeface="楷体_GB2312"/>
                </a:rPr>
                <a:t>能溶解</a:t>
              </a:r>
              <a:endParaRPr lang="zh-CN" altLang="en-US" sz="3200">
                <a:latin typeface="Arial" panose="020B0604020202020204" pitchFamily="34" charset="0"/>
                <a:ea typeface="楷体_GB2312"/>
                <a:cs typeface="楷体_GB2312"/>
              </a:endParaRPr>
            </a:p>
            <a:p>
              <a:pPr>
                <a:lnSpc>
                  <a:spcPct val="135000"/>
                </a:lnSpc>
                <a:buFont typeface="Arial" panose="020B0604020202020204" pitchFamily="34" charset="0"/>
                <a:buNone/>
              </a:pPr>
              <a:r>
                <a:rPr lang="zh-CN" altLang="en-US" sz="3200">
                  <a:latin typeface="Arial" panose="020B0604020202020204" pitchFamily="34" charset="0"/>
                  <a:ea typeface="楷体_GB2312"/>
                  <a:cs typeface="楷体_GB2312"/>
                </a:rPr>
                <a:t>其他物质</a:t>
              </a:r>
              <a:endParaRPr lang="zh-CN" altLang="en-US" sz="3200">
                <a:latin typeface="Arial" panose="020B0604020202020204" pitchFamily="34" charset="0"/>
                <a:ea typeface="楷体_GB2312"/>
                <a:cs typeface="楷体_GB2312"/>
              </a:endParaRPr>
            </a:p>
            <a:p>
              <a:pPr>
                <a:lnSpc>
                  <a:spcPct val="135000"/>
                </a:lnSpc>
                <a:buFont typeface="Arial" panose="020B0604020202020204" pitchFamily="34" charset="0"/>
                <a:buNone/>
              </a:pPr>
              <a:r>
                <a:rPr lang="zh-CN" altLang="en-US" sz="3200">
                  <a:latin typeface="Arial" panose="020B0604020202020204" pitchFamily="34" charset="0"/>
                  <a:ea typeface="楷体_GB2312"/>
                  <a:cs typeface="楷体_GB2312"/>
                </a:rPr>
                <a:t>的物质</a:t>
              </a:r>
              <a:endParaRPr lang="zh-CN" altLang="en-US" sz="3200">
                <a:latin typeface="Arial" panose="020B0604020202020204" pitchFamily="34" charset="0"/>
                <a:ea typeface="楷体_GB2312"/>
                <a:cs typeface="楷体_GB2312"/>
              </a:endParaRPr>
            </a:p>
          </p:txBody>
        </p:sp>
      </p:grpSp>
      <p:sp>
        <p:nvSpPr>
          <p:cNvPr id="38922" name="Rectangle 32"/>
          <p:cNvSpPr>
            <a:spLocks noChangeArrowheads="1"/>
          </p:cNvSpPr>
          <p:nvPr/>
        </p:nvSpPr>
        <p:spPr bwMode="auto">
          <a:xfrm>
            <a:off x="250825" y="3213100"/>
            <a:ext cx="2252663" cy="608013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3200"/>
              <a:t>溶液的特征</a:t>
            </a:r>
            <a:endParaRPr kumimoji="1" lang="zh-CN" altLang="en-US" sz="3200"/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323850" y="4076700"/>
            <a:ext cx="2233613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en-US" altLang="zh-CN" sz="3200">
                <a:solidFill>
                  <a:srgbClr val="0000FF"/>
                </a:solidFill>
              </a:rPr>
              <a:t>a</a:t>
            </a:r>
            <a:r>
              <a:rPr kumimoji="1" lang="zh-CN" altLang="en-US" sz="3200">
                <a:solidFill>
                  <a:srgbClr val="0000FF"/>
                </a:solidFill>
              </a:rPr>
              <a:t>、均一性</a:t>
            </a:r>
            <a:endParaRPr kumimoji="1" lang="zh-CN" altLang="en-US" sz="3200">
              <a:solidFill>
                <a:srgbClr val="0000FF"/>
              </a:solidFill>
            </a:endParaRP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250825" y="4724400"/>
            <a:ext cx="2041525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en-US" altLang="zh-CN" sz="3200">
                <a:solidFill>
                  <a:srgbClr val="0000FF"/>
                </a:solidFill>
              </a:rPr>
              <a:t>b</a:t>
            </a:r>
            <a:r>
              <a:rPr kumimoji="1" lang="zh-CN" altLang="en-US" sz="3200">
                <a:solidFill>
                  <a:srgbClr val="0000FF"/>
                </a:solidFill>
              </a:rPr>
              <a:t>、稳定性</a:t>
            </a:r>
            <a:endParaRPr kumimoji="1" lang="zh-CN" altLang="en-US" sz="3200">
              <a:solidFill>
                <a:srgbClr val="0000FF"/>
              </a:solidFill>
            </a:endParaRPr>
          </a:p>
        </p:txBody>
      </p:sp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250825" y="5300663"/>
            <a:ext cx="1997075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en-US" altLang="zh-CN" sz="3200">
                <a:solidFill>
                  <a:srgbClr val="0000FF"/>
                </a:solidFill>
              </a:rPr>
              <a:t>c</a:t>
            </a:r>
            <a:r>
              <a:rPr kumimoji="1" lang="zh-CN" altLang="en-US" sz="3200">
                <a:solidFill>
                  <a:srgbClr val="0000FF"/>
                </a:solidFill>
              </a:rPr>
              <a:t>、混合物</a:t>
            </a:r>
            <a:endParaRPr kumimoji="1" lang="zh-CN" altLang="en-US" sz="3200">
              <a:solidFill>
                <a:srgbClr val="0000FF"/>
              </a:solidFill>
            </a:endParaRPr>
          </a:p>
        </p:txBody>
      </p:sp>
      <p:sp>
        <p:nvSpPr>
          <p:cNvPr id="38926" name="Rectangle 36"/>
          <p:cNvSpPr>
            <a:spLocks noChangeArrowheads="1"/>
          </p:cNvSpPr>
          <p:nvPr/>
        </p:nvSpPr>
        <p:spPr bwMode="auto">
          <a:xfrm>
            <a:off x="6300788" y="3357563"/>
            <a:ext cx="2252662" cy="608012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3200"/>
              <a:t>溶液的组成</a:t>
            </a:r>
            <a:endParaRPr kumimoji="1" lang="zh-CN" altLang="en-US" sz="3200"/>
          </a:p>
        </p:txBody>
      </p:sp>
      <p:sp>
        <p:nvSpPr>
          <p:cNvPr id="3" name="Rectangle 9"/>
          <p:cNvSpPr>
            <a:spLocks noChangeArrowheads="1"/>
          </p:cNvSpPr>
          <p:nvPr/>
        </p:nvSpPr>
        <p:spPr bwMode="auto">
          <a:xfrm>
            <a:off x="6516688" y="4221163"/>
            <a:ext cx="2233612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en-US" altLang="zh-CN" sz="3200">
                <a:solidFill>
                  <a:srgbClr val="0000FF"/>
                </a:solidFill>
              </a:rPr>
              <a:t>a</a:t>
            </a:r>
            <a:r>
              <a:rPr kumimoji="1" lang="zh-CN" altLang="en-US" sz="3200">
                <a:solidFill>
                  <a:srgbClr val="0000FF"/>
                </a:solidFill>
              </a:rPr>
              <a:t>、溶质</a:t>
            </a:r>
            <a:endParaRPr kumimoji="1" lang="zh-CN" altLang="en-US" sz="3200">
              <a:solidFill>
                <a:srgbClr val="0000FF"/>
              </a:solidFill>
            </a:endParaRPr>
          </a:p>
        </p:txBody>
      </p:sp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6588125" y="4868863"/>
            <a:ext cx="1633538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en-US" altLang="zh-CN" sz="3200">
                <a:solidFill>
                  <a:srgbClr val="0000FF"/>
                </a:solidFill>
              </a:rPr>
              <a:t>b</a:t>
            </a:r>
            <a:r>
              <a:rPr kumimoji="1" lang="zh-CN" altLang="en-US" sz="3200">
                <a:solidFill>
                  <a:srgbClr val="0000FF"/>
                </a:solidFill>
              </a:rPr>
              <a:t>、溶剂</a:t>
            </a:r>
            <a:endParaRPr kumimoji="1" lang="zh-CN" altLang="en-US" sz="3200">
              <a:solidFill>
                <a:srgbClr val="0000FF"/>
              </a:solidFill>
            </a:endParaRPr>
          </a:p>
        </p:txBody>
      </p:sp>
      <p:sp>
        <p:nvSpPr>
          <p:cNvPr id="38929" name="Rectangle 9"/>
          <p:cNvSpPr>
            <a:spLocks noChangeArrowheads="1"/>
          </p:cNvSpPr>
          <p:nvPr/>
        </p:nvSpPr>
        <p:spPr bwMode="auto">
          <a:xfrm>
            <a:off x="0" y="0"/>
            <a:ext cx="1944688" cy="6477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600">
                <a:solidFill>
                  <a:schemeClr val="bg1"/>
                </a:solidFill>
              </a:rPr>
              <a:t>小结</a:t>
            </a:r>
            <a:endParaRPr lang="en-US" altLang="zh-CN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7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7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7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7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7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7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7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2" grpId="0" animBg="1"/>
      <p:bldP spid="5129" grpId="0"/>
      <p:bldP spid="5130" grpId="0"/>
      <p:bldP spid="2" grpId="0"/>
      <p:bldP spid="38926" grpId="0" animBg="1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62"/>
          <p:cNvSpPr txBox="1">
            <a:spLocks noChangeArrowheads="1"/>
          </p:cNvSpPr>
          <p:nvPr/>
        </p:nvSpPr>
        <p:spPr bwMode="auto">
          <a:xfrm>
            <a:off x="395288" y="2924175"/>
            <a:ext cx="5545137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练习</a:t>
            </a:r>
            <a:r>
              <a:rPr lang="en-US" altLang="zh-CN"/>
              <a:t>1】</a:t>
            </a:r>
            <a:r>
              <a:rPr lang="zh-CN" altLang="en-US"/>
              <a:t>指出下列溶液中的溶质和溶剂</a:t>
            </a:r>
            <a:endParaRPr lang="zh-CN" altLang="en-US"/>
          </a:p>
        </p:txBody>
      </p:sp>
      <p:graphicFrame>
        <p:nvGraphicFramePr>
          <p:cNvPr id="39986" name="Group 50"/>
          <p:cNvGraphicFramePr>
            <a:graphicFrameLocks noGrp="1"/>
          </p:cNvGraphicFramePr>
          <p:nvPr/>
        </p:nvGraphicFramePr>
        <p:xfrm>
          <a:off x="323850" y="3429000"/>
          <a:ext cx="8280400" cy="1447800"/>
        </p:xfrm>
        <a:graphic>
          <a:graphicData uri="http://schemas.openxmlformats.org/drawingml/2006/table">
            <a:tbl>
              <a:tblPr/>
              <a:tblGrid>
                <a:gridCol w="1727200"/>
                <a:gridCol w="1368425"/>
                <a:gridCol w="865188"/>
                <a:gridCol w="1943100"/>
                <a:gridCol w="1439862"/>
                <a:gridCol w="936625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溶液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溶质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溶剂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溶液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溶质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溶剂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蔗糖溶液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CC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氯化钠溶液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99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澄清石灰水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CC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硫酸铜溶液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CC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9969" name="Text Box 62"/>
          <p:cNvSpPr txBox="1">
            <a:spLocks noChangeArrowheads="1"/>
          </p:cNvSpPr>
          <p:nvPr/>
        </p:nvSpPr>
        <p:spPr bwMode="auto">
          <a:xfrm>
            <a:off x="827088" y="5157788"/>
            <a:ext cx="7056437" cy="1216025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过渡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  <a:r>
              <a:rPr lang="zh-CN" altLang="en-US"/>
              <a:t>溶质是不是一定就是固体？</a:t>
            </a:r>
            <a:endParaRPr lang="zh-CN" altLang="en-US" sz="800"/>
          </a:p>
          <a:p>
            <a:endParaRPr lang="zh-CN" altLang="en-US"/>
          </a:p>
          <a:p>
            <a:r>
              <a:rPr lang="zh-CN" altLang="en-US"/>
              <a:t>                所有溶液中的溶剂一定是水吗？</a:t>
            </a:r>
            <a:endParaRPr lang="zh-CN" altLang="en-US"/>
          </a:p>
        </p:txBody>
      </p:sp>
      <p:sp>
        <p:nvSpPr>
          <p:cNvPr id="111625" name="Rectangle 9"/>
          <p:cNvSpPr>
            <a:spLocks noChangeArrowheads="1"/>
          </p:cNvSpPr>
          <p:nvPr/>
        </p:nvSpPr>
        <p:spPr bwMode="auto">
          <a:xfrm>
            <a:off x="611188" y="1052513"/>
            <a:ext cx="3533775" cy="8223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不一定。</a:t>
            </a:r>
            <a:endParaRPr lang="zh-CN" altLang="en-US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r>
              <a:rPr lang="zh-CN" alt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如</a:t>
            </a:r>
            <a:r>
              <a:rPr lang="en-US" altLang="zh-CN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CuSO</a:t>
            </a:r>
            <a:r>
              <a:rPr lang="en-US" altLang="zh-CN" baseline="-2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</a:t>
            </a:r>
            <a:r>
              <a:rPr lang="zh-CN" alt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溶液是蓝色的。</a:t>
            </a:r>
            <a:endParaRPr lang="zh-CN" altLang="en-US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9975" name="Rectangle 10"/>
          <p:cNvSpPr>
            <a:spLocks noChangeArrowheads="1"/>
          </p:cNvSpPr>
          <p:nvPr/>
        </p:nvSpPr>
        <p:spPr bwMode="auto">
          <a:xfrm>
            <a:off x="4427538" y="981075"/>
            <a:ext cx="4357687" cy="822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不一定。</a:t>
            </a:r>
            <a:endParaRPr lang="zh-CN" altLang="en-US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r>
              <a:rPr lang="zh-CN" alt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如水或酒精不是溶液。</a:t>
            </a:r>
            <a:endParaRPr lang="zh-CN" altLang="en-US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9971" name="Rectangle 40"/>
          <p:cNvSpPr>
            <a:spLocks noChangeArrowheads="1"/>
          </p:cNvSpPr>
          <p:nvPr/>
        </p:nvSpPr>
        <p:spPr bwMode="auto">
          <a:xfrm>
            <a:off x="323850" y="260350"/>
            <a:ext cx="15621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5】</a:t>
            </a:r>
            <a:endParaRPr lang="zh-CN" altLang="en-US"/>
          </a:p>
        </p:txBody>
      </p:sp>
      <p:sp>
        <p:nvSpPr>
          <p:cNvPr id="39972" name="Rectangle 41"/>
          <p:cNvSpPr>
            <a:spLocks noChangeArrowheads="1"/>
          </p:cNvSpPr>
          <p:nvPr/>
        </p:nvSpPr>
        <p:spPr bwMode="auto">
          <a:xfrm>
            <a:off x="323850" y="692150"/>
            <a:ext cx="8609013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、溶液一定是无色透明的吗？无色透明的液体一定是溶液吗？</a:t>
            </a:r>
            <a:endParaRPr lang="zh-CN" altLang="en-US"/>
          </a:p>
        </p:txBody>
      </p:sp>
      <p:sp>
        <p:nvSpPr>
          <p:cNvPr id="39973" name="Rectangle 42"/>
          <p:cNvSpPr>
            <a:spLocks noChangeArrowheads="1"/>
          </p:cNvSpPr>
          <p:nvPr/>
        </p:nvSpPr>
        <p:spPr bwMode="auto">
          <a:xfrm>
            <a:off x="323850" y="1773238"/>
            <a:ext cx="7383463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、溶液一定是均一的吗？均一的液体一定是溶液吗？</a:t>
            </a:r>
            <a:endParaRPr lang="zh-CN" altLang="en-US"/>
          </a:p>
        </p:txBody>
      </p:sp>
      <p:sp>
        <p:nvSpPr>
          <p:cNvPr id="2" name="Rectangle 9"/>
          <p:cNvSpPr>
            <a:spLocks noChangeArrowheads="1"/>
          </p:cNvSpPr>
          <p:nvPr/>
        </p:nvSpPr>
        <p:spPr bwMode="auto">
          <a:xfrm>
            <a:off x="1771650" y="2133600"/>
            <a:ext cx="1103313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一定。</a:t>
            </a:r>
            <a:endParaRPr lang="zh-CN" altLang="en-US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9980" name="Rectangle 10"/>
          <p:cNvSpPr>
            <a:spLocks noChangeArrowheads="1"/>
          </p:cNvSpPr>
          <p:nvPr/>
        </p:nvSpPr>
        <p:spPr bwMode="auto">
          <a:xfrm>
            <a:off x="4211638" y="2133600"/>
            <a:ext cx="4357687" cy="822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不一定。</a:t>
            </a:r>
            <a:endParaRPr lang="zh-CN" altLang="en-US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r>
              <a:rPr lang="zh-CN" alt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如水或酒精不是溶液。</a:t>
            </a:r>
            <a:endParaRPr lang="zh-CN" altLang="en-US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9981" name="Rectangle 45"/>
          <p:cNvSpPr>
            <a:spLocks noChangeArrowheads="1"/>
          </p:cNvSpPr>
          <p:nvPr/>
        </p:nvSpPr>
        <p:spPr bwMode="auto">
          <a:xfrm>
            <a:off x="2484438" y="3933825"/>
            <a:ext cx="79692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A50021"/>
                </a:solidFill>
              </a:rPr>
              <a:t>蔗糖</a:t>
            </a:r>
            <a:endParaRPr lang="zh-CN" altLang="en-US">
              <a:solidFill>
                <a:srgbClr val="A50021"/>
              </a:solidFill>
            </a:endParaRPr>
          </a:p>
        </p:txBody>
      </p:sp>
      <p:sp>
        <p:nvSpPr>
          <p:cNvPr id="39982" name="Rectangle 46"/>
          <p:cNvSpPr>
            <a:spLocks noChangeArrowheads="1"/>
          </p:cNvSpPr>
          <p:nvPr/>
        </p:nvSpPr>
        <p:spPr bwMode="auto">
          <a:xfrm>
            <a:off x="6516688" y="3860800"/>
            <a:ext cx="1103312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A50021"/>
                </a:solidFill>
              </a:rPr>
              <a:t>氯化钠</a:t>
            </a:r>
            <a:endParaRPr lang="zh-CN" altLang="en-US">
              <a:solidFill>
                <a:srgbClr val="A50021"/>
              </a:solidFill>
            </a:endParaRPr>
          </a:p>
        </p:txBody>
      </p:sp>
      <p:sp>
        <p:nvSpPr>
          <p:cNvPr id="39983" name="Rectangle 47"/>
          <p:cNvSpPr>
            <a:spLocks noChangeArrowheads="1"/>
          </p:cNvSpPr>
          <p:nvPr/>
        </p:nvSpPr>
        <p:spPr bwMode="auto">
          <a:xfrm>
            <a:off x="6516688" y="4365625"/>
            <a:ext cx="1103312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A50021"/>
                </a:solidFill>
              </a:rPr>
              <a:t>硫酸铜</a:t>
            </a:r>
            <a:endParaRPr lang="zh-CN" altLang="en-US">
              <a:solidFill>
                <a:srgbClr val="A50021"/>
              </a:solidFill>
            </a:endParaRPr>
          </a:p>
        </p:txBody>
      </p:sp>
      <p:sp>
        <p:nvSpPr>
          <p:cNvPr id="39984" name="Rectangle 48"/>
          <p:cNvSpPr>
            <a:spLocks noChangeArrowheads="1"/>
          </p:cNvSpPr>
          <p:nvPr/>
        </p:nvSpPr>
        <p:spPr bwMode="auto">
          <a:xfrm>
            <a:off x="2051050" y="4365625"/>
            <a:ext cx="14097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A50021"/>
                </a:solidFill>
              </a:rPr>
              <a:t>氢氧化钙</a:t>
            </a:r>
            <a:endParaRPr lang="zh-CN" altLang="en-US">
              <a:solidFill>
                <a:srgbClr val="A50021"/>
              </a:solidFill>
            </a:endParaRPr>
          </a:p>
        </p:txBody>
      </p:sp>
      <p:sp>
        <p:nvSpPr>
          <p:cNvPr id="39987" name="Rectangle 51"/>
          <p:cNvSpPr>
            <a:spLocks noChangeArrowheads="1"/>
          </p:cNvSpPr>
          <p:nvPr/>
        </p:nvSpPr>
        <p:spPr bwMode="auto">
          <a:xfrm>
            <a:off x="7885113" y="3933825"/>
            <a:ext cx="490537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水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9988" name="Rectangle 52"/>
          <p:cNvSpPr>
            <a:spLocks noChangeArrowheads="1"/>
          </p:cNvSpPr>
          <p:nvPr/>
        </p:nvSpPr>
        <p:spPr bwMode="auto">
          <a:xfrm>
            <a:off x="3563938" y="3933825"/>
            <a:ext cx="490537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水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9989" name="Rectangle 53"/>
          <p:cNvSpPr>
            <a:spLocks noChangeArrowheads="1"/>
          </p:cNvSpPr>
          <p:nvPr/>
        </p:nvSpPr>
        <p:spPr bwMode="auto">
          <a:xfrm>
            <a:off x="3635375" y="4365625"/>
            <a:ext cx="49053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水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9990" name="Rectangle 54"/>
          <p:cNvSpPr>
            <a:spLocks noChangeArrowheads="1"/>
          </p:cNvSpPr>
          <p:nvPr/>
        </p:nvSpPr>
        <p:spPr bwMode="auto">
          <a:xfrm>
            <a:off x="7812088" y="4365625"/>
            <a:ext cx="490537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水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39969" grpId="0" animBg="1"/>
      <p:bldP spid="111625" grpId="0"/>
      <p:bldP spid="39975" grpId="0"/>
      <p:bldP spid="2" grpId="0"/>
      <p:bldP spid="39980" grpId="0"/>
      <p:bldP spid="39981" grpId="0"/>
      <p:bldP spid="39982" grpId="0"/>
      <p:bldP spid="39983" grpId="0"/>
      <p:bldP spid="39984" grpId="0"/>
      <p:bldP spid="39987" grpId="0"/>
      <p:bldP spid="39988" grpId="0"/>
      <p:bldP spid="39989" grpId="0"/>
      <p:bldP spid="3999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9"/>
          <p:cNvSpPr>
            <a:spLocks noChangeArrowheads="1"/>
          </p:cNvSpPr>
          <p:nvPr/>
        </p:nvSpPr>
        <p:spPr bwMode="auto">
          <a:xfrm>
            <a:off x="2771775" y="188913"/>
            <a:ext cx="6005513" cy="1187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/>
              <a:t>不同物质在同种溶剂中的溶解情况一样吗？</a:t>
            </a:r>
            <a:endParaRPr lang="zh-CN" altLang="en-US"/>
          </a:p>
          <a:p>
            <a:r>
              <a:rPr lang="zh-CN" altLang="en-US"/>
              <a:t>同种物质在不同种溶剂中的溶解情况又会</a:t>
            </a:r>
            <a:endParaRPr lang="zh-CN" altLang="en-US"/>
          </a:p>
          <a:p>
            <a:r>
              <a:rPr lang="zh-CN" altLang="en-US"/>
              <a:t>一样吗？</a:t>
            </a:r>
            <a:endParaRPr lang="zh-CN" altLang="en-US"/>
          </a:p>
        </p:txBody>
      </p:sp>
      <p:grpSp>
        <p:nvGrpSpPr>
          <p:cNvPr id="52246" name="Group 22"/>
          <p:cNvGrpSpPr/>
          <p:nvPr/>
        </p:nvGrpSpPr>
        <p:grpSpPr bwMode="auto">
          <a:xfrm>
            <a:off x="250825" y="1212850"/>
            <a:ext cx="7500938" cy="2000250"/>
            <a:chOff x="152" y="812"/>
            <a:chExt cx="4725" cy="1260"/>
          </a:xfrm>
        </p:grpSpPr>
        <p:pic>
          <p:nvPicPr>
            <p:cNvPr id="40994" name="Picture 20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748" y="1162"/>
              <a:ext cx="4129" cy="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0995" name="Text Box 21"/>
            <p:cNvSpPr txBox="1">
              <a:spLocks noChangeArrowheads="1"/>
            </p:cNvSpPr>
            <p:nvPr/>
          </p:nvSpPr>
          <p:spPr bwMode="auto">
            <a:xfrm>
              <a:off x="152" y="812"/>
              <a:ext cx="1140" cy="2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实验</a:t>
              </a:r>
              <a:r>
                <a:rPr lang="en-US" altLang="zh-CN"/>
                <a:t>9-2】</a:t>
              </a:r>
              <a:endParaRPr lang="en-US" altLang="zh-CN"/>
            </a:p>
          </p:txBody>
        </p:sp>
      </p:grpSp>
      <p:graphicFrame>
        <p:nvGraphicFramePr>
          <p:cNvPr id="52286" name="Group 62"/>
          <p:cNvGraphicFramePr>
            <a:graphicFrameLocks noGrp="1"/>
          </p:cNvGraphicFramePr>
          <p:nvPr/>
        </p:nvGraphicFramePr>
        <p:xfrm>
          <a:off x="395288" y="3429000"/>
          <a:ext cx="8497887" cy="2736850"/>
        </p:xfrm>
        <a:graphic>
          <a:graphicData uri="http://schemas.openxmlformats.org/drawingml/2006/table">
            <a:tbl>
              <a:tblPr/>
              <a:tblGrid>
                <a:gridCol w="1728787"/>
                <a:gridCol w="1152525"/>
                <a:gridCol w="5616575"/>
              </a:tblGrid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溶质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溶剂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现象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碘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水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碘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汽油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高锰酸钾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水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高锰酸钾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汽油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3348038" y="4005263"/>
            <a:ext cx="420687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碘几乎不溶解</a:t>
            </a:r>
            <a:r>
              <a:rPr lang="zh-CN" altLang="en-US">
                <a:solidFill>
                  <a:srgbClr val="FF0000"/>
                </a:solidFill>
              </a:rPr>
              <a:t>或没有明显变化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2282" name="Text Box 58"/>
          <p:cNvSpPr txBox="1">
            <a:spLocks noChangeArrowheads="1"/>
          </p:cNvSpPr>
          <p:nvPr/>
        </p:nvSpPr>
        <p:spPr bwMode="auto">
          <a:xfrm>
            <a:off x="3348038" y="4556125"/>
            <a:ext cx="323215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碘溶解，溶液呈现棕色</a:t>
            </a:r>
            <a:endParaRPr lang="zh-CN" altLang="en-US">
              <a:solidFill>
                <a:srgbClr val="0000CC"/>
              </a:solidFill>
            </a:endParaRPr>
          </a:p>
        </p:txBody>
      </p:sp>
      <p:sp>
        <p:nvSpPr>
          <p:cNvPr id="52283" name="Text Box 59"/>
          <p:cNvSpPr txBox="1">
            <a:spLocks noChangeArrowheads="1"/>
          </p:cNvSpPr>
          <p:nvPr/>
        </p:nvSpPr>
        <p:spPr bwMode="auto">
          <a:xfrm>
            <a:off x="3348038" y="5084763"/>
            <a:ext cx="445135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高锰酸钾溶解，溶液呈现紫红色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2284" name="Text Box 60"/>
          <p:cNvSpPr txBox="1">
            <a:spLocks noChangeArrowheads="1"/>
          </p:cNvSpPr>
          <p:nvPr/>
        </p:nvSpPr>
        <p:spPr bwMode="auto">
          <a:xfrm>
            <a:off x="3348038" y="5635625"/>
            <a:ext cx="231775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高锰酸钾不溶解</a:t>
            </a:r>
            <a:endParaRPr lang="zh-CN" altLang="en-US">
              <a:solidFill>
                <a:srgbClr val="0000CC"/>
              </a:solidFill>
            </a:endParaRPr>
          </a:p>
        </p:txBody>
      </p:sp>
      <p:sp>
        <p:nvSpPr>
          <p:cNvPr id="40993" name="Rectangle 9"/>
          <p:cNvSpPr>
            <a:spLocks noChangeArrowheads="1"/>
          </p:cNvSpPr>
          <p:nvPr/>
        </p:nvSpPr>
        <p:spPr bwMode="auto">
          <a:xfrm>
            <a:off x="539750" y="260350"/>
            <a:ext cx="1944688" cy="6477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</a:rPr>
              <a:t>活动探究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endParaRPr lang="en-US" altLang="zh-CN" sz="32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2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2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2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52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52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52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81" grpId="0"/>
      <p:bldP spid="52282" grpId="0"/>
      <p:bldP spid="52283" grpId="0"/>
      <p:bldP spid="522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9"/>
          <p:cNvSpPr>
            <a:spLocks noChangeArrowheads="1"/>
          </p:cNvSpPr>
          <p:nvPr/>
        </p:nvSpPr>
        <p:spPr bwMode="auto">
          <a:xfrm>
            <a:off x="2771775" y="188913"/>
            <a:ext cx="6005513" cy="1187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/>
              <a:t>不同物质在同种溶剂中的溶解情况一样吗？</a:t>
            </a:r>
            <a:endParaRPr lang="zh-CN" altLang="en-US"/>
          </a:p>
          <a:p>
            <a:r>
              <a:rPr lang="zh-CN" altLang="en-US"/>
              <a:t>同种物质在不同种溶剂中的溶解情况又会</a:t>
            </a:r>
            <a:endParaRPr lang="zh-CN" altLang="en-US"/>
          </a:p>
          <a:p>
            <a:r>
              <a:rPr lang="zh-CN" altLang="en-US"/>
              <a:t>一样吗？</a:t>
            </a:r>
            <a:endParaRPr lang="zh-CN" altLang="en-US"/>
          </a:p>
        </p:txBody>
      </p:sp>
      <p:grpSp>
        <p:nvGrpSpPr>
          <p:cNvPr id="41986" name="Group 22"/>
          <p:cNvGrpSpPr/>
          <p:nvPr/>
        </p:nvGrpSpPr>
        <p:grpSpPr bwMode="auto">
          <a:xfrm>
            <a:off x="250825" y="1052513"/>
            <a:ext cx="7500938" cy="2160587"/>
            <a:chOff x="152" y="812"/>
            <a:chExt cx="4725" cy="1260"/>
          </a:xfrm>
        </p:grpSpPr>
        <p:pic>
          <p:nvPicPr>
            <p:cNvPr id="41994" name="Picture 20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748" y="1162"/>
              <a:ext cx="4129" cy="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995" name="Text Box 21"/>
            <p:cNvSpPr txBox="1">
              <a:spLocks noChangeArrowheads="1"/>
            </p:cNvSpPr>
            <p:nvPr/>
          </p:nvSpPr>
          <p:spPr bwMode="auto">
            <a:xfrm>
              <a:off x="152" y="812"/>
              <a:ext cx="1140" cy="26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实验</a:t>
              </a:r>
              <a:r>
                <a:rPr lang="en-US" altLang="zh-CN"/>
                <a:t>9-2】</a:t>
              </a:r>
              <a:endParaRPr lang="en-US" altLang="zh-CN"/>
            </a:p>
          </p:txBody>
        </p:sp>
      </p:grpSp>
      <p:sp>
        <p:nvSpPr>
          <p:cNvPr id="41987" name="Rectangle 9"/>
          <p:cNvSpPr>
            <a:spLocks noChangeArrowheads="1"/>
          </p:cNvSpPr>
          <p:nvPr/>
        </p:nvSpPr>
        <p:spPr bwMode="auto">
          <a:xfrm>
            <a:off x="539750" y="260350"/>
            <a:ext cx="1944688" cy="6477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</a:rPr>
              <a:t>活动探究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endParaRPr lang="en-US" altLang="zh-CN" sz="32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41988" name="Text Box 5"/>
          <p:cNvSpPr txBox="1">
            <a:spLocks noChangeArrowheads="1"/>
          </p:cNvSpPr>
          <p:nvPr/>
        </p:nvSpPr>
        <p:spPr bwMode="auto">
          <a:xfrm>
            <a:off x="250825" y="3213100"/>
            <a:ext cx="8609013" cy="822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6】</a:t>
            </a:r>
            <a:r>
              <a:rPr lang="zh-CN" altLang="en-US"/>
              <a:t>本试验中共有几组对比？每一组对比分别控制了什么</a:t>
            </a:r>
            <a:endParaRPr lang="zh-CN" altLang="en-US"/>
          </a:p>
          <a:p>
            <a:r>
              <a:rPr lang="zh-CN" altLang="en-US"/>
              <a:t>                  变量？</a:t>
            </a:r>
            <a:endParaRPr lang="zh-CN" altLang="en-US"/>
          </a:p>
        </p:txBody>
      </p:sp>
      <p:sp>
        <p:nvSpPr>
          <p:cNvPr id="41989" name="Rectangle 35"/>
          <p:cNvSpPr>
            <a:spLocks noChangeArrowheads="1"/>
          </p:cNvSpPr>
          <p:nvPr/>
        </p:nvSpPr>
        <p:spPr bwMode="auto">
          <a:xfrm>
            <a:off x="0" y="4005263"/>
            <a:ext cx="9144000" cy="13731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en-US" altLang="zh-CN" sz="2800">
                <a:latin typeface="Arial" panose="020B0604020202020204" pitchFamily="34" charset="0"/>
              </a:rPr>
              <a:t>1.</a:t>
            </a:r>
            <a:r>
              <a:rPr kumimoji="1" lang="zh-CN" altLang="en-US" sz="2800">
                <a:latin typeface="Arial" panose="020B0604020202020204" pitchFamily="34" charset="0"/>
              </a:rPr>
              <a:t>对比</a:t>
            </a:r>
            <a:r>
              <a:rPr kumimoji="1" lang="en-US" altLang="zh-CN" sz="2800">
                <a:solidFill>
                  <a:srgbClr val="A50021"/>
                </a:solidFill>
                <a:latin typeface="Arial" panose="020B0604020202020204" pitchFamily="34" charset="0"/>
              </a:rPr>
              <a:t>1</a:t>
            </a:r>
            <a:r>
              <a:rPr kumimoji="1" lang="zh-CN" altLang="en-US" sz="2800">
                <a:solidFill>
                  <a:srgbClr val="A50021"/>
                </a:solidFill>
                <a:latin typeface="Arial" panose="020B0604020202020204" pitchFamily="34" charset="0"/>
              </a:rPr>
              <a:t>、</a:t>
            </a:r>
            <a:r>
              <a:rPr kumimoji="1" lang="en-US" altLang="zh-CN" sz="2800">
                <a:solidFill>
                  <a:srgbClr val="A50021"/>
                </a:solidFill>
                <a:latin typeface="Arial" panose="020B0604020202020204" pitchFamily="34" charset="0"/>
              </a:rPr>
              <a:t>3</a:t>
            </a:r>
            <a:r>
              <a:rPr kumimoji="1" lang="zh-CN" altLang="en-US" sz="2800">
                <a:latin typeface="Arial" panose="020B0604020202020204" pitchFamily="34" charset="0"/>
              </a:rPr>
              <a:t>组或</a:t>
            </a:r>
            <a:r>
              <a:rPr kumimoji="1" lang="en-US" altLang="zh-CN" sz="2800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kumimoji="1" lang="zh-CN" altLang="en-US" sz="2800">
                <a:solidFill>
                  <a:srgbClr val="0000FF"/>
                </a:solidFill>
                <a:latin typeface="Arial" panose="020B0604020202020204" pitchFamily="34" charset="0"/>
              </a:rPr>
              <a:t>、</a:t>
            </a:r>
            <a:r>
              <a:rPr kumimoji="1" lang="en-US" altLang="zh-CN" sz="2800">
                <a:solidFill>
                  <a:srgbClr val="0000FF"/>
                </a:solidFill>
                <a:latin typeface="Arial" panose="020B0604020202020204" pitchFamily="34" charset="0"/>
              </a:rPr>
              <a:t>4</a:t>
            </a:r>
            <a:r>
              <a:rPr kumimoji="1" lang="zh-CN" altLang="en-US" sz="2800">
                <a:latin typeface="Arial" panose="020B0604020202020204" pitchFamily="34" charset="0"/>
              </a:rPr>
              <a:t>组可知</a:t>
            </a:r>
            <a:r>
              <a:rPr kumimoji="1" lang="zh-CN" altLang="en-US" sz="2800" u="sng">
                <a:latin typeface="Arial" panose="020B0604020202020204" pitchFamily="34" charset="0"/>
              </a:rPr>
              <a:t>                                        。  </a:t>
            </a:r>
            <a:endParaRPr kumimoji="1" lang="zh-CN" altLang="en-US" sz="2800" u="sng">
              <a:latin typeface="Arial" panose="020B0604020202020204" pitchFamily="34" charset="0"/>
            </a:endParaRPr>
          </a:p>
          <a:p>
            <a:endParaRPr kumimoji="1" lang="en-US" altLang="zh-CN" sz="2800">
              <a:latin typeface="Arial" panose="020B0604020202020204" pitchFamily="34" charset="0"/>
            </a:endParaRPr>
          </a:p>
          <a:p>
            <a:r>
              <a:rPr kumimoji="1" lang="en-US" altLang="zh-CN" sz="2800">
                <a:latin typeface="Arial" panose="020B0604020202020204" pitchFamily="34" charset="0"/>
              </a:rPr>
              <a:t>2.</a:t>
            </a:r>
            <a:r>
              <a:rPr kumimoji="1" lang="zh-CN" altLang="en-US" sz="2800">
                <a:latin typeface="Arial" panose="020B0604020202020204" pitchFamily="34" charset="0"/>
              </a:rPr>
              <a:t>对比</a:t>
            </a:r>
            <a:r>
              <a:rPr kumimoji="1" lang="en-US" altLang="zh-CN" sz="2800">
                <a:solidFill>
                  <a:srgbClr val="A50021"/>
                </a:solidFill>
                <a:latin typeface="Arial" panose="020B0604020202020204" pitchFamily="34" charset="0"/>
              </a:rPr>
              <a:t>1</a:t>
            </a:r>
            <a:r>
              <a:rPr kumimoji="1" lang="zh-CN" altLang="en-US" sz="2800">
                <a:solidFill>
                  <a:srgbClr val="A50021"/>
                </a:solidFill>
                <a:latin typeface="Arial" panose="020B0604020202020204" pitchFamily="34" charset="0"/>
              </a:rPr>
              <a:t>、</a:t>
            </a:r>
            <a:r>
              <a:rPr kumimoji="1" lang="en-US" altLang="zh-CN" sz="2800">
                <a:solidFill>
                  <a:srgbClr val="A50021"/>
                </a:solidFill>
                <a:latin typeface="Arial" panose="020B0604020202020204" pitchFamily="34" charset="0"/>
              </a:rPr>
              <a:t>2</a:t>
            </a:r>
            <a:r>
              <a:rPr kumimoji="1" lang="zh-CN" altLang="en-US" sz="2800">
                <a:latin typeface="Arial" panose="020B0604020202020204" pitchFamily="34" charset="0"/>
              </a:rPr>
              <a:t>组或</a:t>
            </a:r>
            <a:r>
              <a:rPr kumimoji="1" lang="en-US" altLang="zh-CN" sz="2800">
                <a:solidFill>
                  <a:srgbClr val="0000FF"/>
                </a:solidFill>
                <a:latin typeface="Arial" panose="020B0604020202020204" pitchFamily="34" charset="0"/>
              </a:rPr>
              <a:t>3</a:t>
            </a:r>
            <a:r>
              <a:rPr kumimoji="1" lang="zh-CN" altLang="en-US" sz="2800">
                <a:solidFill>
                  <a:srgbClr val="0000FF"/>
                </a:solidFill>
                <a:latin typeface="Arial" panose="020B0604020202020204" pitchFamily="34" charset="0"/>
              </a:rPr>
              <a:t>、</a:t>
            </a:r>
            <a:r>
              <a:rPr kumimoji="1" lang="en-US" altLang="zh-CN" sz="2800">
                <a:solidFill>
                  <a:srgbClr val="0000FF"/>
                </a:solidFill>
                <a:latin typeface="Arial" panose="020B0604020202020204" pitchFamily="34" charset="0"/>
              </a:rPr>
              <a:t>4</a:t>
            </a:r>
            <a:r>
              <a:rPr kumimoji="1" lang="zh-CN" altLang="en-US" sz="2800">
                <a:latin typeface="Arial" panose="020B0604020202020204" pitchFamily="34" charset="0"/>
              </a:rPr>
              <a:t>组可知</a:t>
            </a:r>
            <a:r>
              <a:rPr kumimoji="1" lang="zh-CN" altLang="en-US" sz="2800" u="sng">
                <a:latin typeface="Arial" panose="020B0604020202020204" pitchFamily="34" charset="0"/>
              </a:rPr>
              <a:t>                                       。</a:t>
            </a:r>
            <a:r>
              <a:rPr kumimoji="1" lang="zh-CN" altLang="en-US" sz="2800" b="0">
                <a:latin typeface="Arial" panose="020B0604020202020204" pitchFamily="34" charset="0"/>
              </a:rPr>
              <a:t>  </a:t>
            </a:r>
            <a:endParaRPr kumimoji="1" lang="zh-CN" altLang="en-US" sz="2800" b="0">
              <a:latin typeface="Arial" panose="020B0604020202020204" pitchFamily="34" charset="0"/>
            </a:endParaRPr>
          </a:p>
        </p:txBody>
      </p:sp>
      <p:sp>
        <p:nvSpPr>
          <p:cNvPr id="43044" name="Text Box 36"/>
          <p:cNvSpPr txBox="1">
            <a:spLocks noChangeArrowheads="1"/>
          </p:cNvSpPr>
          <p:nvPr/>
        </p:nvSpPr>
        <p:spPr bwMode="auto">
          <a:xfrm>
            <a:off x="684213" y="4437063"/>
            <a:ext cx="7704137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2800">
                <a:solidFill>
                  <a:srgbClr val="FF0000"/>
                </a:solidFill>
              </a:rPr>
              <a:t>不同溶质在</a:t>
            </a:r>
            <a:r>
              <a:rPr kumimoji="1" lang="zh-CN" altLang="en-US" sz="2800">
                <a:solidFill>
                  <a:srgbClr val="000099"/>
                </a:solidFill>
              </a:rPr>
              <a:t>同种溶剂</a:t>
            </a:r>
            <a:r>
              <a:rPr kumimoji="1" lang="zh-CN" altLang="en-US" sz="2800">
                <a:solidFill>
                  <a:srgbClr val="FF0000"/>
                </a:solidFill>
              </a:rPr>
              <a:t>中，溶解性不同</a:t>
            </a:r>
            <a:endParaRPr kumimoji="1" lang="zh-CN" altLang="en-US" sz="2800">
              <a:solidFill>
                <a:srgbClr val="FF0000"/>
              </a:solidFill>
            </a:endParaRPr>
          </a:p>
        </p:txBody>
      </p:sp>
      <p:sp>
        <p:nvSpPr>
          <p:cNvPr id="43045" name="Rectangle 37"/>
          <p:cNvSpPr>
            <a:spLocks noChangeArrowheads="1"/>
          </p:cNvSpPr>
          <p:nvPr/>
        </p:nvSpPr>
        <p:spPr bwMode="auto">
          <a:xfrm>
            <a:off x="539750" y="5300663"/>
            <a:ext cx="7777163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000099"/>
                </a:solidFill>
                <a:latin typeface="Arial" panose="020B0604020202020204" pitchFamily="34" charset="0"/>
              </a:rPr>
              <a:t>同种溶质</a:t>
            </a:r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</a:rPr>
              <a:t>在不同溶剂中，溶解性也不同。</a:t>
            </a:r>
            <a:endParaRPr lang="zh-CN" altLang="en-US" sz="2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3050" name="Text Box 42"/>
          <p:cNvSpPr txBox="1">
            <a:spLocks noChangeArrowheads="1"/>
          </p:cNvSpPr>
          <p:nvPr/>
        </p:nvSpPr>
        <p:spPr bwMode="auto">
          <a:xfrm>
            <a:off x="0" y="6021388"/>
            <a:ext cx="82677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结论</a:t>
            </a:r>
            <a:r>
              <a:rPr lang="en-US" altLang="zh-CN"/>
              <a:t>】_____________________________________________</a:t>
            </a:r>
            <a:endParaRPr lang="en-US" altLang="zh-CN"/>
          </a:p>
        </p:txBody>
      </p:sp>
      <p:sp>
        <p:nvSpPr>
          <p:cNvPr id="43051" name="Text Box 43"/>
          <p:cNvSpPr txBox="1">
            <a:spLocks noChangeArrowheads="1"/>
          </p:cNvSpPr>
          <p:nvPr/>
        </p:nvSpPr>
        <p:spPr bwMode="auto">
          <a:xfrm>
            <a:off x="1619250" y="5805488"/>
            <a:ext cx="6256338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CC"/>
                </a:solidFill>
              </a:rPr>
              <a:t>溶质的溶解性与溶质、溶剂的种类相关</a:t>
            </a:r>
            <a:endParaRPr lang="zh-CN" altLang="en-US" sz="280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3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43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43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44" grpId="0"/>
      <p:bldP spid="43045" grpId="0"/>
      <p:bldP spid="43050" grpId="0"/>
      <p:bldP spid="430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50825" y="908050"/>
            <a:ext cx="2362200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0" name="Picture 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575" y="908050"/>
            <a:ext cx="2513013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3663" y="908050"/>
            <a:ext cx="2449512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2" name="Text Box 29"/>
          <p:cNvSpPr txBox="1">
            <a:spLocks noChangeArrowheads="1"/>
          </p:cNvSpPr>
          <p:nvPr/>
        </p:nvSpPr>
        <p:spPr bwMode="auto">
          <a:xfrm>
            <a:off x="1116013" y="3689350"/>
            <a:ext cx="7119937" cy="57943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C40219"/>
                </a:solidFill>
                <a:latin typeface="Arial" panose="020B0604020202020204" pitchFamily="34" charset="0"/>
              </a:rPr>
              <a:t>用红墨水的目的：为了显色，利于观察</a:t>
            </a:r>
            <a:endParaRPr lang="zh-CN" altLang="en-US" sz="3200">
              <a:solidFill>
                <a:srgbClr val="C40219"/>
              </a:solidFill>
              <a:latin typeface="Arial" panose="020B0604020202020204" pitchFamily="34" charset="0"/>
            </a:endParaRPr>
          </a:p>
        </p:txBody>
      </p:sp>
      <p:sp>
        <p:nvSpPr>
          <p:cNvPr id="43013" name="Rectangle 9"/>
          <p:cNvSpPr>
            <a:spLocks noChangeArrowheads="1"/>
          </p:cNvSpPr>
          <p:nvPr/>
        </p:nvSpPr>
        <p:spPr bwMode="auto">
          <a:xfrm>
            <a:off x="250825" y="0"/>
            <a:ext cx="1944688" cy="6477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</a:rPr>
              <a:t>活动探究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</a:rPr>
              <a:t>3</a:t>
            </a:r>
            <a:endParaRPr lang="en-US" altLang="zh-CN" sz="32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43014" name="Rectangle 39"/>
          <p:cNvSpPr>
            <a:spLocks noChangeArrowheads="1"/>
          </p:cNvSpPr>
          <p:nvPr/>
        </p:nvSpPr>
        <p:spPr bwMode="auto">
          <a:xfrm>
            <a:off x="2555875" y="188913"/>
            <a:ext cx="294163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/>
              <a:t>溶质一定是固体吗？</a:t>
            </a:r>
            <a:endParaRPr lang="zh-CN" altLang="en-US"/>
          </a:p>
        </p:txBody>
      </p:sp>
      <p:sp>
        <p:nvSpPr>
          <p:cNvPr id="45092" name="Rectangle 37"/>
          <p:cNvSpPr>
            <a:spLocks noChangeArrowheads="1"/>
          </p:cNvSpPr>
          <p:nvPr/>
        </p:nvSpPr>
        <p:spPr bwMode="auto">
          <a:xfrm>
            <a:off x="250825" y="765175"/>
            <a:ext cx="8281988" cy="4572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1E06D0"/>
                </a:solidFill>
              </a:rPr>
              <a:t>【</a:t>
            </a:r>
            <a:r>
              <a:rPr lang="zh-CN" altLang="en-US">
                <a:solidFill>
                  <a:srgbClr val="1E06D0"/>
                </a:solidFill>
              </a:rPr>
              <a:t>结论</a:t>
            </a:r>
            <a:r>
              <a:rPr lang="en-US" altLang="zh-CN">
                <a:solidFill>
                  <a:srgbClr val="1E06D0"/>
                </a:solidFill>
              </a:rPr>
              <a:t>】</a:t>
            </a:r>
            <a:r>
              <a:rPr lang="zh-CN" altLang="en-US">
                <a:solidFill>
                  <a:srgbClr val="1E06D0"/>
                </a:solidFill>
              </a:rPr>
              <a:t>溶质不一定是固体，可以是液体，</a:t>
            </a:r>
            <a:r>
              <a:rPr lang="zh-CN" altLang="en-US">
                <a:solidFill>
                  <a:srgbClr val="FF0000"/>
                </a:solidFill>
                <a:latin typeface="Arial" panose="020B0604020202020204" pitchFamily="34" charset="0"/>
              </a:rPr>
              <a:t>也可以是气体；</a:t>
            </a:r>
            <a:endParaRPr lang="zh-CN" altLang="en-US">
              <a:solidFill>
                <a:srgbClr val="1E06D0"/>
              </a:solidFill>
            </a:endParaRPr>
          </a:p>
        </p:txBody>
      </p:sp>
      <p:graphicFrame>
        <p:nvGraphicFramePr>
          <p:cNvPr id="45129" name="Group 73"/>
          <p:cNvGraphicFramePr>
            <a:graphicFrameLocks noGrp="1"/>
          </p:cNvGraphicFramePr>
          <p:nvPr/>
        </p:nvGraphicFramePr>
        <p:xfrm>
          <a:off x="250825" y="4437063"/>
          <a:ext cx="8713788" cy="2005013"/>
        </p:xfrm>
        <a:graphic>
          <a:graphicData uri="http://schemas.openxmlformats.org/drawingml/2006/table">
            <a:tbl>
              <a:tblPr/>
              <a:tblGrid>
                <a:gridCol w="917575"/>
                <a:gridCol w="917575"/>
                <a:gridCol w="1406525"/>
                <a:gridCol w="1439863"/>
                <a:gridCol w="1697037"/>
                <a:gridCol w="2335213"/>
              </a:tblGrid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溶剂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溶质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振荡前现象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震荡后现象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静置后现象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结论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0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水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乙醇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3457" name="Text Box 33"/>
          <p:cNvSpPr txBox="1">
            <a:spLocks noChangeArrowheads="1"/>
          </p:cNvSpPr>
          <p:nvPr/>
        </p:nvSpPr>
        <p:spPr bwMode="auto">
          <a:xfrm>
            <a:off x="2411413" y="5516563"/>
            <a:ext cx="114300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0066FF"/>
                </a:solidFill>
              </a:rPr>
              <a:t>分层</a:t>
            </a:r>
            <a:endParaRPr kumimoji="1" lang="zh-CN" altLang="en-US" sz="3200">
              <a:solidFill>
                <a:srgbClr val="0066FF"/>
              </a:solidFill>
            </a:endParaRPr>
          </a:p>
        </p:txBody>
      </p:sp>
      <p:sp>
        <p:nvSpPr>
          <p:cNvPr id="103458" name="Text Box 34"/>
          <p:cNvSpPr txBox="1">
            <a:spLocks noChangeArrowheads="1"/>
          </p:cNvSpPr>
          <p:nvPr/>
        </p:nvSpPr>
        <p:spPr bwMode="auto">
          <a:xfrm>
            <a:off x="3708400" y="5445125"/>
            <a:ext cx="1066800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0066FF"/>
                </a:solidFill>
              </a:rPr>
              <a:t>均匀混合</a:t>
            </a:r>
            <a:endParaRPr kumimoji="1" lang="zh-CN" altLang="en-US" sz="3200">
              <a:solidFill>
                <a:srgbClr val="0066FF"/>
              </a:solidFill>
            </a:endParaRPr>
          </a:p>
        </p:txBody>
      </p:sp>
      <p:sp>
        <p:nvSpPr>
          <p:cNvPr id="45127" name="Text Box 34"/>
          <p:cNvSpPr txBox="1">
            <a:spLocks noChangeArrowheads="1"/>
          </p:cNvSpPr>
          <p:nvPr/>
        </p:nvSpPr>
        <p:spPr bwMode="auto">
          <a:xfrm>
            <a:off x="5076825" y="5589588"/>
            <a:ext cx="1584325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0066FF"/>
                </a:solidFill>
              </a:rPr>
              <a:t>不分层</a:t>
            </a:r>
            <a:endParaRPr kumimoji="1" lang="zh-CN" altLang="en-US" sz="3200">
              <a:solidFill>
                <a:srgbClr val="0066FF"/>
              </a:solidFill>
            </a:endParaRPr>
          </a:p>
        </p:txBody>
      </p:sp>
      <p:sp>
        <p:nvSpPr>
          <p:cNvPr id="103460" name="Text Box 36"/>
          <p:cNvSpPr txBox="1">
            <a:spLocks noChangeArrowheads="1"/>
          </p:cNvSpPr>
          <p:nvPr/>
        </p:nvSpPr>
        <p:spPr bwMode="auto">
          <a:xfrm>
            <a:off x="6732588" y="5373688"/>
            <a:ext cx="2209800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FF0000"/>
                </a:solidFill>
              </a:rPr>
              <a:t>水和乙醇能够互溶</a:t>
            </a:r>
            <a:endParaRPr kumimoji="1" lang="zh-CN" altLang="en-US" sz="3200">
              <a:solidFill>
                <a:srgbClr val="FF0000"/>
              </a:solidFill>
            </a:endParaRPr>
          </a:p>
        </p:txBody>
      </p:sp>
      <p:sp>
        <p:nvSpPr>
          <p:cNvPr id="14" name="Line 84"/>
          <p:cNvSpPr>
            <a:spLocks noChangeShapeType="1"/>
          </p:cNvSpPr>
          <p:nvPr/>
        </p:nvSpPr>
        <p:spPr bwMode="auto">
          <a:xfrm flipV="1">
            <a:off x="2700338" y="2420938"/>
            <a:ext cx="1116012" cy="1944687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Line 84"/>
          <p:cNvSpPr>
            <a:spLocks noChangeShapeType="1"/>
          </p:cNvSpPr>
          <p:nvPr/>
        </p:nvSpPr>
        <p:spPr bwMode="auto">
          <a:xfrm flipV="1">
            <a:off x="4716463" y="2276475"/>
            <a:ext cx="1931987" cy="2486025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Line 84"/>
          <p:cNvSpPr>
            <a:spLocks noChangeShapeType="1"/>
          </p:cNvSpPr>
          <p:nvPr/>
        </p:nvSpPr>
        <p:spPr bwMode="auto">
          <a:xfrm flipV="1">
            <a:off x="6443663" y="2492375"/>
            <a:ext cx="504825" cy="2276475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Line 84"/>
          <p:cNvSpPr>
            <a:spLocks noChangeShapeType="1"/>
          </p:cNvSpPr>
          <p:nvPr/>
        </p:nvSpPr>
        <p:spPr bwMode="auto">
          <a:xfrm flipH="1" flipV="1">
            <a:off x="5076825" y="2349500"/>
            <a:ext cx="1366838" cy="2447925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3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3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3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3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45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animBg="1"/>
      <p:bldP spid="45092" grpId="0" animBg="1"/>
      <p:bldP spid="103457" grpId="0" autoUpdateAnimBg="0"/>
      <p:bldP spid="103458" grpId="0" autoUpdateAnimBg="0"/>
      <p:bldP spid="45127" grpId="0" autoUpdateAnimBg="0"/>
      <p:bldP spid="103460" grpId="0" autoUpdateAnimBg="0"/>
      <p:bldP spid="14" grpId="0" animBg="1"/>
      <p:bldP spid="15" grpId="0" animBg="1"/>
      <p:bldP spid="16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 Box 34"/>
          <p:cNvSpPr txBox="1">
            <a:spLocks noChangeArrowheads="1"/>
          </p:cNvSpPr>
          <p:nvPr/>
        </p:nvSpPr>
        <p:spPr bwMode="auto">
          <a:xfrm>
            <a:off x="250825" y="260350"/>
            <a:ext cx="7400925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讨论</a:t>
            </a:r>
            <a:r>
              <a:rPr lang="en-US" altLang="zh-CN"/>
              <a:t>】</a:t>
            </a:r>
            <a:r>
              <a:rPr kumimoji="1" lang="zh-CN" altLang="en-US"/>
              <a:t>溶液中</a:t>
            </a:r>
            <a:r>
              <a:rPr kumimoji="1" lang="zh-CN" altLang="en-US">
                <a:solidFill>
                  <a:srgbClr val="FF0000"/>
                </a:solidFill>
              </a:rPr>
              <a:t>溶质</a:t>
            </a:r>
            <a:r>
              <a:rPr kumimoji="1" lang="zh-CN" altLang="en-US"/>
              <a:t>和</a:t>
            </a:r>
            <a:r>
              <a:rPr kumimoji="1" lang="zh-CN" altLang="en-US">
                <a:solidFill>
                  <a:srgbClr val="FF0000"/>
                </a:solidFill>
              </a:rPr>
              <a:t>溶剂</a:t>
            </a:r>
            <a:r>
              <a:rPr kumimoji="1" lang="zh-CN" altLang="en-US"/>
              <a:t>是如何确定？</a:t>
            </a:r>
            <a:r>
              <a:rPr kumimoji="1" lang="en-US" altLang="zh-CN"/>
              <a:t>(</a:t>
            </a:r>
            <a:r>
              <a:rPr kumimoji="1" lang="zh-CN" altLang="en-US"/>
              <a:t>课本</a:t>
            </a:r>
            <a:r>
              <a:rPr kumimoji="1" lang="en-US" altLang="zh-CN"/>
              <a:t>28</a:t>
            </a:r>
            <a:r>
              <a:rPr kumimoji="1" lang="zh-CN" altLang="en-US"/>
              <a:t>页）</a:t>
            </a:r>
            <a:endParaRPr lang="zh-CN" altLang="en-US">
              <a:solidFill>
                <a:srgbClr val="0000FF"/>
              </a:solidFill>
            </a:endParaRPr>
          </a:p>
        </p:txBody>
      </p:sp>
      <p:graphicFrame>
        <p:nvGraphicFramePr>
          <p:cNvPr id="17546" name="Group 138"/>
          <p:cNvGraphicFramePr>
            <a:graphicFrameLocks noGrp="1"/>
          </p:cNvGraphicFramePr>
          <p:nvPr/>
        </p:nvGraphicFramePr>
        <p:xfrm>
          <a:off x="107950" y="836613"/>
          <a:ext cx="8785225" cy="5076825"/>
        </p:xfrm>
        <a:graphic>
          <a:graphicData uri="http://schemas.openxmlformats.org/drawingml/2006/table">
            <a:tbl>
              <a:tblPr/>
              <a:tblGrid>
                <a:gridCol w="2592288"/>
                <a:gridCol w="2232248"/>
                <a:gridCol w="2088232"/>
                <a:gridCol w="1872207"/>
              </a:tblGrid>
              <a:tr h="392113">
                <a:tc>
                  <a:txBody>
                    <a:bodyPr/>
                    <a:lstStyle/>
                    <a:p>
                      <a:pPr indent="3060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rgbClr val="0000CC"/>
                          </a:solidFill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判断口诀</a:t>
                      </a:r>
                      <a:endParaRPr lang="zh-CN" sz="2400" kern="100" dirty="0">
                        <a:solidFill>
                          <a:srgbClr val="0000CC"/>
                        </a:solidFill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实例</a:t>
                      </a:r>
                      <a:endParaRPr lang="zh-CN" sz="24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3060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溶质</a:t>
                      </a:r>
                      <a:endParaRPr lang="zh-CN" sz="24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溶剂</a:t>
                      </a:r>
                      <a:endParaRPr lang="zh-CN" sz="24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549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b="1" kern="100" dirty="0"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固液</a:t>
                      </a: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混合</a:t>
                      </a:r>
                      <a:r>
                        <a:rPr lang="zh-CN" sz="26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固为质</a:t>
                      </a:r>
                      <a:endParaRPr lang="zh-CN" sz="26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碘酒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b="1" kern="100" dirty="0"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气液</a:t>
                      </a: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混合</a:t>
                      </a:r>
                      <a:r>
                        <a:rPr lang="zh-CN" sz="26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气为质</a:t>
                      </a:r>
                      <a:endParaRPr lang="zh-CN" sz="26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盐酸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2128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b="1" kern="100" dirty="0"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液液</a:t>
                      </a: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混合</a:t>
                      </a:r>
                      <a:r>
                        <a:rPr lang="zh-CN" sz="26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少为质</a:t>
                      </a:r>
                      <a:endParaRPr lang="zh-CN" sz="26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b="1" kern="100" dirty="0"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若有水</a:t>
                      </a: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在</a:t>
                      </a:r>
                      <a:r>
                        <a:rPr lang="zh-CN" sz="26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/>
                          <a:ea typeface="宋体" panose="02010600030101010101" pitchFamily="2" charset="-122"/>
                        </a:rPr>
                        <a:t>水为剂</a:t>
                      </a:r>
                      <a:endParaRPr lang="zh-CN" sz="26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1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10ml</a:t>
                      </a:r>
                      <a:r>
                        <a:rPr kumimoji="1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汽油</a:t>
                      </a:r>
                      <a:endParaRPr kumimoji="1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1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90ml</a:t>
                      </a:r>
                      <a:r>
                        <a:rPr kumimoji="1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煤油</a:t>
                      </a:r>
                      <a:endParaRPr kumimoji="1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088">
                <a:tc vMerge="1"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75</a:t>
                      </a:r>
                      <a:r>
                        <a:rPr lang="zh-CN" altLang="zh-CN" sz="28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﹪酒精</a:t>
                      </a:r>
                      <a:endParaRPr lang="zh-CN" altLang="zh-CN" sz="28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CN" sz="2600" b="1" kern="100" dirty="0" smtClean="0">
                          <a:effectLst/>
                          <a:latin typeface="Times New Roman" panose="02020603050405020304"/>
                          <a:ea typeface="+mn-ea"/>
                        </a:rPr>
                        <a:t>混合有变</a:t>
                      </a:r>
                      <a:r>
                        <a:rPr lang="zh-CN" altLang="zh-CN" sz="26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/>
                          <a:ea typeface="+mn-ea"/>
                        </a:rPr>
                        <a:t>新为质</a:t>
                      </a:r>
                      <a:endParaRPr lang="zh-CN" altLang="zh-CN" sz="26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/>
                        <a:ea typeface="+mn-ea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6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altLang="zh-CN" sz="28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生石灰</a:t>
                      </a:r>
                      <a:r>
                        <a:rPr lang="en-US" altLang="zh-CN" sz="28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+</a:t>
                      </a:r>
                      <a:r>
                        <a:rPr lang="zh-CN" altLang="zh-CN" sz="28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水</a:t>
                      </a:r>
                      <a:endParaRPr lang="zh-CN" altLang="zh-CN" sz="28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7" name="Rectangle 98"/>
          <p:cNvSpPr>
            <a:spLocks noChangeArrowheads="1"/>
          </p:cNvSpPr>
          <p:nvPr/>
        </p:nvSpPr>
        <p:spPr bwMode="auto">
          <a:xfrm>
            <a:off x="5459413" y="1484313"/>
            <a:ext cx="596900" cy="585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A50021"/>
                </a:solidFill>
              </a:rPr>
              <a:t>碘</a:t>
            </a:r>
            <a:endParaRPr lang="zh-CN" altLang="en-US" sz="3200">
              <a:solidFill>
                <a:srgbClr val="A50021"/>
              </a:solidFill>
            </a:endParaRPr>
          </a:p>
        </p:txBody>
      </p:sp>
      <p:sp>
        <p:nvSpPr>
          <p:cNvPr id="28" name="Rectangle 96"/>
          <p:cNvSpPr>
            <a:spLocks noChangeArrowheads="1"/>
          </p:cNvSpPr>
          <p:nvPr/>
        </p:nvSpPr>
        <p:spPr bwMode="auto">
          <a:xfrm>
            <a:off x="7451725" y="1484313"/>
            <a:ext cx="1009650" cy="585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</a:rPr>
              <a:t>酒精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29" name="Rectangle 86"/>
          <p:cNvSpPr>
            <a:spLocks noChangeArrowheads="1"/>
          </p:cNvSpPr>
          <p:nvPr/>
        </p:nvSpPr>
        <p:spPr bwMode="auto">
          <a:xfrm>
            <a:off x="5307013" y="2133600"/>
            <a:ext cx="9144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A50021"/>
                </a:solidFill>
              </a:rPr>
              <a:t>HCl</a:t>
            </a:r>
            <a:endParaRPr lang="en-US" altLang="zh-CN" sz="3200">
              <a:solidFill>
                <a:srgbClr val="A50021"/>
              </a:solidFill>
            </a:endParaRPr>
          </a:p>
        </p:txBody>
      </p:sp>
      <p:sp>
        <p:nvSpPr>
          <p:cNvPr id="30" name="Rectangle 87"/>
          <p:cNvSpPr>
            <a:spLocks noChangeArrowheads="1"/>
          </p:cNvSpPr>
          <p:nvPr/>
        </p:nvSpPr>
        <p:spPr bwMode="auto">
          <a:xfrm>
            <a:off x="7658100" y="2154238"/>
            <a:ext cx="596900" cy="585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</a:rPr>
              <a:t>水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222875" y="2997200"/>
            <a:ext cx="1000125" cy="579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chemeClr val="accent1"/>
              </a:buClr>
              <a:buSzPct val="65000"/>
              <a:defRPr/>
            </a:pPr>
            <a:r>
              <a:rPr kumimoji="1" lang="zh-CN" altLang="en-US" sz="3200" dirty="0">
                <a:solidFill>
                  <a:srgbClr val="C00000"/>
                </a:solidFill>
                <a:latin typeface="+mn-ea"/>
              </a:rPr>
              <a:t>汽油</a:t>
            </a:r>
            <a:endParaRPr kumimoji="1" lang="zh-CN" altLang="en-US" sz="3200" dirty="0">
              <a:solidFill>
                <a:srgbClr val="C00000"/>
              </a:solidFill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62825" y="3011488"/>
            <a:ext cx="1009650" cy="5857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chemeClr val="accent1"/>
              </a:buClr>
              <a:buSzPct val="65000"/>
              <a:defRPr/>
            </a:pPr>
            <a:r>
              <a:rPr kumimoji="1" lang="zh-CN" altLang="en-US" sz="3200" dirty="0">
                <a:solidFill>
                  <a:srgbClr val="FF0000"/>
                </a:solidFill>
                <a:latin typeface="+mn-ea"/>
              </a:rPr>
              <a:t>煤油</a:t>
            </a:r>
            <a:endParaRPr kumimoji="1" lang="zh-CN" altLang="en-US" sz="32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3" name="Rectangle 97"/>
          <p:cNvSpPr>
            <a:spLocks noChangeArrowheads="1"/>
          </p:cNvSpPr>
          <p:nvPr/>
        </p:nvSpPr>
        <p:spPr bwMode="auto">
          <a:xfrm>
            <a:off x="5227638" y="4019550"/>
            <a:ext cx="100806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A50021"/>
                </a:solidFill>
              </a:rPr>
              <a:t>酒精</a:t>
            </a:r>
            <a:endParaRPr lang="zh-CN" altLang="en-US" sz="3200">
              <a:solidFill>
                <a:srgbClr val="A50021"/>
              </a:solidFill>
            </a:endParaRPr>
          </a:p>
        </p:txBody>
      </p:sp>
      <p:sp>
        <p:nvSpPr>
          <p:cNvPr id="34" name="Rectangle 99"/>
          <p:cNvSpPr>
            <a:spLocks noChangeArrowheads="1"/>
          </p:cNvSpPr>
          <p:nvPr/>
        </p:nvSpPr>
        <p:spPr bwMode="auto">
          <a:xfrm>
            <a:off x="7569200" y="4019550"/>
            <a:ext cx="5969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</a:rPr>
              <a:t>水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35" name="Rectangle 97"/>
          <p:cNvSpPr>
            <a:spLocks noChangeArrowheads="1"/>
          </p:cNvSpPr>
          <p:nvPr/>
        </p:nvSpPr>
        <p:spPr bwMode="auto">
          <a:xfrm>
            <a:off x="5202238" y="5013325"/>
            <a:ext cx="180181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A50021"/>
                </a:solidFill>
              </a:rPr>
              <a:t>Ca(OH)</a:t>
            </a:r>
            <a:r>
              <a:rPr lang="en-US" altLang="zh-CN" sz="3200" baseline="-25000">
                <a:solidFill>
                  <a:srgbClr val="A50021"/>
                </a:solidFill>
              </a:rPr>
              <a:t>2</a:t>
            </a:r>
            <a:endParaRPr lang="zh-CN" altLang="en-US" sz="3200" baseline="-25000">
              <a:solidFill>
                <a:srgbClr val="A50021"/>
              </a:solidFill>
            </a:endParaRPr>
          </a:p>
        </p:txBody>
      </p:sp>
      <p:sp>
        <p:nvSpPr>
          <p:cNvPr id="36" name="Rectangle 99"/>
          <p:cNvSpPr>
            <a:spLocks noChangeArrowheads="1"/>
          </p:cNvSpPr>
          <p:nvPr/>
        </p:nvSpPr>
        <p:spPr bwMode="auto">
          <a:xfrm>
            <a:off x="7478713" y="5140325"/>
            <a:ext cx="596900" cy="585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</a:rPr>
              <a:t>水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2" grpId="0"/>
      <p:bldP spid="33" grpId="0"/>
      <p:bldP spid="34" grpId="0"/>
      <p:bldP spid="35" grpId="0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ext Box 138"/>
          <p:cNvSpPr txBox="1">
            <a:spLocks noChangeArrowheads="1"/>
          </p:cNvSpPr>
          <p:nvPr/>
        </p:nvSpPr>
        <p:spPr bwMode="auto">
          <a:xfrm>
            <a:off x="323850" y="260350"/>
            <a:ext cx="2632075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【</a:t>
            </a:r>
            <a:r>
              <a:rPr lang="zh-CN" altLang="en-US" sz="3200">
                <a:solidFill>
                  <a:srgbClr val="FF0000"/>
                </a:solidFill>
              </a:rPr>
              <a:t>能力提升</a:t>
            </a:r>
            <a:r>
              <a:rPr lang="en-US" altLang="zh-CN" sz="3200">
                <a:solidFill>
                  <a:srgbClr val="FF0000"/>
                </a:solidFill>
              </a:rPr>
              <a:t>】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45058" name="Rectangle 6"/>
          <p:cNvSpPr>
            <a:spLocks noChangeArrowheads="1"/>
          </p:cNvSpPr>
          <p:nvPr/>
        </p:nvSpPr>
        <p:spPr bwMode="auto">
          <a:xfrm>
            <a:off x="179388" y="981075"/>
            <a:ext cx="8640762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>
                <a:latin typeface="宋体" panose="02010600030101010101" pitchFamily="2" charset="-122"/>
              </a:rPr>
              <a:t>1</a:t>
            </a:r>
            <a:r>
              <a:rPr lang="zh-CN" altLang="en-US">
                <a:latin typeface="宋体" panose="02010600030101010101" pitchFamily="2" charset="-122"/>
              </a:rPr>
              <a:t>、将</a:t>
            </a:r>
            <a:r>
              <a:rPr lang="en-US" altLang="zh-CN">
                <a:latin typeface="宋体" panose="02010600030101010101" pitchFamily="2" charset="-122"/>
              </a:rPr>
              <a:t>CO</a:t>
            </a:r>
            <a:r>
              <a:rPr lang="en-US" altLang="zh-CN" baseline="-25000">
                <a:latin typeface="宋体" panose="02010600030101010101" pitchFamily="2" charset="-122"/>
              </a:rPr>
              <a:t>2</a:t>
            </a:r>
            <a:r>
              <a:rPr lang="zh-CN" altLang="en-US">
                <a:latin typeface="宋体" panose="02010600030101010101" pitchFamily="2" charset="-122"/>
              </a:rPr>
              <a:t>通入水中形成的溶液，该溶液的溶质是？溶剂是？</a:t>
            </a:r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45059" name="Rectangle 8"/>
          <p:cNvSpPr>
            <a:spLocks noChangeArrowheads="1"/>
          </p:cNvSpPr>
          <p:nvPr/>
        </p:nvSpPr>
        <p:spPr bwMode="auto">
          <a:xfrm>
            <a:off x="174625" y="1916113"/>
            <a:ext cx="9001125" cy="8318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000000"/>
                </a:solidFill>
              </a:rPr>
              <a:t>2</a:t>
            </a:r>
            <a:r>
              <a:rPr kumimoji="1" lang="zh-CN" altLang="en-US">
                <a:solidFill>
                  <a:srgbClr val="000000"/>
                </a:solidFill>
              </a:rPr>
              <a:t>、将过量的锌粒投入稀硫酸中，充分反应后，过滤掉固体残渣，</a:t>
            </a:r>
            <a:endParaRPr kumimoji="1" lang="zh-CN" altLang="en-US">
              <a:solidFill>
                <a:srgbClr val="000000"/>
              </a:solidFill>
            </a:endParaRPr>
          </a:p>
          <a:p>
            <a:r>
              <a:rPr kumimoji="1" lang="zh-CN" altLang="en-US">
                <a:solidFill>
                  <a:srgbClr val="000000"/>
                </a:solidFill>
              </a:rPr>
              <a:t>最终得到的溶液中叫做什么溶液？其中溶质是？溶剂是？</a:t>
            </a:r>
            <a:endParaRPr kumimoji="1" lang="zh-CN" altLang="en-US">
              <a:solidFill>
                <a:srgbClr val="000000"/>
              </a:solidFill>
            </a:endParaRPr>
          </a:p>
        </p:txBody>
      </p:sp>
      <p:sp>
        <p:nvSpPr>
          <p:cNvPr id="48137" name="Text Box 2"/>
          <p:cNvSpPr txBox="1">
            <a:spLocks noChangeArrowheads="1"/>
          </p:cNvSpPr>
          <p:nvPr/>
        </p:nvSpPr>
        <p:spPr bwMode="auto">
          <a:xfrm>
            <a:off x="468313" y="5157788"/>
            <a:ext cx="7775575" cy="984250"/>
          </a:xfrm>
          <a:prstGeom prst="rect">
            <a:avLst/>
          </a:prstGeom>
          <a:noFill/>
          <a:ln w="38100">
            <a:solidFill>
              <a:srgbClr val="00FF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小结：</a:t>
            </a:r>
            <a:r>
              <a:rPr kumimoji="1"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如果一种物质在溶解过程发生了化学变化，那反应后生成溶在水中的物质是溶质。</a:t>
            </a:r>
            <a:endParaRPr kumimoji="1" lang="zh-CN" altLang="en-US" sz="280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61" name="Rectangle 10"/>
          <p:cNvSpPr>
            <a:spLocks noChangeArrowheads="1"/>
          </p:cNvSpPr>
          <p:nvPr/>
        </p:nvSpPr>
        <p:spPr bwMode="auto">
          <a:xfrm>
            <a:off x="179388" y="3487738"/>
            <a:ext cx="8609012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、将大理石加到稀盐酸中恰好完全反应，此时溶液中溶质是？</a:t>
            </a:r>
            <a:endParaRPr lang="zh-CN" altLang="en-US"/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755650" y="4116388"/>
            <a:ext cx="508000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0000FF"/>
                </a:solidFill>
              </a:rPr>
              <a:t>如果</a:t>
            </a:r>
            <a:r>
              <a:rPr lang="zh-CN" altLang="en-US" sz="3200">
                <a:solidFill>
                  <a:srgbClr val="FF3300"/>
                </a:solidFill>
              </a:rPr>
              <a:t>盐酸过量</a:t>
            </a:r>
            <a:r>
              <a:rPr lang="zh-CN" altLang="en-US" sz="3200">
                <a:solidFill>
                  <a:srgbClr val="0000FF"/>
                </a:solidFill>
              </a:rPr>
              <a:t>，则溶质是？</a:t>
            </a:r>
            <a:endParaRPr lang="zh-CN" altLang="en-US" sz="320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7" grpId="0" animBg="1"/>
      <p:bldP spid="4813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1763713" y="333375"/>
            <a:ext cx="532765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、溶液中</a:t>
            </a:r>
            <a:r>
              <a:rPr kumimoji="1"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溶质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kumimoji="1"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溶剂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的确定</a:t>
            </a:r>
            <a:endParaRPr kumimoji="1"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684213" y="836613"/>
            <a:ext cx="7848600" cy="946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2800">
                <a:solidFill>
                  <a:srgbClr val="0000FF"/>
                </a:solidFill>
                <a:ea typeface="楷体_GB2312"/>
                <a:cs typeface="楷体_GB2312"/>
              </a:rPr>
              <a:t>①</a:t>
            </a:r>
            <a:r>
              <a:rPr kumimoji="1" lang="zh-CN" altLang="en-US" sz="2800">
                <a:solidFill>
                  <a:srgbClr val="FF0000"/>
                </a:solidFill>
                <a:ea typeface="楷体_GB2312"/>
                <a:cs typeface="楷体_GB2312"/>
              </a:rPr>
              <a:t>气体和液体、固体和液体</a:t>
            </a:r>
            <a:r>
              <a:rPr kumimoji="1" lang="zh-CN" altLang="en-US" sz="2800">
                <a:solidFill>
                  <a:srgbClr val="0000FF"/>
                </a:solidFill>
                <a:ea typeface="楷体_GB2312"/>
                <a:cs typeface="楷体_GB2312"/>
              </a:rPr>
              <a:t>形成的溶液：</a:t>
            </a:r>
            <a:r>
              <a:rPr kumimoji="1" lang="zh-CN" altLang="en-US" sz="2800">
                <a:solidFill>
                  <a:srgbClr val="FF0000"/>
                </a:solidFill>
                <a:ea typeface="楷体_GB2312"/>
                <a:cs typeface="楷体_GB2312"/>
              </a:rPr>
              <a:t>气体、固体</a:t>
            </a:r>
            <a:r>
              <a:rPr kumimoji="1" lang="zh-CN" altLang="en-US" sz="2800">
                <a:solidFill>
                  <a:srgbClr val="0000FF"/>
                </a:solidFill>
                <a:ea typeface="楷体_GB2312"/>
                <a:cs typeface="楷体_GB2312"/>
              </a:rPr>
              <a:t>是溶质。</a:t>
            </a:r>
            <a:endParaRPr kumimoji="1" lang="zh-CN" altLang="en-US" sz="2800">
              <a:solidFill>
                <a:srgbClr val="0000FF"/>
              </a:solidFill>
              <a:ea typeface="楷体_GB2312"/>
              <a:cs typeface="楷体_GB2312"/>
            </a:endParaRPr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684213" y="1762125"/>
            <a:ext cx="7343775" cy="946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2800">
                <a:solidFill>
                  <a:srgbClr val="0000FF"/>
                </a:solidFill>
                <a:ea typeface="楷体_GB2312"/>
                <a:cs typeface="楷体_GB2312"/>
              </a:rPr>
              <a:t>②</a:t>
            </a:r>
            <a:r>
              <a:rPr kumimoji="1" lang="zh-CN" altLang="en-US" sz="2800">
                <a:solidFill>
                  <a:srgbClr val="FF0000"/>
                </a:solidFill>
                <a:ea typeface="楷体_GB2312"/>
                <a:cs typeface="楷体_GB2312"/>
              </a:rPr>
              <a:t>液体和液体</a:t>
            </a:r>
            <a:r>
              <a:rPr kumimoji="1" lang="zh-CN" altLang="en-US" sz="2800">
                <a:solidFill>
                  <a:srgbClr val="0000FF"/>
                </a:solidFill>
                <a:ea typeface="楷体_GB2312"/>
                <a:cs typeface="楷体_GB2312"/>
              </a:rPr>
              <a:t>形成的溶液：</a:t>
            </a:r>
            <a:r>
              <a:rPr kumimoji="1" lang="zh-CN" altLang="en-US" sz="2800">
                <a:solidFill>
                  <a:srgbClr val="FF0000"/>
                </a:solidFill>
                <a:ea typeface="楷体_GB2312"/>
                <a:cs typeface="楷体_GB2312"/>
              </a:rPr>
              <a:t>量多的</a:t>
            </a:r>
            <a:r>
              <a:rPr kumimoji="1" lang="zh-CN" altLang="en-US" sz="2800">
                <a:solidFill>
                  <a:srgbClr val="0000FF"/>
                </a:solidFill>
                <a:ea typeface="楷体_GB2312"/>
                <a:cs typeface="楷体_GB2312"/>
              </a:rPr>
              <a:t>是溶剂，</a:t>
            </a:r>
            <a:r>
              <a:rPr kumimoji="1" lang="zh-CN" altLang="en-US" sz="2800">
                <a:solidFill>
                  <a:srgbClr val="FF0000"/>
                </a:solidFill>
                <a:ea typeface="楷体_GB2312"/>
                <a:cs typeface="楷体_GB2312"/>
              </a:rPr>
              <a:t>量少的</a:t>
            </a:r>
            <a:r>
              <a:rPr kumimoji="1" lang="zh-CN" altLang="en-US" sz="2800">
                <a:solidFill>
                  <a:srgbClr val="0000FF"/>
                </a:solidFill>
                <a:ea typeface="楷体_GB2312"/>
                <a:cs typeface="楷体_GB2312"/>
              </a:rPr>
              <a:t>溶质；若溶液中有水，则</a:t>
            </a:r>
            <a:r>
              <a:rPr kumimoji="1" lang="zh-CN" altLang="en-US" sz="2800">
                <a:solidFill>
                  <a:srgbClr val="FF0000"/>
                </a:solidFill>
                <a:ea typeface="楷体_GB2312"/>
                <a:cs typeface="楷体_GB2312"/>
              </a:rPr>
              <a:t>水是溶剂</a:t>
            </a:r>
            <a:r>
              <a:rPr kumimoji="1" lang="zh-CN" altLang="en-US" sz="2800">
                <a:solidFill>
                  <a:srgbClr val="0000FF"/>
                </a:solidFill>
                <a:ea typeface="楷体_GB2312"/>
                <a:cs typeface="楷体_GB2312"/>
              </a:rPr>
              <a:t>。</a:t>
            </a:r>
            <a:endParaRPr kumimoji="1" lang="zh-CN" altLang="en-US" sz="2800">
              <a:solidFill>
                <a:srgbClr val="0000FF"/>
              </a:solidFill>
              <a:ea typeface="楷体_GB2312"/>
              <a:cs typeface="楷体_GB2312"/>
            </a:endParaRP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1979613" y="2997200"/>
            <a:ext cx="2951162" cy="519113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en-US" altLang="zh-CN" sz="280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kumimoji="1" lang="zh-CN" altLang="en-US" sz="280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、溶液的名称</a:t>
            </a:r>
            <a:endParaRPr kumimoji="1" lang="zh-CN" altLang="en-US" sz="280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323850" y="3748088"/>
            <a:ext cx="8496300" cy="265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2800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（</a:t>
            </a:r>
            <a:r>
              <a:rPr kumimoji="1" lang="en-US" altLang="zh-CN" sz="2800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1</a:t>
            </a:r>
            <a:r>
              <a:rPr kumimoji="1" lang="zh-CN" altLang="en-US" sz="2800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）全称：</a:t>
            </a:r>
            <a:r>
              <a:rPr kumimoji="1" lang="zh-CN" altLang="en-US" sz="2800" u="sng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（溶质）</a:t>
            </a:r>
            <a:r>
              <a:rPr kumimoji="1" lang="zh-CN" altLang="en-US" sz="2800" u="sng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的</a:t>
            </a:r>
            <a:r>
              <a:rPr kumimoji="1" lang="zh-CN" altLang="en-US" sz="2800" u="sng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（溶剂）</a:t>
            </a:r>
            <a:r>
              <a:rPr kumimoji="1" lang="zh-CN" altLang="en-US" sz="2800" u="sng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溶液</a:t>
            </a:r>
            <a:r>
              <a:rPr kumimoji="1" lang="zh-CN" altLang="en-US" sz="2800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。</a:t>
            </a:r>
            <a:endParaRPr kumimoji="1" lang="zh-CN" altLang="en-US" sz="2800">
              <a:solidFill>
                <a:srgbClr val="FF0000"/>
              </a:solidFill>
              <a:latin typeface="楷体_GB2312"/>
              <a:ea typeface="楷体_GB2312"/>
              <a:cs typeface="楷体_GB2312"/>
            </a:endParaRPr>
          </a:p>
          <a:p>
            <a:r>
              <a:rPr kumimoji="1" lang="zh-CN" altLang="en-US" sz="2800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       如，</a:t>
            </a:r>
            <a:r>
              <a:rPr lang="zh-CN" altLang="en-US" sz="2800">
                <a:solidFill>
                  <a:schemeClr val="accent2"/>
                </a:solidFill>
                <a:latin typeface="Arial" panose="020B0604020202020204" pitchFamily="34" charset="0"/>
              </a:rPr>
              <a:t>白磷的二硫化碳溶液</a:t>
            </a:r>
            <a:r>
              <a:rPr kumimoji="1" lang="zh-CN" altLang="en-US" sz="2800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，碘的汽油溶液。</a:t>
            </a:r>
            <a:endParaRPr kumimoji="1" lang="zh-CN" altLang="en-US" sz="2800">
              <a:solidFill>
                <a:srgbClr val="0000FF"/>
              </a:solidFill>
              <a:latin typeface="楷体_GB2312"/>
              <a:ea typeface="楷体_GB2312"/>
              <a:cs typeface="楷体_GB2312"/>
            </a:endParaRPr>
          </a:p>
          <a:p>
            <a:r>
              <a:rPr kumimoji="1" lang="zh-CN" altLang="en-US" sz="2800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（</a:t>
            </a:r>
            <a:r>
              <a:rPr kumimoji="1" lang="en-US" altLang="zh-CN" sz="2800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2</a:t>
            </a:r>
            <a:r>
              <a:rPr kumimoji="1" lang="zh-CN" altLang="en-US" sz="2800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）简称：若溶剂为水，可直接读</a:t>
            </a:r>
            <a:r>
              <a:rPr kumimoji="1" lang="zh-CN" altLang="en-US" sz="2800" u="sng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（溶质）</a:t>
            </a:r>
            <a:r>
              <a:rPr kumimoji="1" lang="zh-CN" altLang="en-US" sz="2800" u="sng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溶液</a:t>
            </a:r>
            <a:r>
              <a:rPr kumimoji="1" lang="zh-CN" altLang="en-US" sz="2800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。</a:t>
            </a:r>
            <a:endParaRPr kumimoji="1" lang="zh-CN" altLang="en-US" sz="2800">
              <a:solidFill>
                <a:srgbClr val="0000FF"/>
              </a:solidFill>
              <a:latin typeface="楷体_GB2312"/>
              <a:ea typeface="楷体_GB2312"/>
              <a:cs typeface="楷体_GB2312"/>
            </a:endParaRPr>
          </a:p>
          <a:p>
            <a:r>
              <a:rPr kumimoji="1" lang="zh-CN" altLang="en-US" sz="2800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         如，氯化钠溶液，硫酸铜溶液。</a:t>
            </a:r>
            <a:endParaRPr kumimoji="1" lang="zh-CN" altLang="en-US" sz="2800">
              <a:solidFill>
                <a:srgbClr val="0000FF"/>
              </a:solidFill>
              <a:latin typeface="楷体_GB2312"/>
              <a:ea typeface="楷体_GB2312"/>
              <a:cs typeface="楷体_GB2312"/>
            </a:endParaRPr>
          </a:p>
          <a:p>
            <a:r>
              <a:rPr kumimoji="1" lang="zh-CN" altLang="en-US" sz="2800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（</a:t>
            </a:r>
            <a:r>
              <a:rPr kumimoji="1" lang="en-US" altLang="zh-CN" sz="2800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3</a:t>
            </a:r>
            <a:r>
              <a:rPr kumimoji="1" lang="zh-CN" altLang="en-US" sz="2800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）俗称：</a:t>
            </a:r>
            <a:endParaRPr kumimoji="1" lang="zh-CN" altLang="en-US" sz="2800">
              <a:solidFill>
                <a:srgbClr val="0000FF"/>
              </a:solidFill>
              <a:latin typeface="楷体_GB2312"/>
              <a:ea typeface="楷体_GB2312"/>
              <a:cs typeface="楷体_GB2312"/>
            </a:endParaRPr>
          </a:p>
          <a:p>
            <a:r>
              <a:rPr kumimoji="1" lang="zh-CN" altLang="en-US" sz="2800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         如，糖水、碘酒、石灰水、盐酸</a:t>
            </a:r>
            <a:endParaRPr kumimoji="1" lang="zh-CN" altLang="en-US" sz="2800">
              <a:solidFill>
                <a:srgbClr val="0000FF"/>
              </a:solidFill>
              <a:latin typeface="楷体_GB2312"/>
              <a:ea typeface="楷体_GB2312"/>
              <a:cs typeface="楷体_GB2312"/>
            </a:endParaRPr>
          </a:p>
        </p:txBody>
      </p:sp>
      <p:sp>
        <p:nvSpPr>
          <p:cNvPr id="46086" name="Rectangle 9"/>
          <p:cNvSpPr>
            <a:spLocks noChangeArrowheads="1"/>
          </p:cNvSpPr>
          <p:nvPr/>
        </p:nvSpPr>
        <p:spPr bwMode="auto">
          <a:xfrm>
            <a:off x="250825" y="0"/>
            <a:ext cx="1296988" cy="6477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</a:rPr>
              <a:t>小结</a:t>
            </a:r>
            <a:endParaRPr lang="en-US" altLang="zh-CN" sz="32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5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50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50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50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50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50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/>
      <p:bldP spid="45060" grpId="0"/>
      <p:bldP spid="4506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ext Box 138"/>
          <p:cNvSpPr txBox="1">
            <a:spLocks noChangeArrowheads="1"/>
          </p:cNvSpPr>
          <p:nvPr/>
        </p:nvSpPr>
        <p:spPr bwMode="auto">
          <a:xfrm>
            <a:off x="323850" y="260350"/>
            <a:ext cx="2632075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【</a:t>
            </a:r>
            <a:r>
              <a:rPr lang="zh-CN" altLang="en-US" sz="3200">
                <a:solidFill>
                  <a:srgbClr val="FF0000"/>
                </a:solidFill>
              </a:rPr>
              <a:t>课堂检测</a:t>
            </a:r>
            <a:r>
              <a:rPr lang="en-US" altLang="zh-CN" sz="3200">
                <a:solidFill>
                  <a:srgbClr val="FF0000"/>
                </a:solidFill>
              </a:rPr>
              <a:t>】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47106" name="Rectangle 8"/>
          <p:cNvSpPr>
            <a:spLocks noChangeArrowheads="1"/>
          </p:cNvSpPr>
          <p:nvPr/>
        </p:nvSpPr>
        <p:spPr bwMode="auto">
          <a:xfrm>
            <a:off x="395288" y="1052513"/>
            <a:ext cx="8208962" cy="4838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>
                <a:latin typeface="宋体" panose="02010600030101010101" pitchFamily="2" charset="-122"/>
              </a:rPr>
              <a:t>1.</a:t>
            </a:r>
            <a:r>
              <a:rPr lang="zh-CN" altLang="en-US">
                <a:latin typeface="宋体" panose="02010600030101010101" pitchFamily="2" charset="-122"/>
              </a:rPr>
              <a:t>将下列物质分别放入水中，不能形成溶液的是（   ）</a:t>
            </a:r>
            <a:endParaRPr lang="zh-CN" altLang="en-US">
              <a:latin typeface="宋体" panose="02010600030101010101" pitchFamily="2" charset="-122"/>
            </a:endParaRPr>
          </a:p>
          <a:p>
            <a:r>
              <a:rPr lang="zh-CN" altLang="en-US">
                <a:latin typeface="宋体" panose="02010600030101010101" pitchFamily="2" charset="-122"/>
              </a:rPr>
              <a:t>   </a:t>
            </a:r>
            <a:r>
              <a:rPr lang="zh-CN" altLang="zh-CN">
                <a:latin typeface="宋体" panose="02010600030101010101" pitchFamily="2" charset="-122"/>
              </a:rPr>
              <a:t>A</a:t>
            </a:r>
            <a:r>
              <a:rPr lang="zh-CN" altLang="en-US">
                <a:latin typeface="宋体" panose="02010600030101010101" pitchFamily="2" charset="-122"/>
              </a:rPr>
              <a:t>．食用油    </a:t>
            </a:r>
            <a:r>
              <a:rPr lang="zh-CN" altLang="zh-CN">
                <a:latin typeface="宋体" panose="02010600030101010101" pitchFamily="2" charset="-122"/>
              </a:rPr>
              <a:t>B</a:t>
            </a:r>
            <a:r>
              <a:rPr lang="zh-CN" altLang="en-US">
                <a:latin typeface="宋体" panose="02010600030101010101" pitchFamily="2" charset="-122"/>
              </a:rPr>
              <a:t>．酒精	  </a:t>
            </a:r>
            <a:r>
              <a:rPr lang="zh-CN" altLang="zh-CN">
                <a:latin typeface="宋体" panose="02010600030101010101" pitchFamily="2" charset="-122"/>
              </a:rPr>
              <a:t>C</a:t>
            </a:r>
            <a:r>
              <a:rPr lang="zh-CN" altLang="en-US">
                <a:latin typeface="宋体" panose="02010600030101010101" pitchFamily="2" charset="-122"/>
              </a:rPr>
              <a:t>．食盐	</a:t>
            </a:r>
            <a:r>
              <a:rPr lang="zh-CN" altLang="zh-CN">
                <a:latin typeface="宋体" panose="02010600030101010101" pitchFamily="2" charset="-122"/>
              </a:rPr>
              <a:t>D</a:t>
            </a:r>
            <a:r>
              <a:rPr lang="zh-CN" altLang="en-US">
                <a:latin typeface="宋体" panose="02010600030101010101" pitchFamily="2" charset="-122"/>
              </a:rPr>
              <a:t>．蔗糖 </a:t>
            </a:r>
            <a:endParaRPr lang="zh-CN" altLang="en-US">
              <a:latin typeface="宋体" panose="02010600030101010101" pitchFamily="2" charset="-122"/>
            </a:endParaRPr>
          </a:p>
          <a:p>
            <a:endParaRPr lang="en-US" altLang="zh-CN">
              <a:latin typeface="宋体" panose="02010600030101010101" pitchFamily="2" charset="-122"/>
            </a:endParaRPr>
          </a:p>
          <a:p>
            <a:r>
              <a:rPr lang="en-US" altLang="zh-CN">
                <a:latin typeface="宋体" panose="02010600030101010101" pitchFamily="2" charset="-122"/>
              </a:rPr>
              <a:t>2.</a:t>
            </a:r>
            <a:r>
              <a:rPr lang="zh-CN" altLang="en-US">
                <a:latin typeface="宋体" panose="02010600030101010101" pitchFamily="2" charset="-122"/>
              </a:rPr>
              <a:t>某一杯食盐水，上部的密度为</a:t>
            </a:r>
            <a:r>
              <a:rPr lang="zh-CN" altLang="zh-CN">
                <a:latin typeface="宋体" panose="02010600030101010101" pitchFamily="2" charset="-122"/>
              </a:rPr>
              <a:t>a </a:t>
            </a:r>
            <a:r>
              <a:rPr lang="en-US" altLang="zh-CN">
                <a:latin typeface="宋体" panose="02010600030101010101" pitchFamily="2" charset="-122"/>
              </a:rPr>
              <a:t>g</a:t>
            </a:r>
            <a:r>
              <a:rPr lang="zh-CN" altLang="zh-CN">
                <a:latin typeface="宋体" panose="02010600030101010101" pitchFamily="2" charset="-122"/>
              </a:rPr>
              <a:t>/</a:t>
            </a:r>
            <a:r>
              <a:rPr lang="en-US" altLang="zh-CN">
                <a:latin typeface="宋体" panose="02010600030101010101" pitchFamily="2" charset="-122"/>
              </a:rPr>
              <a:t>cm</a:t>
            </a:r>
            <a:r>
              <a:rPr lang="zh-CN" altLang="zh-CN">
                <a:latin typeface="宋体" panose="02010600030101010101" pitchFamily="2" charset="-122"/>
              </a:rPr>
              <a:t>3</a:t>
            </a:r>
            <a:r>
              <a:rPr lang="zh-CN" altLang="en-US">
                <a:latin typeface="宋体" panose="02010600030101010101" pitchFamily="2" charset="-122"/>
              </a:rPr>
              <a:t>，则下部的密度是（       ）</a:t>
            </a:r>
            <a:endParaRPr lang="zh-CN" altLang="en-US">
              <a:latin typeface="宋体" panose="02010600030101010101" pitchFamily="2" charset="-122"/>
            </a:endParaRPr>
          </a:p>
          <a:p>
            <a:r>
              <a:rPr lang="zh-CN" altLang="en-US">
                <a:latin typeface="宋体" panose="02010600030101010101" pitchFamily="2" charset="-122"/>
              </a:rPr>
              <a:t>    </a:t>
            </a:r>
            <a:r>
              <a:rPr lang="zh-CN" altLang="zh-CN">
                <a:latin typeface="宋体" panose="02010600030101010101" pitchFamily="2" charset="-122"/>
              </a:rPr>
              <a:t>A</a:t>
            </a:r>
            <a:r>
              <a:rPr lang="zh-CN" altLang="en-US">
                <a:latin typeface="宋体" panose="02010600030101010101" pitchFamily="2" charset="-122"/>
              </a:rPr>
              <a:t>．大于</a:t>
            </a:r>
            <a:r>
              <a:rPr lang="zh-CN" altLang="zh-CN">
                <a:latin typeface="宋体" panose="02010600030101010101" pitchFamily="2" charset="-122"/>
              </a:rPr>
              <a:t>a</a:t>
            </a:r>
            <a:r>
              <a:rPr lang="en-US" altLang="zh-CN">
                <a:latin typeface="宋体" panose="02010600030101010101" pitchFamily="2" charset="-122"/>
              </a:rPr>
              <a:t> g</a:t>
            </a:r>
            <a:r>
              <a:rPr lang="zh-CN" altLang="zh-CN">
                <a:latin typeface="宋体" panose="02010600030101010101" pitchFamily="2" charset="-122"/>
              </a:rPr>
              <a:t>/</a:t>
            </a:r>
            <a:r>
              <a:rPr lang="en-US" altLang="zh-CN">
                <a:latin typeface="宋体" panose="02010600030101010101" pitchFamily="2" charset="-122"/>
              </a:rPr>
              <a:t>cm</a:t>
            </a:r>
            <a:r>
              <a:rPr lang="zh-CN" altLang="zh-CN">
                <a:latin typeface="宋体" panose="02010600030101010101" pitchFamily="2" charset="-122"/>
              </a:rPr>
              <a:t>3          B</a:t>
            </a:r>
            <a:r>
              <a:rPr lang="zh-CN" altLang="en-US">
                <a:latin typeface="宋体" panose="02010600030101010101" pitchFamily="2" charset="-122"/>
              </a:rPr>
              <a:t>．等于</a:t>
            </a:r>
            <a:r>
              <a:rPr lang="zh-CN" altLang="zh-CN">
                <a:latin typeface="宋体" panose="02010600030101010101" pitchFamily="2" charset="-122"/>
              </a:rPr>
              <a:t>a </a:t>
            </a:r>
            <a:r>
              <a:rPr lang="en-US" altLang="zh-CN">
                <a:latin typeface="宋体" panose="02010600030101010101" pitchFamily="2" charset="-122"/>
              </a:rPr>
              <a:t>g</a:t>
            </a:r>
            <a:r>
              <a:rPr lang="zh-CN" altLang="zh-CN">
                <a:latin typeface="宋体" panose="02010600030101010101" pitchFamily="2" charset="-122"/>
              </a:rPr>
              <a:t>/</a:t>
            </a:r>
            <a:r>
              <a:rPr lang="en-US" altLang="zh-CN">
                <a:latin typeface="宋体" panose="02010600030101010101" pitchFamily="2" charset="-122"/>
              </a:rPr>
              <a:t>cm</a:t>
            </a:r>
            <a:r>
              <a:rPr lang="zh-CN" altLang="zh-CN">
                <a:latin typeface="宋体" panose="02010600030101010101" pitchFamily="2" charset="-122"/>
              </a:rPr>
              <a:t>3 </a:t>
            </a:r>
            <a:endParaRPr lang="zh-CN" altLang="zh-CN">
              <a:latin typeface="宋体" panose="02010600030101010101" pitchFamily="2" charset="-122"/>
            </a:endParaRPr>
          </a:p>
          <a:p>
            <a:r>
              <a:rPr lang="en-US" altLang="zh-CN">
                <a:latin typeface="宋体" panose="02010600030101010101" pitchFamily="2" charset="-122"/>
              </a:rPr>
              <a:t>    </a:t>
            </a:r>
            <a:r>
              <a:rPr lang="zh-CN" altLang="zh-CN">
                <a:latin typeface="宋体" panose="02010600030101010101" pitchFamily="2" charset="-122"/>
              </a:rPr>
              <a:t>C</a:t>
            </a:r>
            <a:r>
              <a:rPr lang="zh-CN" altLang="en-US">
                <a:latin typeface="宋体" panose="02010600030101010101" pitchFamily="2" charset="-122"/>
              </a:rPr>
              <a:t>．小于</a:t>
            </a:r>
            <a:r>
              <a:rPr lang="zh-CN" altLang="zh-CN">
                <a:latin typeface="宋体" panose="02010600030101010101" pitchFamily="2" charset="-122"/>
              </a:rPr>
              <a:t>a </a:t>
            </a:r>
            <a:r>
              <a:rPr lang="en-US" altLang="zh-CN">
                <a:latin typeface="宋体" panose="02010600030101010101" pitchFamily="2" charset="-122"/>
              </a:rPr>
              <a:t>g</a:t>
            </a:r>
            <a:r>
              <a:rPr lang="zh-CN" altLang="zh-CN">
                <a:latin typeface="宋体" panose="02010600030101010101" pitchFamily="2" charset="-122"/>
              </a:rPr>
              <a:t>/</a:t>
            </a:r>
            <a:r>
              <a:rPr lang="en-US" altLang="zh-CN">
                <a:latin typeface="宋体" panose="02010600030101010101" pitchFamily="2" charset="-122"/>
              </a:rPr>
              <a:t>cm</a:t>
            </a:r>
            <a:r>
              <a:rPr lang="zh-CN" altLang="zh-CN">
                <a:latin typeface="宋体" panose="02010600030101010101" pitchFamily="2" charset="-122"/>
              </a:rPr>
              <a:t>3 </a:t>
            </a:r>
            <a:r>
              <a:rPr lang="en-US" altLang="zh-CN">
                <a:latin typeface="宋体" panose="02010600030101010101" pitchFamily="2" charset="-122"/>
              </a:rPr>
              <a:t>         </a:t>
            </a:r>
            <a:r>
              <a:rPr lang="zh-CN" altLang="zh-CN">
                <a:latin typeface="宋体" panose="02010600030101010101" pitchFamily="2" charset="-122"/>
              </a:rPr>
              <a:t>D</a:t>
            </a:r>
            <a:r>
              <a:rPr lang="zh-CN" altLang="en-US">
                <a:latin typeface="宋体" panose="02010600030101010101" pitchFamily="2" charset="-122"/>
              </a:rPr>
              <a:t>．无法确定</a:t>
            </a:r>
            <a:endParaRPr lang="zh-CN" altLang="en-US">
              <a:latin typeface="宋体" panose="02010600030101010101" pitchFamily="2" charset="-122"/>
            </a:endParaRPr>
          </a:p>
          <a:p>
            <a:endParaRPr lang="zh-CN" altLang="en-US">
              <a:latin typeface="宋体" panose="02010600030101010101" pitchFamily="2" charset="-122"/>
            </a:endParaRPr>
          </a:p>
          <a:p>
            <a:r>
              <a:rPr kumimoji="1" lang="en-US" altLang="zh-CN">
                <a:latin typeface="宋体" panose="02010600030101010101" pitchFamily="2" charset="-122"/>
              </a:rPr>
              <a:t>3.</a:t>
            </a:r>
            <a:r>
              <a:rPr kumimoji="1" lang="zh-CN" altLang="en-US">
                <a:latin typeface="宋体" panose="02010600030101010101" pitchFamily="2" charset="-122"/>
              </a:rPr>
              <a:t>当水分不蒸发，温度不改变时，</a:t>
            </a:r>
            <a:r>
              <a:rPr kumimoji="1" lang="en-US" altLang="zh-CN">
                <a:latin typeface="宋体" panose="02010600030101010101" pitchFamily="2" charset="-122"/>
              </a:rPr>
              <a:t>KNO</a:t>
            </a:r>
            <a:r>
              <a:rPr kumimoji="1" lang="en-US" altLang="zh-CN" baseline="-25000"/>
              <a:t>3</a:t>
            </a:r>
            <a:r>
              <a:rPr kumimoji="1" lang="zh-CN" altLang="en-US">
                <a:latin typeface="宋体" panose="02010600030101010101" pitchFamily="2" charset="-122"/>
              </a:rPr>
              <a:t>溶液放置一年时间后，</a:t>
            </a:r>
            <a:r>
              <a:rPr kumimoji="1" lang="en-US" altLang="zh-CN">
                <a:latin typeface="宋体" panose="02010600030101010101" pitchFamily="2" charset="-122"/>
              </a:rPr>
              <a:t>KNO</a:t>
            </a:r>
            <a:r>
              <a:rPr kumimoji="1" lang="en-US" altLang="zh-CN" baseline="-25000">
                <a:latin typeface="宋体" panose="02010600030101010101" pitchFamily="2" charset="-122"/>
              </a:rPr>
              <a:t>3</a:t>
            </a:r>
            <a:r>
              <a:rPr kumimoji="1" lang="zh-CN" altLang="en-US">
                <a:latin typeface="宋体" panose="02010600030101010101" pitchFamily="2" charset="-122"/>
              </a:rPr>
              <a:t>将（       ）</a:t>
            </a:r>
            <a:endParaRPr kumimoji="1" lang="zh-CN" altLang="en-US">
              <a:latin typeface="宋体" panose="02010600030101010101" pitchFamily="2" charset="-122"/>
            </a:endParaRPr>
          </a:p>
          <a:p>
            <a:r>
              <a:rPr kumimoji="1" lang="en-US" altLang="zh-CN">
                <a:latin typeface="宋体" panose="02010600030101010101" pitchFamily="2" charset="-122"/>
              </a:rPr>
              <a:t>   A</a:t>
            </a:r>
            <a:r>
              <a:rPr kumimoji="1" lang="zh-CN" altLang="en-US">
                <a:latin typeface="宋体" panose="02010600030101010101" pitchFamily="2" charset="-122"/>
              </a:rPr>
              <a:t>：会沉降下来      </a:t>
            </a:r>
            <a:r>
              <a:rPr kumimoji="1" lang="en-US" altLang="zh-CN">
                <a:latin typeface="宋体" panose="02010600030101010101" pitchFamily="2" charset="-122"/>
              </a:rPr>
              <a:t>B</a:t>
            </a:r>
            <a:r>
              <a:rPr kumimoji="1" lang="zh-CN" altLang="en-US">
                <a:latin typeface="宋体" panose="02010600030101010101" pitchFamily="2" charset="-122"/>
              </a:rPr>
              <a:t>：不会分离出来</a:t>
            </a:r>
            <a:endParaRPr kumimoji="1" lang="zh-CN" altLang="en-US">
              <a:latin typeface="宋体" panose="02010600030101010101" pitchFamily="2" charset="-122"/>
            </a:endParaRPr>
          </a:p>
          <a:p>
            <a:r>
              <a:rPr kumimoji="1" lang="en-US" altLang="zh-CN">
                <a:latin typeface="宋体" panose="02010600030101010101" pitchFamily="2" charset="-122"/>
              </a:rPr>
              <a:t>   C</a:t>
            </a:r>
            <a:r>
              <a:rPr kumimoji="1" lang="zh-CN" altLang="en-US">
                <a:latin typeface="宋体" panose="02010600030101010101" pitchFamily="2" charset="-122"/>
              </a:rPr>
              <a:t>：会浮上水面      </a:t>
            </a:r>
            <a:r>
              <a:rPr kumimoji="1" lang="en-US" altLang="zh-CN">
                <a:latin typeface="宋体" panose="02010600030101010101" pitchFamily="2" charset="-122"/>
              </a:rPr>
              <a:t>D</a:t>
            </a:r>
            <a:r>
              <a:rPr kumimoji="1" lang="zh-CN" altLang="en-US">
                <a:latin typeface="宋体" panose="02010600030101010101" pitchFamily="2" charset="-122"/>
              </a:rPr>
              <a:t>：不能确定</a:t>
            </a:r>
            <a:endParaRPr kumimoji="1" lang="zh-CN" altLang="en-US">
              <a:latin typeface="宋体" panose="02010600030101010101" pitchFamily="2" charset="-122"/>
            </a:endParaRPr>
          </a:p>
          <a:p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36" name="Rectangle 99"/>
          <p:cNvSpPr>
            <a:spLocks noChangeArrowheads="1"/>
          </p:cNvSpPr>
          <p:nvPr/>
        </p:nvSpPr>
        <p:spPr bwMode="auto">
          <a:xfrm>
            <a:off x="7235825" y="981075"/>
            <a:ext cx="477838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A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2" name="Rectangle 99"/>
          <p:cNvSpPr>
            <a:spLocks noChangeArrowheads="1"/>
          </p:cNvSpPr>
          <p:nvPr/>
        </p:nvSpPr>
        <p:spPr bwMode="auto">
          <a:xfrm>
            <a:off x="1042988" y="2420938"/>
            <a:ext cx="455612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B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3" name="Rectangle 99"/>
          <p:cNvSpPr>
            <a:spLocks noChangeArrowheads="1"/>
          </p:cNvSpPr>
          <p:nvPr/>
        </p:nvSpPr>
        <p:spPr bwMode="auto">
          <a:xfrm>
            <a:off x="2627313" y="4221163"/>
            <a:ext cx="455612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B</a:t>
            </a:r>
            <a:endParaRPr lang="en-US" alt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ext Box 138"/>
          <p:cNvSpPr txBox="1">
            <a:spLocks noChangeArrowheads="1"/>
          </p:cNvSpPr>
          <p:nvPr/>
        </p:nvSpPr>
        <p:spPr bwMode="auto">
          <a:xfrm>
            <a:off x="323850" y="260350"/>
            <a:ext cx="2632075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【</a:t>
            </a:r>
            <a:r>
              <a:rPr lang="zh-CN" altLang="en-US" sz="3200">
                <a:solidFill>
                  <a:srgbClr val="FF0000"/>
                </a:solidFill>
              </a:rPr>
              <a:t>课堂检测</a:t>
            </a:r>
            <a:r>
              <a:rPr lang="en-US" altLang="zh-CN" sz="3200">
                <a:solidFill>
                  <a:srgbClr val="FF0000"/>
                </a:solidFill>
              </a:rPr>
              <a:t>】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48130" name="Rectangle 5"/>
          <p:cNvSpPr>
            <a:spLocks noChangeArrowheads="1"/>
          </p:cNvSpPr>
          <p:nvPr/>
        </p:nvSpPr>
        <p:spPr bwMode="auto">
          <a:xfrm>
            <a:off x="323850" y="1052513"/>
            <a:ext cx="8424863" cy="4362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en-US" altLang="zh-CN" sz="2800"/>
              <a:t>4.</a:t>
            </a:r>
            <a:r>
              <a:rPr lang="zh-CN" altLang="en-US" sz="2800"/>
              <a:t>写出下列溶液中溶质的化学式：</a:t>
            </a:r>
            <a:endParaRPr lang="zh-CN" altLang="en-US" sz="2800"/>
          </a:p>
          <a:p>
            <a:pPr eaLnBrk="0" hangingPunct="0"/>
            <a:r>
              <a:rPr lang="zh-CN" altLang="en-US" sz="2800"/>
              <a:t>（</a:t>
            </a:r>
            <a:r>
              <a:rPr lang="en-US" altLang="zh-CN" sz="2800"/>
              <a:t>1</a:t>
            </a:r>
            <a:r>
              <a:rPr lang="zh-CN" altLang="en-US" sz="2800"/>
              <a:t>）锌和盐酸反应完全后溶液中的溶质</a:t>
            </a:r>
            <a:r>
              <a:rPr lang="zh-CN" altLang="en-US" sz="2800" u="sng"/>
              <a:t>              </a:t>
            </a:r>
            <a:r>
              <a:rPr lang="zh-CN" altLang="en-US" sz="2800"/>
              <a:t> ；</a:t>
            </a:r>
            <a:endParaRPr lang="zh-CN" altLang="en-US" sz="2800"/>
          </a:p>
          <a:p>
            <a:pPr eaLnBrk="0" hangingPunct="0"/>
            <a:r>
              <a:rPr lang="zh-CN" altLang="en-US" sz="2800"/>
              <a:t>（</a:t>
            </a:r>
            <a:r>
              <a:rPr lang="en-US" altLang="zh-CN" sz="2800"/>
              <a:t>2</a:t>
            </a:r>
            <a:r>
              <a:rPr lang="zh-CN" altLang="en-US" sz="2800"/>
              <a:t>）铁粉和硫酸铜溶液反应后溶液中的溶质</a:t>
            </a:r>
            <a:r>
              <a:rPr lang="zh-CN" altLang="en-US" sz="2800" u="sng"/>
              <a:t>          </a:t>
            </a:r>
            <a:r>
              <a:rPr lang="zh-CN" altLang="en-US" sz="2800"/>
              <a:t> ；</a:t>
            </a:r>
            <a:endParaRPr lang="zh-CN" altLang="en-US" sz="2800"/>
          </a:p>
          <a:p>
            <a:pPr eaLnBrk="0" hangingPunct="0"/>
            <a:r>
              <a:rPr lang="zh-CN" altLang="en-US" sz="2800"/>
              <a:t>（</a:t>
            </a:r>
            <a:r>
              <a:rPr lang="en-US" altLang="zh-CN" sz="2800"/>
              <a:t>3</a:t>
            </a:r>
            <a:r>
              <a:rPr lang="zh-CN" altLang="en-US" sz="2800"/>
              <a:t>）碳酸钙与盐酸完全反应后溶液中的溶质</a:t>
            </a:r>
            <a:r>
              <a:rPr lang="zh-CN" altLang="en-US" sz="2800" u="sng"/>
              <a:t>          </a:t>
            </a:r>
            <a:r>
              <a:rPr lang="zh-CN" altLang="en-US" sz="2800"/>
              <a:t> ；</a:t>
            </a:r>
            <a:endParaRPr lang="zh-CN" altLang="en-US" sz="2800"/>
          </a:p>
          <a:p>
            <a:r>
              <a:rPr lang="zh-CN" altLang="en-US" sz="2800"/>
              <a:t>（</a:t>
            </a:r>
            <a:r>
              <a:rPr lang="en-US" altLang="zh-CN" sz="2800"/>
              <a:t>4</a:t>
            </a:r>
            <a:r>
              <a:rPr lang="zh-CN" altLang="en-US" sz="2800"/>
              <a:t>）加热氯酸钾和二氧化锰的混合物制取氧气至不</a:t>
            </a:r>
            <a:endParaRPr lang="zh-CN" altLang="en-US" sz="2800"/>
          </a:p>
          <a:p>
            <a:r>
              <a:rPr lang="zh-CN" altLang="en-US" sz="2800"/>
              <a:t>再产生气体为止，将残留物溶于水，其溶质是</a:t>
            </a:r>
            <a:r>
              <a:rPr lang="zh-CN" altLang="en-US" sz="2800" u="sng"/>
              <a:t>     </a:t>
            </a:r>
            <a:r>
              <a:rPr lang="zh-CN" altLang="en-US" sz="2800"/>
              <a:t> 。</a:t>
            </a:r>
            <a:endParaRPr lang="zh-CN" altLang="en-US" sz="2800"/>
          </a:p>
          <a:p>
            <a:pPr eaLnBrk="0" hangingPunct="0"/>
            <a:endParaRPr lang="zh-CN" altLang="en-US" sz="2800"/>
          </a:p>
          <a:p>
            <a:pPr eaLnBrk="0" hangingPunct="0"/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0</TotalTime>
  <Words>2794</Words>
  <Application>WPS 演示</Application>
  <PresentationFormat>全屏显示(4:3)</PresentationFormat>
  <Paragraphs>452</Paragraphs>
  <Slides>17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0" baseType="lpstr">
      <vt:lpstr>Arial</vt:lpstr>
      <vt:lpstr>宋体</vt:lpstr>
      <vt:lpstr>Wingdings</vt:lpstr>
      <vt:lpstr>Times New Roman</vt:lpstr>
      <vt:lpstr>Garamond</vt:lpstr>
      <vt:lpstr>Verdana</vt:lpstr>
      <vt:lpstr>黑体</vt:lpstr>
      <vt:lpstr>楷体_GB2312</vt:lpstr>
      <vt:lpstr>新宋体</vt:lpstr>
      <vt:lpstr>Times New Roman</vt:lpstr>
      <vt:lpstr>微软雅黑</vt:lpstr>
      <vt:lpstr>Arial Unicode MS</vt:lpstr>
      <vt:lpstr>Edge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没有幻灯片标题</dc:title>
  <dc:creator>学校</dc:creator>
  <cp:lastModifiedBy>方若涵</cp:lastModifiedBy>
  <cp:revision>173</cp:revision>
  <dcterms:created xsi:type="dcterms:W3CDTF">2000-09-07T23:32:00Z</dcterms:created>
  <dcterms:modified xsi:type="dcterms:W3CDTF">2021-12-20T04:28:41Z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F2909B3839EA4E62947C01392BBF63EE</vt:lpwstr>
  </property>
  <property fmtid="{D5CDD505-2E9C-101B-9397-08002B2CF9AE}" pid="3" name="KSOProductBuildVer">
    <vt:lpwstr>2052-11.1.0.11194</vt:lpwstr>
  </property>
</Properties>
</file>