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9"/>
  </p:notesMasterIdLst>
  <p:sldIdLst>
    <p:sldId id="348" r:id="rId2"/>
    <p:sldId id="425" r:id="rId3"/>
    <p:sldId id="504" r:id="rId4"/>
    <p:sldId id="505" r:id="rId5"/>
    <p:sldId id="506" r:id="rId6"/>
    <p:sldId id="507" r:id="rId7"/>
    <p:sldId id="508" r:id="rId8"/>
    <p:sldId id="509" r:id="rId9"/>
    <p:sldId id="510" r:id="rId10"/>
    <p:sldId id="511" r:id="rId11"/>
    <p:sldId id="501"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353" r:id="rId32"/>
    <p:sldId id="538" r:id="rId33"/>
    <p:sldId id="539" r:id="rId34"/>
    <p:sldId id="540" r:id="rId35"/>
    <p:sldId id="541" r:id="rId36"/>
    <p:sldId id="542" r:id="rId37"/>
    <p:sldId id="543" r:id="rId38"/>
    <p:sldId id="544" r:id="rId39"/>
    <p:sldId id="545" r:id="rId40"/>
    <p:sldId id="546" r:id="rId41"/>
    <p:sldId id="547" r:id="rId42"/>
    <p:sldId id="548" r:id="rId43"/>
    <p:sldId id="502" r:id="rId44"/>
    <p:sldId id="550" r:id="rId45"/>
    <p:sldId id="551" r:id="rId46"/>
    <p:sldId id="549" r:id="rId47"/>
    <p:sldId id="552" r:id="rId48"/>
    <p:sldId id="553" r:id="rId49"/>
    <p:sldId id="554" r:id="rId50"/>
    <p:sldId id="555" r:id="rId51"/>
    <p:sldId id="556" r:id="rId52"/>
    <p:sldId id="557" r:id="rId53"/>
    <p:sldId id="558" r:id="rId54"/>
    <p:sldId id="559" r:id="rId55"/>
    <p:sldId id="560" r:id="rId56"/>
    <p:sldId id="561" r:id="rId57"/>
    <p:sldId id="562" r:id="rId58"/>
    <p:sldId id="564" r:id="rId59"/>
    <p:sldId id="563" r:id="rId60"/>
    <p:sldId id="565" r:id="rId61"/>
    <p:sldId id="566" r:id="rId62"/>
    <p:sldId id="567" r:id="rId63"/>
    <p:sldId id="568" r:id="rId64"/>
    <p:sldId id="569" r:id="rId65"/>
    <p:sldId id="570" r:id="rId66"/>
    <p:sldId id="571" r:id="rId67"/>
    <p:sldId id="411" r:id="rId68"/>
    <p:sldId id="572" r:id="rId69"/>
    <p:sldId id="573" r:id="rId70"/>
    <p:sldId id="574" r:id="rId71"/>
    <p:sldId id="575" r:id="rId72"/>
    <p:sldId id="576" r:id="rId73"/>
    <p:sldId id="577" r:id="rId74"/>
    <p:sldId id="503" r:id="rId75"/>
    <p:sldId id="578" r:id="rId76"/>
    <p:sldId id="579" r:id="rId77"/>
    <p:sldId id="580" r:id="rId78"/>
    <p:sldId id="581" r:id="rId79"/>
    <p:sldId id="582" r:id="rId80"/>
    <p:sldId id="583" r:id="rId81"/>
    <p:sldId id="584" r:id="rId82"/>
    <p:sldId id="585" r:id="rId83"/>
    <p:sldId id="586" r:id="rId84"/>
    <p:sldId id="587" r:id="rId85"/>
    <p:sldId id="588" r:id="rId86"/>
    <p:sldId id="589" r:id="rId87"/>
    <p:sldId id="590" r:id="rId88"/>
    <p:sldId id="591" r:id="rId89"/>
    <p:sldId id="592" r:id="rId90"/>
    <p:sldId id="593" r:id="rId91"/>
    <p:sldId id="599" r:id="rId92"/>
    <p:sldId id="386" r:id="rId93"/>
    <p:sldId id="594" r:id="rId94"/>
    <p:sldId id="595" r:id="rId95"/>
    <p:sldId id="596" r:id="rId96"/>
    <p:sldId id="597" r:id="rId97"/>
    <p:sldId id="598" r:id="rId98"/>
  </p:sldIdLst>
  <p:sldSz cx="24371300" cy="13716000"/>
  <p:notesSz cx="6858000" cy="9144000"/>
  <p:defaultTextStyle>
    <a:defPPr>
      <a:defRPr lang="zh-CN"/>
    </a:defPPr>
    <a:lvl1pPr marL="0" algn="l" defTabSz="1827794" rtl="0" eaLnBrk="1" latinLnBrk="0" hangingPunct="1">
      <a:defRPr sz="3599" kern="1200">
        <a:solidFill>
          <a:schemeClr val="tx1"/>
        </a:solidFill>
        <a:latin typeface="+mn-lt"/>
        <a:ea typeface="+mn-ea"/>
        <a:cs typeface="+mn-cs"/>
      </a:defRPr>
    </a:lvl1pPr>
    <a:lvl2pPr marL="913898" algn="l" defTabSz="1827794" rtl="0" eaLnBrk="1" latinLnBrk="0" hangingPunct="1">
      <a:defRPr sz="3599" kern="1200">
        <a:solidFill>
          <a:schemeClr val="tx1"/>
        </a:solidFill>
        <a:latin typeface="+mn-lt"/>
        <a:ea typeface="+mn-ea"/>
        <a:cs typeface="+mn-cs"/>
      </a:defRPr>
    </a:lvl2pPr>
    <a:lvl3pPr marL="1827794" algn="l" defTabSz="1827794" rtl="0" eaLnBrk="1" latinLnBrk="0" hangingPunct="1">
      <a:defRPr sz="3599" kern="1200">
        <a:solidFill>
          <a:schemeClr val="tx1"/>
        </a:solidFill>
        <a:latin typeface="+mn-lt"/>
        <a:ea typeface="+mn-ea"/>
        <a:cs typeface="+mn-cs"/>
      </a:defRPr>
    </a:lvl3pPr>
    <a:lvl4pPr marL="2741690" algn="l" defTabSz="1827794" rtl="0" eaLnBrk="1" latinLnBrk="0" hangingPunct="1">
      <a:defRPr sz="3599" kern="1200">
        <a:solidFill>
          <a:schemeClr val="tx1"/>
        </a:solidFill>
        <a:latin typeface="+mn-lt"/>
        <a:ea typeface="+mn-ea"/>
        <a:cs typeface="+mn-cs"/>
      </a:defRPr>
    </a:lvl4pPr>
    <a:lvl5pPr marL="3655588" algn="l" defTabSz="1827794" rtl="0" eaLnBrk="1" latinLnBrk="0" hangingPunct="1">
      <a:defRPr sz="3599" kern="1200">
        <a:solidFill>
          <a:schemeClr val="tx1"/>
        </a:solidFill>
        <a:latin typeface="+mn-lt"/>
        <a:ea typeface="+mn-ea"/>
        <a:cs typeface="+mn-cs"/>
      </a:defRPr>
    </a:lvl5pPr>
    <a:lvl6pPr marL="4569484" algn="l" defTabSz="1827794" rtl="0" eaLnBrk="1" latinLnBrk="0" hangingPunct="1">
      <a:defRPr sz="3599" kern="1200">
        <a:solidFill>
          <a:schemeClr val="tx1"/>
        </a:solidFill>
        <a:latin typeface="+mn-lt"/>
        <a:ea typeface="+mn-ea"/>
        <a:cs typeface="+mn-cs"/>
      </a:defRPr>
    </a:lvl6pPr>
    <a:lvl7pPr marL="5483380" algn="l" defTabSz="1827794" rtl="0" eaLnBrk="1" latinLnBrk="0" hangingPunct="1">
      <a:defRPr sz="3599" kern="1200">
        <a:solidFill>
          <a:schemeClr val="tx1"/>
        </a:solidFill>
        <a:latin typeface="+mn-lt"/>
        <a:ea typeface="+mn-ea"/>
        <a:cs typeface="+mn-cs"/>
      </a:defRPr>
    </a:lvl7pPr>
    <a:lvl8pPr marL="6397276" algn="l" defTabSz="1827794" rtl="0" eaLnBrk="1" latinLnBrk="0" hangingPunct="1">
      <a:defRPr sz="3599" kern="1200">
        <a:solidFill>
          <a:schemeClr val="tx1"/>
        </a:solidFill>
        <a:latin typeface="+mn-lt"/>
        <a:ea typeface="+mn-ea"/>
        <a:cs typeface="+mn-cs"/>
      </a:defRPr>
    </a:lvl8pPr>
    <a:lvl9pPr marL="7311174" algn="l" defTabSz="1827794" rtl="0" eaLnBrk="1" latinLnBrk="0" hangingPunct="1">
      <a:defRPr sz="3599"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5431" userDrawn="1">
          <p15:clr>
            <a:srgbClr val="A4A3A4"/>
          </p15:clr>
        </p15:guide>
        <p15:guide id="2" orient="horz" pos="43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DEEF4"/>
    <a:srgbClr val="2A5CAA"/>
    <a:srgbClr val="DFF2FC"/>
    <a:srgbClr val="F0831D"/>
    <a:srgbClr val="1070BA"/>
    <a:srgbClr val="2F93BF"/>
    <a:srgbClr val="0E6EB8"/>
    <a:srgbClr val="E60000"/>
    <a:srgbClr val="EAF6FD"/>
    <a:srgbClr val="C8E7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5" d="100"/>
          <a:sy n="25" d="100"/>
        </p:scale>
        <p:origin x="-240" y="-82"/>
      </p:cViewPr>
      <p:guideLst>
        <p:guide orient="horz" pos="4320"/>
        <p:guide pos="5431"/>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image" Target="../media/image2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image" Target="../media/image35.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image" Target="../media/image35.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image" Target="../media/image35.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image" Target="../media/image35.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image" Target="../media/image50.emf"/><Relationship Id="rId4" Type="http://schemas.openxmlformats.org/officeDocument/2006/relationships/image" Target="../media/image5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2.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66.emf"/><Relationship Id="rId1" Type="http://schemas.openxmlformats.org/officeDocument/2006/relationships/image" Target="../media/image65.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66.emf"/><Relationship Id="rId1" Type="http://schemas.openxmlformats.org/officeDocument/2006/relationships/image" Target="../media/image65.e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66.emf"/><Relationship Id="rId1" Type="http://schemas.openxmlformats.org/officeDocument/2006/relationships/image" Target="../media/image65.e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66.emf"/><Relationship Id="rId1" Type="http://schemas.openxmlformats.org/officeDocument/2006/relationships/image" Target="../media/image65.e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81.emf"/><Relationship Id="rId1" Type="http://schemas.openxmlformats.org/officeDocument/2006/relationships/image" Target="../media/image80.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86.wmf"/><Relationship Id="rId1" Type="http://schemas.openxmlformats.org/officeDocument/2006/relationships/image" Target="../media/image85.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88.wmf"/><Relationship Id="rId1" Type="http://schemas.openxmlformats.org/officeDocument/2006/relationships/image" Target="../media/image8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BE8F9-DD4C-420F-B822-5F9516183D59}" type="datetimeFigureOut">
              <a:rPr lang="zh-CN" altLang="en-US" smtClean="0"/>
              <a:t>2018/4/27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C9766-99A4-4D25-82C7-20A961BE5922}" type="slidenum">
              <a:rPr lang="zh-CN" altLang="en-US" smtClean="0"/>
              <a:t>‹#›</a:t>
            </a:fld>
            <a:endParaRPr lang="zh-CN" altLang="en-US"/>
          </a:p>
        </p:txBody>
      </p:sp>
    </p:spTree>
    <p:extLst>
      <p:ext uri="{BB962C8B-B14F-4D97-AF65-F5344CB8AC3E}">
        <p14:creationId xmlns:p14="http://schemas.microsoft.com/office/powerpoint/2010/main" val="297784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背景色-2">
    <p:spTree>
      <p:nvGrpSpPr>
        <p:cNvPr id="1" name=""/>
        <p:cNvGrpSpPr/>
        <p:nvPr/>
      </p:nvGrpSpPr>
      <p:grpSpPr>
        <a:xfrm>
          <a:off x="0" y="0"/>
          <a:ext cx="0" cy="0"/>
          <a:chOff x="0" y="0"/>
          <a:chExt cx="0" cy="0"/>
        </a:xfrm>
      </p:grpSpPr>
      <p:sp>
        <p:nvSpPr>
          <p:cNvPr id="6" name="矩形 5"/>
          <p:cNvSpPr/>
          <p:nvPr userDrawn="1"/>
        </p:nvSpPr>
        <p:spPr>
          <a:xfrm>
            <a:off x="0" y="0"/>
            <a:ext cx="24368126" cy="13714412"/>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997" b="1"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userDrawn="1"/>
        </p:nvSpPr>
        <p:spPr bwMode="auto">
          <a:xfrm>
            <a:off x="1260659" y="682638"/>
            <a:ext cx="21963199" cy="12350724"/>
          </a:xfrm>
          <a:prstGeom prst="rect">
            <a:avLst/>
          </a:prstGeom>
          <a:noFill/>
          <a:ln w="3175" cap="flat" cmpd="sng" algn="ctr">
            <a:solidFill>
              <a:schemeClr val="bg1">
                <a:lumMod val="85000"/>
              </a:schemeClr>
            </a:solidFill>
            <a:prstDash val="solid"/>
            <a:round/>
            <a:headEnd type="none" w="med" len="med"/>
            <a:tailEnd type="none" w="med" len="med"/>
          </a:ln>
          <a:effectLst/>
        </p:spPr>
        <p:txBody>
          <a:bodyPr vert="horz" wrap="square" lIns="91141" tIns="45570" rIns="91141" bIns="45570" numCol="1" rtlCol="0" anchor="t" anchorCtr="0" compatLnSpc="1"/>
          <a:lstStyle/>
          <a:p>
            <a:pPr marL="0" marR="0" indent="0" algn="l" defTabSz="910770" rtl="0" eaLnBrk="1" fontAlgn="base" latinLnBrk="0" hangingPunct="1">
              <a:lnSpc>
                <a:spcPct val="100000"/>
              </a:lnSpc>
              <a:spcBef>
                <a:spcPct val="0"/>
              </a:spcBef>
              <a:spcAft>
                <a:spcPct val="0"/>
              </a:spcAft>
              <a:buClrTx/>
              <a:buSzTx/>
              <a:buFont typeface="Arial" pitchFamily="34" charset="0"/>
              <a:buNone/>
            </a:pPr>
            <a:endParaRPr kumimoji="0" lang="zh-CN" altLang="en-US" sz="1795" b="0" i="0" u="none" strike="noStrike" cap="none" normalizeH="0" baseline="0">
              <a:ln>
                <a:noFill/>
              </a:ln>
              <a:solidFill>
                <a:schemeClr val="tx1"/>
              </a:solidFill>
              <a:effectLst/>
              <a:latin typeface="Arial" pitchFamily="34" charset="0"/>
              <a:ea typeface="宋体" pitchFamily="2" charset="-122"/>
            </a:endParaRPr>
          </a:p>
        </p:txBody>
      </p:sp>
      <p:grpSp>
        <p:nvGrpSpPr>
          <p:cNvPr id="8" name="组合 7">
            <a:extLst>
              <a:ext uri="{FF2B5EF4-FFF2-40B4-BE49-F238E27FC236}">
                <a16:creationId xmlns:a16="http://schemas.microsoft.com/office/drawing/2014/main" xmlns="" id="{0646A47A-F8BD-49CB-AA91-D4FBF4B2B9FF}"/>
              </a:ext>
            </a:extLst>
          </p:cNvPr>
          <p:cNvGrpSpPr/>
          <p:nvPr userDrawn="1"/>
        </p:nvGrpSpPr>
        <p:grpSpPr>
          <a:xfrm>
            <a:off x="20297985" y="12227798"/>
            <a:ext cx="3105741" cy="1084775"/>
            <a:chOff x="20297985" y="12560306"/>
            <a:chExt cx="3105741" cy="1084775"/>
          </a:xfrm>
        </p:grpSpPr>
        <p:pic>
          <p:nvPicPr>
            <p:cNvPr id="9" name="图片 8">
              <a:hlinkClick r:id="" action="ppaction://hlinkshowjump?jump=previousslide"/>
              <a:extLst>
                <a:ext uri="{FF2B5EF4-FFF2-40B4-BE49-F238E27FC236}">
                  <a16:creationId xmlns:a16="http://schemas.microsoft.com/office/drawing/2014/main" xmlns="" id="{E170E774-64B7-4C04-8E44-88823825B5C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297985" y="12560306"/>
              <a:ext cx="1084775" cy="1084775"/>
            </a:xfrm>
            <a:prstGeom prst="rect">
              <a:avLst/>
            </a:prstGeom>
          </p:spPr>
        </p:pic>
        <p:pic>
          <p:nvPicPr>
            <p:cNvPr id="10" name="图片 9">
              <a:hlinkClick r:id="" action="ppaction://hlinkshowjump?jump=nextslide"/>
              <a:extLst>
                <a:ext uri="{FF2B5EF4-FFF2-40B4-BE49-F238E27FC236}">
                  <a16:creationId xmlns:a16="http://schemas.microsoft.com/office/drawing/2014/main" xmlns="" id="{B38ACCCE-94C4-44AD-BD32-995E4A03D3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flipH="1">
              <a:off x="22318951" y="12560306"/>
              <a:ext cx="1084775" cy="1084775"/>
            </a:xfrm>
            <a:prstGeom prst="rect">
              <a:avLst/>
            </a:prstGeom>
          </p:spPr>
        </p:pic>
        <p:pic>
          <p:nvPicPr>
            <p:cNvPr id="11" name="27 Imagen">
              <a:extLst>
                <a:ext uri="{FF2B5EF4-FFF2-40B4-BE49-F238E27FC236}">
                  <a16:creationId xmlns:a16="http://schemas.microsoft.com/office/drawing/2014/main" xmlns="" id="{F5F896EB-1985-458C-A67C-4E42CA78B8DB}"/>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21354551" y="12672968"/>
              <a:ext cx="1030447" cy="859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extBox 15">
            <a:extLst>
              <a:ext uri="{FF2B5EF4-FFF2-40B4-BE49-F238E27FC236}">
                <a16:creationId xmlns:a16="http://schemas.microsoft.com/office/drawing/2014/main" xmlns="" id="{27E89202-31C9-484C-AF56-CB9E5F8FB8E1}"/>
              </a:ext>
            </a:extLst>
          </p:cNvPr>
          <p:cNvSpPr txBox="1"/>
          <p:nvPr userDrawn="1"/>
        </p:nvSpPr>
        <p:spPr>
          <a:xfrm>
            <a:off x="21485177" y="12388348"/>
            <a:ext cx="717642" cy="646331"/>
          </a:xfrm>
          <a:prstGeom prst="rect">
            <a:avLst/>
          </a:prstGeom>
          <a:noFill/>
        </p:spPr>
        <p:txBody>
          <a:bodyPr wrap="square" rtlCol="0" anchor="ctr">
            <a:spAutoFit/>
          </a:bodyPr>
          <a:lstStyle/>
          <a:p>
            <a:pPr algn="ctr" defTabSz="1827530"/>
            <a:fld id="{2EEF1883-7A0E-4F66-9932-E581691AD397}" type="slidenum">
              <a:rPr lang="zh-CN" altLang="en-US" sz="2800" b="1" smtClean="0">
                <a:solidFill>
                  <a:prstClr val="white"/>
                </a:solidFill>
                <a:latin typeface="+mn-lt"/>
                <a:ea typeface="Arial Unicode MS" panose="020B0604020202020204" pitchFamily="34" charset="-122"/>
                <a:cs typeface="Arial Unicode MS" panose="020B0604020202020204" pitchFamily="34" charset="-122"/>
              </a:rPr>
              <a:pPr algn="ctr" defTabSz="1827530"/>
              <a:t>‹#›</a:t>
            </a:fld>
            <a:r>
              <a:rPr lang="zh-CN" altLang="en-US" sz="3600" b="0" dirty="0">
                <a:solidFill>
                  <a:prstClr val="white"/>
                </a:solidFill>
                <a:latin typeface="+mn-lt"/>
                <a:ea typeface="Arial Unicode MS" panose="020B0604020202020204" pitchFamily="34" charset="-122"/>
                <a:cs typeface="Arial Unicode MS" panose="020B0604020202020204" pitchFamily="34" charset="-122"/>
              </a:rPr>
              <a:t> </a:t>
            </a:r>
          </a:p>
        </p:txBody>
      </p:sp>
    </p:spTree>
    <p:extLst>
      <p:ext uri="{BB962C8B-B14F-4D97-AF65-F5344CB8AC3E}">
        <p14:creationId xmlns:p14="http://schemas.microsoft.com/office/powerpoint/2010/main" val="178201405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66387EB0-18EC-48BA-AC0B-117B9E8ACD1A}"/>
              </a:ext>
            </a:extLst>
          </p:cNvPr>
          <p:cNvSpPr>
            <a:spLocks noGrp="1"/>
          </p:cNvSpPr>
          <p:nvPr>
            <p:ph type="title"/>
          </p:nvPr>
        </p:nvSpPr>
        <p:spPr>
          <a:xfrm>
            <a:off x="1675527" y="730253"/>
            <a:ext cx="21020246" cy="2651126"/>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13F3AD17-3A4F-4828-B0A0-3DF5237EFFA2}"/>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56B6CFE-DEF4-4BD3-AC1A-7FF3FB6B2D8D}"/>
              </a:ext>
            </a:extLst>
          </p:cNvPr>
          <p:cNvSpPr>
            <a:spLocks noGrp="1"/>
          </p:cNvSpPr>
          <p:nvPr>
            <p:ph type="dt" sz="half" idx="2"/>
          </p:nvPr>
        </p:nvSpPr>
        <p:spPr>
          <a:xfrm>
            <a:off x="1675527" y="12712703"/>
            <a:ext cx="5483543" cy="730250"/>
          </a:xfrm>
          <a:prstGeom prst="rect">
            <a:avLst/>
          </a:prstGeom>
        </p:spPr>
        <p:txBody>
          <a:bodyPr vert="horz" lIns="91440" tIns="45720" rIns="91440" bIns="45720" rtlCol="0" anchor="ctr"/>
          <a:lstStyle>
            <a:lvl1pPr algn="l">
              <a:defRPr sz="2399">
                <a:solidFill>
                  <a:schemeClr val="tx1">
                    <a:tint val="75000"/>
                  </a:schemeClr>
                </a:solidFill>
              </a:defRPr>
            </a:lvl1pPr>
          </a:lstStyle>
          <a:p>
            <a:fld id="{61460D39-2C98-4455-9DD4-248B8CB60956}" type="datetimeFigureOut">
              <a:rPr lang="zh-CN" altLang="en-US" smtClean="0"/>
              <a:t>2018/4/27</a:t>
            </a:fld>
            <a:endParaRPr lang="zh-CN" altLang="en-US"/>
          </a:p>
        </p:txBody>
      </p:sp>
      <p:sp>
        <p:nvSpPr>
          <p:cNvPr id="5" name="页脚占位符 4">
            <a:extLst>
              <a:ext uri="{FF2B5EF4-FFF2-40B4-BE49-F238E27FC236}">
                <a16:creationId xmlns:a16="http://schemas.microsoft.com/office/drawing/2014/main" xmlns="" id="{77F285BC-32D9-4AA1-B4D3-51B3F93A814E}"/>
              </a:ext>
            </a:extLst>
          </p:cNvPr>
          <p:cNvSpPr>
            <a:spLocks noGrp="1"/>
          </p:cNvSpPr>
          <p:nvPr>
            <p:ph type="ftr" sz="quarter" idx="3"/>
          </p:nvPr>
        </p:nvSpPr>
        <p:spPr>
          <a:xfrm>
            <a:off x="8072993" y="12712703"/>
            <a:ext cx="8225314" cy="730250"/>
          </a:xfrm>
          <a:prstGeom prst="rect">
            <a:avLst/>
          </a:prstGeom>
        </p:spPr>
        <p:txBody>
          <a:bodyPr vert="horz" lIns="91440" tIns="45720" rIns="91440" bIns="45720" rtlCol="0" anchor="ctr"/>
          <a:lstStyle>
            <a:lvl1pPr algn="ctr">
              <a:defRPr sz="2399">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15ACE612-8A6B-4DCC-B89F-EBEDF2A3AE34}"/>
              </a:ext>
            </a:extLst>
          </p:cNvPr>
          <p:cNvSpPr>
            <a:spLocks noGrp="1"/>
          </p:cNvSpPr>
          <p:nvPr>
            <p:ph type="sldNum" sz="quarter" idx="4"/>
          </p:nvPr>
        </p:nvSpPr>
        <p:spPr>
          <a:xfrm>
            <a:off x="17212230" y="12712703"/>
            <a:ext cx="5483543" cy="730250"/>
          </a:xfrm>
          <a:prstGeom prst="rect">
            <a:avLst/>
          </a:prstGeom>
        </p:spPr>
        <p:txBody>
          <a:bodyPr vert="horz" lIns="91440" tIns="45720" rIns="91440" bIns="45720" rtlCol="0" anchor="ctr"/>
          <a:lstStyle>
            <a:lvl1pPr algn="r">
              <a:defRPr sz="2399">
                <a:solidFill>
                  <a:schemeClr val="tx1">
                    <a:tint val="75000"/>
                  </a:schemeClr>
                </a:solidFill>
              </a:defRPr>
            </a:lvl1pPr>
          </a:lstStyle>
          <a:p>
            <a:fld id="{945DE5F3-FD8B-43AF-85DA-AC723A004E80}" type="slidenum">
              <a:rPr lang="zh-CN" altLang="en-US" smtClean="0"/>
              <a:t>‹#›</a:t>
            </a:fld>
            <a:endParaRPr lang="zh-CN" altLang="en-US"/>
          </a:p>
        </p:txBody>
      </p:sp>
    </p:spTree>
    <p:extLst>
      <p:ext uri="{BB962C8B-B14F-4D97-AF65-F5344CB8AC3E}">
        <p14:creationId xmlns:p14="http://schemas.microsoft.com/office/powerpoint/2010/main" val="3432546175"/>
      </p:ext>
    </p:extLst>
  </p:cSld>
  <p:clrMap bg1="lt1" tx1="dk1" bg2="lt2" tx2="dk2" accent1="accent1" accent2="accent2" accent3="accent3" accent4="accent4" accent5="accent5" accent6="accent6" hlink="hlink" folHlink="folHlink"/>
  <p:sldLayoutIdLst>
    <p:sldLayoutId id="2147483734" r:id="rId1"/>
  </p:sldLayoutIdLst>
  <p:txStyles>
    <p:titleStyle>
      <a:lvl1pPr algn="l" defTabSz="1827886" rtl="0" eaLnBrk="1" latinLnBrk="0" hangingPunct="1">
        <a:lnSpc>
          <a:spcPct val="90000"/>
        </a:lnSpc>
        <a:spcBef>
          <a:spcPct val="0"/>
        </a:spcBef>
        <a:buNone/>
        <a:defRPr sz="8796" kern="1200">
          <a:solidFill>
            <a:schemeClr val="tx1"/>
          </a:solidFill>
          <a:latin typeface="+mj-lt"/>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chemeClr val="tx1"/>
          </a:solidFill>
          <a:latin typeface="+mn-lt"/>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chemeClr val="tx1"/>
          </a:solidFill>
          <a:latin typeface="+mn-lt"/>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chemeClr val="tx1"/>
          </a:solidFill>
          <a:latin typeface="+mn-lt"/>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zh-CN"/>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slide" Target="slide11.xml"/><Relationship Id="rId7" Type="http://schemas.openxmlformats.org/officeDocument/2006/relationships/slide" Target="slide27.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2.xml"/><Relationship Id="rId11" Type="http://schemas.openxmlformats.org/officeDocument/2006/relationships/slide" Target="slide9.xml"/><Relationship Id="rId5" Type="http://schemas.openxmlformats.org/officeDocument/2006/relationships/slide" Target="slide23.xml"/><Relationship Id="rId10" Type="http://schemas.openxmlformats.org/officeDocument/2006/relationships/slide" Target="slide5.xml"/><Relationship Id="rId4" Type="http://schemas.openxmlformats.org/officeDocument/2006/relationships/slide" Target="slide15.xml"/><Relationship Id="rId9" Type="http://schemas.openxmlformats.org/officeDocument/2006/relationships/slide" Target="slide38.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3.png"/><Relationship Id="rId7" Type="http://schemas.openxmlformats.org/officeDocument/2006/relationships/image" Target="../media/image24.png"/><Relationship Id="rId12" Type="http://schemas.openxmlformats.org/officeDocument/2006/relationships/image" Target="../media/image22.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3.png"/><Relationship Id="rId11" Type="http://schemas.openxmlformats.org/officeDocument/2006/relationships/oleObject" Target="../embeddings/oleObject2.bin"/><Relationship Id="rId5" Type="http://schemas.openxmlformats.org/officeDocument/2006/relationships/image" Target="../media/image5.png"/><Relationship Id="rId10" Type="http://schemas.openxmlformats.org/officeDocument/2006/relationships/image" Target="../media/image21.emf"/><Relationship Id="rId4" Type="http://schemas.openxmlformats.org/officeDocument/2006/relationships/image" Target="../media/image4.png"/><Relationship Id="rId9"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6.e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35.emf"/><Relationship Id="rId4" Type="http://schemas.openxmlformats.org/officeDocument/2006/relationships/oleObject" Target="../embeddings/oleObject3.bin"/></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6.e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35.emf"/><Relationship Id="rId4" Type="http://schemas.openxmlformats.org/officeDocument/2006/relationships/oleObject" Target="../embeddings/oleObject5.bin"/></Relationships>
</file>

<file path=ppt/slides/_rels/slide29.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3.png"/><Relationship Id="rId7" Type="http://schemas.openxmlformats.org/officeDocument/2006/relationships/image" Target="../media/image36.emf"/><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image" Target="../media/image35.emf"/><Relationship Id="rId4" Type="http://schemas.openxmlformats.org/officeDocument/2006/relationships/oleObject" Target="../embeddings/oleObject7.bin"/><Relationship Id="rId9" Type="http://schemas.openxmlformats.org/officeDocument/2006/relationships/image" Target="../media/image37.emf"/></Relationships>
</file>

<file path=ppt/slides/_rels/slide3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png"/><Relationship Id="rId7" Type="http://schemas.openxmlformats.org/officeDocument/2006/relationships/image" Target="../media/image36.emf"/><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oleObject" Target="../embeddings/oleObject11.bin"/><Relationship Id="rId5" Type="http://schemas.openxmlformats.org/officeDocument/2006/relationships/image" Target="../media/image35.emf"/><Relationship Id="rId4" Type="http://schemas.openxmlformats.org/officeDocument/2006/relationships/oleObject" Target="../embeddings/oleObject10.bin"/></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3.png"/><Relationship Id="rId7" Type="http://schemas.openxmlformats.org/officeDocument/2006/relationships/image" Target="../media/image51.emf"/><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oleObject" Target="../embeddings/oleObject13.bin"/><Relationship Id="rId11" Type="http://schemas.openxmlformats.org/officeDocument/2006/relationships/image" Target="../media/image53.emf"/><Relationship Id="rId5" Type="http://schemas.openxmlformats.org/officeDocument/2006/relationships/image" Target="../media/image50.emf"/><Relationship Id="rId10" Type="http://schemas.openxmlformats.org/officeDocument/2006/relationships/oleObject" Target="../embeddings/oleObject15.bin"/><Relationship Id="rId4" Type="http://schemas.openxmlformats.org/officeDocument/2006/relationships/oleObject" Target="../embeddings/oleObject12.bin"/><Relationship Id="rId9" Type="http://schemas.openxmlformats.org/officeDocument/2006/relationships/image" Target="../media/image52.emf"/></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40.png"/><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40.png"/><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54.xml"/><Relationship Id="rId7" Type="http://schemas.openxmlformats.org/officeDocument/2006/relationships/slide" Target="slide68.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44.xml"/><Relationship Id="rId5" Type="http://schemas.openxmlformats.org/officeDocument/2006/relationships/slide" Target="slide66.xml"/><Relationship Id="rId4" Type="http://schemas.openxmlformats.org/officeDocument/2006/relationships/slide" Target="slide62.xml"/></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4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62.wmf"/><Relationship Id="rId5" Type="http://schemas.openxmlformats.org/officeDocument/2006/relationships/oleObject" Target="../embeddings/oleObject16.bin"/><Relationship Id="rId4" Type="http://schemas.openxmlformats.org/officeDocument/2006/relationships/image" Target="../media/image59.png"/></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54.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image" Target="../media/image3.png"/><Relationship Id="rId7" Type="http://schemas.openxmlformats.org/officeDocument/2006/relationships/image" Target="../media/image66.emf"/><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oleObject" Target="../embeddings/oleObject18.bin"/><Relationship Id="rId5" Type="http://schemas.openxmlformats.org/officeDocument/2006/relationships/image" Target="../media/image65.emf"/><Relationship Id="rId10" Type="http://schemas.openxmlformats.org/officeDocument/2006/relationships/image" Target="../media/image68.png"/><Relationship Id="rId4" Type="http://schemas.openxmlformats.org/officeDocument/2006/relationships/oleObject" Target="../embeddings/oleObject17.bin"/><Relationship Id="rId9" Type="http://schemas.openxmlformats.org/officeDocument/2006/relationships/image" Target="../media/image67.emf"/></Relationships>
</file>

<file path=ppt/slides/_rels/slide55.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image" Target="../media/image3.png"/><Relationship Id="rId7" Type="http://schemas.openxmlformats.org/officeDocument/2006/relationships/image" Target="../media/image66.emf"/><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oleObject" Target="../embeddings/oleObject21.bin"/><Relationship Id="rId5" Type="http://schemas.openxmlformats.org/officeDocument/2006/relationships/image" Target="../media/image65.emf"/><Relationship Id="rId10" Type="http://schemas.openxmlformats.org/officeDocument/2006/relationships/image" Target="../media/image68.png"/><Relationship Id="rId4" Type="http://schemas.openxmlformats.org/officeDocument/2006/relationships/oleObject" Target="../embeddings/oleObject20.bin"/><Relationship Id="rId9" Type="http://schemas.openxmlformats.org/officeDocument/2006/relationships/image" Target="../media/image67.emf"/></Relationships>
</file>

<file path=ppt/slides/_rels/slide56.xml.rels><?xml version="1.0" encoding="UTF-8" standalone="yes"?>
<Relationships xmlns="http://schemas.openxmlformats.org/package/2006/relationships"><Relationship Id="rId8" Type="http://schemas.openxmlformats.org/officeDocument/2006/relationships/oleObject" Target="../embeddings/oleObject25.bin"/><Relationship Id="rId3" Type="http://schemas.openxmlformats.org/officeDocument/2006/relationships/image" Target="../media/image3.png"/><Relationship Id="rId7" Type="http://schemas.openxmlformats.org/officeDocument/2006/relationships/image" Target="../media/image66.emf"/><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oleObject" Target="../embeddings/oleObject24.bin"/><Relationship Id="rId11" Type="http://schemas.openxmlformats.org/officeDocument/2006/relationships/image" Target="../media/image68.png"/><Relationship Id="rId5" Type="http://schemas.openxmlformats.org/officeDocument/2006/relationships/image" Target="../media/image65.emf"/><Relationship Id="rId10" Type="http://schemas.openxmlformats.org/officeDocument/2006/relationships/oleObject" Target="../embeddings/oleObject26.bin"/><Relationship Id="rId4" Type="http://schemas.openxmlformats.org/officeDocument/2006/relationships/oleObject" Target="../embeddings/oleObject23.bin"/><Relationship Id="rId9" Type="http://schemas.openxmlformats.org/officeDocument/2006/relationships/image" Target="../media/image67.emf"/></Relationships>
</file>

<file path=ppt/slides/_rels/slide57.xml.rels><?xml version="1.0" encoding="UTF-8" standalone="yes"?>
<Relationships xmlns="http://schemas.openxmlformats.org/package/2006/relationships"><Relationship Id="rId8" Type="http://schemas.openxmlformats.org/officeDocument/2006/relationships/oleObject" Target="../embeddings/oleObject29.bin"/><Relationship Id="rId3" Type="http://schemas.openxmlformats.org/officeDocument/2006/relationships/image" Target="../media/image3.png"/><Relationship Id="rId7" Type="http://schemas.openxmlformats.org/officeDocument/2006/relationships/image" Target="../media/image66.emf"/><Relationship Id="rId12" Type="http://schemas.openxmlformats.org/officeDocument/2006/relationships/image" Target="../media/image68.png"/><Relationship Id="rId2" Type="http://schemas.openxmlformats.org/officeDocument/2006/relationships/slideLayout" Target="../slideLayouts/slideLayout1.xml"/><Relationship Id="rId1" Type="http://schemas.openxmlformats.org/officeDocument/2006/relationships/vmlDrawing" Target="../drawings/vmlDrawing11.vml"/><Relationship Id="rId6" Type="http://schemas.openxmlformats.org/officeDocument/2006/relationships/oleObject" Target="../embeddings/oleObject28.bin"/><Relationship Id="rId11" Type="http://schemas.openxmlformats.org/officeDocument/2006/relationships/oleObject" Target="../embeddings/oleObject31.bin"/><Relationship Id="rId5" Type="http://schemas.openxmlformats.org/officeDocument/2006/relationships/image" Target="../media/image65.emf"/><Relationship Id="rId10" Type="http://schemas.openxmlformats.org/officeDocument/2006/relationships/oleObject" Target="../embeddings/oleObject30.bin"/><Relationship Id="rId4" Type="http://schemas.openxmlformats.org/officeDocument/2006/relationships/oleObject" Target="../embeddings/oleObject27.bin"/><Relationship Id="rId9" Type="http://schemas.openxmlformats.org/officeDocument/2006/relationships/image" Target="../media/image67.emf"/></Relationships>
</file>

<file path=ppt/slides/_rels/slide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5" Type="http://schemas.openxmlformats.org/officeDocument/2006/relationships/image" Target="../media/image71.PNG"/><Relationship Id="rId4" Type="http://schemas.openxmlformats.org/officeDocument/2006/relationships/image" Target="../media/image70.png"/></Relationships>
</file>

<file path=ppt/slides/_rels/slide6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5" Type="http://schemas.openxmlformats.org/officeDocument/2006/relationships/image" Target="../media/image72.png"/><Relationship Id="rId4" Type="http://schemas.openxmlformats.org/officeDocument/2006/relationships/image" Target="../media/image70.png"/></Relationships>
</file>

<file path=ppt/slides/_rels/slide6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3.png"/><Relationship Id="rId1" Type="http://schemas.openxmlformats.org/officeDocument/2006/relationships/slideLayout" Target="../slideLayouts/slideLayout1.xml"/><Relationship Id="rId5" Type="http://schemas.openxmlformats.org/officeDocument/2006/relationships/image" Target="../media/image70.png"/><Relationship Id="rId4" Type="http://schemas.openxmlformats.org/officeDocument/2006/relationships/image" Target="../media/image40.png"/></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76.png"/><Relationship Id="rId4" Type="http://schemas.openxmlformats.org/officeDocument/2006/relationships/image" Target="../media/image75.png"/></Relationships>
</file>

<file path=ppt/slides/_rels/slide6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5" Type="http://schemas.openxmlformats.org/officeDocument/2006/relationships/image" Target="../media/image79.png"/><Relationship Id="rId4" Type="http://schemas.openxmlformats.org/officeDocument/2006/relationships/image" Target="../media/image78.png"/></Relationships>
</file>

<file path=ppt/slides/_rels/slide71.xml.rels><?xml version="1.0" encoding="UTF-8" standalone="yes"?>
<Relationships xmlns="http://schemas.openxmlformats.org/package/2006/relationships"><Relationship Id="rId8" Type="http://schemas.openxmlformats.org/officeDocument/2006/relationships/oleObject" Target="../embeddings/oleObject32.bin"/><Relationship Id="rId3" Type="http://schemas.openxmlformats.org/officeDocument/2006/relationships/image" Target="../media/image39.png"/><Relationship Id="rId7" Type="http://schemas.openxmlformats.org/officeDocument/2006/relationships/image" Target="../media/image83.png"/><Relationship Id="rId2" Type="http://schemas.openxmlformats.org/officeDocument/2006/relationships/slideLayout" Target="../slideLayouts/slideLayout1.xml"/><Relationship Id="rId1" Type="http://schemas.openxmlformats.org/officeDocument/2006/relationships/vmlDrawing" Target="../drawings/vmlDrawing12.vml"/><Relationship Id="rId6" Type="http://schemas.openxmlformats.org/officeDocument/2006/relationships/image" Target="../media/image82.png"/><Relationship Id="rId11" Type="http://schemas.openxmlformats.org/officeDocument/2006/relationships/image" Target="../media/image81.emf"/><Relationship Id="rId5" Type="http://schemas.openxmlformats.org/officeDocument/2006/relationships/image" Target="../media/image79.png"/><Relationship Id="rId10" Type="http://schemas.openxmlformats.org/officeDocument/2006/relationships/oleObject" Target="../embeddings/oleObject33.bin"/><Relationship Id="rId4" Type="http://schemas.openxmlformats.org/officeDocument/2006/relationships/image" Target="../media/image40.png"/><Relationship Id="rId9" Type="http://schemas.openxmlformats.org/officeDocument/2006/relationships/image" Target="../media/image80.emf"/></Relationships>
</file>

<file path=ppt/slides/_rels/slide7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79.png"/></Relationships>
</file>

<file path=ppt/slides/_rels/slide7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79.png"/></Relationships>
</file>

<file path=ppt/slides/_rels/slide74.xml.rels><?xml version="1.0" encoding="UTF-8" standalone="yes"?>
<Relationships xmlns="http://schemas.openxmlformats.org/package/2006/relationships"><Relationship Id="rId3" Type="http://schemas.openxmlformats.org/officeDocument/2006/relationships/slide" Target="slide83.xml"/><Relationship Id="rId7" Type="http://schemas.openxmlformats.org/officeDocument/2006/relationships/slide" Target="slide9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87.xml"/><Relationship Id="rId4" Type="http://schemas.openxmlformats.org/officeDocument/2006/relationships/slide" Target="slide85.xml"/></Relationships>
</file>

<file path=ppt/slides/_rels/slide7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6.wmf"/><Relationship Id="rId2" Type="http://schemas.openxmlformats.org/officeDocument/2006/relationships/slideLayout" Target="../slideLayouts/slideLayout1.xml"/><Relationship Id="rId1" Type="http://schemas.openxmlformats.org/officeDocument/2006/relationships/vmlDrawing" Target="../drawings/vmlDrawing13.vml"/><Relationship Id="rId6" Type="http://schemas.openxmlformats.org/officeDocument/2006/relationships/oleObject" Target="../embeddings/oleObject35.bin"/><Relationship Id="rId5" Type="http://schemas.openxmlformats.org/officeDocument/2006/relationships/image" Target="../media/image85.wmf"/><Relationship Id="rId4" Type="http://schemas.openxmlformats.org/officeDocument/2006/relationships/oleObject" Target="../embeddings/oleObject34.bin"/></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8.wmf"/><Relationship Id="rId2" Type="http://schemas.openxmlformats.org/officeDocument/2006/relationships/slideLayout" Target="../slideLayouts/slideLayout1.xml"/><Relationship Id="rId1" Type="http://schemas.openxmlformats.org/officeDocument/2006/relationships/vmlDrawing" Target="../drawings/vmlDrawing14.vml"/><Relationship Id="rId6" Type="http://schemas.openxmlformats.org/officeDocument/2006/relationships/oleObject" Target="../embeddings/oleObject37.bin"/><Relationship Id="rId5" Type="http://schemas.openxmlformats.org/officeDocument/2006/relationships/image" Target="../media/image87.wmf"/><Relationship Id="rId4" Type="http://schemas.openxmlformats.org/officeDocument/2006/relationships/oleObject" Target="../embeddings/oleObject36.bin"/></Relationships>
</file>

<file path=ppt/slides/_rels/slide7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84.png"/></Relationships>
</file>

<file path=ppt/slides/_rels/slide8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9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96.png"/><Relationship Id="rId4" Type="http://schemas.openxmlformats.org/officeDocument/2006/relationships/image" Target="../media/image95.png"/></Relationships>
</file>

<file path=ppt/slides/_rels/slide9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98.png"/><Relationship Id="rId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a16="http://schemas.microsoft.com/office/drawing/2014/main" xmlns=""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11142" y="4340629"/>
            <a:ext cx="2697188" cy="4591273"/>
          </a:xfrm>
          <a:prstGeom prst="rect">
            <a:avLst/>
          </a:prstGeom>
        </p:spPr>
      </p:pic>
      <p:sp>
        <p:nvSpPr>
          <p:cNvPr id="6" name="矩形 5">
            <a:extLst>
              <a:ext uri="{FF2B5EF4-FFF2-40B4-BE49-F238E27FC236}">
                <a16:creationId xmlns:a16="http://schemas.microsoft.com/office/drawing/2014/main" xmlns="" id="{037EC38E-21B6-4B70-B7D0-7EF1E23E3893}"/>
              </a:ext>
            </a:extLst>
          </p:cNvPr>
          <p:cNvSpPr/>
          <p:nvPr/>
        </p:nvSpPr>
        <p:spPr>
          <a:xfrm>
            <a:off x="4481479" y="1148953"/>
            <a:ext cx="15296175" cy="953338"/>
          </a:xfrm>
          <a:prstGeom prst="rect">
            <a:avLst/>
          </a:prstGeom>
        </p:spPr>
        <p:txBody>
          <a:bodyPr wrap="none">
            <a:spAutoFit/>
          </a:bodyPr>
          <a:lstStyle/>
          <a:p>
            <a:pPr algn="ctr" defTabSz="1825681"/>
            <a:r>
              <a:rPr lang="zh-CN" altLang="en-US" sz="5595" b="1" dirty="0">
                <a:solidFill>
                  <a:prstClr val="black"/>
                </a:solidFill>
                <a:ea typeface="黑体" panose="02010609060101010101" pitchFamily="49" charset="-122"/>
                <a:sym typeface="+mn-lt"/>
              </a:rPr>
              <a:t>第</a:t>
            </a:r>
            <a:r>
              <a:rPr lang="en-US" altLang="zh-CN" sz="5595" b="1" dirty="0">
                <a:solidFill>
                  <a:prstClr val="black"/>
                </a:solidFill>
                <a:ea typeface="宋体" panose="02010600030101010101" pitchFamily="2" charset="-122"/>
                <a:sym typeface="+mn-lt"/>
              </a:rPr>
              <a:t>27</a:t>
            </a:r>
            <a:r>
              <a:rPr lang="zh-CN" altLang="en-US" sz="5595" b="1" dirty="0">
                <a:solidFill>
                  <a:prstClr val="black"/>
                </a:solidFill>
                <a:ea typeface="黑体" panose="02010609060101010101" pitchFamily="49" charset="-122"/>
                <a:sym typeface="+mn-lt"/>
              </a:rPr>
              <a:t>课  常见的烃类化合物  化石燃料的综合利用</a:t>
            </a:r>
            <a:endParaRPr lang="en-US" altLang="zh-CN" sz="5595" b="1" dirty="0">
              <a:solidFill>
                <a:prstClr val="black"/>
              </a:solidFill>
              <a:ea typeface="黑体" panose="02010609060101010101" pitchFamily="49" charset="-122"/>
              <a:sym typeface="+mn-lt"/>
            </a:endParaRPr>
          </a:p>
        </p:txBody>
      </p:sp>
      <p:sp>
        <p:nvSpPr>
          <p:cNvPr id="8" name="TextBox 2">
            <a:extLst>
              <a:ext uri="{FF2B5EF4-FFF2-40B4-BE49-F238E27FC236}">
                <a16:creationId xmlns:a16="http://schemas.microsoft.com/office/drawing/2014/main" xmlns="" id="{4D21E7D7-1802-4F6C-8010-98620AC1B615}"/>
              </a:ext>
            </a:extLst>
          </p:cNvPr>
          <p:cNvSpPr txBox="1"/>
          <p:nvPr/>
        </p:nvSpPr>
        <p:spPr>
          <a:xfrm>
            <a:off x="2143194" y="2751955"/>
            <a:ext cx="10734316" cy="861133"/>
          </a:xfrm>
          <a:prstGeom prst="rect">
            <a:avLst/>
          </a:prstGeom>
          <a:noFill/>
        </p:spPr>
        <p:txBody>
          <a:bodyPr wrap="square" rtlCol="0">
            <a:spAutoFit/>
          </a:bodyPr>
          <a:lstStyle/>
          <a:p>
            <a:pPr defTabSz="1825681"/>
            <a:r>
              <a:rPr lang="zh-CN" altLang="en-US" sz="4996" b="1" dirty="0">
                <a:solidFill>
                  <a:srgbClr val="FF0000"/>
                </a:solidFill>
                <a:ea typeface="黑体" panose="02010609060101010101" pitchFamily="49" charset="-122"/>
                <a:sym typeface="+mn-lt"/>
              </a:rPr>
              <a:t>普查讲</a:t>
            </a:r>
            <a:r>
              <a:rPr lang="en-US" altLang="zh-CN" sz="4996" b="1" dirty="0">
                <a:solidFill>
                  <a:srgbClr val="FF0000"/>
                </a:solidFill>
                <a:ea typeface="黑体" panose="02010609060101010101" pitchFamily="49" charset="-122"/>
                <a:sym typeface="+mn-lt"/>
              </a:rPr>
              <a:t>27</a:t>
            </a:r>
            <a:r>
              <a:rPr lang="en-US" altLang="zh-CN" sz="4996" b="1" dirty="0">
                <a:solidFill>
                  <a:srgbClr val="FF0000"/>
                </a:solidFill>
                <a:ea typeface="黑体" panose="02010609060101010101" pitchFamily="49" charset="-122"/>
                <a:cs typeface="Times New Roman" panose="02020603050405020304" pitchFamily="18" charset="0"/>
                <a:sym typeface="+mn-lt"/>
              </a:rPr>
              <a:t>Ⅰ</a:t>
            </a:r>
            <a:endParaRPr lang="zh-CN" altLang="en-US" sz="4996" b="1" dirty="0">
              <a:solidFill>
                <a:srgbClr val="FF0000"/>
              </a:solidFill>
              <a:ea typeface="楷体" panose="02010609060101010101" pitchFamily="49" charset="-122"/>
              <a:sym typeface="+mn-lt"/>
            </a:endParaRPr>
          </a:p>
        </p:txBody>
      </p:sp>
      <p:sp>
        <p:nvSpPr>
          <p:cNvPr id="10" name="TextBox 4">
            <a:extLst>
              <a:ext uri="{FF2B5EF4-FFF2-40B4-BE49-F238E27FC236}">
                <a16:creationId xmlns:a16="http://schemas.microsoft.com/office/drawing/2014/main" xmlns="" id="{E626FF52-D304-4978-B1F3-8D6AA1026F79}"/>
              </a:ext>
            </a:extLst>
          </p:cNvPr>
          <p:cNvSpPr txBox="1"/>
          <p:nvPr/>
        </p:nvSpPr>
        <p:spPr>
          <a:xfrm>
            <a:off x="2911778" y="4527796"/>
            <a:ext cx="4671000"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一张图学透</a:t>
            </a:r>
          </a:p>
        </p:txBody>
      </p:sp>
      <p:sp>
        <p:nvSpPr>
          <p:cNvPr id="11" name="TextBox 5">
            <a:extLst>
              <a:ext uri="{FF2B5EF4-FFF2-40B4-BE49-F238E27FC236}">
                <a16:creationId xmlns:a16="http://schemas.microsoft.com/office/drawing/2014/main" xmlns="" id="{2E44AC73-FFCF-4C74-8F74-D7A138C68F68}"/>
              </a:ext>
            </a:extLst>
          </p:cNvPr>
          <p:cNvSpPr txBox="1"/>
          <p:nvPr/>
        </p:nvSpPr>
        <p:spPr>
          <a:xfrm>
            <a:off x="2939848" y="8328175"/>
            <a:ext cx="4014362"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四组题讲透</a:t>
            </a:r>
          </a:p>
        </p:txBody>
      </p:sp>
      <p:sp>
        <p:nvSpPr>
          <p:cNvPr id="15" name="TextBox 9">
            <a:extLst>
              <a:ext uri="{FF2B5EF4-FFF2-40B4-BE49-F238E27FC236}">
                <a16:creationId xmlns:a16="http://schemas.microsoft.com/office/drawing/2014/main" xmlns="" id="{A863F48F-585E-4464-AC10-7D219D8118AF}"/>
              </a:ext>
            </a:extLst>
          </p:cNvPr>
          <p:cNvSpPr txBox="1"/>
          <p:nvPr/>
        </p:nvSpPr>
        <p:spPr>
          <a:xfrm>
            <a:off x="6802038"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3" action="ppaction://hlinksldjump"/>
              </a:rPr>
              <a:t>第（</a:t>
            </a:r>
            <a:r>
              <a:rPr lang="en-US" altLang="zh-CN" sz="4996" b="1" dirty="0">
                <a:solidFill>
                  <a:prstClr val="black"/>
                </a:solidFill>
                <a:ea typeface="楷体" panose="02010609060101010101" pitchFamily="49" charset="-122"/>
                <a:sym typeface="+mn-lt"/>
                <a:hlinkClick r:id="rId3" action="ppaction://hlinksldjump"/>
              </a:rPr>
              <a:t>1</a:t>
            </a:r>
            <a:r>
              <a:rPr lang="zh-CN" altLang="en-US" sz="4996" b="1" dirty="0">
                <a:solidFill>
                  <a:prstClr val="black"/>
                </a:solidFill>
                <a:ea typeface="楷体" panose="02010609060101010101" pitchFamily="49" charset="-122"/>
                <a:sym typeface="+mn-lt"/>
                <a:hlinkClick r:id="rId3" action="ppaction://hlinksldjump"/>
              </a:rPr>
              <a:t>）题</a:t>
            </a:r>
            <a:endParaRPr lang="zh-CN" altLang="en-US" sz="4996" b="1" dirty="0">
              <a:solidFill>
                <a:prstClr val="black"/>
              </a:solidFill>
              <a:ea typeface="楷体" panose="02010609060101010101" pitchFamily="49" charset="-122"/>
              <a:sym typeface="+mn-lt"/>
            </a:endParaRPr>
          </a:p>
        </p:txBody>
      </p:sp>
      <p:sp>
        <p:nvSpPr>
          <p:cNvPr id="24" name="页脚占位符 11">
            <a:extLst>
              <a:ext uri="{FF2B5EF4-FFF2-40B4-BE49-F238E27FC236}">
                <a16:creationId xmlns:a16="http://schemas.microsoft.com/office/drawing/2014/main" xmlns="" id="{3E44532C-B318-4710-8695-7E0FDB3937A0}"/>
              </a:ext>
            </a:extLst>
          </p:cNvPr>
          <p:cNvSpPr txBox="1">
            <a:spLocks/>
          </p:cNvSpPr>
          <p:nvPr/>
        </p:nvSpPr>
        <p:spPr>
          <a:xfrm>
            <a:off x="21770272" y="5913984"/>
            <a:ext cx="2283010" cy="159489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4996" dirty="0">
                <a:solidFill>
                  <a:prstClr val="black"/>
                </a:solidFill>
                <a:latin typeface="+mn-lt"/>
                <a:ea typeface="宋体" panose="02010600030101010101" pitchFamily="2" charset="-122"/>
                <a:sym typeface="+mn-lt"/>
              </a:rPr>
              <a:t>目录</a:t>
            </a:r>
            <a:endParaRPr lang="en-US" altLang="zh-CN" sz="4996" dirty="0">
              <a:solidFill>
                <a:prstClr val="black"/>
              </a:solidFill>
              <a:latin typeface="+mn-lt"/>
              <a:ea typeface="宋体" panose="02010600030101010101" pitchFamily="2" charset="-122"/>
              <a:sym typeface="+mn-lt"/>
            </a:endParaRPr>
          </a:p>
        </p:txBody>
      </p:sp>
      <p:sp>
        <p:nvSpPr>
          <p:cNvPr id="25" name="TextBox 7">
            <a:extLst>
              <a:ext uri="{FF2B5EF4-FFF2-40B4-BE49-F238E27FC236}">
                <a16:creationId xmlns:a16="http://schemas.microsoft.com/office/drawing/2014/main" xmlns="" id="{1A5A2E15-8CBB-4E73-BCB7-341406D2CDD5}"/>
              </a:ext>
            </a:extLst>
          </p:cNvPr>
          <p:cNvSpPr txBox="1"/>
          <p:nvPr/>
        </p:nvSpPr>
        <p:spPr>
          <a:xfrm>
            <a:off x="10523491"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4" action="ppaction://hlinksldjump"/>
              </a:rPr>
              <a:t>第（</a:t>
            </a:r>
            <a:r>
              <a:rPr lang="en-US" altLang="zh-CN" sz="4996" b="1" dirty="0">
                <a:solidFill>
                  <a:prstClr val="black"/>
                </a:solidFill>
                <a:ea typeface="楷体" panose="02010609060101010101" pitchFamily="49" charset="-122"/>
                <a:sym typeface="+mn-lt"/>
                <a:hlinkClick r:id="rId4" action="ppaction://hlinksldjump"/>
              </a:rPr>
              <a:t>2</a:t>
            </a:r>
            <a:r>
              <a:rPr lang="zh-CN" altLang="en-US" sz="4996" b="1" dirty="0">
                <a:solidFill>
                  <a:prstClr val="black"/>
                </a:solidFill>
                <a:ea typeface="楷体" panose="02010609060101010101" pitchFamily="49" charset="-122"/>
                <a:sym typeface="+mn-lt"/>
                <a:hlinkClick r:id="rId4" action="ppaction://hlinksldjump"/>
              </a:rPr>
              <a:t>）题</a:t>
            </a:r>
            <a:endParaRPr lang="zh-CN" altLang="en-US" sz="4996" b="1" dirty="0">
              <a:solidFill>
                <a:prstClr val="black"/>
              </a:solidFill>
              <a:ea typeface="楷体" panose="02010609060101010101" pitchFamily="49" charset="-122"/>
              <a:sym typeface="+mn-lt"/>
            </a:endParaRPr>
          </a:p>
        </p:txBody>
      </p:sp>
      <p:sp>
        <p:nvSpPr>
          <p:cNvPr id="23" name="TextBox 7">
            <a:extLst>
              <a:ext uri="{FF2B5EF4-FFF2-40B4-BE49-F238E27FC236}">
                <a16:creationId xmlns:a16="http://schemas.microsoft.com/office/drawing/2014/main" xmlns="" id="{936BCE89-8A46-4975-9741-5640D7F02320}"/>
              </a:ext>
            </a:extLst>
          </p:cNvPr>
          <p:cNvSpPr txBox="1"/>
          <p:nvPr/>
        </p:nvSpPr>
        <p:spPr>
          <a:xfrm>
            <a:off x="14244945"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5" action="ppaction://hlinksldjump"/>
              </a:rPr>
              <a:t>第（</a:t>
            </a:r>
            <a:r>
              <a:rPr lang="en-US" altLang="zh-CN" sz="4996" b="1" dirty="0">
                <a:solidFill>
                  <a:prstClr val="black"/>
                </a:solidFill>
                <a:ea typeface="楷体" panose="02010609060101010101" pitchFamily="49" charset="-122"/>
                <a:sym typeface="+mn-lt"/>
                <a:hlinkClick r:id="rId5" action="ppaction://hlinksldjump"/>
              </a:rPr>
              <a:t>3</a:t>
            </a:r>
            <a:r>
              <a:rPr lang="zh-CN" altLang="en-US" sz="4996" b="1" dirty="0">
                <a:solidFill>
                  <a:prstClr val="black"/>
                </a:solidFill>
                <a:ea typeface="楷体" panose="02010609060101010101" pitchFamily="49" charset="-122"/>
                <a:sym typeface="+mn-lt"/>
                <a:hlinkClick r:id="rId5" action="ppaction://hlinksldjump"/>
              </a:rPr>
              <a:t>）题</a:t>
            </a:r>
            <a:endParaRPr lang="zh-CN" altLang="en-US" sz="4996" b="1" dirty="0">
              <a:solidFill>
                <a:prstClr val="black"/>
              </a:solidFill>
              <a:ea typeface="楷体" panose="02010609060101010101" pitchFamily="49" charset="-122"/>
              <a:sym typeface="+mn-lt"/>
            </a:endParaRPr>
          </a:p>
        </p:txBody>
      </p:sp>
      <p:sp>
        <p:nvSpPr>
          <p:cNvPr id="31" name="TextBox 4">
            <a:extLst>
              <a:ext uri="{FF2B5EF4-FFF2-40B4-BE49-F238E27FC236}">
                <a16:creationId xmlns:a16="http://schemas.microsoft.com/office/drawing/2014/main" xmlns="" id="{E626FF52-D304-4978-B1F3-8D6AA1026F79}"/>
              </a:ext>
            </a:extLst>
          </p:cNvPr>
          <p:cNvSpPr txBox="1"/>
          <p:nvPr/>
        </p:nvSpPr>
        <p:spPr>
          <a:xfrm>
            <a:off x="7236172" y="4521027"/>
            <a:ext cx="1745903"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6" action="ppaction://hlinksldjump"/>
              </a:rPr>
              <a:t>甲烷</a:t>
            </a:r>
            <a:endParaRPr lang="zh-CN" altLang="en-US" sz="4996" b="1" dirty="0">
              <a:solidFill>
                <a:prstClr val="black"/>
              </a:solidFill>
              <a:ea typeface="宋体" panose="02010600030101010101" pitchFamily="2" charset="-122"/>
              <a:sym typeface="+mn-lt"/>
            </a:endParaRPr>
          </a:p>
        </p:txBody>
      </p:sp>
      <p:sp>
        <p:nvSpPr>
          <p:cNvPr id="14" name="TextBox 9">
            <a:extLst>
              <a:ext uri="{FF2B5EF4-FFF2-40B4-BE49-F238E27FC236}">
                <a16:creationId xmlns:a16="http://schemas.microsoft.com/office/drawing/2014/main" xmlns="" id="{F3B3A7BB-2651-43A3-8FE4-60BE3EFF3201}"/>
              </a:ext>
            </a:extLst>
          </p:cNvPr>
          <p:cNvSpPr txBox="1"/>
          <p:nvPr/>
        </p:nvSpPr>
        <p:spPr>
          <a:xfrm>
            <a:off x="6768983" y="956418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7" action="ppaction://hlinksldjump"/>
              </a:rPr>
              <a:t>第（</a:t>
            </a:r>
            <a:r>
              <a:rPr lang="en-US" altLang="zh-CN" sz="4996" b="1" dirty="0">
                <a:solidFill>
                  <a:prstClr val="black"/>
                </a:solidFill>
                <a:ea typeface="楷体" panose="02010609060101010101" pitchFamily="49" charset="-122"/>
                <a:sym typeface="+mn-lt"/>
                <a:hlinkClick r:id="rId7" action="ppaction://hlinksldjump"/>
              </a:rPr>
              <a:t>4</a:t>
            </a:r>
            <a:r>
              <a:rPr lang="zh-CN" altLang="en-US" sz="4996" b="1" dirty="0">
                <a:solidFill>
                  <a:prstClr val="black"/>
                </a:solidFill>
                <a:ea typeface="楷体" panose="02010609060101010101" pitchFamily="49" charset="-122"/>
                <a:sym typeface="+mn-lt"/>
                <a:hlinkClick r:id="rId7" action="ppaction://hlinksldjump"/>
              </a:rPr>
              <a:t>）题</a:t>
            </a:r>
            <a:endParaRPr lang="zh-CN" altLang="en-US" sz="4996" b="1" dirty="0">
              <a:solidFill>
                <a:prstClr val="black"/>
              </a:solidFill>
              <a:ea typeface="楷体" panose="02010609060101010101" pitchFamily="49" charset="-122"/>
              <a:sym typeface="+mn-lt"/>
            </a:endParaRPr>
          </a:p>
        </p:txBody>
      </p:sp>
      <p:sp>
        <p:nvSpPr>
          <p:cNvPr id="16" name="TextBox 7">
            <a:extLst>
              <a:ext uri="{FF2B5EF4-FFF2-40B4-BE49-F238E27FC236}">
                <a16:creationId xmlns:a16="http://schemas.microsoft.com/office/drawing/2014/main" xmlns="" id="{C22FF335-08D6-4C0A-BE56-4CA5D8C832F5}"/>
              </a:ext>
            </a:extLst>
          </p:cNvPr>
          <p:cNvSpPr txBox="1"/>
          <p:nvPr/>
        </p:nvSpPr>
        <p:spPr>
          <a:xfrm>
            <a:off x="10490436" y="956418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8" action="ppaction://hlinksldjump"/>
              </a:rPr>
              <a:t>第（</a:t>
            </a:r>
            <a:r>
              <a:rPr lang="en-US" altLang="zh-CN" sz="4996" b="1" dirty="0">
                <a:solidFill>
                  <a:prstClr val="black"/>
                </a:solidFill>
                <a:ea typeface="楷体" panose="02010609060101010101" pitchFamily="49" charset="-122"/>
                <a:sym typeface="+mn-lt"/>
                <a:hlinkClick r:id="rId8" action="ppaction://hlinksldjump"/>
              </a:rPr>
              <a:t>5</a:t>
            </a:r>
            <a:r>
              <a:rPr lang="zh-CN" altLang="en-US" sz="4996" b="1" dirty="0">
                <a:solidFill>
                  <a:prstClr val="black"/>
                </a:solidFill>
                <a:ea typeface="楷体" panose="02010609060101010101" pitchFamily="49" charset="-122"/>
                <a:sym typeface="+mn-lt"/>
                <a:hlinkClick r:id="rId8" action="ppaction://hlinksldjump"/>
              </a:rPr>
              <a:t>）题</a:t>
            </a:r>
            <a:endParaRPr lang="zh-CN" altLang="en-US" sz="4996" b="1" dirty="0">
              <a:solidFill>
                <a:prstClr val="black"/>
              </a:solidFill>
              <a:ea typeface="楷体" panose="02010609060101010101" pitchFamily="49" charset="-122"/>
              <a:sym typeface="+mn-lt"/>
            </a:endParaRPr>
          </a:p>
        </p:txBody>
      </p:sp>
      <p:sp>
        <p:nvSpPr>
          <p:cNvPr id="17" name="TextBox 7">
            <a:extLst>
              <a:ext uri="{FF2B5EF4-FFF2-40B4-BE49-F238E27FC236}">
                <a16:creationId xmlns:a16="http://schemas.microsoft.com/office/drawing/2014/main" xmlns="" id="{261338A1-6410-4728-9CEC-AA3A42DC9E36}"/>
              </a:ext>
            </a:extLst>
          </p:cNvPr>
          <p:cNvSpPr txBox="1"/>
          <p:nvPr/>
        </p:nvSpPr>
        <p:spPr>
          <a:xfrm>
            <a:off x="14211890" y="956418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9" action="ppaction://hlinksldjump"/>
              </a:rPr>
              <a:t>第（</a:t>
            </a:r>
            <a:r>
              <a:rPr lang="en-US" altLang="zh-CN" sz="4996" b="1" dirty="0">
                <a:solidFill>
                  <a:prstClr val="black"/>
                </a:solidFill>
                <a:ea typeface="楷体" panose="02010609060101010101" pitchFamily="49" charset="-122"/>
                <a:sym typeface="+mn-lt"/>
                <a:hlinkClick r:id="rId9" action="ppaction://hlinksldjump"/>
              </a:rPr>
              <a:t>6</a:t>
            </a:r>
            <a:r>
              <a:rPr lang="zh-CN" altLang="en-US" sz="4996" b="1" dirty="0">
                <a:solidFill>
                  <a:prstClr val="black"/>
                </a:solidFill>
                <a:ea typeface="楷体" panose="02010609060101010101" pitchFamily="49" charset="-122"/>
                <a:sym typeface="+mn-lt"/>
                <a:hlinkClick r:id="rId9" action="ppaction://hlinksldjump"/>
              </a:rPr>
              <a:t>）题</a:t>
            </a:r>
            <a:endParaRPr lang="zh-CN" altLang="en-US" sz="4996" b="1" dirty="0">
              <a:solidFill>
                <a:prstClr val="black"/>
              </a:solidFill>
              <a:ea typeface="楷体" panose="02010609060101010101" pitchFamily="49" charset="-122"/>
              <a:sym typeface="+mn-lt"/>
            </a:endParaRPr>
          </a:p>
        </p:txBody>
      </p:sp>
      <p:sp>
        <p:nvSpPr>
          <p:cNvPr id="19" name="TextBox 4">
            <a:extLst>
              <a:ext uri="{FF2B5EF4-FFF2-40B4-BE49-F238E27FC236}">
                <a16:creationId xmlns:a16="http://schemas.microsoft.com/office/drawing/2014/main" xmlns="" id="{7B2251CB-B0F4-4051-A3B3-FB16E4C25FA0}"/>
              </a:ext>
            </a:extLst>
          </p:cNvPr>
          <p:cNvSpPr txBox="1"/>
          <p:nvPr/>
        </p:nvSpPr>
        <p:spPr>
          <a:xfrm>
            <a:off x="9584429" y="4541537"/>
            <a:ext cx="1745903"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10" action="ppaction://hlinksldjump"/>
              </a:rPr>
              <a:t>乙烯</a:t>
            </a:r>
            <a:endParaRPr lang="zh-CN" altLang="en-US" sz="4996" b="1" dirty="0">
              <a:solidFill>
                <a:prstClr val="black"/>
              </a:solidFill>
              <a:ea typeface="宋体" panose="02010600030101010101" pitchFamily="2" charset="-122"/>
              <a:sym typeface="+mn-lt"/>
            </a:endParaRPr>
          </a:p>
        </p:txBody>
      </p:sp>
      <p:sp>
        <p:nvSpPr>
          <p:cNvPr id="20" name="TextBox 4">
            <a:extLst>
              <a:ext uri="{FF2B5EF4-FFF2-40B4-BE49-F238E27FC236}">
                <a16:creationId xmlns:a16="http://schemas.microsoft.com/office/drawing/2014/main" xmlns="" id="{AA622046-C97F-4F10-A3A9-238928D90B8A}"/>
              </a:ext>
            </a:extLst>
          </p:cNvPr>
          <p:cNvSpPr txBox="1"/>
          <p:nvPr/>
        </p:nvSpPr>
        <p:spPr>
          <a:xfrm>
            <a:off x="11932686" y="4527795"/>
            <a:ext cx="1745903"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11" action="ppaction://hlinksldjump"/>
              </a:rPr>
              <a:t>苯</a:t>
            </a:r>
            <a:endParaRPr lang="zh-CN" altLang="en-US" sz="4996" b="1" dirty="0">
              <a:solidFill>
                <a:prstClr val="black"/>
              </a:solidFill>
              <a:ea typeface="宋体" panose="02010600030101010101" pitchFamily="2" charset="-122"/>
              <a:sym typeface="+mn-lt"/>
            </a:endParaRPr>
          </a:p>
        </p:txBody>
      </p:sp>
    </p:spTree>
    <p:extLst>
      <p:ext uri="{BB962C8B-B14F-4D97-AF65-F5344CB8AC3E}">
        <p14:creationId xmlns:p14="http://schemas.microsoft.com/office/powerpoint/2010/main" val="4050541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甲烷</a:t>
              </a:r>
            </a:p>
          </p:txBody>
        </p:sp>
      </p:grpSp>
      <p:grpSp>
        <p:nvGrpSpPr>
          <p:cNvPr id="12" name="组合 11">
            <a:extLst>
              <a:ext uri="{FF2B5EF4-FFF2-40B4-BE49-F238E27FC236}">
                <a16:creationId xmlns:a16="http://schemas.microsoft.com/office/drawing/2014/main" xmlns="" id="{CE5F58C0-EC2B-4E38-89AF-6A04C9A9A8D4}"/>
              </a:ext>
            </a:extLst>
          </p:cNvPr>
          <p:cNvGrpSpPr/>
          <p:nvPr/>
        </p:nvGrpSpPr>
        <p:grpSpPr>
          <a:xfrm>
            <a:off x="2449690" y="7236576"/>
            <a:ext cx="5388699" cy="3003593"/>
            <a:chOff x="6088946" y="2957037"/>
            <a:chExt cx="5388699" cy="3003593"/>
          </a:xfrm>
        </p:grpSpPr>
        <p:pic>
          <p:nvPicPr>
            <p:cNvPr id="5" name="图片 4">
              <a:extLst>
                <a:ext uri="{FF2B5EF4-FFF2-40B4-BE49-F238E27FC236}">
                  <a16:creationId xmlns:a16="http://schemas.microsoft.com/office/drawing/2014/main" xmlns="" id="{C12278AD-AE8F-4AD3-89A3-45391976E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409858">
              <a:off x="6100307" y="2945676"/>
              <a:ext cx="2181293" cy="2204015"/>
            </a:xfrm>
            <a:prstGeom prst="rect">
              <a:avLst/>
            </a:prstGeom>
          </p:spPr>
        </p:pic>
        <p:grpSp>
          <p:nvGrpSpPr>
            <p:cNvPr id="11" name="组合 10">
              <a:extLst>
                <a:ext uri="{FF2B5EF4-FFF2-40B4-BE49-F238E27FC236}">
                  <a16:creationId xmlns:a16="http://schemas.microsoft.com/office/drawing/2014/main" xmlns="" id="{E3F46D4D-131D-44DB-B25B-CD80D6B1A76E}"/>
                </a:ext>
              </a:extLst>
            </p:cNvPr>
            <p:cNvGrpSpPr/>
            <p:nvPr/>
          </p:nvGrpSpPr>
          <p:grpSpPr>
            <a:xfrm>
              <a:off x="6970772" y="4022926"/>
              <a:ext cx="4506873" cy="1937704"/>
              <a:chOff x="7400779" y="3734851"/>
              <a:chExt cx="4506873" cy="1937704"/>
            </a:xfrm>
          </p:grpSpPr>
          <p:pic>
            <p:nvPicPr>
              <p:cNvPr id="10" name="图片 9" descr="图片包含 天空, 风筝, 放飞, 墙壁&#10;&#10;已生成极高可信度的说明">
                <a:extLst>
                  <a:ext uri="{FF2B5EF4-FFF2-40B4-BE49-F238E27FC236}">
                    <a16:creationId xmlns:a16="http://schemas.microsoft.com/office/drawing/2014/main" xmlns="" id="{FCA56B5F-87ED-462A-BCE5-4F81869CFE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0779" y="3734851"/>
                <a:ext cx="4506873" cy="1937704"/>
              </a:xfrm>
              <a:prstGeom prst="rect">
                <a:avLst/>
              </a:prstGeom>
            </p:spPr>
          </p:pic>
          <p:sp>
            <p:nvSpPr>
              <p:cNvPr id="47" name="矩形 46">
                <a:extLst>
                  <a:ext uri="{FF2B5EF4-FFF2-40B4-BE49-F238E27FC236}">
                    <a16:creationId xmlns:a16="http://schemas.microsoft.com/office/drawing/2014/main" xmlns="" id="{01F8E726-58E5-4E69-BEE4-98BB89969F9D}"/>
                  </a:ext>
                </a:extLst>
              </p:cNvPr>
              <p:cNvSpPr/>
              <p:nvPr/>
            </p:nvSpPr>
            <p:spPr>
              <a:xfrm>
                <a:off x="8062178" y="4295160"/>
                <a:ext cx="3263291" cy="9425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也是结构简式</a:t>
                </a:r>
              </a:p>
            </p:txBody>
          </p:sp>
        </p:gr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甲烷</a:t>
            </a:r>
          </a:p>
        </p:txBody>
      </p:sp>
      <p:sp>
        <p:nvSpPr>
          <p:cNvPr id="48" name="任意多边形: 形状 47">
            <a:extLst>
              <a:ext uri="{FF2B5EF4-FFF2-40B4-BE49-F238E27FC236}">
                <a16:creationId xmlns:a16="http://schemas.microsoft.com/office/drawing/2014/main" xmlns="" id="{0E9E4FA5-AD52-49A8-A7B3-1CDEA24323DA}"/>
              </a:ext>
            </a:extLst>
          </p:cNvPr>
          <p:cNvSpPr/>
          <p:nvPr/>
        </p:nvSpPr>
        <p:spPr>
          <a:xfrm>
            <a:off x="2789347" y="3150218"/>
            <a:ext cx="2345963"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表示</a:t>
            </a:r>
          </a:p>
        </p:txBody>
      </p:sp>
      <p:grpSp>
        <p:nvGrpSpPr>
          <p:cNvPr id="68" name="组合 67">
            <a:extLst>
              <a:ext uri="{FF2B5EF4-FFF2-40B4-BE49-F238E27FC236}">
                <a16:creationId xmlns:a16="http://schemas.microsoft.com/office/drawing/2014/main" xmlns="" id="{E587B90E-4D7B-49CE-B3E4-718A6D22F6BA}"/>
              </a:ext>
            </a:extLst>
          </p:cNvPr>
          <p:cNvGrpSpPr/>
          <p:nvPr/>
        </p:nvGrpSpPr>
        <p:grpSpPr>
          <a:xfrm>
            <a:off x="3411817" y="4623004"/>
            <a:ext cx="2345962" cy="3648520"/>
            <a:chOff x="3411817" y="4623004"/>
            <a:chExt cx="2345962" cy="3648520"/>
          </a:xfrm>
        </p:grpSpPr>
        <p:grpSp>
          <p:nvGrpSpPr>
            <p:cNvPr id="14" name="组合 13">
              <a:extLst>
                <a:ext uri="{FF2B5EF4-FFF2-40B4-BE49-F238E27FC236}">
                  <a16:creationId xmlns:a16="http://schemas.microsoft.com/office/drawing/2014/main" xmlns="" id="{3A62F430-971D-4D1E-9DD8-968767A9D967}"/>
                </a:ext>
              </a:extLst>
            </p:cNvPr>
            <p:cNvGrpSpPr/>
            <p:nvPr/>
          </p:nvGrpSpPr>
          <p:grpSpPr>
            <a:xfrm>
              <a:off x="3411817" y="4623004"/>
              <a:ext cx="2345962" cy="1744803"/>
              <a:chOff x="6177556" y="3942218"/>
              <a:chExt cx="2345962" cy="1744803"/>
            </a:xfrm>
          </p:grpSpPr>
          <p:sp>
            <p:nvSpPr>
              <p:cNvPr id="9" name="椭圆 8">
                <a:extLst>
                  <a:ext uri="{FF2B5EF4-FFF2-40B4-BE49-F238E27FC236}">
                    <a16:creationId xmlns:a16="http://schemas.microsoft.com/office/drawing/2014/main" xmlns=""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a16="http://schemas.microsoft.com/office/drawing/2014/main" xmlns="" id="{C54924F6-3C21-4746-98B7-68E79086A228}"/>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分子式</a:t>
                </a:r>
              </a:p>
            </p:txBody>
          </p:sp>
        </p:grpSp>
        <p:sp>
          <p:nvSpPr>
            <p:cNvPr id="62" name="TextBox 4">
              <a:extLst>
                <a:ext uri="{FF2B5EF4-FFF2-40B4-BE49-F238E27FC236}">
                  <a16:creationId xmlns:a16="http://schemas.microsoft.com/office/drawing/2014/main" xmlns="" id="{2B30C9C0-7F7F-4863-B7E9-0D93BA025C94}"/>
                </a:ext>
              </a:extLst>
            </p:cNvPr>
            <p:cNvSpPr txBox="1"/>
            <p:nvPr/>
          </p:nvSpPr>
          <p:spPr>
            <a:xfrm>
              <a:off x="3730688" y="7348194"/>
              <a:ext cx="1708220"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CH</a:t>
              </a:r>
              <a:r>
                <a:rPr lang="en-US" altLang="zh-CN" sz="5400" b="1" baseline="-25000" dirty="0">
                  <a:solidFill>
                    <a:prstClr val="black"/>
                  </a:solidFill>
                  <a:ea typeface="宋体" panose="02010600030101010101" pitchFamily="2" charset="-122"/>
                  <a:sym typeface="+mn-lt"/>
                </a:rPr>
                <a:t>4</a:t>
              </a:r>
              <a:endParaRPr lang="zh-CN" altLang="en-US" sz="5400" b="1" baseline="-25000" dirty="0">
                <a:solidFill>
                  <a:prstClr val="black"/>
                </a:solidFill>
                <a:ea typeface="宋体" panose="02010600030101010101" pitchFamily="2" charset="-122"/>
                <a:sym typeface="+mn-lt"/>
              </a:endParaRPr>
            </a:p>
          </p:txBody>
        </p:sp>
      </p:grpSp>
      <p:grpSp>
        <p:nvGrpSpPr>
          <p:cNvPr id="70" name="组合 69">
            <a:extLst>
              <a:ext uri="{FF2B5EF4-FFF2-40B4-BE49-F238E27FC236}">
                <a16:creationId xmlns:a16="http://schemas.microsoft.com/office/drawing/2014/main" xmlns="" id="{7FC0575D-21BC-4E1C-A629-66982762A967}"/>
              </a:ext>
            </a:extLst>
          </p:cNvPr>
          <p:cNvGrpSpPr/>
          <p:nvPr/>
        </p:nvGrpSpPr>
        <p:grpSpPr>
          <a:xfrm>
            <a:off x="17544398" y="4623004"/>
            <a:ext cx="3832716" cy="6826268"/>
            <a:chOff x="17544398" y="4623004"/>
            <a:chExt cx="3832716" cy="6826268"/>
          </a:xfrm>
        </p:grpSpPr>
        <p:grpSp>
          <p:nvGrpSpPr>
            <p:cNvPr id="59" name="组合 58">
              <a:extLst>
                <a:ext uri="{FF2B5EF4-FFF2-40B4-BE49-F238E27FC236}">
                  <a16:creationId xmlns:a16="http://schemas.microsoft.com/office/drawing/2014/main" xmlns="" id="{C728CE55-1755-4091-88C5-33F765DFFB73}"/>
                </a:ext>
              </a:extLst>
            </p:cNvPr>
            <p:cNvGrpSpPr/>
            <p:nvPr/>
          </p:nvGrpSpPr>
          <p:grpSpPr>
            <a:xfrm>
              <a:off x="18112163" y="4623004"/>
              <a:ext cx="2697187" cy="1744803"/>
              <a:chOff x="15445380" y="4479970"/>
              <a:chExt cx="2697187" cy="1744803"/>
            </a:xfrm>
          </p:grpSpPr>
          <p:sp>
            <p:nvSpPr>
              <p:cNvPr id="60" name="椭圆 59">
                <a:extLst>
                  <a:ext uri="{FF2B5EF4-FFF2-40B4-BE49-F238E27FC236}">
                    <a16:creationId xmlns:a16="http://schemas.microsoft.com/office/drawing/2014/main" xmlns="" id="{7113B08D-5C39-4F62-B3DE-FAC8703EC1D8}"/>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61" name="矩形: 圆角 60">
                <a:extLst>
                  <a:ext uri="{FF2B5EF4-FFF2-40B4-BE49-F238E27FC236}">
                    <a16:creationId xmlns:a16="http://schemas.microsoft.com/office/drawing/2014/main" xmlns="" id="{78C18F90-89E6-4DF3-89F1-7745FE860F73}"/>
                  </a:ext>
                </a:extLst>
              </p:cNvPr>
              <p:cNvSpPr/>
              <p:nvPr/>
            </p:nvSpPr>
            <p:spPr>
              <a:xfrm>
                <a:off x="15445380" y="5432773"/>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空间结构</a:t>
                </a:r>
              </a:p>
            </p:txBody>
          </p:sp>
        </p:grpSp>
        <p:pic>
          <p:nvPicPr>
            <p:cNvPr id="17" name="图片 16" descr="图片包含 天平&#10;&#10;已生成极高可信度的说明">
              <a:extLst>
                <a:ext uri="{FF2B5EF4-FFF2-40B4-BE49-F238E27FC236}">
                  <a16:creationId xmlns:a16="http://schemas.microsoft.com/office/drawing/2014/main" xmlns="" id="{7CA9BDA4-4599-4AD6-9917-276484F103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44398" y="6857999"/>
              <a:ext cx="3832716" cy="4591273"/>
            </a:xfrm>
            <a:prstGeom prst="rect">
              <a:avLst/>
            </a:prstGeom>
          </p:spPr>
        </p:pic>
      </p:grpSp>
      <p:grpSp>
        <p:nvGrpSpPr>
          <p:cNvPr id="69" name="组合 68">
            <a:extLst>
              <a:ext uri="{FF2B5EF4-FFF2-40B4-BE49-F238E27FC236}">
                <a16:creationId xmlns:a16="http://schemas.microsoft.com/office/drawing/2014/main" xmlns="" id="{2211BECE-498D-4086-82DB-4D609820BC6B}"/>
              </a:ext>
            </a:extLst>
          </p:cNvPr>
          <p:cNvGrpSpPr/>
          <p:nvPr/>
        </p:nvGrpSpPr>
        <p:grpSpPr>
          <a:xfrm>
            <a:off x="13921339" y="4623004"/>
            <a:ext cx="2697187" cy="6388280"/>
            <a:chOff x="14126128" y="4623004"/>
            <a:chExt cx="2697187" cy="6388280"/>
          </a:xfrm>
        </p:grpSpPr>
        <p:grpSp>
          <p:nvGrpSpPr>
            <p:cNvPr id="15" name="组合 14">
              <a:extLst>
                <a:ext uri="{FF2B5EF4-FFF2-40B4-BE49-F238E27FC236}">
                  <a16:creationId xmlns:a16="http://schemas.microsoft.com/office/drawing/2014/main" xmlns="" id="{D9AB777E-8987-473C-ACAA-B334A2B6C1E8}"/>
                </a:ext>
              </a:extLst>
            </p:cNvPr>
            <p:cNvGrpSpPr/>
            <p:nvPr/>
          </p:nvGrpSpPr>
          <p:grpSpPr>
            <a:xfrm>
              <a:off x="14126128" y="4623004"/>
              <a:ext cx="2697187" cy="1744803"/>
              <a:chOff x="15445380" y="4479970"/>
              <a:chExt cx="2697187" cy="1744803"/>
            </a:xfrm>
          </p:grpSpPr>
          <p:sp>
            <p:nvSpPr>
              <p:cNvPr id="56" name="椭圆 55">
                <a:extLst>
                  <a:ext uri="{FF2B5EF4-FFF2-40B4-BE49-F238E27FC236}">
                    <a16:creationId xmlns:a16="http://schemas.microsoft.com/office/drawing/2014/main" xmlns="" id="{4644C6DA-334B-42EF-9B07-A186A3EF85E0}"/>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57" name="矩形: 圆角 56">
                <a:extLst>
                  <a:ext uri="{FF2B5EF4-FFF2-40B4-BE49-F238E27FC236}">
                    <a16:creationId xmlns:a16="http://schemas.microsoft.com/office/drawing/2014/main" xmlns="" id="{56ABF3BA-80B4-479F-9204-65F69E20C650}"/>
                  </a:ext>
                </a:extLst>
              </p:cNvPr>
              <p:cNvSpPr/>
              <p:nvPr/>
            </p:nvSpPr>
            <p:spPr>
              <a:xfrm>
                <a:off x="15445380" y="5432773"/>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分子模型</a:t>
                </a:r>
              </a:p>
            </p:txBody>
          </p:sp>
        </p:grpSp>
        <p:pic>
          <p:nvPicPr>
            <p:cNvPr id="19" name="图片 18" descr="图片包含 室内&#10;&#10;已生成高可信度的说明">
              <a:extLst>
                <a:ext uri="{FF2B5EF4-FFF2-40B4-BE49-F238E27FC236}">
                  <a16:creationId xmlns:a16="http://schemas.microsoft.com/office/drawing/2014/main" xmlns="" id="{8E41EB4F-0BEC-4DF3-8759-B33E0E92B7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527663" y="6809523"/>
              <a:ext cx="1894117" cy="1800000"/>
            </a:xfrm>
            <a:prstGeom prst="rect">
              <a:avLst/>
            </a:prstGeom>
          </p:spPr>
        </p:pic>
        <p:pic>
          <p:nvPicPr>
            <p:cNvPr id="21" name="图片 20">
              <a:extLst>
                <a:ext uri="{FF2B5EF4-FFF2-40B4-BE49-F238E27FC236}">
                  <a16:creationId xmlns:a16="http://schemas.microsoft.com/office/drawing/2014/main" xmlns="" id="{1BFD2EB2-6A59-4F50-A7B5-D4C545D8EF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14274" y="9211284"/>
              <a:ext cx="1920895" cy="1800000"/>
            </a:xfrm>
            <a:prstGeom prst="rect">
              <a:avLst/>
            </a:prstGeom>
          </p:spPr>
        </p:pic>
      </p:grpSp>
      <p:grpSp>
        <p:nvGrpSpPr>
          <p:cNvPr id="67" name="组合 66">
            <a:extLst>
              <a:ext uri="{FF2B5EF4-FFF2-40B4-BE49-F238E27FC236}">
                <a16:creationId xmlns:a16="http://schemas.microsoft.com/office/drawing/2014/main" xmlns="" id="{D2C24D7E-6C7F-4B45-9570-C1CE30FA3A93}"/>
              </a:ext>
            </a:extLst>
          </p:cNvPr>
          <p:cNvGrpSpPr/>
          <p:nvPr/>
        </p:nvGrpSpPr>
        <p:grpSpPr>
          <a:xfrm>
            <a:off x="6683650" y="4623004"/>
            <a:ext cx="2641865" cy="5251543"/>
            <a:chOff x="6806473" y="4623004"/>
            <a:chExt cx="2641865" cy="5251543"/>
          </a:xfrm>
        </p:grpSpPr>
        <p:grpSp>
          <p:nvGrpSpPr>
            <p:cNvPr id="49" name="组合 48">
              <a:extLst>
                <a:ext uri="{FF2B5EF4-FFF2-40B4-BE49-F238E27FC236}">
                  <a16:creationId xmlns:a16="http://schemas.microsoft.com/office/drawing/2014/main" xmlns="" id="{424DD451-9341-4B90-9882-5E6B2BD4B4B0}"/>
                </a:ext>
              </a:extLst>
            </p:cNvPr>
            <p:cNvGrpSpPr/>
            <p:nvPr/>
          </p:nvGrpSpPr>
          <p:grpSpPr>
            <a:xfrm>
              <a:off x="6954424" y="4623004"/>
              <a:ext cx="2345962" cy="1744803"/>
              <a:chOff x="6177556" y="3942218"/>
              <a:chExt cx="2345962" cy="1744803"/>
            </a:xfrm>
          </p:grpSpPr>
          <p:sp>
            <p:nvSpPr>
              <p:cNvPr id="50" name="椭圆 49">
                <a:extLst>
                  <a:ext uri="{FF2B5EF4-FFF2-40B4-BE49-F238E27FC236}">
                    <a16:creationId xmlns:a16="http://schemas.microsoft.com/office/drawing/2014/main" xmlns="" id="{0E4D0D04-D8E4-472A-A718-C7CBDEA61A54}"/>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51" name="矩形: 圆角 50">
                <a:extLst>
                  <a:ext uri="{FF2B5EF4-FFF2-40B4-BE49-F238E27FC236}">
                    <a16:creationId xmlns:a16="http://schemas.microsoft.com/office/drawing/2014/main" xmlns="" id="{C8923CDE-4B47-46E3-8DA9-0AC97644873A}"/>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电子式</a:t>
                </a:r>
              </a:p>
            </p:txBody>
          </p:sp>
        </p:grpSp>
        <p:pic>
          <p:nvPicPr>
            <p:cNvPr id="63" name="图片 62">
              <a:extLst>
                <a:ext uri="{FF2B5EF4-FFF2-40B4-BE49-F238E27FC236}">
                  <a16:creationId xmlns:a16="http://schemas.microsoft.com/office/drawing/2014/main" xmlns="" id="{55E62AA3-0618-4F29-A8DB-44034CDA1EB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06473" y="6814547"/>
              <a:ext cx="2641865" cy="3060000"/>
            </a:xfrm>
            <a:prstGeom prst="rect">
              <a:avLst/>
            </a:prstGeom>
          </p:spPr>
        </p:pic>
      </p:grpSp>
      <p:grpSp>
        <p:nvGrpSpPr>
          <p:cNvPr id="66" name="组合 65">
            <a:extLst>
              <a:ext uri="{FF2B5EF4-FFF2-40B4-BE49-F238E27FC236}">
                <a16:creationId xmlns:a16="http://schemas.microsoft.com/office/drawing/2014/main" xmlns="" id="{1DB177E8-76C9-4112-BDDE-50C151597297}"/>
              </a:ext>
            </a:extLst>
          </p:cNvPr>
          <p:cNvGrpSpPr/>
          <p:nvPr/>
        </p:nvGrpSpPr>
        <p:grpSpPr>
          <a:xfrm>
            <a:off x="10251386" y="4623004"/>
            <a:ext cx="2744082" cy="5452306"/>
            <a:chOff x="10203175" y="4623004"/>
            <a:chExt cx="2744082" cy="5452306"/>
          </a:xfrm>
        </p:grpSpPr>
        <p:grpSp>
          <p:nvGrpSpPr>
            <p:cNvPr id="52" name="组合 51">
              <a:extLst>
                <a:ext uri="{FF2B5EF4-FFF2-40B4-BE49-F238E27FC236}">
                  <a16:creationId xmlns:a16="http://schemas.microsoft.com/office/drawing/2014/main" xmlns="" id="{9572A415-25A5-4BB4-B3C9-11BA5C6331B1}"/>
                </a:ext>
              </a:extLst>
            </p:cNvPr>
            <p:cNvGrpSpPr/>
            <p:nvPr/>
          </p:nvGrpSpPr>
          <p:grpSpPr>
            <a:xfrm>
              <a:off x="10402235" y="4623004"/>
              <a:ext cx="2345962" cy="1744803"/>
              <a:chOff x="6177556" y="3942218"/>
              <a:chExt cx="2345962" cy="1744803"/>
            </a:xfrm>
          </p:grpSpPr>
          <p:sp>
            <p:nvSpPr>
              <p:cNvPr id="53" name="椭圆 52">
                <a:extLst>
                  <a:ext uri="{FF2B5EF4-FFF2-40B4-BE49-F238E27FC236}">
                    <a16:creationId xmlns:a16="http://schemas.microsoft.com/office/drawing/2014/main" xmlns="" id="{5456E366-51D8-43FA-A5AD-03E39F0C41E6}"/>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54" name="矩形: 圆角 53">
                <a:extLst>
                  <a:ext uri="{FF2B5EF4-FFF2-40B4-BE49-F238E27FC236}">
                    <a16:creationId xmlns:a16="http://schemas.microsoft.com/office/drawing/2014/main" xmlns="" id="{462B8D0A-969C-456F-BBB7-7FF6B1B01E6C}"/>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结构式</a:t>
                </a:r>
              </a:p>
            </p:txBody>
          </p:sp>
        </p:grpSp>
        <p:pic>
          <p:nvPicPr>
            <p:cNvPr id="65" name="图片 64" descr="图片包含 物体&#10;&#10;已生成高可信度的说明">
              <a:extLst>
                <a:ext uri="{FF2B5EF4-FFF2-40B4-BE49-F238E27FC236}">
                  <a16:creationId xmlns:a16="http://schemas.microsoft.com/office/drawing/2014/main" xmlns="" id="{A3D3432B-B56A-4B3B-AEBD-573FD7383B7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203175" y="6835310"/>
              <a:ext cx="2744082" cy="3240000"/>
            </a:xfrm>
            <a:prstGeom prst="rect">
              <a:avLst/>
            </a:prstGeom>
          </p:spPr>
        </p:pic>
      </p:grpSp>
      <p:grpSp>
        <p:nvGrpSpPr>
          <p:cNvPr id="71" name="组合 70">
            <a:extLst>
              <a:ext uri="{FF2B5EF4-FFF2-40B4-BE49-F238E27FC236}">
                <a16:creationId xmlns:a16="http://schemas.microsoft.com/office/drawing/2014/main" xmlns="" id="{5402EF21-480B-4A1B-BC93-C8984828DDB0}"/>
              </a:ext>
            </a:extLst>
          </p:cNvPr>
          <p:cNvGrpSpPr/>
          <p:nvPr/>
        </p:nvGrpSpPr>
        <p:grpSpPr>
          <a:xfrm>
            <a:off x="2789347" y="11555326"/>
            <a:ext cx="17165554" cy="861133"/>
            <a:chOff x="2789347" y="11555326"/>
            <a:chExt cx="17165554" cy="861133"/>
          </a:xfrm>
        </p:grpSpPr>
        <p:sp>
          <p:nvSpPr>
            <p:cNvPr id="82" name="任意多边形: 形状 81">
              <a:extLst>
                <a:ext uri="{FF2B5EF4-FFF2-40B4-BE49-F238E27FC236}">
                  <a16:creationId xmlns:a16="http://schemas.microsoft.com/office/drawing/2014/main" xmlns="" id="{70B7BA16-C0BE-45A0-ABCD-88D98EE74C83}"/>
                </a:ext>
              </a:extLst>
            </p:cNvPr>
            <p:cNvSpPr/>
            <p:nvPr/>
          </p:nvSpPr>
          <p:spPr>
            <a:xfrm>
              <a:off x="2789347" y="11589892"/>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物理性质</a:t>
              </a:r>
            </a:p>
          </p:txBody>
        </p:sp>
        <p:sp>
          <p:nvSpPr>
            <p:cNvPr id="83" name="TextBox 4">
              <a:extLst>
                <a:ext uri="{FF2B5EF4-FFF2-40B4-BE49-F238E27FC236}">
                  <a16:creationId xmlns:a16="http://schemas.microsoft.com/office/drawing/2014/main" xmlns="" id="{445EA167-B3DD-4D61-8A6D-5E056E7E2E4B}"/>
                </a:ext>
              </a:extLst>
            </p:cNvPr>
            <p:cNvSpPr txBox="1"/>
            <p:nvPr/>
          </p:nvSpPr>
          <p:spPr>
            <a:xfrm>
              <a:off x="7050572" y="11555326"/>
              <a:ext cx="12904329" cy="861133"/>
            </a:xfrm>
            <a:prstGeom prst="rect">
              <a:avLst/>
            </a:prstGeom>
            <a:noFill/>
          </p:spPr>
          <p:txBody>
            <a:bodyPr wrap="square" rtlCol="0">
              <a:spAutoFit/>
            </a:bodyPr>
            <a:lstStyle/>
            <a:p>
              <a:pPr defTabSz="1825681"/>
              <a:r>
                <a:rPr lang="zh-CN" altLang="en-US" sz="4800" b="1" dirty="0">
                  <a:solidFill>
                    <a:prstClr val="black"/>
                  </a:solidFill>
                  <a:ea typeface="宋体" panose="02010600030101010101" pitchFamily="2" charset="-122"/>
                  <a:sym typeface="+mn-lt"/>
                </a:rPr>
                <a:t>无色、无味气体，</a:t>
              </a:r>
              <a:r>
                <a:rPr lang="en-US" altLang="zh-CN" sz="4800" b="1" dirty="0">
                  <a:solidFill>
                    <a:prstClr val="black"/>
                  </a:solidFill>
                  <a:ea typeface="宋体" panose="02010600030101010101" pitchFamily="2" charset="-122"/>
                  <a:sym typeface="+mn-lt"/>
                </a:rPr>
                <a:t>______</a:t>
              </a:r>
              <a:r>
                <a:rPr lang="zh-CN" altLang="en-US" sz="4800" b="1" dirty="0">
                  <a:solidFill>
                    <a:prstClr val="black"/>
                  </a:solidFill>
                  <a:ea typeface="宋体" panose="02010600030101010101" pitchFamily="2" charset="-122"/>
                  <a:sym typeface="+mn-lt"/>
                </a:rPr>
                <a:t>于水，密度比空气小</a:t>
              </a:r>
            </a:p>
          </p:txBody>
        </p:sp>
      </p:grpSp>
      <p:sp>
        <p:nvSpPr>
          <p:cNvPr id="4" name="矩形 3">
            <a:extLst>
              <a:ext uri="{FF2B5EF4-FFF2-40B4-BE49-F238E27FC236}">
                <a16:creationId xmlns:a16="http://schemas.microsoft.com/office/drawing/2014/main" xmlns="" id="{D2902D48-5332-4D39-B6CA-04962C502C74}"/>
              </a:ext>
            </a:extLst>
          </p:cNvPr>
          <p:cNvSpPr/>
          <p:nvPr/>
        </p:nvSpPr>
        <p:spPr>
          <a:xfrm>
            <a:off x="12220712" y="11540896"/>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难溶</a:t>
            </a:r>
            <a:endParaRPr lang="zh-CN" altLang="en-US" dirty="0">
              <a:solidFill>
                <a:srgbClr val="FF0000"/>
              </a:solidFill>
            </a:endParaRPr>
          </a:p>
        </p:txBody>
      </p:sp>
    </p:spTree>
    <p:extLst>
      <p:ext uri="{BB962C8B-B14F-4D97-AF65-F5344CB8AC3E}">
        <p14:creationId xmlns:p14="http://schemas.microsoft.com/office/powerpoint/2010/main" val="52195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甲烷</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甲烷</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3112563"/>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化学性质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854346" y="4892475"/>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p>
          </p:txBody>
        </p:sp>
      </p:grpSp>
      <p:grpSp>
        <p:nvGrpSpPr>
          <p:cNvPr id="16" name="组合 15">
            <a:extLst>
              <a:ext uri="{FF2B5EF4-FFF2-40B4-BE49-F238E27FC236}">
                <a16:creationId xmlns:a16="http://schemas.microsoft.com/office/drawing/2014/main" xmlns="" id="{388E7AC0-F30F-4FD1-9002-28B58E4FB5B4}"/>
              </a:ext>
            </a:extLst>
          </p:cNvPr>
          <p:cNvGrpSpPr/>
          <p:nvPr/>
        </p:nvGrpSpPr>
        <p:grpSpPr>
          <a:xfrm>
            <a:off x="1710814" y="7808514"/>
            <a:ext cx="10474836" cy="1110414"/>
            <a:chOff x="1710814" y="7377685"/>
            <a:chExt cx="10474836" cy="1110414"/>
          </a:xfrm>
        </p:grpSpPr>
        <p:sp>
          <p:nvSpPr>
            <p:cNvPr id="64" name="TextBox 4">
              <a:extLst>
                <a:ext uri="{FF2B5EF4-FFF2-40B4-BE49-F238E27FC236}">
                  <a16:creationId xmlns:a16="http://schemas.microsoft.com/office/drawing/2014/main" xmlns="" id="{5B485277-326E-4849-A37F-8ABC5E299E8B}"/>
                </a:ext>
              </a:extLst>
            </p:cNvPr>
            <p:cNvSpPr txBox="1"/>
            <p:nvPr/>
          </p:nvSpPr>
          <p:spPr>
            <a:xfrm>
              <a:off x="1710814" y="7564769"/>
              <a:ext cx="10474836"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CH</a:t>
              </a:r>
              <a:r>
                <a:rPr lang="en-US" altLang="zh-CN" sz="5400" b="1" baseline="-25000" dirty="0">
                  <a:solidFill>
                    <a:prstClr val="black"/>
                  </a:solidFill>
                  <a:ea typeface="宋体" panose="02010600030101010101" pitchFamily="2" charset="-122"/>
                  <a:sym typeface="+mn-lt"/>
                </a:rPr>
                <a:t>4</a:t>
              </a:r>
              <a:r>
                <a:rPr lang="en-US" altLang="zh-CN" sz="5400" b="1" dirty="0">
                  <a:solidFill>
                    <a:prstClr val="black"/>
                  </a:solidFill>
                  <a:ea typeface="宋体" panose="02010600030101010101" pitchFamily="2" charset="-122"/>
                  <a:sym typeface="+mn-lt"/>
                </a:rPr>
                <a:t>+O</a:t>
              </a:r>
              <a:r>
                <a:rPr lang="en-US" altLang="zh-CN" sz="5400" b="1" baseline="-25000" dirty="0">
                  <a:solidFill>
                    <a:prstClr val="black"/>
                  </a:solidFill>
                  <a:ea typeface="宋体" panose="02010600030101010101" pitchFamily="2" charset="-122"/>
                  <a:sym typeface="+mn-lt"/>
                </a:rPr>
                <a:t>2</a:t>
              </a:r>
              <a:r>
                <a:rPr lang="en-US" altLang="zh-CN" sz="5400" b="1" dirty="0">
                  <a:solidFill>
                    <a:prstClr val="black"/>
                  </a:solidFill>
                  <a:ea typeface="宋体" panose="02010600030101010101" pitchFamily="2" charset="-122"/>
                  <a:sym typeface="+mn-lt"/>
                </a:rPr>
                <a:t>              CO</a:t>
              </a:r>
              <a:r>
                <a:rPr lang="en-US" altLang="zh-CN" sz="5400" b="1" baseline="-25000" dirty="0">
                  <a:solidFill>
                    <a:prstClr val="black"/>
                  </a:solidFill>
                  <a:ea typeface="宋体" panose="02010600030101010101" pitchFamily="2" charset="-122"/>
                  <a:sym typeface="+mn-lt"/>
                </a:rPr>
                <a:t>2</a:t>
              </a:r>
              <a:r>
                <a:rPr lang="en-US" altLang="zh-CN" sz="5400" b="1" dirty="0">
                  <a:solidFill>
                    <a:prstClr val="black"/>
                  </a:solidFill>
                  <a:ea typeface="宋体" panose="02010600030101010101" pitchFamily="2" charset="-122"/>
                  <a:sym typeface="+mn-lt"/>
                </a:rPr>
                <a:t>+2H</a:t>
              </a:r>
              <a:r>
                <a:rPr lang="en-US" altLang="zh-CN" sz="5400" b="1" baseline="-25000" dirty="0">
                  <a:solidFill>
                    <a:prstClr val="black"/>
                  </a:solidFill>
                  <a:ea typeface="宋体" panose="02010600030101010101" pitchFamily="2" charset="-122"/>
                  <a:sym typeface="+mn-lt"/>
                </a:rPr>
                <a:t>2</a:t>
              </a:r>
              <a:r>
                <a:rPr lang="en-US" altLang="zh-CN" sz="5400" b="1" dirty="0">
                  <a:solidFill>
                    <a:prstClr val="black"/>
                  </a:solidFill>
                  <a:ea typeface="宋体" panose="02010600030101010101" pitchFamily="2" charset="-122"/>
                  <a:sym typeface="+mn-lt"/>
                </a:rPr>
                <a:t>O</a:t>
              </a:r>
              <a:endParaRPr lang="zh-CN" altLang="en-US" sz="5400" b="1" dirty="0">
                <a:solidFill>
                  <a:prstClr val="black"/>
                </a:solidFill>
                <a:ea typeface="宋体" panose="02010600030101010101" pitchFamily="2" charset="-122"/>
                <a:sym typeface="+mn-lt"/>
              </a:endParaRPr>
            </a:p>
          </p:txBody>
        </p:sp>
        <p:grpSp>
          <p:nvGrpSpPr>
            <p:cNvPr id="8" name="组合 7">
              <a:extLst>
                <a:ext uri="{FF2B5EF4-FFF2-40B4-BE49-F238E27FC236}">
                  <a16:creationId xmlns:a16="http://schemas.microsoft.com/office/drawing/2014/main" xmlns="" id="{13422B16-3544-4ED1-87FD-DEE2B4618C40}"/>
                </a:ext>
              </a:extLst>
            </p:cNvPr>
            <p:cNvGrpSpPr/>
            <p:nvPr/>
          </p:nvGrpSpPr>
          <p:grpSpPr>
            <a:xfrm>
              <a:off x="5429641" y="7377685"/>
              <a:ext cx="2182762" cy="648749"/>
              <a:chOff x="13922477" y="4642272"/>
              <a:chExt cx="2182762" cy="648749"/>
            </a:xfrm>
          </p:grpSpPr>
          <p:cxnSp>
            <p:nvCxnSpPr>
              <p:cNvPr id="4" name="直接箭头连接符 3">
                <a:extLst>
                  <a:ext uri="{FF2B5EF4-FFF2-40B4-BE49-F238E27FC236}">
                    <a16:creationId xmlns:a16="http://schemas.microsoft.com/office/drawing/2014/main" xmlns="" id="{3490AD4D-5991-4BBE-A135-E756C550BF6D}"/>
                  </a:ext>
                </a:extLst>
              </p:cNvPr>
              <p:cNvCxnSpPr>
                <a:cxnSpLocks/>
              </p:cNvCxnSpPr>
              <p:nvPr/>
            </p:nvCxnSpPr>
            <p:spPr>
              <a:xfrm>
                <a:off x="13922477" y="5291021"/>
                <a:ext cx="2182762"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7" name="文本框 6">
                <a:extLst>
                  <a:ext uri="{FF2B5EF4-FFF2-40B4-BE49-F238E27FC236}">
                    <a16:creationId xmlns:a16="http://schemas.microsoft.com/office/drawing/2014/main" xmlns="" id="{5768BD0E-177E-49BE-A5F2-26C81610942C}"/>
                  </a:ext>
                </a:extLst>
              </p:cNvPr>
              <p:cNvSpPr txBox="1"/>
              <p:nvPr/>
            </p:nvSpPr>
            <p:spPr>
              <a:xfrm>
                <a:off x="14459860" y="4642272"/>
                <a:ext cx="1107996" cy="646203"/>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点燃</a:t>
                </a:r>
              </a:p>
            </p:txBody>
          </p:sp>
        </p:grpSp>
      </p:grpSp>
      <p:sp>
        <p:nvSpPr>
          <p:cNvPr id="74" name="TextBox 4">
            <a:extLst>
              <a:ext uri="{FF2B5EF4-FFF2-40B4-BE49-F238E27FC236}">
                <a16:creationId xmlns:a16="http://schemas.microsoft.com/office/drawing/2014/main" xmlns="" id="{490D7BAE-A540-418F-B112-BBAB2BF84E8D}"/>
              </a:ext>
            </a:extLst>
          </p:cNvPr>
          <p:cNvSpPr txBox="1"/>
          <p:nvPr/>
        </p:nvSpPr>
        <p:spPr>
          <a:xfrm>
            <a:off x="13723728" y="6960462"/>
            <a:ext cx="4361497" cy="2988510"/>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宋体" panose="02010600030101010101" pitchFamily="2" charset="-122"/>
                <a:sym typeface="+mn-lt"/>
              </a:rPr>
              <a:t>在空气中燃烧，火焰呈淡蓝色，放出大量的热</a:t>
            </a:r>
          </a:p>
        </p:txBody>
      </p:sp>
    </p:spTree>
    <p:extLst>
      <p:ext uri="{BB962C8B-B14F-4D97-AF65-F5344CB8AC3E}">
        <p14:creationId xmlns:p14="http://schemas.microsoft.com/office/powerpoint/2010/main" val="418514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甲烷</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甲烷</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3112563"/>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化学性质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6612718" y="3112563"/>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取代反应</a:t>
              </a:r>
            </a:p>
          </p:txBody>
        </p:sp>
      </p:grpSp>
      <p:grpSp>
        <p:nvGrpSpPr>
          <p:cNvPr id="16" name="组合 15">
            <a:extLst>
              <a:ext uri="{FF2B5EF4-FFF2-40B4-BE49-F238E27FC236}">
                <a16:creationId xmlns:a16="http://schemas.microsoft.com/office/drawing/2014/main" xmlns="" id="{388E7AC0-F30F-4FD1-9002-28B58E4FB5B4}"/>
              </a:ext>
            </a:extLst>
          </p:cNvPr>
          <p:cNvGrpSpPr/>
          <p:nvPr/>
        </p:nvGrpSpPr>
        <p:grpSpPr>
          <a:xfrm>
            <a:off x="7158641" y="6033748"/>
            <a:ext cx="10474836" cy="1061829"/>
            <a:chOff x="1986808" y="7333937"/>
            <a:chExt cx="10474836" cy="1061829"/>
          </a:xfrm>
        </p:grpSpPr>
        <p:sp>
          <p:nvSpPr>
            <p:cNvPr id="64" name="TextBox 4">
              <a:extLst>
                <a:ext uri="{FF2B5EF4-FFF2-40B4-BE49-F238E27FC236}">
                  <a16:creationId xmlns:a16="http://schemas.microsoft.com/office/drawing/2014/main" xmlns="" id="{5B485277-326E-4849-A37F-8ABC5E299E8B}"/>
                </a:ext>
              </a:extLst>
            </p:cNvPr>
            <p:cNvSpPr txBox="1"/>
            <p:nvPr/>
          </p:nvSpPr>
          <p:spPr>
            <a:xfrm>
              <a:off x="1986808" y="7564769"/>
              <a:ext cx="10474836" cy="830997"/>
            </a:xfrm>
            <a:prstGeom prst="rect">
              <a:avLst/>
            </a:prstGeom>
            <a:noFill/>
          </p:spPr>
          <p:txBody>
            <a:bodyPr wrap="square" rtlCol="0">
              <a:spAutoFit/>
            </a:bodyPr>
            <a:lstStyle/>
            <a:p>
              <a:pPr algn="ctr" defTabSz="1825681"/>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4</a:t>
              </a:r>
              <a:r>
                <a:rPr lang="en-US" altLang="zh-CN" sz="4800" b="1" dirty="0">
                  <a:solidFill>
                    <a:prstClr val="black"/>
                  </a:solidFill>
                  <a:ea typeface="宋体" panose="02010600030101010101" pitchFamily="2" charset="-122"/>
                  <a:sym typeface="+mn-lt"/>
                </a:rPr>
                <a:t>+Cl</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CH</a:t>
              </a:r>
              <a:r>
                <a:rPr lang="en-US" altLang="zh-CN" sz="4800" b="1" baseline="-25000" dirty="0">
                  <a:solidFill>
                    <a:prstClr val="black"/>
                  </a:solidFill>
                  <a:ea typeface="宋体" panose="02010600030101010101" pitchFamily="2" charset="-122"/>
                  <a:sym typeface="+mn-lt"/>
                </a:rPr>
                <a:t>3</a:t>
              </a:r>
              <a:r>
                <a:rPr lang="en-US" altLang="zh-CN" sz="4800" b="1" dirty="0">
                  <a:solidFill>
                    <a:prstClr val="black"/>
                  </a:solidFill>
                  <a:ea typeface="宋体" panose="02010600030101010101" pitchFamily="2" charset="-122"/>
                  <a:sym typeface="+mn-lt"/>
                </a:rPr>
                <a:t>Cl +HCl</a:t>
              </a:r>
              <a:endParaRPr lang="zh-CN" altLang="en-US" sz="4800" b="1" dirty="0">
                <a:solidFill>
                  <a:prstClr val="black"/>
                </a:solidFill>
                <a:ea typeface="宋体" panose="02010600030101010101" pitchFamily="2" charset="-122"/>
                <a:sym typeface="+mn-lt"/>
              </a:endParaRPr>
            </a:p>
          </p:txBody>
        </p:sp>
        <p:grpSp>
          <p:nvGrpSpPr>
            <p:cNvPr id="8" name="组合 7">
              <a:extLst>
                <a:ext uri="{FF2B5EF4-FFF2-40B4-BE49-F238E27FC236}">
                  <a16:creationId xmlns:a16="http://schemas.microsoft.com/office/drawing/2014/main" xmlns="" id="{13422B16-3544-4ED1-87FD-DEE2B4618C40}"/>
                </a:ext>
              </a:extLst>
            </p:cNvPr>
            <p:cNvGrpSpPr/>
            <p:nvPr/>
          </p:nvGrpSpPr>
          <p:grpSpPr>
            <a:xfrm>
              <a:off x="5636120" y="7333937"/>
              <a:ext cx="1800000" cy="692497"/>
              <a:chOff x="14128956" y="4598524"/>
              <a:chExt cx="1800000" cy="692497"/>
            </a:xfrm>
          </p:grpSpPr>
          <p:cxnSp>
            <p:nvCxnSpPr>
              <p:cNvPr id="4" name="直接箭头连接符 3">
                <a:extLst>
                  <a:ext uri="{FF2B5EF4-FFF2-40B4-BE49-F238E27FC236}">
                    <a16:creationId xmlns:a16="http://schemas.microsoft.com/office/drawing/2014/main" xmlns="" id="{3490AD4D-5991-4BBE-A135-E756C550BF6D}"/>
                  </a:ext>
                </a:extLst>
              </p:cNvPr>
              <p:cNvCxnSpPr>
                <a:cxnSpLocks/>
              </p:cNvCxnSpPr>
              <p:nvPr/>
            </p:nvCxnSpPr>
            <p:spPr>
              <a:xfrm>
                <a:off x="14128956" y="5291021"/>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7" name="文本框 6">
                <a:extLst>
                  <a:ext uri="{FF2B5EF4-FFF2-40B4-BE49-F238E27FC236}">
                    <a16:creationId xmlns:a16="http://schemas.microsoft.com/office/drawing/2014/main" xmlns="" id="{5768BD0E-177E-49BE-A5F2-26C81610942C}"/>
                  </a:ext>
                </a:extLst>
              </p:cNvPr>
              <p:cNvSpPr txBox="1"/>
              <p:nvPr/>
            </p:nvSpPr>
            <p:spPr>
              <a:xfrm>
                <a:off x="14704989" y="4598524"/>
                <a:ext cx="647934"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光</a:t>
                </a:r>
              </a:p>
            </p:txBody>
          </p:sp>
        </p:grpSp>
      </p:grpSp>
      <p:sp>
        <p:nvSpPr>
          <p:cNvPr id="74" name="TextBox 4">
            <a:extLst>
              <a:ext uri="{FF2B5EF4-FFF2-40B4-BE49-F238E27FC236}">
                <a16:creationId xmlns:a16="http://schemas.microsoft.com/office/drawing/2014/main" xmlns="" id="{490D7BAE-A540-418F-B112-BBAB2BF84E8D}"/>
              </a:ext>
            </a:extLst>
          </p:cNvPr>
          <p:cNvSpPr txBox="1"/>
          <p:nvPr/>
        </p:nvSpPr>
        <p:spPr>
          <a:xfrm>
            <a:off x="2771326" y="4177883"/>
            <a:ext cx="18082893" cy="1569660"/>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000" b="1" dirty="0">
                <a:solidFill>
                  <a:prstClr val="black"/>
                </a:solidFill>
                <a:ea typeface="宋体" panose="02010600030101010101" pitchFamily="2" charset="-122"/>
                <a:sym typeface="+mn-lt"/>
              </a:rPr>
              <a:t>概念：有机分子里的某些原子或原子团被其他原子或原子团所代替的反应</a:t>
            </a:r>
            <a:endParaRPr lang="en-US" altLang="zh-CN" sz="4000" b="1" dirty="0">
              <a:solidFill>
                <a:prstClr val="black"/>
              </a:solidFill>
              <a:ea typeface="宋体" panose="02010600030101010101" pitchFamily="2" charset="-122"/>
              <a:sym typeface="+mn-lt"/>
            </a:endParaRPr>
          </a:p>
          <a:p>
            <a:pPr marL="685800" indent="-685800" defTabSz="1825681">
              <a:lnSpc>
                <a:spcPct val="120000"/>
              </a:lnSpc>
              <a:buFont typeface="Arial" panose="020B0604020202020204" pitchFamily="34" charset="0"/>
              <a:buChar char="•"/>
            </a:pPr>
            <a:r>
              <a:rPr lang="zh-CN" altLang="en-US" sz="4000" b="1" dirty="0">
                <a:solidFill>
                  <a:prstClr val="black"/>
                </a:solidFill>
                <a:ea typeface="宋体" panose="02010600030101010101" pitchFamily="2" charset="-122"/>
                <a:sym typeface="+mn-lt"/>
              </a:rPr>
              <a:t>甲烷与氯气反应：有油状物质生成，产生少量白雾</a:t>
            </a:r>
          </a:p>
        </p:txBody>
      </p:sp>
      <p:grpSp>
        <p:nvGrpSpPr>
          <p:cNvPr id="29" name="组合 28">
            <a:extLst>
              <a:ext uri="{FF2B5EF4-FFF2-40B4-BE49-F238E27FC236}">
                <a16:creationId xmlns:a16="http://schemas.microsoft.com/office/drawing/2014/main" xmlns="" id="{59DD0F1C-16D4-4B8A-9F41-6841DDBEB676}"/>
              </a:ext>
            </a:extLst>
          </p:cNvPr>
          <p:cNvGrpSpPr/>
          <p:nvPr/>
        </p:nvGrpSpPr>
        <p:grpSpPr>
          <a:xfrm>
            <a:off x="6706010" y="7496543"/>
            <a:ext cx="10651471" cy="1061829"/>
            <a:chOff x="1710813" y="7333937"/>
            <a:chExt cx="10651471" cy="1061829"/>
          </a:xfrm>
        </p:grpSpPr>
        <p:sp>
          <p:nvSpPr>
            <p:cNvPr id="30" name="TextBox 4">
              <a:extLst>
                <a:ext uri="{FF2B5EF4-FFF2-40B4-BE49-F238E27FC236}">
                  <a16:creationId xmlns:a16="http://schemas.microsoft.com/office/drawing/2014/main" xmlns="" id="{2CBD8E6F-016D-4DD5-84A5-DC5832E9CF87}"/>
                </a:ext>
              </a:extLst>
            </p:cNvPr>
            <p:cNvSpPr txBox="1"/>
            <p:nvPr/>
          </p:nvSpPr>
          <p:spPr>
            <a:xfrm>
              <a:off x="1710813" y="7564769"/>
              <a:ext cx="10651471" cy="830997"/>
            </a:xfrm>
            <a:prstGeom prst="rect">
              <a:avLst/>
            </a:prstGeom>
            <a:noFill/>
          </p:spPr>
          <p:txBody>
            <a:bodyPr wrap="square" rtlCol="0">
              <a:spAutoFit/>
            </a:bodyPr>
            <a:lstStyle/>
            <a:p>
              <a:pPr algn="ctr" defTabSz="1825681"/>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3</a:t>
              </a:r>
              <a:r>
                <a:rPr lang="en-US" altLang="zh-CN" sz="4800" b="1" dirty="0">
                  <a:solidFill>
                    <a:prstClr val="black"/>
                  </a:solidFill>
                  <a:ea typeface="宋体" panose="02010600030101010101" pitchFamily="2" charset="-122"/>
                  <a:sym typeface="+mn-lt"/>
                </a:rPr>
                <a:t>Cl+Cl</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Cl</a:t>
              </a:r>
              <a:r>
                <a:rPr lang="en-US" altLang="zh-CN" sz="4800" b="1" baseline="-25000" dirty="0">
                  <a:solidFill>
                    <a:prstClr val="black"/>
                  </a:solidFill>
                  <a:ea typeface="宋体" panose="02010600030101010101" pitchFamily="2" charset="-122"/>
                  <a:sym typeface="+mn-lt"/>
                </a:rPr>
                <a:t>2  </a:t>
              </a:r>
              <a:r>
                <a:rPr lang="en-US" altLang="zh-CN" sz="4800" b="1" dirty="0">
                  <a:solidFill>
                    <a:prstClr val="black"/>
                  </a:solidFill>
                  <a:ea typeface="宋体" panose="02010600030101010101" pitchFamily="2" charset="-122"/>
                  <a:sym typeface="+mn-lt"/>
                </a:rPr>
                <a:t>+HCl</a:t>
              </a:r>
              <a:endParaRPr lang="zh-CN" altLang="en-US" sz="4800" b="1" dirty="0">
                <a:solidFill>
                  <a:prstClr val="black"/>
                </a:solidFill>
                <a:ea typeface="宋体" panose="02010600030101010101" pitchFamily="2" charset="-122"/>
                <a:sym typeface="+mn-lt"/>
              </a:endParaRPr>
            </a:p>
          </p:txBody>
        </p:sp>
        <p:grpSp>
          <p:nvGrpSpPr>
            <p:cNvPr id="31" name="组合 30">
              <a:extLst>
                <a:ext uri="{FF2B5EF4-FFF2-40B4-BE49-F238E27FC236}">
                  <a16:creationId xmlns:a16="http://schemas.microsoft.com/office/drawing/2014/main" xmlns="" id="{323A971E-E496-4B25-B3F6-F59A381AB279}"/>
                </a:ext>
              </a:extLst>
            </p:cNvPr>
            <p:cNvGrpSpPr/>
            <p:nvPr/>
          </p:nvGrpSpPr>
          <p:grpSpPr>
            <a:xfrm>
              <a:off x="5842599" y="7333937"/>
              <a:ext cx="1800000" cy="692497"/>
              <a:chOff x="14335435" y="4598524"/>
              <a:chExt cx="1800000" cy="692497"/>
            </a:xfrm>
          </p:grpSpPr>
          <p:cxnSp>
            <p:nvCxnSpPr>
              <p:cNvPr id="32" name="直接箭头连接符 31">
                <a:extLst>
                  <a:ext uri="{FF2B5EF4-FFF2-40B4-BE49-F238E27FC236}">
                    <a16:creationId xmlns:a16="http://schemas.microsoft.com/office/drawing/2014/main" xmlns="" id="{0A5561DF-2982-4E89-8C03-446744973917}"/>
                  </a:ext>
                </a:extLst>
              </p:cNvPr>
              <p:cNvCxnSpPr>
                <a:cxnSpLocks/>
              </p:cNvCxnSpPr>
              <p:nvPr/>
            </p:nvCxnSpPr>
            <p:spPr>
              <a:xfrm>
                <a:off x="14335435" y="5291021"/>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33" name="文本框 32">
                <a:extLst>
                  <a:ext uri="{FF2B5EF4-FFF2-40B4-BE49-F238E27FC236}">
                    <a16:creationId xmlns:a16="http://schemas.microsoft.com/office/drawing/2014/main" xmlns="" id="{63009D56-F09F-476E-AB72-A111B6B20250}"/>
                  </a:ext>
                </a:extLst>
              </p:cNvPr>
              <p:cNvSpPr txBox="1"/>
              <p:nvPr/>
            </p:nvSpPr>
            <p:spPr>
              <a:xfrm>
                <a:off x="14911468" y="4598524"/>
                <a:ext cx="647934"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光</a:t>
                </a:r>
              </a:p>
            </p:txBody>
          </p:sp>
        </p:grpSp>
      </p:grpSp>
      <p:grpSp>
        <p:nvGrpSpPr>
          <p:cNvPr id="5" name="组合 4">
            <a:extLst>
              <a:ext uri="{FF2B5EF4-FFF2-40B4-BE49-F238E27FC236}">
                <a16:creationId xmlns:a16="http://schemas.microsoft.com/office/drawing/2014/main" xmlns="" id="{ACC00812-77E2-4787-AF25-FA103E7434F5}"/>
              </a:ext>
            </a:extLst>
          </p:cNvPr>
          <p:cNvGrpSpPr/>
          <p:nvPr/>
        </p:nvGrpSpPr>
        <p:grpSpPr>
          <a:xfrm>
            <a:off x="6527507" y="8924516"/>
            <a:ext cx="10829974" cy="1835763"/>
            <a:chOff x="5878575" y="8924516"/>
            <a:chExt cx="10829974" cy="1835763"/>
          </a:xfrm>
        </p:grpSpPr>
        <p:grpSp>
          <p:nvGrpSpPr>
            <p:cNvPr id="39" name="组合 38">
              <a:extLst>
                <a:ext uri="{FF2B5EF4-FFF2-40B4-BE49-F238E27FC236}">
                  <a16:creationId xmlns:a16="http://schemas.microsoft.com/office/drawing/2014/main" xmlns="" id="{6CE948C3-639F-4474-BD1D-94EA1269D169}"/>
                </a:ext>
              </a:extLst>
            </p:cNvPr>
            <p:cNvGrpSpPr/>
            <p:nvPr/>
          </p:nvGrpSpPr>
          <p:grpSpPr>
            <a:xfrm>
              <a:off x="5878575" y="8924516"/>
              <a:ext cx="10829974" cy="1061829"/>
              <a:chOff x="1710814" y="7333937"/>
              <a:chExt cx="10829974" cy="1061829"/>
            </a:xfrm>
          </p:grpSpPr>
          <p:sp>
            <p:nvSpPr>
              <p:cNvPr id="40" name="TextBox 4">
                <a:extLst>
                  <a:ext uri="{FF2B5EF4-FFF2-40B4-BE49-F238E27FC236}">
                    <a16:creationId xmlns:a16="http://schemas.microsoft.com/office/drawing/2014/main" xmlns="" id="{7AC476E1-6C53-45D2-9DDA-DF87274BFA3D}"/>
                  </a:ext>
                </a:extLst>
              </p:cNvPr>
              <p:cNvSpPr txBox="1"/>
              <p:nvPr/>
            </p:nvSpPr>
            <p:spPr>
              <a:xfrm>
                <a:off x="1710814" y="7564769"/>
                <a:ext cx="10829974" cy="830997"/>
              </a:xfrm>
              <a:prstGeom prst="rect">
                <a:avLst/>
              </a:prstGeom>
              <a:noFill/>
            </p:spPr>
            <p:txBody>
              <a:bodyPr wrap="square" rtlCol="0">
                <a:spAutoFit/>
              </a:bodyPr>
              <a:lstStyle/>
              <a:p>
                <a:pPr algn="ctr" defTabSz="1825681"/>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Cl</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+Cl</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CHCl</a:t>
                </a:r>
                <a:r>
                  <a:rPr lang="en-US" altLang="zh-CN" sz="4800" b="1" baseline="-25000" dirty="0">
                    <a:solidFill>
                      <a:prstClr val="black"/>
                    </a:solidFill>
                    <a:ea typeface="宋体" panose="02010600030101010101" pitchFamily="2" charset="-122"/>
                    <a:sym typeface="+mn-lt"/>
                  </a:rPr>
                  <a:t>3  </a:t>
                </a:r>
                <a:r>
                  <a:rPr lang="en-US" altLang="zh-CN" sz="4800" b="1" dirty="0">
                    <a:solidFill>
                      <a:prstClr val="black"/>
                    </a:solidFill>
                    <a:ea typeface="宋体" panose="02010600030101010101" pitchFamily="2" charset="-122"/>
                    <a:sym typeface="+mn-lt"/>
                  </a:rPr>
                  <a:t>+HCl</a:t>
                </a:r>
                <a:endParaRPr lang="zh-CN" altLang="en-US" sz="4800" b="1" dirty="0">
                  <a:solidFill>
                    <a:prstClr val="black"/>
                  </a:solidFill>
                  <a:ea typeface="宋体" panose="02010600030101010101" pitchFamily="2" charset="-122"/>
                  <a:sym typeface="+mn-lt"/>
                </a:endParaRPr>
              </a:p>
            </p:txBody>
          </p:sp>
          <p:grpSp>
            <p:nvGrpSpPr>
              <p:cNvPr id="41" name="组合 40">
                <a:extLst>
                  <a:ext uri="{FF2B5EF4-FFF2-40B4-BE49-F238E27FC236}">
                    <a16:creationId xmlns:a16="http://schemas.microsoft.com/office/drawing/2014/main" xmlns="" id="{7E00C42E-D7C8-4A8C-BE15-3DA35ED4D560}"/>
                  </a:ext>
                </a:extLst>
              </p:cNvPr>
              <p:cNvGrpSpPr/>
              <p:nvPr/>
            </p:nvGrpSpPr>
            <p:grpSpPr>
              <a:xfrm>
                <a:off x="6019581" y="7333937"/>
                <a:ext cx="1800000" cy="692497"/>
                <a:chOff x="14512417" y="4598524"/>
                <a:chExt cx="1800000" cy="692497"/>
              </a:xfrm>
            </p:grpSpPr>
            <p:cxnSp>
              <p:nvCxnSpPr>
                <p:cNvPr id="42" name="直接箭头连接符 41">
                  <a:extLst>
                    <a:ext uri="{FF2B5EF4-FFF2-40B4-BE49-F238E27FC236}">
                      <a16:creationId xmlns:a16="http://schemas.microsoft.com/office/drawing/2014/main" xmlns="" id="{FA04C43F-A046-4434-A8EA-8F5DF9F16E00}"/>
                    </a:ext>
                  </a:extLst>
                </p:cNvPr>
                <p:cNvCxnSpPr>
                  <a:cxnSpLocks/>
                </p:cNvCxnSpPr>
                <p:nvPr/>
              </p:nvCxnSpPr>
              <p:spPr>
                <a:xfrm>
                  <a:off x="14512417" y="5291021"/>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43" name="文本框 42">
                  <a:extLst>
                    <a:ext uri="{FF2B5EF4-FFF2-40B4-BE49-F238E27FC236}">
                      <a16:creationId xmlns:a16="http://schemas.microsoft.com/office/drawing/2014/main" xmlns="" id="{95F06D25-2848-46E9-89AB-084C6B016CD5}"/>
                    </a:ext>
                  </a:extLst>
                </p:cNvPr>
                <p:cNvSpPr txBox="1"/>
                <p:nvPr/>
              </p:nvSpPr>
              <p:spPr>
                <a:xfrm>
                  <a:off x="15088450" y="4598524"/>
                  <a:ext cx="647934"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光</a:t>
                  </a:r>
                </a:p>
              </p:txBody>
            </p:sp>
          </p:grpSp>
        </p:grpSp>
        <p:sp>
          <p:nvSpPr>
            <p:cNvPr id="2" name="文本框 1">
              <a:extLst>
                <a:ext uri="{FF2B5EF4-FFF2-40B4-BE49-F238E27FC236}">
                  <a16:creationId xmlns:a16="http://schemas.microsoft.com/office/drawing/2014/main" xmlns="" id="{21998D7E-2D88-4CCF-B066-A70789DB827E}"/>
                </a:ext>
              </a:extLst>
            </p:cNvPr>
            <p:cNvSpPr txBox="1"/>
            <p:nvPr/>
          </p:nvSpPr>
          <p:spPr>
            <a:xfrm>
              <a:off x="11871766" y="10052393"/>
              <a:ext cx="2242922" cy="707886"/>
            </a:xfrm>
            <a:prstGeom prst="rect">
              <a:avLst/>
            </a:prstGeom>
            <a:noFill/>
          </p:spPr>
          <p:txBody>
            <a:bodyPr wrap="none" rtlCol="0">
              <a:spAutoFit/>
            </a:bodyPr>
            <a:lstStyle/>
            <a:p>
              <a:r>
                <a:rPr lang="zh-CN" altLang="en-US" sz="4000" b="1" dirty="0">
                  <a:latin typeface="楷体" panose="02010609060101010101" pitchFamily="49" charset="-122"/>
                  <a:ea typeface="楷体" panose="02010609060101010101" pitchFamily="49" charset="-122"/>
                </a:rPr>
                <a:t>（氯仿）</a:t>
              </a:r>
            </a:p>
          </p:txBody>
        </p:sp>
      </p:grpSp>
      <p:grpSp>
        <p:nvGrpSpPr>
          <p:cNvPr id="6" name="组合 5">
            <a:extLst>
              <a:ext uri="{FF2B5EF4-FFF2-40B4-BE49-F238E27FC236}">
                <a16:creationId xmlns:a16="http://schemas.microsoft.com/office/drawing/2014/main" xmlns="" id="{F119EE44-0007-4432-BF11-760B7EFE5D8A}"/>
              </a:ext>
            </a:extLst>
          </p:cNvPr>
          <p:cNvGrpSpPr/>
          <p:nvPr/>
        </p:nvGrpSpPr>
        <p:grpSpPr>
          <a:xfrm>
            <a:off x="6557003" y="10536501"/>
            <a:ext cx="11143380" cy="1703325"/>
            <a:chOff x="5908071" y="10536501"/>
            <a:chExt cx="11143380" cy="1703325"/>
          </a:xfrm>
        </p:grpSpPr>
        <p:grpSp>
          <p:nvGrpSpPr>
            <p:cNvPr id="34" name="组合 33">
              <a:extLst>
                <a:ext uri="{FF2B5EF4-FFF2-40B4-BE49-F238E27FC236}">
                  <a16:creationId xmlns:a16="http://schemas.microsoft.com/office/drawing/2014/main" xmlns="" id="{7072ED9A-A2C9-4C51-99CE-92B5393E8B81}"/>
                </a:ext>
              </a:extLst>
            </p:cNvPr>
            <p:cNvGrpSpPr/>
            <p:nvPr/>
          </p:nvGrpSpPr>
          <p:grpSpPr>
            <a:xfrm>
              <a:off x="5908071" y="10536501"/>
              <a:ext cx="11143380" cy="1061829"/>
              <a:chOff x="1710813" y="7333937"/>
              <a:chExt cx="11143380" cy="1061829"/>
            </a:xfrm>
          </p:grpSpPr>
          <p:sp>
            <p:nvSpPr>
              <p:cNvPr id="35" name="TextBox 4">
                <a:extLst>
                  <a:ext uri="{FF2B5EF4-FFF2-40B4-BE49-F238E27FC236}">
                    <a16:creationId xmlns:a16="http://schemas.microsoft.com/office/drawing/2014/main" xmlns="" id="{24BFF3D7-85E3-4A23-86A6-8DA615F4F600}"/>
                  </a:ext>
                </a:extLst>
              </p:cNvPr>
              <p:cNvSpPr txBox="1"/>
              <p:nvPr/>
            </p:nvSpPr>
            <p:spPr>
              <a:xfrm>
                <a:off x="1710813" y="7564769"/>
                <a:ext cx="11143380" cy="830997"/>
              </a:xfrm>
              <a:prstGeom prst="rect">
                <a:avLst/>
              </a:prstGeom>
              <a:noFill/>
            </p:spPr>
            <p:txBody>
              <a:bodyPr wrap="square" rtlCol="0">
                <a:spAutoFit/>
              </a:bodyPr>
              <a:lstStyle/>
              <a:p>
                <a:pPr algn="ctr" defTabSz="1825681"/>
                <a:r>
                  <a:rPr lang="en-US" altLang="zh-CN" sz="4800" b="1" dirty="0">
                    <a:solidFill>
                      <a:prstClr val="black"/>
                    </a:solidFill>
                    <a:ea typeface="宋体" panose="02010600030101010101" pitchFamily="2" charset="-122"/>
                    <a:sym typeface="+mn-lt"/>
                  </a:rPr>
                  <a:t>CHCl</a:t>
                </a:r>
                <a:r>
                  <a:rPr lang="en-US" altLang="zh-CN" sz="4800" b="1" baseline="-25000" dirty="0">
                    <a:solidFill>
                      <a:prstClr val="black"/>
                    </a:solidFill>
                    <a:ea typeface="宋体" panose="02010600030101010101" pitchFamily="2" charset="-122"/>
                    <a:sym typeface="+mn-lt"/>
                  </a:rPr>
                  <a:t>3</a:t>
                </a:r>
                <a:r>
                  <a:rPr lang="en-US" altLang="zh-CN" sz="4800" b="1" dirty="0">
                    <a:solidFill>
                      <a:prstClr val="black"/>
                    </a:solidFill>
                    <a:ea typeface="宋体" panose="02010600030101010101" pitchFamily="2" charset="-122"/>
                    <a:sym typeface="+mn-lt"/>
                  </a:rPr>
                  <a:t>+Cl</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CCl</a:t>
                </a:r>
                <a:r>
                  <a:rPr lang="en-US" altLang="zh-CN" sz="4800" b="1" baseline="-25000" dirty="0">
                    <a:solidFill>
                      <a:prstClr val="black"/>
                    </a:solidFill>
                    <a:ea typeface="宋体" panose="02010600030101010101" pitchFamily="2" charset="-122"/>
                    <a:sym typeface="+mn-lt"/>
                  </a:rPr>
                  <a:t>4     </a:t>
                </a:r>
                <a:r>
                  <a:rPr lang="en-US" altLang="zh-CN" sz="4800" b="1" dirty="0">
                    <a:solidFill>
                      <a:prstClr val="black"/>
                    </a:solidFill>
                    <a:ea typeface="宋体" panose="02010600030101010101" pitchFamily="2" charset="-122"/>
                    <a:sym typeface="+mn-lt"/>
                  </a:rPr>
                  <a:t>+HCl</a:t>
                </a:r>
                <a:endParaRPr lang="zh-CN" altLang="en-US" sz="4800" b="1" dirty="0">
                  <a:solidFill>
                    <a:prstClr val="black"/>
                  </a:solidFill>
                  <a:ea typeface="宋体" panose="02010600030101010101" pitchFamily="2" charset="-122"/>
                  <a:sym typeface="+mn-lt"/>
                </a:endParaRPr>
              </a:p>
            </p:txBody>
          </p:sp>
          <p:grpSp>
            <p:nvGrpSpPr>
              <p:cNvPr id="36" name="组合 35">
                <a:extLst>
                  <a:ext uri="{FF2B5EF4-FFF2-40B4-BE49-F238E27FC236}">
                    <a16:creationId xmlns:a16="http://schemas.microsoft.com/office/drawing/2014/main" xmlns="" id="{3983B2C4-A769-4B86-BB42-C4DA42AB6853}"/>
                  </a:ext>
                </a:extLst>
              </p:cNvPr>
              <p:cNvGrpSpPr/>
              <p:nvPr/>
            </p:nvGrpSpPr>
            <p:grpSpPr>
              <a:xfrm>
                <a:off x="5931090" y="7333937"/>
                <a:ext cx="1800000" cy="692497"/>
                <a:chOff x="14423926" y="4598524"/>
                <a:chExt cx="1800000" cy="692497"/>
              </a:xfrm>
            </p:grpSpPr>
            <p:cxnSp>
              <p:nvCxnSpPr>
                <p:cNvPr id="37" name="直接箭头连接符 36">
                  <a:extLst>
                    <a:ext uri="{FF2B5EF4-FFF2-40B4-BE49-F238E27FC236}">
                      <a16:creationId xmlns:a16="http://schemas.microsoft.com/office/drawing/2014/main" xmlns="" id="{DAF1ED4F-C7F1-4F75-A4D7-5890160CCC78}"/>
                    </a:ext>
                  </a:extLst>
                </p:cNvPr>
                <p:cNvCxnSpPr>
                  <a:cxnSpLocks/>
                </p:cNvCxnSpPr>
                <p:nvPr/>
              </p:nvCxnSpPr>
              <p:spPr>
                <a:xfrm>
                  <a:off x="14423926" y="5291021"/>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38" name="文本框 37">
                  <a:extLst>
                    <a:ext uri="{FF2B5EF4-FFF2-40B4-BE49-F238E27FC236}">
                      <a16:creationId xmlns:a16="http://schemas.microsoft.com/office/drawing/2014/main" xmlns="" id="{4983E88C-910C-4ED9-9882-16CC69BAD19B}"/>
                    </a:ext>
                  </a:extLst>
                </p:cNvPr>
                <p:cNvSpPr txBox="1"/>
                <p:nvPr/>
              </p:nvSpPr>
              <p:spPr>
                <a:xfrm>
                  <a:off x="14999959" y="4598524"/>
                  <a:ext cx="647934"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光</a:t>
                  </a:r>
                </a:p>
              </p:txBody>
            </p:sp>
          </p:grpSp>
        </p:grpSp>
        <p:sp>
          <p:nvSpPr>
            <p:cNvPr id="49" name="文本框 48">
              <a:extLst>
                <a:ext uri="{FF2B5EF4-FFF2-40B4-BE49-F238E27FC236}">
                  <a16:creationId xmlns:a16="http://schemas.microsoft.com/office/drawing/2014/main" xmlns="" id="{2F9B94FA-1619-40D3-9492-A7021509BAD2}"/>
                </a:ext>
              </a:extLst>
            </p:cNvPr>
            <p:cNvSpPr txBox="1"/>
            <p:nvPr/>
          </p:nvSpPr>
          <p:spPr>
            <a:xfrm>
              <a:off x="11296804" y="11531940"/>
              <a:ext cx="3272050" cy="707886"/>
            </a:xfrm>
            <a:prstGeom prst="rect">
              <a:avLst/>
            </a:prstGeom>
            <a:noFill/>
          </p:spPr>
          <p:txBody>
            <a:bodyPr wrap="none" rtlCol="0">
              <a:spAutoFit/>
            </a:bodyPr>
            <a:lstStyle/>
            <a:p>
              <a:r>
                <a:rPr lang="zh-CN" altLang="en-US" sz="4000" b="1" dirty="0">
                  <a:latin typeface="楷体" panose="02010609060101010101" pitchFamily="49" charset="-122"/>
                  <a:ea typeface="楷体" panose="02010609060101010101" pitchFamily="49" charset="-122"/>
                </a:rPr>
                <a:t>（四氯化碳）</a:t>
              </a:r>
            </a:p>
          </p:txBody>
        </p:sp>
      </p:grpSp>
      <p:grpSp>
        <p:nvGrpSpPr>
          <p:cNvPr id="11" name="组合 10">
            <a:extLst>
              <a:ext uri="{FF2B5EF4-FFF2-40B4-BE49-F238E27FC236}">
                <a16:creationId xmlns:a16="http://schemas.microsoft.com/office/drawing/2014/main" xmlns="" id="{EB7C3C1F-9607-4431-B6E2-DCA1D17A8A2C}"/>
              </a:ext>
            </a:extLst>
          </p:cNvPr>
          <p:cNvGrpSpPr/>
          <p:nvPr/>
        </p:nvGrpSpPr>
        <p:grpSpPr>
          <a:xfrm>
            <a:off x="1297807" y="7334946"/>
            <a:ext cx="6496441" cy="2880000"/>
            <a:chOff x="1297807" y="7334946"/>
            <a:chExt cx="6496441" cy="2880000"/>
          </a:xfrm>
        </p:grpSpPr>
        <p:pic>
          <p:nvPicPr>
            <p:cNvPr id="10" name="图片 9" descr="图片包含 天空, 物体, 灯具, 项链&#10;&#10;已生成极高可信度的说明">
              <a:extLst>
                <a:ext uri="{FF2B5EF4-FFF2-40B4-BE49-F238E27FC236}">
                  <a16:creationId xmlns:a16="http://schemas.microsoft.com/office/drawing/2014/main" xmlns="" id="{F160882A-6395-44E9-93EF-A35C9367D2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807" y="7334946"/>
              <a:ext cx="6496441" cy="2880000"/>
            </a:xfrm>
            <a:prstGeom prst="rect">
              <a:avLst/>
            </a:prstGeom>
          </p:spPr>
        </p:pic>
        <p:sp>
          <p:nvSpPr>
            <p:cNvPr id="51" name="矩形 50">
              <a:extLst>
                <a:ext uri="{FF2B5EF4-FFF2-40B4-BE49-F238E27FC236}">
                  <a16:creationId xmlns:a16="http://schemas.microsoft.com/office/drawing/2014/main" xmlns="" id="{19C016F7-5B6A-41F0-8F02-CCFDB078367E}"/>
                </a:ext>
              </a:extLst>
            </p:cNvPr>
            <p:cNvSpPr/>
            <p:nvPr/>
          </p:nvSpPr>
          <p:spPr>
            <a:xfrm>
              <a:off x="1731815" y="7639735"/>
              <a:ext cx="5654418" cy="2023118"/>
            </a:xfrm>
            <a:prstGeom prst="rect">
              <a:avLst/>
            </a:prstGeom>
          </p:spPr>
          <p:txBody>
            <a:bodyPr wrap="square">
              <a:spAutoFit/>
            </a:bodyPr>
            <a:lstStyle/>
            <a:p>
              <a:pPr defTabSz="1218149">
                <a:lnSpc>
                  <a:spcPct val="120000"/>
                </a:lnSpc>
              </a:pPr>
              <a:r>
                <a:rPr lang="zh-CN" altLang="en-US" sz="3600" b="1" spc="130" dirty="0">
                  <a:solidFill>
                    <a:srgbClr val="2A5CAA"/>
                  </a:solidFill>
                  <a:ea typeface="楷体" panose="02010609060101010101" pitchFamily="49" charset="-122"/>
                  <a:cs typeface="Times New Roman" panose="02020603050405020304" pitchFamily="18" charset="0"/>
                  <a:sym typeface="+mn-lt"/>
                </a:rPr>
                <a:t>卤素单质必须是纯净的蒸气状态，各步反应同时进行，产物是混合物</a:t>
              </a:r>
            </a:p>
          </p:txBody>
        </p:sp>
      </p:grpSp>
      <p:sp>
        <p:nvSpPr>
          <p:cNvPr id="14" name="矩形: 圆角 13">
            <a:extLst>
              <a:ext uri="{FF2B5EF4-FFF2-40B4-BE49-F238E27FC236}">
                <a16:creationId xmlns:a16="http://schemas.microsoft.com/office/drawing/2014/main" xmlns="" id="{2C72982E-AB8D-4FB5-B56E-F2E30B5FF79E}"/>
              </a:ext>
            </a:extLst>
          </p:cNvPr>
          <p:cNvSpPr/>
          <p:nvPr/>
        </p:nvSpPr>
        <p:spPr>
          <a:xfrm>
            <a:off x="12706836" y="6264580"/>
            <a:ext cx="2056783" cy="5340802"/>
          </a:xfrm>
          <a:prstGeom prst="roundRect">
            <a:avLst/>
          </a:prstGeom>
          <a:noFill/>
          <a:ln w="76200">
            <a:solidFill>
              <a:srgbClr val="FF33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4383877" y="5133024"/>
            <a:ext cx="8046835" cy="5690116"/>
            <a:chOff x="14383877" y="5133024"/>
            <a:chExt cx="8046835" cy="5690116"/>
          </a:xfrm>
        </p:grpSpPr>
        <p:grpSp>
          <p:nvGrpSpPr>
            <p:cNvPr id="15" name="组合 14">
              <a:extLst>
                <a:ext uri="{FF2B5EF4-FFF2-40B4-BE49-F238E27FC236}">
                  <a16:creationId xmlns:a16="http://schemas.microsoft.com/office/drawing/2014/main" xmlns="" id="{1C300CD2-63EA-44A0-9555-C62C9F144A4A}"/>
                </a:ext>
              </a:extLst>
            </p:cNvPr>
            <p:cNvGrpSpPr/>
            <p:nvPr/>
          </p:nvGrpSpPr>
          <p:grpSpPr>
            <a:xfrm>
              <a:off x="16445439" y="6766676"/>
              <a:ext cx="5985273" cy="4056464"/>
              <a:chOff x="16445439" y="6766676"/>
              <a:chExt cx="5985273" cy="4056464"/>
            </a:xfrm>
          </p:grpSpPr>
          <p:pic>
            <p:nvPicPr>
              <p:cNvPr id="13" name="图片 12" descr="图片包含 物体, 天空&#10;&#10;已生成高可信度的说明">
                <a:extLst>
                  <a:ext uri="{FF2B5EF4-FFF2-40B4-BE49-F238E27FC236}">
                    <a16:creationId xmlns:a16="http://schemas.microsoft.com/office/drawing/2014/main" xmlns="" id="{42D287D9-94CB-4D22-9D74-5CDFEF6339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45439" y="6766676"/>
                <a:ext cx="5797341" cy="4056464"/>
              </a:xfrm>
              <a:prstGeom prst="rect">
                <a:avLst/>
              </a:prstGeom>
            </p:spPr>
          </p:pic>
          <p:sp>
            <p:nvSpPr>
              <p:cNvPr id="56" name="矩形 55">
                <a:extLst>
                  <a:ext uri="{FF2B5EF4-FFF2-40B4-BE49-F238E27FC236}">
                    <a16:creationId xmlns:a16="http://schemas.microsoft.com/office/drawing/2014/main" xmlns="" id="{3B1CEF68-B0EB-466B-9120-A8C43B187CD2}"/>
                  </a:ext>
                </a:extLst>
              </p:cNvPr>
              <p:cNvSpPr/>
              <p:nvPr/>
            </p:nvSpPr>
            <p:spPr>
              <a:xfrm>
                <a:off x="16720611" y="7341382"/>
                <a:ext cx="5710101" cy="2687915"/>
              </a:xfrm>
              <a:prstGeom prst="rect">
                <a:avLst/>
              </a:prstGeom>
            </p:spPr>
            <p:txBody>
              <a:bodyPr wrap="square">
                <a:spAutoFit/>
              </a:bodyPr>
              <a:lstStyle/>
              <a:p>
                <a:pPr defTabSz="1218149">
                  <a:lnSpc>
                    <a:spcPct val="120000"/>
                  </a:lnSpc>
                </a:pPr>
                <a:r>
                  <a:rPr lang="en-US" altLang="zh-CN" sz="3600" b="1" spc="130" dirty="0">
                    <a:solidFill>
                      <a:srgbClr val="2A5CAA"/>
                    </a:solidFill>
                    <a:ea typeface="楷体" panose="02010609060101010101" pitchFamily="49" charset="-122"/>
                    <a:cs typeface="Times New Roman" panose="02020603050405020304" pitchFamily="18" charset="0"/>
                    <a:sym typeface="+mn-lt"/>
                  </a:rPr>
                  <a:t>1.</a:t>
                </a:r>
                <a:r>
                  <a:rPr lang="zh-CN" altLang="en-US" sz="3600" b="1" spc="130" dirty="0">
                    <a:solidFill>
                      <a:srgbClr val="2A5CAA"/>
                    </a:solidFill>
                    <a:ea typeface="楷体" panose="02010609060101010101" pitchFamily="49" charset="-122"/>
                    <a:cs typeface="Times New Roman" panose="02020603050405020304" pitchFamily="18" charset="0"/>
                    <a:sym typeface="+mn-lt"/>
                  </a:rPr>
                  <a:t>常温下</a:t>
                </a:r>
                <a:r>
                  <a:rPr lang="en-US" altLang="zh-CN" sz="3600" b="1" spc="130" dirty="0">
                    <a:solidFill>
                      <a:srgbClr val="2A5CAA"/>
                    </a:solidFill>
                    <a:ea typeface="楷体" panose="02010609060101010101" pitchFamily="49" charset="-122"/>
                    <a:cs typeface="Times New Roman" panose="02020603050405020304" pitchFamily="18" charset="0"/>
                    <a:sym typeface="+mn-lt"/>
                  </a:rPr>
                  <a:t>_______</a:t>
                </a:r>
                <a:r>
                  <a:rPr lang="zh-CN" altLang="en-US" sz="3600" b="1" spc="130" dirty="0">
                    <a:solidFill>
                      <a:srgbClr val="2A5CAA"/>
                    </a:solidFill>
                    <a:ea typeface="楷体" panose="02010609060101010101" pitchFamily="49" charset="-122"/>
                    <a:cs typeface="Times New Roman" panose="02020603050405020304" pitchFamily="18" charset="0"/>
                    <a:sym typeface="+mn-lt"/>
                  </a:rPr>
                  <a:t>为气态，其他均为油状液体</a:t>
                </a:r>
              </a:p>
              <a:p>
                <a:pPr defTabSz="1218149">
                  <a:lnSpc>
                    <a:spcPct val="120000"/>
                  </a:lnSpc>
                </a:pPr>
                <a:r>
                  <a:rPr lang="en-US" altLang="zh-CN" sz="3600" b="1" spc="130" dirty="0">
                    <a:solidFill>
                      <a:srgbClr val="2A5CAA"/>
                    </a:solidFill>
                    <a:ea typeface="楷体" panose="02010609060101010101" pitchFamily="49" charset="-122"/>
                    <a:cs typeface="Times New Roman" panose="02020603050405020304" pitchFamily="18" charset="0"/>
                    <a:sym typeface="+mn-lt"/>
                  </a:rPr>
                  <a:t>2.CHCl</a:t>
                </a:r>
                <a:r>
                  <a:rPr lang="en-US" altLang="zh-CN" sz="36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3600" b="1" spc="130" dirty="0">
                    <a:solidFill>
                      <a:srgbClr val="2A5CAA"/>
                    </a:solidFill>
                    <a:ea typeface="楷体" panose="02010609060101010101" pitchFamily="49" charset="-122"/>
                    <a:cs typeface="Times New Roman" panose="02020603050405020304" pitchFamily="18" charset="0"/>
                    <a:sym typeface="+mn-lt"/>
                  </a:rPr>
                  <a:t>和</a:t>
                </a:r>
                <a:r>
                  <a:rPr lang="en-US" altLang="zh-CN" sz="3600" b="1" spc="130" dirty="0">
                    <a:solidFill>
                      <a:srgbClr val="2A5CAA"/>
                    </a:solidFill>
                    <a:ea typeface="楷体" panose="02010609060101010101" pitchFamily="49" charset="-122"/>
                    <a:cs typeface="Times New Roman" panose="02020603050405020304" pitchFamily="18" charset="0"/>
                    <a:sym typeface="+mn-lt"/>
                  </a:rPr>
                  <a:t>CCl</a:t>
                </a:r>
                <a:r>
                  <a:rPr lang="en-US" altLang="zh-CN" sz="3600" b="1" spc="130" baseline="-25000" dirty="0">
                    <a:solidFill>
                      <a:srgbClr val="2A5CAA"/>
                    </a:solidFill>
                    <a:ea typeface="楷体" panose="02010609060101010101" pitchFamily="49" charset="-122"/>
                    <a:cs typeface="Times New Roman" panose="02020603050405020304" pitchFamily="18" charset="0"/>
                    <a:sym typeface="+mn-lt"/>
                  </a:rPr>
                  <a:t>4</a:t>
                </a:r>
                <a:r>
                  <a:rPr lang="zh-CN" altLang="en-US" sz="3600" b="1" spc="130" dirty="0">
                    <a:solidFill>
                      <a:srgbClr val="2A5CAA"/>
                    </a:solidFill>
                    <a:ea typeface="楷体" panose="02010609060101010101" pitchFamily="49" charset="-122"/>
                    <a:cs typeface="Times New Roman" panose="02020603050405020304" pitchFamily="18" charset="0"/>
                    <a:sym typeface="+mn-lt"/>
                  </a:rPr>
                  <a:t>是工业上重要的有机溶剂</a:t>
                </a:r>
              </a:p>
            </p:txBody>
          </p:sp>
        </p:grpSp>
        <p:pic>
          <p:nvPicPr>
            <p:cNvPr id="50" name="图片 49">
              <a:extLst>
                <a:ext uri="{FF2B5EF4-FFF2-40B4-BE49-F238E27FC236}">
                  <a16:creationId xmlns:a16="http://schemas.microsoft.com/office/drawing/2014/main" xmlns="" id="{C12278AD-AE8F-4AD3-89A3-45391976E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a:off x="14383877" y="5133024"/>
              <a:ext cx="4841237" cy="2372400"/>
            </a:xfrm>
            <a:prstGeom prst="rect">
              <a:avLst/>
            </a:prstGeom>
          </p:spPr>
        </p:pic>
      </p:grpSp>
      <p:sp>
        <p:nvSpPr>
          <p:cNvPr id="17" name="矩形 16">
            <a:extLst>
              <a:ext uri="{FF2B5EF4-FFF2-40B4-BE49-F238E27FC236}">
                <a16:creationId xmlns:a16="http://schemas.microsoft.com/office/drawing/2014/main" xmlns="" id="{25528685-2A35-484A-B399-E3935D7105C0}"/>
              </a:ext>
            </a:extLst>
          </p:cNvPr>
          <p:cNvSpPr/>
          <p:nvPr/>
        </p:nvSpPr>
        <p:spPr>
          <a:xfrm>
            <a:off x="18632229" y="7332164"/>
            <a:ext cx="1570495" cy="646331"/>
          </a:xfrm>
          <a:prstGeom prst="rect">
            <a:avLst/>
          </a:prstGeom>
        </p:spPr>
        <p:txBody>
          <a:bodyPr wrap="none">
            <a:spAutoFit/>
          </a:bodyPr>
          <a:lstStyle/>
          <a:p>
            <a:r>
              <a:rPr lang="en-US" altLang="zh-CN" sz="3600" b="1" spc="130" dirty="0">
                <a:solidFill>
                  <a:srgbClr val="FF0000"/>
                </a:solidFill>
                <a:ea typeface="楷体" panose="02010609060101010101" pitchFamily="49" charset="-122"/>
                <a:cs typeface="Times New Roman" panose="02020603050405020304" pitchFamily="18" charset="0"/>
                <a:sym typeface="+mn-lt"/>
              </a:rPr>
              <a:t>CH</a:t>
            </a:r>
            <a:r>
              <a:rPr lang="en-US" altLang="zh-CN" sz="3600" b="1" spc="130" baseline="-25000" dirty="0">
                <a:solidFill>
                  <a:srgbClr val="FF0000"/>
                </a:solidFill>
                <a:ea typeface="楷体" panose="02010609060101010101" pitchFamily="49" charset="-122"/>
                <a:cs typeface="Times New Roman" panose="02020603050405020304" pitchFamily="18" charset="0"/>
                <a:sym typeface="+mn-lt"/>
              </a:rPr>
              <a:t>3</a:t>
            </a:r>
            <a:r>
              <a:rPr lang="en-US" altLang="zh-CN" sz="3600" b="1" spc="130" dirty="0">
                <a:solidFill>
                  <a:srgbClr val="FF0000"/>
                </a:solidFill>
                <a:ea typeface="楷体" panose="02010609060101010101" pitchFamily="49" charset="-122"/>
                <a:cs typeface="Times New Roman" panose="02020603050405020304" pitchFamily="18" charset="0"/>
                <a:sym typeface="+mn-lt"/>
              </a:rPr>
              <a:t>Cl</a:t>
            </a:r>
            <a:endParaRPr lang="zh-CN" altLang="en-US" dirty="0">
              <a:solidFill>
                <a:srgbClr val="FF0000"/>
              </a:solidFill>
            </a:endParaRPr>
          </a:p>
        </p:txBody>
      </p:sp>
    </p:spTree>
    <p:extLst>
      <p:ext uri="{BB962C8B-B14F-4D97-AF65-F5344CB8AC3E}">
        <p14:creationId xmlns:p14="http://schemas.microsoft.com/office/powerpoint/2010/main" val="107325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14" grpId="0" animBg="1"/>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乙烯</a:t>
              </a:r>
            </a:p>
          </p:txBody>
        </p:sp>
      </p:grpSp>
      <p:grpSp>
        <p:nvGrpSpPr>
          <p:cNvPr id="12" name="组合 11">
            <a:extLst>
              <a:ext uri="{FF2B5EF4-FFF2-40B4-BE49-F238E27FC236}">
                <a16:creationId xmlns:a16="http://schemas.microsoft.com/office/drawing/2014/main" xmlns="" id="{CE5F58C0-EC2B-4E38-89AF-6A04C9A9A8D4}"/>
              </a:ext>
            </a:extLst>
          </p:cNvPr>
          <p:cNvGrpSpPr/>
          <p:nvPr/>
        </p:nvGrpSpPr>
        <p:grpSpPr>
          <a:xfrm>
            <a:off x="9159040" y="7097528"/>
            <a:ext cx="6038425" cy="4156652"/>
            <a:chOff x="6612849" y="2285563"/>
            <a:chExt cx="6038425" cy="4156652"/>
          </a:xfrm>
        </p:grpSpPr>
        <p:pic>
          <p:nvPicPr>
            <p:cNvPr id="5" name="图片 4">
              <a:extLst>
                <a:ext uri="{FF2B5EF4-FFF2-40B4-BE49-F238E27FC236}">
                  <a16:creationId xmlns:a16="http://schemas.microsoft.com/office/drawing/2014/main" xmlns="" id="{C12278AD-AE8F-4AD3-89A3-45391976E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539573">
              <a:off x="6129047" y="2769365"/>
              <a:ext cx="2888883" cy="1921279"/>
            </a:xfrm>
            <a:prstGeom prst="rect">
              <a:avLst/>
            </a:prstGeom>
          </p:spPr>
        </p:pic>
        <p:grpSp>
          <p:nvGrpSpPr>
            <p:cNvPr id="11" name="组合 10">
              <a:extLst>
                <a:ext uri="{FF2B5EF4-FFF2-40B4-BE49-F238E27FC236}">
                  <a16:creationId xmlns:a16="http://schemas.microsoft.com/office/drawing/2014/main" xmlns="" id="{E3F46D4D-131D-44DB-B25B-CD80D6B1A76E}"/>
                </a:ext>
              </a:extLst>
            </p:cNvPr>
            <p:cNvGrpSpPr/>
            <p:nvPr/>
          </p:nvGrpSpPr>
          <p:grpSpPr>
            <a:xfrm>
              <a:off x="7051930" y="3004680"/>
              <a:ext cx="5599344" cy="3437535"/>
              <a:chOff x="7481937" y="2716605"/>
              <a:chExt cx="5599344" cy="3437535"/>
            </a:xfrm>
          </p:grpSpPr>
          <p:pic>
            <p:nvPicPr>
              <p:cNvPr id="10" name="图片 9" descr="图片包含 天空, 风筝, 放飞, 墙壁&#10;&#10;已生成极高可信度的说明">
                <a:extLst>
                  <a:ext uri="{FF2B5EF4-FFF2-40B4-BE49-F238E27FC236}">
                    <a16:creationId xmlns:a16="http://schemas.microsoft.com/office/drawing/2014/main" xmlns="" id="{FCA56B5F-87ED-462A-BCE5-4F81869CFE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1937" y="2716605"/>
                <a:ext cx="5599344" cy="3437535"/>
              </a:xfrm>
              <a:prstGeom prst="rect">
                <a:avLst/>
              </a:prstGeom>
            </p:spPr>
          </p:pic>
          <p:sp>
            <p:nvSpPr>
              <p:cNvPr id="47" name="矩形 46">
                <a:extLst>
                  <a:ext uri="{FF2B5EF4-FFF2-40B4-BE49-F238E27FC236}">
                    <a16:creationId xmlns:a16="http://schemas.microsoft.com/office/drawing/2014/main" xmlns="" id="{01F8E726-58E5-4E69-BEE4-98BB89969F9D}"/>
                  </a:ext>
                </a:extLst>
              </p:cNvPr>
              <p:cNvSpPr/>
              <p:nvPr/>
            </p:nvSpPr>
            <p:spPr>
              <a:xfrm>
                <a:off x="8241132" y="3639935"/>
                <a:ext cx="4514186" cy="1473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结构特点：</a:t>
                </a:r>
                <a:endParaRPr lang="en-US" altLang="zh-CN" sz="4000" b="1" dirty="0">
                  <a:solidFill>
                    <a:srgbClr val="2A5CAA"/>
                  </a:solidFill>
                  <a:ea typeface="楷体" panose="02010609060101010101" pitchFamily="49" charset="-122"/>
                </a:endParaRPr>
              </a:p>
              <a:p>
                <a:pPr algn="just"/>
                <a:r>
                  <a:rPr lang="en-US" altLang="zh-CN" sz="4000" b="1" dirty="0">
                    <a:solidFill>
                      <a:srgbClr val="2A5CAA"/>
                    </a:solidFill>
                    <a:ea typeface="楷体" panose="02010609060101010101" pitchFamily="49" charset="-122"/>
                  </a:rPr>
                  <a:t>______</a:t>
                </a:r>
                <a:r>
                  <a:rPr lang="zh-CN" altLang="en-US" sz="4000" b="1" dirty="0">
                    <a:solidFill>
                      <a:srgbClr val="2A5CAA"/>
                    </a:solidFill>
                    <a:ea typeface="楷体" panose="02010609060101010101" pitchFamily="49" charset="-122"/>
                  </a:rPr>
                  <a:t>个原子在同一个平面上</a:t>
                </a:r>
              </a:p>
            </p:txBody>
          </p:sp>
        </p:gr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乙烯</a:t>
            </a:r>
          </a:p>
        </p:txBody>
      </p:sp>
      <p:sp>
        <p:nvSpPr>
          <p:cNvPr id="48" name="任意多边形: 形状 47">
            <a:extLst>
              <a:ext uri="{FF2B5EF4-FFF2-40B4-BE49-F238E27FC236}">
                <a16:creationId xmlns:a16="http://schemas.microsoft.com/office/drawing/2014/main" xmlns="" id="{0E9E4FA5-AD52-49A8-A7B3-1CDEA24323DA}"/>
              </a:ext>
            </a:extLst>
          </p:cNvPr>
          <p:cNvSpPr/>
          <p:nvPr/>
        </p:nvSpPr>
        <p:spPr>
          <a:xfrm>
            <a:off x="2789347" y="3150218"/>
            <a:ext cx="2345963"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表示</a:t>
            </a:r>
          </a:p>
        </p:txBody>
      </p:sp>
      <p:grpSp>
        <p:nvGrpSpPr>
          <p:cNvPr id="68" name="组合 67">
            <a:extLst>
              <a:ext uri="{FF2B5EF4-FFF2-40B4-BE49-F238E27FC236}">
                <a16:creationId xmlns:a16="http://schemas.microsoft.com/office/drawing/2014/main" xmlns="" id="{E587B90E-4D7B-49CE-B3E4-718A6D22F6BA}"/>
              </a:ext>
            </a:extLst>
          </p:cNvPr>
          <p:cNvGrpSpPr/>
          <p:nvPr/>
        </p:nvGrpSpPr>
        <p:grpSpPr>
          <a:xfrm>
            <a:off x="3411817" y="4513123"/>
            <a:ext cx="2345962" cy="3648520"/>
            <a:chOff x="3411817" y="4623004"/>
            <a:chExt cx="2345962" cy="3648520"/>
          </a:xfrm>
        </p:grpSpPr>
        <p:grpSp>
          <p:nvGrpSpPr>
            <p:cNvPr id="14" name="组合 13">
              <a:extLst>
                <a:ext uri="{FF2B5EF4-FFF2-40B4-BE49-F238E27FC236}">
                  <a16:creationId xmlns:a16="http://schemas.microsoft.com/office/drawing/2014/main" xmlns="" id="{3A62F430-971D-4D1E-9DD8-968767A9D967}"/>
                </a:ext>
              </a:extLst>
            </p:cNvPr>
            <p:cNvGrpSpPr/>
            <p:nvPr/>
          </p:nvGrpSpPr>
          <p:grpSpPr>
            <a:xfrm>
              <a:off x="3411817" y="4623004"/>
              <a:ext cx="2345962" cy="1744803"/>
              <a:chOff x="6177556" y="3942218"/>
              <a:chExt cx="2345962" cy="1744803"/>
            </a:xfrm>
          </p:grpSpPr>
          <p:sp>
            <p:nvSpPr>
              <p:cNvPr id="9" name="椭圆 8">
                <a:extLst>
                  <a:ext uri="{FF2B5EF4-FFF2-40B4-BE49-F238E27FC236}">
                    <a16:creationId xmlns:a16="http://schemas.microsoft.com/office/drawing/2014/main" xmlns=""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a16="http://schemas.microsoft.com/office/drawing/2014/main" xmlns="" id="{C54924F6-3C21-4746-98B7-68E79086A228}"/>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分子式</a:t>
                </a:r>
              </a:p>
            </p:txBody>
          </p:sp>
        </p:grpSp>
        <p:sp>
          <p:nvSpPr>
            <p:cNvPr id="62" name="TextBox 4">
              <a:extLst>
                <a:ext uri="{FF2B5EF4-FFF2-40B4-BE49-F238E27FC236}">
                  <a16:creationId xmlns:a16="http://schemas.microsoft.com/office/drawing/2014/main" xmlns="" id="{2B30C9C0-7F7F-4863-B7E9-0D93BA025C94}"/>
                </a:ext>
              </a:extLst>
            </p:cNvPr>
            <p:cNvSpPr txBox="1"/>
            <p:nvPr/>
          </p:nvSpPr>
          <p:spPr>
            <a:xfrm>
              <a:off x="3730688" y="7348194"/>
              <a:ext cx="1708220"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C</a:t>
              </a:r>
              <a:r>
                <a:rPr lang="en-US" altLang="zh-CN" sz="5400" b="1" baseline="-25000" dirty="0">
                  <a:solidFill>
                    <a:prstClr val="black"/>
                  </a:solidFill>
                  <a:ea typeface="宋体" panose="02010600030101010101" pitchFamily="2" charset="-122"/>
                  <a:sym typeface="+mn-lt"/>
                </a:rPr>
                <a:t>2</a:t>
              </a:r>
              <a:r>
                <a:rPr lang="en-US" altLang="zh-CN" sz="5400" b="1" dirty="0">
                  <a:solidFill>
                    <a:prstClr val="black"/>
                  </a:solidFill>
                  <a:ea typeface="宋体" panose="02010600030101010101" pitchFamily="2" charset="-122"/>
                  <a:sym typeface="+mn-lt"/>
                </a:rPr>
                <a:t>H</a:t>
              </a:r>
              <a:r>
                <a:rPr lang="en-US" altLang="zh-CN" sz="5400" b="1" baseline="-25000" dirty="0">
                  <a:solidFill>
                    <a:prstClr val="black"/>
                  </a:solidFill>
                  <a:ea typeface="宋体" panose="02010600030101010101" pitchFamily="2" charset="-122"/>
                  <a:sym typeface="+mn-lt"/>
                </a:rPr>
                <a:t>4</a:t>
              </a:r>
              <a:endParaRPr lang="zh-CN" altLang="en-US" sz="5400" b="1" baseline="-25000" dirty="0">
                <a:solidFill>
                  <a:prstClr val="black"/>
                </a:solidFill>
                <a:ea typeface="宋体" panose="02010600030101010101" pitchFamily="2" charset="-122"/>
                <a:sym typeface="+mn-lt"/>
              </a:endParaRPr>
            </a:p>
          </p:txBody>
        </p:sp>
      </p:grpSp>
      <p:grpSp>
        <p:nvGrpSpPr>
          <p:cNvPr id="69" name="组合 68">
            <a:extLst>
              <a:ext uri="{FF2B5EF4-FFF2-40B4-BE49-F238E27FC236}">
                <a16:creationId xmlns:a16="http://schemas.microsoft.com/office/drawing/2014/main" xmlns="" id="{2211BECE-498D-4086-82DB-4D609820BC6B}"/>
              </a:ext>
            </a:extLst>
          </p:cNvPr>
          <p:cNvGrpSpPr/>
          <p:nvPr/>
        </p:nvGrpSpPr>
        <p:grpSpPr>
          <a:xfrm>
            <a:off x="18126370" y="4513123"/>
            <a:ext cx="2880000" cy="5943318"/>
            <a:chOff x="14034721" y="4623004"/>
            <a:chExt cx="2880000" cy="5943318"/>
          </a:xfrm>
        </p:grpSpPr>
        <p:grpSp>
          <p:nvGrpSpPr>
            <p:cNvPr id="15" name="组合 14">
              <a:extLst>
                <a:ext uri="{FF2B5EF4-FFF2-40B4-BE49-F238E27FC236}">
                  <a16:creationId xmlns:a16="http://schemas.microsoft.com/office/drawing/2014/main" xmlns="" id="{D9AB777E-8987-473C-ACAA-B334A2B6C1E8}"/>
                </a:ext>
              </a:extLst>
            </p:cNvPr>
            <p:cNvGrpSpPr/>
            <p:nvPr/>
          </p:nvGrpSpPr>
          <p:grpSpPr>
            <a:xfrm>
              <a:off x="14126128" y="4623004"/>
              <a:ext cx="2697187" cy="1744803"/>
              <a:chOff x="15445380" y="4479970"/>
              <a:chExt cx="2697187" cy="1744803"/>
            </a:xfrm>
          </p:grpSpPr>
          <p:sp>
            <p:nvSpPr>
              <p:cNvPr id="56" name="椭圆 55">
                <a:extLst>
                  <a:ext uri="{FF2B5EF4-FFF2-40B4-BE49-F238E27FC236}">
                    <a16:creationId xmlns:a16="http://schemas.microsoft.com/office/drawing/2014/main" xmlns="" id="{4644C6DA-334B-42EF-9B07-A186A3EF85E0}"/>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57" name="矩形: 圆角 56">
                <a:extLst>
                  <a:ext uri="{FF2B5EF4-FFF2-40B4-BE49-F238E27FC236}">
                    <a16:creationId xmlns:a16="http://schemas.microsoft.com/office/drawing/2014/main" xmlns="" id="{56ABF3BA-80B4-479F-9204-65F69E20C650}"/>
                  </a:ext>
                </a:extLst>
              </p:cNvPr>
              <p:cNvSpPr/>
              <p:nvPr/>
            </p:nvSpPr>
            <p:spPr>
              <a:xfrm>
                <a:off x="15445380" y="5432773"/>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分子模型</a:t>
                </a:r>
              </a:p>
            </p:txBody>
          </p:sp>
        </p:grpSp>
        <p:pic>
          <p:nvPicPr>
            <p:cNvPr id="19" name="图片 18">
              <a:extLst>
                <a:ext uri="{FF2B5EF4-FFF2-40B4-BE49-F238E27FC236}">
                  <a16:creationId xmlns:a16="http://schemas.microsoft.com/office/drawing/2014/main" xmlns="" id="{8E41EB4F-0BEC-4DF3-8759-B33E0E92B7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34721" y="6910565"/>
              <a:ext cx="2880000" cy="1543679"/>
            </a:xfrm>
            <a:prstGeom prst="rect">
              <a:avLst/>
            </a:prstGeom>
          </p:spPr>
        </p:pic>
        <p:pic>
          <p:nvPicPr>
            <p:cNvPr id="21" name="图片 20">
              <a:extLst>
                <a:ext uri="{FF2B5EF4-FFF2-40B4-BE49-F238E27FC236}">
                  <a16:creationId xmlns:a16="http://schemas.microsoft.com/office/drawing/2014/main" xmlns="" id="{1BFD2EB2-6A59-4F50-A7B5-D4C545D8EF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574721" y="8660440"/>
              <a:ext cx="1800000" cy="1905882"/>
            </a:xfrm>
            <a:prstGeom prst="rect">
              <a:avLst/>
            </a:prstGeom>
          </p:spPr>
        </p:pic>
      </p:grpSp>
      <p:grpSp>
        <p:nvGrpSpPr>
          <p:cNvPr id="67" name="组合 66">
            <a:extLst>
              <a:ext uri="{FF2B5EF4-FFF2-40B4-BE49-F238E27FC236}">
                <a16:creationId xmlns:a16="http://schemas.microsoft.com/office/drawing/2014/main" xmlns="" id="{D2C24D7E-6C7F-4B45-9570-C1CE30FA3A93}"/>
              </a:ext>
            </a:extLst>
          </p:cNvPr>
          <p:cNvGrpSpPr/>
          <p:nvPr/>
        </p:nvGrpSpPr>
        <p:grpSpPr>
          <a:xfrm>
            <a:off x="6628763" y="4513123"/>
            <a:ext cx="2880000" cy="3687310"/>
            <a:chOff x="6687405" y="4623004"/>
            <a:chExt cx="2880000" cy="3687310"/>
          </a:xfrm>
        </p:grpSpPr>
        <p:grpSp>
          <p:nvGrpSpPr>
            <p:cNvPr id="49" name="组合 48">
              <a:extLst>
                <a:ext uri="{FF2B5EF4-FFF2-40B4-BE49-F238E27FC236}">
                  <a16:creationId xmlns:a16="http://schemas.microsoft.com/office/drawing/2014/main" xmlns="" id="{424DD451-9341-4B90-9882-5E6B2BD4B4B0}"/>
                </a:ext>
              </a:extLst>
            </p:cNvPr>
            <p:cNvGrpSpPr/>
            <p:nvPr/>
          </p:nvGrpSpPr>
          <p:grpSpPr>
            <a:xfrm>
              <a:off x="6954424" y="4623004"/>
              <a:ext cx="2345962" cy="1744803"/>
              <a:chOff x="6177556" y="3942218"/>
              <a:chExt cx="2345962" cy="1744803"/>
            </a:xfrm>
          </p:grpSpPr>
          <p:sp>
            <p:nvSpPr>
              <p:cNvPr id="50" name="椭圆 49">
                <a:extLst>
                  <a:ext uri="{FF2B5EF4-FFF2-40B4-BE49-F238E27FC236}">
                    <a16:creationId xmlns:a16="http://schemas.microsoft.com/office/drawing/2014/main" xmlns="" id="{0E4D0D04-D8E4-472A-A718-C7CBDEA61A54}"/>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51" name="矩形: 圆角 50">
                <a:extLst>
                  <a:ext uri="{FF2B5EF4-FFF2-40B4-BE49-F238E27FC236}">
                    <a16:creationId xmlns:a16="http://schemas.microsoft.com/office/drawing/2014/main" xmlns="" id="{C8923CDE-4B47-46E3-8DA9-0AC97644873A}"/>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电子式</a:t>
                </a:r>
              </a:p>
            </p:txBody>
          </p:sp>
        </p:grpSp>
        <p:pic>
          <p:nvPicPr>
            <p:cNvPr id="63" name="图片 62">
              <a:extLst>
                <a:ext uri="{FF2B5EF4-FFF2-40B4-BE49-F238E27FC236}">
                  <a16:creationId xmlns:a16="http://schemas.microsoft.com/office/drawing/2014/main" xmlns="" id="{55E62AA3-0618-4F29-A8DB-44034CDA1EB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87405" y="7152665"/>
              <a:ext cx="2880000" cy="1157649"/>
            </a:xfrm>
            <a:prstGeom prst="rect">
              <a:avLst/>
            </a:prstGeom>
          </p:spPr>
        </p:pic>
      </p:grpSp>
      <p:grpSp>
        <p:nvGrpSpPr>
          <p:cNvPr id="66" name="组合 65">
            <a:extLst>
              <a:ext uri="{FF2B5EF4-FFF2-40B4-BE49-F238E27FC236}">
                <a16:creationId xmlns:a16="http://schemas.microsoft.com/office/drawing/2014/main" xmlns="" id="{1DB177E8-76C9-4112-BDDE-50C151597297}"/>
              </a:ext>
            </a:extLst>
          </p:cNvPr>
          <p:cNvGrpSpPr/>
          <p:nvPr/>
        </p:nvGrpSpPr>
        <p:grpSpPr>
          <a:xfrm>
            <a:off x="10379747" y="4513123"/>
            <a:ext cx="2880000" cy="3749161"/>
            <a:chOff x="10135216" y="4623004"/>
            <a:chExt cx="2880000" cy="3749161"/>
          </a:xfrm>
        </p:grpSpPr>
        <p:grpSp>
          <p:nvGrpSpPr>
            <p:cNvPr id="52" name="组合 51">
              <a:extLst>
                <a:ext uri="{FF2B5EF4-FFF2-40B4-BE49-F238E27FC236}">
                  <a16:creationId xmlns:a16="http://schemas.microsoft.com/office/drawing/2014/main" xmlns="" id="{9572A415-25A5-4BB4-B3C9-11BA5C6331B1}"/>
                </a:ext>
              </a:extLst>
            </p:cNvPr>
            <p:cNvGrpSpPr/>
            <p:nvPr/>
          </p:nvGrpSpPr>
          <p:grpSpPr>
            <a:xfrm>
              <a:off x="10402235" y="4623004"/>
              <a:ext cx="2345962" cy="1744803"/>
              <a:chOff x="6177556" y="3942218"/>
              <a:chExt cx="2345962" cy="1744803"/>
            </a:xfrm>
          </p:grpSpPr>
          <p:sp>
            <p:nvSpPr>
              <p:cNvPr id="53" name="椭圆 52">
                <a:extLst>
                  <a:ext uri="{FF2B5EF4-FFF2-40B4-BE49-F238E27FC236}">
                    <a16:creationId xmlns:a16="http://schemas.microsoft.com/office/drawing/2014/main" xmlns="" id="{5456E366-51D8-43FA-A5AD-03E39F0C41E6}"/>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54" name="矩形: 圆角 53">
                <a:extLst>
                  <a:ext uri="{FF2B5EF4-FFF2-40B4-BE49-F238E27FC236}">
                    <a16:creationId xmlns:a16="http://schemas.microsoft.com/office/drawing/2014/main" xmlns="" id="{462B8D0A-969C-456F-BBB7-7FF6B1B01E6C}"/>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结构式</a:t>
                </a:r>
              </a:p>
            </p:txBody>
          </p:sp>
        </p:grpSp>
        <p:pic>
          <p:nvPicPr>
            <p:cNvPr id="65" name="图片 64">
              <a:extLst>
                <a:ext uri="{FF2B5EF4-FFF2-40B4-BE49-F238E27FC236}">
                  <a16:creationId xmlns:a16="http://schemas.microsoft.com/office/drawing/2014/main" xmlns="" id="{A3D3432B-B56A-4B3B-AEBD-573FD7383B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35216" y="6898361"/>
              <a:ext cx="2880000" cy="1473804"/>
            </a:xfrm>
            <a:prstGeom prst="rect">
              <a:avLst/>
            </a:prstGeom>
          </p:spPr>
        </p:pic>
      </p:grpSp>
      <p:grpSp>
        <p:nvGrpSpPr>
          <p:cNvPr id="71" name="组合 70">
            <a:extLst>
              <a:ext uri="{FF2B5EF4-FFF2-40B4-BE49-F238E27FC236}">
                <a16:creationId xmlns:a16="http://schemas.microsoft.com/office/drawing/2014/main" xmlns="" id="{5402EF21-480B-4A1B-BC93-C8984828DDB0}"/>
              </a:ext>
            </a:extLst>
          </p:cNvPr>
          <p:cNvGrpSpPr/>
          <p:nvPr/>
        </p:nvGrpSpPr>
        <p:grpSpPr>
          <a:xfrm>
            <a:off x="2984762" y="10989551"/>
            <a:ext cx="18073994" cy="1780296"/>
            <a:chOff x="2789347" y="11555326"/>
            <a:chExt cx="18073994" cy="1780296"/>
          </a:xfrm>
        </p:grpSpPr>
        <p:sp>
          <p:nvSpPr>
            <p:cNvPr id="82" name="任意多边形: 形状 81">
              <a:extLst>
                <a:ext uri="{FF2B5EF4-FFF2-40B4-BE49-F238E27FC236}">
                  <a16:creationId xmlns:a16="http://schemas.microsoft.com/office/drawing/2014/main" xmlns="" id="{70B7BA16-C0BE-45A0-ABCD-88D98EE74C83}"/>
                </a:ext>
              </a:extLst>
            </p:cNvPr>
            <p:cNvSpPr/>
            <p:nvPr/>
          </p:nvSpPr>
          <p:spPr>
            <a:xfrm>
              <a:off x="2789347" y="11589892"/>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物理性质</a:t>
              </a:r>
            </a:p>
          </p:txBody>
        </p:sp>
        <p:sp>
          <p:nvSpPr>
            <p:cNvPr id="83" name="TextBox 4">
              <a:extLst>
                <a:ext uri="{FF2B5EF4-FFF2-40B4-BE49-F238E27FC236}">
                  <a16:creationId xmlns:a16="http://schemas.microsoft.com/office/drawing/2014/main" xmlns="" id="{445EA167-B3DD-4D61-8A6D-5E056E7E2E4B}"/>
                </a:ext>
              </a:extLst>
            </p:cNvPr>
            <p:cNvSpPr txBox="1"/>
            <p:nvPr/>
          </p:nvSpPr>
          <p:spPr>
            <a:xfrm>
              <a:off x="7050572" y="11555326"/>
              <a:ext cx="13812769" cy="1780296"/>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无色，稍有气味气体，难溶于水，易溶于有机溶剂，密度比空气略小</a:t>
              </a:r>
            </a:p>
          </p:txBody>
        </p:sp>
      </p:grpSp>
      <p:grpSp>
        <p:nvGrpSpPr>
          <p:cNvPr id="2" name="组合 1">
            <a:extLst>
              <a:ext uri="{FF2B5EF4-FFF2-40B4-BE49-F238E27FC236}">
                <a16:creationId xmlns:a16="http://schemas.microsoft.com/office/drawing/2014/main" xmlns="" id="{F2D1A113-20DF-432D-B003-B4155299D4E1}"/>
              </a:ext>
            </a:extLst>
          </p:cNvPr>
          <p:cNvGrpSpPr/>
          <p:nvPr/>
        </p:nvGrpSpPr>
        <p:grpSpPr>
          <a:xfrm>
            <a:off x="14130731" y="4513123"/>
            <a:ext cx="3124654" cy="3646719"/>
            <a:chOff x="13856258" y="4433666"/>
            <a:chExt cx="3124654" cy="3646719"/>
          </a:xfrm>
        </p:grpSpPr>
        <p:sp>
          <p:nvSpPr>
            <p:cNvPr id="72" name="椭圆 71">
              <a:extLst>
                <a:ext uri="{FF2B5EF4-FFF2-40B4-BE49-F238E27FC236}">
                  <a16:creationId xmlns:a16="http://schemas.microsoft.com/office/drawing/2014/main" xmlns="" id="{0B7D2F92-FBB4-4071-86C2-459160410049}"/>
                </a:ext>
              </a:extLst>
            </p:cNvPr>
            <p:cNvSpPr>
              <a:spLocks noChangeAspect="1"/>
            </p:cNvSpPr>
            <p:nvPr/>
          </p:nvSpPr>
          <p:spPr>
            <a:xfrm>
              <a:off x="15022585" y="4433666"/>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A1B0D729-CE7B-4D9F-975F-9449B941447D}"/>
                </a:ext>
              </a:extLst>
            </p:cNvPr>
            <p:cNvSpPr/>
            <p:nvPr/>
          </p:nvSpPr>
          <p:spPr>
            <a:xfrm>
              <a:off x="14069291" y="5386469"/>
              <a:ext cx="2698588"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结构简式</a:t>
              </a:r>
            </a:p>
          </p:txBody>
        </p:sp>
        <p:sp>
          <p:nvSpPr>
            <p:cNvPr id="64" name="TextBox 4">
              <a:extLst>
                <a:ext uri="{FF2B5EF4-FFF2-40B4-BE49-F238E27FC236}">
                  <a16:creationId xmlns:a16="http://schemas.microsoft.com/office/drawing/2014/main" xmlns="" id="{FC3BA035-8E59-4F61-954D-8554CE2641D1}"/>
                </a:ext>
              </a:extLst>
            </p:cNvPr>
            <p:cNvSpPr txBox="1"/>
            <p:nvPr/>
          </p:nvSpPr>
          <p:spPr>
            <a:xfrm>
              <a:off x="13856258" y="7157055"/>
              <a:ext cx="3124654"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________</a:t>
              </a:r>
              <a:endParaRPr lang="zh-CN" altLang="en-US" sz="5400" b="1" baseline="-25000" dirty="0">
                <a:solidFill>
                  <a:prstClr val="black"/>
                </a:solidFill>
                <a:ea typeface="宋体" panose="02010600030101010101" pitchFamily="2" charset="-122"/>
                <a:sym typeface="+mn-lt"/>
              </a:endParaRPr>
            </a:p>
          </p:txBody>
        </p:sp>
      </p:grpSp>
      <p:sp>
        <p:nvSpPr>
          <p:cNvPr id="6" name="矩形 5">
            <a:extLst>
              <a:ext uri="{FF2B5EF4-FFF2-40B4-BE49-F238E27FC236}">
                <a16:creationId xmlns:a16="http://schemas.microsoft.com/office/drawing/2014/main" xmlns="" id="{2957418D-2E9D-412F-A457-8C2EA6B3A2BA}"/>
              </a:ext>
            </a:extLst>
          </p:cNvPr>
          <p:cNvSpPr/>
          <p:nvPr/>
        </p:nvSpPr>
        <p:spPr>
          <a:xfrm>
            <a:off x="14198306" y="7162733"/>
            <a:ext cx="3118161" cy="923330"/>
          </a:xfrm>
          <a:prstGeom prst="rect">
            <a:avLst/>
          </a:prstGeom>
        </p:spPr>
        <p:txBody>
          <a:bodyPr wrap="none">
            <a:spAutoFit/>
          </a:bodyPr>
          <a:lstStyle/>
          <a:p>
            <a:pPr lvl="0" algn="ctr" defTabSz="1825681"/>
            <a:r>
              <a:rPr lang="en-US" altLang="zh-CN" sz="5400" b="1" dirty="0">
                <a:solidFill>
                  <a:srgbClr val="FF0000"/>
                </a:solidFill>
                <a:ea typeface="宋体" panose="02010600030101010101" pitchFamily="2" charset="-122"/>
                <a:sym typeface="+mn-lt"/>
              </a:rPr>
              <a:t>CH</a:t>
            </a:r>
            <a:r>
              <a:rPr lang="en-US" altLang="zh-CN" sz="5400" b="1" baseline="-25000" dirty="0">
                <a:solidFill>
                  <a:srgbClr val="FF0000"/>
                </a:solidFill>
                <a:ea typeface="宋体" panose="02010600030101010101" pitchFamily="2" charset="-122"/>
                <a:sym typeface="+mn-lt"/>
              </a:rPr>
              <a:t>2</a:t>
            </a:r>
            <a:r>
              <a:rPr lang="en-US" altLang="zh-CN" sz="5400" b="1" dirty="0">
                <a:solidFill>
                  <a:srgbClr val="FF0000"/>
                </a:solidFill>
                <a:ea typeface="宋体" panose="02010600030101010101" pitchFamily="2" charset="-122"/>
                <a:sym typeface="+mn-lt"/>
              </a:rPr>
              <a:t>=CH</a:t>
            </a:r>
            <a:r>
              <a:rPr lang="en-US" altLang="zh-CN" sz="5400" b="1" baseline="-25000" dirty="0">
                <a:solidFill>
                  <a:srgbClr val="FF0000"/>
                </a:solidFill>
                <a:ea typeface="宋体" panose="02010600030101010101" pitchFamily="2" charset="-122"/>
                <a:sym typeface="+mn-lt"/>
              </a:rPr>
              <a:t>2</a:t>
            </a:r>
            <a:endParaRPr lang="zh-CN" altLang="en-US" sz="5400" b="1" baseline="-25000" dirty="0">
              <a:solidFill>
                <a:srgbClr val="FF0000"/>
              </a:solidFill>
              <a:ea typeface="宋体" panose="02010600030101010101" pitchFamily="2" charset="-122"/>
              <a:sym typeface="+mn-lt"/>
            </a:endParaRPr>
          </a:p>
        </p:txBody>
      </p:sp>
      <p:sp>
        <p:nvSpPr>
          <p:cNvPr id="7" name="矩形 6">
            <a:extLst>
              <a:ext uri="{FF2B5EF4-FFF2-40B4-BE49-F238E27FC236}">
                <a16:creationId xmlns:a16="http://schemas.microsoft.com/office/drawing/2014/main" xmlns="" id="{8617CE35-E5E9-4817-9852-56B540A1EA34}"/>
              </a:ext>
            </a:extLst>
          </p:cNvPr>
          <p:cNvSpPr/>
          <p:nvPr/>
        </p:nvSpPr>
        <p:spPr>
          <a:xfrm>
            <a:off x="10827791" y="8955869"/>
            <a:ext cx="880369" cy="923330"/>
          </a:xfrm>
          <a:prstGeom prst="rect">
            <a:avLst/>
          </a:prstGeom>
        </p:spPr>
        <p:txBody>
          <a:bodyPr wrap="none">
            <a:spAutoFit/>
          </a:bodyPr>
          <a:lstStyle/>
          <a:p>
            <a:pPr algn="ctr" defTabSz="1825681"/>
            <a:r>
              <a:rPr lang="zh-CN" altLang="en-US" sz="5400" b="1" dirty="0">
                <a:solidFill>
                  <a:srgbClr val="FF0000"/>
                </a:solidFill>
                <a:latin typeface="楷体" panose="02010609060101010101" pitchFamily="49" charset="-122"/>
                <a:ea typeface="楷体" panose="02010609060101010101" pitchFamily="49" charset="-122"/>
                <a:sym typeface="+mn-lt"/>
              </a:rPr>
              <a:t>六</a:t>
            </a:r>
          </a:p>
        </p:txBody>
      </p:sp>
    </p:spTree>
    <p:extLst>
      <p:ext uri="{BB962C8B-B14F-4D97-AF65-F5344CB8AC3E}">
        <p14:creationId xmlns:p14="http://schemas.microsoft.com/office/powerpoint/2010/main" val="4161024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乙烯</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乙烯</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3112563"/>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化学性质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6612718" y="3112563"/>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p>
          </p:txBody>
        </p:sp>
      </p:grpSp>
      <p:grpSp>
        <p:nvGrpSpPr>
          <p:cNvPr id="52" name="组合 51">
            <a:extLst>
              <a:ext uri="{FF2B5EF4-FFF2-40B4-BE49-F238E27FC236}">
                <a16:creationId xmlns:a16="http://schemas.microsoft.com/office/drawing/2014/main" xmlns="" id="{630AB702-1C6B-4110-8556-0A673F3D3179}"/>
              </a:ext>
            </a:extLst>
          </p:cNvPr>
          <p:cNvGrpSpPr/>
          <p:nvPr/>
        </p:nvGrpSpPr>
        <p:grpSpPr>
          <a:xfrm>
            <a:off x="1129057" y="5609676"/>
            <a:ext cx="10474836" cy="1079580"/>
            <a:chOff x="1563329" y="7316186"/>
            <a:chExt cx="10474836" cy="1079580"/>
          </a:xfrm>
        </p:grpSpPr>
        <p:sp>
          <p:nvSpPr>
            <p:cNvPr id="53" name="TextBox 4">
              <a:extLst>
                <a:ext uri="{FF2B5EF4-FFF2-40B4-BE49-F238E27FC236}">
                  <a16:creationId xmlns:a16="http://schemas.microsoft.com/office/drawing/2014/main" xmlns="" id="{8395754A-68DB-4D4D-84A1-7B00302263CD}"/>
                </a:ext>
              </a:extLst>
            </p:cNvPr>
            <p:cNvSpPr txBox="1"/>
            <p:nvPr/>
          </p:nvSpPr>
          <p:spPr>
            <a:xfrm>
              <a:off x="1563329" y="7564769"/>
              <a:ext cx="10474836" cy="830997"/>
            </a:xfrm>
            <a:prstGeom prst="rect">
              <a:avLst/>
            </a:prstGeom>
            <a:noFill/>
          </p:spPr>
          <p:txBody>
            <a:bodyPr wrap="square" rtlCol="0">
              <a:spAutoFit/>
            </a:bodyPr>
            <a:lstStyle/>
            <a:p>
              <a:pPr algn="ctr" defTabSz="1825681"/>
              <a:r>
                <a:rPr lang="en-US" altLang="zh-CN" sz="4800" b="1" dirty="0">
                  <a:solidFill>
                    <a:prstClr val="black"/>
                  </a:solidFill>
                  <a:ea typeface="宋体" panose="02010600030101010101" pitchFamily="2" charset="-122"/>
                  <a:sym typeface="+mn-lt"/>
                </a:rPr>
                <a:t>C</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H</a:t>
              </a:r>
              <a:r>
                <a:rPr lang="en-US" altLang="zh-CN" sz="4800" b="1" baseline="-25000" dirty="0">
                  <a:solidFill>
                    <a:prstClr val="black"/>
                  </a:solidFill>
                  <a:ea typeface="宋体" panose="02010600030101010101" pitchFamily="2" charset="-122"/>
                  <a:sym typeface="+mn-lt"/>
                </a:rPr>
                <a:t>4</a:t>
              </a:r>
              <a:r>
                <a:rPr lang="en-US" altLang="zh-CN" sz="4800" b="1" dirty="0">
                  <a:solidFill>
                    <a:prstClr val="black"/>
                  </a:solidFill>
                  <a:ea typeface="宋体" panose="02010600030101010101" pitchFamily="2" charset="-122"/>
                  <a:sym typeface="+mn-lt"/>
                </a:rPr>
                <a:t>+3O</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2CO</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+2H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O</a:t>
              </a:r>
              <a:endParaRPr lang="zh-CN" altLang="en-US" sz="4800" b="1" dirty="0">
                <a:solidFill>
                  <a:prstClr val="black"/>
                </a:solidFill>
                <a:ea typeface="宋体" panose="02010600030101010101" pitchFamily="2" charset="-122"/>
                <a:sym typeface="+mn-lt"/>
              </a:endParaRPr>
            </a:p>
          </p:txBody>
        </p:sp>
        <p:grpSp>
          <p:nvGrpSpPr>
            <p:cNvPr id="54" name="组合 53">
              <a:extLst>
                <a:ext uri="{FF2B5EF4-FFF2-40B4-BE49-F238E27FC236}">
                  <a16:creationId xmlns:a16="http://schemas.microsoft.com/office/drawing/2014/main" xmlns="" id="{CCC5528F-C8CC-45B9-AEE8-B3AF0EB76DBF}"/>
                </a:ext>
              </a:extLst>
            </p:cNvPr>
            <p:cNvGrpSpPr/>
            <p:nvPr/>
          </p:nvGrpSpPr>
          <p:grpSpPr>
            <a:xfrm>
              <a:off x="5693209" y="7316186"/>
              <a:ext cx="1800000" cy="722942"/>
              <a:chOff x="14186045" y="4580773"/>
              <a:chExt cx="1800000" cy="722942"/>
            </a:xfrm>
          </p:grpSpPr>
          <p:cxnSp>
            <p:nvCxnSpPr>
              <p:cNvPr id="55" name="直接箭头连接符 54">
                <a:extLst>
                  <a:ext uri="{FF2B5EF4-FFF2-40B4-BE49-F238E27FC236}">
                    <a16:creationId xmlns:a16="http://schemas.microsoft.com/office/drawing/2014/main" xmlns="" id="{FDCD5B23-1699-48EB-B334-435C44BFF328}"/>
                  </a:ext>
                </a:extLst>
              </p:cNvPr>
              <p:cNvCxnSpPr>
                <a:cxnSpLocks/>
              </p:cNvCxnSpPr>
              <p:nvPr/>
            </p:nvCxnSpPr>
            <p:spPr>
              <a:xfrm>
                <a:off x="14186045" y="5303715"/>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57" name="文本框 56">
                <a:extLst>
                  <a:ext uri="{FF2B5EF4-FFF2-40B4-BE49-F238E27FC236}">
                    <a16:creationId xmlns:a16="http://schemas.microsoft.com/office/drawing/2014/main" xmlns="" id="{390FC177-656D-46C0-97B1-B22A210FA8C6}"/>
                  </a:ext>
                </a:extLst>
              </p:cNvPr>
              <p:cNvSpPr txBox="1"/>
              <p:nvPr/>
            </p:nvSpPr>
            <p:spPr>
              <a:xfrm>
                <a:off x="14421563" y="4580773"/>
                <a:ext cx="1107996" cy="646203"/>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点燃</a:t>
                </a:r>
              </a:p>
            </p:txBody>
          </p:sp>
        </p:grpSp>
      </p:grpSp>
      <p:grpSp>
        <p:nvGrpSpPr>
          <p:cNvPr id="17" name="组合 16">
            <a:extLst>
              <a:ext uri="{FF2B5EF4-FFF2-40B4-BE49-F238E27FC236}">
                <a16:creationId xmlns:a16="http://schemas.microsoft.com/office/drawing/2014/main" xmlns="" id="{BA70D0E7-A82A-4316-ACBC-537485EF2F71}"/>
              </a:ext>
            </a:extLst>
          </p:cNvPr>
          <p:cNvGrpSpPr/>
          <p:nvPr/>
        </p:nvGrpSpPr>
        <p:grpSpPr>
          <a:xfrm>
            <a:off x="9984895" y="2891133"/>
            <a:ext cx="9070021" cy="2898382"/>
            <a:chOff x="9984895" y="2891133"/>
            <a:chExt cx="9070021" cy="2898382"/>
          </a:xfrm>
        </p:grpSpPr>
        <p:pic>
          <p:nvPicPr>
            <p:cNvPr id="12" name="图片 11">
              <a:extLst>
                <a:ext uri="{FF2B5EF4-FFF2-40B4-BE49-F238E27FC236}">
                  <a16:creationId xmlns:a16="http://schemas.microsoft.com/office/drawing/2014/main" xmlns="" id="{5D3FCBC6-CB63-40C7-A5B8-4C13879700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84895" y="3629515"/>
              <a:ext cx="3685867" cy="2160000"/>
            </a:xfrm>
            <a:prstGeom prst="rect">
              <a:avLst/>
            </a:prstGeom>
          </p:spPr>
        </p:pic>
        <p:sp>
          <p:nvSpPr>
            <p:cNvPr id="59" name="TextBox 4">
              <a:extLst>
                <a:ext uri="{FF2B5EF4-FFF2-40B4-BE49-F238E27FC236}">
                  <a16:creationId xmlns:a16="http://schemas.microsoft.com/office/drawing/2014/main" xmlns="" id="{E9E84C4B-4D75-4855-8BA5-80A38951762B}"/>
                </a:ext>
              </a:extLst>
            </p:cNvPr>
            <p:cNvSpPr txBox="1"/>
            <p:nvPr/>
          </p:nvSpPr>
          <p:spPr>
            <a:xfrm>
              <a:off x="14070190" y="2891133"/>
              <a:ext cx="4984726" cy="1717393"/>
            </a:xfrm>
            <a:prstGeom prst="rect">
              <a:avLst/>
            </a:prstGeom>
            <a:noFill/>
          </p:spPr>
          <p:txBody>
            <a:bodyPr wrap="square" rtlCol="0">
              <a:spAutoFit/>
            </a:bodyPr>
            <a:lstStyle/>
            <a:p>
              <a:pPr defTabSz="1825681">
                <a:lnSpc>
                  <a:spcPct val="120000"/>
                </a:lnSpc>
              </a:pPr>
              <a:r>
                <a:rPr lang="zh-CN" altLang="en-US" sz="4400" b="1" dirty="0">
                  <a:solidFill>
                    <a:prstClr val="black"/>
                  </a:solidFill>
                  <a:ea typeface="宋体" panose="02010600030101010101" pitchFamily="2" charset="-122"/>
                  <a:sym typeface="+mn-lt"/>
                </a:rPr>
                <a:t>火焰明亮伴有黑烟，放出大量的热</a:t>
              </a:r>
            </a:p>
          </p:txBody>
        </p:sp>
      </p:grpSp>
      <p:sp>
        <p:nvSpPr>
          <p:cNvPr id="60" name="TextBox 4">
            <a:extLst>
              <a:ext uri="{FF2B5EF4-FFF2-40B4-BE49-F238E27FC236}">
                <a16:creationId xmlns:a16="http://schemas.microsoft.com/office/drawing/2014/main" xmlns="" id="{C4592550-C8EB-4683-8BFC-35C0F9A8F763}"/>
              </a:ext>
            </a:extLst>
          </p:cNvPr>
          <p:cNvSpPr txBox="1"/>
          <p:nvPr/>
        </p:nvSpPr>
        <p:spPr>
          <a:xfrm>
            <a:off x="2194729" y="4610954"/>
            <a:ext cx="5683411"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在空气中燃烧</a:t>
            </a:r>
          </a:p>
        </p:txBody>
      </p:sp>
      <p:sp>
        <p:nvSpPr>
          <p:cNvPr id="61" name="TextBox 4">
            <a:extLst>
              <a:ext uri="{FF2B5EF4-FFF2-40B4-BE49-F238E27FC236}">
                <a16:creationId xmlns:a16="http://schemas.microsoft.com/office/drawing/2014/main" xmlns="" id="{1F27A4E5-D67D-4B57-BA57-8BF93F5E1133}"/>
              </a:ext>
            </a:extLst>
          </p:cNvPr>
          <p:cNvSpPr txBox="1"/>
          <p:nvPr/>
        </p:nvSpPr>
        <p:spPr>
          <a:xfrm>
            <a:off x="2194729" y="8005588"/>
            <a:ext cx="7391724"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与酸性高锰酸钾反应：酸性高锰酸钾溶液</a:t>
            </a:r>
            <a:r>
              <a:rPr lang="en-US" altLang="zh-CN" sz="4800" b="1" dirty="0">
                <a:solidFill>
                  <a:prstClr val="black"/>
                </a:solidFill>
                <a:ea typeface="宋体" panose="02010600030101010101" pitchFamily="2" charset="-122"/>
                <a:sym typeface="+mn-lt"/>
              </a:rPr>
              <a:t>_____</a:t>
            </a:r>
            <a:endParaRPr lang="zh-CN" altLang="en-US" sz="4800" b="1" dirty="0">
              <a:solidFill>
                <a:prstClr val="black"/>
              </a:solidFill>
              <a:ea typeface="宋体" panose="02010600030101010101" pitchFamily="2" charset="-122"/>
              <a:sym typeface="+mn-lt"/>
            </a:endParaRPr>
          </a:p>
        </p:txBody>
      </p:sp>
      <p:pic>
        <p:nvPicPr>
          <p:cNvPr id="44" name="图片 43">
            <a:extLst>
              <a:ext uri="{FF2B5EF4-FFF2-40B4-BE49-F238E27FC236}">
                <a16:creationId xmlns:a16="http://schemas.microsoft.com/office/drawing/2014/main" xmlns="" id="{4D263705-A7B0-4215-94EA-56142BE7F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00860" y="7259545"/>
            <a:ext cx="7065823" cy="4859616"/>
          </a:xfrm>
          <a:prstGeom prst="rect">
            <a:avLst/>
          </a:prstGeom>
        </p:spPr>
      </p:pic>
      <p:grpSp>
        <p:nvGrpSpPr>
          <p:cNvPr id="2" name="组合 1"/>
          <p:cNvGrpSpPr/>
          <p:nvPr/>
        </p:nvGrpSpPr>
        <p:grpSpPr>
          <a:xfrm>
            <a:off x="2236155" y="9507022"/>
            <a:ext cx="5787684" cy="2740609"/>
            <a:chOff x="2236155" y="9507022"/>
            <a:chExt cx="5787684" cy="2740609"/>
          </a:xfrm>
        </p:grpSpPr>
        <p:grpSp>
          <p:nvGrpSpPr>
            <p:cNvPr id="20" name="组合 19">
              <a:extLst>
                <a:ext uri="{FF2B5EF4-FFF2-40B4-BE49-F238E27FC236}">
                  <a16:creationId xmlns:a16="http://schemas.microsoft.com/office/drawing/2014/main" xmlns="" id="{0703F684-CC75-485C-B133-5B914C12D0FF}"/>
                </a:ext>
              </a:extLst>
            </p:cNvPr>
            <p:cNvGrpSpPr/>
            <p:nvPr/>
          </p:nvGrpSpPr>
          <p:grpSpPr>
            <a:xfrm>
              <a:off x="3509653" y="10631553"/>
              <a:ext cx="4514186" cy="1616078"/>
              <a:chOff x="13071602" y="9008792"/>
              <a:chExt cx="4514186" cy="1616078"/>
            </a:xfrm>
          </p:grpSpPr>
          <p:pic>
            <p:nvPicPr>
              <p:cNvPr id="19" name="图片 18" descr="图片包含 物体, 灯具, 项链, 鞭打&#10;&#10;已生成高可信度的说明">
                <a:extLst>
                  <a:ext uri="{FF2B5EF4-FFF2-40B4-BE49-F238E27FC236}">
                    <a16:creationId xmlns:a16="http://schemas.microsoft.com/office/drawing/2014/main" xmlns="" id="{820FB99A-B0CF-40A3-8F74-8EF53C2C6C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71602" y="9008792"/>
                <a:ext cx="4514186" cy="1616078"/>
              </a:xfrm>
              <a:prstGeom prst="rect">
                <a:avLst/>
              </a:prstGeom>
            </p:spPr>
          </p:pic>
          <p:sp>
            <p:nvSpPr>
              <p:cNvPr id="65" name="矩形 64">
                <a:extLst>
                  <a:ext uri="{FF2B5EF4-FFF2-40B4-BE49-F238E27FC236}">
                    <a16:creationId xmlns:a16="http://schemas.microsoft.com/office/drawing/2014/main" xmlns="" id="{8F859443-E6E3-423E-9FB7-2808FCB00D34}"/>
                  </a:ext>
                </a:extLst>
              </p:cNvPr>
              <p:cNvSpPr/>
              <p:nvPr/>
            </p:nvSpPr>
            <p:spPr>
              <a:xfrm>
                <a:off x="13854065" y="9079929"/>
                <a:ext cx="3261150" cy="1473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产物为</a:t>
                </a:r>
                <a:r>
                  <a:rPr lang="en-US" altLang="zh-CN" sz="4800" b="1" dirty="0">
                    <a:solidFill>
                      <a:srgbClr val="2A5CAA"/>
                    </a:solidFill>
                    <a:ea typeface="楷体" panose="02010609060101010101" pitchFamily="49" charset="-122"/>
                  </a:rPr>
                  <a:t>CO</a:t>
                </a:r>
                <a:r>
                  <a:rPr lang="en-US" altLang="zh-CN" sz="4800" b="1" baseline="-25000" dirty="0">
                    <a:solidFill>
                      <a:srgbClr val="2A5CAA"/>
                    </a:solidFill>
                    <a:ea typeface="楷体" panose="02010609060101010101" pitchFamily="49" charset="-122"/>
                  </a:rPr>
                  <a:t>2</a:t>
                </a:r>
                <a:endParaRPr lang="zh-CN" altLang="en-US" sz="4800" b="1" baseline="-25000" dirty="0">
                  <a:solidFill>
                    <a:srgbClr val="2A5CAA"/>
                  </a:solidFill>
                  <a:ea typeface="楷体" panose="02010609060101010101" pitchFamily="49" charset="-122"/>
                </a:endParaRPr>
              </a:p>
            </p:txBody>
          </p:sp>
        </p:grpSp>
        <p:pic>
          <p:nvPicPr>
            <p:cNvPr id="32" name="图片 31">
              <a:extLst>
                <a:ext uri="{FF2B5EF4-FFF2-40B4-BE49-F238E27FC236}">
                  <a16:creationId xmlns:a16="http://schemas.microsoft.com/office/drawing/2014/main" xmlns="" id="{C12278AD-AE8F-4AD3-89A3-45391976E6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062006">
              <a:off x="2072264" y="9670913"/>
              <a:ext cx="2249061" cy="1921279"/>
            </a:xfrm>
            <a:prstGeom prst="rect">
              <a:avLst/>
            </a:prstGeom>
          </p:spPr>
        </p:pic>
      </p:grpSp>
      <p:sp>
        <p:nvSpPr>
          <p:cNvPr id="5" name="矩形 4">
            <a:extLst>
              <a:ext uri="{FF2B5EF4-FFF2-40B4-BE49-F238E27FC236}">
                <a16:creationId xmlns:a16="http://schemas.microsoft.com/office/drawing/2014/main" xmlns="" id="{4A881A9B-B1B2-42D0-A4F1-EDB6DAC631EB}"/>
              </a:ext>
            </a:extLst>
          </p:cNvPr>
          <p:cNvSpPr/>
          <p:nvPr/>
        </p:nvSpPr>
        <p:spPr>
          <a:xfrm>
            <a:off x="7878140" y="8925897"/>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褪色</a:t>
            </a:r>
            <a:endParaRPr lang="zh-CN" altLang="en-US" dirty="0">
              <a:solidFill>
                <a:srgbClr val="FF0000"/>
              </a:solidFill>
            </a:endParaRPr>
          </a:p>
        </p:txBody>
      </p:sp>
    </p:spTree>
    <p:extLst>
      <p:ext uri="{BB962C8B-B14F-4D97-AF65-F5344CB8AC3E}">
        <p14:creationId xmlns:p14="http://schemas.microsoft.com/office/powerpoint/2010/main" val="194592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乙烯</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2557707" y="2928954"/>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化学性质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6399099" y="2928954"/>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加成反应</a:t>
              </a:r>
            </a:p>
          </p:txBody>
        </p:sp>
      </p:grpSp>
      <p:sp>
        <p:nvSpPr>
          <p:cNvPr id="60" name="TextBox 4">
            <a:extLst>
              <a:ext uri="{FF2B5EF4-FFF2-40B4-BE49-F238E27FC236}">
                <a16:creationId xmlns:a16="http://schemas.microsoft.com/office/drawing/2014/main" xmlns="" id="{C4592550-C8EB-4683-8BFC-35C0F9A8F763}"/>
              </a:ext>
            </a:extLst>
          </p:cNvPr>
          <p:cNvSpPr txBox="1"/>
          <p:nvPr/>
        </p:nvSpPr>
        <p:spPr>
          <a:xfrm>
            <a:off x="2194729" y="3726046"/>
            <a:ext cx="18836471" cy="186512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概念：有机物分子中双键（或三键）两端的碳原子与其他原子或原子团直接结合生成新的化合物的反应</a:t>
            </a:r>
          </a:p>
        </p:txBody>
      </p:sp>
      <p:grpSp>
        <p:nvGrpSpPr>
          <p:cNvPr id="20" name="组合 19">
            <a:extLst>
              <a:ext uri="{FF2B5EF4-FFF2-40B4-BE49-F238E27FC236}">
                <a16:creationId xmlns:a16="http://schemas.microsoft.com/office/drawing/2014/main" xmlns="" id="{0703F684-CC75-485C-B133-5B914C12D0FF}"/>
              </a:ext>
            </a:extLst>
          </p:cNvPr>
          <p:cNvGrpSpPr/>
          <p:nvPr/>
        </p:nvGrpSpPr>
        <p:grpSpPr>
          <a:xfrm>
            <a:off x="13259654" y="7232114"/>
            <a:ext cx="7181609" cy="1616078"/>
            <a:chOff x="12096709" y="9008792"/>
            <a:chExt cx="5489079" cy="1616078"/>
          </a:xfrm>
        </p:grpSpPr>
        <p:pic>
          <p:nvPicPr>
            <p:cNvPr id="19" name="图片 18" descr="图片包含 物体, 灯具, 项链, 鞭打&#10;&#10;已生成高可信度的说明">
              <a:extLst>
                <a:ext uri="{FF2B5EF4-FFF2-40B4-BE49-F238E27FC236}">
                  <a16:creationId xmlns:a16="http://schemas.microsoft.com/office/drawing/2014/main" xmlns="" id="{820FB99A-B0CF-40A3-8F74-8EF53C2C6C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6709" y="9008792"/>
              <a:ext cx="5489079" cy="1616078"/>
            </a:xfrm>
            <a:prstGeom prst="rect">
              <a:avLst/>
            </a:prstGeom>
          </p:spPr>
        </p:pic>
        <p:sp>
          <p:nvSpPr>
            <p:cNvPr id="65" name="矩形 64">
              <a:extLst>
                <a:ext uri="{FF2B5EF4-FFF2-40B4-BE49-F238E27FC236}">
                  <a16:creationId xmlns:a16="http://schemas.microsoft.com/office/drawing/2014/main" xmlns="" id="{8F859443-E6E3-423E-9FB7-2808FCB00D34}"/>
                </a:ext>
              </a:extLst>
            </p:cNvPr>
            <p:cNvSpPr/>
            <p:nvPr/>
          </p:nvSpPr>
          <p:spPr>
            <a:xfrm>
              <a:off x="12516817" y="9079929"/>
              <a:ext cx="4802119" cy="1473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工业上用于制取</a:t>
              </a:r>
              <a:r>
                <a:rPr lang="en-US" altLang="zh-CN" sz="4800" b="1" dirty="0">
                  <a:solidFill>
                    <a:srgbClr val="2A5CAA"/>
                  </a:solidFill>
                  <a:ea typeface="楷体" panose="02010609060101010101" pitchFamily="49" charset="-122"/>
                </a:rPr>
                <a:t>_____</a:t>
              </a:r>
              <a:endParaRPr lang="zh-CN" altLang="en-US" sz="4800" b="1" dirty="0">
                <a:solidFill>
                  <a:srgbClr val="2A5CAA"/>
                </a:solidFill>
                <a:ea typeface="楷体" panose="02010609060101010101" pitchFamily="49" charset="-122"/>
              </a:endParaRPr>
            </a:p>
          </p:txBody>
        </p:sp>
      </p:grpSp>
      <p:grpSp>
        <p:nvGrpSpPr>
          <p:cNvPr id="2" name="组合 1">
            <a:extLst>
              <a:ext uri="{FF2B5EF4-FFF2-40B4-BE49-F238E27FC236}">
                <a16:creationId xmlns:a16="http://schemas.microsoft.com/office/drawing/2014/main" xmlns="" id="{62C0F9B6-E006-4B6A-9B07-9DFF5A308FF6}"/>
              </a:ext>
            </a:extLst>
          </p:cNvPr>
          <p:cNvGrpSpPr/>
          <p:nvPr/>
        </p:nvGrpSpPr>
        <p:grpSpPr>
          <a:xfrm>
            <a:off x="1241527" y="5684541"/>
            <a:ext cx="9767238" cy="1922939"/>
            <a:chOff x="2130532" y="5704502"/>
            <a:chExt cx="9767238" cy="1922939"/>
          </a:xfrm>
        </p:grpSpPr>
        <p:grpSp>
          <p:nvGrpSpPr>
            <p:cNvPr id="52" name="组合 51">
              <a:extLst>
                <a:ext uri="{FF2B5EF4-FFF2-40B4-BE49-F238E27FC236}">
                  <a16:creationId xmlns:a16="http://schemas.microsoft.com/office/drawing/2014/main" xmlns="" id="{630AB702-1C6B-4110-8556-0A673F3D3179}"/>
                </a:ext>
              </a:extLst>
            </p:cNvPr>
            <p:cNvGrpSpPr/>
            <p:nvPr/>
          </p:nvGrpSpPr>
          <p:grpSpPr>
            <a:xfrm>
              <a:off x="2130532" y="5704502"/>
              <a:ext cx="9767238" cy="1079580"/>
              <a:chOff x="1563329" y="7316186"/>
              <a:chExt cx="9767238" cy="1079580"/>
            </a:xfrm>
          </p:grpSpPr>
          <p:sp>
            <p:nvSpPr>
              <p:cNvPr id="53" name="TextBox 4">
                <a:extLst>
                  <a:ext uri="{FF2B5EF4-FFF2-40B4-BE49-F238E27FC236}">
                    <a16:creationId xmlns:a16="http://schemas.microsoft.com/office/drawing/2014/main" xmlns="" id="{8395754A-68DB-4D4D-84A1-7B00302263CD}"/>
                  </a:ext>
                </a:extLst>
              </p:cNvPr>
              <p:cNvSpPr txBox="1"/>
              <p:nvPr/>
            </p:nvSpPr>
            <p:spPr>
              <a:xfrm>
                <a:off x="1563329" y="7564769"/>
                <a:ext cx="9767238" cy="830997"/>
              </a:xfrm>
              <a:prstGeom prst="rect">
                <a:avLst/>
              </a:prstGeom>
              <a:noFill/>
            </p:spPr>
            <p:txBody>
              <a:bodyPr wrap="square" rtlCol="0">
                <a:spAutoFit/>
              </a:bodyPr>
              <a:lstStyle/>
              <a:p>
                <a:pPr defTabSz="1825681"/>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+Br</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BrCH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Br</a:t>
                </a:r>
                <a:endParaRPr lang="zh-CN" altLang="en-US" sz="4800" b="1" dirty="0">
                  <a:solidFill>
                    <a:prstClr val="black"/>
                  </a:solidFill>
                  <a:ea typeface="宋体" panose="02010600030101010101" pitchFamily="2" charset="-122"/>
                  <a:sym typeface="+mn-lt"/>
                </a:endParaRPr>
              </a:p>
            </p:txBody>
          </p:sp>
          <p:grpSp>
            <p:nvGrpSpPr>
              <p:cNvPr id="54" name="组合 53">
                <a:extLst>
                  <a:ext uri="{FF2B5EF4-FFF2-40B4-BE49-F238E27FC236}">
                    <a16:creationId xmlns:a16="http://schemas.microsoft.com/office/drawing/2014/main" xmlns="" id="{CCC5528F-C8CC-45B9-AEE8-B3AF0EB76DBF}"/>
                  </a:ext>
                </a:extLst>
              </p:cNvPr>
              <p:cNvGrpSpPr/>
              <p:nvPr/>
            </p:nvGrpSpPr>
            <p:grpSpPr>
              <a:xfrm>
                <a:off x="5634215" y="7316186"/>
                <a:ext cx="1800000" cy="722942"/>
                <a:chOff x="14127051" y="4580773"/>
                <a:chExt cx="1800000" cy="722942"/>
              </a:xfrm>
            </p:grpSpPr>
            <p:cxnSp>
              <p:nvCxnSpPr>
                <p:cNvPr id="55" name="直接箭头连接符 54">
                  <a:extLst>
                    <a:ext uri="{FF2B5EF4-FFF2-40B4-BE49-F238E27FC236}">
                      <a16:creationId xmlns:a16="http://schemas.microsoft.com/office/drawing/2014/main" xmlns="" id="{FDCD5B23-1699-48EB-B334-435C44BFF328}"/>
                    </a:ext>
                  </a:extLst>
                </p:cNvPr>
                <p:cNvCxnSpPr>
                  <a:cxnSpLocks/>
                </p:cNvCxnSpPr>
                <p:nvPr/>
              </p:nvCxnSpPr>
              <p:spPr>
                <a:xfrm>
                  <a:off x="14127051" y="5303715"/>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57" name="文本框 56">
                  <a:extLst>
                    <a:ext uri="{FF2B5EF4-FFF2-40B4-BE49-F238E27FC236}">
                      <a16:creationId xmlns:a16="http://schemas.microsoft.com/office/drawing/2014/main" xmlns="" id="{390FC177-656D-46C0-97B1-B22A210FA8C6}"/>
                    </a:ext>
                  </a:extLst>
                </p:cNvPr>
                <p:cNvSpPr txBox="1"/>
                <p:nvPr/>
              </p:nvSpPr>
              <p:spPr>
                <a:xfrm>
                  <a:off x="14362569" y="4580773"/>
                  <a:ext cx="1107996" cy="646203"/>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点燃</a:t>
                  </a:r>
                </a:p>
              </p:txBody>
            </p:sp>
          </p:grpSp>
        </p:grpSp>
        <p:sp>
          <p:nvSpPr>
            <p:cNvPr id="38" name="文本框 37">
              <a:extLst>
                <a:ext uri="{FF2B5EF4-FFF2-40B4-BE49-F238E27FC236}">
                  <a16:creationId xmlns:a16="http://schemas.microsoft.com/office/drawing/2014/main" xmlns="" id="{6887FA28-17AE-4157-8436-8C070F8EB0B4}"/>
                </a:ext>
              </a:extLst>
            </p:cNvPr>
            <p:cNvSpPr txBox="1"/>
            <p:nvPr/>
          </p:nvSpPr>
          <p:spPr>
            <a:xfrm>
              <a:off x="8271985" y="6858000"/>
              <a:ext cx="3340979" cy="769441"/>
            </a:xfrm>
            <a:prstGeom prst="rect">
              <a:avLst/>
            </a:prstGeom>
            <a:noFill/>
          </p:spPr>
          <p:txBody>
            <a:bodyPr wrap="none" rtlCol="0">
              <a:spAutoFit/>
            </a:bodyPr>
            <a:lstStyle/>
            <a:p>
              <a:r>
                <a:rPr lang="en-US" altLang="zh-CN" sz="4400" b="1" dirty="0">
                  <a:ea typeface="楷体" panose="02010609060101010101" pitchFamily="49" charset="-122"/>
                </a:rPr>
                <a:t>1,2-</a:t>
              </a:r>
              <a:r>
                <a:rPr lang="zh-CN" altLang="en-US" sz="4400" b="1" dirty="0">
                  <a:ea typeface="楷体" panose="02010609060101010101" pitchFamily="49" charset="-122"/>
                </a:rPr>
                <a:t>二溴乙烷</a:t>
              </a:r>
            </a:p>
          </p:txBody>
        </p:sp>
      </p:grpSp>
      <p:grpSp>
        <p:nvGrpSpPr>
          <p:cNvPr id="4" name="组合 3">
            <a:extLst>
              <a:ext uri="{FF2B5EF4-FFF2-40B4-BE49-F238E27FC236}">
                <a16:creationId xmlns:a16="http://schemas.microsoft.com/office/drawing/2014/main" xmlns="" id="{925270CC-520D-4803-9407-3FEF4C98B35C}"/>
              </a:ext>
            </a:extLst>
          </p:cNvPr>
          <p:cNvGrpSpPr/>
          <p:nvPr/>
        </p:nvGrpSpPr>
        <p:grpSpPr>
          <a:xfrm>
            <a:off x="11482465" y="5708655"/>
            <a:ext cx="10303156" cy="1397655"/>
            <a:chOff x="11132466" y="5697755"/>
            <a:chExt cx="10303156" cy="1397655"/>
          </a:xfrm>
        </p:grpSpPr>
        <p:grpSp>
          <p:nvGrpSpPr>
            <p:cNvPr id="33" name="组合 32">
              <a:extLst>
                <a:ext uri="{FF2B5EF4-FFF2-40B4-BE49-F238E27FC236}">
                  <a16:creationId xmlns:a16="http://schemas.microsoft.com/office/drawing/2014/main" xmlns="" id="{7985E494-0F05-44DF-8669-0AC38E44BA42}"/>
                </a:ext>
              </a:extLst>
            </p:cNvPr>
            <p:cNvGrpSpPr/>
            <p:nvPr/>
          </p:nvGrpSpPr>
          <p:grpSpPr>
            <a:xfrm>
              <a:off x="11132466" y="5697755"/>
              <a:ext cx="10303156" cy="1086327"/>
              <a:chOff x="222264" y="7309439"/>
              <a:chExt cx="10303156" cy="1086327"/>
            </a:xfrm>
          </p:grpSpPr>
          <p:sp>
            <p:nvSpPr>
              <p:cNvPr id="34" name="TextBox 4">
                <a:extLst>
                  <a:ext uri="{FF2B5EF4-FFF2-40B4-BE49-F238E27FC236}">
                    <a16:creationId xmlns:a16="http://schemas.microsoft.com/office/drawing/2014/main" xmlns="" id="{FE05F5DB-61A9-4D1D-AA43-C4EF8304304C}"/>
                  </a:ext>
                </a:extLst>
              </p:cNvPr>
              <p:cNvSpPr txBox="1"/>
              <p:nvPr/>
            </p:nvSpPr>
            <p:spPr>
              <a:xfrm>
                <a:off x="222264" y="7564769"/>
                <a:ext cx="10303156" cy="830997"/>
              </a:xfrm>
              <a:prstGeom prst="rect">
                <a:avLst/>
              </a:prstGeom>
              <a:noFill/>
            </p:spPr>
            <p:txBody>
              <a:bodyPr wrap="square" rtlCol="0">
                <a:spAutoFit/>
              </a:bodyPr>
              <a:lstStyle/>
              <a:p>
                <a:pPr defTabSz="1825681"/>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O                 CH</a:t>
                </a:r>
                <a:r>
                  <a:rPr lang="en-US" altLang="zh-CN" sz="4800" b="1" baseline="-25000" dirty="0">
                    <a:solidFill>
                      <a:prstClr val="black"/>
                    </a:solidFill>
                    <a:ea typeface="宋体" panose="02010600030101010101" pitchFamily="2" charset="-122"/>
                    <a:sym typeface="+mn-lt"/>
                  </a:rPr>
                  <a:t>3</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OH</a:t>
                </a:r>
                <a:endParaRPr lang="zh-CN" altLang="en-US" sz="4800" b="1" dirty="0">
                  <a:solidFill>
                    <a:prstClr val="black"/>
                  </a:solidFill>
                  <a:ea typeface="宋体" panose="02010600030101010101" pitchFamily="2" charset="-122"/>
                  <a:sym typeface="+mn-lt"/>
                </a:endParaRPr>
              </a:p>
            </p:txBody>
          </p:sp>
          <p:grpSp>
            <p:nvGrpSpPr>
              <p:cNvPr id="35" name="组合 34">
                <a:extLst>
                  <a:ext uri="{FF2B5EF4-FFF2-40B4-BE49-F238E27FC236}">
                    <a16:creationId xmlns:a16="http://schemas.microsoft.com/office/drawing/2014/main" xmlns="" id="{536CAF2F-600D-4C6E-8A93-F7C53F99C02C}"/>
                  </a:ext>
                </a:extLst>
              </p:cNvPr>
              <p:cNvGrpSpPr/>
              <p:nvPr/>
            </p:nvGrpSpPr>
            <p:grpSpPr>
              <a:xfrm>
                <a:off x="4430513" y="7309439"/>
                <a:ext cx="2520000" cy="723006"/>
                <a:chOff x="12923349" y="4574026"/>
                <a:chExt cx="2520000" cy="723006"/>
              </a:xfrm>
            </p:grpSpPr>
            <p:cxnSp>
              <p:nvCxnSpPr>
                <p:cNvPr id="36" name="直接箭头连接符 35">
                  <a:extLst>
                    <a:ext uri="{FF2B5EF4-FFF2-40B4-BE49-F238E27FC236}">
                      <a16:creationId xmlns:a16="http://schemas.microsoft.com/office/drawing/2014/main" xmlns="" id="{928F8E0A-9D12-4ED7-B0A4-07A78AF1F47F}"/>
                    </a:ext>
                  </a:extLst>
                </p:cNvPr>
                <p:cNvCxnSpPr>
                  <a:cxnSpLocks/>
                </p:cNvCxnSpPr>
                <p:nvPr/>
              </p:nvCxnSpPr>
              <p:spPr>
                <a:xfrm>
                  <a:off x="12923349" y="5297032"/>
                  <a:ext cx="252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37" name="文本框 36">
                  <a:extLst>
                    <a:ext uri="{FF2B5EF4-FFF2-40B4-BE49-F238E27FC236}">
                      <a16:creationId xmlns:a16="http://schemas.microsoft.com/office/drawing/2014/main" xmlns="" id="{F9995888-A224-445F-A425-A65CED681190}"/>
                    </a:ext>
                  </a:extLst>
                </p:cNvPr>
                <p:cNvSpPr txBox="1"/>
                <p:nvPr/>
              </p:nvSpPr>
              <p:spPr>
                <a:xfrm>
                  <a:off x="13335350" y="4574026"/>
                  <a:ext cx="1574470"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催化剂</a:t>
                  </a:r>
                </a:p>
              </p:txBody>
            </p:sp>
          </p:grpSp>
        </p:grpSp>
        <p:sp>
          <p:nvSpPr>
            <p:cNvPr id="40" name="文本框 39">
              <a:extLst>
                <a:ext uri="{FF2B5EF4-FFF2-40B4-BE49-F238E27FC236}">
                  <a16:creationId xmlns:a16="http://schemas.microsoft.com/office/drawing/2014/main" xmlns="" id="{32E9AE32-5F57-4F28-BB61-12CB446E0E4B}"/>
                </a:ext>
              </a:extLst>
            </p:cNvPr>
            <p:cNvSpPr txBox="1"/>
            <p:nvPr/>
          </p:nvSpPr>
          <p:spPr>
            <a:xfrm>
              <a:off x="15293784" y="6449079"/>
              <a:ext cx="2501006"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加热、加压</a:t>
              </a:r>
            </a:p>
          </p:txBody>
        </p:sp>
      </p:grpSp>
      <p:cxnSp>
        <p:nvCxnSpPr>
          <p:cNvPr id="6" name="直接连接符 5">
            <a:extLst>
              <a:ext uri="{FF2B5EF4-FFF2-40B4-BE49-F238E27FC236}">
                <a16:creationId xmlns:a16="http://schemas.microsoft.com/office/drawing/2014/main" xmlns="" id="{5095AD67-B249-4CBC-95ED-CC4B51C69505}"/>
              </a:ext>
            </a:extLst>
          </p:cNvPr>
          <p:cNvCxnSpPr>
            <a:cxnSpLocks/>
          </p:cNvCxnSpPr>
          <p:nvPr/>
        </p:nvCxnSpPr>
        <p:spPr>
          <a:xfrm>
            <a:off x="11215244" y="5684541"/>
            <a:ext cx="0" cy="6969578"/>
          </a:xfrm>
          <a:prstGeom prst="line">
            <a:avLst/>
          </a:prstGeom>
          <a:ln w="76200">
            <a:solidFill>
              <a:srgbClr val="0E72BE"/>
            </a:solidFill>
            <a:prstDash val="sysDash"/>
          </a:ln>
        </p:spPr>
        <p:style>
          <a:lnRef idx="1">
            <a:schemeClr val="accent1"/>
          </a:lnRef>
          <a:fillRef idx="0">
            <a:schemeClr val="accent1"/>
          </a:fillRef>
          <a:effectRef idx="0">
            <a:schemeClr val="accent1"/>
          </a:effectRef>
          <a:fontRef idx="minor">
            <a:schemeClr val="tx1"/>
          </a:fontRef>
        </p:style>
      </p:cxnSp>
      <p:pic>
        <p:nvPicPr>
          <p:cNvPr id="8" name="图片 7" descr="图片包含 设备, 天平&#10;&#10;已生成高可信度的说明">
            <a:extLst>
              <a:ext uri="{FF2B5EF4-FFF2-40B4-BE49-F238E27FC236}">
                <a16:creationId xmlns:a16="http://schemas.microsoft.com/office/drawing/2014/main" xmlns="" id="{36851FEB-C1C6-4A75-861A-1FEA6F6E5B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4267" y="7817891"/>
            <a:ext cx="6621757" cy="4707247"/>
          </a:xfrm>
          <a:prstGeom prst="rect">
            <a:avLst/>
          </a:prstGeom>
        </p:spPr>
      </p:pic>
      <p:grpSp>
        <p:nvGrpSpPr>
          <p:cNvPr id="48" name="组合 47">
            <a:extLst>
              <a:ext uri="{FF2B5EF4-FFF2-40B4-BE49-F238E27FC236}">
                <a16:creationId xmlns:a16="http://schemas.microsoft.com/office/drawing/2014/main" xmlns="" id="{56BC1824-4A26-4927-8A2E-208072D627FB}"/>
              </a:ext>
            </a:extLst>
          </p:cNvPr>
          <p:cNvGrpSpPr/>
          <p:nvPr/>
        </p:nvGrpSpPr>
        <p:grpSpPr>
          <a:xfrm>
            <a:off x="11482465" y="9399712"/>
            <a:ext cx="10303156" cy="1086327"/>
            <a:chOff x="222264" y="7309439"/>
            <a:chExt cx="10303156" cy="1086327"/>
          </a:xfrm>
        </p:grpSpPr>
        <p:sp>
          <p:nvSpPr>
            <p:cNvPr id="50" name="TextBox 4">
              <a:extLst>
                <a:ext uri="{FF2B5EF4-FFF2-40B4-BE49-F238E27FC236}">
                  <a16:creationId xmlns:a16="http://schemas.microsoft.com/office/drawing/2014/main" xmlns="" id="{A950547B-8EF8-4788-9103-197FEAB45FD2}"/>
                </a:ext>
              </a:extLst>
            </p:cNvPr>
            <p:cNvSpPr txBox="1"/>
            <p:nvPr/>
          </p:nvSpPr>
          <p:spPr>
            <a:xfrm>
              <a:off x="222264" y="7564769"/>
              <a:ext cx="10303156" cy="830997"/>
            </a:xfrm>
            <a:prstGeom prst="rect">
              <a:avLst/>
            </a:prstGeom>
            <a:noFill/>
          </p:spPr>
          <p:txBody>
            <a:bodyPr wrap="square" rtlCol="0">
              <a:spAutoFit/>
            </a:bodyPr>
            <a:lstStyle/>
            <a:p>
              <a:pPr defTabSz="1825681"/>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+HCl                  CH</a:t>
              </a:r>
              <a:r>
                <a:rPr lang="en-US" altLang="zh-CN" sz="4800" b="1" baseline="-25000" dirty="0">
                  <a:solidFill>
                    <a:prstClr val="black"/>
                  </a:solidFill>
                  <a:ea typeface="宋体" panose="02010600030101010101" pitchFamily="2" charset="-122"/>
                  <a:sym typeface="+mn-lt"/>
                </a:rPr>
                <a:t>3</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Cl</a:t>
              </a:r>
              <a:endParaRPr lang="zh-CN" altLang="en-US" sz="4800" b="1" dirty="0">
                <a:solidFill>
                  <a:prstClr val="black"/>
                </a:solidFill>
                <a:ea typeface="宋体" panose="02010600030101010101" pitchFamily="2" charset="-122"/>
                <a:sym typeface="+mn-lt"/>
              </a:endParaRPr>
            </a:p>
          </p:txBody>
        </p:sp>
        <p:grpSp>
          <p:nvGrpSpPr>
            <p:cNvPr id="51" name="组合 50">
              <a:extLst>
                <a:ext uri="{FF2B5EF4-FFF2-40B4-BE49-F238E27FC236}">
                  <a16:creationId xmlns:a16="http://schemas.microsoft.com/office/drawing/2014/main" xmlns="" id="{995C4272-FC97-4A27-94F5-698A0BFCEAE4}"/>
                </a:ext>
              </a:extLst>
            </p:cNvPr>
            <p:cNvGrpSpPr/>
            <p:nvPr/>
          </p:nvGrpSpPr>
          <p:grpSpPr>
            <a:xfrm>
              <a:off x="4430513" y="7309439"/>
              <a:ext cx="2520000" cy="723006"/>
              <a:chOff x="12923349" y="4574026"/>
              <a:chExt cx="2520000" cy="723006"/>
            </a:xfrm>
          </p:grpSpPr>
          <p:cxnSp>
            <p:nvCxnSpPr>
              <p:cNvPr id="56" name="直接箭头连接符 55">
                <a:extLst>
                  <a:ext uri="{FF2B5EF4-FFF2-40B4-BE49-F238E27FC236}">
                    <a16:creationId xmlns:a16="http://schemas.microsoft.com/office/drawing/2014/main" xmlns="" id="{7C873F66-57C0-4C12-A495-7B9AFBB5FEEC}"/>
                  </a:ext>
                </a:extLst>
              </p:cNvPr>
              <p:cNvCxnSpPr>
                <a:cxnSpLocks/>
              </p:cNvCxnSpPr>
              <p:nvPr/>
            </p:nvCxnSpPr>
            <p:spPr>
              <a:xfrm>
                <a:off x="12923349" y="5297032"/>
                <a:ext cx="252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62" name="文本框 61">
                <a:extLst>
                  <a:ext uri="{FF2B5EF4-FFF2-40B4-BE49-F238E27FC236}">
                    <a16:creationId xmlns:a16="http://schemas.microsoft.com/office/drawing/2014/main" xmlns="" id="{1541DC94-3163-4D64-B0FC-B1D3A0EA6146}"/>
                  </a:ext>
                </a:extLst>
              </p:cNvPr>
              <p:cNvSpPr txBox="1"/>
              <p:nvPr/>
            </p:nvSpPr>
            <p:spPr>
              <a:xfrm>
                <a:off x="13335350" y="4574026"/>
                <a:ext cx="1574470"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催化剂</a:t>
                </a:r>
              </a:p>
            </p:txBody>
          </p:sp>
        </p:grpSp>
      </p:grpSp>
      <p:grpSp>
        <p:nvGrpSpPr>
          <p:cNvPr id="63" name="组合 62">
            <a:extLst>
              <a:ext uri="{FF2B5EF4-FFF2-40B4-BE49-F238E27FC236}">
                <a16:creationId xmlns:a16="http://schemas.microsoft.com/office/drawing/2014/main" xmlns="" id="{57923F07-0C97-44C4-86F1-38BAA30269FA}"/>
              </a:ext>
            </a:extLst>
          </p:cNvPr>
          <p:cNvGrpSpPr/>
          <p:nvPr/>
        </p:nvGrpSpPr>
        <p:grpSpPr>
          <a:xfrm>
            <a:off x="13995341" y="10433290"/>
            <a:ext cx="5175830" cy="1616078"/>
            <a:chOff x="12096709" y="9008792"/>
            <a:chExt cx="5489079" cy="1616078"/>
          </a:xfrm>
        </p:grpSpPr>
        <p:pic>
          <p:nvPicPr>
            <p:cNvPr id="64" name="图片 63" descr="图片包含 物体, 灯具, 项链, 鞭打&#10;&#10;已生成高可信度的说明">
              <a:extLst>
                <a:ext uri="{FF2B5EF4-FFF2-40B4-BE49-F238E27FC236}">
                  <a16:creationId xmlns:a16="http://schemas.microsoft.com/office/drawing/2014/main" xmlns="" id="{BD7D6A78-E0E6-47A9-ABF5-591CAC7B2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6709" y="9008792"/>
              <a:ext cx="5489079" cy="1616078"/>
            </a:xfrm>
            <a:prstGeom prst="rect">
              <a:avLst/>
            </a:prstGeom>
          </p:spPr>
        </p:pic>
        <p:sp>
          <p:nvSpPr>
            <p:cNvPr id="66" name="矩形 65">
              <a:extLst>
                <a:ext uri="{FF2B5EF4-FFF2-40B4-BE49-F238E27FC236}">
                  <a16:creationId xmlns:a16="http://schemas.microsoft.com/office/drawing/2014/main" xmlns="" id="{99261694-CB08-401F-A29A-1817A1E20F1F}"/>
                </a:ext>
              </a:extLst>
            </p:cNvPr>
            <p:cNvSpPr/>
            <p:nvPr/>
          </p:nvSpPr>
          <p:spPr>
            <a:xfrm>
              <a:off x="12516817" y="9079929"/>
              <a:ext cx="4802119" cy="1473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rgbClr val="2A5CAA"/>
                  </a:solidFill>
                  <a:ea typeface="楷体" panose="02010609060101010101" pitchFamily="49" charset="-122"/>
                </a:rPr>
                <a:t>用于制备氯乙烷</a:t>
              </a:r>
            </a:p>
          </p:txBody>
        </p:sp>
      </p:grpSp>
      <p:sp>
        <p:nvSpPr>
          <p:cNvPr id="45" name="矩形: 圆角 2">
            <a:extLst>
              <a:ext uri="{FF2B5EF4-FFF2-40B4-BE49-F238E27FC236}">
                <a16:creationId xmlns:a16="http://schemas.microsoft.com/office/drawing/2014/main" xmlns="" id="{2B74697A-47E4-4148-9504-AFB83F0D7FBF}"/>
              </a:ext>
            </a:extLst>
          </p:cNvPr>
          <p:cNvSpPr/>
          <p:nvPr/>
        </p:nvSpPr>
        <p:spPr>
          <a:xfrm>
            <a:off x="2557707" y="1728055"/>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乙烯</a:t>
            </a:r>
          </a:p>
        </p:txBody>
      </p:sp>
      <p:sp>
        <p:nvSpPr>
          <p:cNvPr id="5" name="矩形 4">
            <a:extLst>
              <a:ext uri="{FF2B5EF4-FFF2-40B4-BE49-F238E27FC236}">
                <a16:creationId xmlns:a16="http://schemas.microsoft.com/office/drawing/2014/main" xmlns="" id="{F82AE33E-CEE1-443E-AA08-D0CEFFB6A7DD}"/>
              </a:ext>
            </a:extLst>
          </p:cNvPr>
          <p:cNvSpPr/>
          <p:nvPr/>
        </p:nvSpPr>
        <p:spPr>
          <a:xfrm>
            <a:off x="18210919" y="7666762"/>
            <a:ext cx="1422184" cy="830997"/>
          </a:xfrm>
          <a:prstGeom prst="rect">
            <a:avLst/>
          </a:prstGeom>
        </p:spPr>
        <p:txBody>
          <a:bodyPr wrap="none">
            <a:spAutoFit/>
          </a:bodyPr>
          <a:lstStyle/>
          <a:p>
            <a:r>
              <a:rPr lang="zh-CN" altLang="en-US" sz="4800" b="1" dirty="0">
                <a:solidFill>
                  <a:srgbClr val="FF0000"/>
                </a:solidFill>
                <a:ea typeface="楷体" panose="02010609060101010101" pitchFamily="49" charset="-122"/>
              </a:rPr>
              <a:t>乙醇</a:t>
            </a:r>
            <a:endParaRPr lang="zh-CN" altLang="en-US" dirty="0">
              <a:solidFill>
                <a:srgbClr val="FF0000"/>
              </a:solidFill>
            </a:endParaRPr>
          </a:p>
        </p:txBody>
      </p:sp>
    </p:spTree>
    <p:extLst>
      <p:ext uri="{BB962C8B-B14F-4D97-AF65-F5344CB8AC3E}">
        <p14:creationId xmlns:p14="http://schemas.microsoft.com/office/powerpoint/2010/main" val="3795577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48"/>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乙烯</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5216011" y="2118597"/>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化学性质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600331" y="3264097"/>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加聚反应</a:t>
              </a:r>
            </a:p>
          </p:txBody>
        </p:sp>
      </p:grpSp>
      <p:sp>
        <p:nvSpPr>
          <p:cNvPr id="60" name="TextBox 4">
            <a:extLst>
              <a:ext uri="{FF2B5EF4-FFF2-40B4-BE49-F238E27FC236}">
                <a16:creationId xmlns:a16="http://schemas.microsoft.com/office/drawing/2014/main" xmlns="" id="{C4592550-C8EB-4683-8BFC-35C0F9A8F763}"/>
              </a:ext>
            </a:extLst>
          </p:cNvPr>
          <p:cNvSpPr txBox="1"/>
          <p:nvPr/>
        </p:nvSpPr>
        <p:spPr>
          <a:xfrm>
            <a:off x="7211558" y="7696428"/>
            <a:ext cx="14289257"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从石油中获得乙烯，已成为目前工业生产乙烯的主要途径</a:t>
            </a:r>
          </a:p>
        </p:txBody>
      </p:sp>
      <p:grpSp>
        <p:nvGrpSpPr>
          <p:cNvPr id="7" name="组合 6">
            <a:extLst>
              <a:ext uri="{FF2B5EF4-FFF2-40B4-BE49-F238E27FC236}">
                <a16:creationId xmlns:a16="http://schemas.microsoft.com/office/drawing/2014/main" xmlns="" id="{1BB18666-F3F5-4DFB-9D35-37E660D03CAA}"/>
              </a:ext>
            </a:extLst>
          </p:cNvPr>
          <p:cNvGrpSpPr/>
          <p:nvPr/>
        </p:nvGrpSpPr>
        <p:grpSpPr>
          <a:xfrm>
            <a:off x="3392331" y="4486807"/>
            <a:ext cx="10303156" cy="1086327"/>
            <a:chOff x="3392331" y="4486807"/>
            <a:chExt cx="10303156" cy="1086327"/>
          </a:xfrm>
        </p:grpSpPr>
        <p:grpSp>
          <p:nvGrpSpPr>
            <p:cNvPr id="48" name="组合 47">
              <a:extLst>
                <a:ext uri="{FF2B5EF4-FFF2-40B4-BE49-F238E27FC236}">
                  <a16:creationId xmlns:a16="http://schemas.microsoft.com/office/drawing/2014/main" xmlns="" id="{56BC1824-4A26-4927-8A2E-208072D627FB}"/>
                </a:ext>
              </a:extLst>
            </p:cNvPr>
            <p:cNvGrpSpPr/>
            <p:nvPr/>
          </p:nvGrpSpPr>
          <p:grpSpPr>
            <a:xfrm>
              <a:off x="3392331" y="4486807"/>
              <a:ext cx="10303156" cy="1086327"/>
              <a:chOff x="222264" y="7309439"/>
              <a:chExt cx="10303156" cy="1086327"/>
            </a:xfrm>
          </p:grpSpPr>
          <p:sp>
            <p:nvSpPr>
              <p:cNvPr id="50" name="TextBox 4">
                <a:extLst>
                  <a:ext uri="{FF2B5EF4-FFF2-40B4-BE49-F238E27FC236}">
                    <a16:creationId xmlns:a16="http://schemas.microsoft.com/office/drawing/2014/main" xmlns="" id="{A950547B-8EF8-4788-9103-197FEAB45FD2}"/>
                  </a:ext>
                </a:extLst>
              </p:cNvPr>
              <p:cNvSpPr txBox="1"/>
              <p:nvPr/>
            </p:nvSpPr>
            <p:spPr>
              <a:xfrm>
                <a:off x="222264" y="7564769"/>
                <a:ext cx="10303156" cy="830997"/>
              </a:xfrm>
              <a:prstGeom prst="rect">
                <a:avLst/>
              </a:prstGeom>
              <a:noFill/>
            </p:spPr>
            <p:txBody>
              <a:bodyPr wrap="square" rtlCol="0">
                <a:spAutoFit/>
              </a:bodyPr>
              <a:lstStyle/>
              <a:p>
                <a:pPr defTabSz="1825681"/>
                <a:r>
                  <a:rPr lang="en-US" altLang="zh-CN" sz="4800" b="1" i="1" dirty="0">
                    <a:solidFill>
                      <a:prstClr val="black"/>
                    </a:solidFill>
                    <a:ea typeface="宋体" panose="02010600030101010101" pitchFamily="2" charset="-122"/>
                    <a:sym typeface="+mn-lt"/>
                  </a:rPr>
                  <a:t>n</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—CH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a:t>
                </a:r>
                <a:r>
                  <a:rPr lang="en-US" altLang="zh-CN" sz="4800" b="1" i="1" baseline="-25000" dirty="0">
                    <a:solidFill>
                      <a:prstClr val="black"/>
                    </a:solidFill>
                    <a:ea typeface="宋体" panose="02010600030101010101" pitchFamily="2" charset="-122"/>
                    <a:sym typeface="+mn-lt"/>
                  </a:rPr>
                  <a:t>n</a:t>
                </a:r>
                <a:endParaRPr lang="zh-CN" altLang="en-US" sz="4800" b="1" i="1" baseline="-25000" dirty="0">
                  <a:solidFill>
                    <a:prstClr val="black"/>
                  </a:solidFill>
                  <a:ea typeface="宋体" panose="02010600030101010101" pitchFamily="2" charset="-122"/>
                  <a:sym typeface="+mn-lt"/>
                </a:endParaRPr>
              </a:p>
            </p:txBody>
          </p:sp>
          <p:grpSp>
            <p:nvGrpSpPr>
              <p:cNvPr id="51" name="组合 50">
                <a:extLst>
                  <a:ext uri="{FF2B5EF4-FFF2-40B4-BE49-F238E27FC236}">
                    <a16:creationId xmlns:a16="http://schemas.microsoft.com/office/drawing/2014/main" xmlns="" id="{995C4272-FC97-4A27-94F5-698A0BFCEAE4}"/>
                  </a:ext>
                </a:extLst>
              </p:cNvPr>
              <p:cNvGrpSpPr/>
              <p:nvPr/>
            </p:nvGrpSpPr>
            <p:grpSpPr>
              <a:xfrm>
                <a:off x="3280135" y="7309439"/>
                <a:ext cx="2520000" cy="723006"/>
                <a:chOff x="11772971" y="4574026"/>
                <a:chExt cx="2520000" cy="723006"/>
              </a:xfrm>
            </p:grpSpPr>
            <p:cxnSp>
              <p:nvCxnSpPr>
                <p:cNvPr id="56" name="直接箭头连接符 55">
                  <a:extLst>
                    <a:ext uri="{FF2B5EF4-FFF2-40B4-BE49-F238E27FC236}">
                      <a16:creationId xmlns:a16="http://schemas.microsoft.com/office/drawing/2014/main" xmlns="" id="{7C873F66-57C0-4C12-A495-7B9AFBB5FEEC}"/>
                    </a:ext>
                  </a:extLst>
                </p:cNvPr>
                <p:cNvCxnSpPr>
                  <a:cxnSpLocks/>
                </p:cNvCxnSpPr>
                <p:nvPr/>
              </p:nvCxnSpPr>
              <p:spPr>
                <a:xfrm>
                  <a:off x="11772971" y="5297032"/>
                  <a:ext cx="252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62" name="文本框 61">
                  <a:extLst>
                    <a:ext uri="{FF2B5EF4-FFF2-40B4-BE49-F238E27FC236}">
                      <a16:creationId xmlns:a16="http://schemas.microsoft.com/office/drawing/2014/main" xmlns="" id="{1541DC94-3163-4D64-B0FC-B1D3A0EA6146}"/>
                    </a:ext>
                  </a:extLst>
                </p:cNvPr>
                <p:cNvSpPr txBox="1"/>
                <p:nvPr/>
              </p:nvSpPr>
              <p:spPr>
                <a:xfrm>
                  <a:off x="12184972" y="4574026"/>
                  <a:ext cx="1574470" cy="646331"/>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催化剂</a:t>
                  </a:r>
                </a:p>
              </p:txBody>
            </p:sp>
          </p:grpSp>
        </p:grpSp>
        <p:sp>
          <p:nvSpPr>
            <p:cNvPr id="5" name="矩形 4">
              <a:extLst>
                <a:ext uri="{FF2B5EF4-FFF2-40B4-BE49-F238E27FC236}">
                  <a16:creationId xmlns:a16="http://schemas.microsoft.com/office/drawing/2014/main" xmlns="" id="{3666E84A-D0F4-4D33-896F-0218F359408A}"/>
                </a:ext>
              </a:extLst>
            </p:cNvPr>
            <p:cNvSpPr/>
            <p:nvPr/>
          </p:nvSpPr>
          <p:spPr>
            <a:xfrm>
              <a:off x="8940705" y="4717639"/>
              <a:ext cx="800219" cy="830997"/>
            </a:xfrm>
            <a:prstGeom prst="rect">
              <a:avLst/>
            </a:prstGeom>
          </p:spPr>
          <p:txBody>
            <a:bodyPr wrap="none">
              <a:spAutoFit/>
            </a:bodyPr>
            <a:lstStyle/>
            <a:p>
              <a:r>
                <a:rPr lang="en-US" altLang="zh-CN" sz="4800" b="1" dirty="0">
                  <a:solidFill>
                    <a:prstClr val="black"/>
                  </a:solidFill>
                  <a:ea typeface="宋体" panose="02010600030101010101" pitchFamily="2" charset="-122"/>
                  <a:sym typeface="+mn-lt"/>
                </a:rPr>
                <a:t>—</a:t>
              </a:r>
              <a:endParaRPr lang="zh-CN" altLang="en-US" dirty="0"/>
            </a:p>
          </p:txBody>
        </p:sp>
        <p:sp>
          <p:nvSpPr>
            <p:cNvPr id="49" name="矩形 48">
              <a:extLst>
                <a:ext uri="{FF2B5EF4-FFF2-40B4-BE49-F238E27FC236}">
                  <a16:creationId xmlns:a16="http://schemas.microsoft.com/office/drawing/2014/main" xmlns="" id="{01DF3959-D9A0-44E3-94BC-E0FD6F53F8FE}"/>
                </a:ext>
              </a:extLst>
            </p:cNvPr>
            <p:cNvSpPr/>
            <p:nvPr/>
          </p:nvSpPr>
          <p:spPr>
            <a:xfrm>
              <a:off x="12410577" y="4717639"/>
              <a:ext cx="800219" cy="830997"/>
            </a:xfrm>
            <a:prstGeom prst="rect">
              <a:avLst/>
            </a:prstGeom>
          </p:spPr>
          <p:txBody>
            <a:bodyPr wrap="none">
              <a:spAutoFit/>
            </a:bodyPr>
            <a:lstStyle/>
            <a:p>
              <a:r>
                <a:rPr lang="en-US" altLang="zh-CN" sz="4800" b="1" dirty="0">
                  <a:solidFill>
                    <a:prstClr val="black"/>
                  </a:solidFill>
                  <a:ea typeface="宋体" panose="02010600030101010101" pitchFamily="2" charset="-122"/>
                  <a:sym typeface="+mn-lt"/>
                </a:rPr>
                <a:t>—</a:t>
              </a:r>
              <a:endParaRPr lang="zh-CN" altLang="en-US" dirty="0"/>
            </a:p>
          </p:txBody>
        </p:sp>
      </p:grpSp>
      <p:sp>
        <p:nvSpPr>
          <p:cNvPr id="59" name="任意多边形: 形状 58">
            <a:extLst>
              <a:ext uri="{FF2B5EF4-FFF2-40B4-BE49-F238E27FC236}">
                <a16:creationId xmlns:a16="http://schemas.microsoft.com/office/drawing/2014/main" xmlns="" id="{9F84974B-5C34-4463-B519-1A03642D8207}"/>
              </a:ext>
            </a:extLst>
          </p:cNvPr>
          <p:cNvSpPr/>
          <p:nvPr/>
        </p:nvSpPr>
        <p:spPr>
          <a:xfrm>
            <a:off x="2771326" y="6179787"/>
            <a:ext cx="583634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乙烯的来源和用途</a:t>
            </a:r>
          </a:p>
        </p:txBody>
      </p:sp>
      <p:grpSp>
        <p:nvGrpSpPr>
          <p:cNvPr id="61" name="组合 60">
            <a:extLst>
              <a:ext uri="{FF2B5EF4-FFF2-40B4-BE49-F238E27FC236}">
                <a16:creationId xmlns:a16="http://schemas.microsoft.com/office/drawing/2014/main" xmlns="" id="{6B77EEAD-65E0-4C90-9BC2-A4D69DC67770}"/>
              </a:ext>
            </a:extLst>
          </p:cNvPr>
          <p:cNvGrpSpPr/>
          <p:nvPr/>
        </p:nvGrpSpPr>
        <p:grpSpPr>
          <a:xfrm>
            <a:off x="2600331" y="7696428"/>
            <a:ext cx="4261872" cy="797092"/>
            <a:chOff x="6954537" y="3942218"/>
            <a:chExt cx="4261872" cy="797092"/>
          </a:xfrm>
        </p:grpSpPr>
        <p:sp>
          <p:nvSpPr>
            <p:cNvPr id="67" name="椭圆 66">
              <a:extLst>
                <a:ext uri="{FF2B5EF4-FFF2-40B4-BE49-F238E27FC236}">
                  <a16:creationId xmlns:a16="http://schemas.microsoft.com/office/drawing/2014/main" xmlns="" id="{02DE9A7D-5651-4C97-905A-0C5B146CBE0C}"/>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68" name="矩形: 圆角 67">
              <a:extLst>
                <a:ext uri="{FF2B5EF4-FFF2-40B4-BE49-F238E27FC236}">
                  <a16:creationId xmlns:a16="http://schemas.microsoft.com/office/drawing/2014/main" xmlns="" id="{E2ACB5FA-9B0E-4F45-BB68-5C82AF39A6BA}"/>
                </a:ext>
              </a:extLst>
            </p:cNvPr>
            <p:cNvSpPr/>
            <p:nvPr/>
          </p:nvSpPr>
          <p:spPr>
            <a:xfrm>
              <a:off x="7924026" y="3947310"/>
              <a:ext cx="329238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乙烯的来源</a:t>
              </a:r>
            </a:p>
          </p:txBody>
        </p:sp>
      </p:grpSp>
      <p:grpSp>
        <p:nvGrpSpPr>
          <p:cNvPr id="69" name="组合 68">
            <a:extLst>
              <a:ext uri="{FF2B5EF4-FFF2-40B4-BE49-F238E27FC236}">
                <a16:creationId xmlns:a16="http://schemas.microsoft.com/office/drawing/2014/main" xmlns="" id="{BAAC7BE2-4A48-4600-9829-F1403CB22EE3}"/>
              </a:ext>
            </a:extLst>
          </p:cNvPr>
          <p:cNvGrpSpPr/>
          <p:nvPr/>
        </p:nvGrpSpPr>
        <p:grpSpPr>
          <a:xfrm>
            <a:off x="2600331" y="10178118"/>
            <a:ext cx="4261872" cy="797092"/>
            <a:chOff x="6954537" y="3942218"/>
            <a:chExt cx="4261872" cy="797092"/>
          </a:xfrm>
        </p:grpSpPr>
        <p:sp>
          <p:nvSpPr>
            <p:cNvPr id="70" name="椭圆 69">
              <a:extLst>
                <a:ext uri="{FF2B5EF4-FFF2-40B4-BE49-F238E27FC236}">
                  <a16:creationId xmlns:a16="http://schemas.microsoft.com/office/drawing/2014/main" xmlns="" id="{9B88FB18-8E44-49EA-A08A-61E790B64640}"/>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1" name="矩形: 圆角 70">
              <a:extLst>
                <a:ext uri="{FF2B5EF4-FFF2-40B4-BE49-F238E27FC236}">
                  <a16:creationId xmlns:a16="http://schemas.microsoft.com/office/drawing/2014/main" xmlns="" id="{D6AB2C01-075A-43F7-BE04-776D8905E680}"/>
                </a:ext>
              </a:extLst>
            </p:cNvPr>
            <p:cNvSpPr/>
            <p:nvPr/>
          </p:nvSpPr>
          <p:spPr>
            <a:xfrm>
              <a:off x="7924026" y="3947310"/>
              <a:ext cx="329238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乙烯的用途</a:t>
              </a:r>
            </a:p>
          </p:txBody>
        </p:sp>
      </p:grpSp>
      <p:sp>
        <p:nvSpPr>
          <p:cNvPr id="74" name="TextBox 4">
            <a:extLst>
              <a:ext uri="{FF2B5EF4-FFF2-40B4-BE49-F238E27FC236}">
                <a16:creationId xmlns:a16="http://schemas.microsoft.com/office/drawing/2014/main" xmlns="" id="{BFE712CE-8657-40F2-BB94-6B7ECEEAB031}"/>
              </a:ext>
            </a:extLst>
          </p:cNvPr>
          <p:cNvSpPr txBox="1"/>
          <p:nvPr/>
        </p:nvSpPr>
        <p:spPr>
          <a:xfrm>
            <a:off x="7211558" y="10129715"/>
            <a:ext cx="15278148" cy="186512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工业：重要的化工原料，可以用来制造聚乙烯制品等</a:t>
            </a:r>
            <a:endParaRPr lang="en-US" altLang="zh-CN" sz="4800" b="1" dirty="0">
              <a:solidFill>
                <a:prstClr val="black"/>
              </a:solidFill>
              <a:ea typeface="宋体" panose="02010600030101010101" pitchFamily="2" charset="-122"/>
              <a:sym typeface="+mn-lt"/>
            </a:endParaRPr>
          </a:p>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农业：可用作植物生长调节剂和水果催熟剂</a:t>
            </a:r>
          </a:p>
        </p:txBody>
      </p:sp>
      <p:sp>
        <p:nvSpPr>
          <p:cNvPr id="37" name="矩形: 圆角 2">
            <a:extLst>
              <a:ext uri="{FF2B5EF4-FFF2-40B4-BE49-F238E27FC236}">
                <a16:creationId xmlns:a16="http://schemas.microsoft.com/office/drawing/2014/main" xmlns="" id="{2B74697A-47E4-4148-9504-AFB83F0D7FBF}"/>
              </a:ext>
            </a:extLst>
          </p:cNvPr>
          <p:cNvSpPr/>
          <p:nvPr/>
        </p:nvSpPr>
        <p:spPr>
          <a:xfrm>
            <a:off x="2325751" y="2093304"/>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乙烯</a:t>
            </a:r>
          </a:p>
        </p:txBody>
      </p:sp>
      <p:grpSp>
        <p:nvGrpSpPr>
          <p:cNvPr id="2" name="组合 1"/>
          <p:cNvGrpSpPr/>
          <p:nvPr/>
        </p:nvGrpSpPr>
        <p:grpSpPr>
          <a:xfrm>
            <a:off x="11576591" y="4742137"/>
            <a:ext cx="10023383" cy="2897775"/>
            <a:chOff x="11576591" y="4742137"/>
            <a:chExt cx="10023383" cy="2897775"/>
          </a:xfrm>
        </p:grpSpPr>
        <p:grpSp>
          <p:nvGrpSpPr>
            <p:cNvPr id="63" name="组合 62">
              <a:extLst>
                <a:ext uri="{FF2B5EF4-FFF2-40B4-BE49-F238E27FC236}">
                  <a16:creationId xmlns:a16="http://schemas.microsoft.com/office/drawing/2014/main" xmlns="" id="{57923F07-0C97-44C4-86F1-38BAA30269FA}"/>
                </a:ext>
              </a:extLst>
            </p:cNvPr>
            <p:cNvGrpSpPr/>
            <p:nvPr/>
          </p:nvGrpSpPr>
          <p:grpSpPr>
            <a:xfrm>
              <a:off x="14247770" y="4742137"/>
              <a:ext cx="7352204" cy="2708686"/>
              <a:chOff x="10330565" y="8600221"/>
              <a:chExt cx="7797170" cy="2708686"/>
            </a:xfrm>
          </p:grpSpPr>
          <p:pic>
            <p:nvPicPr>
              <p:cNvPr id="64" name="图片 63" descr="图片包含 物体, 灯具, 项链, 鞭打&#10;&#10;已生成高可信度的说明">
                <a:extLst>
                  <a:ext uri="{FF2B5EF4-FFF2-40B4-BE49-F238E27FC236}">
                    <a16:creationId xmlns:a16="http://schemas.microsoft.com/office/drawing/2014/main" xmlns="" id="{BD7D6A78-E0E6-47A9-ABF5-591CAC7B2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30565" y="8600221"/>
                <a:ext cx="7797170" cy="2708686"/>
              </a:xfrm>
              <a:prstGeom prst="rect">
                <a:avLst/>
              </a:prstGeom>
            </p:spPr>
          </p:pic>
          <p:sp>
            <p:nvSpPr>
              <p:cNvPr id="66" name="矩形 65">
                <a:extLst>
                  <a:ext uri="{FF2B5EF4-FFF2-40B4-BE49-F238E27FC236}">
                    <a16:creationId xmlns:a16="http://schemas.microsoft.com/office/drawing/2014/main" xmlns="" id="{99261694-CB08-401F-A29A-1817A1E20F1F}"/>
                  </a:ext>
                </a:extLst>
              </p:cNvPr>
              <p:cNvSpPr/>
              <p:nvPr/>
            </p:nvSpPr>
            <p:spPr>
              <a:xfrm>
                <a:off x="11352716" y="9079929"/>
                <a:ext cx="5966219" cy="1473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400" b="1" dirty="0">
                    <a:solidFill>
                      <a:srgbClr val="2A5CAA"/>
                    </a:solidFill>
                    <a:ea typeface="楷体" panose="02010609060101010101" pitchFamily="49" charset="-122"/>
                  </a:rPr>
                  <a:t>乙烯的产量可以用来衡量一个国家的石油化工发展水平</a:t>
                </a:r>
              </a:p>
            </p:txBody>
          </p:sp>
        </p:grpSp>
        <p:pic>
          <p:nvPicPr>
            <p:cNvPr id="38" name="图片 37">
              <a:extLst>
                <a:ext uri="{FF2B5EF4-FFF2-40B4-BE49-F238E27FC236}">
                  <a16:creationId xmlns:a16="http://schemas.microsoft.com/office/drawing/2014/main" xmlns="" id="{C12278AD-AE8F-4AD3-89A3-45391976E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427492" flipH="1">
              <a:off x="11576591" y="6384289"/>
              <a:ext cx="3268411" cy="1255623"/>
            </a:xfrm>
            <a:prstGeom prst="rect">
              <a:avLst/>
            </a:prstGeom>
          </p:spPr>
        </p:pic>
      </p:grpSp>
    </p:spTree>
    <p:extLst>
      <p:ext uri="{BB962C8B-B14F-4D97-AF65-F5344CB8AC3E}">
        <p14:creationId xmlns:p14="http://schemas.microsoft.com/office/powerpoint/2010/main" val="29262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59" grpId="0" animBg="1"/>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苯</a:t>
              </a:r>
            </a:p>
          </p:txBody>
        </p:sp>
      </p:grpSp>
      <p:grpSp>
        <p:nvGrpSpPr>
          <p:cNvPr id="12" name="组合 11">
            <a:extLst>
              <a:ext uri="{FF2B5EF4-FFF2-40B4-BE49-F238E27FC236}">
                <a16:creationId xmlns:a16="http://schemas.microsoft.com/office/drawing/2014/main" xmlns="" id="{CE5F58C0-EC2B-4E38-89AF-6A04C9A9A8D4}"/>
              </a:ext>
            </a:extLst>
          </p:cNvPr>
          <p:cNvGrpSpPr/>
          <p:nvPr/>
        </p:nvGrpSpPr>
        <p:grpSpPr>
          <a:xfrm>
            <a:off x="5933179" y="946154"/>
            <a:ext cx="7146330" cy="7443918"/>
            <a:chOff x="7050526" y="2535513"/>
            <a:chExt cx="7146330" cy="7443918"/>
          </a:xfrm>
        </p:grpSpPr>
        <p:pic>
          <p:nvPicPr>
            <p:cNvPr id="5" name="图片 4">
              <a:extLst>
                <a:ext uri="{FF2B5EF4-FFF2-40B4-BE49-F238E27FC236}">
                  <a16:creationId xmlns:a16="http://schemas.microsoft.com/office/drawing/2014/main" xmlns="" id="{C12278AD-AE8F-4AD3-89A3-45391976E6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676952" flipH="1">
              <a:off x="5891897" y="6518228"/>
              <a:ext cx="5001126" cy="1921279"/>
            </a:xfrm>
            <a:prstGeom prst="rect">
              <a:avLst/>
            </a:prstGeom>
          </p:spPr>
        </p:pic>
        <p:grpSp>
          <p:nvGrpSpPr>
            <p:cNvPr id="11" name="组合 10">
              <a:extLst>
                <a:ext uri="{FF2B5EF4-FFF2-40B4-BE49-F238E27FC236}">
                  <a16:creationId xmlns:a16="http://schemas.microsoft.com/office/drawing/2014/main" xmlns="" id="{E3F46D4D-131D-44DB-B25B-CD80D6B1A76E}"/>
                </a:ext>
              </a:extLst>
            </p:cNvPr>
            <p:cNvGrpSpPr/>
            <p:nvPr/>
          </p:nvGrpSpPr>
          <p:grpSpPr>
            <a:xfrm>
              <a:off x="7050526" y="2535513"/>
              <a:ext cx="7146330" cy="4233336"/>
              <a:chOff x="7480533" y="2247438"/>
              <a:chExt cx="7146330" cy="4233336"/>
            </a:xfrm>
          </p:grpSpPr>
          <p:pic>
            <p:nvPicPr>
              <p:cNvPr id="10" name="图片 9" descr="图片包含 天空, 风筝, 放飞, 墙壁&#10;&#10;已生成极高可信度的说明">
                <a:extLst>
                  <a:ext uri="{FF2B5EF4-FFF2-40B4-BE49-F238E27FC236}">
                    <a16:creationId xmlns:a16="http://schemas.microsoft.com/office/drawing/2014/main" xmlns="" id="{FCA56B5F-87ED-462A-BCE5-4F81869CFE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80533" y="2247438"/>
                <a:ext cx="7146330" cy="4233336"/>
              </a:xfrm>
              <a:prstGeom prst="rect">
                <a:avLst/>
              </a:prstGeom>
            </p:spPr>
          </p:pic>
          <p:sp>
            <p:nvSpPr>
              <p:cNvPr id="47" name="矩形 46">
                <a:extLst>
                  <a:ext uri="{FF2B5EF4-FFF2-40B4-BE49-F238E27FC236}">
                    <a16:creationId xmlns:a16="http://schemas.microsoft.com/office/drawing/2014/main" xmlns="" id="{01F8E726-58E5-4E69-BEE4-98BB89969F9D}"/>
                  </a:ext>
                </a:extLst>
              </p:cNvPr>
              <p:cNvSpPr/>
              <p:nvPr/>
            </p:nvSpPr>
            <p:spPr>
              <a:xfrm>
                <a:off x="8239432" y="3378308"/>
                <a:ext cx="5493572" cy="19873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苯中的碳碳键是介于碳碳单键和碳碳双键之间的特殊的键</a:t>
                </a:r>
              </a:p>
            </p:txBody>
          </p:sp>
        </p:gr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苯</a:t>
            </a:r>
          </a:p>
        </p:txBody>
      </p:sp>
      <p:sp>
        <p:nvSpPr>
          <p:cNvPr id="48" name="任意多边形: 形状 47">
            <a:extLst>
              <a:ext uri="{FF2B5EF4-FFF2-40B4-BE49-F238E27FC236}">
                <a16:creationId xmlns:a16="http://schemas.microsoft.com/office/drawing/2014/main" xmlns="" id="{0E9E4FA5-AD52-49A8-A7B3-1CDEA24323DA}"/>
              </a:ext>
            </a:extLst>
          </p:cNvPr>
          <p:cNvSpPr/>
          <p:nvPr/>
        </p:nvSpPr>
        <p:spPr>
          <a:xfrm>
            <a:off x="2789347" y="3150218"/>
            <a:ext cx="2345963"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表示</a:t>
            </a:r>
          </a:p>
        </p:txBody>
      </p:sp>
      <p:grpSp>
        <p:nvGrpSpPr>
          <p:cNvPr id="68" name="组合 67">
            <a:extLst>
              <a:ext uri="{FF2B5EF4-FFF2-40B4-BE49-F238E27FC236}">
                <a16:creationId xmlns:a16="http://schemas.microsoft.com/office/drawing/2014/main" xmlns="" id="{E587B90E-4D7B-49CE-B3E4-718A6D22F6BA}"/>
              </a:ext>
            </a:extLst>
          </p:cNvPr>
          <p:cNvGrpSpPr/>
          <p:nvPr/>
        </p:nvGrpSpPr>
        <p:grpSpPr>
          <a:xfrm>
            <a:off x="3411817" y="4513123"/>
            <a:ext cx="2345962" cy="3648520"/>
            <a:chOff x="3411817" y="4623004"/>
            <a:chExt cx="2345962" cy="3648520"/>
          </a:xfrm>
        </p:grpSpPr>
        <p:grpSp>
          <p:nvGrpSpPr>
            <p:cNvPr id="14" name="组合 13">
              <a:extLst>
                <a:ext uri="{FF2B5EF4-FFF2-40B4-BE49-F238E27FC236}">
                  <a16:creationId xmlns:a16="http://schemas.microsoft.com/office/drawing/2014/main" xmlns="" id="{3A62F430-971D-4D1E-9DD8-968767A9D967}"/>
                </a:ext>
              </a:extLst>
            </p:cNvPr>
            <p:cNvGrpSpPr/>
            <p:nvPr/>
          </p:nvGrpSpPr>
          <p:grpSpPr>
            <a:xfrm>
              <a:off x="3411817" y="4623004"/>
              <a:ext cx="2345962" cy="1744803"/>
              <a:chOff x="6177556" y="3942218"/>
              <a:chExt cx="2345962" cy="1744803"/>
            </a:xfrm>
          </p:grpSpPr>
          <p:sp>
            <p:nvSpPr>
              <p:cNvPr id="9" name="椭圆 8">
                <a:extLst>
                  <a:ext uri="{FF2B5EF4-FFF2-40B4-BE49-F238E27FC236}">
                    <a16:creationId xmlns:a16="http://schemas.microsoft.com/office/drawing/2014/main" xmlns="" id="{19D37BB5-2991-4C35-BA77-91C58D77AC3D}"/>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13" name="矩形: 圆角 12">
                <a:extLst>
                  <a:ext uri="{FF2B5EF4-FFF2-40B4-BE49-F238E27FC236}">
                    <a16:creationId xmlns:a16="http://schemas.microsoft.com/office/drawing/2014/main" xmlns="" id="{C54924F6-3C21-4746-98B7-68E79086A228}"/>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分子式</a:t>
                </a:r>
              </a:p>
            </p:txBody>
          </p:sp>
        </p:grpSp>
        <p:sp>
          <p:nvSpPr>
            <p:cNvPr id="62" name="TextBox 4">
              <a:extLst>
                <a:ext uri="{FF2B5EF4-FFF2-40B4-BE49-F238E27FC236}">
                  <a16:creationId xmlns:a16="http://schemas.microsoft.com/office/drawing/2014/main" xmlns="" id="{2B30C9C0-7F7F-4863-B7E9-0D93BA025C94}"/>
                </a:ext>
              </a:extLst>
            </p:cNvPr>
            <p:cNvSpPr txBox="1"/>
            <p:nvPr/>
          </p:nvSpPr>
          <p:spPr>
            <a:xfrm>
              <a:off x="3730688" y="7348194"/>
              <a:ext cx="1708220" cy="923330"/>
            </a:xfrm>
            <a:prstGeom prst="rect">
              <a:avLst/>
            </a:prstGeom>
            <a:noFill/>
          </p:spPr>
          <p:txBody>
            <a:bodyPr wrap="square" rtlCol="0">
              <a:spAutoFit/>
            </a:bodyPr>
            <a:lstStyle/>
            <a:p>
              <a:pPr algn="ctr" defTabSz="1825681"/>
              <a:r>
                <a:rPr lang="en-US" altLang="zh-CN" sz="5400" b="1" dirty="0">
                  <a:solidFill>
                    <a:prstClr val="black"/>
                  </a:solidFill>
                  <a:ea typeface="宋体" panose="02010600030101010101" pitchFamily="2" charset="-122"/>
                  <a:sym typeface="+mn-lt"/>
                </a:rPr>
                <a:t>C</a:t>
              </a:r>
              <a:r>
                <a:rPr lang="en-US" altLang="zh-CN" sz="5400" b="1" baseline="-25000" dirty="0">
                  <a:solidFill>
                    <a:prstClr val="black"/>
                  </a:solidFill>
                  <a:ea typeface="宋体" panose="02010600030101010101" pitchFamily="2" charset="-122"/>
                  <a:sym typeface="+mn-lt"/>
                </a:rPr>
                <a:t>6</a:t>
              </a:r>
              <a:r>
                <a:rPr lang="en-US" altLang="zh-CN" sz="5400" b="1" dirty="0">
                  <a:solidFill>
                    <a:prstClr val="black"/>
                  </a:solidFill>
                  <a:ea typeface="宋体" panose="02010600030101010101" pitchFamily="2" charset="-122"/>
                  <a:sym typeface="+mn-lt"/>
                </a:rPr>
                <a:t>H</a:t>
              </a:r>
              <a:r>
                <a:rPr lang="en-US" altLang="zh-CN" sz="5400" b="1" baseline="-25000" dirty="0">
                  <a:solidFill>
                    <a:prstClr val="black"/>
                  </a:solidFill>
                  <a:ea typeface="宋体" panose="02010600030101010101" pitchFamily="2" charset="-122"/>
                  <a:sym typeface="+mn-lt"/>
                </a:rPr>
                <a:t>6</a:t>
              </a:r>
              <a:endParaRPr lang="zh-CN" altLang="en-US" sz="5400" b="1" baseline="-25000" dirty="0">
                <a:solidFill>
                  <a:prstClr val="black"/>
                </a:solidFill>
                <a:ea typeface="宋体" panose="02010600030101010101" pitchFamily="2" charset="-122"/>
                <a:sym typeface="+mn-lt"/>
              </a:endParaRPr>
            </a:p>
          </p:txBody>
        </p:sp>
      </p:grpSp>
      <p:grpSp>
        <p:nvGrpSpPr>
          <p:cNvPr id="69" name="组合 68">
            <a:extLst>
              <a:ext uri="{FF2B5EF4-FFF2-40B4-BE49-F238E27FC236}">
                <a16:creationId xmlns:a16="http://schemas.microsoft.com/office/drawing/2014/main" xmlns="" id="{2211BECE-498D-4086-82DB-4D609820BC6B}"/>
              </a:ext>
            </a:extLst>
          </p:cNvPr>
          <p:cNvGrpSpPr/>
          <p:nvPr/>
        </p:nvGrpSpPr>
        <p:grpSpPr>
          <a:xfrm>
            <a:off x="18213201" y="4513123"/>
            <a:ext cx="2979311" cy="6575115"/>
            <a:chOff x="14121552" y="4623004"/>
            <a:chExt cx="2979311" cy="6575115"/>
          </a:xfrm>
        </p:grpSpPr>
        <p:grpSp>
          <p:nvGrpSpPr>
            <p:cNvPr id="15" name="组合 14">
              <a:extLst>
                <a:ext uri="{FF2B5EF4-FFF2-40B4-BE49-F238E27FC236}">
                  <a16:creationId xmlns:a16="http://schemas.microsoft.com/office/drawing/2014/main" xmlns="" id="{D9AB777E-8987-473C-ACAA-B334A2B6C1E8}"/>
                </a:ext>
              </a:extLst>
            </p:cNvPr>
            <p:cNvGrpSpPr/>
            <p:nvPr/>
          </p:nvGrpSpPr>
          <p:grpSpPr>
            <a:xfrm>
              <a:off x="14126128" y="4623004"/>
              <a:ext cx="2697187" cy="1744803"/>
              <a:chOff x="15445380" y="4479970"/>
              <a:chExt cx="2697187" cy="1744803"/>
            </a:xfrm>
          </p:grpSpPr>
          <p:sp>
            <p:nvSpPr>
              <p:cNvPr id="56" name="椭圆 55">
                <a:extLst>
                  <a:ext uri="{FF2B5EF4-FFF2-40B4-BE49-F238E27FC236}">
                    <a16:creationId xmlns:a16="http://schemas.microsoft.com/office/drawing/2014/main" xmlns="" id="{4644C6DA-334B-42EF-9B07-A186A3EF85E0}"/>
                  </a:ext>
                </a:extLst>
              </p:cNvPr>
              <p:cNvSpPr>
                <a:spLocks noChangeAspect="1"/>
              </p:cNvSpPr>
              <p:nvPr/>
            </p:nvSpPr>
            <p:spPr>
              <a:xfrm>
                <a:off x="16397973" y="4479970"/>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57" name="矩形: 圆角 56">
                <a:extLst>
                  <a:ext uri="{FF2B5EF4-FFF2-40B4-BE49-F238E27FC236}">
                    <a16:creationId xmlns:a16="http://schemas.microsoft.com/office/drawing/2014/main" xmlns="" id="{56ABF3BA-80B4-479F-9204-65F69E20C650}"/>
                  </a:ext>
                </a:extLst>
              </p:cNvPr>
              <p:cNvSpPr/>
              <p:nvPr/>
            </p:nvSpPr>
            <p:spPr>
              <a:xfrm>
                <a:off x="15445380" y="5432773"/>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分子模型</a:t>
                </a:r>
              </a:p>
            </p:txBody>
          </p:sp>
        </p:grpSp>
        <p:pic>
          <p:nvPicPr>
            <p:cNvPr id="19" name="图片 18">
              <a:extLst>
                <a:ext uri="{FF2B5EF4-FFF2-40B4-BE49-F238E27FC236}">
                  <a16:creationId xmlns:a16="http://schemas.microsoft.com/office/drawing/2014/main" xmlns="" id="{8E41EB4F-0BEC-4DF3-8759-B33E0E92B7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21552" y="6563862"/>
              <a:ext cx="2979311" cy="2160000"/>
            </a:xfrm>
            <a:prstGeom prst="rect">
              <a:avLst/>
            </a:prstGeom>
          </p:spPr>
        </p:pic>
        <p:pic>
          <p:nvPicPr>
            <p:cNvPr id="21" name="图片 20">
              <a:extLst>
                <a:ext uri="{FF2B5EF4-FFF2-40B4-BE49-F238E27FC236}">
                  <a16:creationId xmlns:a16="http://schemas.microsoft.com/office/drawing/2014/main" xmlns="" id="{1BFD2EB2-6A59-4F50-A7B5-D4C545D8EF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465128" y="8727499"/>
              <a:ext cx="2273496" cy="2470620"/>
            </a:xfrm>
            <a:prstGeom prst="rect">
              <a:avLst/>
            </a:prstGeom>
          </p:spPr>
        </p:pic>
      </p:grpSp>
      <p:grpSp>
        <p:nvGrpSpPr>
          <p:cNvPr id="66" name="组合 65">
            <a:extLst>
              <a:ext uri="{FF2B5EF4-FFF2-40B4-BE49-F238E27FC236}">
                <a16:creationId xmlns:a16="http://schemas.microsoft.com/office/drawing/2014/main" xmlns="" id="{1DB177E8-76C9-4112-BDDE-50C151597297}"/>
              </a:ext>
            </a:extLst>
          </p:cNvPr>
          <p:cNvGrpSpPr/>
          <p:nvPr/>
        </p:nvGrpSpPr>
        <p:grpSpPr>
          <a:xfrm>
            <a:off x="7726783" y="4513123"/>
            <a:ext cx="3184616" cy="5631240"/>
            <a:chOff x="9982908" y="4623004"/>
            <a:chExt cx="3184616" cy="5631240"/>
          </a:xfrm>
        </p:grpSpPr>
        <p:grpSp>
          <p:nvGrpSpPr>
            <p:cNvPr id="52" name="组合 51">
              <a:extLst>
                <a:ext uri="{FF2B5EF4-FFF2-40B4-BE49-F238E27FC236}">
                  <a16:creationId xmlns:a16="http://schemas.microsoft.com/office/drawing/2014/main" xmlns="" id="{9572A415-25A5-4BB4-B3C9-11BA5C6331B1}"/>
                </a:ext>
              </a:extLst>
            </p:cNvPr>
            <p:cNvGrpSpPr/>
            <p:nvPr/>
          </p:nvGrpSpPr>
          <p:grpSpPr>
            <a:xfrm>
              <a:off x="10402235" y="4623004"/>
              <a:ext cx="2345962" cy="1744803"/>
              <a:chOff x="6177556" y="3942218"/>
              <a:chExt cx="2345962" cy="1744803"/>
            </a:xfrm>
          </p:grpSpPr>
          <p:sp>
            <p:nvSpPr>
              <p:cNvPr id="53" name="椭圆 52">
                <a:extLst>
                  <a:ext uri="{FF2B5EF4-FFF2-40B4-BE49-F238E27FC236}">
                    <a16:creationId xmlns:a16="http://schemas.microsoft.com/office/drawing/2014/main" xmlns="" id="{5456E366-51D8-43FA-A5AD-03E39F0C41E6}"/>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54" name="矩形: 圆角 53">
                <a:extLst>
                  <a:ext uri="{FF2B5EF4-FFF2-40B4-BE49-F238E27FC236}">
                    <a16:creationId xmlns:a16="http://schemas.microsoft.com/office/drawing/2014/main" xmlns="" id="{462B8D0A-969C-456F-BBB7-7FF6B1B01E6C}"/>
                  </a:ext>
                </a:extLst>
              </p:cNvPr>
              <p:cNvSpPr/>
              <p:nvPr/>
            </p:nvSpPr>
            <p:spPr>
              <a:xfrm>
                <a:off x="6177556" y="4895021"/>
                <a:ext cx="2345962"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结构式</a:t>
                </a:r>
              </a:p>
            </p:txBody>
          </p:sp>
        </p:grpSp>
        <p:pic>
          <p:nvPicPr>
            <p:cNvPr id="65" name="图片 64">
              <a:extLst>
                <a:ext uri="{FF2B5EF4-FFF2-40B4-BE49-F238E27FC236}">
                  <a16:creationId xmlns:a16="http://schemas.microsoft.com/office/drawing/2014/main" xmlns="" id="{A3D3432B-B56A-4B3B-AEBD-573FD7383B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82908" y="6654244"/>
              <a:ext cx="3184616" cy="3600000"/>
            </a:xfrm>
            <a:prstGeom prst="rect">
              <a:avLst/>
            </a:prstGeom>
          </p:spPr>
        </p:pic>
      </p:grpSp>
      <p:grpSp>
        <p:nvGrpSpPr>
          <p:cNvPr id="71" name="组合 70">
            <a:extLst>
              <a:ext uri="{FF2B5EF4-FFF2-40B4-BE49-F238E27FC236}">
                <a16:creationId xmlns:a16="http://schemas.microsoft.com/office/drawing/2014/main" xmlns="" id="{5402EF21-480B-4A1B-BC93-C8984828DDB0}"/>
              </a:ext>
            </a:extLst>
          </p:cNvPr>
          <p:cNvGrpSpPr/>
          <p:nvPr/>
        </p:nvGrpSpPr>
        <p:grpSpPr>
          <a:xfrm>
            <a:off x="2984762" y="10989551"/>
            <a:ext cx="18073994" cy="1780296"/>
            <a:chOff x="2789347" y="11555326"/>
            <a:chExt cx="18073994" cy="1780296"/>
          </a:xfrm>
        </p:grpSpPr>
        <p:sp>
          <p:nvSpPr>
            <p:cNvPr id="82" name="任意多边形: 形状 81">
              <a:extLst>
                <a:ext uri="{FF2B5EF4-FFF2-40B4-BE49-F238E27FC236}">
                  <a16:creationId xmlns:a16="http://schemas.microsoft.com/office/drawing/2014/main" xmlns="" id="{70B7BA16-C0BE-45A0-ABCD-88D98EE74C83}"/>
                </a:ext>
              </a:extLst>
            </p:cNvPr>
            <p:cNvSpPr/>
            <p:nvPr/>
          </p:nvSpPr>
          <p:spPr>
            <a:xfrm>
              <a:off x="2789347" y="11589892"/>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物理性质</a:t>
              </a:r>
            </a:p>
          </p:txBody>
        </p:sp>
        <p:sp>
          <p:nvSpPr>
            <p:cNvPr id="83" name="TextBox 4">
              <a:extLst>
                <a:ext uri="{FF2B5EF4-FFF2-40B4-BE49-F238E27FC236}">
                  <a16:creationId xmlns:a16="http://schemas.microsoft.com/office/drawing/2014/main" xmlns="" id="{445EA167-B3DD-4D61-8A6D-5E056E7E2E4B}"/>
                </a:ext>
              </a:extLst>
            </p:cNvPr>
            <p:cNvSpPr txBox="1"/>
            <p:nvPr/>
          </p:nvSpPr>
          <p:spPr>
            <a:xfrm>
              <a:off x="7050572" y="11555326"/>
              <a:ext cx="13812769" cy="1780296"/>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无色、带有特殊气味的液体，密度比水小，</a:t>
              </a:r>
              <a:r>
                <a:rPr lang="en-US" altLang="zh-CN" sz="4800" b="1" dirty="0">
                  <a:solidFill>
                    <a:prstClr val="black"/>
                  </a:solidFill>
                  <a:ea typeface="宋体" panose="02010600030101010101" pitchFamily="2" charset="-122"/>
                  <a:sym typeface="+mn-lt"/>
                </a:rPr>
                <a:t>_____</a:t>
              </a:r>
              <a:r>
                <a:rPr lang="zh-CN" altLang="en-US" sz="4800" b="1" dirty="0">
                  <a:solidFill>
                    <a:prstClr val="black"/>
                  </a:solidFill>
                  <a:ea typeface="宋体" panose="02010600030101010101" pitchFamily="2" charset="-122"/>
                  <a:sym typeface="+mn-lt"/>
                </a:rPr>
                <a:t>于水，易挥发，有毒</a:t>
              </a:r>
            </a:p>
          </p:txBody>
        </p:sp>
      </p:grpSp>
      <p:grpSp>
        <p:nvGrpSpPr>
          <p:cNvPr id="49" name="组合 48">
            <a:extLst>
              <a:ext uri="{FF2B5EF4-FFF2-40B4-BE49-F238E27FC236}">
                <a16:creationId xmlns:a16="http://schemas.microsoft.com/office/drawing/2014/main" xmlns="" id="{9653AB2B-CF69-4487-BE4B-62124AB2C3CF}"/>
              </a:ext>
            </a:extLst>
          </p:cNvPr>
          <p:cNvGrpSpPr/>
          <p:nvPr/>
        </p:nvGrpSpPr>
        <p:grpSpPr>
          <a:xfrm>
            <a:off x="13038557" y="129908"/>
            <a:ext cx="7146330" cy="7800007"/>
            <a:chOff x="7050526" y="2535513"/>
            <a:chExt cx="7146330" cy="7800007"/>
          </a:xfrm>
        </p:grpSpPr>
        <p:pic>
          <p:nvPicPr>
            <p:cNvPr id="50" name="图片 49">
              <a:extLst>
                <a:ext uri="{FF2B5EF4-FFF2-40B4-BE49-F238E27FC236}">
                  <a16:creationId xmlns:a16="http://schemas.microsoft.com/office/drawing/2014/main" xmlns="" id="{63056F27-5D60-43C2-B962-45D5E19F64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7923048">
              <a:off x="8239760" y="6874317"/>
              <a:ext cx="5001126" cy="1921279"/>
            </a:xfrm>
            <a:prstGeom prst="rect">
              <a:avLst/>
            </a:prstGeom>
          </p:spPr>
        </p:pic>
        <p:grpSp>
          <p:nvGrpSpPr>
            <p:cNvPr id="51" name="组合 50">
              <a:extLst>
                <a:ext uri="{FF2B5EF4-FFF2-40B4-BE49-F238E27FC236}">
                  <a16:creationId xmlns:a16="http://schemas.microsoft.com/office/drawing/2014/main" xmlns="" id="{618DEE57-0607-4B43-AC0D-6FC7EA3004BF}"/>
                </a:ext>
              </a:extLst>
            </p:cNvPr>
            <p:cNvGrpSpPr/>
            <p:nvPr/>
          </p:nvGrpSpPr>
          <p:grpSpPr>
            <a:xfrm>
              <a:off x="7050526" y="2535513"/>
              <a:ext cx="7146330" cy="4233336"/>
              <a:chOff x="7480533" y="2247438"/>
              <a:chExt cx="7146330" cy="4233336"/>
            </a:xfrm>
          </p:grpSpPr>
          <p:pic>
            <p:nvPicPr>
              <p:cNvPr id="55" name="图片 54" descr="图片包含 天空, 风筝, 放飞, 墙壁&#10;&#10;已生成极高可信度的说明">
                <a:extLst>
                  <a:ext uri="{FF2B5EF4-FFF2-40B4-BE49-F238E27FC236}">
                    <a16:creationId xmlns:a16="http://schemas.microsoft.com/office/drawing/2014/main" xmlns="" id="{5DEEC506-1531-4A18-A8B4-80410EFCBD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80533" y="2247438"/>
                <a:ext cx="7146330" cy="4233336"/>
              </a:xfrm>
              <a:prstGeom prst="rect">
                <a:avLst/>
              </a:prstGeom>
            </p:spPr>
          </p:pic>
          <p:sp>
            <p:nvSpPr>
              <p:cNvPr id="58" name="矩形 57">
                <a:extLst>
                  <a:ext uri="{FF2B5EF4-FFF2-40B4-BE49-F238E27FC236}">
                    <a16:creationId xmlns:a16="http://schemas.microsoft.com/office/drawing/2014/main" xmlns="" id="{C9282884-0919-41A9-B19E-7C8EBCC31D2D}"/>
                  </a:ext>
                </a:extLst>
              </p:cNvPr>
              <p:cNvSpPr/>
              <p:nvPr/>
            </p:nvSpPr>
            <p:spPr>
              <a:xfrm>
                <a:off x="8239431" y="3289817"/>
                <a:ext cx="5625733" cy="19873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结构特点：</a:t>
                </a:r>
              </a:p>
              <a:p>
                <a:pPr algn="just"/>
                <a:r>
                  <a:rPr lang="zh-CN" altLang="en-US" sz="4000" b="1" dirty="0">
                    <a:solidFill>
                      <a:srgbClr val="2A5CAA"/>
                    </a:solidFill>
                    <a:ea typeface="楷体" panose="02010609060101010101" pitchFamily="49" charset="-122"/>
                  </a:rPr>
                  <a:t>六个碳原子和六个氢原子都在同一平面上</a:t>
                </a:r>
              </a:p>
            </p:txBody>
          </p:sp>
        </p:grpSp>
      </p:grpSp>
      <p:grpSp>
        <p:nvGrpSpPr>
          <p:cNvPr id="7" name="组合 6">
            <a:extLst>
              <a:ext uri="{FF2B5EF4-FFF2-40B4-BE49-F238E27FC236}">
                <a16:creationId xmlns:a16="http://schemas.microsoft.com/office/drawing/2014/main" xmlns="" id="{7B8F39CF-91A7-4C5F-8D5C-FBC6C19CCB68}"/>
              </a:ext>
            </a:extLst>
          </p:cNvPr>
          <p:cNvGrpSpPr/>
          <p:nvPr/>
        </p:nvGrpSpPr>
        <p:grpSpPr>
          <a:xfrm>
            <a:off x="11986174" y="4513123"/>
            <a:ext cx="5035353" cy="4240302"/>
            <a:chOff x="11986174" y="4513123"/>
            <a:chExt cx="5035353" cy="4240302"/>
          </a:xfrm>
        </p:grpSpPr>
        <p:grpSp>
          <p:nvGrpSpPr>
            <p:cNvPr id="2" name="组合 1">
              <a:extLst>
                <a:ext uri="{FF2B5EF4-FFF2-40B4-BE49-F238E27FC236}">
                  <a16:creationId xmlns:a16="http://schemas.microsoft.com/office/drawing/2014/main" xmlns="" id="{F2D1A113-20DF-432D-B003-B4155299D4E1}"/>
                </a:ext>
              </a:extLst>
            </p:cNvPr>
            <p:cNvGrpSpPr/>
            <p:nvPr/>
          </p:nvGrpSpPr>
          <p:grpSpPr>
            <a:xfrm>
              <a:off x="13093436" y="4513123"/>
              <a:ext cx="2698588" cy="1744803"/>
              <a:chOff x="14069291" y="4433666"/>
              <a:chExt cx="2698588" cy="1744803"/>
            </a:xfrm>
          </p:grpSpPr>
          <p:sp>
            <p:nvSpPr>
              <p:cNvPr id="72" name="椭圆 71">
                <a:extLst>
                  <a:ext uri="{FF2B5EF4-FFF2-40B4-BE49-F238E27FC236}">
                    <a16:creationId xmlns:a16="http://schemas.microsoft.com/office/drawing/2014/main" xmlns="" id="{0B7D2F92-FBB4-4071-86C2-459160410049}"/>
                  </a:ext>
                </a:extLst>
              </p:cNvPr>
              <p:cNvSpPr>
                <a:spLocks noChangeAspect="1"/>
              </p:cNvSpPr>
              <p:nvPr/>
            </p:nvSpPr>
            <p:spPr>
              <a:xfrm>
                <a:off x="15022585" y="4433666"/>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A1B0D729-CE7B-4D9F-975F-9449B941447D}"/>
                  </a:ext>
                </a:extLst>
              </p:cNvPr>
              <p:cNvSpPr/>
              <p:nvPr/>
            </p:nvSpPr>
            <p:spPr>
              <a:xfrm>
                <a:off x="14069291" y="5386469"/>
                <a:ext cx="2698588"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结构简式</a:t>
                </a:r>
              </a:p>
            </p:txBody>
          </p:sp>
        </p:grpSp>
        <p:sp>
          <p:nvSpPr>
            <p:cNvPr id="6" name="文本框 5">
              <a:extLst>
                <a:ext uri="{FF2B5EF4-FFF2-40B4-BE49-F238E27FC236}">
                  <a16:creationId xmlns:a16="http://schemas.microsoft.com/office/drawing/2014/main" xmlns="" id="{8EE8B64D-FB94-4CC2-BB7E-D879E74EAD70}"/>
                </a:ext>
              </a:extLst>
            </p:cNvPr>
            <p:cNvSpPr txBox="1"/>
            <p:nvPr/>
          </p:nvSpPr>
          <p:spPr>
            <a:xfrm>
              <a:off x="11986174" y="7830095"/>
              <a:ext cx="5035353" cy="923330"/>
            </a:xfrm>
            <a:prstGeom prst="rect">
              <a:avLst/>
            </a:prstGeom>
            <a:noFill/>
          </p:spPr>
          <p:txBody>
            <a:bodyPr wrap="none" rtlCol="0">
              <a:spAutoFit/>
            </a:bodyPr>
            <a:lstStyle/>
            <a:p>
              <a:r>
                <a:rPr lang="en-US" altLang="zh-CN" sz="5400" b="1" dirty="0"/>
                <a:t>______</a:t>
              </a:r>
              <a:r>
                <a:rPr lang="zh-CN" altLang="en-US" sz="5400" b="1" dirty="0"/>
                <a:t>或</a:t>
              </a:r>
              <a:r>
                <a:rPr lang="en-US" altLang="zh-CN" sz="5400" b="1" dirty="0"/>
                <a:t>______</a:t>
              </a:r>
              <a:endParaRPr lang="zh-CN" altLang="en-US" sz="5400" b="1" dirty="0"/>
            </a:p>
          </p:txBody>
        </p:sp>
      </p:grpSp>
      <p:graphicFrame>
        <p:nvGraphicFramePr>
          <p:cNvPr id="8" name="对象 7">
            <a:extLst>
              <a:ext uri="{FF2B5EF4-FFF2-40B4-BE49-F238E27FC236}">
                <a16:creationId xmlns:a16="http://schemas.microsoft.com/office/drawing/2014/main" xmlns="" id="{6B2EFD0E-27B6-4321-9E76-13F7768F56C2}"/>
              </a:ext>
            </a:extLst>
          </p:cNvPr>
          <p:cNvGraphicFramePr>
            <a:graphicFrameLocks noChangeAspect="1"/>
          </p:cNvGraphicFramePr>
          <p:nvPr>
            <p:extLst>
              <p:ext uri="{D42A27DB-BD31-4B8C-83A1-F6EECF244321}">
                <p14:modId xmlns:p14="http://schemas.microsoft.com/office/powerpoint/2010/main" val="1460672166"/>
              </p:ext>
            </p:extLst>
          </p:nvPr>
        </p:nvGraphicFramePr>
        <p:xfrm>
          <a:off x="12199438" y="6997718"/>
          <a:ext cx="1857600" cy="1620000"/>
        </p:xfrm>
        <a:graphic>
          <a:graphicData uri="http://schemas.openxmlformats.org/presentationml/2006/ole">
            <mc:AlternateContent xmlns:mc="http://schemas.openxmlformats.org/markup-compatibility/2006">
              <mc:Choice xmlns:v="urn:schemas-microsoft-com:vml" Requires="v">
                <p:oleObj spid="_x0000_s19502" name="CS ChemDraw Drawing" r:id="rId9" imgW="819408" imgH="714606" progId="ChemDraw.Document.6.0">
                  <p:embed/>
                </p:oleObj>
              </mc:Choice>
              <mc:Fallback>
                <p:oleObj name="CS ChemDraw Drawing" r:id="rId9" imgW="819408" imgH="714606" progId="ChemDraw.Document.6.0">
                  <p:embed/>
                  <p:pic>
                    <p:nvPicPr>
                      <p:cNvPr id="0" name=""/>
                      <p:cNvPicPr/>
                      <p:nvPr/>
                    </p:nvPicPr>
                    <p:blipFill>
                      <a:blip r:embed="rId10"/>
                      <a:stretch>
                        <a:fillRect/>
                      </a:stretch>
                    </p:blipFill>
                    <p:spPr>
                      <a:xfrm>
                        <a:off x="12199438" y="6997718"/>
                        <a:ext cx="1857600" cy="1620000"/>
                      </a:xfrm>
                      <a:prstGeom prst="rect">
                        <a:avLst/>
                      </a:prstGeom>
                    </p:spPr>
                  </p:pic>
                </p:oleObj>
              </mc:Fallback>
            </mc:AlternateContent>
          </a:graphicData>
        </a:graphic>
      </p:graphicFrame>
      <p:graphicFrame>
        <p:nvGraphicFramePr>
          <p:cNvPr id="16" name="对象 15">
            <a:extLst>
              <a:ext uri="{FF2B5EF4-FFF2-40B4-BE49-F238E27FC236}">
                <a16:creationId xmlns:a16="http://schemas.microsoft.com/office/drawing/2014/main" xmlns="" id="{46743077-DB02-4B35-9126-E60A61F2AD24}"/>
              </a:ext>
            </a:extLst>
          </p:cNvPr>
          <p:cNvGraphicFramePr>
            <a:graphicFrameLocks noChangeAspect="1"/>
          </p:cNvGraphicFramePr>
          <p:nvPr>
            <p:extLst>
              <p:ext uri="{D42A27DB-BD31-4B8C-83A1-F6EECF244321}">
                <p14:modId xmlns:p14="http://schemas.microsoft.com/office/powerpoint/2010/main" val="1919507643"/>
              </p:ext>
            </p:extLst>
          </p:nvPr>
        </p:nvGraphicFramePr>
        <p:xfrm>
          <a:off x="14923064" y="7002167"/>
          <a:ext cx="1857600" cy="1620000"/>
        </p:xfrm>
        <a:graphic>
          <a:graphicData uri="http://schemas.openxmlformats.org/presentationml/2006/ole">
            <mc:AlternateContent xmlns:mc="http://schemas.openxmlformats.org/markup-compatibility/2006">
              <mc:Choice xmlns:v="urn:schemas-microsoft-com:vml" Requires="v">
                <p:oleObj spid="_x0000_s19503" name="CS ChemDraw Drawing" r:id="rId11" imgW="819829" imgH="714606" progId="ChemDraw.Document.6.0">
                  <p:embed/>
                </p:oleObj>
              </mc:Choice>
              <mc:Fallback>
                <p:oleObj name="CS ChemDraw Drawing" r:id="rId11" imgW="819829" imgH="714606" progId="ChemDraw.Document.6.0">
                  <p:embed/>
                  <p:pic>
                    <p:nvPicPr>
                      <p:cNvPr id="0" name=""/>
                      <p:cNvPicPr/>
                      <p:nvPr/>
                    </p:nvPicPr>
                    <p:blipFill>
                      <a:blip r:embed="rId12"/>
                      <a:stretch>
                        <a:fillRect/>
                      </a:stretch>
                    </p:blipFill>
                    <p:spPr>
                      <a:xfrm>
                        <a:off x="14923064" y="7002167"/>
                        <a:ext cx="1857600" cy="1620000"/>
                      </a:xfrm>
                      <a:prstGeom prst="rect">
                        <a:avLst/>
                      </a:prstGeom>
                    </p:spPr>
                  </p:pic>
                </p:oleObj>
              </mc:Fallback>
            </mc:AlternateContent>
          </a:graphicData>
        </a:graphic>
      </p:graphicFrame>
      <p:sp>
        <p:nvSpPr>
          <p:cNvPr id="18" name="矩形 17">
            <a:extLst>
              <a:ext uri="{FF2B5EF4-FFF2-40B4-BE49-F238E27FC236}">
                <a16:creationId xmlns:a16="http://schemas.microsoft.com/office/drawing/2014/main" xmlns="" id="{1D36449A-C9E0-443A-B827-2C2B8072185F}"/>
              </a:ext>
            </a:extLst>
          </p:cNvPr>
          <p:cNvSpPr/>
          <p:nvPr/>
        </p:nvSpPr>
        <p:spPr>
          <a:xfrm>
            <a:off x="18991764" y="11082425"/>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不溶</a:t>
            </a:r>
            <a:endParaRPr lang="zh-CN" altLang="en-US" dirty="0">
              <a:solidFill>
                <a:srgbClr val="FF0000"/>
              </a:solidFill>
            </a:endParaRPr>
          </a:p>
        </p:txBody>
      </p:sp>
    </p:spTree>
    <p:extLst>
      <p:ext uri="{BB962C8B-B14F-4D97-AF65-F5344CB8AC3E}">
        <p14:creationId xmlns:p14="http://schemas.microsoft.com/office/powerpoint/2010/main" val="219286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646363"/>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苯</a:t>
              </a:r>
            </a:p>
          </p:txBody>
        </p:sp>
      </p:grpSp>
      <p:grpSp>
        <p:nvGrpSpPr>
          <p:cNvPr id="11" name="组合 10">
            <a:extLst>
              <a:ext uri="{FF2B5EF4-FFF2-40B4-BE49-F238E27FC236}">
                <a16:creationId xmlns:a16="http://schemas.microsoft.com/office/drawing/2014/main" xmlns="" id="{E3F46D4D-131D-44DB-B25B-CD80D6B1A76E}"/>
              </a:ext>
            </a:extLst>
          </p:cNvPr>
          <p:cNvGrpSpPr/>
          <p:nvPr/>
        </p:nvGrpSpPr>
        <p:grpSpPr>
          <a:xfrm>
            <a:off x="12357640" y="1788476"/>
            <a:ext cx="5874187" cy="2879649"/>
            <a:chOff x="5857007" y="4693110"/>
            <a:chExt cx="5874187" cy="2879649"/>
          </a:xfrm>
        </p:grpSpPr>
        <p:pic>
          <p:nvPicPr>
            <p:cNvPr id="10" name="图片 9" descr="图片包含 天空, 风筝, 放飞, 墙壁&#10;&#10;已生成极高可信度的说明">
              <a:extLst>
                <a:ext uri="{FF2B5EF4-FFF2-40B4-BE49-F238E27FC236}">
                  <a16:creationId xmlns:a16="http://schemas.microsoft.com/office/drawing/2014/main" xmlns="" id="{FCA56B5F-87ED-462A-BCE5-4F81869CFE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7007" y="4693110"/>
              <a:ext cx="5874187" cy="2879649"/>
            </a:xfrm>
            <a:prstGeom prst="rect">
              <a:avLst/>
            </a:prstGeom>
          </p:spPr>
        </p:pic>
        <p:sp>
          <p:nvSpPr>
            <p:cNvPr id="47" name="矩形 46">
              <a:extLst>
                <a:ext uri="{FF2B5EF4-FFF2-40B4-BE49-F238E27FC236}">
                  <a16:creationId xmlns:a16="http://schemas.microsoft.com/office/drawing/2014/main" xmlns="" id="{01F8E726-58E5-4E69-BEE4-98BB89969F9D}"/>
                </a:ext>
              </a:extLst>
            </p:cNvPr>
            <p:cNvSpPr/>
            <p:nvPr/>
          </p:nvSpPr>
          <p:spPr>
            <a:xfrm>
              <a:off x="6588459" y="5251555"/>
              <a:ext cx="4411282" cy="1576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苯不与酸性高锰酸钾溶液反应</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2172131"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苯</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5260019" y="1877856"/>
            <a:ext cx="3832716"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化学性质</a:t>
            </a:r>
          </a:p>
        </p:txBody>
      </p:sp>
      <p:grpSp>
        <p:nvGrpSpPr>
          <p:cNvPr id="33" name="组合 32">
            <a:extLst>
              <a:ext uri="{FF2B5EF4-FFF2-40B4-BE49-F238E27FC236}">
                <a16:creationId xmlns:a16="http://schemas.microsoft.com/office/drawing/2014/main" xmlns="" id="{66696DC2-B0D2-430F-B2ED-F80013DB523B}"/>
              </a:ext>
            </a:extLst>
          </p:cNvPr>
          <p:cNvGrpSpPr/>
          <p:nvPr/>
        </p:nvGrpSpPr>
        <p:grpSpPr>
          <a:xfrm>
            <a:off x="2715215" y="5817708"/>
            <a:ext cx="3753506" cy="806712"/>
            <a:chOff x="3792798" y="4474380"/>
            <a:chExt cx="3753506" cy="806712"/>
          </a:xfrm>
        </p:grpSpPr>
        <p:sp>
          <p:nvSpPr>
            <p:cNvPr id="34" name="椭圆 33">
              <a:extLst>
                <a:ext uri="{FF2B5EF4-FFF2-40B4-BE49-F238E27FC236}">
                  <a16:creationId xmlns:a16="http://schemas.microsoft.com/office/drawing/2014/main" xmlns="" id="{810EEB5C-F42E-4971-AD2A-4A9264C0545E}"/>
                </a:ext>
              </a:extLst>
            </p:cNvPr>
            <p:cNvSpPr>
              <a:spLocks noChangeAspect="1"/>
            </p:cNvSpPr>
            <p:nvPr/>
          </p:nvSpPr>
          <p:spPr>
            <a:xfrm>
              <a:off x="3792798" y="4489092"/>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5" name="矩形: 圆角 34">
              <a:extLst>
                <a:ext uri="{FF2B5EF4-FFF2-40B4-BE49-F238E27FC236}">
                  <a16:creationId xmlns:a16="http://schemas.microsoft.com/office/drawing/2014/main" xmlns="" id="{7E27654D-DEA5-4BB8-8462-13263A82581A}"/>
                </a:ext>
              </a:extLst>
            </p:cNvPr>
            <p:cNvSpPr/>
            <p:nvPr/>
          </p:nvSpPr>
          <p:spPr>
            <a:xfrm>
              <a:off x="4849117" y="447438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取代反应</a:t>
              </a:r>
            </a:p>
          </p:txBody>
        </p:sp>
      </p:grpSp>
      <p:grpSp>
        <p:nvGrpSpPr>
          <p:cNvPr id="36" name="组合 35">
            <a:extLst>
              <a:ext uri="{FF2B5EF4-FFF2-40B4-BE49-F238E27FC236}">
                <a16:creationId xmlns:a16="http://schemas.microsoft.com/office/drawing/2014/main" xmlns="" id="{27BBEF70-6699-45A2-A423-0A4E5B091D89}"/>
              </a:ext>
            </a:extLst>
          </p:cNvPr>
          <p:cNvGrpSpPr/>
          <p:nvPr/>
        </p:nvGrpSpPr>
        <p:grpSpPr>
          <a:xfrm>
            <a:off x="13536404" y="5785904"/>
            <a:ext cx="3625678" cy="792000"/>
            <a:chOff x="4188798" y="4561358"/>
            <a:chExt cx="3625678" cy="792000"/>
          </a:xfrm>
        </p:grpSpPr>
        <p:sp>
          <p:nvSpPr>
            <p:cNvPr id="37" name="椭圆 36">
              <a:extLst>
                <a:ext uri="{FF2B5EF4-FFF2-40B4-BE49-F238E27FC236}">
                  <a16:creationId xmlns:a16="http://schemas.microsoft.com/office/drawing/2014/main" xmlns="" id="{5A64B10D-87F4-4AF1-A09D-309E3B9DCC64}"/>
                </a:ext>
              </a:extLst>
            </p:cNvPr>
            <p:cNvSpPr>
              <a:spLocks noChangeAspect="1"/>
            </p:cNvSpPr>
            <p:nvPr/>
          </p:nvSpPr>
          <p:spPr>
            <a:xfrm>
              <a:off x="4188798" y="456135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38" name="矩形: 圆角 37">
              <a:extLst>
                <a:ext uri="{FF2B5EF4-FFF2-40B4-BE49-F238E27FC236}">
                  <a16:creationId xmlns:a16="http://schemas.microsoft.com/office/drawing/2014/main" xmlns="" id="{9CC9AB1E-AB0B-47AE-8698-AB7EAFD730C6}"/>
                </a:ext>
              </a:extLst>
            </p:cNvPr>
            <p:cNvSpPr/>
            <p:nvPr/>
          </p:nvSpPr>
          <p:spPr>
            <a:xfrm>
              <a:off x="5117289" y="4561358"/>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加成反应</a:t>
              </a:r>
            </a:p>
          </p:txBody>
        </p:sp>
      </p:grpSp>
      <p:grpSp>
        <p:nvGrpSpPr>
          <p:cNvPr id="39" name="组合 38">
            <a:extLst>
              <a:ext uri="{FF2B5EF4-FFF2-40B4-BE49-F238E27FC236}">
                <a16:creationId xmlns:a16="http://schemas.microsoft.com/office/drawing/2014/main" xmlns="" id="{F61353F6-CB62-43BE-88D7-22EB49D6F6D4}"/>
              </a:ext>
            </a:extLst>
          </p:cNvPr>
          <p:cNvGrpSpPr/>
          <p:nvPr/>
        </p:nvGrpSpPr>
        <p:grpSpPr>
          <a:xfrm>
            <a:off x="4268372" y="3826898"/>
            <a:ext cx="9154750" cy="1079580"/>
            <a:chOff x="1563329" y="7316186"/>
            <a:chExt cx="10474836" cy="1079580"/>
          </a:xfrm>
        </p:grpSpPr>
        <p:sp>
          <p:nvSpPr>
            <p:cNvPr id="40" name="TextBox 4">
              <a:extLst>
                <a:ext uri="{FF2B5EF4-FFF2-40B4-BE49-F238E27FC236}">
                  <a16:creationId xmlns:a16="http://schemas.microsoft.com/office/drawing/2014/main" xmlns="" id="{25B0B3AE-72FA-42AB-A303-B77C2F06FB27}"/>
                </a:ext>
              </a:extLst>
            </p:cNvPr>
            <p:cNvSpPr txBox="1"/>
            <p:nvPr/>
          </p:nvSpPr>
          <p:spPr>
            <a:xfrm>
              <a:off x="1563329" y="7564769"/>
              <a:ext cx="10474836" cy="830997"/>
            </a:xfrm>
            <a:prstGeom prst="rect">
              <a:avLst/>
            </a:prstGeom>
            <a:noFill/>
          </p:spPr>
          <p:txBody>
            <a:bodyPr wrap="square" rtlCol="0">
              <a:spAutoFit/>
            </a:bodyPr>
            <a:lstStyle/>
            <a:p>
              <a:pPr defTabSz="1825681"/>
              <a:r>
                <a:rPr lang="en-US" altLang="zh-CN" sz="4800" b="1" dirty="0">
                  <a:solidFill>
                    <a:prstClr val="black"/>
                  </a:solidFill>
                  <a:ea typeface="宋体" panose="02010600030101010101" pitchFamily="2" charset="-122"/>
                  <a:sym typeface="+mn-lt"/>
                </a:rPr>
                <a:t>2C</a:t>
              </a:r>
              <a:r>
                <a:rPr lang="en-US" altLang="zh-CN" sz="4800" b="1" baseline="-25000" dirty="0">
                  <a:solidFill>
                    <a:prstClr val="black"/>
                  </a:solidFill>
                  <a:ea typeface="宋体" panose="02010600030101010101" pitchFamily="2" charset="-122"/>
                  <a:sym typeface="+mn-lt"/>
                </a:rPr>
                <a:t>6</a:t>
              </a:r>
              <a:r>
                <a:rPr lang="en-US" altLang="zh-CN" sz="4800" b="1" dirty="0">
                  <a:solidFill>
                    <a:prstClr val="black"/>
                  </a:solidFill>
                  <a:ea typeface="宋体" panose="02010600030101010101" pitchFamily="2" charset="-122"/>
                  <a:sym typeface="+mn-lt"/>
                </a:rPr>
                <a:t>H</a:t>
              </a:r>
              <a:r>
                <a:rPr lang="en-US" altLang="zh-CN" sz="4800" b="1" baseline="-25000" dirty="0">
                  <a:solidFill>
                    <a:prstClr val="black"/>
                  </a:solidFill>
                  <a:ea typeface="宋体" panose="02010600030101010101" pitchFamily="2" charset="-122"/>
                  <a:sym typeface="+mn-lt"/>
                </a:rPr>
                <a:t>6</a:t>
              </a:r>
              <a:r>
                <a:rPr lang="en-US" altLang="zh-CN" sz="4800" b="1" dirty="0">
                  <a:solidFill>
                    <a:prstClr val="black"/>
                  </a:solidFill>
                  <a:ea typeface="宋体" panose="02010600030101010101" pitchFamily="2" charset="-122"/>
                  <a:sym typeface="+mn-lt"/>
                </a:rPr>
                <a:t>+15O</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              12CO</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+6H</a:t>
              </a:r>
              <a:r>
                <a:rPr lang="en-US" altLang="zh-CN" sz="4800" b="1" baseline="-25000" dirty="0">
                  <a:solidFill>
                    <a:prstClr val="black"/>
                  </a:solidFill>
                  <a:ea typeface="宋体" panose="02010600030101010101" pitchFamily="2" charset="-122"/>
                  <a:sym typeface="+mn-lt"/>
                </a:rPr>
                <a:t>2</a:t>
              </a:r>
              <a:r>
                <a:rPr lang="en-US" altLang="zh-CN" sz="4800" b="1" dirty="0">
                  <a:solidFill>
                    <a:prstClr val="black"/>
                  </a:solidFill>
                  <a:ea typeface="宋体" panose="02010600030101010101" pitchFamily="2" charset="-122"/>
                  <a:sym typeface="+mn-lt"/>
                </a:rPr>
                <a:t>O</a:t>
              </a:r>
              <a:endParaRPr lang="zh-CN" altLang="en-US" sz="4800" b="1" dirty="0">
                <a:solidFill>
                  <a:prstClr val="black"/>
                </a:solidFill>
                <a:ea typeface="宋体" panose="02010600030101010101" pitchFamily="2" charset="-122"/>
                <a:sym typeface="+mn-lt"/>
              </a:endParaRPr>
            </a:p>
          </p:txBody>
        </p:sp>
        <p:grpSp>
          <p:nvGrpSpPr>
            <p:cNvPr id="41" name="组合 40">
              <a:extLst>
                <a:ext uri="{FF2B5EF4-FFF2-40B4-BE49-F238E27FC236}">
                  <a16:creationId xmlns:a16="http://schemas.microsoft.com/office/drawing/2014/main" xmlns="" id="{9A3791DD-AA8F-4A9E-B131-7251BC4F3F30}"/>
                </a:ext>
              </a:extLst>
            </p:cNvPr>
            <p:cNvGrpSpPr/>
            <p:nvPr/>
          </p:nvGrpSpPr>
          <p:grpSpPr>
            <a:xfrm>
              <a:off x="5693209" y="7316186"/>
              <a:ext cx="1800000" cy="722942"/>
              <a:chOff x="14186045" y="4580773"/>
              <a:chExt cx="1800000" cy="722942"/>
            </a:xfrm>
          </p:grpSpPr>
          <p:cxnSp>
            <p:nvCxnSpPr>
              <p:cNvPr id="42" name="直接箭头连接符 41">
                <a:extLst>
                  <a:ext uri="{FF2B5EF4-FFF2-40B4-BE49-F238E27FC236}">
                    <a16:creationId xmlns:a16="http://schemas.microsoft.com/office/drawing/2014/main" xmlns="" id="{7FCF8DF2-01EC-482F-93C2-2F9A0E54F374}"/>
                  </a:ext>
                </a:extLst>
              </p:cNvPr>
              <p:cNvCxnSpPr>
                <a:cxnSpLocks/>
              </p:cNvCxnSpPr>
              <p:nvPr/>
            </p:nvCxnSpPr>
            <p:spPr>
              <a:xfrm>
                <a:off x="14186045" y="5303715"/>
                <a:ext cx="18000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43" name="文本框 42">
                <a:extLst>
                  <a:ext uri="{FF2B5EF4-FFF2-40B4-BE49-F238E27FC236}">
                    <a16:creationId xmlns:a16="http://schemas.microsoft.com/office/drawing/2014/main" xmlns="" id="{50E20A5B-CD1A-4E05-B7B6-E0750DF83FDC}"/>
                  </a:ext>
                </a:extLst>
              </p:cNvPr>
              <p:cNvSpPr txBox="1"/>
              <p:nvPr/>
            </p:nvSpPr>
            <p:spPr>
              <a:xfrm>
                <a:off x="14421563" y="4580773"/>
                <a:ext cx="1107996" cy="646203"/>
              </a:xfrm>
              <a:prstGeom prst="rect">
                <a:avLst/>
              </a:prstGeom>
              <a:noFill/>
            </p:spPr>
            <p:txBody>
              <a:bodyPr wrap="none" rtlCol="0">
                <a:spAutoFit/>
              </a:bodyPr>
              <a:lstStyle/>
              <a:p>
                <a:r>
                  <a:rPr lang="zh-CN" altLang="en-US" sz="3600" b="1" dirty="0">
                    <a:latin typeface="楷体" panose="02010609060101010101" pitchFamily="49" charset="-122"/>
                    <a:ea typeface="楷体" panose="02010609060101010101" pitchFamily="49" charset="-122"/>
                  </a:rPr>
                  <a:t>点燃</a:t>
                </a:r>
              </a:p>
            </p:txBody>
          </p:sp>
        </p:grpSp>
      </p:grpSp>
      <p:grpSp>
        <p:nvGrpSpPr>
          <p:cNvPr id="20" name="组合 19">
            <a:extLst>
              <a:ext uri="{FF2B5EF4-FFF2-40B4-BE49-F238E27FC236}">
                <a16:creationId xmlns:a16="http://schemas.microsoft.com/office/drawing/2014/main" xmlns="" id="{B1064EE5-53A0-4C29-87C0-D904684533DC}"/>
              </a:ext>
            </a:extLst>
          </p:cNvPr>
          <p:cNvGrpSpPr/>
          <p:nvPr/>
        </p:nvGrpSpPr>
        <p:grpSpPr>
          <a:xfrm>
            <a:off x="2715215" y="2853987"/>
            <a:ext cx="9734380" cy="893899"/>
            <a:chOff x="10372811" y="3653496"/>
            <a:chExt cx="9734380" cy="893899"/>
          </a:xfrm>
        </p:grpSpPr>
        <p:grpSp>
          <p:nvGrpSpPr>
            <p:cNvPr id="2" name="组合 1">
              <a:extLst>
                <a:ext uri="{FF2B5EF4-FFF2-40B4-BE49-F238E27FC236}">
                  <a16:creationId xmlns:a16="http://schemas.microsoft.com/office/drawing/2014/main" xmlns="" id="{3DD84536-1780-4B7C-A2E3-FCE4A53924F1}"/>
                </a:ext>
              </a:extLst>
            </p:cNvPr>
            <p:cNvGrpSpPr/>
            <p:nvPr/>
          </p:nvGrpSpPr>
          <p:grpSpPr>
            <a:xfrm>
              <a:off x="10372811" y="3704446"/>
              <a:ext cx="3625678" cy="792000"/>
              <a:chOff x="4188798" y="4561358"/>
              <a:chExt cx="3625678" cy="792000"/>
            </a:xfrm>
          </p:grpSpPr>
          <p:sp>
            <p:nvSpPr>
              <p:cNvPr id="31" name="椭圆 30">
                <a:extLst>
                  <a:ext uri="{FF2B5EF4-FFF2-40B4-BE49-F238E27FC236}">
                    <a16:creationId xmlns:a16="http://schemas.microsoft.com/office/drawing/2014/main" xmlns="" id="{5F76D0DB-70B8-4B11-A108-0EC0C20D86F2}"/>
                  </a:ext>
                </a:extLst>
              </p:cNvPr>
              <p:cNvSpPr>
                <a:spLocks noChangeAspect="1"/>
              </p:cNvSpPr>
              <p:nvPr/>
            </p:nvSpPr>
            <p:spPr>
              <a:xfrm>
                <a:off x="4188798" y="456135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32" name="矩形: 圆角 31">
                <a:extLst>
                  <a:ext uri="{FF2B5EF4-FFF2-40B4-BE49-F238E27FC236}">
                    <a16:creationId xmlns:a16="http://schemas.microsoft.com/office/drawing/2014/main" xmlns="" id="{4B4AF10A-9B9D-4CB4-A0B4-D4F124D08892}"/>
                  </a:ext>
                </a:extLst>
              </p:cNvPr>
              <p:cNvSpPr/>
              <p:nvPr/>
            </p:nvSpPr>
            <p:spPr>
              <a:xfrm>
                <a:off x="5117289" y="4561358"/>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氧化反应</a:t>
                </a:r>
              </a:p>
            </p:txBody>
          </p:sp>
        </p:grpSp>
        <p:sp>
          <p:nvSpPr>
            <p:cNvPr id="44" name="TextBox 4">
              <a:extLst>
                <a:ext uri="{FF2B5EF4-FFF2-40B4-BE49-F238E27FC236}">
                  <a16:creationId xmlns:a16="http://schemas.microsoft.com/office/drawing/2014/main" xmlns="" id="{D5C5453C-1D81-48CA-89DE-AA9813808BF0}"/>
                </a:ext>
              </a:extLst>
            </p:cNvPr>
            <p:cNvSpPr txBox="1"/>
            <p:nvPr/>
          </p:nvSpPr>
          <p:spPr>
            <a:xfrm>
              <a:off x="14423780" y="3653496"/>
              <a:ext cx="5683411" cy="89389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在空气中燃烧</a:t>
              </a:r>
            </a:p>
          </p:txBody>
        </p:sp>
      </p:grpSp>
      <p:sp>
        <p:nvSpPr>
          <p:cNvPr id="45" name="矩形 44">
            <a:extLst>
              <a:ext uri="{FF2B5EF4-FFF2-40B4-BE49-F238E27FC236}">
                <a16:creationId xmlns:a16="http://schemas.microsoft.com/office/drawing/2014/main" xmlns="" id="{50E7666D-F844-4066-872E-ED7DA32CCC11}"/>
              </a:ext>
            </a:extLst>
          </p:cNvPr>
          <p:cNvSpPr/>
          <p:nvPr/>
        </p:nvSpPr>
        <p:spPr>
          <a:xfrm>
            <a:off x="3225855" y="4883222"/>
            <a:ext cx="4411282" cy="92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rgbClr val="2A5CAA"/>
                </a:solidFill>
                <a:ea typeface="楷体" panose="02010609060101010101" pitchFamily="49" charset="-122"/>
              </a:rPr>
              <a:t>苯的含碳量很高</a:t>
            </a:r>
          </a:p>
        </p:txBody>
      </p:sp>
      <p:sp>
        <p:nvSpPr>
          <p:cNvPr id="46" name="矩形 45">
            <a:extLst>
              <a:ext uri="{FF2B5EF4-FFF2-40B4-BE49-F238E27FC236}">
                <a16:creationId xmlns:a16="http://schemas.microsoft.com/office/drawing/2014/main" xmlns="" id="{BB9CA586-C978-4F05-9AC3-7D2D1ED3710A}"/>
              </a:ext>
            </a:extLst>
          </p:cNvPr>
          <p:cNvSpPr/>
          <p:nvPr/>
        </p:nvSpPr>
        <p:spPr>
          <a:xfrm>
            <a:off x="6838455" y="4868437"/>
            <a:ext cx="8609355" cy="92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zh-CN" altLang="en-US" sz="4000" b="1" dirty="0">
                <a:solidFill>
                  <a:schemeClr val="tx1"/>
                </a:solidFill>
                <a:latin typeface="+mn-ea"/>
              </a:rPr>
              <a:t> 燃烧时产生明亮的火焰和浓烟</a:t>
            </a:r>
          </a:p>
        </p:txBody>
      </p:sp>
      <p:sp>
        <p:nvSpPr>
          <p:cNvPr id="48" name="TextBox 4">
            <a:extLst>
              <a:ext uri="{FF2B5EF4-FFF2-40B4-BE49-F238E27FC236}">
                <a16:creationId xmlns:a16="http://schemas.microsoft.com/office/drawing/2014/main" xmlns="" id="{5C01C8A2-B752-41E5-A7E8-DEB6343C8CD8}"/>
              </a:ext>
            </a:extLst>
          </p:cNvPr>
          <p:cNvSpPr txBox="1"/>
          <p:nvPr/>
        </p:nvSpPr>
        <p:spPr>
          <a:xfrm>
            <a:off x="14477369" y="6940614"/>
            <a:ext cx="5683411" cy="89389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与氢气反应</a:t>
            </a:r>
          </a:p>
        </p:txBody>
      </p:sp>
      <p:pic>
        <p:nvPicPr>
          <p:cNvPr id="6" name="图片 5" descr="图片包含 物体&#10;&#10;已生成极高可信度的说明">
            <a:extLst>
              <a:ext uri="{FF2B5EF4-FFF2-40B4-BE49-F238E27FC236}">
                <a16:creationId xmlns:a16="http://schemas.microsoft.com/office/drawing/2014/main" xmlns="" id="{AAAE6A1E-39CA-4BDC-8355-C983BCBD41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557728" y="8504183"/>
            <a:ext cx="6190840" cy="2189637"/>
          </a:xfrm>
          <a:prstGeom prst="rect">
            <a:avLst/>
          </a:prstGeom>
        </p:spPr>
      </p:pic>
      <p:grpSp>
        <p:nvGrpSpPr>
          <p:cNvPr id="67" name="组合 66">
            <a:extLst>
              <a:ext uri="{FF2B5EF4-FFF2-40B4-BE49-F238E27FC236}">
                <a16:creationId xmlns:a16="http://schemas.microsoft.com/office/drawing/2014/main" xmlns="" id="{4B322B74-C1A7-4F59-A248-0B7F6E213D67}"/>
              </a:ext>
            </a:extLst>
          </p:cNvPr>
          <p:cNvGrpSpPr/>
          <p:nvPr/>
        </p:nvGrpSpPr>
        <p:grpSpPr>
          <a:xfrm>
            <a:off x="2542221" y="7065482"/>
            <a:ext cx="8253017" cy="1951999"/>
            <a:chOff x="1252936" y="5486244"/>
            <a:chExt cx="8253017" cy="1951999"/>
          </a:xfrm>
        </p:grpSpPr>
        <p:grpSp>
          <p:nvGrpSpPr>
            <p:cNvPr id="69" name="组合 68">
              <a:extLst>
                <a:ext uri="{FF2B5EF4-FFF2-40B4-BE49-F238E27FC236}">
                  <a16:creationId xmlns:a16="http://schemas.microsoft.com/office/drawing/2014/main" xmlns="" id="{70AED2B7-D648-4EF9-9AF0-B1E4D02A933B}"/>
                </a:ext>
              </a:extLst>
            </p:cNvPr>
            <p:cNvGrpSpPr/>
            <p:nvPr/>
          </p:nvGrpSpPr>
          <p:grpSpPr>
            <a:xfrm>
              <a:off x="1252936" y="5486244"/>
              <a:ext cx="8253017" cy="1321335"/>
              <a:chOff x="1250795" y="5484987"/>
              <a:chExt cx="8253017" cy="1321335"/>
            </a:xfrm>
          </p:grpSpPr>
          <p:sp>
            <p:nvSpPr>
              <p:cNvPr id="73" name="KSO_Shape">
                <a:extLst>
                  <a:ext uri="{FF2B5EF4-FFF2-40B4-BE49-F238E27FC236}">
                    <a16:creationId xmlns:a16="http://schemas.microsoft.com/office/drawing/2014/main" xmlns="" id="{A99205D5-779F-42D8-BB20-7C0A9488456B}"/>
                  </a:ext>
                </a:extLst>
              </p:cNvPr>
              <p:cNvSpPr>
                <a:spLocks noChangeArrowheads="1"/>
              </p:cNvSpPr>
              <p:nvPr/>
            </p:nvSpPr>
            <p:spPr bwMode="auto">
              <a:xfrm>
                <a:off x="1250795" y="5484987"/>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chemeClr val="accent1"/>
              </a:solidFill>
              <a:ln w="12700">
                <a:solidFill>
                  <a:srgbClr val="00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74" name="文本框 6">
                <a:extLst>
                  <a:ext uri="{FF2B5EF4-FFF2-40B4-BE49-F238E27FC236}">
                    <a16:creationId xmlns:a16="http://schemas.microsoft.com/office/drawing/2014/main" xmlns="" id="{8349DC29-38BF-4644-8672-5A4CB3F4168C}"/>
                  </a:ext>
                </a:extLst>
              </p:cNvPr>
              <p:cNvSpPr txBox="1"/>
              <p:nvPr/>
            </p:nvSpPr>
            <p:spPr>
              <a:xfrm>
                <a:off x="2794924" y="5667549"/>
                <a:ext cx="6708888" cy="1138773"/>
              </a:xfrm>
              <a:prstGeom prst="rect">
                <a:avLst/>
              </a:prstGeom>
              <a:noFill/>
            </p:spPr>
            <p:txBody>
              <a:bodyPr wrap="none" rtlCol="0">
                <a:spAutoFit/>
              </a:bodyPr>
              <a:lstStyle/>
              <a:p>
                <a:r>
                  <a:rPr lang="en-US" altLang="zh-CN" sz="4000" b="1" dirty="0"/>
                  <a:t>+Br</a:t>
                </a:r>
                <a:r>
                  <a:rPr lang="en-US" altLang="zh-CN" sz="4000" b="1" baseline="-25000" dirty="0"/>
                  <a:t>2</a:t>
                </a:r>
                <a:r>
                  <a:rPr lang="en-US" altLang="zh-CN" sz="4000" b="1" dirty="0"/>
                  <a:t>                                 +HBr</a:t>
                </a:r>
              </a:p>
              <a:p>
                <a:r>
                  <a:rPr lang="en-US" altLang="zh-CN" sz="2800" b="1" dirty="0"/>
                  <a:t>                                 ____________</a:t>
                </a:r>
                <a:endParaRPr lang="zh-CN" altLang="en-US" sz="2800" b="1" dirty="0"/>
              </a:p>
            </p:txBody>
          </p:sp>
          <p:cxnSp>
            <p:nvCxnSpPr>
              <p:cNvPr id="75" name="直接箭头连接符 74">
                <a:extLst>
                  <a:ext uri="{FF2B5EF4-FFF2-40B4-BE49-F238E27FC236}">
                    <a16:creationId xmlns:a16="http://schemas.microsoft.com/office/drawing/2014/main" xmlns="" id="{F0B40C99-43AB-4669-B80B-EFA6C24728A8}"/>
                  </a:ext>
                </a:extLst>
              </p:cNvPr>
              <p:cNvCxnSpPr>
                <a:cxnSpLocks/>
              </p:cNvCxnSpPr>
              <p:nvPr/>
            </p:nvCxnSpPr>
            <p:spPr>
              <a:xfrm>
                <a:off x="4125903" y="6156546"/>
                <a:ext cx="1573156"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76" name="文本框 50">
                <a:extLst>
                  <a:ext uri="{FF2B5EF4-FFF2-40B4-BE49-F238E27FC236}">
                    <a16:creationId xmlns:a16="http://schemas.microsoft.com/office/drawing/2014/main" xmlns="" id="{C8CEC41B-E0CC-4005-B471-167361AB400A}"/>
                  </a:ext>
                </a:extLst>
              </p:cNvPr>
              <p:cNvSpPr txBox="1"/>
              <p:nvPr/>
            </p:nvSpPr>
            <p:spPr>
              <a:xfrm>
                <a:off x="4190156" y="5484987"/>
                <a:ext cx="1338828" cy="646331"/>
              </a:xfrm>
              <a:prstGeom prst="rect">
                <a:avLst/>
              </a:prstGeom>
              <a:noFill/>
            </p:spPr>
            <p:txBody>
              <a:bodyPr wrap="none" rtlCol="0">
                <a:spAutoFit/>
              </a:bodyPr>
              <a:lstStyle/>
              <a:p>
                <a:r>
                  <a:rPr lang="en-US" altLang="zh-CN" sz="3600" b="1" dirty="0">
                    <a:ea typeface="楷体" panose="02010609060101010101" pitchFamily="49" charset="-122"/>
                  </a:rPr>
                  <a:t>FeBr</a:t>
                </a:r>
                <a:r>
                  <a:rPr lang="en-US" altLang="zh-CN" sz="3600" b="1" baseline="-25000" dirty="0">
                    <a:ea typeface="楷体" panose="02010609060101010101" pitchFamily="49" charset="-122"/>
                  </a:rPr>
                  <a:t>3</a:t>
                </a:r>
                <a:endParaRPr lang="zh-CN" altLang="en-US" sz="3600" b="1" baseline="-25000" dirty="0">
                  <a:ea typeface="楷体" panose="02010609060101010101" pitchFamily="49" charset="-122"/>
                </a:endParaRPr>
              </a:p>
            </p:txBody>
          </p:sp>
        </p:grpSp>
        <p:sp>
          <p:nvSpPr>
            <p:cNvPr id="70" name="矩形 69">
              <a:extLst>
                <a:ext uri="{FF2B5EF4-FFF2-40B4-BE49-F238E27FC236}">
                  <a16:creationId xmlns:a16="http://schemas.microsoft.com/office/drawing/2014/main" xmlns="" id="{0C63A149-4C0C-4448-96B3-20DD5E56B010}"/>
                </a:ext>
              </a:extLst>
            </p:cNvPr>
            <p:cNvSpPr/>
            <p:nvPr/>
          </p:nvSpPr>
          <p:spPr>
            <a:xfrm>
              <a:off x="6059709" y="6511187"/>
              <a:ext cx="1628002" cy="92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chemeClr val="tx1"/>
                  </a:solidFill>
                  <a:ea typeface="楷体" panose="02010609060101010101" pitchFamily="49" charset="-122"/>
                </a:rPr>
                <a:t>溴苯</a:t>
              </a:r>
            </a:p>
          </p:txBody>
        </p:sp>
      </p:grpSp>
      <p:grpSp>
        <p:nvGrpSpPr>
          <p:cNvPr id="87" name="组合 86">
            <a:extLst>
              <a:ext uri="{FF2B5EF4-FFF2-40B4-BE49-F238E27FC236}">
                <a16:creationId xmlns:a16="http://schemas.microsoft.com/office/drawing/2014/main" xmlns="" id="{DED32E0C-A911-4106-8C0B-9B4FA6C53A08}"/>
              </a:ext>
            </a:extLst>
          </p:cNvPr>
          <p:cNvGrpSpPr/>
          <p:nvPr/>
        </p:nvGrpSpPr>
        <p:grpSpPr>
          <a:xfrm>
            <a:off x="2561962" y="10150464"/>
            <a:ext cx="9759638" cy="2247511"/>
            <a:chOff x="1098764" y="10243994"/>
            <a:chExt cx="9759638" cy="2247511"/>
          </a:xfrm>
        </p:grpSpPr>
        <p:sp>
          <p:nvSpPr>
            <p:cNvPr id="88" name="KSO_Shape">
              <a:extLst>
                <a:ext uri="{FF2B5EF4-FFF2-40B4-BE49-F238E27FC236}">
                  <a16:creationId xmlns:a16="http://schemas.microsoft.com/office/drawing/2014/main" xmlns="" id="{59D75F2B-E69D-41FD-A1A2-11BF2612E116}"/>
                </a:ext>
              </a:extLst>
            </p:cNvPr>
            <p:cNvSpPr>
              <a:spLocks noChangeArrowheads="1"/>
            </p:cNvSpPr>
            <p:nvPr/>
          </p:nvSpPr>
          <p:spPr bwMode="auto">
            <a:xfrm>
              <a:off x="1098764" y="10302988"/>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chemeClr val="accent1"/>
            </a:solidFill>
            <a:ln w="12700">
              <a:solidFill>
                <a:srgbClr val="00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89" name="文本框 59">
              <a:extLst>
                <a:ext uri="{FF2B5EF4-FFF2-40B4-BE49-F238E27FC236}">
                  <a16:creationId xmlns:a16="http://schemas.microsoft.com/office/drawing/2014/main" xmlns="" id="{966D7045-2C80-43F8-9159-958C7B539D55}"/>
                </a:ext>
              </a:extLst>
            </p:cNvPr>
            <p:cNvSpPr txBox="1"/>
            <p:nvPr/>
          </p:nvSpPr>
          <p:spPr>
            <a:xfrm>
              <a:off x="2379799" y="10484449"/>
              <a:ext cx="8478603" cy="1323439"/>
            </a:xfrm>
            <a:prstGeom prst="rect">
              <a:avLst/>
            </a:prstGeom>
            <a:noFill/>
          </p:spPr>
          <p:txBody>
            <a:bodyPr wrap="none" rtlCol="0">
              <a:spAutoFit/>
            </a:bodyPr>
            <a:lstStyle/>
            <a:p>
              <a:r>
                <a:rPr lang="en-US" altLang="zh-CN" sz="4000" b="1" dirty="0"/>
                <a:t>+HO—NO</a:t>
              </a:r>
              <a:r>
                <a:rPr lang="en-US" altLang="zh-CN" sz="4000" b="1" baseline="-25000" dirty="0"/>
                <a:t>2</a:t>
              </a:r>
              <a:r>
                <a:rPr lang="en-US" altLang="zh-CN" sz="4000" b="1" dirty="0"/>
                <a:t>                                   +H</a:t>
              </a:r>
              <a:r>
                <a:rPr lang="en-US" altLang="zh-CN" sz="4000" b="1" baseline="-25000" dirty="0"/>
                <a:t>2</a:t>
              </a:r>
              <a:r>
                <a:rPr lang="en-US" altLang="zh-CN" sz="4000" b="1" dirty="0"/>
                <a:t>O</a:t>
              </a:r>
            </a:p>
            <a:p>
              <a:r>
                <a:rPr lang="en-US" altLang="zh-CN" sz="4000" b="1" dirty="0"/>
                <a:t>                                   __________</a:t>
              </a:r>
              <a:endParaRPr lang="zh-CN" altLang="en-US" sz="4000" b="1" dirty="0"/>
            </a:p>
          </p:txBody>
        </p:sp>
        <p:sp>
          <p:nvSpPr>
            <p:cNvPr id="91" name="矩形 90">
              <a:extLst>
                <a:ext uri="{FF2B5EF4-FFF2-40B4-BE49-F238E27FC236}">
                  <a16:creationId xmlns:a16="http://schemas.microsoft.com/office/drawing/2014/main" xmlns="" id="{A4280350-3FC1-4A7A-9243-6D1F6335BCED}"/>
                </a:ext>
              </a:extLst>
            </p:cNvPr>
            <p:cNvSpPr/>
            <p:nvPr/>
          </p:nvSpPr>
          <p:spPr>
            <a:xfrm>
              <a:off x="6873710" y="11564449"/>
              <a:ext cx="1727461" cy="92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000" b="1" dirty="0">
                  <a:solidFill>
                    <a:schemeClr val="tx1"/>
                  </a:solidFill>
                  <a:ea typeface="楷体" panose="02010609060101010101" pitchFamily="49" charset="-122"/>
                </a:rPr>
                <a:t>硝基苯</a:t>
              </a:r>
            </a:p>
          </p:txBody>
        </p:sp>
        <p:grpSp>
          <p:nvGrpSpPr>
            <p:cNvPr id="92" name="组合 91">
              <a:extLst>
                <a:ext uri="{FF2B5EF4-FFF2-40B4-BE49-F238E27FC236}">
                  <a16:creationId xmlns:a16="http://schemas.microsoft.com/office/drawing/2014/main" xmlns="" id="{7337E273-3A18-412A-A747-5A128D16F8B3}"/>
                </a:ext>
              </a:extLst>
            </p:cNvPr>
            <p:cNvGrpSpPr/>
            <p:nvPr/>
          </p:nvGrpSpPr>
          <p:grpSpPr>
            <a:xfrm>
              <a:off x="5094754" y="10243994"/>
              <a:ext cx="1638723" cy="1245467"/>
              <a:chOff x="5094754" y="10302988"/>
              <a:chExt cx="1638723" cy="1245467"/>
            </a:xfrm>
          </p:grpSpPr>
          <p:grpSp>
            <p:nvGrpSpPr>
              <p:cNvPr id="93" name="组合 92">
                <a:extLst>
                  <a:ext uri="{FF2B5EF4-FFF2-40B4-BE49-F238E27FC236}">
                    <a16:creationId xmlns:a16="http://schemas.microsoft.com/office/drawing/2014/main" xmlns="" id="{122EAF14-9B53-4539-AD00-E68FEE8A64C8}"/>
                  </a:ext>
                </a:extLst>
              </p:cNvPr>
              <p:cNvGrpSpPr/>
              <p:nvPr/>
            </p:nvGrpSpPr>
            <p:grpSpPr>
              <a:xfrm>
                <a:off x="5094754" y="10302988"/>
                <a:ext cx="1638723" cy="671559"/>
                <a:chOff x="5094754" y="10302988"/>
                <a:chExt cx="1638723" cy="671559"/>
              </a:xfrm>
            </p:grpSpPr>
            <p:cxnSp>
              <p:nvCxnSpPr>
                <p:cNvPr id="95" name="直接箭头连接符 94">
                  <a:extLst>
                    <a:ext uri="{FF2B5EF4-FFF2-40B4-BE49-F238E27FC236}">
                      <a16:creationId xmlns:a16="http://schemas.microsoft.com/office/drawing/2014/main" xmlns="" id="{4AE65AE1-4DCD-40FA-87D4-101A2B229486}"/>
                    </a:ext>
                  </a:extLst>
                </p:cNvPr>
                <p:cNvCxnSpPr>
                  <a:cxnSpLocks/>
                </p:cNvCxnSpPr>
                <p:nvPr/>
              </p:nvCxnSpPr>
              <p:spPr>
                <a:xfrm>
                  <a:off x="5094754" y="10974547"/>
                  <a:ext cx="1573156"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96" name="文本框 61">
                  <a:extLst>
                    <a:ext uri="{FF2B5EF4-FFF2-40B4-BE49-F238E27FC236}">
                      <a16:creationId xmlns:a16="http://schemas.microsoft.com/office/drawing/2014/main" xmlns="" id="{CEAE555F-B35C-455D-9BD3-8454A0A03B79}"/>
                    </a:ext>
                  </a:extLst>
                </p:cNvPr>
                <p:cNvSpPr txBox="1"/>
                <p:nvPr/>
              </p:nvSpPr>
              <p:spPr>
                <a:xfrm>
                  <a:off x="5159007" y="10302988"/>
                  <a:ext cx="1574470" cy="646331"/>
                </a:xfrm>
                <a:prstGeom prst="rect">
                  <a:avLst/>
                </a:prstGeom>
                <a:noFill/>
              </p:spPr>
              <p:txBody>
                <a:bodyPr wrap="none" rtlCol="0">
                  <a:spAutoFit/>
                </a:bodyPr>
                <a:lstStyle/>
                <a:p>
                  <a:r>
                    <a:rPr lang="zh-CN" altLang="en-US" sz="3600" b="1" dirty="0">
                      <a:ea typeface="楷体" panose="02010609060101010101" pitchFamily="49" charset="-122"/>
                    </a:rPr>
                    <a:t>浓硫酸</a:t>
                  </a:r>
                  <a:endParaRPr lang="zh-CN" altLang="en-US" sz="3600" b="1" baseline="-25000" dirty="0">
                    <a:ea typeface="楷体" panose="02010609060101010101" pitchFamily="49" charset="-122"/>
                  </a:endParaRPr>
                </a:p>
              </p:txBody>
            </p:sp>
          </p:grpSp>
          <p:sp>
            <p:nvSpPr>
              <p:cNvPr id="94" name="文本框 67">
                <a:extLst>
                  <a:ext uri="{FF2B5EF4-FFF2-40B4-BE49-F238E27FC236}">
                    <a16:creationId xmlns:a16="http://schemas.microsoft.com/office/drawing/2014/main" xmlns="" id="{E11E41D8-2CBF-4BAA-8B0D-220B47B0E177}"/>
                  </a:ext>
                </a:extLst>
              </p:cNvPr>
              <p:cNvSpPr txBox="1"/>
              <p:nvPr/>
            </p:nvSpPr>
            <p:spPr>
              <a:xfrm>
                <a:off x="5622275" y="10902124"/>
                <a:ext cx="647934" cy="646331"/>
              </a:xfrm>
              <a:prstGeom prst="rect">
                <a:avLst/>
              </a:prstGeom>
              <a:noFill/>
            </p:spPr>
            <p:txBody>
              <a:bodyPr wrap="none" rtlCol="0">
                <a:spAutoFit/>
              </a:bodyPr>
              <a:lstStyle/>
              <a:p>
                <a:r>
                  <a:rPr lang="zh-CN" altLang="en-US" sz="3600" b="1" dirty="0">
                    <a:ea typeface="楷体" panose="02010609060101010101" pitchFamily="49" charset="-122"/>
                  </a:rPr>
                  <a:t>△</a:t>
                </a:r>
                <a:endParaRPr lang="zh-CN" altLang="en-US" sz="3600" b="1" baseline="-25000" dirty="0">
                  <a:ea typeface="楷体" panose="02010609060101010101" pitchFamily="49" charset="-122"/>
                </a:endParaRPr>
              </a:p>
            </p:txBody>
          </p:sp>
        </p:grpSp>
      </p:grpSp>
      <p:sp>
        <p:nvSpPr>
          <p:cNvPr id="100" name="矩形 99">
            <a:extLst>
              <a:ext uri="{FF2B5EF4-FFF2-40B4-BE49-F238E27FC236}">
                <a16:creationId xmlns:a16="http://schemas.microsoft.com/office/drawing/2014/main" xmlns="" id="{8D7066B6-E8C8-4D4C-A8F5-E3505A9E36B8}"/>
              </a:ext>
            </a:extLst>
          </p:cNvPr>
          <p:cNvSpPr/>
          <p:nvPr/>
        </p:nvSpPr>
        <p:spPr>
          <a:xfrm>
            <a:off x="4434575" y="11737748"/>
            <a:ext cx="3220457" cy="92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chemeClr val="tx1"/>
                </a:solidFill>
                <a:ea typeface="楷体" panose="02010609060101010101" pitchFamily="49" charset="-122"/>
              </a:rPr>
              <a:t>硝化反应</a:t>
            </a:r>
          </a:p>
        </p:txBody>
      </p:sp>
      <p:sp>
        <p:nvSpPr>
          <p:cNvPr id="101" name="矩形 100">
            <a:extLst>
              <a:ext uri="{FF2B5EF4-FFF2-40B4-BE49-F238E27FC236}">
                <a16:creationId xmlns:a16="http://schemas.microsoft.com/office/drawing/2014/main" xmlns="" id="{A2683B94-4629-4818-81E0-0FDF835796E8}"/>
              </a:ext>
            </a:extLst>
          </p:cNvPr>
          <p:cNvSpPr/>
          <p:nvPr/>
        </p:nvSpPr>
        <p:spPr>
          <a:xfrm>
            <a:off x="3877868" y="8553953"/>
            <a:ext cx="3220457" cy="92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4800" b="1" dirty="0">
                <a:solidFill>
                  <a:schemeClr val="tx1"/>
                </a:solidFill>
                <a:ea typeface="楷体" panose="02010609060101010101" pitchFamily="49" charset="-122"/>
              </a:rPr>
              <a:t>卤代反应</a:t>
            </a:r>
          </a:p>
        </p:txBody>
      </p:sp>
      <p:grpSp>
        <p:nvGrpSpPr>
          <p:cNvPr id="4" name="组合 3">
            <a:extLst>
              <a:ext uri="{FF2B5EF4-FFF2-40B4-BE49-F238E27FC236}">
                <a16:creationId xmlns:a16="http://schemas.microsoft.com/office/drawing/2014/main" xmlns="" id="{E0A4E0C7-8F4B-412A-B2D5-DECFCC2E02BC}"/>
              </a:ext>
            </a:extLst>
          </p:cNvPr>
          <p:cNvGrpSpPr/>
          <p:nvPr/>
        </p:nvGrpSpPr>
        <p:grpSpPr>
          <a:xfrm>
            <a:off x="7119685" y="7068356"/>
            <a:ext cx="2330962" cy="1080000"/>
            <a:chOff x="14306636" y="11254021"/>
            <a:chExt cx="2330962" cy="1080000"/>
          </a:xfrm>
        </p:grpSpPr>
        <p:sp>
          <p:nvSpPr>
            <p:cNvPr id="64" name="KSO_Shape">
              <a:extLst>
                <a:ext uri="{FF2B5EF4-FFF2-40B4-BE49-F238E27FC236}">
                  <a16:creationId xmlns:a16="http://schemas.microsoft.com/office/drawing/2014/main" xmlns="" id="{B730B3AA-2119-4180-A9F8-34D8AA50B4A9}"/>
                </a:ext>
              </a:extLst>
            </p:cNvPr>
            <p:cNvSpPr>
              <a:spLocks noChangeArrowheads="1"/>
            </p:cNvSpPr>
            <p:nvPr/>
          </p:nvSpPr>
          <p:spPr bwMode="auto">
            <a:xfrm>
              <a:off x="14306636" y="11254021"/>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rgbClr val="FF0000"/>
            </a:solidFill>
            <a:ln w="12700">
              <a:solidFill>
                <a:srgbClr val="FF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b="1">
                <a:solidFill>
                  <a:srgbClr val="FF0000"/>
                </a:solidFill>
              </a:endParaRPr>
            </a:p>
          </p:txBody>
        </p:sp>
        <p:sp>
          <p:nvSpPr>
            <p:cNvPr id="65" name="文本框 12">
              <a:extLst>
                <a:ext uri="{FF2B5EF4-FFF2-40B4-BE49-F238E27FC236}">
                  <a16:creationId xmlns:a16="http://schemas.microsoft.com/office/drawing/2014/main" xmlns="" id="{F9F23BF5-FB0D-48B4-AD6C-6AD5B109B04A}"/>
                </a:ext>
              </a:extLst>
            </p:cNvPr>
            <p:cNvSpPr txBox="1"/>
            <p:nvPr/>
          </p:nvSpPr>
          <p:spPr>
            <a:xfrm>
              <a:off x="15478306" y="11414646"/>
              <a:ext cx="1159292" cy="646203"/>
            </a:xfrm>
            <a:prstGeom prst="rect">
              <a:avLst/>
            </a:prstGeom>
            <a:noFill/>
          </p:spPr>
          <p:txBody>
            <a:bodyPr wrap="none" rtlCol="0">
              <a:spAutoFit/>
            </a:bodyPr>
            <a:lstStyle/>
            <a:p>
              <a:r>
                <a:rPr lang="en-US" altLang="zh-CN" b="1" dirty="0">
                  <a:solidFill>
                    <a:srgbClr val="FF0000"/>
                  </a:solidFill>
                </a:rPr>
                <a:t>—Br</a:t>
              </a:r>
              <a:endParaRPr lang="zh-CN" altLang="en-US" b="1" dirty="0">
                <a:solidFill>
                  <a:srgbClr val="FF0000"/>
                </a:solidFill>
              </a:endParaRPr>
            </a:p>
          </p:txBody>
        </p:sp>
      </p:grpSp>
      <p:grpSp>
        <p:nvGrpSpPr>
          <p:cNvPr id="5" name="组合 4">
            <a:extLst>
              <a:ext uri="{FF2B5EF4-FFF2-40B4-BE49-F238E27FC236}">
                <a16:creationId xmlns:a16="http://schemas.microsoft.com/office/drawing/2014/main" xmlns="" id="{CCB18A9C-6A4C-4368-81AC-A6D297C61BA5}"/>
              </a:ext>
            </a:extLst>
          </p:cNvPr>
          <p:cNvGrpSpPr/>
          <p:nvPr/>
        </p:nvGrpSpPr>
        <p:grpSpPr>
          <a:xfrm>
            <a:off x="8304222" y="10278627"/>
            <a:ext cx="2671661" cy="1080000"/>
            <a:chOff x="16278814" y="11520392"/>
            <a:chExt cx="2671661" cy="1080000"/>
          </a:xfrm>
        </p:grpSpPr>
        <p:sp>
          <p:nvSpPr>
            <p:cNvPr id="68" name="KSO_Shape">
              <a:extLst>
                <a:ext uri="{FF2B5EF4-FFF2-40B4-BE49-F238E27FC236}">
                  <a16:creationId xmlns:a16="http://schemas.microsoft.com/office/drawing/2014/main" xmlns="" id="{994B5298-B110-4289-BF00-C6B32299B1C2}"/>
                </a:ext>
              </a:extLst>
            </p:cNvPr>
            <p:cNvSpPr>
              <a:spLocks noChangeArrowheads="1"/>
            </p:cNvSpPr>
            <p:nvPr/>
          </p:nvSpPr>
          <p:spPr bwMode="auto">
            <a:xfrm>
              <a:off x="16278814" y="11520392"/>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rgbClr val="FF0000"/>
            </a:solidFill>
            <a:ln w="12700">
              <a:solidFill>
                <a:srgbClr val="FF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b="1">
                <a:solidFill>
                  <a:srgbClr val="FF0000"/>
                </a:solidFill>
              </a:endParaRPr>
            </a:p>
          </p:txBody>
        </p:sp>
        <p:sp>
          <p:nvSpPr>
            <p:cNvPr id="71" name="文本框 65">
              <a:extLst>
                <a:ext uri="{FF2B5EF4-FFF2-40B4-BE49-F238E27FC236}">
                  <a16:creationId xmlns:a16="http://schemas.microsoft.com/office/drawing/2014/main" xmlns="" id="{E1DCA43B-5DB9-4F31-80CA-7780DE81FEA3}"/>
                </a:ext>
              </a:extLst>
            </p:cNvPr>
            <p:cNvSpPr txBox="1"/>
            <p:nvPr/>
          </p:nvSpPr>
          <p:spPr>
            <a:xfrm>
              <a:off x="17457759" y="11686648"/>
              <a:ext cx="1492716" cy="646203"/>
            </a:xfrm>
            <a:prstGeom prst="rect">
              <a:avLst/>
            </a:prstGeom>
            <a:noFill/>
          </p:spPr>
          <p:txBody>
            <a:bodyPr wrap="none" rtlCol="0">
              <a:spAutoFit/>
            </a:bodyPr>
            <a:lstStyle/>
            <a:p>
              <a:r>
                <a:rPr lang="en-US" altLang="zh-CN" b="1" dirty="0">
                  <a:solidFill>
                    <a:srgbClr val="FF0000"/>
                  </a:solidFill>
                </a:rPr>
                <a:t>—NO</a:t>
              </a:r>
              <a:r>
                <a:rPr lang="en-US" altLang="zh-CN" b="1" baseline="-25000" dirty="0">
                  <a:solidFill>
                    <a:srgbClr val="FF0000"/>
                  </a:solidFill>
                </a:rPr>
                <a:t>2</a:t>
              </a:r>
              <a:endParaRPr lang="zh-CN" altLang="en-US" b="1" baseline="-25000" dirty="0">
                <a:solidFill>
                  <a:srgbClr val="FF0000"/>
                </a:solidFill>
              </a:endParaRPr>
            </a:p>
          </p:txBody>
        </p:sp>
      </p:grpSp>
    </p:spTree>
    <p:extLst>
      <p:ext uri="{BB962C8B-B14F-4D97-AF65-F5344CB8AC3E}">
        <p14:creationId xmlns:p14="http://schemas.microsoft.com/office/powerpoint/2010/main" val="138866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0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8" grpId="0"/>
      <p:bldP spid="100" grpId="0"/>
      <p:bldP spid="10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grpSp>
        <p:nvGrpSpPr>
          <p:cNvPr id="18" name="组合 17">
            <a:extLst>
              <a:ext uri="{FF2B5EF4-FFF2-40B4-BE49-F238E27FC236}">
                <a16:creationId xmlns:a16="http://schemas.microsoft.com/office/drawing/2014/main" xmlns="" id="{4546FA6F-3BC9-4C11-BE2A-A6A52A57BCDF}"/>
              </a:ext>
            </a:extLst>
          </p:cNvPr>
          <p:cNvGrpSpPr/>
          <p:nvPr/>
        </p:nvGrpSpPr>
        <p:grpSpPr>
          <a:xfrm>
            <a:off x="2104171" y="1931982"/>
            <a:ext cx="18982035" cy="7158947"/>
            <a:chOff x="2104171" y="1931982"/>
            <a:chExt cx="18982035" cy="7158947"/>
          </a:xfrm>
        </p:grpSpPr>
        <p:sp>
          <p:nvSpPr>
            <p:cNvPr id="19" name="TextBox 1">
              <a:extLst>
                <a:ext uri="{FF2B5EF4-FFF2-40B4-BE49-F238E27FC236}">
                  <a16:creationId xmlns:a16="http://schemas.microsoft.com/office/drawing/2014/main" xmlns="" id="{8C19A468-4FEE-4E3D-B480-7EFD89C60EB8}"/>
                </a:ext>
              </a:extLst>
            </p:cNvPr>
            <p:cNvSpPr txBox="1"/>
            <p:nvPr/>
          </p:nvSpPr>
          <p:spPr>
            <a:xfrm>
              <a:off x="2104171" y="1931982"/>
              <a:ext cx="18982035" cy="7158947"/>
            </a:xfrm>
            <a:prstGeom prst="rect">
              <a:avLst/>
            </a:prstGeom>
            <a:noFill/>
          </p:spPr>
          <p:txBody>
            <a:bodyPr wrap="square" rtlCol="0">
              <a:spAutoFit/>
            </a:bodyPr>
            <a:lstStyle/>
            <a:p>
              <a:pPr algn="just" defTabSz="1826616">
                <a:lnSpc>
                  <a:spcPct val="120000"/>
                </a:lnSpc>
              </a:pPr>
              <a:r>
                <a:rPr lang="zh-CN" altLang="en-US" sz="5397" b="1" spc="130" dirty="0">
                  <a:solidFill>
                    <a:prstClr val="black"/>
                  </a:solidFill>
                  <a:cs typeface="Times New Roman" panose="02020603050405020304" pitchFamily="18" charset="0"/>
                  <a:sym typeface="+mn-lt"/>
                </a:rPr>
                <a:t>（</a:t>
              </a:r>
              <a:r>
                <a:rPr lang="en-US" altLang="zh-CN" sz="5397" b="1" spc="130" dirty="0">
                  <a:solidFill>
                    <a:prstClr val="black"/>
                  </a:solidFill>
                  <a:cs typeface="Times New Roman" panose="02020603050405020304" pitchFamily="18" charset="0"/>
                  <a:sym typeface="+mn-lt"/>
                </a:rPr>
                <a:t>1</a:t>
              </a:r>
              <a:r>
                <a:rPr lang="zh-CN" altLang="en-US" sz="5397" b="1" spc="130" dirty="0">
                  <a:solidFill>
                    <a:prstClr val="black"/>
                  </a:solidFill>
                  <a:cs typeface="Times New Roman" panose="02020603050405020304" pitchFamily="18" charset="0"/>
                  <a:sym typeface="+mn-lt"/>
                </a:rPr>
                <a:t>）</a:t>
              </a:r>
              <a:r>
                <a:rPr lang="zh-CN" altLang="en-US" sz="5397" b="1" spc="130" dirty="0">
                  <a:solidFill>
                    <a:srgbClr val="FF0000"/>
                  </a:solidFill>
                  <a:ea typeface="楷体" panose="02010609060101010101" pitchFamily="49" charset="-122"/>
                  <a:cs typeface="Times New Roman" panose="02020603050405020304" pitchFamily="18" charset="0"/>
                  <a:sym typeface="+mn-lt"/>
                </a:rPr>
                <a:t>（</a:t>
              </a:r>
              <a:r>
                <a:rPr lang="en-US" altLang="zh-CN" sz="5397" b="1" spc="130" dirty="0">
                  <a:solidFill>
                    <a:srgbClr val="FF0000"/>
                  </a:solidFill>
                  <a:ea typeface="楷体" panose="02010609060101010101" pitchFamily="49" charset="-122"/>
                  <a:cs typeface="Times New Roman" panose="02020603050405020304" pitchFamily="18" charset="0"/>
                  <a:sym typeface="+mn-lt"/>
                </a:rPr>
                <a:t>2018</a:t>
              </a:r>
              <a:r>
                <a:rPr lang="zh-CN" altLang="en-US" sz="5397" b="1" spc="130" dirty="0">
                  <a:solidFill>
                    <a:srgbClr val="FF0000"/>
                  </a:solidFill>
                  <a:ea typeface="楷体" panose="02010609060101010101" pitchFamily="49" charset="-122"/>
                  <a:cs typeface="Times New Roman" panose="02020603050405020304" pitchFamily="18" charset="0"/>
                  <a:sym typeface="+mn-lt"/>
                </a:rPr>
                <a:t>汇编，</a:t>
              </a:r>
              <a:r>
                <a:rPr lang="en-US" altLang="zh-CN" sz="5397" b="1" spc="130" dirty="0">
                  <a:solidFill>
                    <a:srgbClr val="FF0000"/>
                  </a:solidFill>
                  <a:ea typeface="楷体" panose="02010609060101010101" pitchFamily="49" charset="-122"/>
                  <a:cs typeface="Times New Roman" panose="02020603050405020304" pitchFamily="18" charset="0"/>
                  <a:sym typeface="+mn-lt"/>
                </a:rPr>
                <a:t>6</a:t>
              </a:r>
              <a:r>
                <a:rPr lang="zh-CN" altLang="en-US" sz="5397" b="1" spc="130" dirty="0">
                  <a:solidFill>
                    <a:srgbClr val="FF0000"/>
                  </a:solidFill>
                  <a:ea typeface="楷体" panose="02010609060101010101" pitchFamily="49" charset="-122"/>
                  <a:cs typeface="Times New Roman" panose="02020603050405020304" pitchFamily="18" charset="0"/>
                  <a:sym typeface="+mn-lt"/>
                </a:rPr>
                <a:t>分）</a:t>
              </a:r>
              <a:r>
                <a:rPr lang="zh-CN" altLang="en-US" sz="5397" b="1" spc="130" dirty="0">
                  <a:solidFill>
                    <a:prstClr val="black"/>
                  </a:solidFill>
                  <a:cs typeface="Times New Roman" panose="02020603050405020304" pitchFamily="18" charset="0"/>
                  <a:sym typeface="+mn-lt"/>
                </a:rPr>
                <a:t>下列表示物质结构的化学用语正确的是（    ）</a:t>
              </a:r>
            </a:p>
            <a:p>
              <a:pPr algn="just" defTabSz="1826616">
                <a:lnSpc>
                  <a:spcPct val="120000"/>
                </a:lnSpc>
              </a:pPr>
              <a:r>
                <a:rPr lang="en-US" altLang="zh-CN" sz="5397" b="1" spc="130" dirty="0">
                  <a:solidFill>
                    <a:prstClr val="black"/>
                  </a:solidFill>
                  <a:cs typeface="Times New Roman" panose="02020603050405020304" pitchFamily="18" charset="0"/>
                  <a:sym typeface="+mn-lt"/>
                </a:rPr>
                <a:t>A.</a:t>
              </a:r>
              <a:r>
                <a:rPr lang="zh-CN" altLang="en-US" sz="5397" b="1" spc="130" dirty="0">
                  <a:solidFill>
                    <a:prstClr val="black"/>
                  </a:solidFill>
                  <a:cs typeface="Times New Roman" panose="02020603050405020304" pitchFamily="18" charset="0"/>
                  <a:sym typeface="+mn-lt"/>
                </a:rPr>
                <a:t>乙烯的结构简式：</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2</a:t>
              </a:r>
              <a:r>
                <a:rPr lang="en-US" altLang="zh-CN" sz="5397" b="1" spc="130" dirty="0">
                  <a:solidFill>
                    <a:prstClr val="black"/>
                  </a:solidFill>
                  <a:cs typeface="Times New Roman" panose="02020603050405020304" pitchFamily="18" charset="0"/>
                  <a:sym typeface="+mn-lt"/>
                </a:rPr>
                <a:t>CH</a:t>
              </a:r>
              <a:r>
                <a:rPr lang="en-US" altLang="zh-CN" sz="5397" b="1" spc="130" baseline="-25000" dirty="0">
                  <a:solidFill>
                    <a:prstClr val="black"/>
                  </a:solidFill>
                  <a:cs typeface="Times New Roman" panose="02020603050405020304" pitchFamily="18" charset="0"/>
                  <a:sym typeface="+mn-lt"/>
                </a:rPr>
                <a:t>2</a:t>
              </a:r>
            </a:p>
            <a:p>
              <a:pPr algn="just" defTabSz="1826616">
                <a:lnSpc>
                  <a:spcPct val="120000"/>
                </a:lnSpc>
              </a:pPr>
              <a:endParaRPr lang="en-US" altLang="zh-CN" sz="3200"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B.</a:t>
              </a:r>
              <a:r>
                <a:rPr lang="zh-CN" altLang="en-US" sz="5397" b="1" spc="130" dirty="0">
                  <a:solidFill>
                    <a:prstClr val="black"/>
                  </a:solidFill>
                  <a:cs typeface="Times New Roman" panose="02020603050405020304" pitchFamily="18" charset="0"/>
                  <a:sym typeface="+mn-lt"/>
                </a:rPr>
                <a:t>甲烷分子的比例模型：</a:t>
              </a:r>
            </a:p>
            <a:p>
              <a:pPr algn="just" defTabSz="1826616">
                <a:lnSpc>
                  <a:spcPct val="120000"/>
                </a:lnSpc>
              </a:pPr>
              <a:endParaRPr lang="en-US" altLang="zh-CN" sz="3200"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C.</a:t>
              </a:r>
              <a:r>
                <a:rPr lang="zh-CN" altLang="en-US" sz="5397" b="1" spc="130" dirty="0">
                  <a:solidFill>
                    <a:prstClr val="black"/>
                  </a:solidFill>
                  <a:cs typeface="Times New Roman" panose="02020603050405020304" pitchFamily="18" charset="0"/>
                  <a:sym typeface="+mn-lt"/>
                </a:rPr>
                <a:t>羟基的电子式：</a:t>
              </a:r>
              <a:endParaRPr lang="en-US" altLang="zh-CN" sz="5397" b="1" spc="130" dirty="0">
                <a:solidFill>
                  <a:prstClr val="black"/>
                </a:solidFill>
                <a:cs typeface="Times New Roman" panose="02020603050405020304" pitchFamily="18" charset="0"/>
                <a:sym typeface="+mn-lt"/>
              </a:endParaRPr>
            </a:p>
            <a:p>
              <a:pPr algn="just" defTabSz="1826616">
                <a:lnSpc>
                  <a:spcPct val="120000"/>
                </a:lnSpc>
              </a:pPr>
              <a:r>
                <a:rPr lang="en-US" altLang="zh-CN" sz="5397" b="1" spc="130" dirty="0">
                  <a:solidFill>
                    <a:prstClr val="black"/>
                  </a:solidFill>
                  <a:cs typeface="Times New Roman" panose="02020603050405020304" pitchFamily="18" charset="0"/>
                  <a:sym typeface="+mn-lt"/>
                </a:rPr>
                <a:t>D.</a:t>
              </a:r>
              <a:r>
                <a:rPr lang="zh-CN" altLang="en-US" sz="5397" b="1" spc="130" dirty="0">
                  <a:solidFill>
                    <a:prstClr val="black"/>
                  </a:solidFill>
                  <a:cs typeface="Times New Roman" panose="02020603050405020304" pitchFamily="18" charset="0"/>
                  <a:sym typeface="+mn-lt"/>
                </a:rPr>
                <a:t>苯的最简式：</a:t>
              </a:r>
              <a:r>
                <a:rPr lang="en-US" altLang="zh-CN" sz="5397" b="1" spc="130" dirty="0">
                  <a:solidFill>
                    <a:prstClr val="black"/>
                  </a:solidFill>
                  <a:cs typeface="Times New Roman" panose="02020603050405020304" pitchFamily="18" charset="0"/>
                  <a:sym typeface="+mn-lt"/>
                </a:rPr>
                <a:t>C</a:t>
              </a:r>
              <a:r>
                <a:rPr lang="en-US" altLang="zh-CN" sz="5397" b="1" spc="130" baseline="-25000" dirty="0">
                  <a:solidFill>
                    <a:prstClr val="black"/>
                  </a:solidFill>
                  <a:cs typeface="Times New Roman" panose="02020603050405020304" pitchFamily="18" charset="0"/>
                  <a:sym typeface="+mn-lt"/>
                </a:rPr>
                <a:t>6</a:t>
              </a:r>
              <a:r>
                <a:rPr lang="en-US" altLang="zh-CN" sz="5397" b="1" spc="130" dirty="0">
                  <a:solidFill>
                    <a:prstClr val="black"/>
                  </a:solidFill>
                  <a:cs typeface="Times New Roman" panose="02020603050405020304" pitchFamily="18" charset="0"/>
                  <a:sym typeface="+mn-lt"/>
                </a:rPr>
                <a:t>H</a:t>
              </a:r>
              <a:r>
                <a:rPr lang="en-US" altLang="zh-CN" sz="5397" b="1" spc="130" baseline="-25000" dirty="0">
                  <a:solidFill>
                    <a:prstClr val="black"/>
                  </a:solidFill>
                  <a:cs typeface="Times New Roman" panose="02020603050405020304" pitchFamily="18" charset="0"/>
                  <a:sym typeface="+mn-lt"/>
                </a:rPr>
                <a:t>6</a:t>
              </a:r>
            </a:p>
          </p:txBody>
        </p:sp>
        <p:grpSp>
          <p:nvGrpSpPr>
            <p:cNvPr id="12" name="组合 11">
              <a:extLst>
                <a:ext uri="{FF2B5EF4-FFF2-40B4-BE49-F238E27FC236}">
                  <a16:creationId xmlns:a16="http://schemas.microsoft.com/office/drawing/2014/main" xmlns="" id="{A976B1E2-AFAC-4834-850A-72B821C59848}"/>
                </a:ext>
              </a:extLst>
            </p:cNvPr>
            <p:cNvGrpSpPr/>
            <p:nvPr/>
          </p:nvGrpSpPr>
          <p:grpSpPr>
            <a:xfrm>
              <a:off x="7485449" y="6711425"/>
              <a:ext cx="1790234" cy="1734801"/>
              <a:chOff x="12883358" y="428844"/>
              <a:chExt cx="1790234" cy="1734801"/>
            </a:xfrm>
          </p:grpSpPr>
          <p:sp>
            <p:nvSpPr>
              <p:cNvPr id="3" name="矩形 2">
                <a:extLst>
                  <a:ext uri="{FF2B5EF4-FFF2-40B4-BE49-F238E27FC236}">
                    <a16:creationId xmlns:a16="http://schemas.microsoft.com/office/drawing/2014/main" xmlns="" id="{A5A13A85-047F-4E9E-B88E-88BCA58A66CE}"/>
                  </a:ext>
                </a:extLst>
              </p:cNvPr>
              <p:cNvSpPr/>
              <p:nvPr/>
            </p:nvSpPr>
            <p:spPr>
              <a:xfrm>
                <a:off x="12883358" y="739730"/>
                <a:ext cx="1790234" cy="1002069"/>
              </a:xfrm>
              <a:prstGeom prst="rect">
                <a:avLst/>
              </a:prstGeom>
            </p:spPr>
            <p:txBody>
              <a:bodyPr wrap="none">
                <a:spAutoFit/>
              </a:bodyPr>
              <a:lstStyle/>
              <a:p>
                <a:pPr lvl="0" algn="just" defTabSz="1826616">
                  <a:lnSpc>
                    <a:spcPct val="120000"/>
                  </a:lnSpc>
                </a:pPr>
                <a:r>
                  <a:rPr lang="en-US" altLang="zh-CN" sz="5397" b="1" spc="130" dirty="0">
                    <a:solidFill>
                      <a:prstClr val="black"/>
                    </a:solidFill>
                    <a:cs typeface="Times New Roman" panose="02020603050405020304" pitchFamily="18" charset="0"/>
                    <a:sym typeface="+mn-lt"/>
                  </a:rPr>
                  <a:t>:O:H</a:t>
                </a:r>
              </a:p>
            </p:txBody>
          </p:sp>
          <p:sp>
            <p:nvSpPr>
              <p:cNvPr id="6" name="矩形 5">
                <a:extLst>
                  <a:ext uri="{FF2B5EF4-FFF2-40B4-BE49-F238E27FC236}">
                    <a16:creationId xmlns:a16="http://schemas.microsoft.com/office/drawing/2014/main" xmlns="" id="{24BF029A-1FE0-4A16-A976-3D818CF12231}"/>
                  </a:ext>
                </a:extLst>
              </p:cNvPr>
              <p:cNvSpPr/>
              <p:nvPr/>
            </p:nvSpPr>
            <p:spPr>
              <a:xfrm>
                <a:off x="13151457" y="428844"/>
                <a:ext cx="679673" cy="922881"/>
              </a:xfrm>
              <a:prstGeom prst="rect">
                <a:avLst/>
              </a:prstGeom>
            </p:spPr>
            <p:txBody>
              <a:bodyPr wrap="none">
                <a:spAutoFit/>
              </a:bodyPr>
              <a:lstStyle/>
              <a:p>
                <a:r>
                  <a:rPr lang="en-US" altLang="zh-CN" sz="5397" b="1" spc="130" dirty="0">
                    <a:solidFill>
                      <a:prstClr val="black"/>
                    </a:solidFill>
                    <a:cs typeface="Times New Roman" panose="02020603050405020304" pitchFamily="18" charset="0"/>
                    <a:sym typeface="+mn-lt"/>
                  </a:rPr>
                  <a:t>··</a:t>
                </a:r>
                <a:endParaRPr lang="zh-CN" altLang="en-US" dirty="0"/>
              </a:p>
            </p:txBody>
          </p:sp>
          <p:sp>
            <p:nvSpPr>
              <p:cNvPr id="8" name="矩形 7">
                <a:extLst>
                  <a:ext uri="{FF2B5EF4-FFF2-40B4-BE49-F238E27FC236}">
                    <a16:creationId xmlns:a16="http://schemas.microsoft.com/office/drawing/2014/main" xmlns="" id="{AA76257E-0798-45AF-95D8-3CFBCC907B36}"/>
                  </a:ext>
                </a:extLst>
              </p:cNvPr>
              <p:cNvSpPr/>
              <p:nvPr/>
            </p:nvSpPr>
            <p:spPr>
              <a:xfrm>
                <a:off x="13151456" y="1240764"/>
                <a:ext cx="679673" cy="922881"/>
              </a:xfrm>
              <a:prstGeom prst="rect">
                <a:avLst/>
              </a:prstGeom>
            </p:spPr>
            <p:txBody>
              <a:bodyPr wrap="none">
                <a:spAutoFit/>
              </a:bodyPr>
              <a:lstStyle/>
              <a:p>
                <a:r>
                  <a:rPr lang="en-US" altLang="zh-CN" sz="5397" b="1" spc="130" dirty="0">
                    <a:solidFill>
                      <a:prstClr val="black"/>
                    </a:solidFill>
                    <a:cs typeface="Times New Roman" panose="02020603050405020304" pitchFamily="18" charset="0"/>
                    <a:sym typeface="+mn-lt"/>
                  </a:rPr>
                  <a:t>··</a:t>
                </a:r>
                <a:endParaRPr lang="zh-CN" altLang="en-US" dirty="0"/>
              </a:p>
            </p:txBody>
          </p:sp>
        </p:grpSp>
        <p:pic>
          <p:nvPicPr>
            <p:cNvPr id="16" name="图片 15" descr="图片包含 鸡蛋&#10;&#10;已生成高可信度的说明">
              <a:extLst>
                <a:ext uri="{FF2B5EF4-FFF2-40B4-BE49-F238E27FC236}">
                  <a16:creationId xmlns:a16="http://schemas.microsoft.com/office/drawing/2014/main" xmlns="" id="{FEF5010E-D174-470D-A378-173DB77F33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3539" y="5274991"/>
              <a:ext cx="1832307" cy="1746799"/>
            </a:xfrm>
            <a:prstGeom prst="rect">
              <a:avLst/>
            </a:prstGeom>
          </p:spPr>
        </p:pic>
      </p:grpSp>
      <p:grpSp>
        <p:nvGrpSpPr>
          <p:cNvPr id="17" name="组合 16">
            <a:extLst>
              <a:ext uri="{FF2B5EF4-FFF2-40B4-BE49-F238E27FC236}">
                <a16:creationId xmlns:a16="http://schemas.microsoft.com/office/drawing/2014/main" xmlns="" id="{ED22F4C9-0310-4009-81D3-1299ECD9D07E}"/>
              </a:ext>
            </a:extLst>
          </p:cNvPr>
          <p:cNvGrpSpPr/>
          <p:nvPr/>
        </p:nvGrpSpPr>
        <p:grpSpPr>
          <a:xfrm>
            <a:off x="2552688" y="9401815"/>
            <a:ext cx="18286315" cy="3553089"/>
            <a:chOff x="2452030" y="9401815"/>
            <a:chExt cx="18286315" cy="3553089"/>
          </a:xfrm>
        </p:grpSpPr>
        <p:sp>
          <p:nvSpPr>
            <p:cNvPr id="15" name="矩形 14">
              <a:extLst>
                <a:ext uri="{FF2B5EF4-FFF2-40B4-BE49-F238E27FC236}">
                  <a16:creationId xmlns:a16="http://schemas.microsoft.com/office/drawing/2014/main" xmlns="" id="{2BF27018-14F6-4D08-9C09-2DBA50E29EA5}"/>
                </a:ext>
              </a:extLst>
            </p:cNvPr>
            <p:cNvSpPr/>
            <p:nvPr/>
          </p:nvSpPr>
          <p:spPr>
            <a:xfrm>
              <a:off x="2452030" y="9401815"/>
              <a:ext cx="18286315" cy="3553089"/>
            </a:xfrm>
            <a:prstGeom prst="rect">
              <a:avLst/>
            </a:prstGeom>
          </p:spPr>
          <p:txBody>
            <a:bodyPr wrap="square">
              <a:spAutoFit/>
            </a:bodyPr>
            <a:lstStyle/>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乙烯的结构简式为</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，故</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甲烷的比例模型为         ，故</a:t>
              </a:r>
              <a:r>
                <a:rPr lang="en-US" altLang="zh-CN" sz="4800" b="1" spc="130" dirty="0">
                  <a:solidFill>
                    <a:srgbClr val="2A5CAA"/>
                  </a:solidFill>
                  <a:ea typeface="楷体" panose="02010609060101010101" pitchFamily="49" charset="-122"/>
                  <a:cs typeface="Times New Roman" panose="02020603050405020304" pitchFamily="18" charset="0"/>
                  <a:sym typeface="+mn-lt"/>
                </a:rPr>
                <a:t>B</a:t>
              </a:r>
              <a:r>
                <a:rPr lang="zh-CN" altLang="en-US" sz="4800" b="1" spc="130" dirty="0">
                  <a:solidFill>
                    <a:srgbClr val="2A5CAA"/>
                  </a:solidFill>
                  <a:ea typeface="楷体" panose="02010609060101010101" pitchFamily="49" charset="-122"/>
                  <a:cs typeface="Times New Roman" panose="02020603050405020304" pitchFamily="18" charset="0"/>
                  <a:sym typeface="+mn-lt"/>
                </a:rPr>
                <a:t>项正确。</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羟基的电子式为  </a:t>
              </a:r>
              <a:r>
                <a:rPr lang="en-US" altLang="zh-CN" sz="4800" b="1" spc="130" dirty="0">
                  <a:solidFill>
                    <a:srgbClr val="2A5CAA"/>
                  </a:solidFill>
                  <a:ea typeface="楷体" panose="02010609060101010101" pitchFamily="49" charset="-122"/>
                  <a:cs typeface="Times New Roman" panose="02020603050405020304" pitchFamily="18" charset="0"/>
                  <a:sym typeface="+mn-lt"/>
                </a:rPr>
                <a:t>         </a:t>
              </a:r>
              <a:r>
                <a:rPr lang="zh-CN" altLang="en-US" sz="4800" b="1" spc="130" dirty="0">
                  <a:solidFill>
                    <a:srgbClr val="2A5CAA"/>
                  </a:solidFill>
                  <a:ea typeface="楷体" panose="02010609060101010101" pitchFamily="49" charset="-122"/>
                  <a:cs typeface="Times New Roman" panose="02020603050405020304" pitchFamily="18" charset="0"/>
                  <a:sym typeface="+mn-lt"/>
                </a:rPr>
                <a:t>，故</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defTabSz="1218149">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苯的最简式应为</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6</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6</a:t>
              </a:r>
              <a:r>
                <a:rPr lang="zh-CN" altLang="en-US" sz="4800" b="1" spc="130" dirty="0">
                  <a:solidFill>
                    <a:srgbClr val="2A5CAA"/>
                  </a:solidFill>
                  <a:ea typeface="楷体" panose="02010609060101010101" pitchFamily="49" charset="-122"/>
                  <a:cs typeface="Times New Roman" panose="02020603050405020304" pitchFamily="18" charset="0"/>
                  <a:sym typeface="+mn-lt"/>
                </a:rPr>
                <a:t>是苯的分子式，故</a:t>
              </a:r>
              <a:r>
                <a:rPr lang="en-US" altLang="zh-CN" sz="4800" b="1" spc="130" dirty="0">
                  <a:solidFill>
                    <a:srgbClr val="2A5CAA"/>
                  </a:solidFill>
                  <a:ea typeface="楷体" panose="02010609060101010101" pitchFamily="49" charset="-122"/>
                  <a:cs typeface="Times New Roman" panose="02020603050405020304" pitchFamily="18" charset="0"/>
                  <a:sym typeface="+mn-lt"/>
                </a:rPr>
                <a:t>D</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p>
          </p:txBody>
        </p:sp>
        <p:grpSp>
          <p:nvGrpSpPr>
            <p:cNvPr id="24" name="组合 23">
              <a:extLst>
                <a:ext uri="{FF2B5EF4-FFF2-40B4-BE49-F238E27FC236}">
                  <a16:creationId xmlns:a16="http://schemas.microsoft.com/office/drawing/2014/main" xmlns="" id="{1B9CE1BD-A10B-4D30-91ED-71D36C72EA75}"/>
                </a:ext>
              </a:extLst>
            </p:cNvPr>
            <p:cNvGrpSpPr/>
            <p:nvPr/>
          </p:nvGrpSpPr>
          <p:grpSpPr>
            <a:xfrm>
              <a:off x="6858430" y="10855930"/>
              <a:ext cx="1790234" cy="1734801"/>
              <a:chOff x="12883358" y="428844"/>
              <a:chExt cx="1790234" cy="1734801"/>
            </a:xfrm>
          </p:grpSpPr>
          <p:sp>
            <p:nvSpPr>
              <p:cNvPr id="25" name="矩形 24">
                <a:extLst>
                  <a:ext uri="{FF2B5EF4-FFF2-40B4-BE49-F238E27FC236}">
                    <a16:creationId xmlns:a16="http://schemas.microsoft.com/office/drawing/2014/main" xmlns="" id="{13ADA509-46A2-4D08-87A2-E7F54D875185}"/>
                  </a:ext>
                </a:extLst>
              </p:cNvPr>
              <p:cNvSpPr/>
              <p:nvPr/>
            </p:nvSpPr>
            <p:spPr>
              <a:xfrm>
                <a:off x="12883358" y="739730"/>
                <a:ext cx="1790234" cy="1002069"/>
              </a:xfrm>
              <a:prstGeom prst="rect">
                <a:avLst/>
              </a:prstGeom>
            </p:spPr>
            <p:txBody>
              <a:bodyPr wrap="none">
                <a:spAutoFit/>
              </a:bodyPr>
              <a:lstStyle/>
              <a:p>
                <a:pPr lvl="0" algn="just" defTabSz="1826616">
                  <a:lnSpc>
                    <a:spcPct val="120000"/>
                  </a:lnSpc>
                </a:pPr>
                <a:r>
                  <a:rPr lang="en-US" altLang="zh-CN" sz="5397" b="1" spc="130" dirty="0">
                    <a:solidFill>
                      <a:srgbClr val="2A5CAA"/>
                    </a:solidFill>
                    <a:cs typeface="Times New Roman" panose="02020603050405020304" pitchFamily="18" charset="0"/>
                    <a:sym typeface="+mn-lt"/>
                  </a:rPr>
                  <a:t>·O:H</a:t>
                </a:r>
              </a:p>
            </p:txBody>
          </p:sp>
          <p:sp>
            <p:nvSpPr>
              <p:cNvPr id="32" name="矩形 31">
                <a:extLst>
                  <a:ext uri="{FF2B5EF4-FFF2-40B4-BE49-F238E27FC236}">
                    <a16:creationId xmlns:a16="http://schemas.microsoft.com/office/drawing/2014/main" xmlns="" id="{1CF920B0-EC30-45FB-9D23-1FE4AE0FFAE5}"/>
                  </a:ext>
                </a:extLst>
              </p:cNvPr>
              <p:cNvSpPr/>
              <p:nvPr/>
            </p:nvSpPr>
            <p:spPr>
              <a:xfrm>
                <a:off x="13151457" y="428844"/>
                <a:ext cx="679673" cy="922881"/>
              </a:xfrm>
              <a:prstGeom prst="rect">
                <a:avLst/>
              </a:prstGeom>
            </p:spPr>
            <p:txBody>
              <a:bodyPr wrap="none">
                <a:spAutoFit/>
              </a:bodyPr>
              <a:lstStyle/>
              <a:p>
                <a:r>
                  <a:rPr lang="en-US" altLang="zh-CN" sz="5397" b="1" spc="130" dirty="0">
                    <a:solidFill>
                      <a:srgbClr val="2A5CAA"/>
                    </a:solidFill>
                    <a:cs typeface="Times New Roman" panose="02020603050405020304" pitchFamily="18" charset="0"/>
                    <a:sym typeface="+mn-lt"/>
                  </a:rPr>
                  <a:t>··</a:t>
                </a:r>
                <a:endParaRPr lang="zh-CN" altLang="en-US" dirty="0">
                  <a:solidFill>
                    <a:srgbClr val="2A5CAA"/>
                  </a:solidFill>
                </a:endParaRPr>
              </a:p>
            </p:txBody>
          </p:sp>
          <p:sp>
            <p:nvSpPr>
              <p:cNvPr id="33" name="矩形 32">
                <a:extLst>
                  <a:ext uri="{FF2B5EF4-FFF2-40B4-BE49-F238E27FC236}">
                    <a16:creationId xmlns:a16="http://schemas.microsoft.com/office/drawing/2014/main" xmlns="" id="{AA0C26ED-BCFF-4200-A688-99386C281D28}"/>
                  </a:ext>
                </a:extLst>
              </p:cNvPr>
              <p:cNvSpPr/>
              <p:nvPr/>
            </p:nvSpPr>
            <p:spPr>
              <a:xfrm>
                <a:off x="13151456" y="1240764"/>
                <a:ext cx="679673" cy="922881"/>
              </a:xfrm>
              <a:prstGeom prst="rect">
                <a:avLst/>
              </a:prstGeom>
            </p:spPr>
            <p:txBody>
              <a:bodyPr wrap="none">
                <a:spAutoFit/>
              </a:bodyPr>
              <a:lstStyle/>
              <a:p>
                <a:r>
                  <a:rPr lang="en-US" altLang="zh-CN" sz="5397" b="1" spc="130" dirty="0">
                    <a:solidFill>
                      <a:srgbClr val="2A5CAA"/>
                    </a:solidFill>
                    <a:cs typeface="Times New Roman" panose="02020603050405020304" pitchFamily="18" charset="0"/>
                    <a:sym typeface="+mn-lt"/>
                  </a:rPr>
                  <a:t>··</a:t>
                </a:r>
                <a:endParaRPr lang="zh-CN" altLang="en-US" dirty="0">
                  <a:solidFill>
                    <a:srgbClr val="2A5CAA"/>
                  </a:solidFill>
                </a:endParaRPr>
              </a:p>
            </p:txBody>
          </p:sp>
        </p:grpSp>
        <p:pic>
          <p:nvPicPr>
            <p:cNvPr id="34" name="图片 33" descr="图片包含 鸡蛋&#10;&#10;已生成高可信度的说明">
              <a:extLst>
                <a:ext uri="{FF2B5EF4-FFF2-40B4-BE49-F238E27FC236}">
                  <a16:creationId xmlns:a16="http://schemas.microsoft.com/office/drawing/2014/main" xmlns="" id="{412785F9-03F1-473D-94EE-008ABEA679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745" y="10282266"/>
              <a:ext cx="1213979" cy="1157326"/>
            </a:xfrm>
            <a:prstGeom prst="rect">
              <a:avLst/>
            </a:prstGeom>
          </p:spPr>
        </p:pic>
      </p:grpSp>
      <p:sp>
        <p:nvSpPr>
          <p:cNvPr id="20" name="文本框 19">
            <a:extLst>
              <a:ext uri="{FF2B5EF4-FFF2-40B4-BE49-F238E27FC236}">
                <a16:creationId xmlns:a16="http://schemas.microsoft.com/office/drawing/2014/main" xmlns="" id="{AED14DEF-3589-4EAD-92C9-947A68115DAD}"/>
              </a:ext>
            </a:extLst>
          </p:cNvPr>
          <p:cNvSpPr txBox="1"/>
          <p:nvPr/>
        </p:nvSpPr>
        <p:spPr>
          <a:xfrm>
            <a:off x="4313385" y="2892144"/>
            <a:ext cx="697627" cy="1015663"/>
          </a:xfrm>
          <a:prstGeom prst="rect">
            <a:avLst/>
          </a:prstGeom>
          <a:noFill/>
        </p:spPr>
        <p:txBody>
          <a:bodyPr wrap="none" rtlCol="0">
            <a:spAutoFit/>
          </a:bodyPr>
          <a:lstStyle/>
          <a:p>
            <a:r>
              <a:rPr lang="en-US" altLang="zh-CN" sz="6000" b="1" dirty="0">
                <a:solidFill>
                  <a:srgbClr val="FF0000"/>
                </a:solidFill>
              </a:rPr>
              <a:t>B</a:t>
            </a:r>
            <a:endParaRPr lang="zh-CN" altLang="en-US" sz="6000" b="1" dirty="0">
              <a:solidFill>
                <a:srgbClr val="FF0000"/>
              </a:solidFill>
            </a:endParaRPr>
          </a:p>
        </p:txBody>
      </p:sp>
    </p:spTree>
    <p:extLst>
      <p:ext uri="{BB962C8B-B14F-4D97-AF65-F5344CB8AC3E}">
        <p14:creationId xmlns:p14="http://schemas.microsoft.com/office/powerpoint/2010/main" val="46229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3359457"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常见的有机物结构的表示方法</a:t>
            </a:r>
          </a:p>
        </p:txBody>
      </p:sp>
      <p:grpSp>
        <p:nvGrpSpPr>
          <p:cNvPr id="7" name="组合 6">
            <a:extLst>
              <a:ext uri="{FF2B5EF4-FFF2-40B4-BE49-F238E27FC236}">
                <a16:creationId xmlns:a16="http://schemas.microsoft.com/office/drawing/2014/main" xmlns="" id="{A32B4EFB-7B5F-4BD2-BA12-84BEA8CE24B0}"/>
              </a:ext>
            </a:extLst>
          </p:cNvPr>
          <p:cNvGrpSpPr/>
          <p:nvPr/>
        </p:nvGrpSpPr>
        <p:grpSpPr>
          <a:xfrm>
            <a:off x="2418735" y="3016308"/>
            <a:ext cx="18852180" cy="1961005"/>
            <a:chOff x="2418735" y="3016308"/>
            <a:chExt cx="18852180" cy="1961005"/>
          </a:xfrm>
        </p:grpSpPr>
        <p:sp>
          <p:nvSpPr>
            <p:cNvPr id="5" name="矩形 4">
              <a:extLst>
                <a:ext uri="{FF2B5EF4-FFF2-40B4-BE49-F238E27FC236}">
                  <a16:creationId xmlns:a16="http://schemas.microsoft.com/office/drawing/2014/main" xmlns="" id="{080FA31B-E47A-4A5F-8CC9-E9C1A0817C3A}"/>
                </a:ext>
              </a:extLst>
            </p:cNvPr>
            <p:cNvSpPr/>
            <p:nvPr/>
          </p:nvSpPr>
          <p:spPr>
            <a:xfrm>
              <a:off x="2418735" y="3362632"/>
              <a:ext cx="18852180" cy="1268362"/>
            </a:xfrm>
            <a:prstGeom prst="rect">
              <a:avLst/>
            </a:prstGeom>
            <a:solidFill>
              <a:srgbClr val="FCE3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AE49DFFF-3324-452B-BAA6-28B6A74F0879}"/>
                </a:ext>
              </a:extLst>
            </p:cNvPr>
            <p:cNvSpPr/>
            <p:nvPr/>
          </p:nvSpPr>
          <p:spPr>
            <a:xfrm>
              <a:off x="7055997" y="3016308"/>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含义</a:t>
              </a:r>
            </a:p>
          </p:txBody>
        </p:sp>
        <p:sp>
          <p:nvSpPr>
            <p:cNvPr id="28" name="椭圆 27">
              <a:extLst>
                <a:ext uri="{FF2B5EF4-FFF2-40B4-BE49-F238E27FC236}">
                  <a16:creationId xmlns:a16="http://schemas.microsoft.com/office/drawing/2014/main" xmlns="" id="{644E3911-128B-47EB-AB8E-C6C706D76E6F}"/>
                </a:ext>
              </a:extLst>
            </p:cNvPr>
            <p:cNvSpPr/>
            <p:nvPr/>
          </p:nvSpPr>
          <p:spPr>
            <a:xfrm>
              <a:off x="13450532" y="3016309"/>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种类</a:t>
              </a:r>
            </a:p>
          </p:txBody>
        </p:sp>
        <p:sp>
          <p:nvSpPr>
            <p:cNvPr id="29" name="椭圆 28">
              <a:extLst>
                <a:ext uri="{FF2B5EF4-FFF2-40B4-BE49-F238E27FC236}">
                  <a16:creationId xmlns:a16="http://schemas.microsoft.com/office/drawing/2014/main" xmlns="" id="{22AAF258-4674-4A92-B781-C6A081F4619A}"/>
                </a:ext>
              </a:extLst>
            </p:cNvPr>
            <p:cNvSpPr/>
            <p:nvPr/>
          </p:nvSpPr>
          <p:spPr>
            <a:xfrm>
              <a:off x="18027446" y="3016310"/>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实例</a:t>
              </a:r>
            </a:p>
          </p:txBody>
        </p:sp>
      </p:grpSp>
      <p:grpSp>
        <p:nvGrpSpPr>
          <p:cNvPr id="16" name="组合 15">
            <a:extLst>
              <a:ext uri="{FF2B5EF4-FFF2-40B4-BE49-F238E27FC236}">
                <a16:creationId xmlns:a16="http://schemas.microsoft.com/office/drawing/2014/main" xmlns="" id="{E3F41164-273C-45EB-908C-4CB6EC9F6E2F}"/>
              </a:ext>
            </a:extLst>
          </p:cNvPr>
          <p:cNvGrpSpPr/>
          <p:nvPr/>
        </p:nvGrpSpPr>
        <p:grpSpPr>
          <a:xfrm>
            <a:off x="2647441" y="5323633"/>
            <a:ext cx="17264064" cy="2566072"/>
            <a:chOff x="2647441" y="5323633"/>
            <a:chExt cx="17264064" cy="2566072"/>
          </a:xfrm>
        </p:grpSpPr>
        <p:sp>
          <p:nvSpPr>
            <p:cNvPr id="31" name="矩形: 圆角 30">
              <a:extLst>
                <a:ext uri="{FF2B5EF4-FFF2-40B4-BE49-F238E27FC236}">
                  <a16:creationId xmlns:a16="http://schemas.microsoft.com/office/drawing/2014/main" xmlns="" id="{9E760F92-5E0B-49C1-91C5-B2A49AAB931A}"/>
                </a:ext>
              </a:extLst>
            </p:cNvPr>
            <p:cNvSpPr/>
            <p:nvPr/>
          </p:nvSpPr>
          <p:spPr>
            <a:xfrm>
              <a:off x="13170933" y="6210669"/>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分子式</a:t>
              </a:r>
            </a:p>
          </p:txBody>
        </p:sp>
        <p:sp>
          <p:nvSpPr>
            <p:cNvPr id="35" name="矩形 34">
              <a:extLst>
                <a:ext uri="{FF2B5EF4-FFF2-40B4-BE49-F238E27FC236}">
                  <a16:creationId xmlns:a16="http://schemas.microsoft.com/office/drawing/2014/main" xmlns="" id="{45686F10-965F-4C3C-BF7F-3949E553186F}"/>
                </a:ext>
              </a:extLst>
            </p:cNvPr>
            <p:cNvSpPr/>
            <p:nvPr/>
          </p:nvSpPr>
          <p:spPr>
            <a:xfrm>
              <a:off x="2647441" y="5323633"/>
              <a:ext cx="9888688" cy="2566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用元素符号表示物质分子组成的式子，可以反映出一个分子中原子的种类和数目</a:t>
              </a:r>
            </a:p>
          </p:txBody>
        </p:sp>
        <p:sp>
          <p:nvSpPr>
            <p:cNvPr id="8" name="文本框 7">
              <a:extLst>
                <a:ext uri="{FF2B5EF4-FFF2-40B4-BE49-F238E27FC236}">
                  <a16:creationId xmlns:a16="http://schemas.microsoft.com/office/drawing/2014/main" xmlns="" id="{075FD905-B4EC-4E63-BDEA-18244A9CB041}"/>
                </a:ext>
              </a:extLst>
            </p:cNvPr>
            <p:cNvSpPr txBox="1"/>
            <p:nvPr/>
          </p:nvSpPr>
          <p:spPr>
            <a:xfrm>
              <a:off x="18303372" y="6145004"/>
              <a:ext cx="1608133" cy="923330"/>
            </a:xfrm>
            <a:prstGeom prst="rect">
              <a:avLst/>
            </a:prstGeom>
            <a:noFill/>
          </p:spPr>
          <p:txBody>
            <a:bodyPr wrap="none" rtlCol="0">
              <a:spAutoFit/>
            </a:bodyPr>
            <a:lstStyle/>
            <a:p>
              <a:r>
                <a:rPr lang="en-US" altLang="zh-CN" sz="5400" dirty="0">
                  <a:solidFill>
                    <a:srgbClr val="2A5CAA"/>
                  </a:solidFill>
                </a:rPr>
                <a:t>C</a:t>
              </a:r>
              <a:r>
                <a:rPr lang="en-US" altLang="zh-CN" sz="5400" baseline="-25000" dirty="0">
                  <a:solidFill>
                    <a:srgbClr val="2A5CAA"/>
                  </a:solidFill>
                </a:rPr>
                <a:t>2</a:t>
              </a:r>
              <a:r>
                <a:rPr lang="en-US" altLang="zh-CN" sz="5400" dirty="0">
                  <a:solidFill>
                    <a:srgbClr val="2A5CAA"/>
                  </a:solidFill>
                </a:rPr>
                <a:t>H</a:t>
              </a:r>
              <a:r>
                <a:rPr lang="en-US" altLang="zh-CN" sz="5400" baseline="-25000" dirty="0">
                  <a:solidFill>
                    <a:srgbClr val="2A5CAA"/>
                  </a:solidFill>
                </a:rPr>
                <a:t>4</a:t>
              </a:r>
              <a:endParaRPr lang="zh-CN" altLang="en-US" sz="5400" baseline="-25000" dirty="0">
                <a:solidFill>
                  <a:srgbClr val="2A5CAA"/>
                </a:solidFill>
              </a:endParaRPr>
            </a:p>
          </p:txBody>
        </p:sp>
      </p:grpSp>
      <p:grpSp>
        <p:nvGrpSpPr>
          <p:cNvPr id="18" name="组合 17">
            <a:extLst>
              <a:ext uri="{FF2B5EF4-FFF2-40B4-BE49-F238E27FC236}">
                <a16:creationId xmlns:a16="http://schemas.microsoft.com/office/drawing/2014/main" xmlns="" id="{E8A98116-B80F-4666-88A7-F4F34E2D3D6B}"/>
              </a:ext>
            </a:extLst>
          </p:cNvPr>
          <p:cNvGrpSpPr/>
          <p:nvPr/>
        </p:nvGrpSpPr>
        <p:grpSpPr>
          <a:xfrm>
            <a:off x="2647441" y="10268855"/>
            <a:ext cx="18629218" cy="2566072"/>
            <a:chOff x="2647441" y="10268855"/>
            <a:chExt cx="18629218" cy="2566072"/>
          </a:xfrm>
        </p:grpSpPr>
        <p:sp>
          <p:nvSpPr>
            <p:cNvPr id="33" name="矩形: 圆角 32">
              <a:extLst>
                <a:ext uri="{FF2B5EF4-FFF2-40B4-BE49-F238E27FC236}">
                  <a16:creationId xmlns:a16="http://schemas.microsoft.com/office/drawing/2014/main" xmlns="" id="{F373AD11-A1DD-4F52-972C-79B8557686B2}"/>
                </a:ext>
              </a:extLst>
            </p:cNvPr>
            <p:cNvSpPr/>
            <p:nvPr/>
          </p:nvSpPr>
          <p:spPr>
            <a:xfrm>
              <a:off x="13170931" y="11155891"/>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结构式</a:t>
              </a:r>
            </a:p>
          </p:txBody>
        </p:sp>
        <p:sp>
          <p:nvSpPr>
            <p:cNvPr id="38" name="矩形 37">
              <a:extLst>
                <a:ext uri="{FF2B5EF4-FFF2-40B4-BE49-F238E27FC236}">
                  <a16:creationId xmlns:a16="http://schemas.microsoft.com/office/drawing/2014/main" xmlns="" id="{372FFD86-1DAD-473D-B534-4ED8A1A2B600}"/>
                </a:ext>
              </a:extLst>
            </p:cNvPr>
            <p:cNvSpPr/>
            <p:nvPr/>
          </p:nvSpPr>
          <p:spPr>
            <a:xfrm>
              <a:off x="2647441" y="10268855"/>
              <a:ext cx="9888688" cy="2566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用短线“</a:t>
              </a:r>
              <a:r>
                <a:rPr lang="en-US" altLang="zh-CN" sz="4400" b="1" dirty="0">
                  <a:solidFill>
                    <a:schemeClr val="tx1"/>
                  </a:solidFill>
                  <a:ea typeface="楷体" panose="02010609060101010101" pitchFamily="49" charset="-122"/>
                </a:rPr>
                <a:t>— ”</a:t>
              </a:r>
              <a:r>
                <a:rPr lang="zh-CN" altLang="en-US" sz="4400" b="1" dirty="0">
                  <a:solidFill>
                    <a:schemeClr val="tx1"/>
                  </a:solidFill>
                  <a:ea typeface="楷体" panose="02010609060101010101" pitchFamily="49" charset="-122"/>
                </a:rPr>
                <a:t>表示一个共价键，用“</a:t>
              </a:r>
              <a:r>
                <a:rPr lang="en-US" altLang="zh-CN" sz="4400" b="1" dirty="0">
                  <a:solidFill>
                    <a:schemeClr val="tx1"/>
                  </a:solidFill>
                  <a:ea typeface="楷体" panose="02010609060101010101" pitchFamily="49" charset="-122"/>
                </a:rPr>
                <a:t>—”</a:t>
              </a:r>
              <a:r>
                <a:rPr lang="zh-CN" altLang="en-US" sz="4400" b="1" dirty="0">
                  <a:solidFill>
                    <a:schemeClr val="tx1"/>
                  </a:solidFill>
                  <a:ea typeface="楷体" panose="02010609060101010101" pitchFamily="49" charset="-122"/>
                </a:rPr>
                <a:t>（单键）、“</a:t>
              </a:r>
              <a:r>
                <a:rPr lang="en-US" altLang="zh-CN" sz="4400" b="1" dirty="0">
                  <a:solidFill>
                    <a:schemeClr val="tx1"/>
                  </a:solidFill>
                  <a:ea typeface="楷体" panose="02010609060101010101" pitchFamily="49" charset="-122"/>
                </a:rPr>
                <a:t>=</a:t>
              </a:r>
              <a:r>
                <a:rPr lang="zh-CN" altLang="en-US" sz="4400" b="1" dirty="0">
                  <a:solidFill>
                    <a:schemeClr val="tx1"/>
                  </a:solidFill>
                  <a:ea typeface="楷体" panose="02010609060101010101" pitchFamily="49" charset="-122"/>
                </a:rPr>
                <a:t>”（双键）或“≡”（三键）将所有原子连起来	</a:t>
              </a:r>
            </a:p>
          </p:txBody>
        </p:sp>
        <p:pic>
          <p:nvPicPr>
            <p:cNvPr id="13" name="图片 12">
              <a:extLst>
                <a:ext uri="{FF2B5EF4-FFF2-40B4-BE49-F238E27FC236}">
                  <a16:creationId xmlns:a16="http://schemas.microsoft.com/office/drawing/2014/main" xmlns="" id="{883C7F9A-4282-44C3-9A7F-7992305EABF0}"/>
                </a:ext>
              </a:extLst>
            </p:cNvPr>
            <p:cNvPicPr>
              <a:picLocks noChangeAspect="1"/>
            </p:cNvPicPr>
            <p:nvPr/>
          </p:nvPicPr>
          <p:blipFill rotWithShape="1">
            <a:blip r:embed="rId4">
              <a:extLst>
                <a:ext uri="{28A0092B-C50C-407E-A947-70E740481C1C}">
                  <a14:useLocalDpi xmlns:a14="http://schemas.microsoft.com/office/drawing/2010/main" val="0"/>
                </a:ext>
              </a:extLst>
            </a:blip>
            <a:srcRect t="-1" b="35212"/>
            <a:stretch/>
          </p:blipFill>
          <p:spPr>
            <a:xfrm>
              <a:off x="16982168" y="10518265"/>
              <a:ext cx="4294491" cy="2067253"/>
            </a:xfrm>
            <a:prstGeom prst="rect">
              <a:avLst/>
            </a:prstGeom>
          </p:spPr>
        </p:pic>
      </p:grpSp>
      <p:grpSp>
        <p:nvGrpSpPr>
          <p:cNvPr id="17" name="组合 16">
            <a:extLst>
              <a:ext uri="{FF2B5EF4-FFF2-40B4-BE49-F238E27FC236}">
                <a16:creationId xmlns:a16="http://schemas.microsoft.com/office/drawing/2014/main" xmlns="" id="{7856D65C-9BEC-4402-A427-70A6EFD01813}"/>
              </a:ext>
            </a:extLst>
          </p:cNvPr>
          <p:cNvGrpSpPr/>
          <p:nvPr/>
        </p:nvGrpSpPr>
        <p:grpSpPr>
          <a:xfrm>
            <a:off x="2647440" y="7796244"/>
            <a:ext cx="18534180" cy="2566072"/>
            <a:chOff x="2647440" y="7689653"/>
            <a:chExt cx="18534180" cy="2566072"/>
          </a:xfrm>
        </p:grpSpPr>
        <p:sp>
          <p:nvSpPr>
            <p:cNvPr id="32" name="矩形: 圆角 31">
              <a:extLst>
                <a:ext uri="{FF2B5EF4-FFF2-40B4-BE49-F238E27FC236}">
                  <a16:creationId xmlns:a16="http://schemas.microsoft.com/office/drawing/2014/main" xmlns="" id="{DF6DE524-0480-4FEB-9E1D-7FD899ABA2D7}"/>
                </a:ext>
              </a:extLst>
            </p:cNvPr>
            <p:cNvSpPr/>
            <p:nvPr/>
          </p:nvSpPr>
          <p:spPr>
            <a:xfrm>
              <a:off x="13170931" y="8576689"/>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电子式</a:t>
              </a:r>
            </a:p>
          </p:txBody>
        </p:sp>
        <p:sp>
          <p:nvSpPr>
            <p:cNvPr id="37" name="矩形 36">
              <a:extLst>
                <a:ext uri="{FF2B5EF4-FFF2-40B4-BE49-F238E27FC236}">
                  <a16:creationId xmlns:a16="http://schemas.microsoft.com/office/drawing/2014/main" xmlns="" id="{78B6B0F2-4783-48C4-A78F-CE964BF2D21C}"/>
                </a:ext>
              </a:extLst>
            </p:cNvPr>
            <p:cNvSpPr/>
            <p:nvPr/>
          </p:nvSpPr>
          <p:spPr>
            <a:xfrm>
              <a:off x="2647440" y="7689653"/>
              <a:ext cx="9888689" cy="2566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用“</a:t>
              </a:r>
              <a:r>
                <a:rPr lang="en-US" altLang="zh-CN" sz="4400" b="1" dirty="0">
                  <a:solidFill>
                    <a:schemeClr val="tx1"/>
                  </a:solidFill>
                  <a:ea typeface="楷体" panose="02010609060101010101" pitchFamily="49" charset="-122"/>
                </a:rPr>
                <a:t>• ”</a:t>
              </a:r>
              <a:r>
                <a:rPr lang="zh-CN" altLang="en-US" sz="4400" b="1" dirty="0">
                  <a:solidFill>
                    <a:schemeClr val="tx1"/>
                  </a:solidFill>
                  <a:ea typeface="楷体" panose="02010609060101010101" pitchFamily="49" charset="-122"/>
                </a:rPr>
                <a:t>或“</a:t>
              </a:r>
              <a:r>
                <a:rPr lang="en-US" altLang="zh-CN" sz="4400" b="1" dirty="0">
                  <a:solidFill>
                    <a:schemeClr val="tx1"/>
                  </a:solidFill>
                  <a:ea typeface="楷体" panose="02010609060101010101" pitchFamily="49" charset="-122"/>
                </a:rPr>
                <a:t>×”</a:t>
              </a:r>
              <a:r>
                <a:rPr lang="zh-CN" altLang="en-US" sz="4400" b="1" dirty="0">
                  <a:solidFill>
                    <a:schemeClr val="tx1"/>
                  </a:solidFill>
                  <a:ea typeface="楷体" panose="02010609060101010101" pitchFamily="49" charset="-122"/>
                </a:rPr>
                <a:t>来表示原子的最外层电子（价电子）成键情况的式子</a:t>
              </a:r>
            </a:p>
          </p:txBody>
        </p:sp>
        <p:pic>
          <p:nvPicPr>
            <p:cNvPr id="15" name="图片 14">
              <a:extLst>
                <a:ext uri="{FF2B5EF4-FFF2-40B4-BE49-F238E27FC236}">
                  <a16:creationId xmlns:a16="http://schemas.microsoft.com/office/drawing/2014/main" xmlns="" id="{94D3956C-C7D4-4B34-B963-274E79965E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10200" y="8072689"/>
              <a:ext cx="4071420" cy="1800000"/>
            </a:xfrm>
            <a:prstGeom prst="rect">
              <a:avLst/>
            </a:prstGeom>
          </p:spPr>
        </p:pic>
      </p:grpSp>
    </p:spTree>
    <p:extLst>
      <p:ext uri="{BB962C8B-B14F-4D97-AF65-F5344CB8AC3E}">
        <p14:creationId xmlns:p14="http://schemas.microsoft.com/office/powerpoint/2010/main" val="325377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3359457"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常见的有机物结构的表示方法</a:t>
            </a:r>
          </a:p>
        </p:txBody>
      </p:sp>
      <p:grpSp>
        <p:nvGrpSpPr>
          <p:cNvPr id="7" name="组合 6">
            <a:extLst>
              <a:ext uri="{FF2B5EF4-FFF2-40B4-BE49-F238E27FC236}">
                <a16:creationId xmlns:a16="http://schemas.microsoft.com/office/drawing/2014/main" xmlns="" id="{A32B4EFB-7B5F-4BD2-BA12-84BEA8CE24B0}"/>
              </a:ext>
            </a:extLst>
          </p:cNvPr>
          <p:cNvGrpSpPr/>
          <p:nvPr/>
        </p:nvGrpSpPr>
        <p:grpSpPr>
          <a:xfrm>
            <a:off x="2418735" y="3016308"/>
            <a:ext cx="18852180" cy="1961005"/>
            <a:chOff x="2418735" y="3016308"/>
            <a:chExt cx="18852180" cy="1961005"/>
          </a:xfrm>
        </p:grpSpPr>
        <p:sp>
          <p:nvSpPr>
            <p:cNvPr id="5" name="矩形 4">
              <a:extLst>
                <a:ext uri="{FF2B5EF4-FFF2-40B4-BE49-F238E27FC236}">
                  <a16:creationId xmlns:a16="http://schemas.microsoft.com/office/drawing/2014/main" xmlns="" id="{080FA31B-E47A-4A5F-8CC9-E9C1A0817C3A}"/>
                </a:ext>
              </a:extLst>
            </p:cNvPr>
            <p:cNvSpPr/>
            <p:nvPr/>
          </p:nvSpPr>
          <p:spPr>
            <a:xfrm>
              <a:off x="2418735" y="3362632"/>
              <a:ext cx="18852180" cy="1268362"/>
            </a:xfrm>
            <a:prstGeom prst="rect">
              <a:avLst/>
            </a:prstGeom>
            <a:solidFill>
              <a:srgbClr val="FCE3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AE49DFFF-3324-452B-BAA6-28B6A74F0879}"/>
                </a:ext>
              </a:extLst>
            </p:cNvPr>
            <p:cNvSpPr/>
            <p:nvPr/>
          </p:nvSpPr>
          <p:spPr>
            <a:xfrm>
              <a:off x="7055997" y="3016308"/>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含义</a:t>
              </a:r>
            </a:p>
          </p:txBody>
        </p:sp>
        <p:sp>
          <p:nvSpPr>
            <p:cNvPr id="28" name="椭圆 27">
              <a:extLst>
                <a:ext uri="{FF2B5EF4-FFF2-40B4-BE49-F238E27FC236}">
                  <a16:creationId xmlns:a16="http://schemas.microsoft.com/office/drawing/2014/main" xmlns="" id="{644E3911-128B-47EB-AB8E-C6C706D76E6F}"/>
                </a:ext>
              </a:extLst>
            </p:cNvPr>
            <p:cNvSpPr/>
            <p:nvPr/>
          </p:nvSpPr>
          <p:spPr>
            <a:xfrm>
              <a:off x="13450532" y="3016309"/>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种类</a:t>
              </a:r>
            </a:p>
          </p:txBody>
        </p:sp>
        <p:sp>
          <p:nvSpPr>
            <p:cNvPr id="29" name="椭圆 28">
              <a:extLst>
                <a:ext uri="{FF2B5EF4-FFF2-40B4-BE49-F238E27FC236}">
                  <a16:creationId xmlns:a16="http://schemas.microsoft.com/office/drawing/2014/main" xmlns="" id="{22AAF258-4674-4A92-B781-C6A081F4619A}"/>
                </a:ext>
              </a:extLst>
            </p:cNvPr>
            <p:cNvSpPr/>
            <p:nvPr/>
          </p:nvSpPr>
          <p:spPr>
            <a:xfrm>
              <a:off x="18027446" y="3016310"/>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实例</a:t>
              </a:r>
            </a:p>
          </p:txBody>
        </p:sp>
      </p:grpSp>
      <p:grpSp>
        <p:nvGrpSpPr>
          <p:cNvPr id="16" name="组合 15">
            <a:extLst>
              <a:ext uri="{FF2B5EF4-FFF2-40B4-BE49-F238E27FC236}">
                <a16:creationId xmlns:a16="http://schemas.microsoft.com/office/drawing/2014/main" xmlns="" id="{E3F41164-273C-45EB-908C-4CB6EC9F6E2F}"/>
              </a:ext>
            </a:extLst>
          </p:cNvPr>
          <p:cNvGrpSpPr/>
          <p:nvPr/>
        </p:nvGrpSpPr>
        <p:grpSpPr>
          <a:xfrm>
            <a:off x="2749056" y="7761891"/>
            <a:ext cx="17062148" cy="2108762"/>
            <a:chOff x="2618524" y="5552288"/>
            <a:chExt cx="17062148" cy="2108762"/>
          </a:xfrm>
        </p:grpSpPr>
        <p:sp>
          <p:nvSpPr>
            <p:cNvPr id="31" name="矩形: 圆角 30">
              <a:extLst>
                <a:ext uri="{FF2B5EF4-FFF2-40B4-BE49-F238E27FC236}">
                  <a16:creationId xmlns:a16="http://schemas.microsoft.com/office/drawing/2014/main" xmlns="" id="{9E760F92-5E0B-49C1-91C5-B2A49AAB931A}"/>
                </a:ext>
              </a:extLst>
            </p:cNvPr>
            <p:cNvSpPr/>
            <p:nvPr/>
          </p:nvSpPr>
          <p:spPr>
            <a:xfrm>
              <a:off x="13170933" y="6210669"/>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最简式</a:t>
              </a:r>
            </a:p>
          </p:txBody>
        </p:sp>
        <p:sp>
          <p:nvSpPr>
            <p:cNvPr id="35" name="矩形 34">
              <a:extLst>
                <a:ext uri="{FF2B5EF4-FFF2-40B4-BE49-F238E27FC236}">
                  <a16:creationId xmlns:a16="http://schemas.microsoft.com/office/drawing/2014/main" xmlns="" id="{45686F10-965F-4C3C-BF7F-3949E553186F}"/>
                </a:ext>
              </a:extLst>
            </p:cNvPr>
            <p:cNvSpPr/>
            <p:nvPr/>
          </p:nvSpPr>
          <p:spPr>
            <a:xfrm>
              <a:off x="2618524" y="5552288"/>
              <a:ext cx="9888688" cy="21087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各原子个数为最简整数比的式子</a:t>
              </a:r>
            </a:p>
          </p:txBody>
        </p:sp>
        <p:sp>
          <p:nvSpPr>
            <p:cNvPr id="8" name="文本框 7">
              <a:extLst>
                <a:ext uri="{FF2B5EF4-FFF2-40B4-BE49-F238E27FC236}">
                  <a16:creationId xmlns:a16="http://schemas.microsoft.com/office/drawing/2014/main" xmlns="" id="{075FD905-B4EC-4E63-BDEA-18244A9CB041}"/>
                </a:ext>
              </a:extLst>
            </p:cNvPr>
            <p:cNvSpPr txBox="1"/>
            <p:nvPr/>
          </p:nvSpPr>
          <p:spPr>
            <a:xfrm>
              <a:off x="18303372" y="6145004"/>
              <a:ext cx="1377300" cy="923330"/>
            </a:xfrm>
            <a:prstGeom prst="rect">
              <a:avLst/>
            </a:prstGeom>
            <a:noFill/>
          </p:spPr>
          <p:txBody>
            <a:bodyPr wrap="none" rtlCol="0">
              <a:spAutoFit/>
            </a:bodyPr>
            <a:lstStyle/>
            <a:p>
              <a:r>
                <a:rPr lang="en-US" altLang="zh-CN" sz="5400" dirty="0">
                  <a:solidFill>
                    <a:srgbClr val="2A5CAA"/>
                  </a:solidFill>
                </a:rPr>
                <a:t>CH</a:t>
              </a:r>
              <a:r>
                <a:rPr lang="en-US" altLang="zh-CN" sz="5400" baseline="-25000" dirty="0">
                  <a:solidFill>
                    <a:srgbClr val="2A5CAA"/>
                  </a:solidFill>
                </a:rPr>
                <a:t>2</a:t>
              </a:r>
              <a:endParaRPr lang="zh-CN" altLang="en-US" sz="5400" baseline="-25000" dirty="0">
                <a:solidFill>
                  <a:srgbClr val="2A5CAA"/>
                </a:solidFill>
              </a:endParaRPr>
            </a:p>
          </p:txBody>
        </p:sp>
      </p:grpSp>
      <p:grpSp>
        <p:nvGrpSpPr>
          <p:cNvPr id="18" name="组合 17">
            <a:extLst>
              <a:ext uri="{FF2B5EF4-FFF2-40B4-BE49-F238E27FC236}">
                <a16:creationId xmlns:a16="http://schemas.microsoft.com/office/drawing/2014/main" xmlns="" id="{E8A98116-B80F-4666-88A7-F4F34E2D3D6B}"/>
              </a:ext>
            </a:extLst>
          </p:cNvPr>
          <p:cNvGrpSpPr/>
          <p:nvPr/>
        </p:nvGrpSpPr>
        <p:grpSpPr>
          <a:xfrm>
            <a:off x="2749056" y="9985447"/>
            <a:ext cx="18665388" cy="2851321"/>
            <a:chOff x="2647441" y="10268855"/>
            <a:chExt cx="18665388" cy="2851321"/>
          </a:xfrm>
        </p:grpSpPr>
        <p:sp>
          <p:nvSpPr>
            <p:cNvPr id="33" name="矩形: 圆角 32">
              <a:extLst>
                <a:ext uri="{FF2B5EF4-FFF2-40B4-BE49-F238E27FC236}">
                  <a16:creationId xmlns:a16="http://schemas.microsoft.com/office/drawing/2014/main" xmlns="" id="{F373AD11-A1DD-4F52-972C-79B8557686B2}"/>
                </a:ext>
              </a:extLst>
            </p:cNvPr>
            <p:cNvSpPr/>
            <p:nvPr/>
          </p:nvSpPr>
          <p:spPr>
            <a:xfrm>
              <a:off x="13170931" y="11155891"/>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键线式</a:t>
              </a:r>
            </a:p>
          </p:txBody>
        </p:sp>
        <p:sp>
          <p:nvSpPr>
            <p:cNvPr id="38" name="矩形 37">
              <a:extLst>
                <a:ext uri="{FF2B5EF4-FFF2-40B4-BE49-F238E27FC236}">
                  <a16:creationId xmlns:a16="http://schemas.microsoft.com/office/drawing/2014/main" xmlns="" id="{372FFD86-1DAD-473D-B534-4ED8A1A2B600}"/>
                </a:ext>
              </a:extLst>
            </p:cNvPr>
            <p:cNvSpPr/>
            <p:nvPr/>
          </p:nvSpPr>
          <p:spPr>
            <a:xfrm>
              <a:off x="2647441" y="10268855"/>
              <a:ext cx="9888688" cy="2566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碳碳键用线段来表示，拐点或端点表示碳原子，碳原子上的氢原子不必标出，其他原子或其他原子上的氢原子都要标出。</a:t>
              </a:r>
            </a:p>
          </p:txBody>
        </p:sp>
        <p:pic>
          <p:nvPicPr>
            <p:cNvPr id="13" name="图片 12">
              <a:extLst>
                <a:ext uri="{FF2B5EF4-FFF2-40B4-BE49-F238E27FC236}">
                  <a16:creationId xmlns:a16="http://schemas.microsoft.com/office/drawing/2014/main" xmlns="" id="{883C7F9A-4282-44C3-9A7F-7992305EAB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13729" y="11052923"/>
              <a:ext cx="4199100" cy="2067253"/>
            </a:xfrm>
            <a:prstGeom prst="rect">
              <a:avLst/>
            </a:prstGeom>
          </p:spPr>
        </p:pic>
      </p:grpSp>
      <p:grpSp>
        <p:nvGrpSpPr>
          <p:cNvPr id="17" name="组合 16">
            <a:extLst>
              <a:ext uri="{FF2B5EF4-FFF2-40B4-BE49-F238E27FC236}">
                <a16:creationId xmlns:a16="http://schemas.microsoft.com/office/drawing/2014/main" xmlns="" id="{7856D65C-9BEC-4402-A427-70A6EFD01813}"/>
              </a:ext>
            </a:extLst>
          </p:cNvPr>
          <p:cNvGrpSpPr/>
          <p:nvPr/>
        </p:nvGrpSpPr>
        <p:grpSpPr>
          <a:xfrm>
            <a:off x="2749056" y="5081024"/>
            <a:ext cx="18057430" cy="2566072"/>
            <a:chOff x="2647440" y="7689653"/>
            <a:chExt cx="18057430" cy="2566072"/>
          </a:xfrm>
        </p:grpSpPr>
        <p:sp>
          <p:nvSpPr>
            <p:cNvPr id="32" name="矩形: 圆角 31">
              <a:extLst>
                <a:ext uri="{FF2B5EF4-FFF2-40B4-BE49-F238E27FC236}">
                  <a16:creationId xmlns:a16="http://schemas.microsoft.com/office/drawing/2014/main" xmlns="" id="{DF6DE524-0480-4FEB-9E1D-7FD899ABA2D7}"/>
                </a:ext>
              </a:extLst>
            </p:cNvPr>
            <p:cNvSpPr/>
            <p:nvPr/>
          </p:nvSpPr>
          <p:spPr>
            <a:xfrm>
              <a:off x="13170931" y="8576689"/>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结构简式</a:t>
              </a:r>
            </a:p>
          </p:txBody>
        </p:sp>
        <p:sp>
          <p:nvSpPr>
            <p:cNvPr id="37" name="矩形 36">
              <a:extLst>
                <a:ext uri="{FF2B5EF4-FFF2-40B4-BE49-F238E27FC236}">
                  <a16:creationId xmlns:a16="http://schemas.microsoft.com/office/drawing/2014/main" xmlns="" id="{78B6B0F2-4783-48C4-A78F-CE964BF2D21C}"/>
                </a:ext>
              </a:extLst>
            </p:cNvPr>
            <p:cNvSpPr/>
            <p:nvPr/>
          </p:nvSpPr>
          <p:spPr>
            <a:xfrm>
              <a:off x="2647440" y="7689653"/>
              <a:ext cx="9888689" cy="2566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表示单键的“</a:t>
              </a:r>
              <a:r>
                <a:rPr lang="en-US" altLang="zh-CN" sz="4400" b="1" dirty="0">
                  <a:solidFill>
                    <a:schemeClr val="tx1"/>
                  </a:solidFill>
                  <a:ea typeface="楷体" panose="02010609060101010101" pitchFamily="49" charset="-122"/>
                </a:rPr>
                <a:t>—”</a:t>
              </a:r>
              <a:r>
                <a:rPr lang="zh-CN" altLang="en-US" sz="4400" b="1" dirty="0">
                  <a:solidFill>
                    <a:schemeClr val="tx1"/>
                  </a:solidFill>
                  <a:ea typeface="楷体" panose="02010609060101010101" pitchFamily="49" charset="-122"/>
                </a:rPr>
                <a:t>可以省略，将与碳原子相连的其他原子写在其旁边，在右下角注明其个数；表示双键的“</a:t>
              </a:r>
              <a:r>
                <a:rPr lang="en-US" altLang="zh-CN" sz="4400" b="1" dirty="0">
                  <a:solidFill>
                    <a:schemeClr val="tx1"/>
                  </a:solidFill>
                  <a:ea typeface="楷体" panose="02010609060101010101" pitchFamily="49" charset="-122"/>
                </a:rPr>
                <a:t>=</a:t>
              </a:r>
              <a:r>
                <a:rPr lang="zh-CN" altLang="en-US" sz="4400" b="1" dirty="0">
                  <a:solidFill>
                    <a:schemeClr val="tx1"/>
                  </a:solidFill>
                  <a:ea typeface="楷体" panose="02010609060101010101" pitchFamily="49" charset="-122"/>
                </a:rPr>
                <a:t>”、三键的“≡”不能省略</a:t>
              </a:r>
            </a:p>
          </p:txBody>
        </p:sp>
        <p:pic>
          <p:nvPicPr>
            <p:cNvPr id="15" name="图片 14">
              <a:extLst>
                <a:ext uri="{FF2B5EF4-FFF2-40B4-BE49-F238E27FC236}">
                  <a16:creationId xmlns:a16="http://schemas.microsoft.com/office/drawing/2014/main" xmlns="" id="{94D3956C-C7D4-4B34-B963-274E79965E5D}"/>
                </a:ext>
              </a:extLst>
            </p:cNvPr>
            <p:cNvPicPr>
              <a:picLocks noChangeAspect="1"/>
            </p:cNvPicPr>
            <p:nvPr/>
          </p:nvPicPr>
          <p:blipFill rotWithShape="1">
            <a:blip r:embed="rId5">
              <a:extLst>
                <a:ext uri="{28A0092B-C50C-407E-A947-70E740481C1C}">
                  <a14:useLocalDpi xmlns:a14="http://schemas.microsoft.com/office/drawing/2010/main" val="0"/>
                </a:ext>
              </a:extLst>
            </a:blip>
            <a:srcRect b="43581"/>
            <a:stretch/>
          </p:blipFill>
          <p:spPr>
            <a:xfrm>
              <a:off x="17592375" y="8576689"/>
              <a:ext cx="3112495" cy="1015539"/>
            </a:xfrm>
            <a:prstGeom prst="rect">
              <a:avLst/>
            </a:prstGeom>
          </p:spPr>
        </p:pic>
      </p:grpSp>
    </p:spTree>
    <p:extLst>
      <p:ext uri="{BB962C8B-B14F-4D97-AF65-F5344CB8AC3E}">
        <p14:creationId xmlns:p14="http://schemas.microsoft.com/office/powerpoint/2010/main" val="270148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3359457"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常见的有机物结构的表示方法</a:t>
            </a:r>
          </a:p>
        </p:txBody>
      </p:sp>
      <p:grpSp>
        <p:nvGrpSpPr>
          <p:cNvPr id="7" name="组合 6">
            <a:extLst>
              <a:ext uri="{FF2B5EF4-FFF2-40B4-BE49-F238E27FC236}">
                <a16:creationId xmlns:a16="http://schemas.microsoft.com/office/drawing/2014/main" xmlns="" id="{A32B4EFB-7B5F-4BD2-BA12-84BEA8CE24B0}"/>
              </a:ext>
            </a:extLst>
          </p:cNvPr>
          <p:cNvGrpSpPr/>
          <p:nvPr/>
        </p:nvGrpSpPr>
        <p:grpSpPr>
          <a:xfrm>
            <a:off x="2418735" y="3016308"/>
            <a:ext cx="18852180" cy="1961005"/>
            <a:chOff x="2418735" y="3016308"/>
            <a:chExt cx="18852180" cy="1961005"/>
          </a:xfrm>
        </p:grpSpPr>
        <p:sp>
          <p:nvSpPr>
            <p:cNvPr id="5" name="矩形 4">
              <a:extLst>
                <a:ext uri="{FF2B5EF4-FFF2-40B4-BE49-F238E27FC236}">
                  <a16:creationId xmlns:a16="http://schemas.microsoft.com/office/drawing/2014/main" xmlns="" id="{080FA31B-E47A-4A5F-8CC9-E9C1A0817C3A}"/>
                </a:ext>
              </a:extLst>
            </p:cNvPr>
            <p:cNvSpPr/>
            <p:nvPr/>
          </p:nvSpPr>
          <p:spPr>
            <a:xfrm>
              <a:off x="2418735" y="3362632"/>
              <a:ext cx="18852180" cy="1268362"/>
            </a:xfrm>
            <a:prstGeom prst="rect">
              <a:avLst/>
            </a:prstGeom>
            <a:solidFill>
              <a:srgbClr val="FCE3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AE49DFFF-3324-452B-BAA6-28B6A74F0879}"/>
                </a:ext>
              </a:extLst>
            </p:cNvPr>
            <p:cNvSpPr/>
            <p:nvPr/>
          </p:nvSpPr>
          <p:spPr>
            <a:xfrm>
              <a:off x="7055997" y="3016308"/>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含义</a:t>
              </a:r>
            </a:p>
          </p:txBody>
        </p:sp>
        <p:sp>
          <p:nvSpPr>
            <p:cNvPr id="28" name="椭圆 27">
              <a:extLst>
                <a:ext uri="{FF2B5EF4-FFF2-40B4-BE49-F238E27FC236}">
                  <a16:creationId xmlns:a16="http://schemas.microsoft.com/office/drawing/2014/main" xmlns="" id="{644E3911-128B-47EB-AB8E-C6C706D76E6F}"/>
                </a:ext>
              </a:extLst>
            </p:cNvPr>
            <p:cNvSpPr/>
            <p:nvPr/>
          </p:nvSpPr>
          <p:spPr>
            <a:xfrm>
              <a:off x="13450532" y="3016309"/>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种类</a:t>
              </a:r>
            </a:p>
          </p:txBody>
        </p:sp>
        <p:sp>
          <p:nvSpPr>
            <p:cNvPr id="29" name="椭圆 28">
              <a:extLst>
                <a:ext uri="{FF2B5EF4-FFF2-40B4-BE49-F238E27FC236}">
                  <a16:creationId xmlns:a16="http://schemas.microsoft.com/office/drawing/2014/main" xmlns="" id="{22AAF258-4674-4A92-B781-C6A081F4619A}"/>
                </a:ext>
              </a:extLst>
            </p:cNvPr>
            <p:cNvSpPr/>
            <p:nvPr/>
          </p:nvSpPr>
          <p:spPr>
            <a:xfrm>
              <a:off x="18027446" y="3016310"/>
              <a:ext cx="1961003" cy="1961003"/>
            </a:xfrm>
            <a:prstGeom prst="ellipse">
              <a:avLst/>
            </a:prstGeom>
            <a:solidFill>
              <a:srgbClr val="FEF6ED"/>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latin typeface="黑体" panose="02010609060101010101" pitchFamily="49" charset="-122"/>
                  <a:ea typeface="黑体" panose="02010609060101010101" pitchFamily="49" charset="-122"/>
                </a:rPr>
                <a:t>实例</a:t>
              </a:r>
            </a:p>
          </p:txBody>
        </p:sp>
      </p:grpSp>
      <p:grpSp>
        <p:nvGrpSpPr>
          <p:cNvPr id="2" name="组合 1">
            <a:extLst>
              <a:ext uri="{FF2B5EF4-FFF2-40B4-BE49-F238E27FC236}">
                <a16:creationId xmlns:a16="http://schemas.microsoft.com/office/drawing/2014/main" xmlns="" id="{544FDEAB-D953-433A-A1EF-C4A85A15254C}"/>
              </a:ext>
            </a:extLst>
          </p:cNvPr>
          <p:cNvGrpSpPr/>
          <p:nvPr/>
        </p:nvGrpSpPr>
        <p:grpSpPr>
          <a:xfrm>
            <a:off x="2660566" y="6075286"/>
            <a:ext cx="18070324" cy="1543679"/>
            <a:chOff x="2660566" y="6075286"/>
            <a:chExt cx="18070324" cy="1543679"/>
          </a:xfrm>
        </p:grpSpPr>
        <p:grpSp>
          <p:nvGrpSpPr>
            <p:cNvPr id="17" name="组合 16">
              <a:extLst>
                <a:ext uri="{FF2B5EF4-FFF2-40B4-BE49-F238E27FC236}">
                  <a16:creationId xmlns:a16="http://schemas.microsoft.com/office/drawing/2014/main" xmlns="" id="{7856D65C-9BEC-4402-A427-70A6EFD01813}"/>
                </a:ext>
              </a:extLst>
            </p:cNvPr>
            <p:cNvGrpSpPr/>
            <p:nvPr/>
          </p:nvGrpSpPr>
          <p:grpSpPr>
            <a:xfrm>
              <a:off x="2660566" y="6129068"/>
              <a:ext cx="13220678" cy="1436115"/>
              <a:chOff x="2647440" y="8366400"/>
              <a:chExt cx="13220678" cy="1436115"/>
            </a:xfrm>
          </p:grpSpPr>
          <p:sp>
            <p:nvSpPr>
              <p:cNvPr id="32" name="矩形: 圆角 31">
                <a:extLst>
                  <a:ext uri="{FF2B5EF4-FFF2-40B4-BE49-F238E27FC236}">
                    <a16:creationId xmlns:a16="http://schemas.microsoft.com/office/drawing/2014/main" xmlns="" id="{DF6DE524-0480-4FEB-9E1D-7FD899ABA2D7}"/>
                  </a:ext>
                </a:extLst>
              </p:cNvPr>
              <p:cNvSpPr/>
              <p:nvPr/>
            </p:nvSpPr>
            <p:spPr>
              <a:xfrm>
                <a:off x="13170931" y="8576689"/>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球棍模型</a:t>
                </a:r>
              </a:p>
            </p:txBody>
          </p:sp>
          <p:sp>
            <p:nvSpPr>
              <p:cNvPr id="37" name="矩形 36">
                <a:extLst>
                  <a:ext uri="{FF2B5EF4-FFF2-40B4-BE49-F238E27FC236}">
                    <a16:creationId xmlns:a16="http://schemas.microsoft.com/office/drawing/2014/main" xmlns="" id="{78B6B0F2-4783-48C4-A78F-CE964BF2D21C}"/>
                  </a:ext>
                </a:extLst>
              </p:cNvPr>
              <p:cNvSpPr/>
              <p:nvPr/>
            </p:nvSpPr>
            <p:spPr>
              <a:xfrm>
                <a:off x="2647440" y="8366400"/>
                <a:ext cx="9888689" cy="14361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小球表示原子，短棍表示价键</a:t>
                </a:r>
                <a:endParaRPr lang="en-US" altLang="zh-CN" sz="4400" b="1" dirty="0">
                  <a:solidFill>
                    <a:schemeClr val="tx1"/>
                  </a:solidFill>
                  <a:ea typeface="楷体" panose="02010609060101010101" pitchFamily="49" charset="-122"/>
                </a:endParaRPr>
              </a:p>
              <a:p>
                <a:pPr algn="just"/>
                <a:r>
                  <a:rPr lang="zh-CN" altLang="en-US" sz="4400" b="1" dirty="0">
                    <a:solidFill>
                      <a:schemeClr val="tx1"/>
                    </a:solidFill>
                    <a:ea typeface="楷体" panose="02010609060101010101" pitchFamily="49" charset="-122"/>
                  </a:rPr>
                  <a:t>（单键、双键或三键）</a:t>
                </a:r>
              </a:p>
            </p:txBody>
          </p:sp>
        </p:grpSp>
        <p:pic>
          <p:nvPicPr>
            <p:cNvPr id="26" name="图片 25">
              <a:extLst>
                <a:ext uri="{FF2B5EF4-FFF2-40B4-BE49-F238E27FC236}">
                  <a16:creationId xmlns:a16="http://schemas.microsoft.com/office/drawing/2014/main" xmlns="" id="{B8248746-CA5E-4286-9CC6-39815D3A6A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850890" y="6075286"/>
              <a:ext cx="2880000" cy="1543679"/>
            </a:xfrm>
            <a:prstGeom prst="rect">
              <a:avLst/>
            </a:prstGeom>
          </p:spPr>
        </p:pic>
      </p:grpSp>
      <p:grpSp>
        <p:nvGrpSpPr>
          <p:cNvPr id="12" name="组合 11">
            <a:extLst>
              <a:ext uri="{FF2B5EF4-FFF2-40B4-BE49-F238E27FC236}">
                <a16:creationId xmlns:a16="http://schemas.microsoft.com/office/drawing/2014/main" xmlns="" id="{0D3E235D-5459-4B40-AC4F-DE127E808CFD}"/>
              </a:ext>
            </a:extLst>
          </p:cNvPr>
          <p:cNvGrpSpPr/>
          <p:nvPr/>
        </p:nvGrpSpPr>
        <p:grpSpPr>
          <a:xfrm>
            <a:off x="2660566" y="8931506"/>
            <a:ext cx="17530324" cy="2108762"/>
            <a:chOff x="2660566" y="8931506"/>
            <a:chExt cx="17530324" cy="2108762"/>
          </a:xfrm>
        </p:grpSpPr>
        <p:grpSp>
          <p:nvGrpSpPr>
            <p:cNvPr id="16" name="组合 15">
              <a:extLst>
                <a:ext uri="{FF2B5EF4-FFF2-40B4-BE49-F238E27FC236}">
                  <a16:creationId xmlns:a16="http://schemas.microsoft.com/office/drawing/2014/main" xmlns="" id="{E3F41164-273C-45EB-908C-4CB6EC9F6E2F}"/>
                </a:ext>
              </a:extLst>
            </p:cNvPr>
            <p:cNvGrpSpPr/>
            <p:nvPr/>
          </p:nvGrpSpPr>
          <p:grpSpPr>
            <a:xfrm>
              <a:off x="2660566" y="8931506"/>
              <a:ext cx="13249596" cy="2108762"/>
              <a:chOff x="2618524" y="5552288"/>
              <a:chExt cx="13249596" cy="2108762"/>
            </a:xfrm>
          </p:grpSpPr>
          <p:sp>
            <p:nvSpPr>
              <p:cNvPr id="31" name="矩形: 圆角 30">
                <a:extLst>
                  <a:ext uri="{FF2B5EF4-FFF2-40B4-BE49-F238E27FC236}">
                    <a16:creationId xmlns:a16="http://schemas.microsoft.com/office/drawing/2014/main" xmlns="" id="{9E760F92-5E0B-49C1-91C5-B2A49AAB931A}"/>
                  </a:ext>
                </a:extLst>
              </p:cNvPr>
              <p:cNvSpPr/>
              <p:nvPr/>
            </p:nvSpPr>
            <p:spPr>
              <a:xfrm>
                <a:off x="13170933" y="6210669"/>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楷体" panose="02010609060101010101" pitchFamily="49" charset="-122"/>
                    <a:ea typeface="楷体" panose="02010609060101010101" pitchFamily="49" charset="-122"/>
                  </a:rPr>
                  <a:t>比例模型</a:t>
                </a:r>
              </a:p>
            </p:txBody>
          </p:sp>
          <p:sp>
            <p:nvSpPr>
              <p:cNvPr id="35" name="矩形 34">
                <a:extLst>
                  <a:ext uri="{FF2B5EF4-FFF2-40B4-BE49-F238E27FC236}">
                    <a16:creationId xmlns:a16="http://schemas.microsoft.com/office/drawing/2014/main" xmlns="" id="{45686F10-965F-4C3C-BF7F-3949E553186F}"/>
                  </a:ext>
                </a:extLst>
              </p:cNvPr>
              <p:cNvSpPr/>
              <p:nvPr/>
            </p:nvSpPr>
            <p:spPr>
              <a:xfrm>
                <a:off x="2618524" y="5552288"/>
                <a:ext cx="9888688" cy="21087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Arial" panose="020B0604020202020204" pitchFamily="34" charset="0"/>
                  <a:buChar char="•"/>
                </a:pPr>
                <a:r>
                  <a:rPr lang="zh-CN" altLang="en-US" sz="4400" b="1" dirty="0">
                    <a:solidFill>
                      <a:schemeClr val="tx1"/>
                    </a:solidFill>
                    <a:ea typeface="楷体" panose="02010609060101010101" pitchFamily="49" charset="-122"/>
                  </a:rPr>
                  <a:t>用不同体积的小球表示不同大</a:t>
                </a:r>
                <a:endParaRPr lang="en-US" altLang="zh-CN" sz="4400" b="1" dirty="0">
                  <a:solidFill>
                    <a:schemeClr val="tx1"/>
                  </a:solidFill>
                  <a:ea typeface="楷体" panose="02010609060101010101" pitchFamily="49" charset="-122"/>
                </a:endParaRPr>
              </a:p>
              <a:p>
                <a:pPr algn="just"/>
                <a:r>
                  <a:rPr lang="zh-CN" altLang="en-US" sz="4400" b="1" dirty="0">
                    <a:solidFill>
                      <a:schemeClr val="tx1"/>
                    </a:solidFill>
                    <a:ea typeface="楷体" panose="02010609060101010101" pitchFamily="49" charset="-122"/>
                  </a:rPr>
                  <a:t>    小的原子</a:t>
                </a:r>
              </a:p>
            </p:txBody>
          </p:sp>
        </p:grpSp>
        <p:pic>
          <p:nvPicPr>
            <p:cNvPr id="27" name="图片 26">
              <a:extLst>
                <a:ext uri="{FF2B5EF4-FFF2-40B4-BE49-F238E27FC236}">
                  <a16:creationId xmlns:a16="http://schemas.microsoft.com/office/drawing/2014/main" xmlns="" id="{2E82A2B8-8DD9-467A-8C6D-0C0679E37A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390890" y="9063257"/>
              <a:ext cx="1800000" cy="1905882"/>
            </a:xfrm>
            <a:prstGeom prst="rect">
              <a:avLst/>
            </a:prstGeom>
          </p:spPr>
        </p:pic>
      </p:grpSp>
    </p:spTree>
    <p:extLst>
      <p:ext uri="{BB962C8B-B14F-4D97-AF65-F5344CB8AC3E}">
        <p14:creationId xmlns:p14="http://schemas.microsoft.com/office/powerpoint/2010/main" val="326167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810573"/>
            <a:ext cx="18982035" cy="10382073"/>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下列说法正确的是</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（填序号）。</a:t>
            </a: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①苯和乙烯都能使溴水褪色，其褪色原理相同</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zh-CN" altLang="en-US" sz="4800" b="1" spc="130" dirty="0">
                <a:solidFill>
                  <a:prstClr val="black"/>
                </a:solidFill>
                <a:cs typeface="Times New Roman" panose="02020603050405020304" pitchFamily="18" charset="0"/>
                <a:sym typeface="+mn-lt"/>
              </a:rPr>
              <a:t>②甲烷与氯气在光照下反应后的混合气体能使湿润的石蕊试纸变红，说明生成的氯甲烷具有酸性</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a:t>
            </a:r>
            <a:r>
              <a:rPr lang="zh-CN" altLang="en-US" sz="4800" b="1" spc="130" dirty="0">
                <a:solidFill>
                  <a:srgbClr val="FF0000"/>
                </a:solidFill>
                <a:ea typeface="楷体" panose="02010609060101010101" pitchFamily="49" charset="-122"/>
                <a:cs typeface="Times New Roman" panose="02020603050405020304" pitchFamily="18" charset="0"/>
                <a:sym typeface="+mn-lt"/>
              </a:rPr>
              <a:t>全国</a:t>
            </a:r>
            <a:r>
              <a:rPr lang="en-US" altLang="zh-CN" sz="4800" b="1" spc="130" dirty="0">
                <a:solidFill>
                  <a:srgbClr val="FF0000"/>
                </a:solidFill>
                <a:ea typeface="楷体" panose="02010609060101010101" pitchFamily="49" charset="-122"/>
                <a:cs typeface="Times New Roman" panose="02020603050405020304" pitchFamily="18" charset="0"/>
                <a:sym typeface="+mn-lt"/>
              </a:rPr>
              <a:t>Ⅱ</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③用燃烧法鉴别乙醇、苯和四氯化碳</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2013</a:t>
            </a:r>
            <a:r>
              <a:rPr lang="zh-CN" altLang="en-US" sz="48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4800" b="1" spc="130" dirty="0">
                <a:solidFill>
                  <a:prstClr val="black"/>
                </a:solidFill>
                <a:cs typeface="Times New Roman" panose="02020603050405020304" pitchFamily="18" charset="0"/>
                <a:sym typeface="+mn-lt"/>
              </a:rPr>
              <a:t>④溴乙烷可以通过乙烯与溴水加成得到，也可以通过乙烷与溴发生取代反应制备</a:t>
            </a:r>
          </a:p>
          <a:p>
            <a:pPr algn="just" defTabSz="1826616">
              <a:lnSpc>
                <a:spcPct val="120000"/>
              </a:lnSpc>
            </a:pPr>
            <a:r>
              <a:rPr lang="zh-CN" altLang="en-US" sz="4800" b="1" spc="130" dirty="0">
                <a:solidFill>
                  <a:prstClr val="black"/>
                </a:solidFill>
                <a:cs typeface="Times New Roman" panose="02020603050405020304" pitchFamily="18" charset="0"/>
                <a:sym typeface="+mn-lt"/>
              </a:rPr>
              <a:t>⑤除去乙烷中混有的乙烯，可将混合气体通过酸性高锰酸钾溶液</a:t>
            </a:r>
          </a:p>
          <a:p>
            <a:pPr algn="just" defTabSz="1826616">
              <a:lnSpc>
                <a:spcPct val="120000"/>
              </a:lnSpc>
            </a:pPr>
            <a:r>
              <a:rPr lang="zh-CN" altLang="en-US" sz="4800" b="1" spc="130" dirty="0">
                <a:solidFill>
                  <a:prstClr val="black"/>
                </a:solidFill>
                <a:cs typeface="Times New Roman" panose="02020603050405020304" pitchFamily="18" charset="0"/>
                <a:sym typeface="+mn-lt"/>
              </a:rPr>
              <a:t>⑥向苯中加入溴的四氯化碳溶液，振荡后静置，可观察到液体分层，上层呈橙红色</a:t>
            </a:r>
          </a:p>
          <a:p>
            <a:pPr algn="just" defTabSz="1826616">
              <a:lnSpc>
                <a:spcPct val="120000"/>
              </a:lnSpc>
            </a:pPr>
            <a:endParaRPr lang="en-US" altLang="zh-CN" sz="4800" b="1" spc="130" baseline="-25000" dirty="0">
              <a:solidFill>
                <a:prstClr val="black"/>
              </a:solidFill>
              <a:cs typeface="Times New Roman" panose="02020603050405020304" pitchFamily="18" charset="0"/>
              <a:sym typeface="+mn-lt"/>
            </a:endParaRPr>
          </a:p>
        </p:txBody>
      </p:sp>
    </p:spTree>
    <p:extLst>
      <p:ext uri="{BB962C8B-B14F-4D97-AF65-F5344CB8AC3E}">
        <p14:creationId xmlns:p14="http://schemas.microsoft.com/office/powerpoint/2010/main" val="28975503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2736992"/>
            <a:ext cx="18982035" cy="893899"/>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①苯和乙烯都能使溴水褪色，其褪色原理相同</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p:txBody>
      </p:sp>
      <p:sp>
        <p:nvSpPr>
          <p:cNvPr id="3" name="矩形 2">
            <a:extLst>
              <a:ext uri="{FF2B5EF4-FFF2-40B4-BE49-F238E27FC236}">
                <a16:creationId xmlns:a16="http://schemas.microsoft.com/office/drawing/2014/main" xmlns="" id="{AC88D44F-0F29-4467-9C89-261DA0D0150E}"/>
              </a:ext>
            </a:extLst>
          </p:cNvPr>
          <p:cNvSpPr/>
          <p:nvPr/>
        </p:nvSpPr>
        <p:spPr>
          <a:xfrm>
            <a:off x="2125412" y="7040040"/>
            <a:ext cx="18982034" cy="1780296"/>
          </a:xfrm>
          <a:prstGeom prst="rect">
            <a:avLst/>
          </a:prstGeom>
        </p:spPr>
        <p:txBody>
          <a:bodyPr wrap="square">
            <a:spAutoFit/>
          </a:bodyPr>
          <a:lstStyle/>
          <a:p>
            <a:pPr lvl="0" algn="just" defTabSz="1826616">
              <a:lnSpc>
                <a:spcPct val="120000"/>
              </a:lnSpc>
            </a:pPr>
            <a:r>
              <a:rPr lang="zh-CN" altLang="en-US" sz="4800" b="1" spc="130" dirty="0">
                <a:solidFill>
                  <a:prstClr val="black"/>
                </a:solidFill>
                <a:cs typeface="Times New Roman" panose="02020603050405020304" pitchFamily="18" charset="0"/>
                <a:sym typeface="+mn-lt"/>
              </a:rPr>
              <a:t>②甲烷与氯气在光照下反应后的混合气体能使湿润的石蕊试纸变红，说明生成的氯甲烷具有酸性</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a:t>
            </a:r>
            <a:r>
              <a:rPr lang="zh-CN" altLang="en-US" sz="4800" b="1" spc="130" dirty="0">
                <a:solidFill>
                  <a:srgbClr val="FF0000"/>
                </a:solidFill>
                <a:ea typeface="楷体" panose="02010609060101010101" pitchFamily="49" charset="-122"/>
                <a:cs typeface="Times New Roman" panose="02020603050405020304" pitchFamily="18" charset="0"/>
                <a:sym typeface="+mn-lt"/>
              </a:rPr>
              <a:t>全国</a:t>
            </a:r>
            <a:r>
              <a:rPr lang="en-US" altLang="zh-CN" sz="4800" b="1" spc="130" dirty="0">
                <a:solidFill>
                  <a:srgbClr val="FF0000"/>
                </a:solidFill>
                <a:ea typeface="楷体" panose="02010609060101010101" pitchFamily="49" charset="-122"/>
                <a:cs typeface="Times New Roman" panose="02020603050405020304" pitchFamily="18" charset="0"/>
                <a:sym typeface="+mn-lt"/>
              </a:rPr>
              <a:t>Ⅱ</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p>
        </p:txBody>
      </p:sp>
      <p:sp>
        <p:nvSpPr>
          <p:cNvPr id="5" name="矩形 4">
            <a:extLst>
              <a:ext uri="{FF2B5EF4-FFF2-40B4-BE49-F238E27FC236}">
                <a16:creationId xmlns:a16="http://schemas.microsoft.com/office/drawing/2014/main" xmlns="" id="{2C0749CD-D309-451D-8945-FC285547DCE3}"/>
              </a:ext>
            </a:extLst>
          </p:cNvPr>
          <p:cNvSpPr/>
          <p:nvPr/>
        </p:nvSpPr>
        <p:spPr>
          <a:xfrm>
            <a:off x="2823589" y="3935477"/>
            <a:ext cx="18283858" cy="2666692"/>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溴水与苯发生了萃取现象而褪色，属于物理变化，而溴水与乙烯发生加成反应而褪色，属于化学变化，二者褪色原理完全不同，故①错误。</a:t>
            </a:r>
            <a:endParaRPr lang="zh-CN" altLang="en-US" dirty="0"/>
          </a:p>
        </p:txBody>
      </p:sp>
      <p:sp>
        <p:nvSpPr>
          <p:cNvPr id="35" name="矩形 34">
            <a:extLst>
              <a:ext uri="{FF2B5EF4-FFF2-40B4-BE49-F238E27FC236}">
                <a16:creationId xmlns:a16="http://schemas.microsoft.com/office/drawing/2014/main" xmlns="" id="{2BA0CBB4-6AEC-4AAF-954A-E095DB7E4C09}"/>
              </a:ext>
            </a:extLst>
          </p:cNvPr>
          <p:cNvSpPr/>
          <p:nvPr/>
        </p:nvSpPr>
        <p:spPr>
          <a:xfrm>
            <a:off x="2823588" y="9114891"/>
            <a:ext cx="18283858" cy="3553089"/>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甲烷与氯气在光照条件下反应生成气体有一氯甲烷和氯化氢，其中氯化氢的水溶液显酸性，因此使湿润的石蕊试纸变红的气体应为氯化氢，一氯甲烷为非电解质，不能电离，因此不具有酸性，不能是石蕊试纸变色，故②错误。</a:t>
            </a:r>
            <a:endParaRPr lang="zh-CN" altLang="en-US" dirty="0"/>
          </a:p>
        </p:txBody>
      </p:sp>
    </p:spTree>
    <p:extLst>
      <p:ext uri="{BB962C8B-B14F-4D97-AF65-F5344CB8AC3E}">
        <p14:creationId xmlns:p14="http://schemas.microsoft.com/office/powerpoint/2010/main" val="292504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2601450"/>
            <a:ext cx="18982035" cy="893899"/>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③用燃烧法鉴别乙醇、苯和四氯化碳</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2013</a:t>
            </a:r>
            <a:r>
              <a:rPr lang="zh-CN" altLang="en-US" sz="4800" b="1" spc="130" dirty="0">
                <a:solidFill>
                  <a:srgbClr val="FF0000"/>
                </a:solidFill>
                <a:ea typeface="楷体" panose="02010609060101010101" pitchFamily="49" charset="-122"/>
                <a:cs typeface="Times New Roman" panose="02020603050405020304" pitchFamily="18" charset="0"/>
                <a:sym typeface="+mn-lt"/>
              </a:rPr>
              <a:t>海南单科）</a:t>
            </a:r>
          </a:p>
        </p:txBody>
      </p:sp>
      <p:sp>
        <p:nvSpPr>
          <p:cNvPr id="3" name="矩形 2">
            <a:extLst>
              <a:ext uri="{FF2B5EF4-FFF2-40B4-BE49-F238E27FC236}">
                <a16:creationId xmlns:a16="http://schemas.microsoft.com/office/drawing/2014/main" xmlns="" id="{DA6937DC-44E3-4353-BEC4-16FB66AD6590}"/>
              </a:ext>
            </a:extLst>
          </p:cNvPr>
          <p:cNvSpPr/>
          <p:nvPr/>
        </p:nvSpPr>
        <p:spPr>
          <a:xfrm>
            <a:off x="2125412" y="7121844"/>
            <a:ext cx="18522330" cy="1780296"/>
          </a:xfrm>
          <a:prstGeom prst="rect">
            <a:avLst/>
          </a:prstGeom>
        </p:spPr>
        <p:txBody>
          <a:bodyPr wrap="square">
            <a:spAutoFit/>
          </a:bodyPr>
          <a:lstStyle/>
          <a:p>
            <a:pPr lvl="0" algn="just" defTabSz="1826616">
              <a:lnSpc>
                <a:spcPct val="120000"/>
              </a:lnSpc>
            </a:pPr>
            <a:r>
              <a:rPr lang="zh-CN" altLang="en-US" sz="4800" b="1" spc="130" dirty="0">
                <a:solidFill>
                  <a:prstClr val="black"/>
                </a:solidFill>
                <a:cs typeface="Times New Roman" panose="02020603050405020304" pitchFamily="18" charset="0"/>
                <a:sym typeface="+mn-lt"/>
              </a:rPr>
              <a:t>④溴乙烷可以通过乙烯与溴水加成得到，也可以通过乙烷与溴发生取代反应制备</a:t>
            </a:r>
          </a:p>
        </p:txBody>
      </p:sp>
      <p:sp>
        <p:nvSpPr>
          <p:cNvPr id="23" name="矩形 22">
            <a:extLst>
              <a:ext uri="{FF2B5EF4-FFF2-40B4-BE49-F238E27FC236}">
                <a16:creationId xmlns:a16="http://schemas.microsoft.com/office/drawing/2014/main" xmlns="" id="{5720809F-878E-4D91-B10B-7DE92A2908A4}"/>
              </a:ext>
            </a:extLst>
          </p:cNvPr>
          <p:cNvSpPr/>
          <p:nvPr/>
        </p:nvSpPr>
        <p:spPr>
          <a:xfrm>
            <a:off x="2802349" y="4535093"/>
            <a:ext cx="18283858" cy="1780296"/>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乙醇燃烧产生淡蓝色火焰，苯燃烧冒黑烟，四氯化碳不能燃烧，燃烧法可以鉴别乙醇、苯和四氯化碳，故③正确。</a:t>
            </a:r>
            <a:endParaRPr lang="zh-CN" altLang="en-US" dirty="0"/>
          </a:p>
        </p:txBody>
      </p:sp>
      <p:sp>
        <p:nvSpPr>
          <p:cNvPr id="35" name="矩形 34">
            <a:extLst>
              <a:ext uri="{FF2B5EF4-FFF2-40B4-BE49-F238E27FC236}">
                <a16:creationId xmlns:a16="http://schemas.microsoft.com/office/drawing/2014/main" xmlns="" id="{2926F0FA-7D14-40AA-BCA6-EC09FAB5B4BF}"/>
              </a:ext>
            </a:extLst>
          </p:cNvPr>
          <p:cNvSpPr/>
          <p:nvPr/>
        </p:nvSpPr>
        <p:spPr>
          <a:xfrm>
            <a:off x="2797336" y="9471488"/>
            <a:ext cx="18283858" cy="2751522"/>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乙烯与溴水发生反应生成</a:t>
            </a:r>
            <a:r>
              <a:rPr lang="en-US" altLang="zh-CN" sz="4800" b="1" spc="130" dirty="0">
                <a:solidFill>
                  <a:srgbClr val="2A5CAA"/>
                </a:solidFill>
                <a:ea typeface="楷体" panose="02010609060101010101" pitchFamily="49" charset="-122"/>
                <a:cs typeface="Times New Roman" panose="02020603050405020304" pitchFamily="18" charset="0"/>
                <a:sym typeface="+mn-lt"/>
              </a:rPr>
              <a:t>1</a:t>
            </a:r>
            <a:r>
              <a:rPr lang="zh-CN" altLang="en-US" sz="4800" b="1" spc="130" dirty="0">
                <a:solidFill>
                  <a:srgbClr val="2A5CAA"/>
                </a:solidFill>
                <a:ea typeface="楷体" panose="02010609060101010101" pitchFamily="49" charset="-122"/>
                <a:cs typeface="Times New Roman" panose="02020603050405020304" pitchFamily="18" charset="0"/>
                <a:sym typeface="+mn-lt"/>
              </a:rPr>
              <a:t>，</a:t>
            </a:r>
            <a:r>
              <a:rPr lang="en-US" altLang="zh-CN" sz="4800" b="1" spc="13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二溴乙烷，乙烷与溴发生取代反应生成多种溴代烷，同时生成溴化氢，均不能用于制备溴乙烷，故④错误。</a:t>
            </a:r>
            <a:endParaRPr lang="zh-CN" altLang="en-US" dirty="0"/>
          </a:p>
        </p:txBody>
      </p:sp>
    </p:spTree>
    <p:extLst>
      <p:ext uri="{BB962C8B-B14F-4D97-AF65-F5344CB8AC3E}">
        <p14:creationId xmlns:p14="http://schemas.microsoft.com/office/powerpoint/2010/main" val="333648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229221" y="2512172"/>
            <a:ext cx="18982035" cy="893899"/>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⑤除去乙烷中混有的乙烯，可将混合气体通过酸性高锰酸钾溶液</a:t>
            </a:r>
          </a:p>
        </p:txBody>
      </p:sp>
      <p:sp>
        <p:nvSpPr>
          <p:cNvPr id="4" name="矩形 3">
            <a:extLst>
              <a:ext uri="{FF2B5EF4-FFF2-40B4-BE49-F238E27FC236}">
                <a16:creationId xmlns:a16="http://schemas.microsoft.com/office/drawing/2014/main" xmlns="" id="{6F784E1B-131A-4C51-A3C1-8373FC804734}"/>
              </a:ext>
            </a:extLst>
          </p:cNvPr>
          <p:cNvSpPr/>
          <p:nvPr/>
        </p:nvSpPr>
        <p:spPr>
          <a:xfrm>
            <a:off x="2229221" y="6666378"/>
            <a:ext cx="17858082" cy="1747401"/>
          </a:xfrm>
          <a:prstGeom prst="rect">
            <a:avLst/>
          </a:prstGeom>
        </p:spPr>
        <p:txBody>
          <a:bodyPr wrap="square">
            <a:spAutoFit/>
          </a:bodyPr>
          <a:lstStyle/>
          <a:p>
            <a:pPr lvl="0" algn="just" defTabSz="1826616">
              <a:lnSpc>
                <a:spcPct val="120000"/>
              </a:lnSpc>
            </a:pPr>
            <a:r>
              <a:rPr lang="zh-CN" altLang="en-US" sz="4800" b="1" spc="130" dirty="0">
                <a:solidFill>
                  <a:prstClr val="black"/>
                </a:solidFill>
                <a:cs typeface="Times New Roman" panose="02020603050405020304" pitchFamily="18" charset="0"/>
                <a:sym typeface="+mn-lt"/>
              </a:rPr>
              <a:t>⑥向苯中加入溴的四氯化碳溶液，振荡后静置，可观察到液体分层，上层呈橙红色</a:t>
            </a:r>
            <a:endParaRPr lang="en-US" altLang="zh-CN" sz="4800" b="1" spc="130" baseline="-25000" dirty="0">
              <a:solidFill>
                <a:prstClr val="black"/>
              </a:solidFill>
              <a:cs typeface="Times New Roman" panose="02020603050405020304" pitchFamily="18" charset="0"/>
              <a:sym typeface="+mn-lt"/>
            </a:endParaRPr>
          </a:p>
        </p:txBody>
      </p:sp>
      <p:sp>
        <p:nvSpPr>
          <p:cNvPr id="35" name="矩形 34">
            <a:extLst>
              <a:ext uri="{FF2B5EF4-FFF2-40B4-BE49-F238E27FC236}">
                <a16:creationId xmlns:a16="http://schemas.microsoft.com/office/drawing/2014/main" xmlns="" id="{8A4B3D2D-79EB-46A3-B1C1-BE9B342FA6CD}"/>
              </a:ext>
            </a:extLst>
          </p:cNvPr>
          <p:cNvSpPr/>
          <p:nvPr/>
        </p:nvSpPr>
        <p:spPr>
          <a:xfrm>
            <a:off x="2802349" y="4209258"/>
            <a:ext cx="18283858" cy="1780296"/>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酸性高锰酸钾氧化乙烯会产生二氧化碳，引入新的杂质气体，故⑤错误。</a:t>
            </a:r>
            <a:endParaRPr lang="zh-CN" altLang="en-US" dirty="0"/>
          </a:p>
        </p:txBody>
      </p:sp>
      <p:sp>
        <p:nvSpPr>
          <p:cNvPr id="36" name="矩形 35">
            <a:extLst>
              <a:ext uri="{FF2B5EF4-FFF2-40B4-BE49-F238E27FC236}">
                <a16:creationId xmlns:a16="http://schemas.microsoft.com/office/drawing/2014/main" xmlns="" id="{C94873FE-B327-45CB-AAC7-9A8E6F4DA6B0}"/>
              </a:ext>
            </a:extLst>
          </p:cNvPr>
          <p:cNvSpPr/>
          <p:nvPr/>
        </p:nvSpPr>
        <p:spPr>
          <a:xfrm>
            <a:off x="2802349" y="9044959"/>
            <a:ext cx="18283858" cy="1780296"/>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四氯化碳与苯互溶，向苯中加入溴的四氯化碳溶液，振荡后静置，溶液不分层，故⑥错误。</a:t>
            </a:r>
          </a:p>
        </p:txBody>
      </p:sp>
    </p:spTree>
    <p:extLst>
      <p:ext uri="{BB962C8B-B14F-4D97-AF65-F5344CB8AC3E}">
        <p14:creationId xmlns:p14="http://schemas.microsoft.com/office/powerpoint/2010/main" val="1194054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5" grpId="0"/>
      <p:bldP spid="3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810573"/>
            <a:ext cx="18982035" cy="10382073"/>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下列说法正确的是</a:t>
            </a:r>
            <a:r>
              <a:rPr lang="en-US" altLang="zh-CN" sz="4800" b="1" spc="130" dirty="0">
                <a:solidFill>
                  <a:prstClr val="black"/>
                </a:solidFill>
                <a:cs typeface="Times New Roman" panose="02020603050405020304" pitchFamily="18" charset="0"/>
                <a:sym typeface="+mn-lt"/>
              </a:rPr>
              <a:t>__________</a:t>
            </a:r>
            <a:r>
              <a:rPr lang="zh-CN" altLang="en-US" sz="4800" b="1" spc="130" dirty="0">
                <a:solidFill>
                  <a:prstClr val="black"/>
                </a:solidFill>
                <a:cs typeface="Times New Roman" panose="02020603050405020304" pitchFamily="18" charset="0"/>
                <a:sym typeface="+mn-lt"/>
              </a:rPr>
              <a:t>（填序号）。</a:t>
            </a:r>
          </a:p>
          <a:p>
            <a:pPr algn="just" defTabSz="1826616">
              <a:lnSpc>
                <a:spcPct val="120000"/>
              </a:lnSpc>
            </a:pP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zh-CN" altLang="en-US" sz="4800" b="1" spc="130" dirty="0">
                <a:solidFill>
                  <a:prstClr val="black"/>
                </a:solidFill>
                <a:cs typeface="Times New Roman" panose="02020603050405020304" pitchFamily="18" charset="0"/>
                <a:sym typeface="+mn-lt"/>
              </a:rPr>
              <a:t>①苯和乙烯都能使溴水褪色，其褪色原理相同</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lnSpc>
                <a:spcPct val="120000"/>
              </a:lnSpc>
            </a:pPr>
            <a:r>
              <a:rPr lang="zh-CN" altLang="en-US" sz="4800" b="1" spc="130" dirty="0">
                <a:solidFill>
                  <a:prstClr val="black"/>
                </a:solidFill>
                <a:cs typeface="Times New Roman" panose="02020603050405020304" pitchFamily="18" charset="0"/>
                <a:sym typeface="+mn-lt"/>
              </a:rPr>
              <a:t>②甲烷与氯气在光照下反应后的混合气体能使湿润的石蕊试纸变红，说明生成的氯甲烷具有酸性</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a:t>
            </a:r>
            <a:r>
              <a:rPr lang="zh-CN" altLang="en-US" sz="4800" b="1" spc="130" dirty="0">
                <a:solidFill>
                  <a:srgbClr val="FF0000"/>
                </a:solidFill>
                <a:ea typeface="楷体" panose="02010609060101010101" pitchFamily="49" charset="-122"/>
                <a:cs typeface="Times New Roman" panose="02020603050405020304" pitchFamily="18" charset="0"/>
                <a:sym typeface="+mn-lt"/>
              </a:rPr>
              <a:t>全国</a:t>
            </a:r>
            <a:r>
              <a:rPr lang="en-US" altLang="zh-CN" sz="4800" b="1" spc="130" dirty="0">
                <a:solidFill>
                  <a:srgbClr val="FF0000"/>
                </a:solidFill>
                <a:ea typeface="楷体" panose="02010609060101010101" pitchFamily="49" charset="-122"/>
                <a:cs typeface="Times New Roman" panose="02020603050405020304" pitchFamily="18" charset="0"/>
                <a:sym typeface="+mn-lt"/>
              </a:rPr>
              <a:t>Ⅱ</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p>
          <a:p>
            <a:pPr algn="just" defTabSz="1826616">
              <a:lnSpc>
                <a:spcPct val="120000"/>
              </a:lnSpc>
            </a:pPr>
            <a:r>
              <a:rPr lang="zh-CN" altLang="en-US" sz="4800" b="1" spc="130" dirty="0">
                <a:solidFill>
                  <a:prstClr val="black"/>
                </a:solidFill>
                <a:cs typeface="Times New Roman" panose="02020603050405020304" pitchFamily="18" charset="0"/>
                <a:sym typeface="+mn-lt"/>
              </a:rPr>
              <a:t>③用燃烧法鉴别乙醇、苯和四氯化碳</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2013</a:t>
            </a:r>
            <a:r>
              <a:rPr lang="zh-CN" altLang="en-US" sz="4800" b="1" spc="130" dirty="0">
                <a:solidFill>
                  <a:srgbClr val="FF0000"/>
                </a:solidFill>
                <a:ea typeface="楷体" panose="02010609060101010101" pitchFamily="49" charset="-122"/>
                <a:cs typeface="Times New Roman" panose="02020603050405020304" pitchFamily="18" charset="0"/>
                <a:sym typeface="+mn-lt"/>
              </a:rPr>
              <a:t>海南单科）</a:t>
            </a:r>
          </a:p>
          <a:p>
            <a:pPr algn="just" defTabSz="1826616">
              <a:lnSpc>
                <a:spcPct val="120000"/>
              </a:lnSpc>
            </a:pPr>
            <a:r>
              <a:rPr lang="zh-CN" altLang="en-US" sz="4800" b="1" spc="130" dirty="0">
                <a:solidFill>
                  <a:prstClr val="black"/>
                </a:solidFill>
                <a:cs typeface="Times New Roman" panose="02020603050405020304" pitchFamily="18" charset="0"/>
                <a:sym typeface="+mn-lt"/>
              </a:rPr>
              <a:t>④溴乙烷可以通过乙烯与溴水加成得到，也可以通过乙烷与溴发生取代反应制备</a:t>
            </a:r>
          </a:p>
          <a:p>
            <a:pPr algn="just" defTabSz="1826616">
              <a:lnSpc>
                <a:spcPct val="120000"/>
              </a:lnSpc>
            </a:pPr>
            <a:r>
              <a:rPr lang="zh-CN" altLang="en-US" sz="4800" b="1" spc="130" dirty="0">
                <a:solidFill>
                  <a:prstClr val="black"/>
                </a:solidFill>
                <a:cs typeface="Times New Roman" panose="02020603050405020304" pitchFamily="18" charset="0"/>
                <a:sym typeface="+mn-lt"/>
              </a:rPr>
              <a:t>⑤除去乙烷中混有的乙烯，可将混合气体通过酸性高锰酸钾溶液</a:t>
            </a:r>
          </a:p>
          <a:p>
            <a:pPr algn="just" defTabSz="1826616">
              <a:lnSpc>
                <a:spcPct val="120000"/>
              </a:lnSpc>
            </a:pPr>
            <a:r>
              <a:rPr lang="zh-CN" altLang="en-US" sz="4800" b="1" spc="130" dirty="0">
                <a:solidFill>
                  <a:prstClr val="black"/>
                </a:solidFill>
                <a:cs typeface="Times New Roman" panose="02020603050405020304" pitchFamily="18" charset="0"/>
                <a:sym typeface="+mn-lt"/>
              </a:rPr>
              <a:t>⑥向苯中加入溴的四氯化碳溶液，振荡后静置，可观察到液体分层，上层呈橙红色</a:t>
            </a:r>
          </a:p>
          <a:p>
            <a:pPr algn="just" defTabSz="1826616">
              <a:lnSpc>
                <a:spcPct val="120000"/>
              </a:lnSpc>
            </a:pPr>
            <a:endParaRPr lang="en-US" altLang="zh-CN" sz="4800" b="1" spc="130" baseline="-25000" dirty="0">
              <a:solidFill>
                <a:prstClr val="black"/>
              </a:solidFill>
              <a:cs typeface="Times New Roman" panose="02020603050405020304" pitchFamily="18" charset="0"/>
              <a:sym typeface="+mn-lt"/>
            </a:endParaRPr>
          </a:p>
        </p:txBody>
      </p:sp>
      <p:sp>
        <p:nvSpPr>
          <p:cNvPr id="20" name="文本框 19">
            <a:extLst>
              <a:ext uri="{FF2B5EF4-FFF2-40B4-BE49-F238E27FC236}">
                <a16:creationId xmlns:a16="http://schemas.microsoft.com/office/drawing/2014/main" xmlns="" id="{AED14DEF-3589-4EAD-92C9-947A68115DAD}"/>
              </a:ext>
            </a:extLst>
          </p:cNvPr>
          <p:cNvSpPr txBox="1"/>
          <p:nvPr/>
        </p:nvSpPr>
        <p:spPr>
          <a:xfrm>
            <a:off x="15600134" y="1523354"/>
            <a:ext cx="1111202" cy="1200329"/>
          </a:xfrm>
          <a:prstGeom prst="rect">
            <a:avLst/>
          </a:prstGeom>
          <a:noFill/>
        </p:spPr>
        <p:txBody>
          <a:bodyPr wrap="none" rtlCol="0">
            <a:spAutoFit/>
          </a:bodyPr>
          <a:lstStyle/>
          <a:p>
            <a:r>
              <a:rPr lang="en-US" altLang="zh-CN" sz="7200" b="1" dirty="0">
                <a:solidFill>
                  <a:srgbClr val="FF0000"/>
                </a:solidFill>
              </a:rPr>
              <a:t>③</a:t>
            </a:r>
            <a:endParaRPr lang="zh-CN" altLang="en-US" sz="7200" b="1" dirty="0">
              <a:solidFill>
                <a:srgbClr val="FF0000"/>
              </a:solidFill>
            </a:endParaRPr>
          </a:p>
        </p:txBody>
      </p:sp>
    </p:spTree>
    <p:extLst>
      <p:ext uri="{BB962C8B-B14F-4D97-AF65-F5344CB8AC3E}">
        <p14:creationId xmlns:p14="http://schemas.microsoft.com/office/powerpoint/2010/main" val="364843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3359457"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甲烷、乙烯与苯化学性质比较</a:t>
            </a:r>
          </a:p>
        </p:txBody>
      </p:sp>
      <p:pic>
        <p:nvPicPr>
          <p:cNvPr id="4" name="图片 3">
            <a:extLst>
              <a:ext uri="{FF2B5EF4-FFF2-40B4-BE49-F238E27FC236}">
                <a16:creationId xmlns:a16="http://schemas.microsoft.com/office/drawing/2014/main" xmlns="" id="{CD5BE642-49BE-4C51-A969-5D55BE4A18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43535" y="4636671"/>
            <a:ext cx="18665644" cy="5655137"/>
          </a:xfrm>
          <a:prstGeom prst="rect">
            <a:avLst/>
          </a:prstGeom>
        </p:spPr>
      </p:pic>
      <p:sp>
        <p:nvSpPr>
          <p:cNvPr id="20" name="矩形 19">
            <a:extLst>
              <a:ext uri="{FF2B5EF4-FFF2-40B4-BE49-F238E27FC236}">
                <a16:creationId xmlns:a16="http://schemas.microsoft.com/office/drawing/2014/main" xmlns="" id="{D65C3900-F12F-4DE5-B688-F8191C10062C}"/>
              </a:ext>
            </a:extLst>
          </p:cNvPr>
          <p:cNvSpPr/>
          <p:nvPr/>
        </p:nvSpPr>
        <p:spPr>
          <a:xfrm>
            <a:off x="11041501" y="6144984"/>
            <a:ext cx="1569660" cy="923330"/>
          </a:xfrm>
          <a:prstGeom prst="rect">
            <a:avLst/>
          </a:prstGeom>
        </p:spPr>
        <p:txBody>
          <a:bodyPr wrap="none">
            <a:spAutoFit/>
          </a:bodyPr>
          <a:lstStyle/>
          <a:p>
            <a:pPr algn="ctr"/>
            <a:r>
              <a:rPr lang="zh-CN" altLang="en-US" sz="5400" b="1" dirty="0">
                <a:latin typeface="楷体" panose="02010609060101010101" pitchFamily="49" charset="-122"/>
                <a:ea typeface="楷体" panose="02010609060101010101" pitchFamily="49" charset="-122"/>
              </a:rPr>
              <a:t>甲烷</a:t>
            </a:r>
          </a:p>
        </p:txBody>
      </p:sp>
      <p:sp>
        <p:nvSpPr>
          <p:cNvPr id="34" name="矩形 33">
            <a:extLst>
              <a:ext uri="{FF2B5EF4-FFF2-40B4-BE49-F238E27FC236}">
                <a16:creationId xmlns:a16="http://schemas.microsoft.com/office/drawing/2014/main" xmlns="" id="{99E1D987-369A-4BDC-B997-DB13F9CF85E1}"/>
              </a:ext>
            </a:extLst>
          </p:cNvPr>
          <p:cNvSpPr/>
          <p:nvPr/>
        </p:nvSpPr>
        <p:spPr>
          <a:xfrm>
            <a:off x="13781762" y="4731129"/>
            <a:ext cx="7343245" cy="1569660"/>
          </a:xfrm>
          <a:prstGeom prst="rect">
            <a:avLst/>
          </a:prstGeom>
        </p:spPr>
        <p:txBody>
          <a:bodyPr wrap="square">
            <a:spAutoFit/>
          </a:bodyPr>
          <a:lstStyle/>
          <a:p>
            <a:r>
              <a:rPr lang="zh-CN" altLang="en-US" sz="4800" b="1" dirty="0">
                <a:latin typeface="楷体" panose="02010609060101010101" pitchFamily="49" charset="-122"/>
                <a:ea typeface="楷体" panose="02010609060101010101" pitchFamily="49" charset="-122"/>
              </a:rPr>
              <a:t>不能使酸性高锰酸钾溶液褪色</a:t>
            </a:r>
          </a:p>
        </p:txBody>
      </p:sp>
      <p:sp>
        <p:nvSpPr>
          <p:cNvPr id="36" name="矩形 35">
            <a:extLst>
              <a:ext uri="{FF2B5EF4-FFF2-40B4-BE49-F238E27FC236}">
                <a16:creationId xmlns:a16="http://schemas.microsoft.com/office/drawing/2014/main" xmlns="" id="{FE9195EA-DA00-405F-AF76-94E26AE1D2E7}"/>
              </a:ext>
            </a:extLst>
          </p:cNvPr>
          <p:cNvSpPr/>
          <p:nvPr/>
        </p:nvSpPr>
        <p:spPr>
          <a:xfrm>
            <a:off x="13865433" y="6858000"/>
            <a:ext cx="5753498"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燃烧：火焰呈淡蓝色</a:t>
            </a:r>
          </a:p>
        </p:txBody>
      </p:sp>
      <p:sp>
        <p:nvSpPr>
          <p:cNvPr id="41" name="矩形 40">
            <a:extLst>
              <a:ext uri="{FF2B5EF4-FFF2-40B4-BE49-F238E27FC236}">
                <a16:creationId xmlns:a16="http://schemas.microsoft.com/office/drawing/2014/main" xmlns="" id="{96AE774A-2AF1-4179-A791-30031990F0BF}"/>
              </a:ext>
            </a:extLst>
          </p:cNvPr>
          <p:cNvSpPr/>
          <p:nvPr/>
        </p:nvSpPr>
        <p:spPr>
          <a:xfrm>
            <a:off x="8272009" y="8543288"/>
            <a:ext cx="7008695" cy="1569660"/>
          </a:xfrm>
          <a:prstGeom prst="rect">
            <a:avLst/>
          </a:prstGeom>
        </p:spPr>
        <p:txBody>
          <a:bodyPr wrap="square">
            <a:spAutoFit/>
          </a:bodyPr>
          <a:lstStyle/>
          <a:p>
            <a:r>
              <a:rPr lang="zh-CN" altLang="en-US" sz="4800" b="1" dirty="0">
                <a:latin typeface="楷体" panose="02010609060101010101" pitchFamily="49" charset="-122"/>
                <a:ea typeface="楷体" panose="02010609060101010101" pitchFamily="49" charset="-122"/>
              </a:rPr>
              <a:t>鉴别：不能使溴水和酸性高锰酸钾溶液褪色</a:t>
            </a:r>
          </a:p>
        </p:txBody>
      </p:sp>
      <p:grpSp>
        <p:nvGrpSpPr>
          <p:cNvPr id="2" name="组合 1"/>
          <p:cNvGrpSpPr/>
          <p:nvPr/>
        </p:nvGrpSpPr>
        <p:grpSpPr>
          <a:xfrm>
            <a:off x="2690828" y="5515959"/>
            <a:ext cx="6948916" cy="1489519"/>
            <a:chOff x="2690828" y="5515959"/>
            <a:chExt cx="6948916" cy="1489519"/>
          </a:xfrm>
        </p:grpSpPr>
        <p:grpSp>
          <p:nvGrpSpPr>
            <p:cNvPr id="21" name="组合 20">
              <a:extLst>
                <a:ext uri="{FF2B5EF4-FFF2-40B4-BE49-F238E27FC236}">
                  <a16:creationId xmlns:a16="http://schemas.microsoft.com/office/drawing/2014/main" xmlns="" id="{7A549292-7B5F-49F3-A1F1-6618B97CCA3E}"/>
                </a:ext>
              </a:extLst>
            </p:cNvPr>
            <p:cNvGrpSpPr/>
            <p:nvPr/>
          </p:nvGrpSpPr>
          <p:grpSpPr>
            <a:xfrm>
              <a:off x="2690828" y="6130236"/>
              <a:ext cx="6948916" cy="875242"/>
              <a:chOff x="2690828" y="6130236"/>
              <a:chExt cx="6948916" cy="875242"/>
            </a:xfrm>
          </p:grpSpPr>
          <p:sp>
            <p:nvSpPr>
              <p:cNvPr id="39" name="矩形 38">
                <a:extLst>
                  <a:ext uri="{FF2B5EF4-FFF2-40B4-BE49-F238E27FC236}">
                    <a16:creationId xmlns:a16="http://schemas.microsoft.com/office/drawing/2014/main" xmlns="" id="{1293954C-A52F-4F44-B373-7F272C210E54}"/>
                  </a:ext>
                </a:extLst>
              </p:cNvPr>
              <p:cNvSpPr/>
              <p:nvPr/>
            </p:nvSpPr>
            <p:spPr>
              <a:xfrm>
                <a:off x="7598801" y="6174481"/>
                <a:ext cx="2040943"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溴蒸气</a:t>
                </a:r>
              </a:p>
            </p:txBody>
          </p:sp>
          <p:sp>
            <p:nvSpPr>
              <p:cNvPr id="40" name="矩形 39">
                <a:extLst>
                  <a:ext uri="{FF2B5EF4-FFF2-40B4-BE49-F238E27FC236}">
                    <a16:creationId xmlns:a16="http://schemas.microsoft.com/office/drawing/2014/main" xmlns="" id="{6E9E552C-8FC1-4CFA-A0DB-5BAA3F0D7557}"/>
                  </a:ext>
                </a:extLst>
              </p:cNvPr>
              <p:cNvSpPr/>
              <p:nvPr/>
            </p:nvSpPr>
            <p:spPr>
              <a:xfrm>
                <a:off x="2690828" y="6130236"/>
                <a:ext cx="2659702"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取代反应</a:t>
                </a:r>
              </a:p>
            </p:txBody>
          </p:sp>
        </p:grpSp>
        <p:sp>
          <p:nvSpPr>
            <p:cNvPr id="15" name="矩形 14">
              <a:extLst>
                <a:ext uri="{FF2B5EF4-FFF2-40B4-BE49-F238E27FC236}">
                  <a16:creationId xmlns:a16="http://schemas.microsoft.com/office/drawing/2014/main" xmlns="" id="{1293954C-A52F-4F44-B373-7F272C210E54}"/>
                </a:ext>
              </a:extLst>
            </p:cNvPr>
            <p:cNvSpPr/>
            <p:nvPr/>
          </p:nvSpPr>
          <p:spPr>
            <a:xfrm>
              <a:off x="5760203" y="5515959"/>
              <a:ext cx="1422184"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光照</a:t>
              </a:r>
            </a:p>
          </p:txBody>
        </p:sp>
      </p:grpSp>
    </p:spTree>
    <p:extLst>
      <p:ext uri="{BB962C8B-B14F-4D97-AF65-F5344CB8AC3E}">
        <p14:creationId xmlns:p14="http://schemas.microsoft.com/office/powerpoint/2010/main" val="1371311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4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3359457"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甲烷、乙烯与苯化学性质比较</a:t>
            </a:r>
          </a:p>
        </p:txBody>
      </p:sp>
      <p:pic>
        <p:nvPicPr>
          <p:cNvPr id="4" name="图片 3">
            <a:extLst>
              <a:ext uri="{FF2B5EF4-FFF2-40B4-BE49-F238E27FC236}">
                <a16:creationId xmlns:a16="http://schemas.microsoft.com/office/drawing/2014/main" xmlns="" id="{CD5BE642-49BE-4C51-A969-5D55BE4A18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43535" y="4636671"/>
            <a:ext cx="18665644" cy="5655137"/>
          </a:xfrm>
          <a:prstGeom prst="rect">
            <a:avLst/>
          </a:prstGeom>
        </p:spPr>
      </p:pic>
      <p:sp>
        <p:nvSpPr>
          <p:cNvPr id="20" name="矩形 19">
            <a:extLst>
              <a:ext uri="{FF2B5EF4-FFF2-40B4-BE49-F238E27FC236}">
                <a16:creationId xmlns:a16="http://schemas.microsoft.com/office/drawing/2014/main" xmlns="" id="{D65C3900-F12F-4DE5-B688-F8191C10062C}"/>
              </a:ext>
            </a:extLst>
          </p:cNvPr>
          <p:cNvSpPr/>
          <p:nvPr/>
        </p:nvSpPr>
        <p:spPr>
          <a:xfrm>
            <a:off x="11041501" y="6144984"/>
            <a:ext cx="1569660" cy="923330"/>
          </a:xfrm>
          <a:prstGeom prst="rect">
            <a:avLst/>
          </a:prstGeom>
        </p:spPr>
        <p:txBody>
          <a:bodyPr wrap="none">
            <a:spAutoFit/>
          </a:bodyPr>
          <a:lstStyle/>
          <a:p>
            <a:pPr algn="ctr"/>
            <a:r>
              <a:rPr lang="zh-CN" altLang="en-US" sz="5400" b="1" dirty="0">
                <a:latin typeface="楷体" panose="02010609060101010101" pitchFamily="49" charset="-122"/>
                <a:ea typeface="楷体" panose="02010609060101010101" pitchFamily="49" charset="-122"/>
              </a:rPr>
              <a:t>乙烯</a:t>
            </a:r>
          </a:p>
        </p:txBody>
      </p:sp>
      <p:sp>
        <p:nvSpPr>
          <p:cNvPr id="34" name="矩形 33">
            <a:extLst>
              <a:ext uri="{FF2B5EF4-FFF2-40B4-BE49-F238E27FC236}">
                <a16:creationId xmlns:a16="http://schemas.microsoft.com/office/drawing/2014/main" xmlns="" id="{99E1D987-369A-4BDC-B997-DB13F9CF85E1}"/>
              </a:ext>
            </a:extLst>
          </p:cNvPr>
          <p:cNvSpPr/>
          <p:nvPr/>
        </p:nvSpPr>
        <p:spPr>
          <a:xfrm>
            <a:off x="13781762" y="4731129"/>
            <a:ext cx="7343245" cy="1569660"/>
          </a:xfrm>
          <a:prstGeom prst="rect">
            <a:avLst/>
          </a:prstGeom>
        </p:spPr>
        <p:txBody>
          <a:bodyPr wrap="square">
            <a:spAutoFit/>
          </a:bodyPr>
          <a:lstStyle/>
          <a:p>
            <a:r>
              <a:rPr lang="zh-CN" altLang="en-US" sz="4800" b="1" dirty="0">
                <a:latin typeface="楷体" panose="02010609060101010101" pitchFamily="49" charset="-122"/>
                <a:ea typeface="楷体" panose="02010609060101010101" pitchFamily="49" charset="-122"/>
              </a:rPr>
              <a:t>能使酸性高锰酸钾溶液褪色</a:t>
            </a:r>
          </a:p>
        </p:txBody>
      </p:sp>
      <p:sp>
        <p:nvSpPr>
          <p:cNvPr id="36" name="矩形 35">
            <a:extLst>
              <a:ext uri="{FF2B5EF4-FFF2-40B4-BE49-F238E27FC236}">
                <a16:creationId xmlns:a16="http://schemas.microsoft.com/office/drawing/2014/main" xmlns="" id="{FE9195EA-DA00-405F-AF76-94E26AE1D2E7}"/>
              </a:ext>
            </a:extLst>
          </p:cNvPr>
          <p:cNvSpPr/>
          <p:nvPr/>
        </p:nvSpPr>
        <p:spPr>
          <a:xfrm>
            <a:off x="13865433" y="6858000"/>
            <a:ext cx="6991016"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燃烧：火焰明亮，带黑烟</a:t>
            </a:r>
          </a:p>
        </p:txBody>
      </p:sp>
      <p:grpSp>
        <p:nvGrpSpPr>
          <p:cNvPr id="21" name="组合 20">
            <a:extLst>
              <a:ext uri="{FF2B5EF4-FFF2-40B4-BE49-F238E27FC236}">
                <a16:creationId xmlns:a16="http://schemas.microsoft.com/office/drawing/2014/main" xmlns="" id="{7A549292-7B5F-49F3-A1F1-6618B97CCA3E}"/>
              </a:ext>
            </a:extLst>
          </p:cNvPr>
          <p:cNvGrpSpPr/>
          <p:nvPr/>
        </p:nvGrpSpPr>
        <p:grpSpPr>
          <a:xfrm>
            <a:off x="2690828" y="6130236"/>
            <a:ext cx="6662167" cy="831923"/>
            <a:chOff x="2690828" y="6130236"/>
            <a:chExt cx="6662167" cy="831923"/>
          </a:xfrm>
        </p:grpSpPr>
        <p:sp>
          <p:nvSpPr>
            <p:cNvPr id="39" name="矩形 38">
              <a:extLst>
                <a:ext uri="{FF2B5EF4-FFF2-40B4-BE49-F238E27FC236}">
                  <a16:creationId xmlns:a16="http://schemas.microsoft.com/office/drawing/2014/main" xmlns="" id="{1293954C-A52F-4F44-B373-7F272C210E54}"/>
                </a:ext>
              </a:extLst>
            </p:cNvPr>
            <p:cNvSpPr/>
            <p:nvPr/>
          </p:nvSpPr>
          <p:spPr>
            <a:xfrm>
              <a:off x="7930811" y="6131162"/>
              <a:ext cx="1422184"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溴水</a:t>
              </a:r>
            </a:p>
          </p:txBody>
        </p:sp>
        <p:sp>
          <p:nvSpPr>
            <p:cNvPr id="40" name="矩形 39">
              <a:extLst>
                <a:ext uri="{FF2B5EF4-FFF2-40B4-BE49-F238E27FC236}">
                  <a16:creationId xmlns:a16="http://schemas.microsoft.com/office/drawing/2014/main" xmlns="" id="{6E9E552C-8FC1-4CFA-A0DB-5BAA3F0D7557}"/>
                </a:ext>
              </a:extLst>
            </p:cNvPr>
            <p:cNvSpPr/>
            <p:nvPr/>
          </p:nvSpPr>
          <p:spPr>
            <a:xfrm>
              <a:off x="2690828" y="6130236"/>
              <a:ext cx="2659702"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加成反应</a:t>
              </a:r>
            </a:p>
          </p:txBody>
        </p:sp>
      </p:grpSp>
      <p:sp>
        <p:nvSpPr>
          <p:cNvPr id="41" name="矩形 40">
            <a:extLst>
              <a:ext uri="{FF2B5EF4-FFF2-40B4-BE49-F238E27FC236}">
                <a16:creationId xmlns:a16="http://schemas.microsoft.com/office/drawing/2014/main" xmlns="" id="{96AE774A-2AF1-4179-A791-30031990F0BF}"/>
              </a:ext>
            </a:extLst>
          </p:cNvPr>
          <p:cNvSpPr/>
          <p:nvPr/>
        </p:nvSpPr>
        <p:spPr>
          <a:xfrm>
            <a:off x="8272009" y="8543288"/>
            <a:ext cx="7008695" cy="1569660"/>
          </a:xfrm>
          <a:prstGeom prst="rect">
            <a:avLst/>
          </a:prstGeom>
        </p:spPr>
        <p:txBody>
          <a:bodyPr wrap="square">
            <a:spAutoFit/>
          </a:bodyPr>
          <a:lstStyle/>
          <a:p>
            <a:r>
              <a:rPr lang="zh-CN" altLang="en-US" sz="4800" b="1" dirty="0">
                <a:latin typeface="楷体" panose="02010609060101010101" pitchFamily="49" charset="-122"/>
                <a:ea typeface="楷体" panose="02010609060101010101" pitchFamily="49" charset="-122"/>
              </a:rPr>
              <a:t>鉴别：能使溴水和酸性高锰酸钾溶液褪色</a:t>
            </a:r>
          </a:p>
        </p:txBody>
      </p:sp>
    </p:spTree>
    <p:extLst>
      <p:ext uri="{BB962C8B-B14F-4D97-AF65-F5344CB8AC3E}">
        <p14:creationId xmlns:p14="http://schemas.microsoft.com/office/powerpoint/2010/main" val="826452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CD5BE642-49BE-4C51-A969-5D55BE4A18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0000"/>
          <a:stretch/>
        </p:blipFill>
        <p:spPr>
          <a:xfrm>
            <a:off x="-267900" y="3128640"/>
            <a:ext cx="24088514" cy="5040000"/>
          </a:xfrm>
          <a:prstGeom prst="rect">
            <a:avLst/>
          </a:prstGeom>
        </p:spPr>
      </p:pic>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3359457" cy="956672"/>
          </a:xfrm>
          <a:prstGeom prst="rect">
            <a:avLst/>
          </a:prstGeom>
          <a:noFill/>
        </p:spPr>
        <p:txBody>
          <a:bodyPr wrap="square" rtlCol="0">
            <a:spAutoFit/>
          </a:bodyPr>
          <a:lstStyle/>
          <a:p>
            <a:pPr algn="ctr" defTabSz="1218149">
              <a:lnSpc>
                <a:spcPct val="120000"/>
              </a:lnSpc>
            </a:pPr>
            <a:r>
              <a:rPr lang="zh-CN" altLang="en-US" sz="5397" b="1" dirty="0">
                <a:solidFill>
                  <a:prstClr val="black"/>
                </a:solidFill>
                <a:latin typeface="黑体" panose="02010609060101010101" pitchFamily="49" charset="-122"/>
                <a:ea typeface="黑体" panose="02010609060101010101" pitchFamily="49" charset="-122"/>
                <a:sym typeface="+mn-lt"/>
              </a:rPr>
              <a:t>甲烷、乙烯与苯化学性质比较</a:t>
            </a:r>
          </a:p>
        </p:txBody>
      </p:sp>
      <p:sp>
        <p:nvSpPr>
          <p:cNvPr id="20" name="矩形 19">
            <a:extLst>
              <a:ext uri="{FF2B5EF4-FFF2-40B4-BE49-F238E27FC236}">
                <a16:creationId xmlns:a16="http://schemas.microsoft.com/office/drawing/2014/main" xmlns="" id="{D65C3900-F12F-4DE5-B688-F8191C10062C}"/>
              </a:ext>
            </a:extLst>
          </p:cNvPr>
          <p:cNvSpPr/>
          <p:nvPr/>
        </p:nvSpPr>
        <p:spPr>
          <a:xfrm>
            <a:off x="11386146" y="6144984"/>
            <a:ext cx="880369" cy="923330"/>
          </a:xfrm>
          <a:prstGeom prst="rect">
            <a:avLst/>
          </a:prstGeom>
        </p:spPr>
        <p:txBody>
          <a:bodyPr wrap="none">
            <a:spAutoFit/>
          </a:bodyPr>
          <a:lstStyle/>
          <a:p>
            <a:pPr algn="ctr"/>
            <a:r>
              <a:rPr lang="zh-CN" altLang="en-US" sz="5400" b="1" dirty="0">
                <a:latin typeface="楷体" panose="02010609060101010101" pitchFamily="49" charset="-122"/>
                <a:ea typeface="楷体" panose="02010609060101010101" pitchFamily="49" charset="-122"/>
              </a:rPr>
              <a:t>苯</a:t>
            </a:r>
          </a:p>
        </p:txBody>
      </p:sp>
      <p:sp>
        <p:nvSpPr>
          <p:cNvPr id="34" name="矩形 33">
            <a:extLst>
              <a:ext uri="{FF2B5EF4-FFF2-40B4-BE49-F238E27FC236}">
                <a16:creationId xmlns:a16="http://schemas.microsoft.com/office/drawing/2014/main" xmlns="" id="{99E1D987-369A-4BDC-B997-DB13F9CF85E1}"/>
              </a:ext>
            </a:extLst>
          </p:cNvPr>
          <p:cNvSpPr/>
          <p:nvPr/>
        </p:nvSpPr>
        <p:spPr>
          <a:xfrm>
            <a:off x="13781762" y="4731129"/>
            <a:ext cx="7343245" cy="1569660"/>
          </a:xfrm>
          <a:prstGeom prst="rect">
            <a:avLst/>
          </a:prstGeom>
        </p:spPr>
        <p:txBody>
          <a:bodyPr wrap="square">
            <a:spAutoFit/>
          </a:bodyPr>
          <a:lstStyle/>
          <a:p>
            <a:r>
              <a:rPr lang="zh-CN" altLang="en-US" sz="4800" b="1" dirty="0">
                <a:latin typeface="楷体" panose="02010609060101010101" pitchFamily="49" charset="-122"/>
                <a:ea typeface="楷体" panose="02010609060101010101" pitchFamily="49" charset="-122"/>
              </a:rPr>
              <a:t>不能使酸性高锰酸钾溶液褪色</a:t>
            </a:r>
          </a:p>
        </p:txBody>
      </p:sp>
      <p:sp>
        <p:nvSpPr>
          <p:cNvPr id="36" name="矩形 35">
            <a:extLst>
              <a:ext uri="{FF2B5EF4-FFF2-40B4-BE49-F238E27FC236}">
                <a16:creationId xmlns:a16="http://schemas.microsoft.com/office/drawing/2014/main" xmlns="" id="{FE9195EA-DA00-405F-AF76-94E26AE1D2E7}"/>
              </a:ext>
            </a:extLst>
          </p:cNvPr>
          <p:cNvSpPr/>
          <p:nvPr/>
        </p:nvSpPr>
        <p:spPr>
          <a:xfrm>
            <a:off x="13865433" y="6858000"/>
            <a:ext cx="6991016"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燃烧：火焰明亮，带浓烟</a:t>
            </a:r>
          </a:p>
        </p:txBody>
      </p:sp>
      <p:grpSp>
        <p:nvGrpSpPr>
          <p:cNvPr id="21" name="组合 20">
            <a:extLst>
              <a:ext uri="{FF2B5EF4-FFF2-40B4-BE49-F238E27FC236}">
                <a16:creationId xmlns:a16="http://schemas.microsoft.com/office/drawing/2014/main" xmlns="" id="{7A549292-7B5F-49F3-A1F1-6618B97CCA3E}"/>
              </a:ext>
            </a:extLst>
          </p:cNvPr>
          <p:cNvGrpSpPr/>
          <p:nvPr/>
        </p:nvGrpSpPr>
        <p:grpSpPr>
          <a:xfrm>
            <a:off x="3285186" y="6744620"/>
            <a:ext cx="6042318" cy="889241"/>
            <a:chOff x="3310677" y="6131162"/>
            <a:chExt cx="6042318" cy="889241"/>
          </a:xfrm>
        </p:grpSpPr>
        <p:sp>
          <p:nvSpPr>
            <p:cNvPr id="39" name="矩形 38">
              <a:extLst>
                <a:ext uri="{FF2B5EF4-FFF2-40B4-BE49-F238E27FC236}">
                  <a16:creationId xmlns:a16="http://schemas.microsoft.com/office/drawing/2014/main" xmlns="" id="{1293954C-A52F-4F44-B373-7F272C210E54}"/>
                </a:ext>
              </a:extLst>
            </p:cNvPr>
            <p:cNvSpPr/>
            <p:nvPr/>
          </p:nvSpPr>
          <p:spPr>
            <a:xfrm>
              <a:off x="7930811" y="6131162"/>
              <a:ext cx="1422184"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溴水</a:t>
              </a:r>
            </a:p>
          </p:txBody>
        </p:sp>
        <p:sp>
          <p:nvSpPr>
            <p:cNvPr id="40" name="矩形 39">
              <a:extLst>
                <a:ext uri="{FF2B5EF4-FFF2-40B4-BE49-F238E27FC236}">
                  <a16:creationId xmlns:a16="http://schemas.microsoft.com/office/drawing/2014/main" xmlns="" id="{6E9E552C-8FC1-4CFA-A0DB-5BAA3F0D7557}"/>
                </a:ext>
              </a:extLst>
            </p:cNvPr>
            <p:cNvSpPr/>
            <p:nvPr/>
          </p:nvSpPr>
          <p:spPr>
            <a:xfrm>
              <a:off x="3310677" y="6189406"/>
              <a:ext cx="1422184"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萃取</a:t>
              </a:r>
            </a:p>
          </p:txBody>
        </p:sp>
      </p:grpSp>
      <p:sp>
        <p:nvSpPr>
          <p:cNvPr id="41" name="矩形 40">
            <a:extLst>
              <a:ext uri="{FF2B5EF4-FFF2-40B4-BE49-F238E27FC236}">
                <a16:creationId xmlns:a16="http://schemas.microsoft.com/office/drawing/2014/main" xmlns="" id="{96AE774A-2AF1-4179-A791-30031990F0BF}"/>
              </a:ext>
            </a:extLst>
          </p:cNvPr>
          <p:cNvSpPr/>
          <p:nvPr/>
        </p:nvSpPr>
        <p:spPr>
          <a:xfrm>
            <a:off x="7344805" y="8564225"/>
            <a:ext cx="8551804" cy="1569660"/>
          </a:xfrm>
          <a:prstGeom prst="rect">
            <a:avLst/>
          </a:prstGeom>
        </p:spPr>
        <p:txBody>
          <a:bodyPr wrap="square">
            <a:spAutoFit/>
          </a:bodyPr>
          <a:lstStyle/>
          <a:p>
            <a:r>
              <a:rPr lang="zh-CN" altLang="en-US" sz="4800" b="1" spc="-150" dirty="0">
                <a:latin typeface="楷体" panose="02010609060101010101" pitchFamily="49" charset="-122"/>
                <a:ea typeface="楷体" panose="02010609060101010101" pitchFamily="49" charset="-122"/>
              </a:rPr>
              <a:t>鉴别：将溴水加入苯中振荡分层，上层呈橙黄色，下层为无色</a:t>
            </a:r>
          </a:p>
        </p:txBody>
      </p:sp>
      <p:grpSp>
        <p:nvGrpSpPr>
          <p:cNvPr id="2" name="组合 1">
            <a:extLst>
              <a:ext uri="{FF2B5EF4-FFF2-40B4-BE49-F238E27FC236}">
                <a16:creationId xmlns:a16="http://schemas.microsoft.com/office/drawing/2014/main" xmlns="" id="{54859BDF-413B-4FEA-BD00-194E678315E8}"/>
              </a:ext>
            </a:extLst>
          </p:cNvPr>
          <p:cNvGrpSpPr/>
          <p:nvPr/>
        </p:nvGrpSpPr>
        <p:grpSpPr>
          <a:xfrm>
            <a:off x="2665337" y="4795011"/>
            <a:ext cx="6662167" cy="1662920"/>
            <a:chOff x="2665337" y="4795011"/>
            <a:chExt cx="6662167" cy="1662920"/>
          </a:xfrm>
        </p:grpSpPr>
        <p:grpSp>
          <p:nvGrpSpPr>
            <p:cNvPr id="17" name="组合 16">
              <a:extLst>
                <a:ext uri="{FF2B5EF4-FFF2-40B4-BE49-F238E27FC236}">
                  <a16:creationId xmlns:a16="http://schemas.microsoft.com/office/drawing/2014/main" xmlns="" id="{9C4B71A4-039D-4AE1-8D62-EAE00880A85C}"/>
                </a:ext>
              </a:extLst>
            </p:cNvPr>
            <p:cNvGrpSpPr/>
            <p:nvPr/>
          </p:nvGrpSpPr>
          <p:grpSpPr>
            <a:xfrm>
              <a:off x="2665337" y="5626008"/>
              <a:ext cx="6662167" cy="831923"/>
              <a:chOff x="2690828" y="6130236"/>
              <a:chExt cx="6662167" cy="831923"/>
            </a:xfrm>
          </p:grpSpPr>
          <p:sp>
            <p:nvSpPr>
              <p:cNvPr id="18" name="矩形 17">
                <a:extLst>
                  <a:ext uri="{FF2B5EF4-FFF2-40B4-BE49-F238E27FC236}">
                    <a16:creationId xmlns:a16="http://schemas.microsoft.com/office/drawing/2014/main" xmlns="" id="{5B4E1C08-455E-4BE2-B026-9C8F8BCE1056}"/>
                  </a:ext>
                </a:extLst>
              </p:cNvPr>
              <p:cNvSpPr/>
              <p:nvPr/>
            </p:nvSpPr>
            <p:spPr>
              <a:xfrm>
                <a:off x="7930811" y="6131162"/>
                <a:ext cx="1422184"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纯溴</a:t>
                </a:r>
              </a:p>
            </p:txBody>
          </p:sp>
          <p:sp>
            <p:nvSpPr>
              <p:cNvPr id="22" name="矩形 21">
                <a:extLst>
                  <a:ext uri="{FF2B5EF4-FFF2-40B4-BE49-F238E27FC236}">
                    <a16:creationId xmlns:a16="http://schemas.microsoft.com/office/drawing/2014/main" xmlns="" id="{A660B0E5-3784-4E59-9AFA-044589D6B377}"/>
                  </a:ext>
                </a:extLst>
              </p:cNvPr>
              <p:cNvSpPr/>
              <p:nvPr/>
            </p:nvSpPr>
            <p:spPr>
              <a:xfrm>
                <a:off x="2690828" y="6130236"/>
                <a:ext cx="2659702"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取代反应</a:t>
                </a:r>
              </a:p>
            </p:txBody>
          </p:sp>
        </p:grpSp>
        <p:sp>
          <p:nvSpPr>
            <p:cNvPr id="23" name="矩形 22">
              <a:extLst>
                <a:ext uri="{FF2B5EF4-FFF2-40B4-BE49-F238E27FC236}">
                  <a16:creationId xmlns:a16="http://schemas.microsoft.com/office/drawing/2014/main" xmlns="" id="{501FF4ED-0BD8-4E30-804A-918F2F07516B}"/>
                </a:ext>
              </a:extLst>
            </p:cNvPr>
            <p:cNvSpPr/>
            <p:nvPr/>
          </p:nvSpPr>
          <p:spPr>
            <a:xfrm>
              <a:off x="5424001" y="4795011"/>
              <a:ext cx="2040943" cy="830997"/>
            </a:xfrm>
            <a:prstGeom prst="rect">
              <a:avLst/>
            </a:prstGeom>
          </p:spPr>
          <p:txBody>
            <a:bodyPr wrap="none">
              <a:spAutoFit/>
            </a:bodyPr>
            <a:lstStyle/>
            <a:p>
              <a:r>
                <a:rPr lang="zh-CN" altLang="en-US" sz="4800" b="1" dirty="0">
                  <a:latin typeface="楷体" panose="02010609060101010101" pitchFamily="49" charset="-122"/>
                  <a:ea typeface="楷体" panose="02010609060101010101" pitchFamily="49" charset="-122"/>
                </a:rPr>
                <a:t>溴化铁</a:t>
              </a:r>
            </a:p>
          </p:txBody>
        </p:sp>
      </p:grpSp>
      <p:pic>
        <p:nvPicPr>
          <p:cNvPr id="24" name="图片 23">
            <a:extLst>
              <a:ext uri="{FF2B5EF4-FFF2-40B4-BE49-F238E27FC236}">
                <a16:creationId xmlns:a16="http://schemas.microsoft.com/office/drawing/2014/main" xmlns="" id="{CD5BE642-49BE-4C51-A969-5D55BE4A18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7475" t="49861" r="28501" b="26436"/>
          <a:stretch/>
        </p:blipFill>
        <p:spPr>
          <a:xfrm>
            <a:off x="5070253" y="8197698"/>
            <a:ext cx="13100909" cy="2302715"/>
          </a:xfrm>
          <a:prstGeom prst="rect">
            <a:avLst/>
          </a:prstGeom>
        </p:spPr>
      </p:pic>
    </p:spTree>
    <p:extLst>
      <p:ext uri="{BB962C8B-B14F-4D97-AF65-F5344CB8AC3E}">
        <p14:creationId xmlns:p14="http://schemas.microsoft.com/office/powerpoint/2010/main" val="4165582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598009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下列化合物的分子中，所有原子都处于同一平面的有</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．乙烷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．甲苯（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．丙烯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．四氯乙烯（</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endParaRPr lang="en-US" altLang="zh-CN" sz="5400" b="1" spc="130" baseline="-25000" dirty="0">
              <a:solidFill>
                <a:prstClr val="black"/>
              </a:solidFill>
              <a:cs typeface="Times New Roman" panose="02020603050405020304" pitchFamily="18" charset="0"/>
              <a:sym typeface="+mn-lt"/>
            </a:endParaRPr>
          </a:p>
        </p:txBody>
      </p:sp>
      <p:grpSp>
        <p:nvGrpSpPr>
          <p:cNvPr id="2" name="组合 1">
            <a:extLst>
              <a:ext uri="{FF2B5EF4-FFF2-40B4-BE49-F238E27FC236}">
                <a16:creationId xmlns:a16="http://schemas.microsoft.com/office/drawing/2014/main" xmlns="" id="{15F5E104-52F5-43C9-888B-20165A4E064E}"/>
              </a:ext>
            </a:extLst>
          </p:cNvPr>
          <p:cNvGrpSpPr/>
          <p:nvPr/>
        </p:nvGrpSpPr>
        <p:grpSpPr>
          <a:xfrm>
            <a:off x="12448440" y="4833407"/>
            <a:ext cx="2622110" cy="1080000"/>
            <a:chOff x="7369860" y="10003254"/>
            <a:chExt cx="2622110" cy="1080000"/>
          </a:xfrm>
        </p:grpSpPr>
        <p:sp>
          <p:nvSpPr>
            <p:cNvPr id="20" name="KSO_Shape">
              <a:extLst>
                <a:ext uri="{FF2B5EF4-FFF2-40B4-BE49-F238E27FC236}">
                  <a16:creationId xmlns:a16="http://schemas.microsoft.com/office/drawing/2014/main" xmlns="" id="{78FB3121-FEEB-4794-9AA6-B74B90F380DA}"/>
                </a:ext>
              </a:extLst>
            </p:cNvPr>
            <p:cNvSpPr>
              <a:spLocks noChangeArrowheads="1"/>
            </p:cNvSpPr>
            <p:nvPr/>
          </p:nvSpPr>
          <p:spPr bwMode="auto">
            <a:xfrm>
              <a:off x="7369860" y="10003254"/>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chemeClr val="tx1"/>
            </a:solidFill>
            <a:ln w="12700">
              <a:solidFill>
                <a:srgbClr val="00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4000" b="1"/>
            </a:p>
          </p:txBody>
        </p:sp>
        <p:cxnSp>
          <p:nvCxnSpPr>
            <p:cNvPr id="21" name="直接连接符 20">
              <a:extLst>
                <a:ext uri="{FF2B5EF4-FFF2-40B4-BE49-F238E27FC236}">
                  <a16:creationId xmlns:a16="http://schemas.microsoft.com/office/drawing/2014/main" xmlns="" id="{DC8FDF6D-B8DE-4319-A2C2-6C41E9372E9F}"/>
                </a:ext>
              </a:extLst>
            </p:cNvPr>
            <p:cNvCxnSpPr/>
            <p:nvPr/>
          </p:nvCxnSpPr>
          <p:spPr>
            <a:xfrm>
              <a:off x="8617503" y="10543254"/>
              <a:ext cx="28673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a16="http://schemas.microsoft.com/office/drawing/2014/main" xmlns="" id="{C8271436-4708-4DCC-A53F-5578C8CF92B0}"/>
                </a:ext>
              </a:extLst>
            </p:cNvPr>
            <p:cNvSpPr txBox="1"/>
            <p:nvPr/>
          </p:nvSpPr>
          <p:spPr>
            <a:xfrm>
              <a:off x="8866341" y="10161158"/>
              <a:ext cx="1125629" cy="707886"/>
            </a:xfrm>
            <a:prstGeom prst="rect">
              <a:avLst/>
            </a:prstGeom>
            <a:noFill/>
          </p:spPr>
          <p:txBody>
            <a:bodyPr wrap="none" rtlCol="0">
              <a:spAutoFit/>
            </a:bodyPr>
            <a:lstStyle/>
            <a:p>
              <a:r>
                <a:rPr lang="en-US" altLang="zh-CN" sz="4000" b="1" dirty="0"/>
                <a:t>CH</a:t>
              </a:r>
              <a:r>
                <a:rPr lang="en-US" altLang="zh-CN" sz="4000" b="1" baseline="-25000" dirty="0"/>
                <a:t>3</a:t>
              </a:r>
              <a:endParaRPr lang="zh-CN" altLang="en-US" sz="4000" b="1" baseline="-25000" dirty="0"/>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979966" y="9085049"/>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乙烷具有甲烷的结构特点，所有原子不可能在同一个平面上，故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p:txBody>
      </p:sp>
    </p:spTree>
    <p:extLst>
      <p:ext uri="{BB962C8B-B14F-4D97-AF65-F5344CB8AC3E}">
        <p14:creationId xmlns:p14="http://schemas.microsoft.com/office/powerpoint/2010/main" val="2310809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598009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下列化合物的分子中，所有原子都处于同一平面的有</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．乙烷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．甲苯（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．丙烯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．四氯乙烯（</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endParaRPr lang="en-US" altLang="zh-CN" sz="5400" b="1" spc="130" baseline="-25000" dirty="0">
              <a:solidFill>
                <a:prstClr val="black"/>
              </a:solidFill>
              <a:cs typeface="Times New Roman" panose="02020603050405020304" pitchFamily="18" charset="0"/>
              <a:sym typeface="+mn-lt"/>
            </a:endParaRPr>
          </a:p>
        </p:txBody>
      </p:sp>
      <p:grpSp>
        <p:nvGrpSpPr>
          <p:cNvPr id="2" name="组合 1">
            <a:extLst>
              <a:ext uri="{FF2B5EF4-FFF2-40B4-BE49-F238E27FC236}">
                <a16:creationId xmlns:a16="http://schemas.microsoft.com/office/drawing/2014/main" xmlns="" id="{15F5E104-52F5-43C9-888B-20165A4E064E}"/>
              </a:ext>
            </a:extLst>
          </p:cNvPr>
          <p:cNvGrpSpPr/>
          <p:nvPr/>
        </p:nvGrpSpPr>
        <p:grpSpPr>
          <a:xfrm>
            <a:off x="12448440" y="4833407"/>
            <a:ext cx="2622110" cy="1080000"/>
            <a:chOff x="7369860" y="10003254"/>
            <a:chExt cx="2622110" cy="1080000"/>
          </a:xfrm>
        </p:grpSpPr>
        <p:sp>
          <p:nvSpPr>
            <p:cNvPr id="20" name="KSO_Shape">
              <a:extLst>
                <a:ext uri="{FF2B5EF4-FFF2-40B4-BE49-F238E27FC236}">
                  <a16:creationId xmlns:a16="http://schemas.microsoft.com/office/drawing/2014/main" xmlns="" id="{78FB3121-FEEB-4794-9AA6-B74B90F380DA}"/>
                </a:ext>
              </a:extLst>
            </p:cNvPr>
            <p:cNvSpPr>
              <a:spLocks noChangeArrowheads="1"/>
            </p:cNvSpPr>
            <p:nvPr/>
          </p:nvSpPr>
          <p:spPr bwMode="auto">
            <a:xfrm>
              <a:off x="7369860" y="10003254"/>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chemeClr val="tx1"/>
            </a:solidFill>
            <a:ln w="12700">
              <a:solidFill>
                <a:srgbClr val="00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4000" b="1"/>
            </a:p>
          </p:txBody>
        </p:sp>
        <p:cxnSp>
          <p:nvCxnSpPr>
            <p:cNvPr id="21" name="直接连接符 20">
              <a:extLst>
                <a:ext uri="{FF2B5EF4-FFF2-40B4-BE49-F238E27FC236}">
                  <a16:creationId xmlns:a16="http://schemas.microsoft.com/office/drawing/2014/main" xmlns="" id="{DC8FDF6D-B8DE-4319-A2C2-6C41E9372E9F}"/>
                </a:ext>
              </a:extLst>
            </p:cNvPr>
            <p:cNvCxnSpPr/>
            <p:nvPr/>
          </p:nvCxnSpPr>
          <p:spPr>
            <a:xfrm>
              <a:off x="8617503" y="10543254"/>
              <a:ext cx="28673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a16="http://schemas.microsoft.com/office/drawing/2014/main" xmlns="" id="{C8271436-4708-4DCC-A53F-5578C8CF92B0}"/>
                </a:ext>
              </a:extLst>
            </p:cNvPr>
            <p:cNvSpPr txBox="1"/>
            <p:nvPr/>
          </p:nvSpPr>
          <p:spPr>
            <a:xfrm>
              <a:off x="8866341" y="10161158"/>
              <a:ext cx="1125629" cy="707886"/>
            </a:xfrm>
            <a:prstGeom prst="rect">
              <a:avLst/>
            </a:prstGeom>
            <a:noFill/>
          </p:spPr>
          <p:txBody>
            <a:bodyPr wrap="none" rtlCol="0">
              <a:spAutoFit/>
            </a:bodyPr>
            <a:lstStyle/>
            <a:p>
              <a:r>
                <a:rPr lang="en-US" altLang="zh-CN" sz="4000" b="1" dirty="0"/>
                <a:t>CH</a:t>
              </a:r>
              <a:r>
                <a:rPr lang="en-US" altLang="zh-CN" sz="4000" b="1" baseline="-25000" dirty="0"/>
                <a:t>3</a:t>
              </a:r>
              <a:endParaRPr lang="zh-CN" altLang="en-US" sz="4000" b="1" baseline="-25000" dirty="0"/>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823589" y="8980096"/>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甲苯中含有甲基，具有甲烷的结构特点，所有原子不可能在同一个平面上，故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p:txBody>
      </p:sp>
    </p:spTree>
    <p:extLst>
      <p:ext uri="{BB962C8B-B14F-4D97-AF65-F5344CB8AC3E}">
        <p14:creationId xmlns:p14="http://schemas.microsoft.com/office/powerpoint/2010/main" val="26756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598009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下列化合物的分子中，所有原子都处于同一平面的有</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．乙烷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．甲苯（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．丙烯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．四氯乙烯（</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endParaRPr lang="en-US" altLang="zh-CN" sz="5400" b="1" spc="130" baseline="-25000" dirty="0">
              <a:solidFill>
                <a:prstClr val="black"/>
              </a:solidFill>
              <a:cs typeface="Times New Roman" panose="02020603050405020304" pitchFamily="18" charset="0"/>
              <a:sym typeface="+mn-lt"/>
            </a:endParaRPr>
          </a:p>
        </p:txBody>
      </p:sp>
      <p:grpSp>
        <p:nvGrpSpPr>
          <p:cNvPr id="2" name="组合 1">
            <a:extLst>
              <a:ext uri="{FF2B5EF4-FFF2-40B4-BE49-F238E27FC236}">
                <a16:creationId xmlns:a16="http://schemas.microsoft.com/office/drawing/2014/main" xmlns="" id="{15F5E104-52F5-43C9-888B-20165A4E064E}"/>
              </a:ext>
            </a:extLst>
          </p:cNvPr>
          <p:cNvGrpSpPr/>
          <p:nvPr/>
        </p:nvGrpSpPr>
        <p:grpSpPr>
          <a:xfrm>
            <a:off x="12448440" y="4833407"/>
            <a:ext cx="2622110" cy="1080000"/>
            <a:chOff x="7369860" y="10003254"/>
            <a:chExt cx="2622110" cy="1080000"/>
          </a:xfrm>
        </p:grpSpPr>
        <p:sp>
          <p:nvSpPr>
            <p:cNvPr id="20" name="KSO_Shape">
              <a:extLst>
                <a:ext uri="{FF2B5EF4-FFF2-40B4-BE49-F238E27FC236}">
                  <a16:creationId xmlns:a16="http://schemas.microsoft.com/office/drawing/2014/main" xmlns="" id="{78FB3121-FEEB-4794-9AA6-B74B90F380DA}"/>
                </a:ext>
              </a:extLst>
            </p:cNvPr>
            <p:cNvSpPr>
              <a:spLocks noChangeArrowheads="1"/>
            </p:cNvSpPr>
            <p:nvPr/>
          </p:nvSpPr>
          <p:spPr bwMode="auto">
            <a:xfrm>
              <a:off x="7369860" y="10003254"/>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chemeClr val="tx1"/>
            </a:solidFill>
            <a:ln w="12700">
              <a:solidFill>
                <a:srgbClr val="00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4000" b="1"/>
            </a:p>
          </p:txBody>
        </p:sp>
        <p:cxnSp>
          <p:nvCxnSpPr>
            <p:cNvPr id="21" name="直接连接符 20">
              <a:extLst>
                <a:ext uri="{FF2B5EF4-FFF2-40B4-BE49-F238E27FC236}">
                  <a16:creationId xmlns:a16="http://schemas.microsoft.com/office/drawing/2014/main" xmlns="" id="{DC8FDF6D-B8DE-4319-A2C2-6C41E9372E9F}"/>
                </a:ext>
              </a:extLst>
            </p:cNvPr>
            <p:cNvCxnSpPr/>
            <p:nvPr/>
          </p:nvCxnSpPr>
          <p:spPr>
            <a:xfrm>
              <a:off x="8617503" y="10543254"/>
              <a:ext cx="28673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a16="http://schemas.microsoft.com/office/drawing/2014/main" xmlns="" id="{C8271436-4708-4DCC-A53F-5578C8CF92B0}"/>
                </a:ext>
              </a:extLst>
            </p:cNvPr>
            <p:cNvSpPr txBox="1"/>
            <p:nvPr/>
          </p:nvSpPr>
          <p:spPr>
            <a:xfrm>
              <a:off x="8866341" y="10161158"/>
              <a:ext cx="1125629" cy="707886"/>
            </a:xfrm>
            <a:prstGeom prst="rect">
              <a:avLst/>
            </a:prstGeom>
            <a:noFill/>
          </p:spPr>
          <p:txBody>
            <a:bodyPr wrap="none" rtlCol="0">
              <a:spAutoFit/>
            </a:bodyPr>
            <a:lstStyle/>
            <a:p>
              <a:r>
                <a:rPr lang="en-US" altLang="zh-CN" sz="4000" b="1" dirty="0"/>
                <a:t>CH</a:t>
              </a:r>
              <a:r>
                <a:rPr lang="en-US" altLang="zh-CN" sz="4000" b="1" baseline="-25000" dirty="0"/>
                <a:t>3</a:t>
              </a:r>
              <a:endParaRPr lang="zh-CN" altLang="en-US" sz="4000" b="1" baseline="-25000" dirty="0"/>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979966" y="9448278"/>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丙烯中含有甲基，具有甲烷的结构特点，所有原子不可能在同一平面上，故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p:txBody>
      </p:sp>
    </p:spTree>
    <p:extLst>
      <p:ext uri="{BB962C8B-B14F-4D97-AF65-F5344CB8AC3E}">
        <p14:creationId xmlns:p14="http://schemas.microsoft.com/office/powerpoint/2010/main" val="295596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598009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下列化合物的分子中，所有原子都处于同一平面的有</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．乙烷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．甲苯（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．丙烯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．四氯乙烯（</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=CCl</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endParaRPr lang="en-US" altLang="zh-CN" sz="5400" b="1" spc="130" baseline="-25000" dirty="0">
              <a:solidFill>
                <a:prstClr val="black"/>
              </a:solidFill>
              <a:cs typeface="Times New Roman" panose="02020603050405020304" pitchFamily="18" charset="0"/>
              <a:sym typeface="+mn-lt"/>
            </a:endParaRPr>
          </a:p>
        </p:txBody>
      </p:sp>
      <p:grpSp>
        <p:nvGrpSpPr>
          <p:cNvPr id="2" name="组合 1">
            <a:extLst>
              <a:ext uri="{FF2B5EF4-FFF2-40B4-BE49-F238E27FC236}">
                <a16:creationId xmlns:a16="http://schemas.microsoft.com/office/drawing/2014/main" xmlns="" id="{15F5E104-52F5-43C9-888B-20165A4E064E}"/>
              </a:ext>
            </a:extLst>
          </p:cNvPr>
          <p:cNvGrpSpPr/>
          <p:nvPr/>
        </p:nvGrpSpPr>
        <p:grpSpPr>
          <a:xfrm>
            <a:off x="12448440" y="4833407"/>
            <a:ext cx="2622110" cy="1080000"/>
            <a:chOff x="7369860" y="10003254"/>
            <a:chExt cx="2622110" cy="1080000"/>
          </a:xfrm>
        </p:grpSpPr>
        <p:sp>
          <p:nvSpPr>
            <p:cNvPr id="20" name="KSO_Shape">
              <a:extLst>
                <a:ext uri="{FF2B5EF4-FFF2-40B4-BE49-F238E27FC236}">
                  <a16:creationId xmlns:a16="http://schemas.microsoft.com/office/drawing/2014/main" xmlns="" id="{78FB3121-FEEB-4794-9AA6-B74B90F380DA}"/>
                </a:ext>
              </a:extLst>
            </p:cNvPr>
            <p:cNvSpPr>
              <a:spLocks noChangeArrowheads="1"/>
            </p:cNvSpPr>
            <p:nvPr/>
          </p:nvSpPr>
          <p:spPr bwMode="auto">
            <a:xfrm>
              <a:off x="7369860" y="10003254"/>
              <a:ext cx="1260000" cy="1080000"/>
            </a:xfrm>
            <a:custGeom>
              <a:avLst/>
              <a:gdLst>
                <a:gd name="T0" fmla="*/ 1088659 w 3120865"/>
                <a:gd name="T1" fmla="*/ 472842 h 2698249"/>
                <a:gd name="T2" fmla="*/ 1103411 w 3120865"/>
                <a:gd name="T3" fmla="*/ 481363 h 2698249"/>
                <a:gd name="T4" fmla="*/ 821728 w 3120865"/>
                <a:gd name="T5" fmla="*/ 969489 h 2698249"/>
                <a:gd name="T6" fmla="*/ 806975 w 3120865"/>
                <a:gd name="T7" fmla="*/ 960967 h 2698249"/>
                <a:gd name="T8" fmla="*/ 74168 w 3120865"/>
                <a:gd name="T9" fmla="*/ 472842 h 2698249"/>
                <a:gd name="T10" fmla="*/ 355852 w 3120865"/>
                <a:gd name="T11" fmla="*/ 960967 h 2698249"/>
                <a:gd name="T12" fmla="*/ 341099 w 3120865"/>
                <a:gd name="T13" fmla="*/ 969489 h 2698249"/>
                <a:gd name="T14" fmla="*/ 59415 w 3120865"/>
                <a:gd name="T15" fmla="*/ 481363 h 2698249"/>
                <a:gd name="T16" fmla="*/ 299729 w 3120865"/>
                <a:gd name="T17" fmla="*/ 59502 h 2698249"/>
                <a:gd name="T18" fmla="*/ 863097 w 3120865"/>
                <a:gd name="T19" fmla="*/ 59502 h 2698249"/>
                <a:gd name="T20" fmla="*/ 863097 w 3120865"/>
                <a:gd name="T21" fmla="*/ 76545 h 2698249"/>
                <a:gd name="T22" fmla="*/ 299729 w 3120865"/>
                <a:gd name="T23" fmla="*/ 76545 h 2698249"/>
                <a:gd name="T24" fmla="*/ 299667 w 3120865"/>
                <a:gd name="T25" fmla="*/ 15899 h 2698249"/>
                <a:gd name="T26" fmla="*/ 18381 w 3120865"/>
                <a:gd name="T27" fmla="*/ 502923 h 2698249"/>
                <a:gd name="T28" fmla="*/ 299667 w 3120865"/>
                <a:gd name="T29" fmla="*/ 989946 h 2698249"/>
                <a:gd name="T30" fmla="*/ 863160 w 3120865"/>
                <a:gd name="T31" fmla="*/ 989946 h 2698249"/>
                <a:gd name="T32" fmla="*/ 1144446 w 3120865"/>
                <a:gd name="T33" fmla="*/ 502923 h 2698249"/>
                <a:gd name="T34" fmla="*/ 863160 w 3120865"/>
                <a:gd name="T35" fmla="*/ 15899 h 2698249"/>
                <a:gd name="T36" fmla="*/ 290469 w 3120865"/>
                <a:gd name="T37" fmla="*/ 0 h 2698249"/>
                <a:gd name="T38" fmla="*/ 872357 w 3120865"/>
                <a:gd name="T39" fmla="*/ 0 h 2698249"/>
                <a:gd name="T40" fmla="*/ 1162827 w 3120865"/>
                <a:gd name="T41" fmla="*/ 502923 h 2698249"/>
                <a:gd name="T42" fmla="*/ 872357 w 3120865"/>
                <a:gd name="T43" fmla="*/ 1005845 h 2698249"/>
                <a:gd name="T44" fmla="*/ 290469 w 3120865"/>
                <a:gd name="T45" fmla="*/ 1005845 h 2698249"/>
                <a:gd name="T46" fmla="*/ 0 w 3120865"/>
                <a:gd name="T47" fmla="*/ 502923 h 2698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20865" h="2698249">
                  <a:moveTo>
                    <a:pt x="2921809" y="1268431"/>
                  </a:moveTo>
                  <a:lnTo>
                    <a:pt x="2961403" y="1291290"/>
                  </a:lnTo>
                  <a:lnTo>
                    <a:pt x="2205403" y="2600721"/>
                  </a:lnTo>
                  <a:lnTo>
                    <a:pt x="2165809" y="2577861"/>
                  </a:lnTo>
                  <a:lnTo>
                    <a:pt x="2921809" y="1268431"/>
                  </a:lnTo>
                  <a:close/>
                  <a:moveTo>
                    <a:pt x="199056" y="1268431"/>
                  </a:moveTo>
                  <a:lnTo>
                    <a:pt x="955056" y="2577861"/>
                  </a:lnTo>
                  <a:lnTo>
                    <a:pt x="915462" y="2600721"/>
                  </a:lnTo>
                  <a:lnTo>
                    <a:pt x="159462" y="1291290"/>
                  </a:lnTo>
                  <a:lnTo>
                    <a:pt x="199056" y="1268431"/>
                  </a:lnTo>
                  <a:close/>
                  <a:moveTo>
                    <a:pt x="804432" y="159618"/>
                  </a:moveTo>
                  <a:lnTo>
                    <a:pt x="2316432" y="159618"/>
                  </a:lnTo>
                  <a:lnTo>
                    <a:pt x="2316432" y="205337"/>
                  </a:lnTo>
                  <a:lnTo>
                    <a:pt x="804432" y="205337"/>
                  </a:lnTo>
                  <a:lnTo>
                    <a:pt x="804432" y="159618"/>
                  </a:lnTo>
                  <a:close/>
                  <a:moveTo>
                    <a:pt x="804264" y="42651"/>
                  </a:moveTo>
                  <a:lnTo>
                    <a:pt x="49331" y="1349125"/>
                  </a:lnTo>
                  <a:lnTo>
                    <a:pt x="804264" y="2655598"/>
                  </a:lnTo>
                  <a:lnTo>
                    <a:pt x="2316601" y="2655598"/>
                  </a:lnTo>
                  <a:lnTo>
                    <a:pt x="3071534" y="1349125"/>
                  </a:lnTo>
                  <a:lnTo>
                    <a:pt x="2316601" y="42651"/>
                  </a:lnTo>
                  <a:lnTo>
                    <a:pt x="804264" y="42651"/>
                  </a:lnTo>
                  <a:close/>
                  <a:moveTo>
                    <a:pt x="779579" y="0"/>
                  </a:moveTo>
                  <a:lnTo>
                    <a:pt x="2341286" y="0"/>
                  </a:lnTo>
                  <a:lnTo>
                    <a:pt x="3120865" y="1349125"/>
                  </a:lnTo>
                  <a:lnTo>
                    <a:pt x="2341286" y="2698249"/>
                  </a:lnTo>
                  <a:lnTo>
                    <a:pt x="779579" y="2698249"/>
                  </a:lnTo>
                  <a:lnTo>
                    <a:pt x="0" y="1349125"/>
                  </a:lnTo>
                  <a:lnTo>
                    <a:pt x="779579" y="0"/>
                  </a:lnTo>
                  <a:close/>
                </a:path>
              </a:pathLst>
            </a:custGeom>
            <a:solidFill>
              <a:schemeClr val="tx1"/>
            </a:solidFill>
            <a:ln w="12700">
              <a:solidFill>
                <a:srgbClr val="000000"/>
              </a:solidFill>
              <a:miter lim="800000"/>
              <a:headEnd/>
              <a:tailEnd/>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4000" b="1"/>
            </a:p>
          </p:txBody>
        </p:sp>
        <p:cxnSp>
          <p:nvCxnSpPr>
            <p:cNvPr id="21" name="直接连接符 20">
              <a:extLst>
                <a:ext uri="{FF2B5EF4-FFF2-40B4-BE49-F238E27FC236}">
                  <a16:creationId xmlns:a16="http://schemas.microsoft.com/office/drawing/2014/main" xmlns="" id="{DC8FDF6D-B8DE-4319-A2C2-6C41E9372E9F}"/>
                </a:ext>
              </a:extLst>
            </p:cNvPr>
            <p:cNvCxnSpPr/>
            <p:nvPr/>
          </p:nvCxnSpPr>
          <p:spPr>
            <a:xfrm>
              <a:off x="8617503" y="10543254"/>
              <a:ext cx="28673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a16="http://schemas.microsoft.com/office/drawing/2014/main" xmlns="" id="{C8271436-4708-4DCC-A53F-5578C8CF92B0}"/>
                </a:ext>
              </a:extLst>
            </p:cNvPr>
            <p:cNvSpPr txBox="1"/>
            <p:nvPr/>
          </p:nvSpPr>
          <p:spPr>
            <a:xfrm>
              <a:off x="8866341" y="10161158"/>
              <a:ext cx="1125629" cy="707886"/>
            </a:xfrm>
            <a:prstGeom prst="rect">
              <a:avLst/>
            </a:prstGeom>
            <a:noFill/>
          </p:spPr>
          <p:txBody>
            <a:bodyPr wrap="none" rtlCol="0">
              <a:spAutoFit/>
            </a:bodyPr>
            <a:lstStyle/>
            <a:p>
              <a:r>
                <a:rPr lang="en-US" altLang="zh-CN" sz="4000" b="1" dirty="0"/>
                <a:t>CH</a:t>
              </a:r>
              <a:r>
                <a:rPr lang="en-US" altLang="zh-CN" sz="4000" b="1" baseline="-25000" dirty="0"/>
                <a:t>3</a:t>
              </a:r>
              <a:endParaRPr lang="zh-CN" altLang="en-US" sz="4000" b="1" baseline="-25000" dirty="0"/>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979966" y="9448278"/>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四氯乙烯结构与乙烯相似，乙烯为平面型结构，四氯乙烯也为平面结构，所有原子共平面，故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7488521" y="3116182"/>
            <a:ext cx="740908" cy="1015663"/>
          </a:xfrm>
          <a:prstGeom prst="rect">
            <a:avLst/>
          </a:prstGeom>
          <a:noFill/>
        </p:spPr>
        <p:txBody>
          <a:bodyPr wrap="none" rtlCol="0">
            <a:spAutoFit/>
          </a:bodyPr>
          <a:lstStyle/>
          <a:p>
            <a:r>
              <a:rPr lang="en-US" altLang="zh-CN" sz="6000" b="1" dirty="0">
                <a:solidFill>
                  <a:srgbClr val="FF0000"/>
                </a:solidFill>
              </a:rPr>
              <a:t>D</a:t>
            </a:r>
            <a:endParaRPr lang="zh-CN" altLang="en-US" sz="6000" b="1" dirty="0">
              <a:solidFill>
                <a:srgbClr val="FF0000"/>
              </a:solidFill>
            </a:endParaRPr>
          </a:p>
        </p:txBody>
      </p:sp>
    </p:spTree>
    <p:extLst>
      <p:ext uri="{BB962C8B-B14F-4D97-AF65-F5344CB8AC3E}">
        <p14:creationId xmlns:p14="http://schemas.microsoft.com/office/powerpoint/2010/main" val="2526237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94278" cy="7183505"/>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4</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丙烷是直链烃，所以分子中</a:t>
            </a:r>
            <a:r>
              <a:rPr lang="en-US" altLang="zh-CN" sz="4800" b="1" spc="13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个碳原子也在一条直线上</a:t>
            </a:r>
          </a:p>
          <a:p>
            <a:pPr algn="just" defTabSz="1826616">
              <a:lnSpc>
                <a:spcPct val="120000"/>
              </a:lnSpc>
            </a:pPr>
            <a:r>
              <a:rPr lang="en-US" altLang="zh-CN" sz="4800" b="1" spc="130" dirty="0">
                <a:solidFill>
                  <a:prstClr val="black"/>
                </a:solidFill>
                <a:cs typeface="Times New Roman" panose="02020603050405020304" pitchFamily="18" charset="0"/>
                <a:sym typeface="+mn-lt"/>
              </a:rPr>
              <a:t>B. 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所有原子均在同一平面上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marL="914400" indent="-914400" algn="just" defTabSz="1826616">
              <a:lnSpc>
                <a:spcPct val="120000"/>
              </a:lnSpc>
              <a:buAutoNum type="alphaUcPeriod" startAt="3"/>
            </a:pPr>
            <a:r>
              <a:rPr lang="zh-CN" altLang="en-US" sz="4800" b="1" spc="130" dirty="0">
                <a:solidFill>
                  <a:prstClr val="black"/>
                </a:solidFill>
                <a:cs typeface="Times New Roman" panose="02020603050405020304" pitchFamily="18" charset="0"/>
                <a:sym typeface="+mn-lt"/>
              </a:rPr>
              <a:t>                             所有碳原子一定在同一平面上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algn="just" defTabSz="1826616">
              <a:lnSpc>
                <a:spcPct val="120000"/>
              </a:lnSpc>
            </a:pPr>
            <a:r>
              <a:rPr lang="en-US" altLang="zh-CN" sz="4800" b="1" spc="130" dirty="0">
                <a:solidFill>
                  <a:prstClr val="black"/>
                </a:solidFill>
                <a:cs typeface="Times New Roman" panose="02020603050405020304" pitchFamily="18" charset="0"/>
                <a:sym typeface="+mn-lt"/>
              </a:rPr>
              <a:t>D.                                   </a:t>
            </a:r>
            <a:r>
              <a:rPr lang="zh-CN" altLang="en-US" sz="4800" b="1" spc="130" dirty="0">
                <a:solidFill>
                  <a:prstClr val="black"/>
                </a:solidFill>
                <a:cs typeface="Times New Roman" panose="02020603050405020304" pitchFamily="18" charset="0"/>
                <a:sym typeface="+mn-lt"/>
              </a:rPr>
              <a:t>至少有</a:t>
            </a:r>
            <a:r>
              <a:rPr lang="en-US" altLang="zh-CN" sz="4800" b="1" spc="130" dirty="0">
                <a:solidFill>
                  <a:prstClr val="black"/>
                </a:solidFill>
                <a:cs typeface="Times New Roman" panose="02020603050405020304" pitchFamily="18" charset="0"/>
                <a:sym typeface="+mn-lt"/>
              </a:rPr>
              <a:t>16</a:t>
            </a:r>
            <a:r>
              <a:rPr lang="zh-CN" altLang="en-US" sz="4800" b="1" spc="130" dirty="0">
                <a:solidFill>
                  <a:prstClr val="black"/>
                </a:solidFill>
                <a:cs typeface="Times New Roman" panose="02020603050405020304" pitchFamily="18" charset="0"/>
                <a:sym typeface="+mn-lt"/>
              </a:rPr>
              <a:t>个原子共平面，至少有</a:t>
            </a:r>
            <a:r>
              <a:rPr lang="en-US" altLang="zh-CN" sz="4800" b="1" spc="13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个原子共                     线   </a:t>
            </a:r>
            <a:endParaRPr lang="en-US" altLang="zh-CN" sz="4800" b="1" spc="130" baseline="-25000" dirty="0">
              <a:solidFill>
                <a:prstClr val="black"/>
              </a:solidFill>
              <a:cs typeface="Times New Roman" panose="02020603050405020304" pitchFamily="18" charset="0"/>
              <a:sym typeface="+mn-lt"/>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950207" y="10445474"/>
            <a:ext cx="18283858" cy="994118"/>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丙烷</a:t>
            </a:r>
            <a:r>
              <a:rPr lang="en-US" altLang="zh-CN" sz="5400" b="1" spc="13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个碳原子是锯齿形的，故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graphicFrame>
        <p:nvGraphicFramePr>
          <p:cNvPr id="3" name="对象 2">
            <a:extLst>
              <a:ext uri="{FF2B5EF4-FFF2-40B4-BE49-F238E27FC236}">
                <a16:creationId xmlns:a16="http://schemas.microsoft.com/office/drawing/2014/main" xmlns="" id="{754ED234-BE7F-4116-A132-E5D62D54422B}"/>
              </a:ext>
            </a:extLst>
          </p:cNvPr>
          <p:cNvGraphicFramePr>
            <a:graphicFrameLocks noChangeAspect="1"/>
          </p:cNvGraphicFramePr>
          <p:nvPr>
            <p:extLst>
              <p:ext uri="{D42A27DB-BD31-4B8C-83A1-F6EECF244321}">
                <p14:modId xmlns:p14="http://schemas.microsoft.com/office/powerpoint/2010/main" val="3158769998"/>
              </p:ext>
            </p:extLst>
          </p:nvPr>
        </p:nvGraphicFramePr>
        <p:xfrm>
          <a:off x="3093889" y="4937084"/>
          <a:ext cx="4893986" cy="1920916"/>
        </p:xfrm>
        <a:graphic>
          <a:graphicData uri="http://schemas.openxmlformats.org/presentationml/2006/ole">
            <mc:AlternateContent xmlns:mc="http://schemas.openxmlformats.org/markup-compatibility/2006">
              <mc:Choice xmlns:v="urn:schemas-microsoft-com:vml" Requires="v">
                <p:oleObj spid="_x0000_s1272" name="CS ChemDraw Drawing" r:id="rId4" imgW="2480540" imgH="973387" progId="ChemDraw.Document.6.0">
                  <p:embed/>
                </p:oleObj>
              </mc:Choice>
              <mc:Fallback>
                <p:oleObj name="CS ChemDraw Drawing" r:id="rId4" imgW="2480540" imgH="973387" progId="ChemDraw.Document.6.0">
                  <p:embed/>
                  <p:pic>
                    <p:nvPicPr>
                      <p:cNvPr id="0" name=""/>
                      <p:cNvPicPr/>
                      <p:nvPr/>
                    </p:nvPicPr>
                    <p:blipFill>
                      <a:blip r:embed="rId5"/>
                      <a:stretch>
                        <a:fillRect/>
                      </a:stretch>
                    </p:blipFill>
                    <p:spPr>
                      <a:xfrm>
                        <a:off x="3093889" y="4937084"/>
                        <a:ext cx="4893986" cy="1920916"/>
                      </a:xfrm>
                      <a:prstGeom prst="rect">
                        <a:avLst/>
                      </a:prstGeom>
                    </p:spPr>
                  </p:pic>
                </p:oleObj>
              </mc:Fallback>
            </mc:AlternateContent>
          </a:graphicData>
        </a:graphic>
      </p:graphicFrame>
      <p:graphicFrame>
        <p:nvGraphicFramePr>
          <p:cNvPr id="4" name="对象 3">
            <a:extLst>
              <a:ext uri="{FF2B5EF4-FFF2-40B4-BE49-F238E27FC236}">
                <a16:creationId xmlns:a16="http://schemas.microsoft.com/office/drawing/2014/main" xmlns="" id="{5AAE707E-3687-4BFA-B90E-CCB83A09488C}"/>
              </a:ext>
            </a:extLst>
          </p:cNvPr>
          <p:cNvGraphicFramePr>
            <a:graphicFrameLocks noChangeAspect="1"/>
          </p:cNvGraphicFramePr>
          <p:nvPr>
            <p:extLst>
              <p:ext uri="{D42A27DB-BD31-4B8C-83A1-F6EECF244321}">
                <p14:modId xmlns:p14="http://schemas.microsoft.com/office/powerpoint/2010/main" val="829148236"/>
              </p:ext>
            </p:extLst>
          </p:nvPr>
        </p:nvGraphicFramePr>
        <p:xfrm>
          <a:off x="2950207" y="6991171"/>
          <a:ext cx="5825224" cy="1343138"/>
        </p:xfrm>
        <a:graphic>
          <a:graphicData uri="http://schemas.openxmlformats.org/presentationml/2006/ole">
            <mc:AlternateContent xmlns:mc="http://schemas.openxmlformats.org/markup-compatibility/2006">
              <mc:Choice xmlns:v="urn:schemas-microsoft-com:vml" Requires="v">
                <p:oleObj spid="_x0000_s1273" name="CS ChemDraw Drawing" r:id="rId6" imgW="3105412" imgH="715875" progId="ChemDraw.Document.6.0">
                  <p:embed/>
                </p:oleObj>
              </mc:Choice>
              <mc:Fallback>
                <p:oleObj name="CS ChemDraw Drawing" r:id="rId6" imgW="3105412" imgH="715875" progId="ChemDraw.Document.6.0">
                  <p:embed/>
                  <p:pic>
                    <p:nvPicPr>
                      <p:cNvPr id="0" name=""/>
                      <p:cNvPicPr/>
                      <p:nvPr/>
                    </p:nvPicPr>
                    <p:blipFill>
                      <a:blip r:embed="rId7"/>
                      <a:stretch>
                        <a:fillRect/>
                      </a:stretch>
                    </p:blipFill>
                    <p:spPr>
                      <a:xfrm>
                        <a:off x="2950207" y="6991171"/>
                        <a:ext cx="5825224" cy="1343138"/>
                      </a:xfrm>
                      <a:prstGeom prst="rect">
                        <a:avLst/>
                      </a:prstGeom>
                    </p:spPr>
                  </p:pic>
                </p:oleObj>
              </mc:Fallback>
            </mc:AlternateContent>
          </a:graphicData>
        </a:graphic>
      </p:graphicFrame>
    </p:spTree>
    <p:extLst>
      <p:ext uri="{BB962C8B-B14F-4D97-AF65-F5344CB8AC3E}">
        <p14:creationId xmlns:p14="http://schemas.microsoft.com/office/powerpoint/2010/main" val="83409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065780"/>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4</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丙烷是直链烃，所以分子中</a:t>
            </a:r>
            <a:r>
              <a:rPr lang="en-US" altLang="zh-CN" sz="4800" b="1" spc="13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个碳原子也在一条直线上</a:t>
            </a:r>
          </a:p>
          <a:p>
            <a:pPr algn="just" defTabSz="1826616">
              <a:lnSpc>
                <a:spcPct val="120000"/>
              </a:lnSpc>
            </a:pPr>
            <a:r>
              <a:rPr lang="en-US" altLang="zh-CN" sz="4800" b="1" spc="130" dirty="0">
                <a:solidFill>
                  <a:prstClr val="black"/>
                </a:solidFill>
                <a:cs typeface="Times New Roman" panose="02020603050405020304" pitchFamily="18" charset="0"/>
                <a:sym typeface="+mn-lt"/>
              </a:rPr>
              <a:t>B. 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所有原子均在同一平面上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marL="914400" indent="-914400" algn="just" defTabSz="1826616">
              <a:lnSpc>
                <a:spcPct val="120000"/>
              </a:lnSpc>
              <a:buAutoNum type="alphaUcPeriod" startAt="3"/>
            </a:pPr>
            <a:r>
              <a:rPr lang="zh-CN" altLang="en-US" sz="4800" b="1" spc="130" dirty="0">
                <a:solidFill>
                  <a:prstClr val="black"/>
                </a:solidFill>
                <a:cs typeface="Times New Roman" panose="02020603050405020304" pitchFamily="18" charset="0"/>
                <a:sym typeface="+mn-lt"/>
              </a:rPr>
              <a:t>                             所有碳原子一定在同一平面上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algn="just" defTabSz="1826616">
              <a:lnSpc>
                <a:spcPct val="120000"/>
              </a:lnSpc>
            </a:pPr>
            <a:r>
              <a:rPr lang="en-US" altLang="zh-CN" sz="4800" b="1" spc="130" dirty="0">
                <a:solidFill>
                  <a:prstClr val="black"/>
                </a:solidFill>
                <a:cs typeface="Times New Roman" panose="02020603050405020304" pitchFamily="18" charset="0"/>
                <a:sym typeface="+mn-lt"/>
              </a:rPr>
              <a:t>D.                                   </a:t>
            </a:r>
            <a:r>
              <a:rPr lang="zh-CN" altLang="en-US" sz="4800" b="1" spc="130" dirty="0">
                <a:solidFill>
                  <a:prstClr val="black"/>
                </a:solidFill>
                <a:cs typeface="Times New Roman" panose="02020603050405020304" pitchFamily="18" charset="0"/>
                <a:sym typeface="+mn-lt"/>
              </a:rPr>
              <a:t>至少有</a:t>
            </a:r>
            <a:r>
              <a:rPr lang="en-US" altLang="zh-CN" sz="4800" b="1" spc="130" dirty="0">
                <a:solidFill>
                  <a:prstClr val="black"/>
                </a:solidFill>
                <a:cs typeface="Times New Roman" panose="02020603050405020304" pitchFamily="18" charset="0"/>
                <a:sym typeface="+mn-lt"/>
              </a:rPr>
              <a:t>16</a:t>
            </a:r>
            <a:r>
              <a:rPr lang="zh-CN" altLang="en-US" sz="4800" b="1" spc="130" dirty="0">
                <a:solidFill>
                  <a:prstClr val="black"/>
                </a:solidFill>
                <a:cs typeface="Times New Roman" panose="02020603050405020304" pitchFamily="18" charset="0"/>
                <a:sym typeface="+mn-lt"/>
              </a:rPr>
              <a:t>个原子共平面，至少有</a:t>
            </a:r>
            <a:r>
              <a:rPr lang="en-US" altLang="zh-CN" sz="4800" b="1" spc="13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个原子共线</a:t>
            </a:r>
            <a:endParaRPr lang="en-US" altLang="zh-CN" sz="4800" b="1" spc="130" baseline="-25000" dirty="0">
              <a:solidFill>
                <a:prstClr val="black"/>
              </a:solidFill>
              <a:cs typeface="Times New Roman" panose="02020603050405020304" pitchFamily="18" charset="0"/>
              <a:sym typeface="+mn-lt"/>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979966" y="9448278"/>
            <a:ext cx="18283858" cy="1991314"/>
          </a:xfrm>
          <a:prstGeom prst="rect">
            <a:avLst/>
          </a:prstGeom>
        </p:spPr>
        <p:txBody>
          <a:bodyPr wrap="square">
            <a:spAutoFit/>
          </a:bodyPr>
          <a:lstStyle/>
          <a:p>
            <a:pPr>
              <a:lnSpc>
                <a:spcPct val="120000"/>
              </a:lnSpc>
            </a:pPr>
            <a:r>
              <a:rPr lang="en-US" altLang="zh-CN" sz="5400" b="1" spc="130" dirty="0">
                <a:solidFill>
                  <a:srgbClr val="2A5CAA"/>
                </a:solidFill>
                <a:cs typeface="Times New Roman" panose="02020603050405020304" pitchFamily="18" charset="0"/>
                <a:sym typeface="+mn-lt"/>
              </a:rPr>
              <a:t>CH</a:t>
            </a:r>
            <a:r>
              <a:rPr lang="en-US" altLang="zh-CN" sz="5400" b="1" spc="130" baseline="-25000" dirty="0">
                <a:solidFill>
                  <a:srgbClr val="2A5CAA"/>
                </a:solidFill>
                <a:cs typeface="Times New Roman" panose="02020603050405020304" pitchFamily="18" charset="0"/>
                <a:sym typeface="+mn-lt"/>
              </a:rPr>
              <a:t>3</a:t>
            </a:r>
            <a:r>
              <a:rPr lang="en-US" altLang="zh-CN" sz="5400" b="1" spc="130" dirty="0">
                <a:solidFill>
                  <a:srgbClr val="2A5CAA"/>
                </a:solidFill>
                <a:cs typeface="Times New Roman" panose="02020603050405020304" pitchFamily="18" charset="0"/>
                <a:sym typeface="+mn-lt"/>
              </a:rPr>
              <a:t>—CH=CH</a:t>
            </a:r>
            <a:r>
              <a:rPr lang="en-US" altLang="zh-CN" sz="5400" b="1" spc="130" baseline="-25000" dirty="0">
                <a:solidFill>
                  <a:srgbClr val="2A5CAA"/>
                </a:solidFill>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中甲基上至少有两个氢原子不和其他原子共平面，故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graphicFrame>
        <p:nvGraphicFramePr>
          <p:cNvPr id="3" name="对象 2">
            <a:extLst>
              <a:ext uri="{FF2B5EF4-FFF2-40B4-BE49-F238E27FC236}">
                <a16:creationId xmlns:a16="http://schemas.microsoft.com/office/drawing/2014/main" xmlns="" id="{754ED234-BE7F-4116-A132-E5D62D54422B}"/>
              </a:ext>
            </a:extLst>
          </p:cNvPr>
          <p:cNvGraphicFramePr>
            <a:graphicFrameLocks noChangeAspect="1"/>
          </p:cNvGraphicFramePr>
          <p:nvPr/>
        </p:nvGraphicFramePr>
        <p:xfrm>
          <a:off x="3093889" y="4937084"/>
          <a:ext cx="4893986" cy="1920916"/>
        </p:xfrm>
        <a:graphic>
          <a:graphicData uri="http://schemas.openxmlformats.org/presentationml/2006/ole">
            <mc:AlternateContent xmlns:mc="http://schemas.openxmlformats.org/markup-compatibility/2006">
              <mc:Choice xmlns:v="urn:schemas-microsoft-com:vml" Requires="v">
                <p:oleObj spid="_x0000_s2294" name="CS ChemDraw Drawing" r:id="rId4" imgW="2480540" imgH="973387" progId="ChemDraw.Document.6.0">
                  <p:embed/>
                </p:oleObj>
              </mc:Choice>
              <mc:Fallback>
                <p:oleObj name="CS ChemDraw Drawing" r:id="rId4" imgW="2480540" imgH="973387" progId="ChemDraw.Document.6.0">
                  <p:embed/>
                  <p:pic>
                    <p:nvPicPr>
                      <p:cNvPr id="3" name="对象 2">
                        <a:extLst>
                          <a:ext uri="{FF2B5EF4-FFF2-40B4-BE49-F238E27FC236}">
                            <a16:creationId xmlns:a16="http://schemas.microsoft.com/office/drawing/2014/main" xmlns="" id="{754ED234-BE7F-4116-A132-E5D62D54422B}"/>
                          </a:ext>
                        </a:extLst>
                      </p:cNvPr>
                      <p:cNvPicPr/>
                      <p:nvPr/>
                    </p:nvPicPr>
                    <p:blipFill>
                      <a:blip r:embed="rId5"/>
                      <a:stretch>
                        <a:fillRect/>
                      </a:stretch>
                    </p:blipFill>
                    <p:spPr>
                      <a:xfrm>
                        <a:off x="3093889" y="4937084"/>
                        <a:ext cx="4893986" cy="1920916"/>
                      </a:xfrm>
                      <a:prstGeom prst="rect">
                        <a:avLst/>
                      </a:prstGeom>
                    </p:spPr>
                  </p:pic>
                </p:oleObj>
              </mc:Fallback>
            </mc:AlternateContent>
          </a:graphicData>
        </a:graphic>
      </p:graphicFrame>
      <p:graphicFrame>
        <p:nvGraphicFramePr>
          <p:cNvPr id="4" name="对象 3">
            <a:extLst>
              <a:ext uri="{FF2B5EF4-FFF2-40B4-BE49-F238E27FC236}">
                <a16:creationId xmlns:a16="http://schemas.microsoft.com/office/drawing/2014/main" xmlns="" id="{5AAE707E-3687-4BFA-B90E-CCB83A09488C}"/>
              </a:ext>
            </a:extLst>
          </p:cNvPr>
          <p:cNvGraphicFramePr>
            <a:graphicFrameLocks noChangeAspect="1"/>
          </p:cNvGraphicFramePr>
          <p:nvPr/>
        </p:nvGraphicFramePr>
        <p:xfrm>
          <a:off x="2950207" y="6991171"/>
          <a:ext cx="5825224" cy="1343138"/>
        </p:xfrm>
        <a:graphic>
          <a:graphicData uri="http://schemas.openxmlformats.org/presentationml/2006/ole">
            <mc:AlternateContent xmlns:mc="http://schemas.openxmlformats.org/markup-compatibility/2006">
              <mc:Choice xmlns:v="urn:schemas-microsoft-com:vml" Requires="v">
                <p:oleObj spid="_x0000_s2295" name="CS ChemDraw Drawing" r:id="rId6" imgW="3105412" imgH="715875" progId="ChemDraw.Document.6.0">
                  <p:embed/>
                </p:oleObj>
              </mc:Choice>
              <mc:Fallback>
                <p:oleObj name="CS ChemDraw Drawing" r:id="rId6" imgW="3105412" imgH="715875" progId="ChemDraw.Document.6.0">
                  <p:embed/>
                  <p:pic>
                    <p:nvPicPr>
                      <p:cNvPr id="4" name="对象 3">
                        <a:extLst>
                          <a:ext uri="{FF2B5EF4-FFF2-40B4-BE49-F238E27FC236}">
                            <a16:creationId xmlns:a16="http://schemas.microsoft.com/office/drawing/2014/main" xmlns="" id="{5AAE707E-3687-4BFA-B90E-CCB83A09488C}"/>
                          </a:ext>
                        </a:extLst>
                      </p:cNvPr>
                      <p:cNvPicPr/>
                      <p:nvPr/>
                    </p:nvPicPr>
                    <p:blipFill>
                      <a:blip r:embed="rId7"/>
                      <a:stretch>
                        <a:fillRect/>
                      </a:stretch>
                    </p:blipFill>
                    <p:spPr>
                      <a:xfrm>
                        <a:off x="2950207" y="6991171"/>
                        <a:ext cx="5825224" cy="1343138"/>
                      </a:xfrm>
                      <a:prstGeom prst="rect">
                        <a:avLst/>
                      </a:prstGeom>
                    </p:spPr>
                  </p:pic>
                </p:oleObj>
              </mc:Fallback>
            </mc:AlternateContent>
          </a:graphicData>
        </a:graphic>
      </p:graphicFrame>
    </p:spTree>
    <p:extLst>
      <p:ext uri="{BB962C8B-B14F-4D97-AF65-F5344CB8AC3E}">
        <p14:creationId xmlns:p14="http://schemas.microsoft.com/office/powerpoint/2010/main" val="40034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065780"/>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4</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丙烷是直链烃，所以分子中</a:t>
            </a:r>
            <a:r>
              <a:rPr lang="en-US" altLang="zh-CN" sz="4800" b="1" spc="13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个碳原子也在一条直线上</a:t>
            </a:r>
          </a:p>
          <a:p>
            <a:pPr algn="just" defTabSz="1826616">
              <a:lnSpc>
                <a:spcPct val="120000"/>
              </a:lnSpc>
            </a:pPr>
            <a:r>
              <a:rPr lang="en-US" altLang="zh-CN" sz="4800" b="1" spc="130" dirty="0">
                <a:solidFill>
                  <a:prstClr val="black"/>
                </a:solidFill>
                <a:cs typeface="Times New Roman" panose="02020603050405020304" pitchFamily="18" charset="0"/>
                <a:sym typeface="+mn-lt"/>
              </a:rPr>
              <a:t>B. 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所有原子均在同一平面上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marL="914400" indent="-914400" algn="just" defTabSz="1826616">
              <a:lnSpc>
                <a:spcPct val="120000"/>
              </a:lnSpc>
              <a:buAutoNum type="alphaUcPeriod" startAt="3"/>
            </a:pPr>
            <a:r>
              <a:rPr lang="zh-CN" altLang="en-US" sz="4800" b="1" spc="130" dirty="0">
                <a:solidFill>
                  <a:prstClr val="black"/>
                </a:solidFill>
                <a:cs typeface="Times New Roman" panose="02020603050405020304" pitchFamily="18" charset="0"/>
                <a:sym typeface="+mn-lt"/>
              </a:rPr>
              <a:t>                             所有碳原子一定在同一平面上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algn="just" defTabSz="1826616">
              <a:lnSpc>
                <a:spcPct val="120000"/>
              </a:lnSpc>
            </a:pPr>
            <a:r>
              <a:rPr lang="en-US" altLang="zh-CN" sz="4800" b="1" spc="130" dirty="0">
                <a:solidFill>
                  <a:prstClr val="black"/>
                </a:solidFill>
                <a:cs typeface="Times New Roman" panose="02020603050405020304" pitchFamily="18" charset="0"/>
                <a:sym typeface="+mn-lt"/>
              </a:rPr>
              <a:t>D.                                   </a:t>
            </a:r>
            <a:r>
              <a:rPr lang="zh-CN" altLang="en-US" sz="4800" b="1" spc="130" dirty="0">
                <a:solidFill>
                  <a:prstClr val="black"/>
                </a:solidFill>
                <a:cs typeface="Times New Roman" panose="02020603050405020304" pitchFamily="18" charset="0"/>
                <a:sym typeface="+mn-lt"/>
              </a:rPr>
              <a:t>至少有</a:t>
            </a:r>
            <a:r>
              <a:rPr lang="en-US" altLang="zh-CN" sz="4800" b="1" spc="130" dirty="0">
                <a:solidFill>
                  <a:prstClr val="black"/>
                </a:solidFill>
                <a:cs typeface="Times New Roman" panose="02020603050405020304" pitchFamily="18" charset="0"/>
                <a:sym typeface="+mn-lt"/>
              </a:rPr>
              <a:t>16</a:t>
            </a:r>
            <a:r>
              <a:rPr lang="zh-CN" altLang="en-US" sz="4800" b="1" spc="130" dirty="0">
                <a:solidFill>
                  <a:prstClr val="black"/>
                </a:solidFill>
                <a:cs typeface="Times New Roman" panose="02020603050405020304" pitchFamily="18" charset="0"/>
                <a:sym typeface="+mn-lt"/>
              </a:rPr>
              <a:t>个原子共平面，至少有</a:t>
            </a:r>
            <a:r>
              <a:rPr lang="en-US" altLang="zh-CN" sz="4800" b="1" spc="13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个原子共线</a:t>
            </a:r>
            <a:endParaRPr lang="en-US" altLang="zh-CN" sz="4800" b="1" spc="130" baseline="-25000" dirty="0">
              <a:solidFill>
                <a:prstClr val="black"/>
              </a:solidFill>
              <a:cs typeface="Times New Roman" panose="02020603050405020304" pitchFamily="18" charset="0"/>
              <a:sym typeface="+mn-lt"/>
            </a:endParaRPr>
          </a:p>
        </p:txBody>
      </p:sp>
      <p:graphicFrame>
        <p:nvGraphicFramePr>
          <p:cNvPr id="3" name="对象 2">
            <a:extLst>
              <a:ext uri="{FF2B5EF4-FFF2-40B4-BE49-F238E27FC236}">
                <a16:creationId xmlns:a16="http://schemas.microsoft.com/office/drawing/2014/main" xmlns="" id="{754ED234-BE7F-4116-A132-E5D62D54422B}"/>
              </a:ext>
            </a:extLst>
          </p:cNvPr>
          <p:cNvGraphicFramePr>
            <a:graphicFrameLocks noChangeAspect="1"/>
          </p:cNvGraphicFramePr>
          <p:nvPr/>
        </p:nvGraphicFramePr>
        <p:xfrm>
          <a:off x="3093889" y="4937084"/>
          <a:ext cx="4893986" cy="1920916"/>
        </p:xfrm>
        <a:graphic>
          <a:graphicData uri="http://schemas.openxmlformats.org/presentationml/2006/ole">
            <mc:AlternateContent xmlns:mc="http://schemas.openxmlformats.org/markup-compatibility/2006">
              <mc:Choice xmlns:v="urn:schemas-microsoft-com:vml" Requires="v">
                <p:oleObj spid="_x0000_s3442" name="CS ChemDraw Drawing" r:id="rId4" imgW="2480540" imgH="973387" progId="ChemDraw.Document.6.0">
                  <p:embed/>
                </p:oleObj>
              </mc:Choice>
              <mc:Fallback>
                <p:oleObj name="CS ChemDraw Drawing" r:id="rId4" imgW="2480540" imgH="973387" progId="ChemDraw.Document.6.0">
                  <p:embed/>
                  <p:pic>
                    <p:nvPicPr>
                      <p:cNvPr id="3" name="对象 2">
                        <a:extLst>
                          <a:ext uri="{FF2B5EF4-FFF2-40B4-BE49-F238E27FC236}">
                            <a16:creationId xmlns:a16="http://schemas.microsoft.com/office/drawing/2014/main" xmlns="" id="{754ED234-BE7F-4116-A132-E5D62D54422B}"/>
                          </a:ext>
                        </a:extLst>
                      </p:cNvPr>
                      <p:cNvPicPr/>
                      <p:nvPr/>
                    </p:nvPicPr>
                    <p:blipFill>
                      <a:blip r:embed="rId5"/>
                      <a:stretch>
                        <a:fillRect/>
                      </a:stretch>
                    </p:blipFill>
                    <p:spPr>
                      <a:xfrm>
                        <a:off x="3093889" y="4937084"/>
                        <a:ext cx="4893986" cy="1920916"/>
                      </a:xfrm>
                      <a:prstGeom prst="rect">
                        <a:avLst/>
                      </a:prstGeom>
                    </p:spPr>
                  </p:pic>
                </p:oleObj>
              </mc:Fallback>
            </mc:AlternateContent>
          </a:graphicData>
        </a:graphic>
      </p:graphicFrame>
      <p:graphicFrame>
        <p:nvGraphicFramePr>
          <p:cNvPr id="4" name="对象 3">
            <a:extLst>
              <a:ext uri="{FF2B5EF4-FFF2-40B4-BE49-F238E27FC236}">
                <a16:creationId xmlns:a16="http://schemas.microsoft.com/office/drawing/2014/main" xmlns="" id="{5AAE707E-3687-4BFA-B90E-CCB83A09488C}"/>
              </a:ext>
            </a:extLst>
          </p:cNvPr>
          <p:cNvGraphicFramePr>
            <a:graphicFrameLocks noChangeAspect="1"/>
          </p:cNvGraphicFramePr>
          <p:nvPr/>
        </p:nvGraphicFramePr>
        <p:xfrm>
          <a:off x="2950207" y="6991171"/>
          <a:ext cx="5825224" cy="1343138"/>
        </p:xfrm>
        <a:graphic>
          <a:graphicData uri="http://schemas.openxmlformats.org/presentationml/2006/ole">
            <mc:AlternateContent xmlns:mc="http://schemas.openxmlformats.org/markup-compatibility/2006">
              <mc:Choice xmlns:v="urn:schemas-microsoft-com:vml" Requires="v">
                <p:oleObj spid="_x0000_s3443" name="CS ChemDraw Drawing" r:id="rId6" imgW="3105412" imgH="715875" progId="ChemDraw.Document.6.0">
                  <p:embed/>
                </p:oleObj>
              </mc:Choice>
              <mc:Fallback>
                <p:oleObj name="CS ChemDraw Drawing" r:id="rId6" imgW="3105412" imgH="715875" progId="ChemDraw.Document.6.0">
                  <p:embed/>
                  <p:pic>
                    <p:nvPicPr>
                      <p:cNvPr id="4" name="对象 3">
                        <a:extLst>
                          <a:ext uri="{FF2B5EF4-FFF2-40B4-BE49-F238E27FC236}">
                            <a16:creationId xmlns:a16="http://schemas.microsoft.com/office/drawing/2014/main" xmlns="" id="{5AAE707E-3687-4BFA-B90E-CCB83A09488C}"/>
                          </a:ext>
                        </a:extLst>
                      </p:cNvPr>
                      <p:cNvPicPr/>
                      <p:nvPr/>
                    </p:nvPicPr>
                    <p:blipFill>
                      <a:blip r:embed="rId7"/>
                      <a:stretch>
                        <a:fillRect/>
                      </a:stretch>
                    </p:blipFill>
                    <p:spPr>
                      <a:xfrm>
                        <a:off x="2950207" y="6991171"/>
                        <a:ext cx="5825224" cy="1343138"/>
                      </a:xfrm>
                      <a:prstGeom prst="rect">
                        <a:avLst/>
                      </a:prstGeom>
                    </p:spPr>
                  </p:pic>
                </p:oleObj>
              </mc:Fallback>
            </mc:AlternateContent>
          </a:graphicData>
        </a:graphic>
      </p:graphicFrame>
      <p:grpSp>
        <p:nvGrpSpPr>
          <p:cNvPr id="2" name="组合 1">
            <a:extLst>
              <a:ext uri="{FF2B5EF4-FFF2-40B4-BE49-F238E27FC236}">
                <a16:creationId xmlns:a16="http://schemas.microsoft.com/office/drawing/2014/main" xmlns="" id="{359E9543-4662-44C3-804F-2B015E605F28}"/>
              </a:ext>
            </a:extLst>
          </p:cNvPr>
          <p:cNvGrpSpPr/>
          <p:nvPr/>
        </p:nvGrpSpPr>
        <p:grpSpPr>
          <a:xfrm>
            <a:off x="2979966" y="9577388"/>
            <a:ext cx="18283858" cy="2656203"/>
            <a:chOff x="2979966" y="9577388"/>
            <a:chExt cx="18283858" cy="2656203"/>
          </a:xfrm>
        </p:grpSpPr>
        <p:sp>
          <p:nvSpPr>
            <p:cNvPr id="35" name="矩形 34">
              <a:extLst>
                <a:ext uri="{FF2B5EF4-FFF2-40B4-BE49-F238E27FC236}">
                  <a16:creationId xmlns:a16="http://schemas.microsoft.com/office/drawing/2014/main" xmlns="" id="{5591B8D5-D11D-4B9C-A830-8AAB17634127}"/>
                </a:ext>
              </a:extLst>
            </p:cNvPr>
            <p:cNvSpPr/>
            <p:nvPr/>
          </p:nvSpPr>
          <p:spPr>
            <a:xfrm>
              <a:off x="2979966" y="10146866"/>
              <a:ext cx="18283858" cy="2086725"/>
            </a:xfrm>
            <a:prstGeom prst="rect">
              <a:avLst/>
            </a:prstGeom>
          </p:spPr>
          <p:txBody>
            <a:bodyPr wrap="square">
              <a:spAutoFit/>
            </a:bodyPr>
            <a:lstStyle/>
            <a:p>
              <a:pPr>
                <a:lnSpc>
                  <a:spcPct val="120000"/>
                </a:lnSpc>
              </a:pPr>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2A5CAA"/>
                  </a:solidFill>
                  <a:ea typeface="楷体" panose="02010609060101010101" pitchFamily="49" charset="-122"/>
                  <a:cs typeface="Times New Roman" panose="02020603050405020304" pitchFamily="18" charset="0"/>
                  <a:sym typeface="+mn-lt"/>
                </a:rPr>
                <a:t>中心的环状结构不是苯环，也不是平面结构，所有碳原子不可能在同一平面上，故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graphicFrame>
          <p:nvGraphicFramePr>
            <p:cNvPr id="17" name="对象 16">
              <a:extLst>
                <a:ext uri="{FF2B5EF4-FFF2-40B4-BE49-F238E27FC236}">
                  <a16:creationId xmlns:a16="http://schemas.microsoft.com/office/drawing/2014/main" xmlns="" id="{63F85810-30EA-48E9-AE0B-84C800784524}"/>
                </a:ext>
              </a:extLst>
            </p:cNvPr>
            <p:cNvGraphicFramePr>
              <a:graphicFrameLocks noChangeAspect="1"/>
            </p:cNvGraphicFramePr>
            <p:nvPr>
              <p:extLst>
                <p:ext uri="{D42A27DB-BD31-4B8C-83A1-F6EECF244321}">
                  <p14:modId xmlns:p14="http://schemas.microsoft.com/office/powerpoint/2010/main" val="1556128280"/>
                </p:ext>
              </p:extLst>
            </p:nvPr>
          </p:nvGraphicFramePr>
          <p:xfrm>
            <a:off x="3414713" y="9577388"/>
            <a:ext cx="4897437" cy="1839912"/>
          </p:xfrm>
          <a:graphic>
            <a:graphicData uri="http://schemas.openxmlformats.org/presentationml/2006/ole">
              <mc:AlternateContent xmlns:mc="http://schemas.openxmlformats.org/markup-compatibility/2006">
                <mc:Choice xmlns:v="urn:schemas-microsoft-com:vml" Requires="v">
                  <p:oleObj spid="_x0000_s3444" name="CS ChemDraw Drawing" r:id="rId8" imgW="2482630" imgH="931176" progId="ChemDraw.Document.6.0">
                    <p:embed/>
                  </p:oleObj>
                </mc:Choice>
                <mc:Fallback>
                  <p:oleObj name="CS ChemDraw Drawing" r:id="rId8" imgW="2482630" imgH="931176" progId="ChemDraw.Document.6.0">
                    <p:embed/>
                    <p:pic>
                      <p:nvPicPr>
                        <p:cNvPr id="3" name="对象 2">
                          <a:extLst>
                            <a:ext uri="{FF2B5EF4-FFF2-40B4-BE49-F238E27FC236}">
                              <a16:creationId xmlns:a16="http://schemas.microsoft.com/office/drawing/2014/main" xmlns="" id="{754ED234-BE7F-4116-A132-E5D62D54422B}"/>
                            </a:ext>
                          </a:extLst>
                        </p:cNvPr>
                        <p:cNvPicPr/>
                        <p:nvPr/>
                      </p:nvPicPr>
                      <p:blipFill>
                        <a:blip r:embed="rId9"/>
                        <a:stretch>
                          <a:fillRect/>
                        </a:stretch>
                      </p:blipFill>
                      <p:spPr>
                        <a:xfrm>
                          <a:off x="3414713" y="9577388"/>
                          <a:ext cx="4897437" cy="1839912"/>
                        </a:xfrm>
                        <a:prstGeom prst="rect">
                          <a:avLst/>
                        </a:prstGeom>
                      </p:spPr>
                    </p:pic>
                  </p:oleObj>
                </mc:Fallback>
              </mc:AlternateContent>
            </a:graphicData>
          </a:graphic>
        </p:graphicFrame>
      </p:grpSp>
    </p:spTree>
    <p:extLst>
      <p:ext uri="{BB962C8B-B14F-4D97-AF65-F5344CB8AC3E}">
        <p14:creationId xmlns:p14="http://schemas.microsoft.com/office/powerpoint/2010/main" val="320016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P206</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065780"/>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4</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下列说法正确的是（     ）</a:t>
            </a:r>
          </a:p>
          <a:p>
            <a:pPr algn="just" defTabSz="1826616">
              <a:lnSpc>
                <a:spcPct val="120000"/>
              </a:lnSpc>
            </a:pPr>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丙烷是直链烃，所以分子中</a:t>
            </a:r>
            <a:r>
              <a:rPr lang="en-US" altLang="zh-CN" sz="4800" b="1" spc="13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个碳原子也在一条直线上</a:t>
            </a:r>
          </a:p>
          <a:p>
            <a:pPr algn="just" defTabSz="1826616">
              <a:lnSpc>
                <a:spcPct val="120000"/>
              </a:lnSpc>
            </a:pPr>
            <a:r>
              <a:rPr lang="en-US" altLang="zh-CN" sz="4800" b="1" spc="130" dirty="0">
                <a:solidFill>
                  <a:prstClr val="black"/>
                </a:solidFill>
                <a:cs typeface="Times New Roman" panose="02020603050405020304" pitchFamily="18" charset="0"/>
                <a:sym typeface="+mn-lt"/>
              </a:rPr>
              <a:t>B. 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所有原子均在同一平面上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marL="914400" indent="-914400" algn="just" defTabSz="1826616">
              <a:lnSpc>
                <a:spcPct val="120000"/>
              </a:lnSpc>
              <a:buAutoNum type="alphaUcPeriod" startAt="3"/>
            </a:pPr>
            <a:r>
              <a:rPr lang="zh-CN" altLang="en-US" sz="4800" b="1" spc="130" dirty="0">
                <a:solidFill>
                  <a:prstClr val="black"/>
                </a:solidFill>
                <a:cs typeface="Times New Roman" panose="02020603050405020304" pitchFamily="18" charset="0"/>
                <a:sym typeface="+mn-lt"/>
              </a:rPr>
              <a:t>                             所有碳原子一定在同一平面上</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endParaRPr lang="zh-CN" altLang="en-US" sz="4800" b="1" spc="130" dirty="0">
              <a:solidFill>
                <a:prstClr val="black"/>
              </a:solidFill>
              <a:cs typeface="Times New Roman" panose="02020603050405020304" pitchFamily="18" charset="0"/>
              <a:sym typeface="+mn-lt"/>
            </a:endParaRPr>
          </a:p>
          <a:p>
            <a:pPr algn="just" defTabSz="1826616">
              <a:lnSpc>
                <a:spcPct val="120000"/>
              </a:lnSpc>
            </a:pPr>
            <a:r>
              <a:rPr lang="en-US" altLang="zh-CN" sz="4800" b="1" spc="130" dirty="0">
                <a:solidFill>
                  <a:prstClr val="black"/>
                </a:solidFill>
                <a:cs typeface="Times New Roman" panose="02020603050405020304" pitchFamily="18" charset="0"/>
                <a:sym typeface="+mn-lt"/>
              </a:rPr>
              <a:t>D.                                   </a:t>
            </a:r>
            <a:r>
              <a:rPr lang="zh-CN" altLang="en-US" sz="4800" b="1" spc="130" dirty="0">
                <a:solidFill>
                  <a:prstClr val="black"/>
                </a:solidFill>
                <a:cs typeface="Times New Roman" panose="02020603050405020304" pitchFamily="18" charset="0"/>
                <a:sym typeface="+mn-lt"/>
              </a:rPr>
              <a:t>至少有</a:t>
            </a:r>
            <a:r>
              <a:rPr lang="en-US" altLang="zh-CN" sz="4800" b="1" spc="130" dirty="0">
                <a:solidFill>
                  <a:prstClr val="black"/>
                </a:solidFill>
                <a:cs typeface="Times New Roman" panose="02020603050405020304" pitchFamily="18" charset="0"/>
                <a:sym typeface="+mn-lt"/>
              </a:rPr>
              <a:t>16</a:t>
            </a:r>
            <a:r>
              <a:rPr lang="zh-CN" altLang="en-US" sz="4800" b="1" spc="130" dirty="0">
                <a:solidFill>
                  <a:prstClr val="black"/>
                </a:solidFill>
                <a:cs typeface="Times New Roman" panose="02020603050405020304" pitchFamily="18" charset="0"/>
                <a:sym typeface="+mn-lt"/>
              </a:rPr>
              <a:t>个原子共平面，至少有</a:t>
            </a:r>
            <a:r>
              <a:rPr lang="en-US" altLang="zh-CN" sz="4800" b="1" spc="13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个原子共线</a:t>
            </a:r>
            <a:endParaRPr lang="en-US" altLang="zh-CN" sz="4800" b="1" spc="130" baseline="-25000" dirty="0">
              <a:solidFill>
                <a:prstClr val="black"/>
              </a:solidFill>
              <a:cs typeface="Times New Roman" panose="02020603050405020304" pitchFamily="18" charset="0"/>
              <a:sym typeface="+mn-lt"/>
            </a:endParaRP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14217508" y="1771267"/>
            <a:ext cx="851515" cy="1200329"/>
          </a:xfrm>
          <a:prstGeom prst="rect">
            <a:avLst/>
          </a:prstGeom>
          <a:noFill/>
        </p:spPr>
        <p:txBody>
          <a:bodyPr wrap="none" rtlCol="0">
            <a:spAutoFit/>
          </a:bodyPr>
          <a:lstStyle/>
          <a:p>
            <a:r>
              <a:rPr lang="en-US" altLang="zh-CN" sz="7200" b="1" dirty="0">
                <a:solidFill>
                  <a:srgbClr val="FF0000"/>
                </a:solidFill>
              </a:rPr>
              <a:t>D</a:t>
            </a:r>
            <a:endParaRPr lang="zh-CN" altLang="en-US" sz="7200" b="1" dirty="0">
              <a:solidFill>
                <a:srgbClr val="FF0000"/>
              </a:solidFill>
            </a:endParaRPr>
          </a:p>
        </p:txBody>
      </p:sp>
      <p:graphicFrame>
        <p:nvGraphicFramePr>
          <p:cNvPr id="3" name="对象 2">
            <a:extLst>
              <a:ext uri="{FF2B5EF4-FFF2-40B4-BE49-F238E27FC236}">
                <a16:creationId xmlns:a16="http://schemas.microsoft.com/office/drawing/2014/main" xmlns="" id="{754ED234-BE7F-4116-A132-E5D62D54422B}"/>
              </a:ext>
            </a:extLst>
          </p:cNvPr>
          <p:cNvGraphicFramePr>
            <a:graphicFrameLocks noChangeAspect="1"/>
          </p:cNvGraphicFramePr>
          <p:nvPr/>
        </p:nvGraphicFramePr>
        <p:xfrm>
          <a:off x="3093889" y="4937084"/>
          <a:ext cx="4893986" cy="1920916"/>
        </p:xfrm>
        <a:graphic>
          <a:graphicData uri="http://schemas.openxmlformats.org/presentationml/2006/ole">
            <mc:AlternateContent xmlns:mc="http://schemas.openxmlformats.org/markup-compatibility/2006">
              <mc:Choice xmlns:v="urn:schemas-microsoft-com:vml" Requires="v">
                <p:oleObj spid="_x0000_s4345" name="CS ChemDraw Drawing" r:id="rId4" imgW="2480540" imgH="973387" progId="ChemDraw.Document.6.0">
                  <p:embed/>
                </p:oleObj>
              </mc:Choice>
              <mc:Fallback>
                <p:oleObj name="CS ChemDraw Drawing" r:id="rId4" imgW="2480540" imgH="973387" progId="ChemDraw.Document.6.0">
                  <p:embed/>
                  <p:pic>
                    <p:nvPicPr>
                      <p:cNvPr id="3" name="对象 2">
                        <a:extLst>
                          <a:ext uri="{FF2B5EF4-FFF2-40B4-BE49-F238E27FC236}">
                            <a16:creationId xmlns:a16="http://schemas.microsoft.com/office/drawing/2014/main" xmlns="" id="{754ED234-BE7F-4116-A132-E5D62D54422B}"/>
                          </a:ext>
                        </a:extLst>
                      </p:cNvPr>
                      <p:cNvPicPr/>
                      <p:nvPr/>
                    </p:nvPicPr>
                    <p:blipFill>
                      <a:blip r:embed="rId5"/>
                      <a:stretch>
                        <a:fillRect/>
                      </a:stretch>
                    </p:blipFill>
                    <p:spPr>
                      <a:xfrm>
                        <a:off x="3093889" y="4937084"/>
                        <a:ext cx="4893986" cy="1920916"/>
                      </a:xfrm>
                      <a:prstGeom prst="rect">
                        <a:avLst/>
                      </a:prstGeom>
                    </p:spPr>
                  </p:pic>
                </p:oleObj>
              </mc:Fallback>
            </mc:AlternateContent>
          </a:graphicData>
        </a:graphic>
      </p:graphicFrame>
      <p:graphicFrame>
        <p:nvGraphicFramePr>
          <p:cNvPr id="4" name="对象 3">
            <a:extLst>
              <a:ext uri="{FF2B5EF4-FFF2-40B4-BE49-F238E27FC236}">
                <a16:creationId xmlns:a16="http://schemas.microsoft.com/office/drawing/2014/main" xmlns="" id="{5AAE707E-3687-4BFA-B90E-CCB83A09488C}"/>
              </a:ext>
            </a:extLst>
          </p:cNvPr>
          <p:cNvGraphicFramePr>
            <a:graphicFrameLocks noChangeAspect="1"/>
          </p:cNvGraphicFramePr>
          <p:nvPr/>
        </p:nvGraphicFramePr>
        <p:xfrm>
          <a:off x="2950207" y="6991171"/>
          <a:ext cx="5825224" cy="1343138"/>
        </p:xfrm>
        <a:graphic>
          <a:graphicData uri="http://schemas.openxmlformats.org/presentationml/2006/ole">
            <mc:AlternateContent xmlns:mc="http://schemas.openxmlformats.org/markup-compatibility/2006">
              <mc:Choice xmlns:v="urn:schemas-microsoft-com:vml" Requires="v">
                <p:oleObj spid="_x0000_s4346" name="CS ChemDraw Drawing" r:id="rId6" imgW="3105412" imgH="715875" progId="ChemDraw.Document.6.0">
                  <p:embed/>
                </p:oleObj>
              </mc:Choice>
              <mc:Fallback>
                <p:oleObj name="CS ChemDraw Drawing" r:id="rId6" imgW="3105412" imgH="715875" progId="ChemDraw.Document.6.0">
                  <p:embed/>
                  <p:pic>
                    <p:nvPicPr>
                      <p:cNvPr id="4" name="对象 3">
                        <a:extLst>
                          <a:ext uri="{FF2B5EF4-FFF2-40B4-BE49-F238E27FC236}">
                            <a16:creationId xmlns:a16="http://schemas.microsoft.com/office/drawing/2014/main" xmlns="" id="{5AAE707E-3687-4BFA-B90E-CCB83A09488C}"/>
                          </a:ext>
                        </a:extLst>
                      </p:cNvPr>
                      <p:cNvPicPr/>
                      <p:nvPr/>
                    </p:nvPicPr>
                    <p:blipFill>
                      <a:blip r:embed="rId7"/>
                      <a:stretch>
                        <a:fillRect/>
                      </a:stretch>
                    </p:blipFill>
                    <p:spPr>
                      <a:xfrm>
                        <a:off x="2950207" y="6991171"/>
                        <a:ext cx="5825224" cy="1343138"/>
                      </a:xfrm>
                      <a:prstGeom prst="rect">
                        <a:avLst/>
                      </a:prstGeom>
                    </p:spPr>
                  </p:pic>
                </p:oleObj>
              </mc:Fallback>
            </mc:AlternateContent>
          </a:graphicData>
        </a:graphic>
      </p:graphicFrame>
      <p:grpSp>
        <p:nvGrpSpPr>
          <p:cNvPr id="2" name="组合 1"/>
          <p:cNvGrpSpPr/>
          <p:nvPr/>
        </p:nvGrpSpPr>
        <p:grpSpPr>
          <a:xfrm>
            <a:off x="2979966" y="8990564"/>
            <a:ext cx="18283858" cy="4081117"/>
            <a:chOff x="2979966" y="8990564"/>
            <a:chExt cx="18283858" cy="4081117"/>
          </a:xfrm>
        </p:grpSpPr>
        <p:sp>
          <p:nvSpPr>
            <p:cNvPr id="35" name="矩形 34">
              <a:extLst>
                <a:ext uri="{FF2B5EF4-FFF2-40B4-BE49-F238E27FC236}">
                  <a16:creationId xmlns:a16="http://schemas.microsoft.com/office/drawing/2014/main" xmlns="" id="{5591B8D5-D11D-4B9C-A830-8AAB17634127}"/>
                </a:ext>
              </a:extLst>
            </p:cNvPr>
            <p:cNvSpPr/>
            <p:nvPr/>
          </p:nvSpPr>
          <p:spPr>
            <a:xfrm>
              <a:off x="2979966" y="8990564"/>
              <a:ext cx="18283858" cy="4081117"/>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苯环为平面结构，与苯环直接相连的原子一定在同一平面内，碳碳单键可以旋转，但是一条直线上的碳原子在同一平面内，则                           中至少有</a:t>
              </a:r>
              <a:r>
                <a:rPr lang="en-US" altLang="zh-CN" sz="5400" b="1" spc="130" dirty="0">
                  <a:solidFill>
                    <a:srgbClr val="2A5CAA"/>
                  </a:solidFill>
                  <a:ea typeface="楷体" panose="02010609060101010101" pitchFamily="49" charset="-122"/>
                  <a:cs typeface="Times New Roman" panose="02020603050405020304" pitchFamily="18" charset="0"/>
                  <a:sym typeface="+mn-lt"/>
                </a:rPr>
                <a:t>16</a:t>
              </a:r>
              <a:r>
                <a:rPr lang="zh-CN" altLang="en-US" sz="5400" b="1" spc="130" dirty="0">
                  <a:solidFill>
                    <a:srgbClr val="2A5CAA"/>
                  </a:solidFill>
                  <a:ea typeface="楷体" panose="02010609060101010101" pitchFamily="49" charset="-122"/>
                  <a:cs typeface="Times New Roman" panose="02020603050405020304" pitchFamily="18" charset="0"/>
                  <a:sym typeface="+mn-lt"/>
                </a:rPr>
                <a:t>个原子共平面，所有原子可能共平面，至少有</a:t>
              </a:r>
              <a:r>
                <a:rPr lang="en-US" altLang="zh-CN" sz="5400" b="1" spc="130" dirty="0">
                  <a:solidFill>
                    <a:srgbClr val="2A5CAA"/>
                  </a:solidFill>
                  <a:ea typeface="楷体" panose="02010609060101010101" pitchFamily="49" charset="-122"/>
                  <a:cs typeface="Times New Roman" panose="02020603050405020304" pitchFamily="18" charset="0"/>
                  <a:sym typeface="+mn-lt"/>
                </a:rPr>
                <a:t>8</a:t>
              </a:r>
              <a:r>
                <a:rPr lang="zh-CN" altLang="en-US" sz="5400" b="1" spc="130" dirty="0">
                  <a:solidFill>
                    <a:srgbClr val="2A5CAA"/>
                  </a:solidFill>
                  <a:ea typeface="楷体" panose="02010609060101010101" pitchFamily="49" charset="-122"/>
                  <a:cs typeface="Times New Roman" panose="02020603050405020304" pitchFamily="18" charset="0"/>
                  <a:sym typeface="+mn-lt"/>
                </a:rPr>
                <a:t>个原子共线，故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pic>
          <p:nvPicPr>
            <p:cNvPr id="4248" name="Picture 152"/>
            <p:cNvPicPr>
              <a:picLocks noChangeAspect="1" noChangeArrowheads="1"/>
            </p:cNvPicPr>
            <p:nvPr/>
          </p:nvPicPr>
          <p:blipFill>
            <a:blip r:embed="rId8">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13820" y="10894925"/>
              <a:ext cx="4991100" cy="1247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2805326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683183" y="1683170"/>
            <a:ext cx="1100493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有机物分子中原子共面问题的判断</a:t>
            </a:r>
          </a:p>
        </p:txBody>
      </p:sp>
      <p:grpSp>
        <p:nvGrpSpPr>
          <p:cNvPr id="12" name="组合 11">
            <a:extLst>
              <a:ext uri="{FF2B5EF4-FFF2-40B4-BE49-F238E27FC236}">
                <a16:creationId xmlns:a16="http://schemas.microsoft.com/office/drawing/2014/main" xmlns="" id="{6DCAE8FF-7950-43C2-BF64-3C82A9C3C77F}"/>
              </a:ext>
            </a:extLst>
          </p:cNvPr>
          <p:cNvGrpSpPr/>
          <p:nvPr/>
        </p:nvGrpSpPr>
        <p:grpSpPr>
          <a:xfrm>
            <a:off x="2925528" y="3284772"/>
            <a:ext cx="18000000" cy="3933591"/>
            <a:chOff x="2925528" y="3284772"/>
            <a:chExt cx="18000000" cy="3933591"/>
          </a:xfrm>
        </p:grpSpPr>
        <p:pic>
          <p:nvPicPr>
            <p:cNvPr id="8" name="图片 7">
              <a:extLst>
                <a:ext uri="{FF2B5EF4-FFF2-40B4-BE49-F238E27FC236}">
                  <a16:creationId xmlns:a16="http://schemas.microsoft.com/office/drawing/2014/main" xmlns="" id="{770D4D81-2783-4487-8ABE-979BC8C26C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5528" y="3629521"/>
              <a:ext cx="18000000" cy="3588842"/>
            </a:xfrm>
            <a:prstGeom prst="rect">
              <a:avLst/>
            </a:prstGeom>
          </p:spPr>
        </p:pic>
        <p:sp>
          <p:nvSpPr>
            <p:cNvPr id="15" name="矩形 14">
              <a:extLst>
                <a:ext uri="{FF2B5EF4-FFF2-40B4-BE49-F238E27FC236}">
                  <a16:creationId xmlns:a16="http://schemas.microsoft.com/office/drawing/2014/main" xmlns="" id="{AD6B9F76-B573-4863-BC16-11F8DE4F41A4}"/>
                </a:ext>
              </a:extLst>
            </p:cNvPr>
            <p:cNvSpPr/>
            <p:nvPr/>
          </p:nvSpPr>
          <p:spPr>
            <a:xfrm>
              <a:off x="3995170" y="4931337"/>
              <a:ext cx="16812370"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要注意“可能”“一定”“最多”“最少”“所有原子”“碳原子”等关键词和限定条件。</a:t>
              </a:r>
            </a:p>
          </p:txBody>
        </p:sp>
        <p:sp>
          <p:nvSpPr>
            <p:cNvPr id="16" name="矩形 15">
              <a:extLst>
                <a:ext uri="{FF2B5EF4-FFF2-40B4-BE49-F238E27FC236}">
                  <a16:creationId xmlns:a16="http://schemas.microsoft.com/office/drawing/2014/main" xmlns="" id="{B6A1570B-02B7-44BA-A902-E9695B7316A1}"/>
                </a:ext>
              </a:extLst>
            </p:cNvPr>
            <p:cNvSpPr/>
            <p:nvPr/>
          </p:nvSpPr>
          <p:spPr>
            <a:xfrm>
              <a:off x="3877182" y="3284772"/>
              <a:ext cx="5139508" cy="994118"/>
            </a:xfrm>
            <a:prstGeom prst="rect">
              <a:avLst/>
            </a:prstGeom>
          </p:spPr>
          <p:txBody>
            <a:bodyPr wrap="square">
              <a:spAutoFit/>
            </a:bodyPr>
            <a:lstStyle/>
            <a:p>
              <a:pPr>
                <a:lnSpc>
                  <a:spcPct val="120000"/>
                </a:lnSpc>
              </a:pPr>
              <a:r>
                <a:rPr lang="zh-CN" altLang="en-US" sz="5400" b="1" spc="130" dirty="0">
                  <a:solidFill>
                    <a:srgbClr val="2A5CAA"/>
                  </a:solidFill>
                  <a:latin typeface="黑体" panose="02010609060101010101" pitchFamily="49" charset="-122"/>
                  <a:ea typeface="黑体" panose="02010609060101010101" pitchFamily="49" charset="-122"/>
                  <a:cs typeface="Times New Roman" panose="02020603050405020304" pitchFamily="18" charset="0"/>
                  <a:sym typeface="+mn-lt"/>
                </a:rPr>
                <a:t>看清题意要求</a:t>
              </a:r>
            </a:p>
          </p:txBody>
        </p:sp>
      </p:grpSp>
      <p:grpSp>
        <p:nvGrpSpPr>
          <p:cNvPr id="13" name="组合 12">
            <a:extLst>
              <a:ext uri="{FF2B5EF4-FFF2-40B4-BE49-F238E27FC236}">
                <a16:creationId xmlns:a16="http://schemas.microsoft.com/office/drawing/2014/main" xmlns="" id="{F746880A-D064-4042-AFC5-DDFE4249F372}"/>
              </a:ext>
            </a:extLst>
          </p:cNvPr>
          <p:cNvGrpSpPr/>
          <p:nvPr/>
        </p:nvGrpSpPr>
        <p:grpSpPr>
          <a:xfrm>
            <a:off x="2925528" y="7375040"/>
            <a:ext cx="18000000" cy="2521522"/>
            <a:chOff x="2925528" y="7375040"/>
            <a:chExt cx="18000000" cy="2521522"/>
          </a:xfrm>
        </p:grpSpPr>
        <p:pic>
          <p:nvPicPr>
            <p:cNvPr id="4" name="图片 3">
              <a:extLst>
                <a:ext uri="{FF2B5EF4-FFF2-40B4-BE49-F238E27FC236}">
                  <a16:creationId xmlns:a16="http://schemas.microsoft.com/office/drawing/2014/main" xmlns="" id="{9D8CD93C-7E52-4B03-8191-C6A3778203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25528" y="7479205"/>
              <a:ext cx="18000000" cy="2417357"/>
            </a:xfrm>
            <a:prstGeom prst="rect">
              <a:avLst/>
            </a:prstGeom>
          </p:spPr>
        </p:pic>
        <p:sp>
          <p:nvSpPr>
            <p:cNvPr id="17" name="矩形 16">
              <a:extLst>
                <a:ext uri="{FF2B5EF4-FFF2-40B4-BE49-F238E27FC236}">
                  <a16:creationId xmlns:a16="http://schemas.microsoft.com/office/drawing/2014/main" xmlns="" id="{7CB1C584-60BE-44C5-8CD5-20B17B946879}"/>
                </a:ext>
              </a:extLst>
            </p:cNvPr>
            <p:cNvSpPr/>
            <p:nvPr/>
          </p:nvSpPr>
          <p:spPr>
            <a:xfrm>
              <a:off x="3877182" y="8687883"/>
              <a:ext cx="16812370" cy="1089529"/>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判断有机物分子的空间结构</a:t>
              </a:r>
            </a:p>
          </p:txBody>
        </p:sp>
        <p:sp>
          <p:nvSpPr>
            <p:cNvPr id="18" name="矩形 17">
              <a:extLst>
                <a:ext uri="{FF2B5EF4-FFF2-40B4-BE49-F238E27FC236}">
                  <a16:creationId xmlns:a16="http://schemas.microsoft.com/office/drawing/2014/main" xmlns="" id="{0A8ED70B-6AC0-4E07-A1D8-DC82D1299017}"/>
                </a:ext>
              </a:extLst>
            </p:cNvPr>
            <p:cNvSpPr/>
            <p:nvPr/>
          </p:nvSpPr>
          <p:spPr>
            <a:xfrm>
              <a:off x="3877182" y="7375040"/>
              <a:ext cx="5139508" cy="994118"/>
            </a:xfrm>
            <a:prstGeom prst="rect">
              <a:avLst/>
            </a:prstGeom>
          </p:spPr>
          <p:txBody>
            <a:bodyPr wrap="square">
              <a:spAutoFit/>
            </a:bodyPr>
            <a:lstStyle/>
            <a:p>
              <a:pPr>
                <a:lnSpc>
                  <a:spcPct val="120000"/>
                </a:lnSpc>
              </a:pPr>
              <a:r>
                <a:rPr lang="zh-CN" altLang="en-US" sz="5400" b="1" spc="130" dirty="0">
                  <a:solidFill>
                    <a:srgbClr val="2A5CAA"/>
                  </a:solidFill>
                  <a:latin typeface="黑体" panose="02010609060101010101" pitchFamily="49" charset="-122"/>
                  <a:ea typeface="黑体" panose="02010609060101010101" pitchFamily="49" charset="-122"/>
                  <a:cs typeface="Times New Roman" panose="02020603050405020304" pitchFamily="18" charset="0"/>
                  <a:sym typeface="+mn-lt"/>
                </a:rPr>
                <a:t>母体法</a:t>
              </a:r>
            </a:p>
          </p:txBody>
        </p:sp>
      </p:grpSp>
      <p:grpSp>
        <p:nvGrpSpPr>
          <p:cNvPr id="21" name="组合 20">
            <a:extLst>
              <a:ext uri="{FF2B5EF4-FFF2-40B4-BE49-F238E27FC236}">
                <a16:creationId xmlns:a16="http://schemas.microsoft.com/office/drawing/2014/main" xmlns="" id="{97F2BB2A-A973-4072-B4FF-68F2C5F7CE07}"/>
              </a:ext>
            </a:extLst>
          </p:cNvPr>
          <p:cNvGrpSpPr/>
          <p:nvPr/>
        </p:nvGrpSpPr>
        <p:grpSpPr>
          <a:xfrm>
            <a:off x="3661349" y="10565240"/>
            <a:ext cx="17264179" cy="1785691"/>
            <a:chOff x="3661349" y="10565240"/>
            <a:chExt cx="17264179" cy="1785691"/>
          </a:xfrm>
        </p:grpSpPr>
        <p:pic>
          <p:nvPicPr>
            <p:cNvPr id="19" name="图片 18">
              <a:extLst>
                <a:ext uri="{FF2B5EF4-FFF2-40B4-BE49-F238E27FC236}">
                  <a16:creationId xmlns:a16="http://schemas.microsoft.com/office/drawing/2014/main" xmlns="" id="{E22FB298-84EB-4E19-9980-48E5CA2FDD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61349" y="10565240"/>
              <a:ext cx="8622018" cy="1080000"/>
            </a:xfrm>
            <a:prstGeom prst="rect">
              <a:avLst/>
            </a:prstGeom>
          </p:spPr>
        </p:pic>
        <p:sp>
          <p:nvSpPr>
            <p:cNvPr id="23" name="矩形 22">
              <a:extLst>
                <a:ext uri="{FF2B5EF4-FFF2-40B4-BE49-F238E27FC236}">
                  <a16:creationId xmlns:a16="http://schemas.microsoft.com/office/drawing/2014/main" xmlns="" id="{E6F847BE-477D-44A1-B09F-75FCB3663D12}"/>
                </a:ext>
              </a:extLst>
            </p:cNvPr>
            <p:cNvSpPr/>
            <p:nvPr/>
          </p:nvSpPr>
          <p:spPr>
            <a:xfrm>
              <a:off x="7222513" y="10658290"/>
              <a:ext cx="3794017" cy="893899"/>
            </a:xfrm>
            <a:prstGeom prst="rect">
              <a:avLst/>
            </a:prstGeom>
          </p:spPr>
          <p:txBody>
            <a:bodyPr wrap="square">
              <a:spAutoFit/>
            </a:bodyPr>
            <a:lstStyle/>
            <a:p>
              <a:pPr>
                <a:lnSpc>
                  <a:spcPct val="120000"/>
                </a:lnSpc>
              </a:pPr>
              <a:r>
                <a:rPr lang="zh-CN" altLang="en-US" sz="4800" b="1" spc="130" dirty="0">
                  <a:ea typeface="楷体" panose="02010609060101010101" pitchFamily="49" charset="-122"/>
                  <a:cs typeface="Times New Roman" panose="02020603050405020304" pitchFamily="18" charset="0"/>
                  <a:sym typeface="+mn-lt"/>
                </a:rPr>
                <a:t>确定“母体”</a:t>
              </a:r>
            </a:p>
          </p:txBody>
        </p:sp>
        <p:sp>
          <p:nvSpPr>
            <p:cNvPr id="24" name="矩形 23">
              <a:extLst>
                <a:ext uri="{FF2B5EF4-FFF2-40B4-BE49-F238E27FC236}">
                  <a16:creationId xmlns:a16="http://schemas.microsoft.com/office/drawing/2014/main" xmlns="" id="{D613E5F9-FE9B-4EFA-866C-D676CB7C3AF0}"/>
                </a:ext>
              </a:extLst>
            </p:cNvPr>
            <p:cNvSpPr/>
            <p:nvPr/>
          </p:nvSpPr>
          <p:spPr>
            <a:xfrm>
              <a:off x="12567380" y="10570635"/>
              <a:ext cx="8358148" cy="1780296"/>
            </a:xfrm>
            <a:prstGeom prst="rect">
              <a:avLst/>
            </a:prstGeom>
          </p:spPr>
          <p:txBody>
            <a:bodyPr wrap="square">
              <a:spAutoFit/>
            </a:bodyPr>
            <a:lstStyle/>
            <a:p>
              <a:pPr>
                <a:lnSpc>
                  <a:spcPct val="120000"/>
                </a:lnSpc>
              </a:pPr>
              <a:r>
                <a:rPr lang="zh-CN" altLang="en-US" sz="4800" b="1" spc="130" dirty="0">
                  <a:ea typeface="楷体" panose="02010609060101010101" pitchFamily="49" charset="-122"/>
                  <a:cs typeface="Times New Roman" panose="02020603050405020304" pitchFamily="18" charset="0"/>
                  <a:sym typeface="+mn-lt"/>
                </a:rPr>
                <a:t>必修阶段有：甲烷、乙烯和苯的分子结构</a:t>
              </a:r>
            </a:p>
          </p:txBody>
        </p:sp>
      </p:grpSp>
    </p:spTree>
    <p:extLst>
      <p:ext uri="{BB962C8B-B14F-4D97-AF65-F5344CB8AC3E}">
        <p14:creationId xmlns:p14="http://schemas.microsoft.com/office/powerpoint/2010/main" val="3945969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683183" y="1683170"/>
            <a:ext cx="1100493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有机物分子中原子共面问题的判断</a:t>
            </a:r>
          </a:p>
        </p:txBody>
      </p:sp>
      <p:graphicFrame>
        <p:nvGraphicFramePr>
          <p:cNvPr id="6" name="表格 5">
            <a:extLst>
              <a:ext uri="{FF2B5EF4-FFF2-40B4-BE49-F238E27FC236}">
                <a16:creationId xmlns:a16="http://schemas.microsoft.com/office/drawing/2014/main" xmlns="" id="{F518D706-7105-49E7-AC93-215E0DF61675}"/>
              </a:ext>
            </a:extLst>
          </p:cNvPr>
          <p:cNvGraphicFramePr>
            <a:graphicFrameLocks noGrp="1"/>
          </p:cNvGraphicFramePr>
          <p:nvPr>
            <p:extLst>
              <p:ext uri="{D42A27DB-BD31-4B8C-83A1-F6EECF244321}">
                <p14:modId xmlns:p14="http://schemas.microsoft.com/office/powerpoint/2010/main" val="2119018338"/>
              </p:ext>
            </p:extLst>
          </p:nvPr>
        </p:nvGraphicFramePr>
        <p:xfrm>
          <a:off x="4911958" y="4898199"/>
          <a:ext cx="16823301" cy="7558224"/>
        </p:xfrm>
        <a:graphic>
          <a:graphicData uri="http://schemas.openxmlformats.org/drawingml/2006/table">
            <a:tbl>
              <a:tblPr firstRow="1" bandRow="1">
                <a:tableStyleId>{5C22544A-7EE6-4342-B048-85BDC9FD1C3A}</a:tableStyleId>
              </a:tblPr>
              <a:tblGrid>
                <a:gridCol w="4076592">
                  <a:extLst>
                    <a:ext uri="{9D8B030D-6E8A-4147-A177-3AD203B41FA5}">
                      <a16:colId xmlns:a16="http://schemas.microsoft.com/office/drawing/2014/main" xmlns="" val="1020887127"/>
                    </a:ext>
                  </a:extLst>
                </a:gridCol>
                <a:gridCol w="4214805">
                  <a:extLst>
                    <a:ext uri="{9D8B030D-6E8A-4147-A177-3AD203B41FA5}">
                      <a16:colId xmlns:a16="http://schemas.microsoft.com/office/drawing/2014/main" xmlns="" val="4185232707"/>
                    </a:ext>
                  </a:extLst>
                </a:gridCol>
                <a:gridCol w="4229239">
                  <a:extLst>
                    <a:ext uri="{9D8B030D-6E8A-4147-A177-3AD203B41FA5}">
                      <a16:colId xmlns:a16="http://schemas.microsoft.com/office/drawing/2014/main" xmlns="" val="662861020"/>
                    </a:ext>
                  </a:extLst>
                </a:gridCol>
                <a:gridCol w="4302665">
                  <a:extLst>
                    <a:ext uri="{9D8B030D-6E8A-4147-A177-3AD203B41FA5}">
                      <a16:colId xmlns:a16="http://schemas.microsoft.com/office/drawing/2014/main" xmlns="" val="3522173303"/>
                    </a:ext>
                  </a:extLst>
                </a:gridCol>
              </a:tblGrid>
              <a:tr h="2519408">
                <a:tc>
                  <a:txBody>
                    <a:bodyPr/>
                    <a:lstStyle/>
                    <a:p>
                      <a:endParaRPr lang="zh-CN" altLang="en-US" dirty="0"/>
                    </a:p>
                  </a:txBody>
                  <a:tcPr>
                    <a:lnR w="57150" cap="flat" cmpd="sng" algn="ctr">
                      <a:solidFill>
                        <a:srgbClr val="FCE3CD"/>
                      </a:solidFill>
                      <a:prstDash val="solid"/>
                      <a:round/>
                      <a:headEnd type="none" w="med" len="med"/>
                      <a:tailEnd type="none" w="med" len="med"/>
                    </a:lnR>
                    <a:lnB w="57150" cap="flat" cmpd="sng" algn="ctr">
                      <a:solidFill>
                        <a:srgbClr val="FCE3CD"/>
                      </a:solidFill>
                      <a:prstDash val="solid"/>
                      <a:round/>
                      <a:headEnd type="none" w="med" len="med"/>
                      <a:tailEnd type="none" w="med" len="med"/>
                    </a:lnB>
                    <a:solidFill>
                      <a:schemeClr val="bg1"/>
                    </a:solidFill>
                  </a:tcPr>
                </a:tc>
                <a:tc>
                  <a:txBody>
                    <a:bodyPr/>
                    <a:lstStyle/>
                    <a:p>
                      <a:endParaRPr lang="zh-CN" altLang="en-US" dirty="0"/>
                    </a:p>
                  </a:txBody>
                  <a:tcPr>
                    <a:lnL w="57150" cap="flat" cmpd="sng" algn="ctr">
                      <a:solidFill>
                        <a:srgbClr val="FCE3CD"/>
                      </a:solidFill>
                      <a:prstDash val="solid"/>
                      <a:round/>
                      <a:headEnd type="none" w="med" len="med"/>
                      <a:tailEnd type="none" w="med" len="med"/>
                    </a:lnL>
                    <a:lnR w="57150" cap="flat" cmpd="sng" algn="ctr">
                      <a:solidFill>
                        <a:srgbClr val="FCE3CD"/>
                      </a:solidFill>
                      <a:prstDash val="solid"/>
                      <a:round/>
                      <a:headEnd type="none" w="med" len="med"/>
                      <a:tailEnd type="none" w="med" len="med"/>
                    </a:lnR>
                    <a:lnB w="57150" cap="flat" cmpd="sng" algn="ctr">
                      <a:solidFill>
                        <a:srgbClr val="FCE3CD"/>
                      </a:solidFill>
                      <a:prstDash val="solid"/>
                      <a:round/>
                      <a:headEnd type="none" w="med" len="med"/>
                      <a:tailEnd type="none" w="med" len="med"/>
                    </a:lnB>
                    <a:solidFill>
                      <a:schemeClr val="bg1"/>
                    </a:solidFill>
                  </a:tcPr>
                </a:tc>
                <a:tc>
                  <a:txBody>
                    <a:bodyPr/>
                    <a:lstStyle/>
                    <a:p>
                      <a:endParaRPr lang="zh-CN" altLang="en-US"/>
                    </a:p>
                  </a:txBody>
                  <a:tcPr>
                    <a:lnL w="57150" cap="flat" cmpd="sng" algn="ctr">
                      <a:solidFill>
                        <a:srgbClr val="FCE3CD"/>
                      </a:solidFill>
                      <a:prstDash val="solid"/>
                      <a:round/>
                      <a:headEnd type="none" w="med" len="med"/>
                      <a:tailEnd type="none" w="med" len="med"/>
                    </a:lnL>
                    <a:lnR w="57150" cap="flat" cmpd="sng" algn="ctr">
                      <a:solidFill>
                        <a:srgbClr val="FCE3CD"/>
                      </a:solidFill>
                      <a:prstDash val="solid"/>
                      <a:round/>
                      <a:headEnd type="none" w="med" len="med"/>
                      <a:tailEnd type="none" w="med" len="med"/>
                    </a:lnR>
                    <a:lnB w="57150" cap="flat" cmpd="sng" algn="ctr">
                      <a:solidFill>
                        <a:srgbClr val="FCE3CD"/>
                      </a:solidFill>
                      <a:prstDash val="solid"/>
                      <a:round/>
                      <a:headEnd type="none" w="med" len="med"/>
                      <a:tailEnd type="none" w="med" len="med"/>
                    </a:lnB>
                    <a:solidFill>
                      <a:schemeClr val="bg1"/>
                    </a:solidFill>
                  </a:tcPr>
                </a:tc>
                <a:tc>
                  <a:txBody>
                    <a:bodyPr/>
                    <a:lstStyle/>
                    <a:p>
                      <a:endParaRPr lang="zh-CN" altLang="en-US"/>
                    </a:p>
                  </a:txBody>
                  <a:tcPr>
                    <a:lnL w="57150" cap="flat" cmpd="sng" algn="ctr">
                      <a:solidFill>
                        <a:srgbClr val="FCE3CD"/>
                      </a:solidFill>
                      <a:prstDash val="solid"/>
                      <a:round/>
                      <a:headEnd type="none" w="med" len="med"/>
                      <a:tailEnd type="none" w="med" len="med"/>
                    </a:lnL>
                    <a:lnB w="57150" cap="flat" cmpd="sng" algn="ctr">
                      <a:solidFill>
                        <a:srgbClr val="FCE3CD"/>
                      </a:solidFill>
                      <a:prstDash val="solid"/>
                      <a:round/>
                      <a:headEnd type="none" w="med" len="med"/>
                      <a:tailEnd type="none" w="med" len="med"/>
                    </a:lnB>
                    <a:solidFill>
                      <a:schemeClr val="bg1"/>
                    </a:solidFill>
                  </a:tcPr>
                </a:tc>
                <a:extLst>
                  <a:ext uri="{0D108BD9-81ED-4DB2-BD59-A6C34878D82A}">
                    <a16:rowId xmlns:a16="http://schemas.microsoft.com/office/drawing/2014/main" xmlns="" val="2271339125"/>
                  </a:ext>
                </a:extLst>
              </a:tr>
              <a:tr h="2519408">
                <a:tc>
                  <a:txBody>
                    <a:bodyPr/>
                    <a:lstStyle/>
                    <a:p>
                      <a:endParaRPr lang="zh-CN" altLang="en-US" dirty="0"/>
                    </a:p>
                  </a:txBody>
                  <a:tcPr>
                    <a:lnR w="57150" cap="flat" cmpd="sng" algn="ctr">
                      <a:solidFill>
                        <a:srgbClr val="FCE3CD"/>
                      </a:solidFill>
                      <a:prstDash val="solid"/>
                      <a:round/>
                      <a:headEnd type="none" w="med" len="med"/>
                      <a:tailEnd type="none" w="med" len="med"/>
                    </a:lnR>
                    <a:lnT w="57150" cap="flat" cmpd="sng" algn="ctr">
                      <a:solidFill>
                        <a:srgbClr val="FCE3CD"/>
                      </a:solidFill>
                      <a:prstDash val="solid"/>
                      <a:round/>
                      <a:headEnd type="none" w="med" len="med"/>
                      <a:tailEnd type="none" w="med" len="med"/>
                    </a:lnT>
                    <a:lnB w="57150" cap="flat" cmpd="sng" algn="ctr">
                      <a:solidFill>
                        <a:srgbClr val="FCE3CD"/>
                      </a:solidFill>
                      <a:prstDash val="solid"/>
                      <a:round/>
                      <a:headEnd type="none" w="med" len="med"/>
                      <a:tailEnd type="none" w="med" len="med"/>
                    </a:lnB>
                    <a:solidFill>
                      <a:schemeClr val="bg1"/>
                    </a:solidFill>
                  </a:tcPr>
                </a:tc>
                <a:tc>
                  <a:txBody>
                    <a:bodyPr/>
                    <a:lstStyle/>
                    <a:p>
                      <a:endParaRPr lang="zh-CN" altLang="en-US"/>
                    </a:p>
                  </a:txBody>
                  <a:tcPr>
                    <a:lnL w="57150" cap="flat" cmpd="sng" algn="ctr">
                      <a:solidFill>
                        <a:srgbClr val="FCE3CD"/>
                      </a:solidFill>
                      <a:prstDash val="solid"/>
                      <a:round/>
                      <a:headEnd type="none" w="med" len="med"/>
                      <a:tailEnd type="none" w="med" len="med"/>
                    </a:lnL>
                    <a:lnR w="57150" cap="flat" cmpd="sng" algn="ctr">
                      <a:solidFill>
                        <a:srgbClr val="FCE3CD"/>
                      </a:solidFill>
                      <a:prstDash val="solid"/>
                      <a:round/>
                      <a:headEnd type="none" w="med" len="med"/>
                      <a:tailEnd type="none" w="med" len="med"/>
                    </a:lnR>
                    <a:lnT w="57150" cap="flat" cmpd="sng" algn="ctr">
                      <a:solidFill>
                        <a:srgbClr val="FCE3CD"/>
                      </a:solidFill>
                      <a:prstDash val="solid"/>
                      <a:round/>
                      <a:headEnd type="none" w="med" len="med"/>
                      <a:tailEnd type="none" w="med" len="med"/>
                    </a:lnT>
                    <a:lnB w="57150" cap="flat" cmpd="sng" algn="ctr">
                      <a:solidFill>
                        <a:srgbClr val="FCE3CD"/>
                      </a:solidFill>
                      <a:prstDash val="solid"/>
                      <a:round/>
                      <a:headEnd type="none" w="med" len="med"/>
                      <a:tailEnd type="none" w="med" len="med"/>
                    </a:lnB>
                    <a:solidFill>
                      <a:schemeClr val="bg1"/>
                    </a:solidFill>
                  </a:tcPr>
                </a:tc>
                <a:tc>
                  <a:txBody>
                    <a:bodyPr/>
                    <a:lstStyle/>
                    <a:p>
                      <a:endParaRPr lang="zh-CN" altLang="en-US" dirty="0"/>
                    </a:p>
                  </a:txBody>
                  <a:tcPr>
                    <a:lnL w="57150" cap="flat" cmpd="sng" algn="ctr">
                      <a:solidFill>
                        <a:srgbClr val="FCE3CD"/>
                      </a:solidFill>
                      <a:prstDash val="solid"/>
                      <a:round/>
                      <a:headEnd type="none" w="med" len="med"/>
                      <a:tailEnd type="none" w="med" len="med"/>
                    </a:lnL>
                    <a:lnR w="57150" cap="flat" cmpd="sng" algn="ctr">
                      <a:solidFill>
                        <a:srgbClr val="FCE3CD"/>
                      </a:solidFill>
                      <a:prstDash val="solid"/>
                      <a:round/>
                      <a:headEnd type="none" w="med" len="med"/>
                      <a:tailEnd type="none" w="med" len="med"/>
                    </a:lnR>
                    <a:lnT w="57150" cap="flat" cmpd="sng" algn="ctr">
                      <a:solidFill>
                        <a:srgbClr val="FCE3CD"/>
                      </a:solidFill>
                      <a:prstDash val="solid"/>
                      <a:round/>
                      <a:headEnd type="none" w="med" len="med"/>
                      <a:tailEnd type="none" w="med" len="med"/>
                    </a:lnT>
                    <a:lnB w="57150" cap="flat" cmpd="sng" algn="ctr">
                      <a:solidFill>
                        <a:srgbClr val="FCE3CD"/>
                      </a:solidFill>
                      <a:prstDash val="solid"/>
                      <a:round/>
                      <a:headEnd type="none" w="med" len="med"/>
                      <a:tailEnd type="none" w="med" len="med"/>
                    </a:lnB>
                    <a:solidFill>
                      <a:schemeClr val="bg1"/>
                    </a:solidFill>
                  </a:tcPr>
                </a:tc>
                <a:tc>
                  <a:txBody>
                    <a:bodyPr/>
                    <a:lstStyle/>
                    <a:p>
                      <a:endParaRPr lang="zh-CN" altLang="en-US" dirty="0"/>
                    </a:p>
                  </a:txBody>
                  <a:tcPr>
                    <a:lnL w="57150" cap="flat" cmpd="sng" algn="ctr">
                      <a:solidFill>
                        <a:srgbClr val="FCE3CD"/>
                      </a:solidFill>
                      <a:prstDash val="solid"/>
                      <a:round/>
                      <a:headEnd type="none" w="med" len="med"/>
                      <a:tailEnd type="none" w="med" len="med"/>
                    </a:lnL>
                    <a:lnT w="57150" cap="flat" cmpd="sng" algn="ctr">
                      <a:solidFill>
                        <a:srgbClr val="FCE3CD"/>
                      </a:solidFill>
                      <a:prstDash val="solid"/>
                      <a:round/>
                      <a:headEnd type="none" w="med" len="med"/>
                      <a:tailEnd type="none" w="med" len="med"/>
                    </a:lnT>
                    <a:lnB w="57150" cap="flat" cmpd="sng" algn="ctr">
                      <a:solidFill>
                        <a:srgbClr val="FCE3CD"/>
                      </a:solidFill>
                      <a:prstDash val="solid"/>
                      <a:round/>
                      <a:headEnd type="none" w="med" len="med"/>
                      <a:tailEnd type="none" w="med" len="med"/>
                    </a:lnB>
                    <a:solidFill>
                      <a:schemeClr val="bg1"/>
                    </a:solidFill>
                  </a:tcPr>
                </a:tc>
                <a:extLst>
                  <a:ext uri="{0D108BD9-81ED-4DB2-BD59-A6C34878D82A}">
                    <a16:rowId xmlns:a16="http://schemas.microsoft.com/office/drawing/2014/main" xmlns="" val="3074194149"/>
                  </a:ext>
                </a:extLst>
              </a:tr>
              <a:tr h="2519408">
                <a:tc>
                  <a:txBody>
                    <a:bodyPr/>
                    <a:lstStyle/>
                    <a:p>
                      <a:endParaRPr lang="zh-CN" altLang="en-US"/>
                    </a:p>
                  </a:txBody>
                  <a:tcPr>
                    <a:lnR w="57150" cap="flat" cmpd="sng" algn="ctr">
                      <a:solidFill>
                        <a:srgbClr val="FCE3CD"/>
                      </a:solidFill>
                      <a:prstDash val="solid"/>
                      <a:round/>
                      <a:headEnd type="none" w="med" len="med"/>
                      <a:tailEnd type="none" w="med" len="med"/>
                    </a:lnR>
                    <a:lnT w="57150" cap="flat" cmpd="sng" algn="ctr">
                      <a:solidFill>
                        <a:srgbClr val="FCE3CD"/>
                      </a:solidFill>
                      <a:prstDash val="solid"/>
                      <a:round/>
                      <a:headEnd type="none" w="med" len="med"/>
                      <a:tailEnd type="none" w="med" len="med"/>
                    </a:lnT>
                    <a:solidFill>
                      <a:schemeClr val="bg1"/>
                    </a:solidFill>
                  </a:tcPr>
                </a:tc>
                <a:tc>
                  <a:txBody>
                    <a:bodyPr/>
                    <a:lstStyle/>
                    <a:p>
                      <a:endParaRPr lang="zh-CN" altLang="en-US" dirty="0"/>
                    </a:p>
                  </a:txBody>
                  <a:tcPr>
                    <a:lnL w="57150" cap="flat" cmpd="sng" algn="ctr">
                      <a:solidFill>
                        <a:srgbClr val="FCE3CD"/>
                      </a:solidFill>
                      <a:prstDash val="solid"/>
                      <a:round/>
                      <a:headEnd type="none" w="med" len="med"/>
                      <a:tailEnd type="none" w="med" len="med"/>
                    </a:lnL>
                    <a:lnR w="57150" cap="flat" cmpd="sng" algn="ctr">
                      <a:solidFill>
                        <a:srgbClr val="FCE3CD"/>
                      </a:solidFill>
                      <a:prstDash val="solid"/>
                      <a:round/>
                      <a:headEnd type="none" w="med" len="med"/>
                      <a:tailEnd type="none" w="med" len="med"/>
                    </a:lnR>
                    <a:lnT w="57150" cap="flat" cmpd="sng" algn="ctr">
                      <a:solidFill>
                        <a:srgbClr val="FCE3CD"/>
                      </a:solidFill>
                      <a:prstDash val="solid"/>
                      <a:round/>
                      <a:headEnd type="none" w="med" len="med"/>
                      <a:tailEnd type="none" w="med" len="med"/>
                    </a:lnT>
                    <a:solidFill>
                      <a:schemeClr val="bg1"/>
                    </a:solidFill>
                  </a:tcPr>
                </a:tc>
                <a:tc>
                  <a:txBody>
                    <a:bodyPr/>
                    <a:lstStyle/>
                    <a:p>
                      <a:endParaRPr lang="zh-CN" altLang="en-US" dirty="0"/>
                    </a:p>
                  </a:txBody>
                  <a:tcPr>
                    <a:lnL w="57150" cap="flat" cmpd="sng" algn="ctr">
                      <a:solidFill>
                        <a:srgbClr val="FCE3CD"/>
                      </a:solidFill>
                      <a:prstDash val="solid"/>
                      <a:round/>
                      <a:headEnd type="none" w="med" len="med"/>
                      <a:tailEnd type="none" w="med" len="med"/>
                    </a:lnL>
                    <a:lnR w="57150" cap="flat" cmpd="sng" algn="ctr">
                      <a:solidFill>
                        <a:srgbClr val="FCE3CD"/>
                      </a:solidFill>
                      <a:prstDash val="solid"/>
                      <a:round/>
                      <a:headEnd type="none" w="med" len="med"/>
                      <a:tailEnd type="none" w="med" len="med"/>
                    </a:lnR>
                    <a:lnT w="57150" cap="flat" cmpd="sng" algn="ctr">
                      <a:solidFill>
                        <a:srgbClr val="FCE3CD"/>
                      </a:solidFill>
                      <a:prstDash val="solid"/>
                      <a:round/>
                      <a:headEnd type="none" w="med" len="med"/>
                      <a:tailEnd type="none" w="med" len="med"/>
                    </a:lnT>
                    <a:solidFill>
                      <a:schemeClr val="bg1"/>
                    </a:solidFill>
                  </a:tcPr>
                </a:tc>
                <a:tc>
                  <a:txBody>
                    <a:bodyPr/>
                    <a:lstStyle/>
                    <a:p>
                      <a:endParaRPr lang="zh-CN" altLang="en-US" dirty="0"/>
                    </a:p>
                  </a:txBody>
                  <a:tcPr>
                    <a:lnL w="57150" cap="flat" cmpd="sng" algn="ctr">
                      <a:solidFill>
                        <a:srgbClr val="FCE3CD"/>
                      </a:solidFill>
                      <a:prstDash val="solid"/>
                      <a:round/>
                      <a:headEnd type="none" w="med" len="med"/>
                      <a:tailEnd type="none" w="med" len="med"/>
                    </a:lnL>
                    <a:lnT w="57150" cap="flat" cmpd="sng" algn="ctr">
                      <a:solidFill>
                        <a:srgbClr val="FCE3CD"/>
                      </a:solidFill>
                      <a:prstDash val="solid"/>
                      <a:round/>
                      <a:headEnd type="none" w="med" len="med"/>
                      <a:tailEnd type="none" w="med" len="med"/>
                    </a:lnT>
                    <a:solidFill>
                      <a:schemeClr val="bg1"/>
                    </a:solidFill>
                  </a:tcPr>
                </a:tc>
                <a:extLst>
                  <a:ext uri="{0D108BD9-81ED-4DB2-BD59-A6C34878D82A}">
                    <a16:rowId xmlns:a16="http://schemas.microsoft.com/office/drawing/2014/main" xmlns="" val="3831895251"/>
                  </a:ext>
                </a:extLst>
              </a:tr>
            </a:tbl>
          </a:graphicData>
        </a:graphic>
      </p:graphicFrame>
      <p:sp>
        <p:nvSpPr>
          <p:cNvPr id="22" name="矩形: 圆角 21">
            <a:extLst>
              <a:ext uri="{FF2B5EF4-FFF2-40B4-BE49-F238E27FC236}">
                <a16:creationId xmlns:a16="http://schemas.microsoft.com/office/drawing/2014/main" xmlns="" id="{31BA2DBF-6A27-4ACA-B0A7-48ACE71FA4FB}"/>
              </a:ext>
            </a:extLst>
          </p:cNvPr>
          <p:cNvSpPr/>
          <p:nvPr/>
        </p:nvSpPr>
        <p:spPr>
          <a:xfrm>
            <a:off x="5059444" y="3063627"/>
            <a:ext cx="3723784" cy="1143065"/>
          </a:xfrm>
          <a:prstGeom prst="roundRect">
            <a:avLst/>
          </a:prstGeom>
          <a:solidFill>
            <a:schemeClr val="bg1"/>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a:solidFill>
                  <a:schemeClr val="tx1"/>
                </a:solidFill>
                <a:latin typeface="楷体" panose="02010609060101010101" pitchFamily="49" charset="-122"/>
                <a:ea typeface="楷体" panose="02010609060101010101" pitchFamily="49" charset="-122"/>
              </a:rPr>
              <a:t>空间构型</a:t>
            </a:r>
          </a:p>
        </p:txBody>
      </p:sp>
      <p:grpSp>
        <p:nvGrpSpPr>
          <p:cNvPr id="25" name="组合 24">
            <a:extLst>
              <a:ext uri="{FF2B5EF4-FFF2-40B4-BE49-F238E27FC236}">
                <a16:creationId xmlns:a16="http://schemas.microsoft.com/office/drawing/2014/main" xmlns="" id="{01EDB250-6254-4CE1-960D-75115B0D27D3}"/>
              </a:ext>
            </a:extLst>
          </p:cNvPr>
          <p:cNvGrpSpPr/>
          <p:nvPr/>
        </p:nvGrpSpPr>
        <p:grpSpPr>
          <a:xfrm>
            <a:off x="1812495" y="5856988"/>
            <a:ext cx="2633884" cy="5574583"/>
            <a:chOff x="1812495" y="5867397"/>
            <a:chExt cx="2633884" cy="5574583"/>
          </a:xfrm>
        </p:grpSpPr>
        <p:sp>
          <p:nvSpPr>
            <p:cNvPr id="26" name="矩形: 圆角 25">
              <a:extLst>
                <a:ext uri="{FF2B5EF4-FFF2-40B4-BE49-F238E27FC236}">
                  <a16:creationId xmlns:a16="http://schemas.microsoft.com/office/drawing/2014/main" xmlns="" id="{D00E86DF-BB6C-4B5B-9E00-E95025EA5193}"/>
                </a:ext>
              </a:extLst>
            </p:cNvPr>
            <p:cNvSpPr/>
            <p:nvPr/>
          </p:nvSpPr>
          <p:spPr>
            <a:xfrm>
              <a:off x="1812495" y="5867397"/>
              <a:ext cx="2633884" cy="1143065"/>
            </a:xfrm>
            <a:prstGeom prst="roundRect">
              <a:avLst/>
            </a:prstGeom>
            <a:solidFill>
              <a:srgbClr val="28A7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甲烷型</a:t>
              </a:r>
            </a:p>
          </p:txBody>
        </p:sp>
        <p:sp>
          <p:nvSpPr>
            <p:cNvPr id="27" name="矩形: 圆角 26">
              <a:extLst>
                <a:ext uri="{FF2B5EF4-FFF2-40B4-BE49-F238E27FC236}">
                  <a16:creationId xmlns:a16="http://schemas.microsoft.com/office/drawing/2014/main" xmlns="" id="{70C99C5D-40D2-416B-B2CF-FC2EB78804AD}"/>
                </a:ext>
              </a:extLst>
            </p:cNvPr>
            <p:cNvSpPr/>
            <p:nvPr/>
          </p:nvSpPr>
          <p:spPr>
            <a:xfrm>
              <a:off x="1812495" y="8072746"/>
              <a:ext cx="2633884" cy="1143065"/>
            </a:xfrm>
            <a:prstGeom prst="roundRect">
              <a:avLst/>
            </a:prstGeom>
            <a:solidFill>
              <a:srgbClr val="F08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乙烯型</a:t>
              </a:r>
            </a:p>
          </p:txBody>
        </p:sp>
        <p:sp>
          <p:nvSpPr>
            <p:cNvPr id="28" name="矩形: 圆角 27">
              <a:extLst>
                <a:ext uri="{FF2B5EF4-FFF2-40B4-BE49-F238E27FC236}">
                  <a16:creationId xmlns:a16="http://schemas.microsoft.com/office/drawing/2014/main" xmlns="" id="{13E46BDE-8E49-4F82-A728-912B1BB5A41C}"/>
                </a:ext>
              </a:extLst>
            </p:cNvPr>
            <p:cNvSpPr/>
            <p:nvPr/>
          </p:nvSpPr>
          <p:spPr>
            <a:xfrm>
              <a:off x="1812495" y="10298915"/>
              <a:ext cx="2633884" cy="1143065"/>
            </a:xfrm>
            <a:prstGeom prst="roundRect">
              <a:avLst/>
            </a:pr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楷体" panose="02010609060101010101" pitchFamily="49" charset="-122"/>
                  <a:ea typeface="楷体" panose="02010609060101010101" pitchFamily="49" charset="-122"/>
                </a:rPr>
                <a:t>苯型</a:t>
              </a:r>
            </a:p>
          </p:txBody>
        </p:sp>
      </p:grpSp>
      <p:sp>
        <p:nvSpPr>
          <p:cNvPr id="30" name="矩形: 圆角 29">
            <a:extLst>
              <a:ext uri="{FF2B5EF4-FFF2-40B4-BE49-F238E27FC236}">
                <a16:creationId xmlns:a16="http://schemas.microsoft.com/office/drawing/2014/main" xmlns="" id="{ABD25CD2-D511-43DE-BE0E-0D964C7DADC5}"/>
              </a:ext>
            </a:extLst>
          </p:cNvPr>
          <p:cNvSpPr/>
          <p:nvPr/>
        </p:nvSpPr>
        <p:spPr>
          <a:xfrm>
            <a:off x="9150288" y="3063627"/>
            <a:ext cx="3723784" cy="1143065"/>
          </a:xfrm>
          <a:prstGeom prst="roundRect">
            <a:avLst/>
          </a:prstGeom>
          <a:solidFill>
            <a:schemeClr val="bg1"/>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a:solidFill>
                  <a:schemeClr val="tx1"/>
                </a:solidFill>
                <a:latin typeface="楷体" panose="02010609060101010101" pitchFamily="49" charset="-122"/>
                <a:ea typeface="楷体" panose="02010609060101010101" pitchFamily="49" charset="-122"/>
              </a:rPr>
              <a:t>球棍模型</a:t>
            </a:r>
          </a:p>
        </p:txBody>
      </p:sp>
      <p:sp>
        <p:nvSpPr>
          <p:cNvPr id="31" name="矩形: 圆角 30">
            <a:extLst>
              <a:ext uri="{FF2B5EF4-FFF2-40B4-BE49-F238E27FC236}">
                <a16:creationId xmlns:a16="http://schemas.microsoft.com/office/drawing/2014/main" xmlns="" id="{834673BF-0DA0-49D2-8CE9-672F8D6B21FB}"/>
              </a:ext>
            </a:extLst>
          </p:cNvPr>
          <p:cNvSpPr/>
          <p:nvPr/>
        </p:nvSpPr>
        <p:spPr>
          <a:xfrm>
            <a:off x="13241132" y="3063627"/>
            <a:ext cx="3723784" cy="1143065"/>
          </a:xfrm>
          <a:prstGeom prst="roundRect">
            <a:avLst/>
          </a:prstGeom>
          <a:solidFill>
            <a:schemeClr val="bg1"/>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a:solidFill>
                  <a:schemeClr val="tx1"/>
                </a:solidFill>
                <a:latin typeface="楷体" panose="02010609060101010101" pitchFamily="49" charset="-122"/>
                <a:ea typeface="楷体" panose="02010609060101010101" pitchFamily="49" charset="-122"/>
              </a:rPr>
              <a:t>分析</a:t>
            </a:r>
          </a:p>
        </p:txBody>
      </p:sp>
      <p:sp>
        <p:nvSpPr>
          <p:cNvPr id="32" name="矩形: 圆角 31">
            <a:extLst>
              <a:ext uri="{FF2B5EF4-FFF2-40B4-BE49-F238E27FC236}">
                <a16:creationId xmlns:a16="http://schemas.microsoft.com/office/drawing/2014/main" xmlns="" id="{9A1B5CB8-486A-4A85-977C-80DF8A4B5333}"/>
              </a:ext>
            </a:extLst>
          </p:cNvPr>
          <p:cNvSpPr/>
          <p:nvPr/>
        </p:nvSpPr>
        <p:spPr>
          <a:xfrm>
            <a:off x="17331976" y="3063627"/>
            <a:ext cx="3723784" cy="1143065"/>
          </a:xfrm>
          <a:prstGeom prst="roundRect">
            <a:avLst/>
          </a:prstGeom>
          <a:solidFill>
            <a:schemeClr val="bg1"/>
          </a:solidFill>
          <a:ln>
            <a:solidFill>
              <a:srgbClr val="FCE3C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a:solidFill>
                  <a:schemeClr val="tx1"/>
                </a:solidFill>
                <a:latin typeface="楷体" panose="02010609060101010101" pitchFamily="49" charset="-122"/>
                <a:ea typeface="楷体" panose="02010609060101010101" pitchFamily="49" charset="-122"/>
              </a:rPr>
              <a:t>迁移</a:t>
            </a:r>
          </a:p>
        </p:txBody>
      </p:sp>
      <p:grpSp>
        <p:nvGrpSpPr>
          <p:cNvPr id="48" name="组合 47">
            <a:extLst>
              <a:ext uri="{FF2B5EF4-FFF2-40B4-BE49-F238E27FC236}">
                <a16:creationId xmlns:a16="http://schemas.microsoft.com/office/drawing/2014/main" xmlns="" id="{2E82565C-E02F-4CAC-9EF9-428D56C062DE}"/>
              </a:ext>
            </a:extLst>
          </p:cNvPr>
          <p:cNvGrpSpPr/>
          <p:nvPr/>
        </p:nvGrpSpPr>
        <p:grpSpPr>
          <a:xfrm>
            <a:off x="5413408" y="4883012"/>
            <a:ext cx="16321851" cy="2569732"/>
            <a:chOff x="5413408" y="4883012"/>
            <a:chExt cx="16321851" cy="2569732"/>
          </a:xfrm>
        </p:grpSpPr>
        <p:sp>
          <p:nvSpPr>
            <p:cNvPr id="33" name="矩形 32">
              <a:extLst>
                <a:ext uri="{FF2B5EF4-FFF2-40B4-BE49-F238E27FC236}">
                  <a16:creationId xmlns:a16="http://schemas.microsoft.com/office/drawing/2014/main" xmlns="" id="{DD70456E-9F73-4A5C-8F89-BDBED67EE668}"/>
                </a:ext>
              </a:extLst>
            </p:cNvPr>
            <p:cNvSpPr/>
            <p:nvPr/>
          </p:nvSpPr>
          <p:spPr>
            <a:xfrm>
              <a:off x="5413408" y="5625823"/>
              <a:ext cx="2646878" cy="1569660"/>
            </a:xfrm>
            <a:prstGeom prst="rect">
              <a:avLst/>
            </a:prstGeom>
          </p:spPr>
          <p:txBody>
            <a:bodyPr wrap="none">
              <a:spAutoFit/>
            </a:bodyPr>
            <a:lstStyle/>
            <a:p>
              <a:pPr algn="ctr"/>
              <a:r>
                <a:rPr lang="zh-CN" altLang="en-US" sz="4800" dirty="0">
                  <a:solidFill>
                    <a:srgbClr val="28A7E1"/>
                  </a:solidFill>
                  <a:latin typeface="楷体" panose="02010609060101010101" pitchFamily="49" charset="-122"/>
                  <a:ea typeface="楷体" panose="02010609060101010101" pitchFamily="49" charset="-122"/>
                </a:rPr>
                <a:t>正四面体</a:t>
              </a:r>
              <a:endParaRPr lang="en-US" altLang="zh-CN" sz="4800" dirty="0">
                <a:solidFill>
                  <a:srgbClr val="28A7E1"/>
                </a:solidFill>
                <a:latin typeface="楷体" panose="02010609060101010101" pitchFamily="49" charset="-122"/>
                <a:ea typeface="楷体" panose="02010609060101010101" pitchFamily="49" charset="-122"/>
              </a:endParaRPr>
            </a:p>
            <a:p>
              <a:pPr algn="ctr"/>
              <a:r>
                <a:rPr lang="zh-CN" altLang="en-US" sz="4800" dirty="0">
                  <a:solidFill>
                    <a:srgbClr val="28A7E1"/>
                  </a:solidFill>
                  <a:latin typeface="楷体" panose="02010609060101010101" pitchFamily="49" charset="-122"/>
                  <a:ea typeface="楷体" panose="02010609060101010101" pitchFamily="49" charset="-122"/>
                </a:rPr>
                <a:t>结构</a:t>
              </a:r>
            </a:p>
          </p:txBody>
        </p:sp>
        <p:pic>
          <p:nvPicPr>
            <p:cNvPr id="37" name="图片 36">
              <a:extLst>
                <a:ext uri="{FF2B5EF4-FFF2-40B4-BE49-F238E27FC236}">
                  <a16:creationId xmlns:a16="http://schemas.microsoft.com/office/drawing/2014/main" xmlns="" id="{7B4987B8-D374-43AD-9563-04E15F3B7E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51868" y="4971745"/>
              <a:ext cx="2137959" cy="2160000"/>
            </a:xfrm>
            <a:prstGeom prst="rect">
              <a:avLst/>
            </a:prstGeom>
          </p:spPr>
        </p:pic>
        <p:sp>
          <p:nvSpPr>
            <p:cNvPr id="42" name="矩形 41">
              <a:extLst>
                <a:ext uri="{FF2B5EF4-FFF2-40B4-BE49-F238E27FC236}">
                  <a16:creationId xmlns:a16="http://schemas.microsoft.com/office/drawing/2014/main" xmlns="" id="{8F0BD921-C081-4B0C-80DF-3B95DCD581A7}"/>
                </a:ext>
              </a:extLst>
            </p:cNvPr>
            <p:cNvSpPr/>
            <p:nvPr/>
          </p:nvSpPr>
          <p:spPr>
            <a:xfrm>
              <a:off x="13212707" y="4898199"/>
              <a:ext cx="4327443" cy="2554545"/>
            </a:xfrm>
            <a:prstGeom prst="rect">
              <a:avLst/>
            </a:prstGeom>
          </p:spPr>
          <p:txBody>
            <a:bodyPr wrap="square">
              <a:spAutoFit/>
            </a:bodyPr>
            <a:lstStyle/>
            <a:p>
              <a:r>
                <a:rPr lang="en-US" altLang="zh-CN" sz="4000" b="1" dirty="0">
                  <a:solidFill>
                    <a:srgbClr val="28A7E1"/>
                  </a:solidFill>
                  <a:ea typeface="楷体" panose="02010609060101010101" pitchFamily="49" charset="-122"/>
                </a:rPr>
                <a:t>4 </a:t>
              </a:r>
              <a:r>
                <a:rPr lang="zh-CN" altLang="en-US" sz="4000" b="1" dirty="0">
                  <a:solidFill>
                    <a:srgbClr val="28A7E1"/>
                  </a:solidFill>
                  <a:ea typeface="楷体" panose="02010609060101010101" pitchFamily="49" charset="-122"/>
                </a:rPr>
                <a:t>个</a:t>
              </a:r>
              <a:r>
                <a:rPr lang="en-US" altLang="zh-CN" sz="4000" b="1" dirty="0">
                  <a:solidFill>
                    <a:srgbClr val="28A7E1"/>
                  </a:solidFill>
                  <a:ea typeface="楷体" panose="02010609060101010101" pitchFamily="49" charset="-122"/>
                </a:rPr>
                <a:t>H</a:t>
              </a:r>
              <a:r>
                <a:rPr lang="zh-CN" altLang="en-US" sz="4000" b="1" dirty="0">
                  <a:solidFill>
                    <a:srgbClr val="28A7E1"/>
                  </a:solidFill>
                  <a:ea typeface="楷体" panose="02010609060101010101" pitchFamily="49" charset="-122"/>
                </a:rPr>
                <a:t>不在同一平面上，</a:t>
              </a:r>
              <a:r>
                <a:rPr lang="en-US" altLang="zh-CN" sz="4000" b="1" dirty="0">
                  <a:solidFill>
                    <a:srgbClr val="28A7E1"/>
                  </a:solidFill>
                  <a:ea typeface="楷体" panose="02010609060101010101" pitchFamily="49" charset="-122"/>
                </a:rPr>
                <a:t>5 </a:t>
              </a:r>
              <a:r>
                <a:rPr lang="zh-CN" altLang="en-US" sz="4000" b="1" dirty="0">
                  <a:solidFill>
                    <a:srgbClr val="28A7E1"/>
                  </a:solidFill>
                  <a:ea typeface="楷体" panose="02010609060101010101" pitchFamily="49" charset="-122"/>
                </a:rPr>
                <a:t>个原子中最多有</a:t>
              </a:r>
              <a:r>
                <a:rPr lang="en-US" altLang="zh-CN" sz="4000" b="1" dirty="0">
                  <a:solidFill>
                    <a:srgbClr val="28A7E1"/>
                  </a:solidFill>
                  <a:ea typeface="楷体" panose="02010609060101010101" pitchFamily="49" charset="-122"/>
                </a:rPr>
                <a:t>3 </a:t>
              </a:r>
              <a:r>
                <a:rPr lang="zh-CN" altLang="en-US" sz="4000" b="1" dirty="0">
                  <a:solidFill>
                    <a:srgbClr val="28A7E1"/>
                  </a:solidFill>
                  <a:ea typeface="楷体" panose="02010609060101010101" pitchFamily="49" charset="-122"/>
                </a:rPr>
                <a:t>个原子共平面</a:t>
              </a:r>
            </a:p>
          </p:txBody>
        </p:sp>
        <p:sp>
          <p:nvSpPr>
            <p:cNvPr id="45" name="矩形 44">
              <a:extLst>
                <a:ext uri="{FF2B5EF4-FFF2-40B4-BE49-F238E27FC236}">
                  <a16:creationId xmlns:a16="http://schemas.microsoft.com/office/drawing/2014/main" xmlns="" id="{86081A09-FC82-40F9-8A07-6D23AAD8E0D2}"/>
                </a:ext>
              </a:extLst>
            </p:cNvPr>
            <p:cNvSpPr/>
            <p:nvPr/>
          </p:nvSpPr>
          <p:spPr>
            <a:xfrm>
              <a:off x="17525391" y="4883012"/>
              <a:ext cx="4209868" cy="2554545"/>
            </a:xfrm>
            <a:prstGeom prst="rect">
              <a:avLst/>
            </a:prstGeom>
          </p:spPr>
          <p:txBody>
            <a:bodyPr wrap="square">
              <a:spAutoFit/>
            </a:bodyPr>
            <a:lstStyle/>
            <a:p>
              <a:r>
                <a:rPr lang="zh-CN" altLang="en-US" sz="4000" b="1" dirty="0">
                  <a:solidFill>
                    <a:srgbClr val="28A7E1"/>
                  </a:solidFill>
                  <a:ea typeface="楷体" panose="02010609060101010101" pitchFamily="49" charset="-122"/>
                </a:rPr>
                <a:t>凡是碳原子与</a:t>
              </a:r>
              <a:r>
                <a:rPr lang="en-US" altLang="zh-CN" sz="4000" b="1" dirty="0">
                  <a:solidFill>
                    <a:srgbClr val="28A7E1"/>
                  </a:solidFill>
                  <a:ea typeface="楷体" panose="02010609060101010101" pitchFamily="49" charset="-122"/>
                </a:rPr>
                <a:t>4</a:t>
              </a:r>
              <a:r>
                <a:rPr lang="zh-CN" altLang="en-US" sz="4000" b="1" dirty="0">
                  <a:solidFill>
                    <a:srgbClr val="28A7E1"/>
                  </a:solidFill>
                  <a:ea typeface="楷体" panose="02010609060101010101" pitchFamily="49" charset="-122"/>
                </a:rPr>
                <a:t>个原子形成</a:t>
              </a:r>
              <a:r>
                <a:rPr lang="en-US" altLang="zh-CN" sz="4000" b="1" dirty="0">
                  <a:solidFill>
                    <a:srgbClr val="28A7E1"/>
                  </a:solidFill>
                  <a:ea typeface="楷体" panose="02010609060101010101" pitchFamily="49" charset="-122"/>
                </a:rPr>
                <a:t>4</a:t>
              </a:r>
              <a:r>
                <a:rPr lang="zh-CN" altLang="en-US" sz="4000" b="1" dirty="0">
                  <a:solidFill>
                    <a:srgbClr val="28A7E1"/>
                  </a:solidFill>
                  <a:ea typeface="楷体" panose="02010609060101010101" pitchFamily="49" charset="-122"/>
                </a:rPr>
                <a:t>个共价键时，空间结构都是四面体结构</a:t>
              </a:r>
            </a:p>
          </p:txBody>
        </p:sp>
      </p:grpSp>
      <p:grpSp>
        <p:nvGrpSpPr>
          <p:cNvPr id="49" name="组合 48">
            <a:extLst>
              <a:ext uri="{FF2B5EF4-FFF2-40B4-BE49-F238E27FC236}">
                <a16:creationId xmlns:a16="http://schemas.microsoft.com/office/drawing/2014/main" xmlns="" id="{40D953C1-A486-47A6-ACC3-09A520DFB78A}"/>
              </a:ext>
            </a:extLst>
          </p:cNvPr>
          <p:cNvGrpSpPr/>
          <p:nvPr/>
        </p:nvGrpSpPr>
        <p:grpSpPr>
          <a:xfrm>
            <a:off x="5413408" y="7726822"/>
            <a:ext cx="16356608" cy="1938992"/>
            <a:chOff x="5413408" y="7726822"/>
            <a:chExt cx="16356608" cy="1938992"/>
          </a:xfrm>
        </p:grpSpPr>
        <p:sp>
          <p:nvSpPr>
            <p:cNvPr id="34" name="矩形 33">
              <a:extLst>
                <a:ext uri="{FF2B5EF4-FFF2-40B4-BE49-F238E27FC236}">
                  <a16:creationId xmlns:a16="http://schemas.microsoft.com/office/drawing/2014/main" xmlns="" id="{79D87DA6-15B0-4186-A74E-12DF0EAA8BAE}"/>
                </a:ext>
              </a:extLst>
            </p:cNvPr>
            <p:cNvSpPr/>
            <p:nvPr/>
          </p:nvSpPr>
          <p:spPr>
            <a:xfrm>
              <a:off x="5413408" y="8228780"/>
              <a:ext cx="2646878" cy="830997"/>
            </a:xfrm>
            <a:prstGeom prst="rect">
              <a:avLst/>
            </a:prstGeom>
          </p:spPr>
          <p:txBody>
            <a:bodyPr wrap="none">
              <a:spAutoFit/>
            </a:bodyPr>
            <a:lstStyle/>
            <a:p>
              <a:pPr algn="ctr"/>
              <a:r>
                <a:rPr lang="zh-CN" altLang="en-US" sz="4800" dirty="0">
                  <a:solidFill>
                    <a:srgbClr val="F0831D"/>
                  </a:solidFill>
                  <a:latin typeface="楷体" panose="02010609060101010101" pitchFamily="49" charset="-122"/>
                  <a:ea typeface="楷体" panose="02010609060101010101" pitchFamily="49" charset="-122"/>
                </a:rPr>
                <a:t>平面结构</a:t>
              </a:r>
            </a:p>
          </p:txBody>
        </p:sp>
        <p:pic>
          <p:nvPicPr>
            <p:cNvPr id="41" name="图片 40" descr="图片包含 物体&#10;&#10;已生成高可信度的说明">
              <a:extLst>
                <a:ext uri="{FF2B5EF4-FFF2-40B4-BE49-F238E27FC236}">
                  <a16:creationId xmlns:a16="http://schemas.microsoft.com/office/drawing/2014/main" xmlns="" id="{F6572ED3-F0A8-43D2-97DE-4976BD211D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88927" y="7875705"/>
              <a:ext cx="2843605" cy="1612118"/>
            </a:xfrm>
            <a:prstGeom prst="rect">
              <a:avLst/>
            </a:prstGeom>
          </p:spPr>
        </p:pic>
        <p:sp>
          <p:nvSpPr>
            <p:cNvPr id="43" name="矩形 42">
              <a:extLst>
                <a:ext uri="{FF2B5EF4-FFF2-40B4-BE49-F238E27FC236}">
                  <a16:creationId xmlns:a16="http://schemas.microsoft.com/office/drawing/2014/main" xmlns="" id="{7FC0009D-857B-4060-958E-A15A6601EFA5}"/>
                </a:ext>
              </a:extLst>
            </p:cNvPr>
            <p:cNvSpPr/>
            <p:nvPr/>
          </p:nvSpPr>
          <p:spPr>
            <a:xfrm>
              <a:off x="13212706" y="7849039"/>
              <a:ext cx="4327443" cy="1446550"/>
            </a:xfrm>
            <a:prstGeom prst="rect">
              <a:avLst/>
            </a:prstGeom>
          </p:spPr>
          <p:txBody>
            <a:bodyPr wrap="square">
              <a:spAutoFit/>
            </a:bodyPr>
            <a:lstStyle/>
            <a:p>
              <a:r>
                <a:rPr lang="en-US" altLang="zh-CN" sz="4400" b="1" dirty="0">
                  <a:solidFill>
                    <a:srgbClr val="F0831D"/>
                  </a:solidFill>
                  <a:ea typeface="楷体" panose="02010609060101010101" pitchFamily="49" charset="-122"/>
                </a:rPr>
                <a:t>6 </a:t>
              </a:r>
              <a:r>
                <a:rPr lang="zh-CN" altLang="en-US" sz="4400" b="1" dirty="0">
                  <a:solidFill>
                    <a:srgbClr val="F0831D"/>
                  </a:solidFill>
                  <a:ea typeface="楷体" panose="02010609060101010101" pitchFamily="49" charset="-122"/>
                </a:rPr>
                <a:t>个原子均在同一平面上</a:t>
              </a:r>
            </a:p>
          </p:txBody>
        </p:sp>
        <p:sp>
          <p:nvSpPr>
            <p:cNvPr id="46" name="矩形 45">
              <a:extLst>
                <a:ext uri="{FF2B5EF4-FFF2-40B4-BE49-F238E27FC236}">
                  <a16:creationId xmlns:a16="http://schemas.microsoft.com/office/drawing/2014/main" xmlns="" id="{E7AC6518-4982-4161-B4A9-F711EF32B561}"/>
                </a:ext>
              </a:extLst>
            </p:cNvPr>
            <p:cNvSpPr/>
            <p:nvPr/>
          </p:nvSpPr>
          <p:spPr>
            <a:xfrm>
              <a:off x="17560148" y="7726822"/>
              <a:ext cx="4209868" cy="1938992"/>
            </a:xfrm>
            <a:prstGeom prst="rect">
              <a:avLst/>
            </a:prstGeom>
          </p:spPr>
          <p:txBody>
            <a:bodyPr wrap="square">
              <a:spAutoFit/>
            </a:bodyPr>
            <a:lstStyle/>
            <a:p>
              <a:r>
                <a:rPr lang="zh-CN" altLang="en-US" sz="4000" b="1" dirty="0">
                  <a:solidFill>
                    <a:srgbClr val="F0831D"/>
                  </a:solidFill>
                  <a:ea typeface="楷体" panose="02010609060101010101" pitchFamily="49" charset="-122"/>
                </a:rPr>
                <a:t>位于乙烯结构上的 </a:t>
              </a:r>
              <a:r>
                <a:rPr lang="en-US" altLang="zh-CN" sz="4000" b="1" dirty="0">
                  <a:solidFill>
                    <a:srgbClr val="F0831D"/>
                  </a:solidFill>
                  <a:ea typeface="楷体" panose="02010609060101010101" pitchFamily="49" charset="-122"/>
                </a:rPr>
                <a:t>6 </a:t>
              </a:r>
              <a:r>
                <a:rPr lang="zh-CN" altLang="en-US" sz="4000" b="1" dirty="0">
                  <a:solidFill>
                    <a:srgbClr val="F0831D"/>
                  </a:solidFill>
                  <a:ea typeface="楷体" panose="02010609060101010101" pitchFamily="49" charset="-122"/>
                </a:rPr>
                <a:t>个原子共平面</a:t>
              </a:r>
            </a:p>
          </p:txBody>
        </p:sp>
      </p:grpSp>
      <p:grpSp>
        <p:nvGrpSpPr>
          <p:cNvPr id="50" name="组合 49">
            <a:extLst>
              <a:ext uri="{FF2B5EF4-FFF2-40B4-BE49-F238E27FC236}">
                <a16:creationId xmlns:a16="http://schemas.microsoft.com/office/drawing/2014/main" xmlns="" id="{B866CCF7-6163-4273-ABBC-5326FC1062F6}"/>
              </a:ext>
            </a:extLst>
          </p:cNvPr>
          <p:cNvGrpSpPr/>
          <p:nvPr/>
        </p:nvGrpSpPr>
        <p:grpSpPr>
          <a:xfrm>
            <a:off x="5489223" y="10101685"/>
            <a:ext cx="16014208" cy="2243313"/>
            <a:chOff x="5489223" y="10101685"/>
            <a:chExt cx="16014208" cy="2243313"/>
          </a:xfrm>
        </p:grpSpPr>
        <p:sp>
          <p:nvSpPr>
            <p:cNvPr id="35" name="矩形 34">
              <a:extLst>
                <a:ext uri="{FF2B5EF4-FFF2-40B4-BE49-F238E27FC236}">
                  <a16:creationId xmlns:a16="http://schemas.microsoft.com/office/drawing/2014/main" xmlns="" id="{F2343AFC-F52E-4CD0-A276-82DA72F8B8AB}"/>
                </a:ext>
              </a:extLst>
            </p:cNvPr>
            <p:cNvSpPr/>
            <p:nvPr/>
          </p:nvSpPr>
          <p:spPr>
            <a:xfrm>
              <a:off x="5489223" y="10101685"/>
              <a:ext cx="2646878" cy="1569660"/>
            </a:xfrm>
            <a:prstGeom prst="rect">
              <a:avLst/>
            </a:prstGeom>
          </p:spPr>
          <p:txBody>
            <a:bodyPr wrap="none">
              <a:spAutoFit/>
            </a:bodyPr>
            <a:lstStyle/>
            <a:p>
              <a:pPr algn="ctr"/>
              <a:r>
                <a:rPr lang="zh-CN" altLang="en-US" sz="4800" dirty="0">
                  <a:solidFill>
                    <a:srgbClr val="0BA29A"/>
                  </a:solidFill>
                  <a:latin typeface="楷体" panose="02010609060101010101" pitchFamily="49" charset="-122"/>
                  <a:ea typeface="楷体" panose="02010609060101010101" pitchFamily="49" charset="-122"/>
                </a:rPr>
                <a:t>平面正六</a:t>
              </a:r>
              <a:endParaRPr lang="en-US" altLang="zh-CN" sz="4800" dirty="0">
                <a:solidFill>
                  <a:srgbClr val="0BA29A"/>
                </a:solidFill>
                <a:latin typeface="楷体" panose="02010609060101010101" pitchFamily="49" charset="-122"/>
                <a:ea typeface="楷体" panose="02010609060101010101" pitchFamily="49" charset="-122"/>
              </a:endParaRPr>
            </a:p>
            <a:p>
              <a:pPr algn="ctr"/>
              <a:r>
                <a:rPr lang="zh-CN" altLang="en-US" sz="4800" dirty="0">
                  <a:solidFill>
                    <a:srgbClr val="0BA29A"/>
                  </a:solidFill>
                  <a:latin typeface="楷体" panose="02010609060101010101" pitchFamily="49" charset="-122"/>
                  <a:ea typeface="楷体" panose="02010609060101010101" pitchFamily="49" charset="-122"/>
                </a:rPr>
                <a:t>边形结构</a:t>
              </a:r>
            </a:p>
          </p:txBody>
        </p:sp>
        <p:pic>
          <p:nvPicPr>
            <p:cNvPr id="39" name="图片 38" descr="图片包含 室内&#10;&#10;已生成高可信度的说明">
              <a:extLst>
                <a:ext uri="{FF2B5EF4-FFF2-40B4-BE49-F238E27FC236}">
                  <a16:creationId xmlns:a16="http://schemas.microsoft.com/office/drawing/2014/main" xmlns="" id="{ACC932BA-8678-4C1A-A3AC-9ECE7B19BA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67286" y="10184998"/>
              <a:ext cx="1907122" cy="2160000"/>
            </a:xfrm>
            <a:prstGeom prst="rect">
              <a:avLst/>
            </a:prstGeom>
          </p:spPr>
        </p:pic>
        <p:sp>
          <p:nvSpPr>
            <p:cNvPr id="44" name="矩形 43">
              <a:extLst>
                <a:ext uri="{FF2B5EF4-FFF2-40B4-BE49-F238E27FC236}">
                  <a16:creationId xmlns:a16="http://schemas.microsoft.com/office/drawing/2014/main" xmlns="" id="{AA6C969E-3194-4DE4-B1EB-D7FCE3D9C255}"/>
                </a:ext>
              </a:extLst>
            </p:cNvPr>
            <p:cNvSpPr/>
            <p:nvPr/>
          </p:nvSpPr>
          <p:spPr>
            <a:xfrm>
              <a:off x="13241132" y="10361141"/>
              <a:ext cx="4327443" cy="1446550"/>
            </a:xfrm>
            <a:prstGeom prst="rect">
              <a:avLst/>
            </a:prstGeom>
          </p:spPr>
          <p:txBody>
            <a:bodyPr wrap="square">
              <a:spAutoFit/>
            </a:bodyPr>
            <a:lstStyle/>
            <a:p>
              <a:r>
                <a:rPr lang="en-US" altLang="zh-CN" sz="4400" b="1" dirty="0">
                  <a:solidFill>
                    <a:srgbClr val="0BA29A"/>
                  </a:solidFill>
                  <a:ea typeface="楷体" panose="02010609060101010101" pitchFamily="49" charset="-122"/>
                </a:rPr>
                <a:t>6 </a:t>
              </a:r>
              <a:r>
                <a:rPr lang="zh-CN" altLang="en-US" sz="4400" b="1" dirty="0">
                  <a:solidFill>
                    <a:srgbClr val="0BA29A"/>
                  </a:solidFill>
                  <a:ea typeface="楷体" panose="02010609060101010101" pitchFamily="49" charset="-122"/>
                </a:rPr>
                <a:t>个碳原子和</a:t>
              </a:r>
              <a:r>
                <a:rPr lang="en-US" altLang="zh-CN" sz="4400" b="1" dirty="0">
                  <a:solidFill>
                    <a:srgbClr val="0BA29A"/>
                  </a:solidFill>
                  <a:ea typeface="楷体" panose="02010609060101010101" pitchFamily="49" charset="-122"/>
                </a:rPr>
                <a:t>6 </a:t>
              </a:r>
              <a:r>
                <a:rPr lang="zh-CN" altLang="en-US" sz="4400" b="1" dirty="0">
                  <a:solidFill>
                    <a:srgbClr val="0BA29A"/>
                  </a:solidFill>
                  <a:ea typeface="楷体" panose="02010609060101010101" pitchFamily="49" charset="-122"/>
                </a:rPr>
                <a:t>个氢原子共平面</a:t>
              </a:r>
            </a:p>
          </p:txBody>
        </p:sp>
        <p:sp>
          <p:nvSpPr>
            <p:cNvPr id="47" name="矩形 46">
              <a:extLst>
                <a:ext uri="{FF2B5EF4-FFF2-40B4-BE49-F238E27FC236}">
                  <a16:creationId xmlns:a16="http://schemas.microsoft.com/office/drawing/2014/main" xmlns="" id="{652229AE-16CC-4DC8-86CF-39A385AA381A}"/>
                </a:ext>
              </a:extLst>
            </p:cNvPr>
            <p:cNvSpPr/>
            <p:nvPr/>
          </p:nvSpPr>
          <p:spPr>
            <a:xfrm>
              <a:off x="17826732" y="10184998"/>
              <a:ext cx="3676699" cy="1938992"/>
            </a:xfrm>
            <a:prstGeom prst="rect">
              <a:avLst/>
            </a:prstGeom>
          </p:spPr>
          <p:txBody>
            <a:bodyPr wrap="square">
              <a:spAutoFit/>
            </a:bodyPr>
            <a:lstStyle/>
            <a:p>
              <a:r>
                <a:rPr lang="zh-CN" altLang="en-US" sz="4000" b="1" dirty="0">
                  <a:solidFill>
                    <a:srgbClr val="0BA29A"/>
                  </a:solidFill>
                  <a:ea typeface="楷体" panose="02010609060101010101" pitchFamily="49" charset="-122"/>
                </a:rPr>
                <a:t>位于苯环上的</a:t>
              </a:r>
              <a:r>
                <a:rPr lang="en-US" altLang="zh-CN" sz="4000" b="1" dirty="0">
                  <a:solidFill>
                    <a:srgbClr val="0BA29A"/>
                  </a:solidFill>
                  <a:ea typeface="楷体" panose="02010609060101010101" pitchFamily="49" charset="-122"/>
                </a:rPr>
                <a:t>12</a:t>
              </a:r>
              <a:r>
                <a:rPr lang="zh-CN" altLang="en-US" sz="4000" b="1" dirty="0">
                  <a:solidFill>
                    <a:srgbClr val="0BA29A"/>
                  </a:solidFill>
                  <a:ea typeface="楷体" panose="02010609060101010101" pitchFamily="49" charset="-122"/>
                </a:rPr>
                <a:t>个原子共平面</a:t>
              </a:r>
            </a:p>
          </p:txBody>
        </p:sp>
      </p:grpSp>
    </p:spTree>
    <p:extLst>
      <p:ext uri="{BB962C8B-B14F-4D97-AF65-F5344CB8AC3E}">
        <p14:creationId xmlns:p14="http://schemas.microsoft.com/office/powerpoint/2010/main" val="47336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683183" y="1683170"/>
            <a:ext cx="1100493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有机物分子中原子共面问题的判断</a:t>
            </a:r>
          </a:p>
        </p:txBody>
      </p:sp>
      <p:pic>
        <p:nvPicPr>
          <p:cNvPr id="4" name="图片 3">
            <a:extLst>
              <a:ext uri="{FF2B5EF4-FFF2-40B4-BE49-F238E27FC236}">
                <a16:creationId xmlns:a16="http://schemas.microsoft.com/office/drawing/2014/main" xmlns="" id="{DDE60F38-DC11-4110-B049-76DE9D8FB9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7866" y="3438000"/>
            <a:ext cx="8880019" cy="900000"/>
          </a:xfrm>
          <a:prstGeom prst="rect">
            <a:avLst/>
          </a:prstGeom>
        </p:spPr>
      </p:pic>
      <p:sp>
        <p:nvSpPr>
          <p:cNvPr id="36" name="矩形 35">
            <a:extLst>
              <a:ext uri="{FF2B5EF4-FFF2-40B4-BE49-F238E27FC236}">
                <a16:creationId xmlns:a16="http://schemas.microsoft.com/office/drawing/2014/main" xmlns="" id="{F71BD403-7162-4E52-ADD0-F79B072ED770}"/>
              </a:ext>
            </a:extLst>
          </p:cNvPr>
          <p:cNvSpPr/>
          <p:nvPr/>
        </p:nvSpPr>
        <p:spPr>
          <a:xfrm>
            <a:off x="5719107" y="3447852"/>
            <a:ext cx="5978778" cy="827150"/>
          </a:xfrm>
          <a:prstGeom prst="rect">
            <a:avLst/>
          </a:prstGeom>
        </p:spPr>
        <p:txBody>
          <a:bodyPr wrap="square">
            <a:spAutoFit/>
          </a:bodyPr>
          <a:lstStyle/>
          <a:p>
            <a:pPr>
              <a:lnSpc>
                <a:spcPct val="120000"/>
              </a:lnSpc>
            </a:pPr>
            <a:r>
              <a:rPr lang="zh-CN" altLang="en-US" sz="4400" b="1" spc="130" dirty="0">
                <a:ea typeface="楷体" panose="02010609060101010101" pitchFamily="49" charset="-122"/>
                <a:cs typeface="Times New Roman" panose="02020603050405020304" pitchFamily="18" charset="0"/>
                <a:sym typeface="+mn-lt"/>
              </a:rPr>
              <a:t>进行合理的拆分和重组</a:t>
            </a:r>
          </a:p>
        </p:txBody>
      </p:sp>
      <p:grpSp>
        <p:nvGrpSpPr>
          <p:cNvPr id="8" name="组合 7">
            <a:extLst>
              <a:ext uri="{FF2B5EF4-FFF2-40B4-BE49-F238E27FC236}">
                <a16:creationId xmlns:a16="http://schemas.microsoft.com/office/drawing/2014/main" xmlns="" id="{8E453C09-2008-4A0B-8EA1-4E603F40921D}"/>
              </a:ext>
            </a:extLst>
          </p:cNvPr>
          <p:cNvGrpSpPr/>
          <p:nvPr/>
        </p:nvGrpSpPr>
        <p:grpSpPr>
          <a:xfrm>
            <a:off x="2817866" y="5454363"/>
            <a:ext cx="16785286" cy="3528000"/>
            <a:chOff x="2817866" y="5454363"/>
            <a:chExt cx="16785286" cy="3528000"/>
          </a:xfrm>
        </p:grpSpPr>
        <p:pic>
          <p:nvPicPr>
            <p:cNvPr id="7" name="图片 6">
              <a:extLst>
                <a:ext uri="{FF2B5EF4-FFF2-40B4-BE49-F238E27FC236}">
                  <a16:creationId xmlns:a16="http://schemas.microsoft.com/office/drawing/2014/main" xmlns="" id="{8571D387-1557-43C1-A85B-8F65B9A06A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17866" y="5454363"/>
              <a:ext cx="16785286" cy="3528000"/>
            </a:xfrm>
            <a:prstGeom prst="rect">
              <a:avLst/>
            </a:prstGeom>
          </p:spPr>
        </p:pic>
        <p:sp>
          <p:nvSpPr>
            <p:cNvPr id="38" name="矩形 37">
              <a:extLst>
                <a:ext uri="{FF2B5EF4-FFF2-40B4-BE49-F238E27FC236}">
                  <a16:creationId xmlns:a16="http://schemas.microsoft.com/office/drawing/2014/main" xmlns="" id="{AE240C01-D861-4DB4-8FA0-3A201F4BA5C6}"/>
                </a:ext>
              </a:extLst>
            </p:cNvPr>
            <p:cNvSpPr/>
            <p:nvPr/>
          </p:nvSpPr>
          <p:spPr>
            <a:xfrm>
              <a:off x="3359069" y="6858000"/>
              <a:ext cx="6648228" cy="1780296"/>
            </a:xfrm>
            <a:prstGeom prst="rect">
              <a:avLst/>
            </a:prstGeom>
          </p:spPr>
          <p:txBody>
            <a:bodyPr wrap="square">
              <a:spAutoFit/>
            </a:bodyPr>
            <a:lstStyle/>
            <a:p>
              <a:pPr>
                <a:lnSpc>
                  <a:spcPct val="120000"/>
                </a:lnSpc>
              </a:pPr>
              <a:r>
                <a:rPr lang="zh-CN" altLang="en-US" sz="4800" b="1" spc="130" dirty="0">
                  <a:ea typeface="楷体" panose="02010609060101010101" pitchFamily="49" charset="-122"/>
                  <a:cs typeface="Times New Roman" panose="02020603050405020304" pitchFamily="18" charset="0"/>
                  <a:sym typeface="+mn-lt"/>
                </a:rPr>
                <a:t>先拆分为甲烷型、乙烯型和苯型分子的结构</a:t>
              </a:r>
            </a:p>
          </p:txBody>
        </p:sp>
        <p:sp>
          <p:nvSpPr>
            <p:cNvPr id="40" name="矩形 39">
              <a:extLst>
                <a:ext uri="{FF2B5EF4-FFF2-40B4-BE49-F238E27FC236}">
                  <a16:creationId xmlns:a16="http://schemas.microsoft.com/office/drawing/2014/main" xmlns="" id="{842C0DC2-B11B-41E1-B8AD-96636F211C6E}"/>
                </a:ext>
              </a:extLst>
            </p:cNvPr>
            <p:cNvSpPr/>
            <p:nvPr/>
          </p:nvSpPr>
          <p:spPr>
            <a:xfrm>
              <a:off x="12684966" y="6858000"/>
              <a:ext cx="6648228" cy="1780296"/>
            </a:xfrm>
            <a:prstGeom prst="rect">
              <a:avLst/>
            </a:prstGeom>
          </p:spPr>
          <p:txBody>
            <a:bodyPr wrap="square">
              <a:spAutoFit/>
            </a:bodyPr>
            <a:lstStyle/>
            <a:p>
              <a:pPr>
                <a:lnSpc>
                  <a:spcPct val="120000"/>
                </a:lnSpc>
              </a:pPr>
              <a:r>
                <a:rPr lang="zh-CN" altLang="en-US" sz="4800" b="1" spc="130" dirty="0">
                  <a:ea typeface="楷体" panose="02010609060101010101" pitchFamily="49" charset="-122"/>
                  <a:cs typeface="Times New Roman" panose="02020603050405020304" pitchFamily="18" charset="0"/>
                  <a:sym typeface="+mn-lt"/>
                </a:rPr>
                <a:t>将对应的空间构型进行</a:t>
              </a:r>
            </a:p>
            <a:p>
              <a:pPr>
                <a:lnSpc>
                  <a:spcPct val="120000"/>
                </a:lnSpc>
              </a:pPr>
              <a:r>
                <a:rPr lang="zh-CN" altLang="en-US" sz="4800" b="1" spc="130" dirty="0">
                  <a:ea typeface="楷体" panose="02010609060101010101" pitchFamily="49" charset="-122"/>
                  <a:cs typeface="Times New Roman" panose="02020603050405020304" pitchFamily="18" charset="0"/>
                  <a:sym typeface="+mn-lt"/>
                </a:rPr>
                <a:t>重组</a:t>
              </a:r>
            </a:p>
          </p:txBody>
        </p:sp>
      </p:grpSp>
      <p:grpSp>
        <p:nvGrpSpPr>
          <p:cNvPr id="14" name="组合 13">
            <a:extLst>
              <a:ext uri="{FF2B5EF4-FFF2-40B4-BE49-F238E27FC236}">
                <a16:creationId xmlns:a16="http://schemas.microsoft.com/office/drawing/2014/main" xmlns="" id="{1B04B800-79D8-4D5D-AF4B-B74D4B75EA1F}"/>
              </a:ext>
            </a:extLst>
          </p:cNvPr>
          <p:cNvGrpSpPr/>
          <p:nvPr/>
        </p:nvGrpSpPr>
        <p:grpSpPr>
          <a:xfrm>
            <a:off x="4743803" y="9475182"/>
            <a:ext cx="12933411" cy="3004160"/>
            <a:chOff x="2817866" y="9628937"/>
            <a:chExt cx="12933411" cy="3004160"/>
          </a:xfrm>
        </p:grpSpPr>
        <p:pic>
          <p:nvPicPr>
            <p:cNvPr id="13" name="图片 12">
              <a:extLst>
                <a:ext uri="{FF2B5EF4-FFF2-40B4-BE49-F238E27FC236}">
                  <a16:creationId xmlns:a16="http://schemas.microsoft.com/office/drawing/2014/main" xmlns="" id="{F6665A02-41E1-4472-9788-E5FA480376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17866" y="9628937"/>
              <a:ext cx="12933411" cy="3004160"/>
            </a:xfrm>
            <a:prstGeom prst="rect">
              <a:avLst/>
            </a:prstGeom>
          </p:spPr>
        </p:pic>
        <p:sp>
          <p:nvSpPr>
            <p:cNvPr id="51" name="矩形 50">
              <a:extLst>
                <a:ext uri="{FF2B5EF4-FFF2-40B4-BE49-F238E27FC236}">
                  <a16:creationId xmlns:a16="http://schemas.microsoft.com/office/drawing/2014/main" xmlns="" id="{7320E6DB-2A23-480A-977B-83481BFB21BB}"/>
                </a:ext>
              </a:extLst>
            </p:cNvPr>
            <p:cNvSpPr/>
            <p:nvPr/>
          </p:nvSpPr>
          <p:spPr>
            <a:xfrm>
              <a:off x="3359069" y="10631575"/>
              <a:ext cx="12392208" cy="1865126"/>
            </a:xfrm>
            <a:prstGeom prst="rect">
              <a:avLst/>
            </a:prstGeom>
          </p:spPr>
          <p:txBody>
            <a:bodyPr wrap="square">
              <a:spAutoFit/>
            </a:bodyPr>
            <a:lstStyle/>
            <a:p>
              <a:pPr>
                <a:lnSpc>
                  <a:spcPct val="120000"/>
                </a:lnSpc>
              </a:pPr>
              <a:r>
                <a:rPr lang="zh-CN" altLang="en-US" sz="4800" b="1" spc="130" dirty="0">
                  <a:ea typeface="楷体" panose="02010609060101010101" pitchFamily="49" charset="-122"/>
                  <a:cs typeface="Times New Roman" panose="02020603050405020304" pitchFamily="18" charset="0"/>
                  <a:sym typeface="+mn-lt"/>
                </a:rPr>
                <a:t>重组时要考虑到键的旋转问题，单键能旋转，双键、三键不能旋转</a:t>
              </a:r>
            </a:p>
          </p:txBody>
        </p:sp>
      </p:grpSp>
    </p:spTree>
    <p:extLst>
      <p:ext uri="{BB962C8B-B14F-4D97-AF65-F5344CB8AC3E}">
        <p14:creationId xmlns:p14="http://schemas.microsoft.com/office/powerpoint/2010/main" val="133662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16426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下列反应中，属于加成反应的是</a:t>
            </a:r>
            <a:r>
              <a:rPr lang="en-US" altLang="zh-CN" sz="5400" b="1" spc="130" dirty="0">
                <a:solidFill>
                  <a:prstClr val="black"/>
                </a:solidFill>
                <a:cs typeface="Times New Roman" panose="02020603050405020304" pitchFamily="18" charset="0"/>
                <a:sym typeface="+mn-lt"/>
              </a:rPr>
              <a:t>(     )</a:t>
            </a:r>
          </a:p>
          <a:p>
            <a:pPr algn="just" defTabSz="1826616">
              <a:lnSpc>
                <a:spcPct val="150000"/>
              </a:lnSpc>
            </a:pPr>
            <a:r>
              <a:rPr lang="en-US" altLang="zh-CN" sz="5400" b="1" spc="130" dirty="0">
                <a:solidFill>
                  <a:prstClr val="black"/>
                </a:solidFill>
                <a:cs typeface="Times New Roman" panose="02020603050405020304" pitchFamily="18" charset="0"/>
                <a:sym typeface="+mn-lt"/>
              </a:rPr>
              <a:t>①CH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Br</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            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CHBrCH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Br</a:t>
            </a:r>
          </a:p>
          <a:p>
            <a:pPr algn="just" defTabSz="1826616">
              <a:lnSpc>
                <a:spcPct val="150000"/>
              </a:lnSpc>
            </a:pPr>
            <a:r>
              <a:rPr lang="en-US" altLang="zh-CN" sz="5400" b="1" spc="130" dirty="0">
                <a:solidFill>
                  <a:prstClr val="black"/>
                </a:solidFill>
                <a:cs typeface="Times New Roman" panose="02020603050405020304" pitchFamily="18" charset="0"/>
                <a:sym typeface="+mn-lt"/>
              </a:rPr>
              <a:t>②CH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OH             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③CH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HCl</a:t>
            </a:r>
            <a:r>
              <a:rPr lang="zh-CN" altLang="en-US" sz="5400" b="1" spc="130" dirty="0">
                <a:solidFill>
                  <a:prstClr val="black"/>
                </a:solidFill>
                <a:cs typeface="Times New Roman" panose="02020603050405020304" pitchFamily="18" charset="0"/>
                <a:sym typeface="+mn-lt"/>
              </a:rPr>
              <a:t>           </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Cl</a:t>
            </a:r>
          </a:p>
          <a:p>
            <a:pPr algn="just" defTabSz="1826616">
              <a:lnSpc>
                <a:spcPct val="150000"/>
              </a:lnSpc>
            </a:pPr>
            <a:r>
              <a:rPr lang="en-US" altLang="zh-CN" sz="5400" b="1" spc="130" dirty="0">
                <a:solidFill>
                  <a:prstClr val="black"/>
                </a:solidFill>
                <a:cs typeface="Times New Roman" panose="02020603050405020304" pitchFamily="18" charset="0"/>
                <a:sym typeface="+mn-lt"/>
              </a:rPr>
              <a:t>④C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6</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HNO</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              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NO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．①②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．③④      </a:t>
            </a: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．①③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．②④</a:t>
            </a:r>
          </a:p>
        </p:txBody>
      </p:sp>
      <p:sp>
        <p:nvSpPr>
          <p:cNvPr id="35" name="矩形 34">
            <a:extLst>
              <a:ext uri="{FF2B5EF4-FFF2-40B4-BE49-F238E27FC236}">
                <a16:creationId xmlns:a16="http://schemas.microsoft.com/office/drawing/2014/main" xmlns="" id="{5591B8D5-D11D-4B9C-A830-8AAB17634127}"/>
              </a:ext>
            </a:extLst>
          </p:cNvPr>
          <p:cNvSpPr/>
          <p:nvPr/>
        </p:nvSpPr>
        <p:spPr>
          <a:xfrm>
            <a:off x="2592223" y="9799485"/>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反应①中</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CH=CH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中碳碳双键断裂，</a:t>
            </a:r>
            <a:r>
              <a:rPr lang="en-US" altLang="zh-CN" sz="5400" b="1" spc="130" dirty="0">
                <a:solidFill>
                  <a:srgbClr val="2A5CAA"/>
                </a:solidFill>
                <a:ea typeface="楷体" panose="02010609060101010101" pitchFamily="49" charset="-122"/>
                <a:cs typeface="Times New Roman" panose="02020603050405020304" pitchFamily="18" charset="0"/>
                <a:sym typeface="+mn-lt"/>
              </a:rPr>
              <a:t>Br</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原子与两个不饱和</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原子结合，故①属于加成反应。</a:t>
            </a:r>
          </a:p>
        </p:txBody>
      </p:sp>
      <p:grpSp>
        <p:nvGrpSpPr>
          <p:cNvPr id="2" name="组合 1">
            <a:extLst>
              <a:ext uri="{FF2B5EF4-FFF2-40B4-BE49-F238E27FC236}">
                <a16:creationId xmlns:a16="http://schemas.microsoft.com/office/drawing/2014/main" xmlns="" id="{EFB1D5DC-39F9-4C96-8AB3-F435830F7BE0}"/>
              </a:ext>
            </a:extLst>
          </p:cNvPr>
          <p:cNvGrpSpPr/>
          <p:nvPr/>
        </p:nvGrpSpPr>
        <p:grpSpPr>
          <a:xfrm>
            <a:off x="7351338" y="6695875"/>
            <a:ext cx="1832196" cy="1388383"/>
            <a:chOff x="387173" y="7606151"/>
            <a:chExt cx="1832196" cy="1388383"/>
          </a:xfrm>
        </p:grpSpPr>
        <p:cxnSp>
          <p:nvCxnSpPr>
            <p:cNvPr id="17" name="直接箭头连接符 16">
              <a:extLst>
                <a:ext uri="{FF2B5EF4-FFF2-40B4-BE49-F238E27FC236}">
                  <a16:creationId xmlns:a16="http://schemas.microsoft.com/office/drawing/2014/main" xmlns="" id="{621B5164-0DCB-4F9C-A2BD-A1E9E6DA3A7E}"/>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8" name="文本框 17">
              <a:extLst>
                <a:ext uri="{FF2B5EF4-FFF2-40B4-BE49-F238E27FC236}">
                  <a16:creationId xmlns:a16="http://schemas.microsoft.com/office/drawing/2014/main" xmlns="" id="{2B86CBB4-E27E-445C-BDD0-EA224C808EE3}"/>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20" name="文本框 19">
              <a:extLst>
                <a:ext uri="{FF2B5EF4-FFF2-40B4-BE49-F238E27FC236}">
                  <a16:creationId xmlns:a16="http://schemas.microsoft.com/office/drawing/2014/main" xmlns="" id="{8F1999D0-83EF-42EA-BB0C-651B4B426A45}"/>
                </a:ext>
              </a:extLst>
            </p:cNvPr>
            <p:cNvSpPr txBox="1"/>
            <p:nvPr/>
          </p:nvSpPr>
          <p:spPr>
            <a:xfrm>
              <a:off x="946890" y="8286648"/>
              <a:ext cx="699230" cy="707886"/>
            </a:xfrm>
            <a:prstGeom prst="rect">
              <a:avLst/>
            </a:prstGeom>
            <a:noFill/>
          </p:spPr>
          <p:txBody>
            <a:bodyPr wrap="none" rtlCol="0">
              <a:spAutoFit/>
            </a:bodyPr>
            <a:lstStyle/>
            <a:p>
              <a:r>
                <a:rPr lang="zh-CN" altLang="en-US" sz="4000" b="1" dirty="0">
                  <a:ea typeface="楷体" panose="02010609060101010101" pitchFamily="49" charset="-122"/>
                </a:rPr>
                <a:t>△</a:t>
              </a:r>
              <a:endParaRPr lang="zh-CN" altLang="en-US" sz="4000" b="1" baseline="-25000" dirty="0">
                <a:ea typeface="楷体" panose="02010609060101010101" pitchFamily="49" charset="-122"/>
              </a:endParaRPr>
            </a:p>
          </p:txBody>
        </p:sp>
      </p:grpSp>
      <p:grpSp>
        <p:nvGrpSpPr>
          <p:cNvPr id="21" name="组合 20">
            <a:extLst>
              <a:ext uri="{FF2B5EF4-FFF2-40B4-BE49-F238E27FC236}">
                <a16:creationId xmlns:a16="http://schemas.microsoft.com/office/drawing/2014/main" xmlns="" id="{4D7882D1-5443-4FDB-8F3E-05DFE9D25DA0}"/>
              </a:ext>
            </a:extLst>
          </p:cNvPr>
          <p:cNvGrpSpPr/>
          <p:nvPr/>
        </p:nvGrpSpPr>
        <p:grpSpPr>
          <a:xfrm>
            <a:off x="9057917" y="3038792"/>
            <a:ext cx="1800000" cy="752920"/>
            <a:chOff x="419369" y="7606151"/>
            <a:chExt cx="1800000" cy="752920"/>
          </a:xfrm>
        </p:grpSpPr>
        <p:cxnSp>
          <p:nvCxnSpPr>
            <p:cNvPr id="22" name="直接箭头连接符 21">
              <a:extLst>
                <a:ext uri="{FF2B5EF4-FFF2-40B4-BE49-F238E27FC236}">
                  <a16:creationId xmlns:a16="http://schemas.microsoft.com/office/drawing/2014/main" xmlns="" id="{E28B3273-6415-4292-8107-979A056E6005}"/>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3" name="文本框 22">
              <a:extLst>
                <a:ext uri="{FF2B5EF4-FFF2-40B4-BE49-F238E27FC236}">
                  <a16:creationId xmlns:a16="http://schemas.microsoft.com/office/drawing/2014/main" xmlns="" id="{A73C0D23-55E8-45D4-AFE1-E4A27371979B}"/>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grpSp>
        <p:nvGrpSpPr>
          <p:cNvPr id="25" name="组合 24">
            <a:extLst>
              <a:ext uri="{FF2B5EF4-FFF2-40B4-BE49-F238E27FC236}">
                <a16:creationId xmlns:a16="http://schemas.microsoft.com/office/drawing/2014/main" xmlns="" id="{DD855789-C46F-421E-AFB3-CBED6A3FDA69}"/>
              </a:ext>
            </a:extLst>
          </p:cNvPr>
          <p:cNvGrpSpPr/>
          <p:nvPr/>
        </p:nvGrpSpPr>
        <p:grpSpPr>
          <a:xfrm>
            <a:off x="6906466" y="4249508"/>
            <a:ext cx="1832196" cy="1388383"/>
            <a:chOff x="387173" y="7606151"/>
            <a:chExt cx="1832196" cy="1388383"/>
          </a:xfrm>
        </p:grpSpPr>
        <p:cxnSp>
          <p:nvCxnSpPr>
            <p:cNvPr id="32" name="直接箭头连接符 31">
              <a:extLst>
                <a:ext uri="{FF2B5EF4-FFF2-40B4-BE49-F238E27FC236}">
                  <a16:creationId xmlns:a16="http://schemas.microsoft.com/office/drawing/2014/main" xmlns="" id="{5B486B30-EAD1-410E-AD9D-E8F6F4106414}"/>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3" name="文本框 32">
              <a:extLst>
                <a:ext uri="{FF2B5EF4-FFF2-40B4-BE49-F238E27FC236}">
                  <a16:creationId xmlns:a16="http://schemas.microsoft.com/office/drawing/2014/main" xmlns="" id="{B037DC1C-778B-48E6-B9A2-4BA2B5CF8CE8}"/>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34" name="文本框 33">
              <a:extLst>
                <a:ext uri="{FF2B5EF4-FFF2-40B4-BE49-F238E27FC236}">
                  <a16:creationId xmlns:a16="http://schemas.microsoft.com/office/drawing/2014/main" xmlns="" id="{4CB9F4DA-C949-4DF3-B0BB-C9B9E6B2FB29}"/>
                </a:ext>
              </a:extLst>
            </p:cNvPr>
            <p:cNvSpPr txBox="1"/>
            <p:nvPr/>
          </p:nvSpPr>
          <p:spPr>
            <a:xfrm>
              <a:off x="592926" y="8286648"/>
              <a:ext cx="1508746" cy="707886"/>
            </a:xfrm>
            <a:prstGeom prst="rect">
              <a:avLst/>
            </a:prstGeom>
            <a:noFill/>
          </p:spPr>
          <p:txBody>
            <a:bodyPr wrap="none" rtlCol="0">
              <a:spAutoFit/>
            </a:bodyPr>
            <a:lstStyle/>
            <a:p>
              <a:r>
                <a:rPr lang="en-US" altLang="zh-CN" sz="4000" b="1" dirty="0">
                  <a:ea typeface="楷体" panose="02010609060101010101" pitchFamily="49" charset="-122"/>
                </a:rPr>
                <a:t>170℃</a:t>
              </a:r>
              <a:endParaRPr lang="zh-CN" altLang="en-US" sz="4000" b="1" baseline="-25000" dirty="0">
                <a:ea typeface="楷体" panose="02010609060101010101" pitchFamily="49" charset="-122"/>
              </a:endParaRPr>
            </a:p>
          </p:txBody>
        </p:sp>
      </p:grpSp>
      <p:grpSp>
        <p:nvGrpSpPr>
          <p:cNvPr id="37" name="组合 36">
            <a:extLst>
              <a:ext uri="{FF2B5EF4-FFF2-40B4-BE49-F238E27FC236}">
                <a16:creationId xmlns:a16="http://schemas.microsoft.com/office/drawing/2014/main" xmlns="" id="{1B9E3449-57C2-4E58-BA9B-3B2C3CEA79D5}"/>
              </a:ext>
            </a:extLst>
          </p:cNvPr>
          <p:cNvGrpSpPr/>
          <p:nvPr/>
        </p:nvGrpSpPr>
        <p:grpSpPr>
          <a:xfrm>
            <a:off x="8060403" y="5494772"/>
            <a:ext cx="1800000" cy="752920"/>
            <a:chOff x="419369" y="7606151"/>
            <a:chExt cx="1800000" cy="752920"/>
          </a:xfrm>
        </p:grpSpPr>
        <p:cxnSp>
          <p:nvCxnSpPr>
            <p:cNvPr id="38" name="直接箭头连接符 37">
              <a:extLst>
                <a:ext uri="{FF2B5EF4-FFF2-40B4-BE49-F238E27FC236}">
                  <a16:creationId xmlns:a16="http://schemas.microsoft.com/office/drawing/2014/main" xmlns="" id="{2D281CDA-072E-4512-A438-DE433B5BCD3D}"/>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9" name="文本框 38">
              <a:extLst>
                <a:ext uri="{FF2B5EF4-FFF2-40B4-BE49-F238E27FC236}">
                  <a16:creationId xmlns:a16="http://schemas.microsoft.com/office/drawing/2014/main" xmlns="" id="{B5EF1A3E-0DC7-4C73-85D1-DE8658F155A9}"/>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spTree>
    <p:extLst>
      <p:ext uri="{BB962C8B-B14F-4D97-AF65-F5344CB8AC3E}">
        <p14:creationId xmlns:p14="http://schemas.microsoft.com/office/powerpoint/2010/main" val="360096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16426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下列反应中，属于加成反应的是</a:t>
            </a:r>
            <a:r>
              <a:rPr lang="en-US" altLang="zh-CN" sz="5400" b="1" spc="130" dirty="0">
                <a:solidFill>
                  <a:prstClr val="black"/>
                </a:solidFill>
                <a:cs typeface="Times New Roman" panose="02020603050405020304" pitchFamily="18" charset="0"/>
                <a:sym typeface="+mn-lt"/>
              </a:rPr>
              <a:t>(     )</a:t>
            </a:r>
          </a:p>
          <a:p>
            <a:pPr algn="just" defTabSz="1826616">
              <a:lnSpc>
                <a:spcPct val="150000"/>
              </a:lnSpc>
            </a:pPr>
            <a:r>
              <a:rPr lang="en-US" altLang="zh-CN" sz="5400" b="1" spc="130" dirty="0">
                <a:solidFill>
                  <a:prstClr val="black"/>
                </a:solidFill>
                <a:cs typeface="Times New Roman" panose="02020603050405020304" pitchFamily="18" charset="0"/>
                <a:sym typeface="+mn-lt"/>
              </a:rPr>
              <a:t>①CH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Br</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            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CHBrCH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Br</a:t>
            </a:r>
          </a:p>
          <a:p>
            <a:pPr algn="just" defTabSz="1826616">
              <a:lnSpc>
                <a:spcPct val="150000"/>
              </a:lnSpc>
            </a:pPr>
            <a:r>
              <a:rPr lang="en-US" altLang="zh-CN" sz="5400" b="1" spc="130" dirty="0">
                <a:solidFill>
                  <a:prstClr val="black"/>
                </a:solidFill>
                <a:cs typeface="Times New Roman" panose="02020603050405020304" pitchFamily="18" charset="0"/>
                <a:sym typeface="+mn-lt"/>
              </a:rPr>
              <a:t>②CH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OH             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③CH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HCl</a:t>
            </a:r>
            <a:r>
              <a:rPr lang="zh-CN" altLang="en-US" sz="5400" b="1" spc="130" dirty="0">
                <a:solidFill>
                  <a:prstClr val="black"/>
                </a:solidFill>
                <a:cs typeface="Times New Roman" panose="02020603050405020304" pitchFamily="18" charset="0"/>
                <a:sym typeface="+mn-lt"/>
              </a:rPr>
              <a:t>           </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Cl</a:t>
            </a:r>
          </a:p>
          <a:p>
            <a:pPr algn="just" defTabSz="1826616">
              <a:lnSpc>
                <a:spcPct val="150000"/>
              </a:lnSpc>
            </a:pPr>
            <a:r>
              <a:rPr lang="en-US" altLang="zh-CN" sz="5400" b="1" spc="130" dirty="0">
                <a:solidFill>
                  <a:prstClr val="black"/>
                </a:solidFill>
                <a:cs typeface="Times New Roman" panose="02020603050405020304" pitchFamily="18" charset="0"/>
                <a:sym typeface="+mn-lt"/>
              </a:rPr>
              <a:t>④C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6</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HNO</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              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NO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．①②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．③④      </a:t>
            </a: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．①③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．②④</a:t>
            </a:r>
          </a:p>
        </p:txBody>
      </p:sp>
      <p:sp>
        <p:nvSpPr>
          <p:cNvPr id="35" name="矩形 34">
            <a:extLst>
              <a:ext uri="{FF2B5EF4-FFF2-40B4-BE49-F238E27FC236}">
                <a16:creationId xmlns:a16="http://schemas.microsoft.com/office/drawing/2014/main" xmlns="" id="{5591B8D5-D11D-4B9C-A830-8AAB17634127}"/>
              </a:ext>
            </a:extLst>
          </p:cNvPr>
          <p:cNvSpPr/>
          <p:nvPr/>
        </p:nvSpPr>
        <p:spPr>
          <a:xfrm>
            <a:off x="2552689" y="9761625"/>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反应②中无碳碳双键断裂，无结合物质，故②不属于加成反应。</a:t>
            </a:r>
          </a:p>
        </p:txBody>
      </p:sp>
      <p:grpSp>
        <p:nvGrpSpPr>
          <p:cNvPr id="2" name="组合 1">
            <a:extLst>
              <a:ext uri="{FF2B5EF4-FFF2-40B4-BE49-F238E27FC236}">
                <a16:creationId xmlns:a16="http://schemas.microsoft.com/office/drawing/2014/main" xmlns="" id="{EFB1D5DC-39F9-4C96-8AB3-F435830F7BE0}"/>
              </a:ext>
            </a:extLst>
          </p:cNvPr>
          <p:cNvGrpSpPr/>
          <p:nvPr/>
        </p:nvGrpSpPr>
        <p:grpSpPr>
          <a:xfrm>
            <a:off x="7351338" y="6695875"/>
            <a:ext cx="1832196" cy="1388383"/>
            <a:chOff x="387173" y="7606151"/>
            <a:chExt cx="1832196" cy="1388383"/>
          </a:xfrm>
        </p:grpSpPr>
        <p:cxnSp>
          <p:nvCxnSpPr>
            <p:cNvPr id="17" name="直接箭头连接符 16">
              <a:extLst>
                <a:ext uri="{FF2B5EF4-FFF2-40B4-BE49-F238E27FC236}">
                  <a16:creationId xmlns:a16="http://schemas.microsoft.com/office/drawing/2014/main" xmlns="" id="{621B5164-0DCB-4F9C-A2BD-A1E9E6DA3A7E}"/>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8" name="文本框 17">
              <a:extLst>
                <a:ext uri="{FF2B5EF4-FFF2-40B4-BE49-F238E27FC236}">
                  <a16:creationId xmlns:a16="http://schemas.microsoft.com/office/drawing/2014/main" xmlns="" id="{2B86CBB4-E27E-445C-BDD0-EA224C808EE3}"/>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20" name="文本框 19">
              <a:extLst>
                <a:ext uri="{FF2B5EF4-FFF2-40B4-BE49-F238E27FC236}">
                  <a16:creationId xmlns:a16="http://schemas.microsoft.com/office/drawing/2014/main" xmlns="" id="{8F1999D0-83EF-42EA-BB0C-651B4B426A45}"/>
                </a:ext>
              </a:extLst>
            </p:cNvPr>
            <p:cNvSpPr txBox="1"/>
            <p:nvPr/>
          </p:nvSpPr>
          <p:spPr>
            <a:xfrm>
              <a:off x="946890" y="8286648"/>
              <a:ext cx="699230" cy="707886"/>
            </a:xfrm>
            <a:prstGeom prst="rect">
              <a:avLst/>
            </a:prstGeom>
            <a:noFill/>
          </p:spPr>
          <p:txBody>
            <a:bodyPr wrap="none" rtlCol="0">
              <a:spAutoFit/>
            </a:bodyPr>
            <a:lstStyle/>
            <a:p>
              <a:r>
                <a:rPr lang="zh-CN" altLang="en-US" sz="4000" b="1" dirty="0">
                  <a:ea typeface="楷体" panose="02010609060101010101" pitchFamily="49" charset="-122"/>
                </a:rPr>
                <a:t>△</a:t>
              </a:r>
              <a:endParaRPr lang="zh-CN" altLang="en-US" sz="4000" b="1" baseline="-25000" dirty="0">
                <a:ea typeface="楷体" panose="02010609060101010101" pitchFamily="49" charset="-122"/>
              </a:endParaRPr>
            </a:p>
          </p:txBody>
        </p:sp>
      </p:grpSp>
      <p:grpSp>
        <p:nvGrpSpPr>
          <p:cNvPr id="21" name="组合 20">
            <a:extLst>
              <a:ext uri="{FF2B5EF4-FFF2-40B4-BE49-F238E27FC236}">
                <a16:creationId xmlns:a16="http://schemas.microsoft.com/office/drawing/2014/main" xmlns="" id="{4D7882D1-5443-4FDB-8F3E-05DFE9D25DA0}"/>
              </a:ext>
            </a:extLst>
          </p:cNvPr>
          <p:cNvGrpSpPr/>
          <p:nvPr/>
        </p:nvGrpSpPr>
        <p:grpSpPr>
          <a:xfrm>
            <a:off x="9057917" y="3038792"/>
            <a:ext cx="1800000" cy="752920"/>
            <a:chOff x="419369" y="7606151"/>
            <a:chExt cx="1800000" cy="752920"/>
          </a:xfrm>
        </p:grpSpPr>
        <p:cxnSp>
          <p:nvCxnSpPr>
            <p:cNvPr id="22" name="直接箭头连接符 21">
              <a:extLst>
                <a:ext uri="{FF2B5EF4-FFF2-40B4-BE49-F238E27FC236}">
                  <a16:creationId xmlns:a16="http://schemas.microsoft.com/office/drawing/2014/main" xmlns="" id="{E28B3273-6415-4292-8107-979A056E6005}"/>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3" name="文本框 22">
              <a:extLst>
                <a:ext uri="{FF2B5EF4-FFF2-40B4-BE49-F238E27FC236}">
                  <a16:creationId xmlns:a16="http://schemas.microsoft.com/office/drawing/2014/main" xmlns="" id="{A73C0D23-55E8-45D4-AFE1-E4A27371979B}"/>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grpSp>
        <p:nvGrpSpPr>
          <p:cNvPr id="25" name="组合 24">
            <a:extLst>
              <a:ext uri="{FF2B5EF4-FFF2-40B4-BE49-F238E27FC236}">
                <a16:creationId xmlns:a16="http://schemas.microsoft.com/office/drawing/2014/main" xmlns="" id="{DD855789-C46F-421E-AFB3-CBED6A3FDA69}"/>
              </a:ext>
            </a:extLst>
          </p:cNvPr>
          <p:cNvGrpSpPr/>
          <p:nvPr/>
        </p:nvGrpSpPr>
        <p:grpSpPr>
          <a:xfrm>
            <a:off x="6906466" y="4249508"/>
            <a:ext cx="1832196" cy="1388383"/>
            <a:chOff x="387173" y="7606151"/>
            <a:chExt cx="1832196" cy="1388383"/>
          </a:xfrm>
        </p:grpSpPr>
        <p:cxnSp>
          <p:nvCxnSpPr>
            <p:cNvPr id="32" name="直接箭头连接符 31">
              <a:extLst>
                <a:ext uri="{FF2B5EF4-FFF2-40B4-BE49-F238E27FC236}">
                  <a16:creationId xmlns:a16="http://schemas.microsoft.com/office/drawing/2014/main" xmlns="" id="{5B486B30-EAD1-410E-AD9D-E8F6F4106414}"/>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3" name="文本框 32">
              <a:extLst>
                <a:ext uri="{FF2B5EF4-FFF2-40B4-BE49-F238E27FC236}">
                  <a16:creationId xmlns:a16="http://schemas.microsoft.com/office/drawing/2014/main" xmlns="" id="{B037DC1C-778B-48E6-B9A2-4BA2B5CF8CE8}"/>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34" name="文本框 33">
              <a:extLst>
                <a:ext uri="{FF2B5EF4-FFF2-40B4-BE49-F238E27FC236}">
                  <a16:creationId xmlns:a16="http://schemas.microsoft.com/office/drawing/2014/main" xmlns="" id="{4CB9F4DA-C949-4DF3-B0BB-C9B9E6B2FB29}"/>
                </a:ext>
              </a:extLst>
            </p:cNvPr>
            <p:cNvSpPr txBox="1"/>
            <p:nvPr/>
          </p:nvSpPr>
          <p:spPr>
            <a:xfrm>
              <a:off x="592926" y="8286648"/>
              <a:ext cx="1508746" cy="707886"/>
            </a:xfrm>
            <a:prstGeom prst="rect">
              <a:avLst/>
            </a:prstGeom>
            <a:noFill/>
          </p:spPr>
          <p:txBody>
            <a:bodyPr wrap="none" rtlCol="0">
              <a:spAutoFit/>
            </a:bodyPr>
            <a:lstStyle/>
            <a:p>
              <a:r>
                <a:rPr lang="en-US" altLang="zh-CN" sz="4000" b="1" dirty="0">
                  <a:ea typeface="楷体" panose="02010609060101010101" pitchFamily="49" charset="-122"/>
                </a:rPr>
                <a:t>170℃</a:t>
              </a:r>
              <a:endParaRPr lang="zh-CN" altLang="en-US" sz="4000" b="1" baseline="-25000" dirty="0">
                <a:ea typeface="楷体" panose="02010609060101010101" pitchFamily="49" charset="-122"/>
              </a:endParaRPr>
            </a:p>
          </p:txBody>
        </p:sp>
      </p:grpSp>
      <p:grpSp>
        <p:nvGrpSpPr>
          <p:cNvPr id="37" name="组合 36">
            <a:extLst>
              <a:ext uri="{FF2B5EF4-FFF2-40B4-BE49-F238E27FC236}">
                <a16:creationId xmlns:a16="http://schemas.microsoft.com/office/drawing/2014/main" xmlns="" id="{1B9E3449-57C2-4E58-BA9B-3B2C3CEA79D5}"/>
              </a:ext>
            </a:extLst>
          </p:cNvPr>
          <p:cNvGrpSpPr/>
          <p:nvPr/>
        </p:nvGrpSpPr>
        <p:grpSpPr>
          <a:xfrm>
            <a:off x="8060403" y="5494772"/>
            <a:ext cx="1800000" cy="752920"/>
            <a:chOff x="419369" y="7606151"/>
            <a:chExt cx="1800000" cy="752920"/>
          </a:xfrm>
        </p:grpSpPr>
        <p:cxnSp>
          <p:nvCxnSpPr>
            <p:cNvPr id="38" name="直接箭头连接符 37">
              <a:extLst>
                <a:ext uri="{FF2B5EF4-FFF2-40B4-BE49-F238E27FC236}">
                  <a16:creationId xmlns:a16="http://schemas.microsoft.com/office/drawing/2014/main" xmlns="" id="{2D281CDA-072E-4512-A438-DE433B5BCD3D}"/>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9" name="文本框 38">
              <a:extLst>
                <a:ext uri="{FF2B5EF4-FFF2-40B4-BE49-F238E27FC236}">
                  <a16:creationId xmlns:a16="http://schemas.microsoft.com/office/drawing/2014/main" xmlns="" id="{B5EF1A3E-0DC7-4C73-85D1-DE8658F155A9}"/>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spTree>
    <p:extLst>
      <p:ext uri="{BB962C8B-B14F-4D97-AF65-F5344CB8AC3E}">
        <p14:creationId xmlns:p14="http://schemas.microsoft.com/office/powerpoint/2010/main" val="171646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16426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下列反应中，属于加成反应的是</a:t>
            </a:r>
            <a:r>
              <a:rPr lang="en-US" altLang="zh-CN" sz="5400" b="1" spc="130" dirty="0">
                <a:solidFill>
                  <a:prstClr val="black"/>
                </a:solidFill>
                <a:cs typeface="Times New Roman" panose="02020603050405020304" pitchFamily="18" charset="0"/>
                <a:sym typeface="+mn-lt"/>
              </a:rPr>
              <a:t>(     )</a:t>
            </a:r>
          </a:p>
          <a:p>
            <a:pPr algn="just" defTabSz="1826616">
              <a:lnSpc>
                <a:spcPct val="150000"/>
              </a:lnSpc>
            </a:pPr>
            <a:r>
              <a:rPr lang="en-US" altLang="zh-CN" sz="5400" b="1" spc="130" dirty="0">
                <a:solidFill>
                  <a:prstClr val="black"/>
                </a:solidFill>
                <a:cs typeface="Times New Roman" panose="02020603050405020304" pitchFamily="18" charset="0"/>
                <a:sym typeface="+mn-lt"/>
              </a:rPr>
              <a:t>①CH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Br</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            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CHBrCH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Br</a:t>
            </a:r>
          </a:p>
          <a:p>
            <a:pPr algn="just" defTabSz="1826616">
              <a:lnSpc>
                <a:spcPct val="150000"/>
              </a:lnSpc>
            </a:pPr>
            <a:r>
              <a:rPr lang="en-US" altLang="zh-CN" sz="5400" b="1" spc="130" dirty="0">
                <a:solidFill>
                  <a:prstClr val="black"/>
                </a:solidFill>
                <a:cs typeface="Times New Roman" panose="02020603050405020304" pitchFamily="18" charset="0"/>
                <a:sym typeface="+mn-lt"/>
              </a:rPr>
              <a:t>②CH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OH             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③CH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HCl</a:t>
            </a:r>
            <a:r>
              <a:rPr lang="zh-CN" altLang="en-US" sz="5400" b="1" spc="130" dirty="0">
                <a:solidFill>
                  <a:prstClr val="black"/>
                </a:solidFill>
                <a:cs typeface="Times New Roman" panose="02020603050405020304" pitchFamily="18" charset="0"/>
                <a:sym typeface="+mn-lt"/>
              </a:rPr>
              <a:t>           </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Cl</a:t>
            </a:r>
          </a:p>
          <a:p>
            <a:pPr algn="just" defTabSz="1826616">
              <a:lnSpc>
                <a:spcPct val="150000"/>
              </a:lnSpc>
            </a:pPr>
            <a:r>
              <a:rPr lang="en-US" altLang="zh-CN" sz="5400" b="1" spc="130" dirty="0">
                <a:solidFill>
                  <a:prstClr val="black"/>
                </a:solidFill>
                <a:cs typeface="Times New Roman" panose="02020603050405020304" pitchFamily="18" charset="0"/>
                <a:sym typeface="+mn-lt"/>
              </a:rPr>
              <a:t>④C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6</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HNO</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              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NO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．①②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．③④      </a:t>
            </a: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．①③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．②④</a:t>
            </a:r>
          </a:p>
        </p:txBody>
      </p:sp>
      <p:sp>
        <p:nvSpPr>
          <p:cNvPr id="35" name="矩形 34">
            <a:extLst>
              <a:ext uri="{FF2B5EF4-FFF2-40B4-BE49-F238E27FC236}">
                <a16:creationId xmlns:a16="http://schemas.microsoft.com/office/drawing/2014/main" xmlns="" id="{5591B8D5-D11D-4B9C-A830-8AAB17634127}"/>
              </a:ext>
            </a:extLst>
          </p:cNvPr>
          <p:cNvSpPr/>
          <p:nvPr/>
        </p:nvSpPr>
        <p:spPr>
          <a:xfrm>
            <a:off x="2552689" y="9730850"/>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反应③中</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碳碳双键断裂，</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原子和</a:t>
            </a:r>
            <a:r>
              <a:rPr lang="en-US" altLang="zh-CN" sz="5400" b="1" spc="130" dirty="0">
                <a:solidFill>
                  <a:srgbClr val="2A5CAA"/>
                </a:solidFill>
                <a:ea typeface="楷体" panose="02010609060101010101" pitchFamily="49" charset="-122"/>
                <a:cs typeface="Times New Roman" panose="02020603050405020304" pitchFamily="18" charset="0"/>
                <a:sym typeface="+mn-lt"/>
              </a:rPr>
              <a:t>Cl</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原子与两个不饱和</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原子结合，故③属于加成反应。</a:t>
            </a:r>
          </a:p>
        </p:txBody>
      </p:sp>
      <p:grpSp>
        <p:nvGrpSpPr>
          <p:cNvPr id="2" name="组合 1">
            <a:extLst>
              <a:ext uri="{FF2B5EF4-FFF2-40B4-BE49-F238E27FC236}">
                <a16:creationId xmlns:a16="http://schemas.microsoft.com/office/drawing/2014/main" xmlns="" id="{EFB1D5DC-39F9-4C96-8AB3-F435830F7BE0}"/>
              </a:ext>
            </a:extLst>
          </p:cNvPr>
          <p:cNvGrpSpPr/>
          <p:nvPr/>
        </p:nvGrpSpPr>
        <p:grpSpPr>
          <a:xfrm>
            <a:off x="7351338" y="6695875"/>
            <a:ext cx="1832196" cy="1388383"/>
            <a:chOff x="387173" y="7606151"/>
            <a:chExt cx="1832196" cy="1388383"/>
          </a:xfrm>
        </p:grpSpPr>
        <p:cxnSp>
          <p:nvCxnSpPr>
            <p:cNvPr id="17" name="直接箭头连接符 16">
              <a:extLst>
                <a:ext uri="{FF2B5EF4-FFF2-40B4-BE49-F238E27FC236}">
                  <a16:creationId xmlns:a16="http://schemas.microsoft.com/office/drawing/2014/main" xmlns="" id="{621B5164-0DCB-4F9C-A2BD-A1E9E6DA3A7E}"/>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8" name="文本框 17">
              <a:extLst>
                <a:ext uri="{FF2B5EF4-FFF2-40B4-BE49-F238E27FC236}">
                  <a16:creationId xmlns:a16="http://schemas.microsoft.com/office/drawing/2014/main" xmlns="" id="{2B86CBB4-E27E-445C-BDD0-EA224C808EE3}"/>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20" name="文本框 19">
              <a:extLst>
                <a:ext uri="{FF2B5EF4-FFF2-40B4-BE49-F238E27FC236}">
                  <a16:creationId xmlns:a16="http://schemas.microsoft.com/office/drawing/2014/main" xmlns="" id="{8F1999D0-83EF-42EA-BB0C-651B4B426A45}"/>
                </a:ext>
              </a:extLst>
            </p:cNvPr>
            <p:cNvSpPr txBox="1"/>
            <p:nvPr/>
          </p:nvSpPr>
          <p:spPr>
            <a:xfrm>
              <a:off x="946890" y="8286648"/>
              <a:ext cx="699230" cy="707886"/>
            </a:xfrm>
            <a:prstGeom prst="rect">
              <a:avLst/>
            </a:prstGeom>
            <a:noFill/>
          </p:spPr>
          <p:txBody>
            <a:bodyPr wrap="none" rtlCol="0">
              <a:spAutoFit/>
            </a:bodyPr>
            <a:lstStyle/>
            <a:p>
              <a:r>
                <a:rPr lang="zh-CN" altLang="en-US" sz="4000" b="1" dirty="0">
                  <a:ea typeface="楷体" panose="02010609060101010101" pitchFamily="49" charset="-122"/>
                </a:rPr>
                <a:t>△</a:t>
              </a:r>
              <a:endParaRPr lang="zh-CN" altLang="en-US" sz="4000" b="1" baseline="-25000" dirty="0">
                <a:ea typeface="楷体" panose="02010609060101010101" pitchFamily="49" charset="-122"/>
              </a:endParaRPr>
            </a:p>
          </p:txBody>
        </p:sp>
      </p:grpSp>
      <p:grpSp>
        <p:nvGrpSpPr>
          <p:cNvPr id="21" name="组合 20">
            <a:extLst>
              <a:ext uri="{FF2B5EF4-FFF2-40B4-BE49-F238E27FC236}">
                <a16:creationId xmlns:a16="http://schemas.microsoft.com/office/drawing/2014/main" xmlns="" id="{4D7882D1-5443-4FDB-8F3E-05DFE9D25DA0}"/>
              </a:ext>
            </a:extLst>
          </p:cNvPr>
          <p:cNvGrpSpPr/>
          <p:nvPr/>
        </p:nvGrpSpPr>
        <p:grpSpPr>
          <a:xfrm>
            <a:off x="9057917" y="3038792"/>
            <a:ext cx="1800000" cy="752920"/>
            <a:chOff x="419369" y="7606151"/>
            <a:chExt cx="1800000" cy="752920"/>
          </a:xfrm>
        </p:grpSpPr>
        <p:cxnSp>
          <p:nvCxnSpPr>
            <p:cNvPr id="22" name="直接箭头连接符 21">
              <a:extLst>
                <a:ext uri="{FF2B5EF4-FFF2-40B4-BE49-F238E27FC236}">
                  <a16:creationId xmlns:a16="http://schemas.microsoft.com/office/drawing/2014/main" xmlns="" id="{E28B3273-6415-4292-8107-979A056E6005}"/>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3" name="文本框 22">
              <a:extLst>
                <a:ext uri="{FF2B5EF4-FFF2-40B4-BE49-F238E27FC236}">
                  <a16:creationId xmlns:a16="http://schemas.microsoft.com/office/drawing/2014/main" xmlns="" id="{A73C0D23-55E8-45D4-AFE1-E4A27371979B}"/>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grpSp>
        <p:nvGrpSpPr>
          <p:cNvPr id="25" name="组合 24">
            <a:extLst>
              <a:ext uri="{FF2B5EF4-FFF2-40B4-BE49-F238E27FC236}">
                <a16:creationId xmlns:a16="http://schemas.microsoft.com/office/drawing/2014/main" xmlns="" id="{DD855789-C46F-421E-AFB3-CBED6A3FDA69}"/>
              </a:ext>
            </a:extLst>
          </p:cNvPr>
          <p:cNvGrpSpPr/>
          <p:nvPr/>
        </p:nvGrpSpPr>
        <p:grpSpPr>
          <a:xfrm>
            <a:off x="6906466" y="4249508"/>
            <a:ext cx="1832196" cy="1388383"/>
            <a:chOff x="387173" y="7606151"/>
            <a:chExt cx="1832196" cy="1388383"/>
          </a:xfrm>
        </p:grpSpPr>
        <p:cxnSp>
          <p:nvCxnSpPr>
            <p:cNvPr id="32" name="直接箭头连接符 31">
              <a:extLst>
                <a:ext uri="{FF2B5EF4-FFF2-40B4-BE49-F238E27FC236}">
                  <a16:creationId xmlns:a16="http://schemas.microsoft.com/office/drawing/2014/main" xmlns="" id="{5B486B30-EAD1-410E-AD9D-E8F6F4106414}"/>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3" name="文本框 32">
              <a:extLst>
                <a:ext uri="{FF2B5EF4-FFF2-40B4-BE49-F238E27FC236}">
                  <a16:creationId xmlns:a16="http://schemas.microsoft.com/office/drawing/2014/main" xmlns="" id="{B037DC1C-778B-48E6-B9A2-4BA2B5CF8CE8}"/>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34" name="文本框 33">
              <a:extLst>
                <a:ext uri="{FF2B5EF4-FFF2-40B4-BE49-F238E27FC236}">
                  <a16:creationId xmlns:a16="http://schemas.microsoft.com/office/drawing/2014/main" xmlns="" id="{4CB9F4DA-C949-4DF3-B0BB-C9B9E6B2FB29}"/>
                </a:ext>
              </a:extLst>
            </p:cNvPr>
            <p:cNvSpPr txBox="1"/>
            <p:nvPr/>
          </p:nvSpPr>
          <p:spPr>
            <a:xfrm>
              <a:off x="592926" y="8286648"/>
              <a:ext cx="1508746" cy="707886"/>
            </a:xfrm>
            <a:prstGeom prst="rect">
              <a:avLst/>
            </a:prstGeom>
            <a:noFill/>
          </p:spPr>
          <p:txBody>
            <a:bodyPr wrap="none" rtlCol="0">
              <a:spAutoFit/>
            </a:bodyPr>
            <a:lstStyle/>
            <a:p>
              <a:r>
                <a:rPr lang="en-US" altLang="zh-CN" sz="4000" b="1" dirty="0">
                  <a:ea typeface="楷体" panose="02010609060101010101" pitchFamily="49" charset="-122"/>
                </a:rPr>
                <a:t>170℃</a:t>
              </a:r>
              <a:endParaRPr lang="zh-CN" altLang="en-US" sz="4000" b="1" baseline="-25000" dirty="0">
                <a:ea typeface="楷体" panose="02010609060101010101" pitchFamily="49" charset="-122"/>
              </a:endParaRPr>
            </a:p>
          </p:txBody>
        </p:sp>
      </p:grpSp>
      <p:grpSp>
        <p:nvGrpSpPr>
          <p:cNvPr id="37" name="组合 36">
            <a:extLst>
              <a:ext uri="{FF2B5EF4-FFF2-40B4-BE49-F238E27FC236}">
                <a16:creationId xmlns:a16="http://schemas.microsoft.com/office/drawing/2014/main" xmlns="" id="{1B9E3449-57C2-4E58-BA9B-3B2C3CEA79D5}"/>
              </a:ext>
            </a:extLst>
          </p:cNvPr>
          <p:cNvGrpSpPr/>
          <p:nvPr/>
        </p:nvGrpSpPr>
        <p:grpSpPr>
          <a:xfrm>
            <a:off x="8060403" y="5494772"/>
            <a:ext cx="1800000" cy="752920"/>
            <a:chOff x="419369" y="7606151"/>
            <a:chExt cx="1800000" cy="752920"/>
          </a:xfrm>
        </p:grpSpPr>
        <p:cxnSp>
          <p:nvCxnSpPr>
            <p:cNvPr id="38" name="直接箭头连接符 37">
              <a:extLst>
                <a:ext uri="{FF2B5EF4-FFF2-40B4-BE49-F238E27FC236}">
                  <a16:creationId xmlns:a16="http://schemas.microsoft.com/office/drawing/2014/main" xmlns="" id="{2D281CDA-072E-4512-A438-DE433B5BCD3D}"/>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9" name="文本框 38">
              <a:extLst>
                <a:ext uri="{FF2B5EF4-FFF2-40B4-BE49-F238E27FC236}">
                  <a16:creationId xmlns:a16="http://schemas.microsoft.com/office/drawing/2014/main" xmlns="" id="{B5EF1A3E-0DC7-4C73-85D1-DE8658F155A9}"/>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spTree>
    <p:extLst>
      <p:ext uri="{BB962C8B-B14F-4D97-AF65-F5344CB8AC3E}">
        <p14:creationId xmlns:p14="http://schemas.microsoft.com/office/powerpoint/2010/main" val="2339793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716426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下列反应中，属于加成反应的是</a:t>
            </a:r>
            <a:r>
              <a:rPr lang="en-US" altLang="zh-CN" sz="5400" b="1" spc="130" dirty="0">
                <a:solidFill>
                  <a:prstClr val="black"/>
                </a:solidFill>
                <a:cs typeface="Times New Roman" panose="02020603050405020304" pitchFamily="18" charset="0"/>
                <a:sym typeface="+mn-lt"/>
              </a:rPr>
              <a:t>(     )</a:t>
            </a:r>
          </a:p>
          <a:p>
            <a:pPr algn="just" defTabSz="1826616">
              <a:lnSpc>
                <a:spcPct val="150000"/>
              </a:lnSpc>
            </a:pPr>
            <a:r>
              <a:rPr lang="en-US" altLang="zh-CN" sz="5400" b="1" spc="130" dirty="0">
                <a:solidFill>
                  <a:prstClr val="black"/>
                </a:solidFill>
                <a:cs typeface="Times New Roman" panose="02020603050405020304" pitchFamily="18" charset="0"/>
                <a:sym typeface="+mn-lt"/>
              </a:rPr>
              <a:t>①CH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Br</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            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CHBrCH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Br</a:t>
            </a:r>
          </a:p>
          <a:p>
            <a:pPr algn="just" defTabSz="1826616">
              <a:lnSpc>
                <a:spcPct val="150000"/>
              </a:lnSpc>
            </a:pPr>
            <a:r>
              <a:rPr lang="en-US" altLang="zh-CN" sz="5400" b="1" spc="130" dirty="0">
                <a:solidFill>
                  <a:prstClr val="black"/>
                </a:solidFill>
                <a:cs typeface="Times New Roman" panose="02020603050405020304" pitchFamily="18" charset="0"/>
                <a:sym typeface="+mn-lt"/>
              </a:rPr>
              <a:t>②CH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OH             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③CH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HCl</a:t>
            </a:r>
            <a:r>
              <a:rPr lang="zh-CN" altLang="en-US" sz="5400" b="1" spc="130" dirty="0">
                <a:solidFill>
                  <a:prstClr val="black"/>
                </a:solidFill>
                <a:cs typeface="Times New Roman" panose="02020603050405020304" pitchFamily="18" charset="0"/>
                <a:sym typeface="+mn-lt"/>
              </a:rPr>
              <a:t>           </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Cl</a:t>
            </a:r>
          </a:p>
          <a:p>
            <a:pPr algn="just" defTabSz="1826616">
              <a:lnSpc>
                <a:spcPct val="150000"/>
              </a:lnSpc>
            </a:pPr>
            <a:r>
              <a:rPr lang="en-US" altLang="zh-CN" sz="5400" b="1" spc="130" dirty="0">
                <a:solidFill>
                  <a:prstClr val="black"/>
                </a:solidFill>
                <a:cs typeface="Times New Roman" panose="02020603050405020304" pitchFamily="18" charset="0"/>
                <a:sym typeface="+mn-lt"/>
              </a:rPr>
              <a:t>④C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6</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HNO</a:t>
            </a:r>
            <a:r>
              <a:rPr lang="en-US" altLang="zh-CN" sz="5400" b="1" spc="130" baseline="-25000" dirty="0">
                <a:solidFill>
                  <a:prstClr val="black"/>
                </a:solidFill>
                <a:cs typeface="Times New Roman" panose="02020603050405020304" pitchFamily="18" charset="0"/>
                <a:sym typeface="+mn-lt"/>
              </a:rPr>
              <a:t>3</a:t>
            </a:r>
            <a:r>
              <a:rPr lang="en-US" altLang="zh-CN" sz="5400" b="1" spc="130" dirty="0">
                <a:solidFill>
                  <a:prstClr val="black"/>
                </a:solidFill>
                <a:cs typeface="Times New Roman" panose="02020603050405020304" pitchFamily="18" charset="0"/>
                <a:sym typeface="+mn-lt"/>
              </a:rPr>
              <a:t>              C</a:t>
            </a:r>
            <a:r>
              <a:rPr lang="en-US" altLang="zh-CN" sz="5400" b="1" spc="130" baseline="-25000" dirty="0">
                <a:solidFill>
                  <a:prstClr val="black"/>
                </a:solidFill>
                <a:cs typeface="Times New Roman" panose="02020603050405020304" pitchFamily="18" charset="0"/>
                <a:sym typeface="+mn-lt"/>
              </a:rPr>
              <a:t>6</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5</a:t>
            </a:r>
            <a:r>
              <a:rPr lang="en-US" altLang="zh-CN" sz="5400" b="1" spc="130" dirty="0">
                <a:solidFill>
                  <a:prstClr val="black"/>
                </a:solidFill>
                <a:cs typeface="Times New Roman" panose="02020603050405020304" pitchFamily="18" charset="0"/>
                <a:sym typeface="+mn-lt"/>
              </a:rPr>
              <a:t>NO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O</a:t>
            </a:r>
          </a:p>
          <a:p>
            <a:pPr algn="just" defTabSz="1826616">
              <a:lnSpc>
                <a:spcPct val="15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．①②       </a:t>
            </a: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．③④      </a:t>
            </a: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．①③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．②④</a:t>
            </a:r>
          </a:p>
        </p:txBody>
      </p:sp>
      <p:sp>
        <p:nvSpPr>
          <p:cNvPr id="35" name="矩形 34">
            <a:extLst>
              <a:ext uri="{FF2B5EF4-FFF2-40B4-BE49-F238E27FC236}">
                <a16:creationId xmlns:a16="http://schemas.microsoft.com/office/drawing/2014/main" xmlns="" id="{5591B8D5-D11D-4B9C-A830-8AAB17634127}"/>
              </a:ext>
            </a:extLst>
          </p:cNvPr>
          <p:cNvSpPr/>
          <p:nvPr/>
        </p:nvSpPr>
        <p:spPr>
          <a:xfrm>
            <a:off x="2552689" y="9761625"/>
            <a:ext cx="18283858"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反应④是</a:t>
            </a:r>
            <a:r>
              <a:rPr lang="en-US" altLang="zh-CN" sz="5400" b="1" spc="130" dirty="0">
                <a:solidFill>
                  <a:srgbClr val="2A5CAA"/>
                </a:solidFill>
                <a:ea typeface="楷体" panose="02010609060101010101" pitchFamily="49" charset="-122"/>
                <a:cs typeface="Times New Roman" panose="02020603050405020304" pitchFamily="18" charset="0"/>
                <a:sym typeface="+mn-lt"/>
              </a:rPr>
              <a:t>—NO</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取代了苯环上的一个氢原子，属于取代反应，故④不属于加成反应。</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19405847" y="2022055"/>
            <a:ext cx="851515" cy="1200329"/>
          </a:xfrm>
          <a:prstGeom prst="rect">
            <a:avLst/>
          </a:prstGeom>
          <a:noFill/>
        </p:spPr>
        <p:txBody>
          <a:bodyPr wrap="none" rtlCol="0">
            <a:spAutoFit/>
          </a:bodyPr>
          <a:lstStyle/>
          <a:p>
            <a:r>
              <a:rPr lang="en-US" altLang="zh-CN" sz="7200" b="1" dirty="0">
                <a:solidFill>
                  <a:srgbClr val="FF0000"/>
                </a:solidFill>
              </a:rPr>
              <a:t>C</a:t>
            </a:r>
            <a:endParaRPr lang="zh-CN" altLang="en-US" sz="7200" b="1" dirty="0">
              <a:solidFill>
                <a:srgbClr val="FF0000"/>
              </a:solidFill>
            </a:endParaRPr>
          </a:p>
        </p:txBody>
      </p:sp>
      <p:grpSp>
        <p:nvGrpSpPr>
          <p:cNvPr id="2" name="组合 1">
            <a:extLst>
              <a:ext uri="{FF2B5EF4-FFF2-40B4-BE49-F238E27FC236}">
                <a16:creationId xmlns:a16="http://schemas.microsoft.com/office/drawing/2014/main" xmlns="" id="{EFB1D5DC-39F9-4C96-8AB3-F435830F7BE0}"/>
              </a:ext>
            </a:extLst>
          </p:cNvPr>
          <p:cNvGrpSpPr/>
          <p:nvPr/>
        </p:nvGrpSpPr>
        <p:grpSpPr>
          <a:xfrm>
            <a:off x="7351338" y="6695875"/>
            <a:ext cx="1832196" cy="1388383"/>
            <a:chOff x="387173" y="7606151"/>
            <a:chExt cx="1832196" cy="1388383"/>
          </a:xfrm>
        </p:grpSpPr>
        <p:cxnSp>
          <p:nvCxnSpPr>
            <p:cNvPr id="17" name="直接箭头连接符 16">
              <a:extLst>
                <a:ext uri="{FF2B5EF4-FFF2-40B4-BE49-F238E27FC236}">
                  <a16:creationId xmlns:a16="http://schemas.microsoft.com/office/drawing/2014/main" xmlns="" id="{621B5164-0DCB-4F9C-A2BD-A1E9E6DA3A7E}"/>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8" name="文本框 17">
              <a:extLst>
                <a:ext uri="{FF2B5EF4-FFF2-40B4-BE49-F238E27FC236}">
                  <a16:creationId xmlns:a16="http://schemas.microsoft.com/office/drawing/2014/main" xmlns="" id="{2B86CBB4-E27E-445C-BDD0-EA224C808EE3}"/>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20" name="文本框 19">
              <a:extLst>
                <a:ext uri="{FF2B5EF4-FFF2-40B4-BE49-F238E27FC236}">
                  <a16:creationId xmlns:a16="http://schemas.microsoft.com/office/drawing/2014/main" xmlns="" id="{8F1999D0-83EF-42EA-BB0C-651B4B426A45}"/>
                </a:ext>
              </a:extLst>
            </p:cNvPr>
            <p:cNvSpPr txBox="1"/>
            <p:nvPr/>
          </p:nvSpPr>
          <p:spPr>
            <a:xfrm>
              <a:off x="946890" y="8286648"/>
              <a:ext cx="699230" cy="707886"/>
            </a:xfrm>
            <a:prstGeom prst="rect">
              <a:avLst/>
            </a:prstGeom>
            <a:noFill/>
          </p:spPr>
          <p:txBody>
            <a:bodyPr wrap="none" rtlCol="0">
              <a:spAutoFit/>
            </a:bodyPr>
            <a:lstStyle/>
            <a:p>
              <a:r>
                <a:rPr lang="zh-CN" altLang="en-US" sz="4000" b="1" dirty="0">
                  <a:ea typeface="楷体" panose="02010609060101010101" pitchFamily="49" charset="-122"/>
                </a:rPr>
                <a:t>△</a:t>
              </a:r>
              <a:endParaRPr lang="zh-CN" altLang="en-US" sz="4000" b="1" baseline="-25000" dirty="0">
                <a:ea typeface="楷体" panose="02010609060101010101" pitchFamily="49" charset="-122"/>
              </a:endParaRPr>
            </a:p>
          </p:txBody>
        </p:sp>
      </p:grpSp>
      <p:grpSp>
        <p:nvGrpSpPr>
          <p:cNvPr id="21" name="组合 20">
            <a:extLst>
              <a:ext uri="{FF2B5EF4-FFF2-40B4-BE49-F238E27FC236}">
                <a16:creationId xmlns:a16="http://schemas.microsoft.com/office/drawing/2014/main" xmlns="" id="{4D7882D1-5443-4FDB-8F3E-05DFE9D25DA0}"/>
              </a:ext>
            </a:extLst>
          </p:cNvPr>
          <p:cNvGrpSpPr/>
          <p:nvPr/>
        </p:nvGrpSpPr>
        <p:grpSpPr>
          <a:xfrm>
            <a:off x="9057917" y="3038792"/>
            <a:ext cx="1800000" cy="752920"/>
            <a:chOff x="419369" y="7606151"/>
            <a:chExt cx="1800000" cy="752920"/>
          </a:xfrm>
        </p:grpSpPr>
        <p:cxnSp>
          <p:nvCxnSpPr>
            <p:cNvPr id="22" name="直接箭头连接符 21">
              <a:extLst>
                <a:ext uri="{FF2B5EF4-FFF2-40B4-BE49-F238E27FC236}">
                  <a16:creationId xmlns:a16="http://schemas.microsoft.com/office/drawing/2014/main" xmlns="" id="{E28B3273-6415-4292-8107-979A056E6005}"/>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3" name="文本框 22">
              <a:extLst>
                <a:ext uri="{FF2B5EF4-FFF2-40B4-BE49-F238E27FC236}">
                  <a16:creationId xmlns:a16="http://schemas.microsoft.com/office/drawing/2014/main" xmlns="" id="{A73C0D23-55E8-45D4-AFE1-E4A27371979B}"/>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grpSp>
        <p:nvGrpSpPr>
          <p:cNvPr id="25" name="组合 24">
            <a:extLst>
              <a:ext uri="{FF2B5EF4-FFF2-40B4-BE49-F238E27FC236}">
                <a16:creationId xmlns:a16="http://schemas.microsoft.com/office/drawing/2014/main" xmlns="" id="{DD855789-C46F-421E-AFB3-CBED6A3FDA69}"/>
              </a:ext>
            </a:extLst>
          </p:cNvPr>
          <p:cNvGrpSpPr/>
          <p:nvPr/>
        </p:nvGrpSpPr>
        <p:grpSpPr>
          <a:xfrm>
            <a:off x="6906466" y="4249508"/>
            <a:ext cx="1832196" cy="1388383"/>
            <a:chOff x="387173" y="7606151"/>
            <a:chExt cx="1832196" cy="1388383"/>
          </a:xfrm>
        </p:grpSpPr>
        <p:cxnSp>
          <p:nvCxnSpPr>
            <p:cNvPr id="32" name="直接箭头连接符 31">
              <a:extLst>
                <a:ext uri="{FF2B5EF4-FFF2-40B4-BE49-F238E27FC236}">
                  <a16:creationId xmlns:a16="http://schemas.microsoft.com/office/drawing/2014/main" xmlns="" id="{5B486B30-EAD1-410E-AD9D-E8F6F4106414}"/>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3" name="文本框 32">
              <a:extLst>
                <a:ext uri="{FF2B5EF4-FFF2-40B4-BE49-F238E27FC236}">
                  <a16:creationId xmlns:a16="http://schemas.microsoft.com/office/drawing/2014/main" xmlns="" id="{B037DC1C-778B-48E6-B9A2-4BA2B5CF8CE8}"/>
                </a:ext>
              </a:extLst>
            </p:cNvPr>
            <p:cNvSpPr txBox="1"/>
            <p:nvPr/>
          </p:nvSpPr>
          <p:spPr>
            <a:xfrm>
              <a:off x="387173" y="7606151"/>
              <a:ext cx="1728358" cy="707886"/>
            </a:xfrm>
            <a:prstGeom prst="rect">
              <a:avLst/>
            </a:prstGeom>
            <a:noFill/>
          </p:spPr>
          <p:txBody>
            <a:bodyPr wrap="none" rtlCol="0">
              <a:spAutoFit/>
            </a:bodyPr>
            <a:lstStyle/>
            <a:p>
              <a:r>
                <a:rPr lang="zh-CN" altLang="en-US" sz="4000" b="1" dirty="0">
                  <a:ea typeface="楷体" panose="02010609060101010101" pitchFamily="49" charset="-122"/>
                </a:rPr>
                <a:t>浓硫酸</a:t>
              </a:r>
              <a:endParaRPr lang="zh-CN" altLang="en-US" sz="4000" b="1" baseline="-25000" dirty="0">
                <a:ea typeface="楷体" panose="02010609060101010101" pitchFamily="49" charset="-122"/>
              </a:endParaRPr>
            </a:p>
          </p:txBody>
        </p:sp>
        <p:sp>
          <p:nvSpPr>
            <p:cNvPr id="34" name="文本框 33">
              <a:extLst>
                <a:ext uri="{FF2B5EF4-FFF2-40B4-BE49-F238E27FC236}">
                  <a16:creationId xmlns:a16="http://schemas.microsoft.com/office/drawing/2014/main" xmlns="" id="{4CB9F4DA-C949-4DF3-B0BB-C9B9E6B2FB29}"/>
                </a:ext>
              </a:extLst>
            </p:cNvPr>
            <p:cNvSpPr txBox="1"/>
            <p:nvPr/>
          </p:nvSpPr>
          <p:spPr>
            <a:xfrm>
              <a:off x="592926" y="8286648"/>
              <a:ext cx="1508746" cy="707886"/>
            </a:xfrm>
            <a:prstGeom prst="rect">
              <a:avLst/>
            </a:prstGeom>
            <a:noFill/>
          </p:spPr>
          <p:txBody>
            <a:bodyPr wrap="none" rtlCol="0">
              <a:spAutoFit/>
            </a:bodyPr>
            <a:lstStyle/>
            <a:p>
              <a:r>
                <a:rPr lang="en-US" altLang="zh-CN" sz="4000" b="1" dirty="0">
                  <a:ea typeface="楷体" panose="02010609060101010101" pitchFamily="49" charset="-122"/>
                </a:rPr>
                <a:t>170℃</a:t>
              </a:r>
              <a:endParaRPr lang="zh-CN" altLang="en-US" sz="4000" b="1" baseline="-25000" dirty="0">
                <a:ea typeface="楷体" panose="02010609060101010101" pitchFamily="49" charset="-122"/>
              </a:endParaRPr>
            </a:p>
          </p:txBody>
        </p:sp>
      </p:grpSp>
      <p:grpSp>
        <p:nvGrpSpPr>
          <p:cNvPr id="37" name="组合 36">
            <a:extLst>
              <a:ext uri="{FF2B5EF4-FFF2-40B4-BE49-F238E27FC236}">
                <a16:creationId xmlns:a16="http://schemas.microsoft.com/office/drawing/2014/main" xmlns="" id="{1B9E3449-57C2-4E58-BA9B-3B2C3CEA79D5}"/>
              </a:ext>
            </a:extLst>
          </p:cNvPr>
          <p:cNvGrpSpPr/>
          <p:nvPr/>
        </p:nvGrpSpPr>
        <p:grpSpPr>
          <a:xfrm>
            <a:off x="8060403" y="5494772"/>
            <a:ext cx="1800000" cy="752920"/>
            <a:chOff x="419369" y="7606151"/>
            <a:chExt cx="1800000" cy="752920"/>
          </a:xfrm>
        </p:grpSpPr>
        <p:cxnSp>
          <p:nvCxnSpPr>
            <p:cNvPr id="38" name="直接箭头连接符 37">
              <a:extLst>
                <a:ext uri="{FF2B5EF4-FFF2-40B4-BE49-F238E27FC236}">
                  <a16:creationId xmlns:a16="http://schemas.microsoft.com/office/drawing/2014/main" xmlns="" id="{2D281CDA-072E-4512-A438-DE433B5BCD3D}"/>
                </a:ext>
              </a:extLst>
            </p:cNvPr>
            <p:cNvCxnSpPr>
              <a:cxnSpLocks/>
            </p:cNvCxnSpPr>
            <p:nvPr/>
          </p:nvCxnSpPr>
          <p:spPr>
            <a:xfrm>
              <a:off x="419369" y="8359071"/>
              <a:ext cx="1800000"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39" name="文本框 38">
              <a:extLst>
                <a:ext uri="{FF2B5EF4-FFF2-40B4-BE49-F238E27FC236}">
                  <a16:creationId xmlns:a16="http://schemas.microsoft.com/office/drawing/2014/main" xmlns="" id="{B5EF1A3E-0DC7-4C73-85D1-DE8658F155A9}"/>
                </a:ext>
              </a:extLst>
            </p:cNvPr>
            <p:cNvSpPr txBox="1"/>
            <p:nvPr/>
          </p:nvSpPr>
          <p:spPr>
            <a:xfrm>
              <a:off x="446167" y="7606151"/>
              <a:ext cx="1728358" cy="707886"/>
            </a:xfrm>
            <a:prstGeom prst="rect">
              <a:avLst/>
            </a:prstGeom>
            <a:noFill/>
          </p:spPr>
          <p:txBody>
            <a:bodyPr wrap="none" rtlCol="0">
              <a:spAutoFit/>
            </a:bodyPr>
            <a:lstStyle/>
            <a:p>
              <a:r>
                <a:rPr lang="zh-CN" altLang="en-US" sz="4000" b="1" dirty="0">
                  <a:ea typeface="楷体" panose="02010609060101010101" pitchFamily="49" charset="-122"/>
                </a:rPr>
                <a:t>催化剂</a:t>
              </a:r>
            </a:p>
          </p:txBody>
        </p:sp>
      </p:grpSp>
    </p:spTree>
    <p:extLst>
      <p:ext uri="{BB962C8B-B14F-4D97-AF65-F5344CB8AC3E}">
        <p14:creationId xmlns:p14="http://schemas.microsoft.com/office/powerpoint/2010/main" val="269594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6</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P207</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四</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7555"/>
            <a:ext cx="18982035" cy="6740307"/>
          </a:xfrm>
          <a:prstGeom prst="rect">
            <a:avLst/>
          </a:prstGeom>
          <a:noFill/>
        </p:spPr>
        <p:txBody>
          <a:bodyPr wrap="square" rtlCol="0">
            <a:spAutoFit/>
          </a:bodyPr>
          <a:lstStyle/>
          <a:p>
            <a:pPr algn="just" defTabSz="1826616"/>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6</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阿司匹林是用苯酚等原料合成的，而苯酚是用一氯取代物氯苯为原料制造的，其反应方程式为 </a:t>
            </a:r>
            <a:endParaRPr lang="en-US" altLang="zh-CN" sz="5400" b="1" spc="130" dirty="0">
              <a:solidFill>
                <a:prstClr val="black"/>
              </a:solidFill>
              <a:cs typeface="Times New Roman" panose="02020603050405020304" pitchFamily="18" charset="0"/>
              <a:sym typeface="+mn-lt"/>
            </a:endParaRPr>
          </a:p>
          <a:p>
            <a:pPr algn="just" defTabSz="1826616"/>
            <a:r>
              <a:rPr lang="zh-CN" altLang="en-US" sz="5400" b="1" spc="130" dirty="0">
                <a:solidFill>
                  <a:prstClr val="black"/>
                </a:solidFill>
                <a:cs typeface="Times New Roman" panose="02020603050405020304" pitchFamily="18" charset="0"/>
                <a:sym typeface="+mn-lt"/>
              </a:rPr>
              <a:t>   </a:t>
            </a:r>
            <a:endParaRPr lang="en-US" altLang="zh-CN" sz="5400" b="1" spc="130" dirty="0">
              <a:solidFill>
                <a:prstClr val="black"/>
              </a:solidFill>
              <a:cs typeface="Times New Roman" panose="02020603050405020304" pitchFamily="18" charset="0"/>
              <a:sym typeface="+mn-lt"/>
            </a:endParaRPr>
          </a:p>
          <a:p>
            <a:pPr algn="just" defTabSz="1826616"/>
            <a:r>
              <a:rPr lang="en-US" altLang="zh-CN" sz="5400" b="1" spc="130" dirty="0">
                <a:solidFill>
                  <a:prstClr val="black"/>
                </a:solidFill>
                <a:cs typeface="Times New Roman" panose="02020603050405020304" pitchFamily="18" charset="0"/>
                <a:sym typeface="+mn-lt"/>
              </a:rPr>
              <a:t>               +NaOH→                   +NaCl</a:t>
            </a:r>
            <a:r>
              <a:rPr lang="zh-CN" altLang="en-US" sz="5400" b="1" spc="130" dirty="0">
                <a:solidFill>
                  <a:prstClr val="black"/>
                </a:solidFill>
                <a:cs typeface="Times New Roman" panose="02020603050405020304" pitchFamily="18" charset="0"/>
                <a:sym typeface="+mn-lt"/>
              </a:rPr>
              <a:t>，该反应的反应类型属</a:t>
            </a:r>
            <a:endParaRPr lang="en-US" altLang="zh-CN" sz="5400" b="1" spc="130" dirty="0">
              <a:solidFill>
                <a:prstClr val="black"/>
              </a:solidFill>
              <a:cs typeface="Times New Roman" panose="02020603050405020304" pitchFamily="18" charset="0"/>
              <a:sym typeface="+mn-lt"/>
            </a:endParaRPr>
          </a:p>
          <a:p>
            <a:pPr algn="just" defTabSz="1826616"/>
            <a:endParaRPr lang="en-US" altLang="zh-CN" sz="5400" b="1" spc="130" dirty="0">
              <a:solidFill>
                <a:prstClr val="black"/>
              </a:solidFill>
              <a:cs typeface="Times New Roman" panose="02020603050405020304" pitchFamily="18" charset="0"/>
              <a:sym typeface="+mn-lt"/>
            </a:endParaRPr>
          </a:p>
          <a:p>
            <a:pPr algn="just" defTabSz="1826616"/>
            <a:r>
              <a:rPr lang="zh-CN" altLang="en-US" sz="5400" b="1" spc="130" dirty="0">
                <a:solidFill>
                  <a:prstClr val="black"/>
                </a:solidFill>
                <a:cs typeface="Times New Roman" panose="02020603050405020304" pitchFamily="18" charset="0"/>
                <a:sym typeface="+mn-lt"/>
              </a:rPr>
              <a:t>于（    ）</a:t>
            </a:r>
            <a:endParaRPr lang="en-US" altLang="zh-CN" sz="5400" b="1" spc="130" dirty="0">
              <a:solidFill>
                <a:prstClr val="black"/>
              </a:solidFill>
              <a:cs typeface="Times New Roman" panose="02020603050405020304" pitchFamily="18" charset="0"/>
              <a:sym typeface="+mn-lt"/>
            </a:endParaRPr>
          </a:p>
          <a:p>
            <a:pPr algn="just" defTabSz="1826616"/>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加成反应       </a:t>
            </a:r>
            <a:r>
              <a:rPr lang="en-US" altLang="zh-CN" sz="5400" b="1" spc="130" dirty="0">
                <a:solidFill>
                  <a:prstClr val="black"/>
                </a:solidFill>
                <a:cs typeface="Times New Roman" panose="02020603050405020304" pitchFamily="18" charset="0"/>
                <a:sym typeface="+mn-lt"/>
              </a:rPr>
              <a:t>B. </a:t>
            </a:r>
            <a:r>
              <a:rPr lang="zh-CN" altLang="en-US" sz="5400" b="1" spc="130" dirty="0">
                <a:solidFill>
                  <a:prstClr val="black"/>
                </a:solidFill>
                <a:cs typeface="Times New Roman" panose="02020603050405020304" pitchFamily="18" charset="0"/>
                <a:sym typeface="+mn-lt"/>
              </a:rPr>
              <a:t>置换反应</a:t>
            </a:r>
          </a:p>
          <a:p>
            <a:pPr algn="just" defTabSz="1826616"/>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取代反应       </a:t>
            </a: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氧化反应</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3625072" y="5897385"/>
            <a:ext cx="851515" cy="1200329"/>
          </a:xfrm>
          <a:prstGeom prst="rect">
            <a:avLst/>
          </a:prstGeom>
          <a:noFill/>
        </p:spPr>
        <p:txBody>
          <a:bodyPr wrap="none" rtlCol="0">
            <a:spAutoFit/>
          </a:bodyPr>
          <a:lstStyle/>
          <a:p>
            <a:r>
              <a:rPr lang="en-US" altLang="zh-CN" sz="7200" b="1" dirty="0">
                <a:solidFill>
                  <a:srgbClr val="FF0000"/>
                </a:solidFill>
              </a:rPr>
              <a:t>C</a:t>
            </a:r>
            <a:endParaRPr lang="zh-CN" altLang="en-US" sz="7200" b="1" dirty="0">
              <a:solidFill>
                <a:srgbClr val="FF0000"/>
              </a:solidFill>
            </a:endParaRPr>
          </a:p>
        </p:txBody>
      </p:sp>
      <p:graphicFrame>
        <p:nvGraphicFramePr>
          <p:cNvPr id="3" name="对象 2">
            <a:extLst>
              <a:ext uri="{FF2B5EF4-FFF2-40B4-BE49-F238E27FC236}">
                <a16:creationId xmlns:a16="http://schemas.microsoft.com/office/drawing/2014/main" xmlns="" id="{623247CF-6274-4C0A-99FA-144527A46225}"/>
              </a:ext>
            </a:extLst>
          </p:cNvPr>
          <p:cNvGraphicFramePr>
            <a:graphicFrameLocks noChangeAspect="1"/>
          </p:cNvGraphicFramePr>
          <p:nvPr>
            <p:extLst>
              <p:ext uri="{D42A27DB-BD31-4B8C-83A1-F6EECF244321}">
                <p14:modId xmlns:p14="http://schemas.microsoft.com/office/powerpoint/2010/main" val="602345405"/>
              </p:ext>
            </p:extLst>
          </p:nvPr>
        </p:nvGraphicFramePr>
        <p:xfrm>
          <a:off x="1585290" y="4072194"/>
          <a:ext cx="3363999" cy="1800000"/>
        </p:xfrm>
        <a:graphic>
          <a:graphicData uri="http://schemas.openxmlformats.org/presentationml/2006/ole">
            <mc:AlternateContent xmlns:mc="http://schemas.openxmlformats.org/markup-compatibility/2006">
              <mc:Choice xmlns:v="urn:schemas-microsoft-com:vml" Requires="v">
                <p:oleObj spid="_x0000_s5596" name="CS ChemDraw Drawing" r:id="rId4" imgW="1334380" imgH="714183" progId="ChemDraw.Document.6.0">
                  <p:embed/>
                </p:oleObj>
              </mc:Choice>
              <mc:Fallback>
                <p:oleObj name="CS ChemDraw Drawing" r:id="rId4" imgW="1334380" imgH="714183" progId="ChemDraw.Document.6.0">
                  <p:embed/>
                  <p:pic>
                    <p:nvPicPr>
                      <p:cNvPr id="0" name=""/>
                      <p:cNvPicPr/>
                      <p:nvPr/>
                    </p:nvPicPr>
                    <p:blipFill>
                      <a:blip r:embed="rId5"/>
                      <a:stretch>
                        <a:fillRect/>
                      </a:stretch>
                    </p:blipFill>
                    <p:spPr>
                      <a:xfrm>
                        <a:off x="1585290" y="4072194"/>
                        <a:ext cx="3363999" cy="1800000"/>
                      </a:xfrm>
                      <a:prstGeom prst="rect">
                        <a:avLst/>
                      </a:prstGeom>
                    </p:spPr>
                  </p:pic>
                </p:oleObj>
              </mc:Fallback>
            </mc:AlternateContent>
          </a:graphicData>
        </a:graphic>
      </p:graphicFrame>
      <p:graphicFrame>
        <p:nvGraphicFramePr>
          <p:cNvPr id="4" name="对象 3">
            <a:extLst>
              <a:ext uri="{FF2B5EF4-FFF2-40B4-BE49-F238E27FC236}">
                <a16:creationId xmlns:a16="http://schemas.microsoft.com/office/drawing/2014/main" xmlns="" id="{3CFE940D-CBBE-4B14-AC24-49BECD4AF0F6}"/>
              </a:ext>
            </a:extLst>
          </p:cNvPr>
          <p:cNvGraphicFramePr>
            <a:graphicFrameLocks noChangeAspect="1"/>
          </p:cNvGraphicFramePr>
          <p:nvPr>
            <p:extLst>
              <p:ext uri="{D42A27DB-BD31-4B8C-83A1-F6EECF244321}">
                <p14:modId xmlns:p14="http://schemas.microsoft.com/office/powerpoint/2010/main" val="921382924"/>
              </p:ext>
            </p:extLst>
          </p:nvPr>
        </p:nvGraphicFramePr>
        <p:xfrm>
          <a:off x="8066617" y="4072194"/>
          <a:ext cx="3628001" cy="1800000"/>
        </p:xfrm>
        <a:graphic>
          <a:graphicData uri="http://schemas.openxmlformats.org/presentationml/2006/ole">
            <mc:AlternateContent xmlns:mc="http://schemas.openxmlformats.org/markup-compatibility/2006">
              <mc:Choice xmlns:v="urn:schemas-microsoft-com:vml" Requires="v">
                <p:oleObj spid="_x0000_s5597" name="CS ChemDraw Drawing" r:id="rId6" imgW="1439648" imgH="714606" progId="ChemDraw.Document.6.0">
                  <p:embed/>
                </p:oleObj>
              </mc:Choice>
              <mc:Fallback>
                <p:oleObj name="CS ChemDraw Drawing" r:id="rId6" imgW="1439648" imgH="714606" progId="ChemDraw.Document.6.0">
                  <p:embed/>
                  <p:pic>
                    <p:nvPicPr>
                      <p:cNvPr id="0" name=""/>
                      <p:cNvPicPr/>
                      <p:nvPr/>
                    </p:nvPicPr>
                    <p:blipFill>
                      <a:blip r:embed="rId7"/>
                      <a:stretch>
                        <a:fillRect/>
                      </a:stretch>
                    </p:blipFill>
                    <p:spPr>
                      <a:xfrm>
                        <a:off x="8066617" y="4072194"/>
                        <a:ext cx="3628001" cy="1800000"/>
                      </a:xfrm>
                      <a:prstGeom prst="rect">
                        <a:avLst/>
                      </a:prstGeom>
                    </p:spPr>
                  </p:pic>
                </p:oleObj>
              </mc:Fallback>
            </mc:AlternateContent>
          </a:graphicData>
        </a:graphic>
      </p:graphicFrame>
      <p:grpSp>
        <p:nvGrpSpPr>
          <p:cNvPr id="5" name="组合 4">
            <a:extLst>
              <a:ext uri="{FF2B5EF4-FFF2-40B4-BE49-F238E27FC236}">
                <a16:creationId xmlns:a16="http://schemas.microsoft.com/office/drawing/2014/main" xmlns="" id="{4B821BF1-A3F4-4807-8AF0-F458D59096E6}"/>
              </a:ext>
            </a:extLst>
          </p:cNvPr>
          <p:cNvGrpSpPr/>
          <p:nvPr/>
        </p:nvGrpSpPr>
        <p:grpSpPr>
          <a:xfrm>
            <a:off x="2551113" y="9010650"/>
            <a:ext cx="18285434" cy="3853948"/>
            <a:chOff x="2551113" y="9010650"/>
            <a:chExt cx="18285434" cy="3853948"/>
          </a:xfrm>
        </p:grpSpPr>
        <p:sp>
          <p:nvSpPr>
            <p:cNvPr id="35" name="矩形 34">
              <a:extLst>
                <a:ext uri="{FF2B5EF4-FFF2-40B4-BE49-F238E27FC236}">
                  <a16:creationId xmlns:a16="http://schemas.microsoft.com/office/drawing/2014/main" xmlns="" id="{5591B8D5-D11D-4B9C-A830-8AAB17634127}"/>
                </a:ext>
              </a:extLst>
            </p:cNvPr>
            <p:cNvSpPr/>
            <p:nvPr/>
          </p:nvSpPr>
          <p:spPr>
            <a:xfrm>
              <a:off x="2552689" y="9448278"/>
              <a:ext cx="18283858" cy="3416320"/>
            </a:xfrm>
            <a:prstGeom prst="rect">
              <a:avLst/>
            </a:prstGeom>
          </p:spPr>
          <p:txBody>
            <a:bodyPr wrap="square">
              <a:spAutoFit/>
            </a:bodyPr>
            <a:lstStyle/>
            <a:p>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2A5CAA"/>
                  </a:solidFill>
                  <a:ea typeface="楷体" panose="02010609060101010101" pitchFamily="49" charset="-122"/>
                  <a:cs typeface="Times New Roman" panose="02020603050405020304" pitchFamily="18" charset="0"/>
                  <a:sym typeface="+mn-lt"/>
                </a:rPr>
                <a:t>与氢氧化钠反应生成</a:t>
              </a:r>
              <a:r>
                <a:rPr lang="en-US" altLang="zh-CN" sz="5400" b="1" spc="130" dirty="0">
                  <a:solidFill>
                    <a:srgbClr val="2A5CAA"/>
                  </a:solidFill>
                  <a:ea typeface="楷体" panose="02010609060101010101" pitchFamily="49" charset="-122"/>
                  <a:cs typeface="Times New Roman" panose="02020603050405020304" pitchFamily="18" charset="0"/>
                  <a:sym typeface="+mn-lt"/>
                </a:rPr>
                <a:t>                   </a:t>
              </a:r>
              <a:r>
                <a:rPr lang="zh-CN" altLang="en-US" sz="5400" b="1" spc="130" dirty="0">
                  <a:solidFill>
                    <a:srgbClr val="2A5CAA"/>
                  </a:solidFill>
                  <a:ea typeface="楷体" panose="02010609060101010101" pitchFamily="49" charset="-122"/>
                  <a:cs typeface="Times New Roman" panose="02020603050405020304" pitchFamily="18" charset="0"/>
                  <a:sym typeface="+mn-lt"/>
                </a:rPr>
                <a:t>和氯化钠，是两</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r>
                <a:rPr lang="zh-CN" altLang="en-US" sz="5400" b="1" spc="130" dirty="0">
                  <a:solidFill>
                    <a:srgbClr val="2A5CAA"/>
                  </a:solidFill>
                  <a:ea typeface="楷体" panose="02010609060101010101" pitchFamily="49" charset="-122"/>
                  <a:cs typeface="Times New Roman" panose="02020603050405020304" pitchFamily="18" charset="0"/>
                  <a:sym typeface="+mn-lt"/>
                </a:rPr>
                <a:t>者相互交换</a:t>
              </a:r>
              <a:r>
                <a:rPr lang="en-US" altLang="zh-CN" sz="5400" b="1" spc="130" dirty="0">
                  <a:solidFill>
                    <a:srgbClr val="2A5CAA"/>
                  </a:solidFill>
                  <a:ea typeface="楷体" panose="02010609060101010101" pitchFamily="49" charset="-122"/>
                  <a:cs typeface="Times New Roman" panose="02020603050405020304" pitchFamily="18" charset="0"/>
                  <a:sym typeface="+mn-lt"/>
                </a:rPr>
                <a:t>—Cl</a:t>
              </a:r>
              <a:r>
                <a:rPr lang="zh-CN" altLang="en-US" sz="5400" b="1" spc="130" dirty="0">
                  <a:solidFill>
                    <a:srgbClr val="2A5CAA"/>
                  </a:solidFill>
                  <a:ea typeface="楷体" panose="02010609060101010101" pitchFamily="49" charset="-122"/>
                  <a:cs typeface="Times New Roman" panose="02020603050405020304" pitchFamily="18" charset="0"/>
                  <a:sym typeface="+mn-lt"/>
                </a:rPr>
                <a:t>与</a:t>
              </a:r>
              <a:r>
                <a:rPr lang="en-US" altLang="zh-CN" sz="5400" b="1" spc="130" dirty="0">
                  <a:solidFill>
                    <a:srgbClr val="2A5CAA"/>
                  </a:solidFill>
                  <a:ea typeface="楷体" panose="02010609060101010101" pitchFamily="49" charset="-122"/>
                  <a:cs typeface="Times New Roman" panose="02020603050405020304" pitchFamily="18" charset="0"/>
                  <a:sym typeface="+mn-lt"/>
                </a:rPr>
                <a:t>—OH</a:t>
              </a:r>
              <a:r>
                <a:rPr lang="zh-CN" altLang="en-US" sz="5400" b="1" spc="130" dirty="0">
                  <a:solidFill>
                    <a:srgbClr val="2A5CAA"/>
                  </a:solidFill>
                  <a:ea typeface="楷体" panose="02010609060101010101" pitchFamily="49" charset="-122"/>
                  <a:cs typeface="Times New Roman" panose="02020603050405020304" pitchFamily="18" charset="0"/>
                  <a:sym typeface="+mn-lt"/>
                </a:rPr>
                <a:t>形成的，属于取代反应，故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 </a:t>
              </a:r>
            </a:p>
          </p:txBody>
        </p:sp>
        <p:graphicFrame>
          <p:nvGraphicFramePr>
            <p:cNvPr id="40" name="对象 39">
              <a:extLst>
                <a:ext uri="{FF2B5EF4-FFF2-40B4-BE49-F238E27FC236}">
                  <a16:creationId xmlns:a16="http://schemas.microsoft.com/office/drawing/2014/main" xmlns="" id="{C76B69EB-E650-41DC-A13C-80C0309CFA7D}"/>
                </a:ext>
              </a:extLst>
            </p:cNvPr>
            <p:cNvGraphicFramePr>
              <a:graphicFrameLocks noChangeAspect="1"/>
            </p:cNvGraphicFramePr>
            <p:nvPr>
              <p:extLst>
                <p:ext uri="{D42A27DB-BD31-4B8C-83A1-F6EECF244321}">
                  <p14:modId xmlns:p14="http://schemas.microsoft.com/office/powerpoint/2010/main" val="1722431746"/>
                </p:ext>
              </p:extLst>
            </p:nvPr>
          </p:nvGraphicFramePr>
          <p:xfrm>
            <a:off x="2551113" y="9010650"/>
            <a:ext cx="3367087" cy="1803400"/>
          </p:xfrm>
          <a:graphic>
            <a:graphicData uri="http://schemas.openxmlformats.org/presentationml/2006/ole">
              <mc:AlternateContent xmlns:mc="http://schemas.openxmlformats.org/markup-compatibility/2006">
                <mc:Choice xmlns:v="urn:schemas-microsoft-com:vml" Requires="v">
                  <p:oleObj spid="_x0000_s5598" name="CS ChemDraw Drawing" r:id="rId8" imgW="1336618" imgH="716256" progId="ChemDraw.Document.6.0">
                    <p:embed/>
                  </p:oleObj>
                </mc:Choice>
                <mc:Fallback>
                  <p:oleObj name="CS ChemDraw Drawing" r:id="rId8" imgW="1336618" imgH="716256" progId="ChemDraw.Document.6.0">
                    <p:embed/>
                    <p:pic>
                      <p:nvPicPr>
                        <p:cNvPr id="3" name="对象 2">
                          <a:extLst>
                            <a:ext uri="{FF2B5EF4-FFF2-40B4-BE49-F238E27FC236}">
                              <a16:creationId xmlns:a16="http://schemas.microsoft.com/office/drawing/2014/main" xmlns="" id="{623247CF-6274-4C0A-99FA-144527A46225}"/>
                            </a:ext>
                          </a:extLst>
                        </p:cNvPr>
                        <p:cNvPicPr/>
                        <p:nvPr/>
                      </p:nvPicPr>
                      <p:blipFill>
                        <a:blip r:embed="rId9"/>
                        <a:stretch>
                          <a:fillRect/>
                        </a:stretch>
                      </p:blipFill>
                      <p:spPr>
                        <a:xfrm>
                          <a:off x="2551113" y="9010650"/>
                          <a:ext cx="3367087" cy="1803400"/>
                        </a:xfrm>
                        <a:prstGeom prst="rect">
                          <a:avLst/>
                        </a:prstGeom>
                      </p:spPr>
                    </p:pic>
                  </p:oleObj>
                </mc:Fallback>
              </mc:AlternateContent>
            </a:graphicData>
          </a:graphic>
        </p:graphicFrame>
        <p:graphicFrame>
          <p:nvGraphicFramePr>
            <p:cNvPr id="41" name="对象 40">
              <a:extLst>
                <a:ext uri="{FF2B5EF4-FFF2-40B4-BE49-F238E27FC236}">
                  <a16:creationId xmlns:a16="http://schemas.microsoft.com/office/drawing/2014/main" xmlns="" id="{08C2041C-7067-4C20-946E-74C5EB753D5E}"/>
                </a:ext>
              </a:extLst>
            </p:cNvPr>
            <p:cNvGraphicFramePr>
              <a:graphicFrameLocks noChangeAspect="1"/>
            </p:cNvGraphicFramePr>
            <p:nvPr>
              <p:extLst>
                <p:ext uri="{D42A27DB-BD31-4B8C-83A1-F6EECF244321}">
                  <p14:modId xmlns:p14="http://schemas.microsoft.com/office/powerpoint/2010/main" val="1920366220"/>
                </p:ext>
              </p:extLst>
            </p:nvPr>
          </p:nvGraphicFramePr>
          <p:xfrm>
            <a:off x="12184063" y="9010650"/>
            <a:ext cx="3632200" cy="1803400"/>
          </p:xfrm>
          <a:graphic>
            <a:graphicData uri="http://schemas.openxmlformats.org/presentationml/2006/ole">
              <mc:AlternateContent xmlns:mc="http://schemas.openxmlformats.org/markup-compatibility/2006">
                <mc:Choice xmlns:v="urn:schemas-microsoft-com:vml" Requires="v">
                  <p:oleObj spid="_x0000_s5599" name="CS ChemDraw Drawing" r:id="rId10" imgW="1441862" imgH="716256" progId="ChemDraw.Document.6.0">
                    <p:embed/>
                  </p:oleObj>
                </mc:Choice>
                <mc:Fallback>
                  <p:oleObj name="CS ChemDraw Drawing" r:id="rId10" imgW="1441862" imgH="716256" progId="ChemDraw.Document.6.0">
                    <p:embed/>
                    <p:pic>
                      <p:nvPicPr>
                        <p:cNvPr id="4" name="对象 3">
                          <a:extLst>
                            <a:ext uri="{FF2B5EF4-FFF2-40B4-BE49-F238E27FC236}">
                              <a16:creationId xmlns:a16="http://schemas.microsoft.com/office/drawing/2014/main" xmlns="" id="{3CFE940D-CBBE-4B14-AC24-49BECD4AF0F6}"/>
                            </a:ext>
                          </a:extLst>
                        </p:cNvPr>
                        <p:cNvPicPr/>
                        <p:nvPr/>
                      </p:nvPicPr>
                      <p:blipFill>
                        <a:blip r:embed="rId11"/>
                        <a:stretch>
                          <a:fillRect/>
                        </a:stretch>
                      </p:blipFill>
                      <p:spPr>
                        <a:xfrm>
                          <a:off x="12184063" y="9010650"/>
                          <a:ext cx="3632200" cy="1803400"/>
                        </a:xfrm>
                        <a:prstGeom prst="rect">
                          <a:avLst/>
                        </a:prstGeom>
                      </p:spPr>
                    </p:pic>
                  </p:oleObj>
                </mc:Fallback>
              </mc:AlternateContent>
            </a:graphicData>
          </a:graphic>
        </p:graphicFrame>
      </p:grpSp>
    </p:spTree>
    <p:extLst>
      <p:ext uri="{BB962C8B-B14F-4D97-AF65-F5344CB8AC3E}">
        <p14:creationId xmlns:p14="http://schemas.microsoft.com/office/powerpoint/2010/main" val="3052249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a:extLst>
              <a:ext uri="{FF2B5EF4-FFF2-40B4-BE49-F238E27FC236}">
                <a16:creationId xmlns:a16="http://schemas.microsoft.com/office/drawing/2014/main" xmlns="" id="{9001EF50-C9BD-4295-9DB0-842C49B96018}"/>
              </a:ext>
            </a:extLst>
          </p:cNvPr>
          <p:cNvGrpSpPr/>
          <p:nvPr/>
        </p:nvGrpSpPr>
        <p:grpSpPr>
          <a:xfrm>
            <a:off x="4433689" y="4337999"/>
            <a:ext cx="14544322" cy="8222870"/>
            <a:chOff x="3609394" y="5139170"/>
            <a:chExt cx="14544322" cy="8222870"/>
          </a:xfrm>
        </p:grpSpPr>
        <p:pic>
          <p:nvPicPr>
            <p:cNvPr id="16" name="图片 15">
              <a:extLst>
                <a:ext uri="{FF2B5EF4-FFF2-40B4-BE49-F238E27FC236}">
                  <a16:creationId xmlns:a16="http://schemas.microsoft.com/office/drawing/2014/main" xmlns="" id="{0604B187-5B44-446B-A6F9-CF4BCEE2E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9394" y="5710563"/>
              <a:ext cx="14544322" cy="7651477"/>
            </a:xfrm>
            <a:prstGeom prst="rect">
              <a:avLst/>
            </a:prstGeom>
          </p:spPr>
        </p:pic>
        <p:grpSp>
          <p:nvGrpSpPr>
            <p:cNvPr id="25" name="组合 24">
              <a:extLst>
                <a:ext uri="{FF2B5EF4-FFF2-40B4-BE49-F238E27FC236}">
                  <a16:creationId xmlns:a16="http://schemas.microsoft.com/office/drawing/2014/main" xmlns="" id="{DF8C01D6-A50F-4869-8DB6-2CA815CA5960}"/>
                </a:ext>
              </a:extLst>
            </p:cNvPr>
            <p:cNvGrpSpPr/>
            <p:nvPr/>
          </p:nvGrpSpPr>
          <p:grpSpPr>
            <a:xfrm>
              <a:off x="9024038" y="5139170"/>
              <a:ext cx="3715035" cy="1070466"/>
              <a:chOff x="9996199" y="5139170"/>
              <a:chExt cx="3715035" cy="1070466"/>
            </a:xfrm>
          </p:grpSpPr>
          <p:pic>
            <p:nvPicPr>
              <p:cNvPr id="18" name="图片 17">
                <a:extLst>
                  <a:ext uri="{FF2B5EF4-FFF2-40B4-BE49-F238E27FC236}">
                    <a16:creationId xmlns:a16="http://schemas.microsoft.com/office/drawing/2014/main" xmlns="" id="{41C3E519-278E-479E-8485-9F16850A98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6199" y="5139170"/>
                <a:ext cx="3715035" cy="1070466"/>
              </a:xfrm>
              <a:prstGeom prst="rect">
                <a:avLst/>
              </a:prstGeom>
            </p:spPr>
          </p:pic>
          <p:sp>
            <p:nvSpPr>
              <p:cNvPr id="23" name="文本框 22">
                <a:extLst>
                  <a:ext uri="{FF2B5EF4-FFF2-40B4-BE49-F238E27FC236}">
                    <a16:creationId xmlns:a16="http://schemas.microsoft.com/office/drawing/2014/main" xmlns="" id="{CA52BF5B-8671-4B50-8622-02402ED27A14}"/>
                  </a:ext>
                </a:extLst>
              </p:cNvPr>
              <p:cNvSpPr txBox="1"/>
              <p:nvPr/>
            </p:nvSpPr>
            <p:spPr>
              <a:xfrm>
                <a:off x="10369977" y="5212738"/>
                <a:ext cx="2967479" cy="923330"/>
              </a:xfrm>
              <a:prstGeom prst="rect">
                <a:avLst/>
              </a:prstGeom>
              <a:noFill/>
            </p:spPr>
            <p:txBody>
              <a:bodyPr wrap="none" rtlCol="0">
                <a:spAutoFit/>
              </a:bodyPr>
              <a:lstStyle/>
              <a:p>
                <a:r>
                  <a:rPr lang="zh-CN" altLang="en-US" sz="5400" b="1" dirty="0">
                    <a:latin typeface="黑体" panose="02010609060101010101" pitchFamily="49" charset="-122"/>
                    <a:ea typeface="黑体" panose="02010609060101010101" pitchFamily="49" charset="-122"/>
                  </a:rPr>
                  <a:t>取代反应</a:t>
                </a:r>
              </a:p>
            </p:txBody>
          </p:sp>
        </p:grpSp>
      </p:grpSp>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8847237" y="1683170"/>
            <a:ext cx="6676828"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有机反应类型的判断</a:t>
            </a:r>
          </a:p>
        </p:txBody>
      </p:sp>
      <p:grpSp>
        <p:nvGrpSpPr>
          <p:cNvPr id="12" name="组合 11">
            <a:extLst>
              <a:ext uri="{FF2B5EF4-FFF2-40B4-BE49-F238E27FC236}">
                <a16:creationId xmlns:a16="http://schemas.microsoft.com/office/drawing/2014/main" xmlns="" id="{0B9CAB22-19C7-4BD6-93DF-4E01C06FBE3F}"/>
              </a:ext>
            </a:extLst>
          </p:cNvPr>
          <p:cNvGrpSpPr/>
          <p:nvPr/>
        </p:nvGrpSpPr>
        <p:grpSpPr>
          <a:xfrm>
            <a:off x="2264449" y="3438000"/>
            <a:ext cx="8471303" cy="900000"/>
            <a:chOff x="3149353" y="3888000"/>
            <a:chExt cx="8471303" cy="900000"/>
          </a:xfrm>
        </p:grpSpPr>
        <p:sp>
          <p:nvSpPr>
            <p:cNvPr id="2" name="椭圆 1">
              <a:extLst>
                <a:ext uri="{FF2B5EF4-FFF2-40B4-BE49-F238E27FC236}">
                  <a16:creationId xmlns:a16="http://schemas.microsoft.com/office/drawing/2014/main" xmlns="" id="{E289357D-2C0A-4A9C-8EC4-D3E2AE9D4552}"/>
                </a:ext>
              </a:extLst>
            </p:cNvPr>
            <p:cNvSpPr>
              <a:spLocks noChangeAspect="1"/>
            </p:cNvSpPr>
            <p:nvPr/>
          </p:nvSpPr>
          <p:spPr>
            <a:xfrm>
              <a:off x="3149353" y="3888000"/>
              <a:ext cx="900000" cy="900000"/>
            </a:xfrm>
            <a:prstGeom prst="ellipse">
              <a:avLst/>
            </a:prstGeom>
            <a:solidFill>
              <a:schemeClr val="bg1"/>
            </a:solidFill>
            <a:ln>
              <a:solidFill>
                <a:srgbClr val="F083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tx1"/>
                  </a:solidFill>
                </a:rPr>
                <a:t>1</a:t>
              </a:r>
              <a:endParaRPr lang="zh-CN" altLang="en-US" sz="4800" dirty="0">
                <a:solidFill>
                  <a:schemeClr val="tx1"/>
                </a:solidFill>
              </a:endParaRPr>
            </a:p>
          </p:txBody>
        </p:sp>
        <p:sp>
          <p:nvSpPr>
            <p:cNvPr id="6" name="矩形 5">
              <a:extLst>
                <a:ext uri="{FF2B5EF4-FFF2-40B4-BE49-F238E27FC236}">
                  <a16:creationId xmlns:a16="http://schemas.microsoft.com/office/drawing/2014/main" xmlns="" id="{EEC3975F-EBA1-4E28-B3FD-F27BCD018C52}"/>
                </a:ext>
              </a:extLst>
            </p:cNvPr>
            <p:cNvSpPr/>
            <p:nvPr/>
          </p:nvSpPr>
          <p:spPr>
            <a:xfrm>
              <a:off x="4049353" y="3922501"/>
              <a:ext cx="7571303" cy="830997"/>
            </a:xfrm>
            <a:prstGeom prst="rect">
              <a:avLst/>
            </a:prstGeom>
          </p:spPr>
          <p:txBody>
            <a:bodyPr wrap="none">
              <a:spAutoFit/>
            </a:bodyPr>
            <a:lstStyle/>
            <a:p>
              <a:r>
                <a:rPr lang="zh-CN" altLang="en-US" sz="4800" b="1" dirty="0">
                  <a:solidFill>
                    <a:srgbClr val="FF0000"/>
                  </a:solidFill>
                </a:rPr>
                <a:t>依据概念及所含官能团判断</a:t>
              </a:r>
            </a:p>
          </p:txBody>
        </p:sp>
      </p:grpSp>
      <p:grpSp>
        <p:nvGrpSpPr>
          <p:cNvPr id="27" name="组合 26">
            <a:extLst>
              <a:ext uri="{FF2B5EF4-FFF2-40B4-BE49-F238E27FC236}">
                <a16:creationId xmlns:a16="http://schemas.microsoft.com/office/drawing/2014/main" xmlns="" id="{72DC25BD-EE7F-4D38-B764-626CF8FFFE78}"/>
              </a:ext>
            </a:extLst>
          </p:cNvPr>
          <p:cNvGrpSpPr/>
          <p:nvPr/>
        </p:nvGrpSpPr>
        <p:grpSpPr>
          <a:xfrm>
            <a:off x="4924915" y="5554029"/>
            <a:ext cx="13855380" cy="6478801"/>
            <a:chOff x="4924915" y="5554029"/>
            <a:chExt cx="13855380" cy="6478801"/>
          </a:xfrm>
        </p:grpSpPr>
        <p:pic>
          <p:nvPicPr>
            <p:cNvPr id="21" name="图片 20">
              <a:extLst>
                <a:ext uri="{FF2B5EF4-FFF2-40B4-BE49-F238E27FC236}">
                  <a16:creationId xmlns:a16="http://schemas.microsoft.com/office/drawing/2014/main" xmlns="" id="{55C3CA5F-4B97-4008-BE0F-CA02DD2753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4911" y="7443826"/>
              <a:ext cx="7955389" cy="4589004"/>
            </a:xfrm>
            <a:prstGeom prst="rect">
              <a:avLst/>
            </a:prstGeom>
          </p:spPr>
        </p:pic>
        <p:sp>
          <p:nvSpPr>
            <p:cNvPr id="32" name="矩形 31">
              <a:extLst>
                <a:ext uri="{FF2B5EF4-FFF2-40B4-BE49-F238E27FC236}">
                  <a16:creationId xmlns:a16="http://schemas.microsoft.com/office/drawing/2014/main" xmlns="" id="{13B1CA4B-3A80-4283-B25B-FD3EB58D42EC}"/>
                </a:ext>
              </a:extLst>
            </p:cNvPr>
            <p:cNvSpPr/>
            <p:nvPr/>
          </p:nvSpPr>
          <p:spPr>
            <a:xfrm>
              <a:off x="4924915" y="5554029"/>
              <a:ext cx="13855380" cy="1780296"/>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有机化合物分子里的某些原子或原子团被其他原子或原子团所代替的反应</a:t>
              </a:r>
            </a:p>
          </p:txBody>
        </p:sp>
      </p:grpSp>
    </p:spTree>
    <p:extLst>
      <p:ext uri="{BB962C8B-B14F-4D97-AF65-F5344CB8AC3E}">
        <p14:creationId xmlns:p14="http://schemas.microsoft.com/office/powerpoint/2010/main" val="248251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a:extLst>
              <a:ext uri="{FF2B5EF4-FFF2-40B4-BE49-F238E27FC236}">
                <a16:creationId xmlns:a16="http://schemas.microsoft.com/office/drawing/2014/main" xmlns="" id="{9001EF50-C9BD-4295-9DB0-842C49B96018}"/>
              </a:ext>
            </a:extLst>
          </p:cNvPr>
          <p:cNvGrpSpPr/>
          <p:nvPr/>
        </p:nvGrpSpPr>
        <p:grpSpPr>
          <a:xfrm>
            <a:off x="1853618" y="3843174"/>
            <a:ext cx="10846281" cy="8189656"/>
            <a:chOff x="3609394" y="5172384"/>
            <a:chExt cx="10846281" cy="8189656"/>
          </a:xfrm>
        </p:grpSpPr>
        <p:pic>
          <p:nvPicPr>
            <p:cNvPr id="16" name="图片 15">
              <a:extLst>
                <a:ext uri="{FF2B5EF4-FFF2-40B4-BE49-F238E27FC236}">
                  <a16:creationId xmlns:a16="http://schemas.microsoft.com/office/drawing/2014/main" xmlns="" id="{0604B187-5B44-446B-A6F9-CF4BCEE2E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9394" y="5710563"/>
              <a:ext cx="10846281" cy="7651477"/>
            </a:xfrm>
            <a:prstGeom prst="rect">
              <a:avLst/>
            </a:prstGeom>
          </p:spPr>
        </p:pic>
        <p:grpSp>
          <p:nvGrpSpPr>
            <p:cNvPr id="25" name="组合 24">
              <a:extLst>
                <a:ext uri="{FF2B5EF4-FFF2-40B4-BE49-F238E27FC236}">
                  <a16:creationId xmlns:a16="http://schemas.microsoft.com/office/drawing/2014/main" xmlns="" id="{DF8C01D6-A50F-4869-8DB6-2CA815CA5960}"/>
                </a:ext>
              </a:extLst>
            </p:cNvPr>
            <p:cNvGrpSpPr/>
            <p:nvPr/>
          </p:nvGrpSpPr>
          <p:grpSpPr>
            <a:xfrm>
              <a:off x="7242227" y="5172384"/>
              <a:ext cx="3715035" cy="1070466"/>
              <a:chOff x="8214388" y="5172384"/>
              <a:chExt cx="3715035" cy="1070466"/>
            </a:xfrm>
          </p:grpSpPr>
          <p:pic>
            <p:nvPicPr>
              <p:cNvPr id="18" name="图片 17">
                <a:extLst>
                  <a:ext uri="{FF2B5EF4-FFF2-40B4-BE49-F238E27FC236}">
                    <a16:creationId xmlns:a16="http://schemas.microsoft.com/office/drawing/2014/main" xmlns="" id="{41C3E519-278E-479E-8485-9F16850A98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4388" y="5172384"/>
                <a:ext cx="3715035" cy="1070466"/>
              </a:xfrm>
              <a:prstGeom prst="rect">
                <a:avLst/>
              </a:prstGeom>
            </p:spPr>
          </p:pic>
          <p:sp>
            <p:nvSpPr>
              <p:cNvPr id="23" name="文本框 22">
                <a:extLst>
                  <a:ext uri="{FF2B5EF4-FFF2-40B4-BE49-F238E27FC236}">
                    <a16:creationId xmlns:a16="http://schemas.microsoft.com/office/drawing/2014/main" xmlns="" id="{CA52BF5B-8671-4B50-8622-02402ED27A14}"/>
                  </a:ext>
                </a:extLst>
              </p:cNvPr>
              <p:cNvSpPr txBox="1"/>
              <p:nvPr/>
            </p:nvSpPr>
            <p:spPr>
              <a:xfrm>
                <a:off x="8588166" y="5245952"/>
                <a:ext cx="2967479" cy="923330"/>
              </a:xfrm>
              <a:prstGeom prst="rect">
                <a:avLst/>
              </a:prstGeom>
              <a:noFill/>
            </p:spPr>
            <p:txBody>
              <a:bodyPr wrap="none" rtlCol="0">
                <a:spAutoFit/>
              </a:bodyPr>
              <a:lstStyle/>
              <a:p>
                <a:r>
                  <a:rPr lang="zh-CN" altLang="en-US" sz="5400" b="1" dirty="0">
                    <a:latin typeface="黑体" panose="02010609060101010101" pitchFamily="49" charset="-122"/>
                    <a:ea typeface="黑体" panose="02010609060101010101" pitchFamily="49" charset="-122"/>
                  </a:rPr>
                  <a:t>加成反应</a:t>
                </a:r>
              </a:p>
            </p:txBody>
          </p:sp>
        </p:grpSp>
      </p:grpSp>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4">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8847237" y="1683170"/>
            <a:ext cx="6676828"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有机反应类型的判断</a:t>
            </a:r>
          </a:p>
        </p:txBody>
      </p:sp>
      <p:grpSp>
        <p:nvGrpSpPr>
          <p:cNvPr id="27" name="组合 26">
            <a:extLst>
              <a:ext uri="{FF2B5EF4-FFF2-40B4-BE49-F238E27FC236}">
                <a16:creationId xmlns:a16="http://schemas.microsoft.com/office/drawing/2014/main" xmlns="" id="{72DC25BD-EE7F-4D38-B764-626CF8FFFE78}"/>
              </a:ext>
            </a:extLst>
          </p:cNvPr>
          <p:cNvGrpSpPr/>
          <p:nvPr/>
        </p:nvGrpSpPr>
        <p:grpSpPr>
          <a:xfrm>
            <a:off x="2145282" y="5264971"/>
            <a:ext cx="10577117" cy="6300881"/>
            <a:chOff x="5170179" y="5373073"/>
            <a:chExt cx="10577117" cy="6300881"/>
          </a:xfrm>
        </p:grpSpPr>
        <p:pic>
          <p:nvPicPr>
            <p:cNvPr id="21" name="图片 20">
              <a:extLst>
                <a:ext uri="{FF2B5EF4-FFF2-40B4-BE49-F238E27FC236}">
                  <a16:creationId xmlns:a16="http://schemas.microsoft.com/office/drawing/2014/main" xmlns="" id="{55C3CA5F-4B97-4008-BE0F-CA02DD2753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16349" y="8328306"/>
              <a:ext cx="8705031" cy="3345648"/>
            </a:xfrm>
            <a:prstGeom prst="rect">
              <a:avLst/>
            </a:prstGeom>
          </p:spPr>
        </p:pic>
        <p:sp>
          <p:nvSpPr>
            <p:cNvPr id="32" name="矩形 31">
              <a:extLst>
                <a:ext uri="{FF2B5EF4-FFF2-40B4-BE49-F238E27FC236}">
                  <a16:creationId xmlns:a16="http://schemas.microsoft.com/office/drawing/2014/main" xmlns="" id="{13B1CA4B-3A80-4283-B25B-FD3EB58D42EC}"/>
                </a:ext>
              </a:extLst>
            </p:cNvPr>
            <p:cNvSpPr/>
            <p:nvPr/>
          </p:nvSpPr>
          <p:spPr>
            <a:xfrm>
              <a:off x="5170179" y="5373073"/>
              <a:ext cx="10577117" cy="2666692"/>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有机物分子中的不饱和碳原子与其他原子或原子团直接结合生成新的化合物的反应</a:t>
              </a:r>
            </a:p>
          </p:txBody>
        </p:sp>
      </p:grpSp>
      <p:grpSp>
        <p:nvGrpSpPr>
          <p:cNvPr id="19" name="组合 18">
            <a:extLst>
              <a:ext uri="{FF2B5EF4-FFF2-40B4-BE49-F238E27FC236}">
                <a16:creationId xmlns:a16="http://schemas.microsoft.com/office/drawing/2014/main" xmlns="" id="{3868FC67-FA00-434B-A4AD-0DA3E8FC606B}"/>
              </a:ext>
            </a:extLst>
          </p:cNvPr>
          <p:cNvGrpSpPr/>
          <p:nvPr/>
        </p:nvGrpSpPr>
        <p:grpSpPr>
          <a:xfrm>
            <a:off x="12969367" y="3866690"/>
            <a:ext cx="8765894" cy="8189656"/>
            <a:chOff x="3609395" y="5172384"/>
            <a:chExt cx="8765894" cy="8189656"/>
          </a:xfrm>
        </p:grpSpPr>
        <p:pic>
          <p:nvPicPr>
            <p:cNvPr id="22" name="图片 21">
              <a:extLst>
                <a:ext uri="{FF2B5EF4-FFF2-40B4-BE49-F238E27FC236}">
                  <a16:creationId xmlns:a16="http://schemas.microsoft.com/office/drawing/2014/main" xmlns="" id="{8F079AB6-3B9A-4182-A8E1-2E29944D5E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9395" y="5710563"/>
              <a:ext cx="8765894" cy="7651477"/>
            </a:xfrm>
            <a:prstGeom prst="rect">
              <a:avLst/>
            </a:prstGeom>
          </p:spPr>
        </p:pic>
        <p:grpSp>
          <p:nvGrpSpPr>
            <p:cNvPr id="24" name="组合 23">
              <a:extLst>
                <a:ext uri="{FF2B5EF4-FFF2-40B4-BE49-F238E27FC236}">
                  <a16:creationId xmlns:a16="http://schemas.microsoft.com/office/drawing/2014/main" xmlns="" id="{1F90A444-7262-42B9-B26E-6953C4300189}"/>
                </a:ext>
              </a:extLst>
            </p:cNvPr>
            <p:cNvGrpSpPr/>
            <p:nvPr/>
          </p:nvGrpSpPr>
          <p:grpSpPr>
            <a:xfrm>
              <a:off x="6239335" y="5172384"/>
              <a:ext cx="3715035" cy="1070466"/>
              <a:chOff x="7211496" y="5172384"/>
              <a:chExt cx="3715035" cy="1070466"/>
            </a:xfrm>
          </p:grpSpPr>
          <p:pic>
            <p:nvPicPr>
              <p:cNvPr id="28" name="图片 27">
                <a:extLst>
                  <a:ext uri="{FF2B5EF4-FFF2-40B4-BE49-F238E27FC236}">
                    <a16:creationId xmlns:a16="http://schemas.microsoft.com/office/drawing/2014/main" xmlns="" id="{E602453E-4172-4FFD-BF0D-1570C97144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1496" y="5172384"/>
                <a:ext cx="3715035" cy="1070466"/>
              </a:xfrm>
              <a:prstGeom prst="rect">
                <a:avLst/>
              </a:prstGeom>
            </p:spPr>
          </p:pic>
          <p:sp>
            <p:nvSpPr>
              <p:cNvPr id="30" name="文本框 29">
                <a:extLst>
                  <a:ext uri="{FF2B5EF4-FFF2-40B4-BE49-F238E27FC236}">
                    <a16:creationId xmlns:a16="http://schemas.microsoft.com/office/drawing/2014/main" xmlns="" id="{EF44CCAE-1C83-4EE5-8D89-25958BEDD092}"/>
                  </a:ext>
                </a:extLst>
              </p:cNvPr>
              <p:cNvSpPr txBox="1"/>
              <p:nvPr/>
            </p:nvSpPr>
            <p:spPr>
              <a:xfrm>
                <a:off x="7618007" y="5241023"/>
                <a:ext cx="2967479" cy="923330"/>
              </a:xfrm>
              <a:prstGeom prst="rect">
                <a:avLst/>
              </a:prstGeom>
              <a:noFill/>
            </p:spPr>
            <p:txBody>
              <a:bodyPr wrap="none" rtlCol="0">
                <a:spAutoFit/>
              </a:bodyPr>
              <a:lstStyle/>
              <a:p>
                <a:r>
                  <a:rPr lang="zh-CN" altLang="en-US" sz="5400" b="1" dirty="0">
                    <a:latin typeface="黑体" panose="02010609060101010101" pitchFamily="49" charset="-122"/>
                    <a:ea typeface="黑体" panose="02010609060101010101" pitchFamily="49" charset="-122"/>
                  </a:rPr>
                  <a:t>氧化反应</a:t>
                </a:r>
              </a:p>
            </p:txBody>
          </p:sp>
        </p:grpSp>
      </p:grpSp>
      <p:sp>
        <p:nvSpPr>
          <p:cNvPr id="31" name="矩形 30">
            <a:extLst>
              <a:ext uri="{FF2B5EF4-FFF2-40B4-BE49-F238E27FC236}">
                <a16:creationId xmlns:a16="http://schemas.microsoft.com/office/drawing/2014/main" xmlns="" id="{D074A7E1-1564-4EED-8350-4782F2FFA428}"/>
              </a:ext>
            </a:extLst>
          </p:cNvPr>
          <p:cNvSpPr/>
          <p:nvPr/>
        </p:nvSpPr>
        <p:spPr>
          <a:xfrm>
            <a:off x="13367321" y="5353975"/>
            <a:ext cx="7953330" cy="5325882"/>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主要包括有机物的燃烧，碳碳不饱和键被酸性高锰酸钾溶液氧化，葡萄糖（含醛基）与新制的氢氧化铜悬浊液、银氨溶液的反应，醇的催化氧化等。</a:t>
            </a:r>
          </a:p>
        </p:txBody>
      </p:sp>
    </p:spTree>
    <p:extLst>
      <p:ext uri="{BB962C8B-B14F-4D97-AF65-F5344CB8AC3E}">
        <p14:creationId xmlns:p14="http://schemas.microsoft.com/office/powerpoint/2010/main" val="3210109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8847237" y="1683170"/>
            <a:ext cx="6676828"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有机反应类型的判断</a:t>
            </a:r>
          </a:p>
        </p:txBody>
      </p:sp>
      <p:grpSp>
        <p:nvGrpSpPr>
          <p:cNvPr id="12" name="组合 11">
            <a:extLst>
              <a:ext uri="{FF2B5EF4-FFF2-40B4-BE49-F238E27FC236}">
                <a16:creationId xmlns:a16="http://schemas.microsoft.com/office/drawing/2014/main" xmlns="" id="{0B9CAB22-19C7-4BD6-93DF-4E01C06FBE3F}"/>
              </a:ext>
            </a:extLst>
          </p:cNvPr>
          <p:cNvGrpSpPr/>
          <p:nvPr/>
        </p:nvGrpSpPr>
        <p:grpSpPr>
          <a:xfrm>
            <a:off x="2264449" y="3438000"/>
            <a:ext cx="6034739" cy="900000"/>
            <a:chOff x="3149353" y="3888000"/>
            <a:chExt cx="6034739" cy="900000"/>
          </a:xfrm>
        </p:grpSpPr>
        <p:sp>
          <p:nvSpPr>
            <p:cNvPr id="2" name="椭圆 1">
              <a:extLst>
                <a:ext uri="{FF2B5EF4-FFF2-40B4-BE49-F238E27FC236}">
                  <a16:creationId xmlns:a16="http://schemas.microsoft.com/office/drawing/2014/main" xmlns="" id="{E289357D-2C0A-4A9C-8EC4-D3E2AE9D4552}"/>
                </a:ext>
              </a:extLst>
            </p:cNvPr>
            <p:cNvSpPr>
              <a:spLocks noChangeAspect="1"/>
            </p:cNvSpPr>
            <p:nvPr/>
          </p:nvSpPr>
          <p:spPr>
            <a:xfrm>
              <a:off x="3149353" y="3888000"/>
              <a:ext cx="900000" cy="900000"/>
            </a:xfrm>
            <a:prstGeom prst="ellipse">
              <a:avLst/>
            </a:prstGeom>
            <a:solidFill>
              <a:schemeClr val="bg1"/>
            </a:solidFill>
            <a:ln>
              <a:solidFill>
                <a:srgbClr val="F083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tx1"/>
                  </a:solidFill>
                </a:rPr>
                <a:t>2</a:t>
              </a:r>
              <a:endParaRPr lang="zh-CN" altLang="en-US" sz="4800" dirty="0">
                <a:solidFill>
                  <a:schemeClr val="tx1"/>
                </a:solidFill>
              </a:endParaRPr>
            </a:p>
          </p:txBody>
        </p:sp>
        <p:sp>
          <p:nvSpPr>
            <p:cNvPr id="6" name="矩形 5">
              <a:extLst>
                <a:ext uri="{FF2B5EF4-FFF2-40B4-BE49-F238E27FC236}">
                  <a16:creationId xmlns:a16="http://schemas.microsoft.com/office/drawing/2014/main" xmlns="" id="{EEC3975F-EBA1-4E28-B3FD-F27BCD018C52}"/>
                </a:ext>
              </a:extLst>
            </p:cNvPr>
            <p:cNvSpPr/>
            <p:nvPr/>
          </p:nvSpPr>
          <p:spPr>
            <a:xfrm>
              <a:off x="4049353" y="3922501"/>
              <a:ext cx="5134739" cy="830997"/>
            </a:xfrm>
            <a:prstGeom prst="rect">
              <a:avLst/>
            </a:prstGeom>
          </p:spPr>
          <p:txBody>
            <a:bodyPr wrap="none">
              <a:spAutoFit/>
            </a:bodyPr>
            <a:lstStyle/>
            <a:p>
              <a:r>
                <a:rPr lang="zh-CN" altLang="en-US" sz="4800" b="1" dirty="0">
                  <a:solidFill>
                    <a:srgbClr val="FF0000"/>
                  </a:solidFill>
                </a:rPr>
                <a:t>依据反应条件判断</a:t>
              </a:r>
            </a:p>
          </p:txBody>
        </p:sp>
      </p:grpSp>
      <p:sp>
        <p:nvSpPr>
          <p:cNvPr id="7" name="矩形: 圆角 6">
            <a:extLst>
              <a:ext uri="{FF2B5EF4-FFF2-40B4-BE49-F238E27FC236}">
                <a16:creationId xmlns:a16="http://schemas.microsoft.com/office/drawing/2014/main" xmlns="" id="{18EDB0F8-40D9-4856-9A99-FDB58D8AA71D}"/>
              </a:ext>
            </a:extLst>
          </p:cNvPr>
          <p:cNvSpPr/>
          <p:nvPr/>
        </p:nvSpPr>
        <p:spPr>
          <a:xfrm>
            <a:off x="4206514" y="4581864"/>
            <a:ext cx="3308842" cy="900000"/>
          </a:xfrm>
          <a:prstGeom prst="roundRect">
            <a:avLst>
              <a:gd name="adj" fmla="val 50000"/>
            </a:avLst>
          </a:prstGeom>
          <a:solidFill>
            <a:srgbClr val="FDEE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反应条件</a:t>
            </a:r>
          </a:p>
        </p:txBody>
      </p:sp>
      <p:sp>
        <p:nvSpPr>
          <p:cNvPr id="22" name="矩形: 圆角 21">
            <a:extLst>
              <a:ext uri="{FF2B5EF4-FFF2-40B4-BE49-F238E27FC236}">
                <a16:creationId xmlns:a16="http://schemas.microsoft.com/office/drawing/2014/main" xmlns="" id="{7E9BF56E-B789-44F0-9A34-5D30239E6976}"/>
              </a:ext>
            </a:extLst>
          </p:cNvPr>
          <p:cNvSpPr/>
          <p:nvPr/>
        </p:nvSpPr>
        <p:spPr>
          <a:xfrm>
            <a:off x="14913879" y="4581864"/>
            <a:ext cx="3308842" cy="900000"/>
          </a:xfrm>
          <a:prstGeom prst="roundRect">
            <a:avLst>
              <a:gd name="adj" fmla="val 50000"/>
            </a:avLst>
          </a:prstGeom>
          <a:solidFill>
            <a:srgbClr val="C8E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反应类型</a:t>
            </a:r>
          </a:p>
        </p:txBody>
      </p:sp>
      <p:grpSp>
        <p:nvGrpSpPr>
          <p:cNvPr id="17" name="组合 16">
            <a:extLst>
              <a:ext uri="{FF2B5EF4-FFF2-40B4-BE49-F238E27FC236}">
                <a16:creationId xmlns:a16="http://schemas.microsoft.com/office/drawing/2014/main" xmlns="" id="{1325954A-F447-4694-8C2B-13E2C621DE1E}"/>
              </a:ext>
            </a:extLst>
          </p:cNvPr>
          <p:cNvGrpSpPr/>
          <p:nvPr/>
        </p:nvGrpSpPr>
        <p:grpSpPr>
          <a:xfrm>
            <a:off x="3142153" y="5481864"/>
            <a:ext cx="17000337" cy="1800000"/>
            <a:chOff x="3164449" y="6042304"/>
            <a:chExt cx="17000337" cy="1800000"/>
          </a:xfrm>
        </p:grpSpPr>
        <p:sp>
          <p:nvSpPr>
            <p:cNvPr id="24" name="矩形: 圆角 23">
              <a:extLst>
                <a:ext uri="{FF2B5EF4-FFF2-40B4-BE49-F238E27FC236}">
                  <a16:creationId xmlns:a16="http://schemas.microsoft.com/office/drawing/2014/main" xmlns="" id="{D911C79E-5AD8-4CD5-8055-39072E6C097A}"/>
                </a:ext>
              </a:extLst>
            </p:cNvPr>
            <p:cNvSpPr/>
            <p:nvPr/>
          </p:nvSpPr>
          <p:spPr>
            <a:xfrm>
              <a:off x="3164449" y="6042304"/>
              <a:ext cx="5400000" cy="1800000"/>
            </a:xfrm>
            <a:prstGeom prst="roundRect">
              <a:avLst>
                <a:gd name="adj" fmla="val 20503"/>
              </a:avLst>
            </a:prstGeom>
            <a:solidFill>
              <a:schemeClr val="bg1"/>
            </a:solidFill>
            <a:ln w="38100">
              <a:solidFill>
                <a:srgbClr val="E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光照、卤素单质（氯气或溴蒸气）</a:t>
              </a:r>
            </a:p>
          </p:txBody>
        </p:sp>
        <p:cxnSp>
          <p:nvCxnSpPr>
            <p:cNvPr id="13" name="直接箭头连接符 12">
              <a:extLst>
                <a:ext uri="{FF2B5EF4-FFF2-40B4-BE49-F238E27FC236}">
                  <a16:creationId xmlns:a16="http://schemas.microsoft.com/office/drawing/2014/main" xmlns="" id="{E20C1D51-49A8-4386-84DA-B48B0F54BFC9}"/>
                </a:ext>
              </a:extLst>
            </p:cNvPr>
            <p:cNvCxnSpPr>
              <a:cxnSpLocks/>
              <a:stCxn id="24" idx="3"/>
              <a:endCxn id="28" idx="1"/>
            </p:cNvCxnSpPr>
            <p:nvPr/>
          </p:nvCxnSpPr>
          <p:spPr>
            <a:xfrm>
              <a:off x="8564449" y="6942304"/>
              <a:ext cx="4407365" cy="0"/>
            </a:xfrm>
            <a:prstGeom prst="straightConnector1">
              <a:avLst/>
            </a:prstGeom>
            <a:ln w="57150">
              <a:solidFill>
                <a:srgbClr val="0E6EB8"/>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8" name="矩形: 圆角 27">
              <a:extLst>
                <a:ext uri="{FF2B5EF4-FFF2-40B4-BE49-F238E27FC236}">
                  <a16:creationId xmlns:a16="http://schemas.microsoft.com/office/drawing/2014/main" xmlns="" id="{526DF14A-9297-4AB5-8281-895BE6570A79}"/>
                </a:ext>
              </a:extLst>
            </p:cNvPr>
            <p:cNvSpPr/>
            <p:nvPr/>
          </p:nvSpPr>
          <p:spPr>
            <a:xfrm>
              <a:off x="12971814" y="6042304"/>
              <a:ext cx="7192972" cy="1800000"/>
            </a:xfrm>
            <a:prstGeom prst="roundRect">
              <a:avLst>
                <a:gd name="adj" fmla="val 20503"/>
              </a:avLst>
            </a:prstGeom>
            <a:solidFill>
              <a:schemeClr val="bg1"/>
            </a:solidFill>
            <a:ln w="38100">
              <a:solidFill>
                <a:srgbClr val="0E6EB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烷烃或烷基上的氢原子发生取代反应</a:t>
              </a:r>
            </a:p>
          </p:txBody>
        </p:sp>
      </p:grpSp>
      <p:grpSp>
        <p:nvGrpSpPr>
          <p:cNvPr id="30" name="组合 29">
            <a:extLst>
              <a:ext uri="{FF2B5EF4-FFF2-40B4-BE49-F238E27FC236}">
                <a16:creationId xmlns:a16="http://schemas.microsoft.com/office/drawing/2014/main" xmlns="" id="{77EC070E-F563-46C9-B91B-0F588BDEF3B6}"/>
              </a:ext>
            </a:extLst>
          </p:cNvPr>
          <p:cNvGrpSpPr/>
          <p:nvPr/>
        </p:nvGrpSpPr>
        <p:grpSpPr>
          <a:xfrm>
            <a:off x="3119857" y="8065740"/>
            <a:ext cx="17044929" cy="1800000"/>
            <a:chOff x="3119857" y="6042304"/>
            <a:chExt cx="17044929" cy="1800000"/>
          </a:xfrm>
        </p:grpSpPr>
        <p:sp>
          <p:nvSpPr>
            <p:cNvPr id="31" name="矩形: 圆角 30">
              <a:extLst>
                <a:ext uri="{FF2B5EF4-FFF2-40B4-BE49-F238E27FC236}">
                  <a16:creationId xmlns:a16="http://schemas.microsoft.com/office/drawing/2014/main" xmlns="" id="{9AE5617C-7B2D-46EC-99CC-CA76C36A1C1B}"/>
                </a:ext>
              </a:extLst>
            </p:cNvPr>
            <p:cNvSpPr/>
            <p:nvPr/>
          </p:nvSpPr>
          <p:spPr>
            <a:xfrm>
              <a:off x="3119857" y="6042304"/>
              <a:ext cx="5400000" cy="1800000"/>
            </a:xfrm>
            <a:prstGeom prst="roundRect">
              <a:avLst>
                <a:gd name="adj" fmla="val 20503"/>
              </a:avLst>
            </a:prstGeom>
            <a:solidFill>
              <a:schemeClr val="bg1"/>
            </a:solidFill>
            <a:ln w="38100">
              <a:solidFill>
                <a:srgbClr val="E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tx1"/>
                  </a:solidFill>
                  <a:latin typeface="楷体" panose="02010609060101010101" pitchFamily="49" charset="-122"/>
                  <a:ea typeface="楷体" panose="02010609060101010101" pitchFamily="49" charset="-122"/>
                </a:rPr>
                <a:t>催化剂、氢气</a:t>
              </a:r>
              <a:endParaRPr lang="zh-CN" altLang="en-US" dirty="0"/>
            </a:p>
          </p:txBody>
        </p:sp>
        <p:cxnSp>
          <p:nvCxnSpPr>
            <p:cNvPr id="33" name="直接箭头连接符 32">
              <a:extLst>
                <a:ext uri="{FF2B5EF4-FFF2-40B4-BE49-F238E27FC236}">
                  <a16:creationId xmlns:a16="http://schemas.microsoft.com/office/drawing/2014/main" xmlns="" id="{0D8AF65B-D2F5-4190-B6F4-FBD3E1A16B13}"/>
                </a:ext>
              </a:extLst>
            </p:cNvPr>
            <p:cNvCxnSpPr>
              <a:cxnSpLocks/>
              <a:stCxn id="31" idx="3"/>
              <a:endCxn id="34" idx="1"/>
            </p:cNvCxnSpPr>
            <p:nvPr/>
          </p:nvCxnSpPr>
          <p:spPr>
            <a:xfrm>
              <a:off x="8519857" y="6942304"/>
              <a:ext cx="4451957" cy="0"/>
            </a:xfrm>
            <a:prstGeom prst="straightConnector1">
              <a:avLst/>
            </a:prstGeom>
            <a:ln w="57150">
              <a:solidFill>
                <a:srgbClr val="0E6EB8"/>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4" name="矩形: 圆角 33">
              <a:extLst>
                <a:ext uri="{FF2B5EF4-FFF2-40B4-BE49-F238E27FC236}">
                  <a16:creationId xmlns:a16="http://schemas.microsoft.com/office/drawing/2014/main" xmlns="" id="{04F5876B-85A5-443B-872A-39F9B18813EE}"/>
                </a:ext>
              </a:extLst>
            </p:cNvPr>
            <p:cNvSpPr/>
            <p:nvPr/>
          </p:nvSpPr>
          <p:spPr>
            <a:xfrm>
              <a:off x="12971814" y="6042304"/>
              <a:ext cx="7192972" cy="1800000"/>
            </a:xfrm>
            <a:prstGeom prst="roundRect">
              <a:avLst>
                <a:gd name="adj" fmla="val 20503"/>
              </a:avLst>
            </a:prstGeom>
            <a:solidFill>
              <a:schemeClr val="bg1"/>
            </a:solidFill>
            <a:ln w="38100">
              <a:solidFill>
                <a:srgbClr val="0E6EB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4800" b="1" dirty="0">
                  <a:solidFill>
                    <a:schemeClr val="tx1"/>
                  </a:solidFill>
                  <a:latin typeface="楷体" panose="02010609060101010101" pitchFamily="49" charset="-122"/>
                  <a:ea typeface="楷体" panose="02010609060101010101" pitchFamily="49" charset="-122"/>
                </a:rPr>
                <a:t>碳碳双键、苯环的加成反应</a:t>
              </a:r>
            </a:p>
          </p:txBody>
        </p:sp>
      </p:grpSp>
      <p:grpSp>
        <p:nvGrpSpPr>
          <p:cNvPr id="35" name="组合 34">
            <a:extLst>
              <a:ext uri="{FF2B5EF4-FFF2-40B4-BE49-F238E27FC236}">
                <a16:creationId xmlns:a16="http://schemas.microsoft.com/office/drawing/2014/main" xmlns="" id="{BF515763-7ED1-4724-B7ED-5865F82B1662}"/>
              </a:ext>
            </a:extLst>
          </p:cNvPr>
          <p:cNvGrpSpPr/>
          <p:nvPr/>
        </p:nvGrpSpPr>
        <p:grpSpPr>
          <a:xfrm>
            <a:off x="3134606" y="10649617"/>
            <a:ext cx="17015430" cy="1800000"/>
            <a:chOff x="3149356" y="6042304"/>
            <a:chExt cx="17015430" cy="1800000"/>
          </a:xfrm>
        </p:grpSpPr>
        <p:sp>
          <p:nvSpPr>
            <p:cNvPr id="36" name="矩形: 圆角 35">
              <a:extLst>
                <a:ext uri="{FF2B5EF4-FFF2-40B4-BE49-F238E27FC236}">
                  <a16:creationId xmlns:a16="http://schemas.microsoft.com/office/drawing/2014/main" xmlns="" id="{8DE37E39-240C-41BB-B375-F52F217C4AB5}"/>
                </a:ext>
              </a:extLst>
            </p:cNvPr>
            <p:cNvSpPr/>
            <p:nvPr/>
          </p:nvSpPr>
          <p:spPr>
            <a:xfrm>
              <a:off x="3149356" y="6042304"/>
              <a:ext cx="5400000" cy="1800000"/>
            </a:xfrm>
            <a:prstGeom prst="roundRect">
              <a:avLst>
                <a:gd name="adj" fmla="val 20503"/>
              </a:avLst>
            </a:prstGeom>
            <a:solidFill>
              <a:schemeClr val="bg1"/>
            </a:solidFill>
            <a:ln w="38100">
              <a:solidFill>
                <a:srgbClr val="E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black"/>
                  </a:solidFill>
                  <a:latin typeface="楷体" panose="02010609060101010101" pitchFamily="49" charset="-122"/>
                  <a:ea typeface="楷体" panose="02010609060101010101" pitchFamily="49" charset="-122"/>
                </a:rPr>
                <a:t>铁或溴化铁作催化剂、溴单质</a:t>
              </a:r>
            </a:p>
          </p:txBody>
        </p:sp>
        <p:cxnSp>
          <p:nvCxnSpPr>
            <p:cNvPr id="37" name="直接箭头连接符 36">
              <a:extLst>
                <a:ext uri="{FF2B5EF4-FFF2-40B4-BE49-F238E27FC236}">
                  <a16:creationId xmlns:a16="http://schemas.microsoft.com/office/drawing/2014/main" xmlns="" id="{FB74006D-0C37-462F-8E97-6044CF8DD04B}"/>
                </a:ext>
              </a:extLst>
            </p:cNvPr>
            <p:cNvCxnSpPr>
              <a:cxnSpLocks/>
              <a:stCxn id="36" idx="3"/>
              <a:endCxn id="38" idx="1"/>
            </p:cNvCxnSpPr>
            <p:nvPr/>
          </p:nvCxnSpPr>
          <p:spPr>
            <a:xfrm>
              <a:off x="8549356" y="6942304"/>
              <a:ext cx="4422458" cy="0"/>
            </a:xfrm>
            <a:prstGeom prst="straightConnector1">
              <a:avLst/>
            </a:prstGeom>
            <a:ln w="57150">
              <a:solidFill>
                <a:srgbClr val="0E6EB8"/>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8" name="矩形: 圆角 37">
              <a:extLst>
                <a:ext uri="{FF2B5EF4-FFF2-40B4-BE49-F238E27FC236}">
                  <a16:creationId xmlns:a16="http://schemas.microsoft.com/office/drawing/2014/main" xmlns="" id="{EFF5A16F-35D2-431C-8AE4-C6F7A312BFCA}"/>
                </a:ext>
              </a:extLst>
            </p:cNvPr>
            <p:cNvSpPr/>
            <p:nvPr/>
          </p:nvSpPr>
          <p:spPr>
            <a:xfrm>
              <a:off x="12971814" y="6042304"/>
              <a:ext cx="7192972" cy="1800000"/>
            </a:xfrm>
            <a:prstGeom prst="roundRect">
              <a:avLst>
                <a:gd name="adj" fmla="val 20503"/>
              </a:avLst>
            </a:prstGeom>
            <a:solidFill>
              <a:schemeClr val="bg1"/>
            </a:solidFill>
            <a:ln w="38100">
              <a:solidFill>
                <a:srgbClr val="0E6EB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sz="4800" b="1" dirty="0">
                  <a:solidFill>
                    <a:prstClr val="black"/>
                  </a:solidFill>
                  <a:latin typeface="楷体" panose="02010609060101010101" pitchFamily="49" charset="-122"/>
                  <a:ea typeface="楷体" panose="02010609060101010101" pitchFamily="49" charset="-122"/>
                </a:rPr>
                <a:t>苯环上的氢原子发生取代反应</a:t>
              </a:r>
            </a:p>
          </p:txBody>
        </p:sp>
      </p:grpSp>
    </p:spTree>
    <p:extLst>
      <p:ext uri="{BB962C8B-B14F-4D97-AF65-F5344CB8AC3E}">
        <p14:creationId xmlns:p14="http://schemas.microsoft.com/office/powerpoint/2010/main" val="1873014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P207</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8847237" y="1683170"/>
            <a:ext cx="6676828"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有机反应类型的判断</a:t>
            </a:r>
          </a:p>
        </p:txBody>
      </p:sp>
      <p:grpSp>
        <p:nvGrpSpPr>
          <p:cNvPr id="12" name="组合 11">
            <a:extLst>
              <a:ext uri="{FF2B5EF4-FFF2-40B4-BE49-F238E27FC236}">
                <a16:creationId xmlns:a16="http://schemas.microsoft.com/office/drawing/2014/main" xmlns="" id="{0B9CAB22-19C7-4BD6-93DF-4E01C06FBE3F}"/>
              </a:ext>
            </a:extLst>
          </p:cNvPr>
          <p:cNvGrpSpPr/>
          <p:nvPr/>
        </p:nvGrpSpPr>
        <p:grpSpPr>
          <a:xfrm>
            <a:off x="2264449" y="3438000"/>
            <a:ext cx="6034739" cy="900000"/>
            <a:chOff x="3149353" y="3888000"/>
            <a:chExt cx="6034739" cy="900000"/>
          </a:xfrm>
        </p:grpSpPr>
        <p:sp>
          <p:nvSpPr>
            <p:cNvPr id="2" name="椭圆 1">
              <a:extLst>
                <a:ext uri="{FF2B5EF4-FFF2-40B4-BE49-F238E27FC236}">
                  <a16:creationId xmlns:a16="http://schemas.microsoft.com/office/drawing/2014/main" xmlns="" id="{E289357D-2C0A-4A9C-8EC4-D3E2AE9D4552}"/>
                </a:ext>
              </a:extLst>
            </p:cNvPr>
            <p:cNvSpPr>
              <a:spLocks noChangeAspect="1"/>
            </p:cNvSpPr>
            <p:nvPr/>
          </p:nvSpPr>
          <p:spPr>
            <a:xfrm>
              <a:off x="3149353" y="3888000"/>
              <a:ext cx="900000" cy="900000"/>
            </a:xfrm>
            <a:prstGeom prst="ellipse">
              <a:avLst/>
            </a:prstGeom>
            <a:solidFill>
              <a:schemeClr val="bg1"/>
            </a:solidFill>
            <a:ln>
              <a:solidFill>
                <a:srgbClr val="F083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tx1"/>
                  </a:solidFill>
                </a:rPr>
                <a:t>2</a:t>
              </a:r>
              <a:endParaRPr lang="zh-CN" altLang="en-US" sz="4800" dirty="0">
                <a:solidFill>
                  <a:schemeClr val="tx1"/>
                </a:solidFill>
              </a:endParaRPr>
            </a:p>
          </p:txBody>
        </p:sp>
        <p:sp>
          <p:nvSpPr>
            <p:cNvPr id="6" name="矩形 5">
              <a:extLst>
                <a:ext uri="{FF2B5EF4-FFF2-40B4-BE49-F238E27FC236}">
                  <a16:creationId xmlns:a16="http://schemas.microsoft.com/office/drawing/2014/main" xmlns="" id="{EEC3975F-EBA1-4E28-B3FD-F27BCD018C52}"/>
                </a:ext>
              </a:extLst>
            </p:cNvPr>
            <p:cNvSpPr/>
            <p:nvPr/>
          </p:nvSpPr>
          <p:spPr>
            <a:xfrm>
              <a:off x="4049353" y="3922501"/>
              <a:ext cx="5134739" cy="830997"/>
            </a:xfrm>
            <a:prstGeom prst="rect">
              <a:avLst/>
            </a:prstGeom>
          </p:spPr>
          <p:txBody>
            <a:bodyPr wrap="none">
              <a:spAutoFit/>
            </a:bodyPr>
            <a:lstStyle/>
            <a:p>
              <a:r>
                <a:rPr lang="zh-CN" altLang="en-US" sz="4800" b="1" dirty="0">
                  <a:solidFill>
                    <a:srgbClr val="FF0000"/>
                  </a:solidFill>
                </a:rPr>
                <a:t>依据反应条件判断</a:t>
              </a:r>
            </a:p>
          </p:txBody>
        </p:sp>
      </p:grpSp>
      <p:sp>
        <p:nvSpPr>
          <p:cNvPr id="7" name="矩形: 圆角 6">
            <a:extLst>
              <a:ext uri="{FF2B5EF4-FFF2-40B4-BE49-F238E27FC236}">
                <a16:creationId xmlns:a16="http://schemas.microsoft.com/office/drawing/2014/main" xmlns="" id="{18EDB0F8-40D9-4856-9A99-FDB58D8AA71D}"/>
              </a:ext>
            </a:extLst>
          </p:cNvPr>
          <p:cNvSpPr/>
          <p:nvPr/>
        </p:nvSpPr>
        <p:spPr>
          <a:xfrm>
            <a:off x="4206514" y="4994822"/>
            <a:ext cx="3308842" cy="900000"/>
          </a:xfrm>
          <a:prstGeom prst="roundRect">
            <a:avLst>
              <a:gd name="adj" fmla="val 50000"/>
            </a:avLst>
          </a:prstGeom>
          <a:solidFill>
            <a:srgbClr val="FDEE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反应条件</a:t>
            </a:r>
          </a:p>
        </p:txBody>
      </p:sp>
      <p:sp>
        <p:nvSpPr>
          <p:cNvPr id="22" name="矩形: 圆角 21">
            <a:extLst>
              <a:ext uri="{FF2B5EF4-FFF2-40B4-BE49-F238E27FC236}">
                <a16:creationId xmlns:a16="http://schemas.microsoft.com/office/drawing/2014/main" xmlns="" id="{7E9BF56E-B789-44F0-9A34-5D30239E6976}"/>
              </a:ext>
            </a:extLst>
          </p:cNvPr>
          <p:cNvSpPr/>
          <p:nvPr/>
        </p:nvSpPr>
        <p:spPr>
          <a:xfrm>
            <a:off x="14913879" y="4994822"/>
            <a:ext cx="3308842" cy="900000"/>
          </a:xfrm>
          <a:prstGeom prst="roundRect">
            <a:avLst>
              <a:gd name="adj" fmla="val 50000"/>
            </a:avLst>
          </a:prstGeom>
          <a:solidFill>
            <a:srgbClr val="C8E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反应类型</a:t>
            </a:r>
          </a:p>
        </p:txBody>
      </p:sp>
      <p:grpSp>
        <p:nvGrpSpPr>
          <p:cNvPr id="17" name="组合 16">
            <a:extLst>
              <a:ext uri="{FF2B5EF4-FFF2-40B4-BE49-F238E27FC236}">
                <a16:creationId xmlns:a16="http://schemas.microsoft.com/office/drawing/2014/main" xmlns="" id="{1325954A-F447-4694-8C2B-13E2C621DE1E}"/>
              </a:ext>
            </a:extLst>
          </p:cNvPr>
          <p:cNvGrpSpPr/>
          <p:nvPr/>
        </p:nvGrpSpPr>
        <p:grpSpPr>
          <a:xfrm>
            <a:off x="3142153" y="5894822"/>
            <a:ext cx="17000337" cy="1800000"/>
            <a:chOff x="3164449" y="6042304"/>
            <a:chExt cx="17000337" cy="1800000"/>
          </a:xfrm>
        </p:grpSpPr>
        <p:sp>
          <p:nvSpPr>
            <p:cNvPr id="24" name="矩形: 圆角 23">
              <a:extLst>
                <a:ext uri="{FF2B5EF4-FFF2-40B4-BE49-F238E27FC236}">
                  <a16:creationId xmlns:a16="http://schemas.microsoft.com/office/drawing/2014/main" xmlns="" id="{D911C79E-5AD8-4CD5-8055-39072E6C097A}"/>
                </a:ext>
              </a:extLst>
            </p:cNvPr>
            <p:cNvSpPr/>
            <p:nvPr/>
          </p:nvSpPr>
          <p:spPr>
            <a:xfrm>
              <a:off x="3164449" y="6042304"/>
              <a:ext cx="5400000" cy="1800000"/>
            </a:xfrm>
            <a:prstGeom prst="roundRect">
              <a:avLst>
                <a:gd name="adj" fmla="val 20503"/>
              </a:avLst>
            </a:prstGeom>
            <a:solidFill>
              <a:schemeClr val="bg1"/>
            </a:solidFill>
            <a:ln w="38100">
              <a:solidFill>
                <a:srgbClr val="E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铜或银作催化剂、加热、氧气</a:t>
              </a:r>
            </a:p>
          </p:txBody>
        </p:sp>
        <p:cxnSp>
          <p:nvCxnSpPr>
            <p:cNvPr id="13" name="直接箭头连接符 12">
              <a:extLst>
                <a:ext uri="{FF2B5EF4-FFF2-40B4-BE49-F238E27FC236}">
                  <a16:creationId xmlns:a16="http://schemas.microsoft.com/office/drawing/2014/main" xmlns="" id="{E20C1D51-49A8-4386-84DA-B48B0F54BFC9}"/>
                </a:ext>
              </a:extLst>
            </p:cNvPr>
            <p:cNvCxnSpPr>
              <a:cxnSpLocks/>
              <a:stCxn id="24" idx="3"/>
              <a:endCxn id="28" idx="1"/>
            </p:cNvCxnSpPr>
            <p:nvPr/>
          </p:nvCxnSpPr>
          <p:spPr>
            <a:xfrm>
              <a:off x="8564449" y="6942304"/>
              <a:ext cx="4407365" cy="0"/>
            </a:xfrm>
            <a:prstGeom prst="straightConnector1">
              <a:avLst/>
            </a:prstGeom>
            <a:ln w="57150">
              <a:solidFill>
                <a:srgbClr val="0E6EB8"/>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8" name="矩形: 圆角 27">
              <a:extLst>
                <a:ext uri="{FF2B5EF4-FFF2-40B4-BE49-F238E27FC236}">
                  <a16:creationId xmlns:a16="http://schemas.microsoft.com/office/drawing/2014/main" xmlns="" id="{526DF14A-9297-4AB5-8281-895BE6570A79}"/>
                </a:ext>
              </a:extLst>
            </p:cNvPr>
            <p:cNvSpPr/>
            <p:nvPr/>
          </p:nvSpPr>
          <p:spPr>
            <a:xfrm>
              <a:off x="12971814" y="6042304"/>
              <a:ext cx="7192972" cy="1800000"/>
            </a:xfrm>
            <a:prstGeom prst="roundRect">
              <a:avLst>
                <a:gd name="adj" fmla="val 20503"/>
              </a:avLst>
            </a:prstGeom>
            <a:solidFill>
              <a:schemeClr val="bg1"/>
            </a:solidFill>
            <a:ln w="38100">
              <a:solidFill>
                <a:srgbClr val="0E6EB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20000"/>
                </a:lnSpc>
              </a:pPr>
              <a:r>
                <a:rPr lang="zh-CN" altLang="en-US" sz="4800" b="1" spc="130" dirty="0">
                  <a:solidFill>
                    <a:prstClr val="black"/>
                  </a:solidFill>
                  <a:ea typeface="楷体" panose="02010609060101010101" pitchFamily="49" charset="-122"/>
                  <a:cs typeface="Times New Roman" panose="02020603050405020304" pitchFamily="18" charset="0"/>
                  <a:sym typeface="+mn-lt"/>
                </a:rPr>
                <a:t>醇的催化氧化</a:t>
              </a:r>
            </a:p>
          </p:txBody>
        </p:sp>
      </p:grpSp>
      <p:grpSp>
        <p:nvGrpSpPr>
          <p:cNvPr id="30" name="组合 29">
            <a:extLst>
              <a:ext uri="{FF2B5EF4-FFF2-40B4-BE49-F238E27FC236}">
                <a16:creationId xmlns:a16="http://schemas.microsoft.com/office/drawing/2014/main" xmlns="" id="{77EC070E-F563-46C9-B91B-0F588BDEF3B6}"/>
              </a:ext>
            </a:extLst>
          </p:cNvPr>
          <p:cNvGrpSpPr/>
          <p:nvPr/>
        </p:nvGrpSpPr>
        <p:grpSpPr>
          <a:xfrm>
            <a:off x="3142153" y="8739857"/>
            <a:ext cx="17044929" cy="1800000"/>
            <a:chOff x="3119857" y="6042304"/>
            <a:chExt cx="17044929" cy="1800000"/>
          </a:xfrm>
        </p:grpSpPr>
        <p:sp>
          <p:nvSpPr>
            <p:cNvPr id="31" name="矩形: 圆角 30">
              <a:extLst>
                <a:ext uri="{FF2B5EF4-FFF2-40B4-BE49-F238E27FC236}">
                  <a16:creationId xmlns:a16="http://schemas.microsoft.com/office/drawing/2014/main" xmlns="" id="{9AE5617C-7B2D-46EC-99CC-CA76C36A1C1B}"/>
                </a:ext>
              </a:extLst>
            </p:cNvPr>
            <p:cNvSpPr/>
            <p:nvPr/>
          </p:nvSpPr>
          <p:spPr>
            <a:xfrm>
              <a:off x="3119857" y="6042304"/>
              <a:ext cx="5400000" cy="1800000"/>
            </a:xfrm>
            <a:prstGeom prst="roundRect">
              <a:avLst>
                <a:gd name="adj" fmla="val 20503"/>
              </a:avLst>
            </a:prstGeom>
            <a:solidFill>
              <a:schemeClr val="bg1"/>
            </a:solidFill>
            <a:ln w="38100">
              <a:solidFill>
                <a:srgbClr val="E6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tx1"/>
                  </a:solidFill>
                  <a:latin typeface="楷体" panose="02010609060101010101" pitchFamily="49" charset="-122"/>
                  <a:ea typeface="楷体" panose="02010609060101010101" pitchFamily="49" charset="-122"/>
                </a:rPr>
                <a:t>稀酸、加热</a:t>
              </a:r>
            </a:p>
          </p:txBody>
        </p:sp>
        <p:cxnSp>
          <p:nvCxnSpPr>
            <p:cNvPr id="33" name="直接箭头连接符 32">
              <a:extLst>
                <a:ext uri="{FF2B5EF4-FFF2-40B4-BE49-F238E27FC236}">
                  <a16:creationId xmlns:a16="http://schemas.microsoft.com/office/drawing/2014/main" xmlns="" id="{0D8AF65B-D2F5-4190-B6F4-FBD3E1A16B13}"/>
                </a:ext>
              </a:extLst>
            </p:cNvPr>
            <p:cNvCxnSpPr>
              <a:cxnSpLocks/>
              <a:stCxn id="31" idx="3"/>
              <a:endCxn id="34" idx="1"/>
            </p:cNvCxnSpPr>
            <p:nvPr/>
          </p:nvCxnSpPr>
          <p:spPr>
            <a:xfrm>
              <a:off x="8519857" y="6942304"/>
              <a:ext cx="4451957" cy="0"/>
            </a:xfrm>
            <a:prstGeom prst="straightConnector1">
              <a:avLst/>
            </a:prstGeom>
            <a:ln w="57150">
              <a:solidFill>
                <a:srgbClr val="0E6EB8"/>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4" name="矩形: 圆角 33">
              <a:extLst>
                <a:ext uri="{FF2B5EF4-FFF2-40B4-BE49-F238E27FC236}">
                  <a16:creationId xmlns:a16="http://schemas.microsoft.com/office/drawing/2014/main" xmlns="" id="{04F5876B-85A5-443B-872A-39F9B18813EE}"/>
                </a:ext>
              </a:extLst>
            </p:cNvPr>
            <p:cNvSpPr/>
            <p:nvPr/>
          </p:nvSpPr>
          <p:spPr>
            <a:xfrm>
              <a:off x="12971814" y="6042304"/>
              <a:ext cx="7192972" cy="1800000"/>
            </a:xfrm>
            <a:prstGeom prst="roundRect">
              <a:avLst>
                <a:gd name="adj" fmla="val 20503"/>
              </a:avLst>
            </a:prstGeom>
            <a:solidFill>
              <a:schemeClr val="bg1"/>
            </a:solidFill>
            <a:ln w="38100">
              <a:solidFill>
                <a:srgbClr val="0E6EB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4800" b="1" dirty="0">
                  <a:solidFill>
                    <a:schemeClr val="tx1"/>
                  </a:solidFill>
                  <a:latin typeface="楷体" panose="02010609060101010101" pitchFamily="49" charset="-122"/>
                  <a:ea typeface="楷体" panose="02010609060101010101" pitchFamily="49" charset="-122"/>
                </a:rPr>
                <a:t>糖类的水解反应</a:t>
              </a:r>
            </a:p>
          </p:txBody>
        </p:sp>
      </p:grpSp>
    </p:spTree>
    <p:extLst>
      <p:ext uri="{BB962C8B-B14F-4D97-AF65-F5344CB8AC3E}">
        <p14:creationId xmlns:p14="http://schemas.microsoft.com/office/powerpoint/2010/main" val="3377935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a16="http://schemas.microsoft.com/office/drawing/2014/main" xmlns=""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11142" y="4340629"/>
            <a:ext cx="2697188" cy="4591273"/>
          </a:xfrm>
          <a:prstGeom prst="rect">
            <a:avLst/>
          </a:prstGeom>
        </p:spPr>
      </p:pic>
      <p:sp>
        <p:nvSpPr>
          <p:cNvPr id="6" name="矩形 5">
            <a:extLst>
              <a:ext uri="{FF2B5EF4-FFF2-40B4-BE49-F238E27FC236}">
                <a16:creationId xmlns:a16="http://schemas.microsoft.com/office/drawing/2014/main" xmlns="" id="{037EC38E-21B6-4B70-B7D0-7EF1E23E3893}"/>
              </a:ext>
            </a:extLst>
          </p:cNvPr>
          <p:cNvSpPr/>
          <p:nvPr/>
        </p:nvSpPr>
        <p:spPr>
          <a:xfrm>
            <a:off x="4212175" y="1148953"/>
            <a:ext cx="15834784" cy="953338"/>
          </a:xfrm>
          <a:prstGeom prst="rect">
            <a:avLst/>
          </a:prstGeom>
        </p:spPr>
        <p:txBody>
          <a:bodyPr wrap="none">
            <a:spAutoFit/>
          </a:bodyPr>
          <a:lstStyle/>
          <a:p>
            <a:pPr algn="ctr" defTabSz="1825681"/>
            <a:r>
              <a:rPr lang="zh-CN" altLang="en-US" sz="5595" b="1" dirty="0">
                <a:solidFill>
                  <a:prstClr val="black"/>
                </a:solidFill>
                <a:ea typeface="黑体" panose="02010609060101010101" pitchFamily="49" charset="-122"/>
                <a:sym typeface="+mn-lt"/>
              </a:rPr>
              <a:t>第</a:t>
            </a:r>
            <a:r>
              <a:rPr lang="en-US" altLang="zh-CN" sz="5595" b="1" dirty="0">
                <a:solidFill>
                  <a:prstClr val="black"/>
                </a:solidFill>
                <a:ea typeface="宋体" panose="02010600030101010101" pitchFamily="2" charset="-122"/>
                <a:sym typeface="+mn-lt"/>
              </a:rPr>
              <a:t>27</a:t>
            </a:r>
            <a:r>
              <a:rPr lang="zh-CN" altLang="en-US" sz="5595" b="1" dirty="0">
                <a:solidFill>
                  <a:prstClr val="black"/>
                </a:solidFill>
                <a:ea typeface="黑体" panose="02010609060101010101" pitchFamily="49" charset="-122"/>
                <a:sym typeface="+mn-lt"/>
              </a:rPr>
              <a:t>课  常见的烃类化合物     化石燃料的综合利用</a:t>
            </a:r>
            <a:endParaRPr lang="en-US" altLang="zh-CN" sz="5595" b="1" dirty="0">
              <a:solidFill>
                <a:prstClr val="black"/>
              </a:solidFill>
              <a:ea typeface="黑体" panose="02010609060101010101" pitchFamily="49" charset="-122"/>
              <a:sym typeface="+mn-lt"/>
            </a:endParaRPr>
          </a:p>
        </p:txBody>
      </p:sp>
      <p:sp>
        <p:nvSpPr>
          <p:cNvPr id="8" name="TextBox 2">
            <a:extLst>
              <a:ext uri="{FF2B5EF4-FFF2-40B4-BE49-F238E27FC236}">
                <a16:creationId xmlns:a16="http://schemas.microsoft.com/office/drawing/2014/main" xmlns="" id="{4D21E7D7-1802-4F6C-8010-98620AC1B615}"/>
              </a:ext>
            </a:extLst>
          </p:cNvPr>
          <p:cNvSpPr txBox="1"/>
          <p:nvPr/>
        </p:nvSpPr>
        <p:spPr>
          <a:xfrm>
            <a:off x="2143194" y="2751955"/>
            <a:ext cx="10734316" cy="861133"/>
          </a:xfrm>
          <a:prstGeom prst="rect">
            <a:avLst/>
          </a:prstGeom>
          <a:noFill/>
        </p:spPr>
        <p:txBody>
          <a:bodyPr wrap="square" rtlCol="0">
            <a:spAutoFit/>
          </a:bodyPr>
          <a:lstStyle/>
          <a:p>
            <a:pPr defTabSz="1825681"/>
            <a:r>
              <a:rPr lang="zh-CN" altLang="en-US" sz="4996" b="1" dirty="0">
                <a:solidFill>
                  <a:srgbClr val="FF0000"/>
                </a:solidFill>
                <a:ea typeface="黑体" panose="02010609060101010101" pitchFamily="49" charset="-122"/>
                <a:sym typeface="+mn-lt"/>
              </a:rPr>
              <a:t>普查讲</a:t>
            </a:r>
            <a:r>
              <a:rPr lang="en-US" altLang="zh-CN" sz="4996" b="1" dirty="0">
                <a:solidFill>
                  <a:srgbClr val="FF0000"/>
                </a:solidFill>
                <a:ea typeface="黑体" panose="02010609060101010101" pitchFamily="49" charset="-122"/>
                <a:sym typeface="+mn-lt"/>
              </a:rPr>
              <a:t>27</a:t>
            </a:r>
            <a:r>
              <a:rPr lang="en-US" altLang="zh-CN" sz="4996" b="1" dirty="0">
                <a:solidFill>
                  <a:srgbClr val="FF0000"/>
                </a:solidFill>
                <a:ea typeface="黑体" panose="02010609060101010101" pitchFamily="49" charset="-122"/>
                <a:cs typeface="Times New Roman" panose="02020603050405020304" pitchFamily="18" charset="0"/>
                <a:sym typeface="+mn-lt"/>
              </a:rPr>
              <a:t>Ⅱ</a:t>
            </a:r>
            <a:endParaRPr lang="zh-CN" altLang="en-US" sz="4996" b="1" dirty="0">
              <a:solidFill>
                <a:srgbClr val="FF0000"/>
              </a:solidFill>
              <a:ea typeface="楷体" panose="02010609060101010101" pitchFamily="49" charset="-122"/>
              <a:sym typeface="+mn-lt"/>
            </a:endParaRPr>
          </a:p>
        </p:txBody>
      </p:sp>
      <p:sp>
        <p:nvSpPr>
          <p:cNvPr id="10" name="TextBox 4">
            <a:extLst>
              <a:ext uri="{FF2B5EF4-FFF2-40B4-BE49-F238E27FC236}">
                <a16:creationId xmlns:a16="http://schemas.microsoft.com/office/drawing/2014/main" xmlns="" id="{E626FF52-D304-4978-B1F3-8D6AA1026F79}"/>
              </a:ext>
            </a:extLst>
          </p:cNvPr>
          <p:cNvSpPr txBox="1"/>
          <p:nvPr/>
        </p:nvSpPr>
        <p:spPr>
          <a:xfrm>
            <a:off x="2911778" y="4527796"/>
            <a:ext cx="4671000"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一张图学透</a:t>
            </a:r>
          </a:p>
        </p:txBody>
      </p:sp>
      <p:sp>
        <p:nvSpPr>
          <p:cNvPr id="11" name="TextBox 5">
            <a:extLst>
              <a:ext uri="{FF2B5EF4-FFF2-40B4-BE49-F238E27FC236}">
                <a16:creationId xmlns:a16="http://schemas.microsoft.com/office/drawing/2014/main" xmlns="" id="{2E44AC73-FFCF-4C74-8F74-D7A138C68F68}"/>
              </a:ext>
            </a:extLst>
          </p:cNvPr>
          <p:cNvSpPr txBox="1"/>
          <p:nvPr/>
        </p:nvSpPr>
        <p:spPr>
          <a:xfrm>
            <a:off x="2939848" y="8328175"/>
            <a:ext cx="4014362"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两组题讲透</a:t>
            </a:r>
          </a:p>
        </p:txBody>
      </p:sp>
      <p:sp>
        <p:nvSpPr>
          <p:cNvPr id="15" name="TextBox 9">
            <a:extLst>
              <a:ext uri="{FF2B5EF4-FFF2-40B4-BE49-F238E27FC236}">
                <a16:creationId xmlns:a16="http://schemas.microsoft.com/office/drawing/2014/main" xmlns="" id="{A863F48F-585E-4464-AC10-7D219D8118AF}"/>
              </a:ext>
            </a:extLst>
          </p:cNvPr>
          <p:cNvSpPr txBox="1"/>
          <p:nvPr/>
        </p:nvSpPr>
        <p:spPr>
          <a:xfrm>
            <a:off x="6802038"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3" action="ppaction://hlinksldjump"/>
              </a:rPr>
              <a:t>第（</a:t>
            </a:r>
            <a:r>
              <a:rPr lang="en-US" altLang="zh-CN" sz="4996" b="1" dirty="0">
                <a:solidFill>
                  <a:prstClr val="black"/>
                </a:solidFill>
                <a:ea typeface="楷体" panose="02010609060101010101" pitchFamily="49" charset="-122"/>
                <a:sym typeface="+mn-lt"/>
                <a:hlinkClick r:id="rId3" action="ppaction://hlinksldjump"/>
              </a:rPr>
              <a:t>7</a:t>
            </a:r>
            <a:r>
              <a:rPr lang="zh-CN" altLang="en-US" sz="4996" b="1" dirty="0">
                <a:solidFill>
                  <a:prstClr val="black"/>
                </a:solidFill>
                <a:ea typeface="楷体" panose="02010609060101010101" pitchFamily="49" charset="-122"/>
                <a:sym typeface="+mn-lt"/>
                <a:hlinkClick r:id="rId3" action="ppaction://hlinksldjump"/>
              </a:rPr>
              <a:t>）题</a:t>
            </a:r>
            <a:endParaRPr lang="zh-CN" altLang="en-US" sz="4996" b="1" dirty="0">
              <a:solidFill>
                <a:prstClr val="black"/>
              </a:solidFill>
              <a:ea typeface="楷体" panose="02010609060101010101" pitchFamily="49" charset="-122"/>
              <a:sym typeface="+mn-lt"/>
            </a:endParaRPr>
          </a:p>
        </p:txBody>
      </p:sp>
      <p:sp>
        <p:nvSpPr>
          <p:cNvPr id="24" name="页脚占位符 11">
            <a:extLst>
              <a:ext uri="{FF2B5EF4-FFF2-40B4-BE49-F238E27FC236}">
                <a16:creationId xmlns:a16="http://schemas.microsoft.com/office/drawing/2014/main" xmlns="" id="{3E44532C-B318-4710-8695-7E0FDB3937A0}"/>
              </a:ext>
            </a:extLst>
          </p:cNvPr>
          <p:cNvSpPr txBox="1">
            <a:spLocks/>
          </p:cNvSpPr>
          <p:nvPr/>
        </p:nvSpPr>
        <p:spPr>
          <a:xfrm>
            <a:off x="21770272" y="5913984"/>
            <a:ext cx="2283010" cy="159489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4996" dirty="0">
                <a:solidFill>
                  <a:prstClr val="black"/>
                </a:solidFill>
                <a:latin typeface="+mn-lt"/>
                <a:ea typeface="宋体" panose="02010600030101010101" pitchFamily="2" charset="-122"/>
                <a:sym typeface="+mn-lt"/>
              </a:rPr>
              <a:t>目录</a:t>
            </a:r>
            <a:endParaRPr lang="en-US" altLang="zh-CN" sz="4996" dirty="0">
              <a:solidFill>
                <a:prstClr val="black"/>
              </a:solidFill>
              <a:latin typeface="+mn-lt"/>
              <a:ea typeface="宋体" panose="02010600030101010101" pitchFamily="2" charset="-122"/>
              <a:sym typeface="+mn-lt"/>
            </a:endParaRPr>
          </a:p>
        </p:txBody>
      </p:sp>
      <p:sp>
        <p:nvSpPr>
          <p:cNvPr id="25" name="TextBox 7">
            <a:extLst>
              <a:ext uri="{FF2B5EF4-FFF2-40B4-BE49-F238E27FC236}">
                <a16:creationId xmlns:a16="http://schemas.microsoft.com/office/drawing/2014/main" xmlns="" id="{1A5A2E15-8CBB-4E73-BCB7-341406D2CDD5}"/>
              </a:ext>
            </a:extLst>
          </p:cNvPr>
          <p:cNvSpPr txBox="1"/>
          <p:nvPr/>
        </p:nvSpPr>
        <p:spPr>
          <a:xfrm>
            <a:off x="10523491"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4" action="ppaction://hlinksldjump"/>
              </a:rPr>
              <a:t>第（</a:t>
            </a:r>
            <a:r>
              <a:rPr lang="en-US" altLang="zh-CN" sz="4996" b="1" dirty="0">
                <a:solidFill>
                  <a:prstClr val="black"/>
                </a:solidFill>
                <a:ea typeface="楷体" panose="02010609060101010101" pitchFamily="49" charset="-122"/>
                <a:sym typeface="+mn-lt"/>
                <a:hlinkClick r:id="rId4" action="ppaction://hlinksldjump"/>
              </a:rPr>
              <a:t>8</a:t>
            </a:r>
            <a:r>
              <a:rPr lang="zh-CN" altLang="en-US" sz="4996" b="1" dirty="0">
                <a:solidFill>
                  <a:prstClr val="black"/>
                </a:solidFill>
                <a:ea typeface="楷体" panose="02010609060101010101" pitchFamily="49" charset="-122"/>
                <a:sym typeface="+mn-lt"/>
                <a:hlinkClick r:id="rId4" action="ppaction://hlinksldjump"/>
              </a:rPr>
              <a:t>）题</a:t>
            </a:r>
            <a:endParaRPr lang="zh-CN" altLang="en-US" sz="4996" b="1" dirty="0">
              <a:solidFill>
                <a:prstClr val="black"/>
              </a:solidFill>
              <a:ea typeface="楷体" panose="02010609060101010101" pitchFamily="49" charset="-122"/>
              <a:sym typeface="+mn-lt"/>
            </a:endParaRPr>
          </a:p>
        </p:txBody>
      </p:sp>
      <p:sp>
        <p:nvSpPr>
          <p:cNvPr id="23" name="TextBox 7">
            <a:extLst>
              <a:ext uri="{FF2B5EF4-FFF2-40B4-BE49-F238E27FC236}">
                <a16:creationId xmlns:a16="http://schemas.microsoft.com/office/drawing/2014/main" xmlns="" id="{936BCE89-8A46-4975-9741-5640D7F02320}"/>
              </a:ext>
            </a:extLst>
          </p:cNvPr>
          <p:cNvSpPr txBox="1"/>
          <p:nvPr/>
        </p:nvSpPr>
        <p:spPr>
          <a:xfrm>
            <a:off x="14244945"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5" action="ppaction://hlinksldjump"/>
              </a:rPr>
              <a:t>第（</a:t>
            </a:r>
            <a:r>
              <a:rPr lang="en-US" altLang="zh-CN" sz="4996" b="1" dirty="0">
                <a:solidFill>
                  <a:prstClr val="black"/>
                </a:solidFill>
                <a:ea typeface="楷体" panose="02010609060101010101" pitchFamily="49" charset="-122"/>
                <a:sym typeface="+mn-lt"/>
                <a:hlinkClick r:id="rId5" action="ppaction://hlinksldjump"/>
              </a:rPr>
              <a:t>9</a:t>
            </a:r>
            <a:r>
              <a:rPr lang="zh-CN" altLang="en-US" sz="4996" b="1" dirty="0">
                <a:solidFill>
                  <a:prstClr val="black"/>
                </a:solidFill>
                <a:ea typeface="楷体" panose="02010609060101010101" pitchFamily="49" charset="-122"/>
                <a:sym typeface="+mn-lt"/>
                <a:hlinkClick r:id="rId5" action="ppaction://hlinksldjump"/>
              </a:rPr>
              <a:t>）题</a:t>
            </a:r>
            <a:endParaRPr lang="zh-CN" altLang="en-US" sz="4996" b="1" dirty="0">
              <a:solidFill>
                <a:prstClr val="black"/>
              </a:solidFill>
              <a:ea typeface="楷体" panose="02010609060101010101" pitchFamily="49" charset="-122"/>
              <a:sym typeface="+mn-lt"/>
            </a:endParaRPr>
          </a:p>
        </p:txBody>
      </p:sp>
      <p:sp>
        <p:nvSpPr>
          <p:cNvPr id="31" name="TextBox 4">
            <a:extLst>
              <a:ext uri="{FF2B5EF4-FFF2-40B4-BE49-F238E27FC236}">
                <a16:creationId xmlns:a16="http://schemas.microsoft.com/office/drawing/2014/main" xmlns="" id="{E626FF52-D304-4978-B1F3-8D6AA1026F79}"/>
              </a:ext>
            </a:extLst>
          </p:cNvPr>
          <p:cNvSpPr txBox="1"/>
          <p:nvPr/>
        </p:nvSpPr>
        <p:spPr>
          <a:xfrm>
            <a:off x="7236172" y="4521027"/>
            <a:ext cx="7445859"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6" action="ppaction://hlinksldjump"/>
              </a:rPr>
              <a:t>同系物和同分异构体</a:t>
            </a:r>
            <a:endParaRPr lang="zh-CN" altLang="en-US" sz="4996" b="1" dirty="0">
              <a:solidFill>
                <a:prstClr val="black"/>
              </a:solidFill>
              <a:ea typeface="宋体" panose="02010600030101010101" pitchFamily="2" charset="-122"/>
              <a:sym typeface="+mn-lt"/>
            </a:endParaRPr>
          </a:p>
        </p:txBody>
      </p:sp>
      <p:sp>
        <p:nvSpPr>
          <p:cNvPr id="14" name="TextBox 9">
            <a:extLst>
              <a:ext uri="{FF2B5EF4-FFF2-40B4-BE49-F238E27FC236}">
                <a16:creationId xmlns:a16="http://schemas.microsoft.com/office/drawing/2014/main" xmlns="" id="{F3B3A7BB-2651-43A3-8FE4-60BE3EFF3201}"/>
              </a:ext>
            </a:extLst>
          </p:cNvPr>
          <p:cNvSpPr txBox="1"/>
          <p:nvPr/>
        </p:nvSpPr>
        <p:spPr>
          <a:xfrm>
            <a:off x="6768983" y="956418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7" action="ppaction://hlinksldjump"/>
              </a:rPr>
              <a:t>第（</a:t>
            </a:r>
            <a:r>
              <a:rPr lang="en-US" altLang="zh-CN" sz="4996" b="1" dirty="0">
                <a:solidFill>
                  <a:prstClr val="black"/>
                </a:solidFill>
                <a:ea typeface="楷体" panose="02010609060101010101" pitchFamily="49" charset="-122"/>
                <a:sym typeface="+mn-lt"/>
                <a:hlinkClick r:id="rId7" action="ppaction://hlinksldjump"/>
              </a:rPr>
              <a:t>10</a:t>
            </a:r>
            <a:r>
              <a:rPr lang="zh-CN" altLang="en-US" sz="4996" b="1" dirty="0">
                <a:solidFill>
                  <a:prstClr val="black"/>
                </a:solidFill>
                <a:ea typeface="楷体" panose="02010609060101010101" pitchFamily="49" charset="-122"/>
                <a:sym typeface="+mn-lt"/>
                <a:hlinkClick r:id="rId7" action="ppaction://hlinksldjump"/>
              </a:rPr>
              <a:t>）题</a:t>
            </a:r>
            <a:endParaRPr lang="zh-CN" altLang="en-US" sz="4996" b="1" dirty="0">
              <a:solidFill>
                <a:prstClr val="black"/>
              </a:solidFill>
              <a:ea typeface="楷体" panose="02010609060101010101" pitchFamily="49" charset="-122"/>
              <a:sym typeface="+mn-lt"/>
            </a:endParaRPr>
          </a:p>
        </p:txBody>
      </p:sp>
      <p:sp>
        <p:nvSpPr>
          <p:cNvPr id="18" name="TextBox 9">
            <a:extLst>
              <a:ext uri="{FF2B5EF4-FFF2-40B4-BE49-F238E27FC236}">
                <a16:creationId xmlns:a16="http://schemas.microsoft.com/office/drawing/2014/main" xmlns="" id="{BB6ECFC6-5A13-4993-B506-3EDB6D55AD1F}"/>
              </a:ext>
            </a:extLst>
          </p:cNvPr>
          <p:cNvSpPr txBox="1"/>
          <p:nvPr/>
        </p:nvSpPr>
        <p:spPr>
          <a:xfrm>
            <a:off x="10490436" y="9564182"/>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8" action="ppaction://hlinksldjump"/>
              </a:rPr>
              <a:t>第（</a:t>
            </a:r>
            <a:r>
              <a:rPr lang="en-US" altLang="zh-CN" sz="4996" b="1" dirty="0">
                <a:solidFill>
                  <a:prstClr val="black"/>
                </a:solidFill>
                <a:ea typeface="楷体" panose="02010609060101010101" pitchFamily="49" charset="-122"/>
                <a:sym typeface="+mn-lt"/>
                <a:hlinkClick r:id="rId8" action="ppaction://hlinksldjump"/>
              </a:rPr>
              <a:t>11</a:t>
            </a:r>
            <a:r>
              <a:rPr lang="zh-CN" altLang="en-US" sz="4996" b="1" dirty="0">
                <a:solidFill>
                  <a:prstClr val="black"/>
                </a:solidFill>
                <a:ea typeface="楷体" panose="02010609060101010101" pitchFamily="49" charset="-122"/>
                <a:sym typeface="+mn-lt"/>
                <a:hlinkClick r:id="rId8" action="ppaction://hlinksldjump"/>
              </a:rPr>
              <a:t>）题</a:t>
            </a:r>
            <a:endParaRPr lang="zh-CN" altLang="en-US" sz="4996" b="1" dirty="0">
              <a:solidFill>
                <a:prstClr val="black"/>
              </a:solidFill>
              <a:ea typeface="楷体" panose="02010609060101010101" pitchFamily="49" charset="-122"/>
              <a:sym typeface="+mn-lt"/>
            </a:endParaRPr>
          </a:p>
        </p:txBody>
      </p:sp>
    </p:spTree>
    <p:extLst>
      <p:ext uri="{BB962C8B-B14F-4D97-AF65-F5344CB8AC3E}">
        <p14:creationId xmlns:p14="http://schemas.microsoft.com/office/powerpoint/2010/main" val="41361740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
        <p:nvSpPr>
          <p:cNvPr id="48" name="任意多边形: 形状 47">
            <a:extLst>
              <a:ext uri="{FF2B5EF4-FFF2-40B4-BE49-F238E27FC236}">
                <a16:creationId xmlns:a16="http://schemas.microsoft.com/office/drawing/2014/main" xmlns="" id="{0E9E4FA5-AD52-49A8-A7B3-1CDEA24323DA}"/>
              </a:ext>
            </a:extLst>
          </p:cNvPr>
          <p:cNvSpPr/>
          <p:nvPr/>
        </p:nvSpPr>
        <p:spPr>
          <a:xfrm>
            <a:off x="2789347" y="3150218"/>
            <a:ext cx="8773388"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有机物中碳原子的成键特点</a:t>
            </a:r>
          </a:p>
        </p:txBody>
      </p:sp>
      <p:sp>
        <p:nvSpPr>
          <p:cNvPr id="55" name="TextBox 4">
            <a:extLst>
              <a:ext uri="{FF2B5EF4-FFF2-40B4-BE49-F238E27FC236}">
                <a16:creationId xmlns:a16="http://schemas.microsoft.com/office/drawing/2014/main" xmlns="" id="{3AC70E67-4E2A-4486-B59C-BDB4A2990824}"/>
              </a:ext>
            </a:extLst>
          </p:cNvPr>
          <p:cNvSpPr txBox="1"/>
          <p:nvPr/>
        </p:nvSpPr>
        <p:spPr>
          <a:xfrm>
            <a:off x="10648335" y="4320875"/>
            <a:ext cx="11157288"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成键数目多：碳原子有</a:t>
            </a:r>
            <a:r>
              <a:rPr lang="en-US" altLang="zh-CN" sz="4800" b="1" dirty="0">
                <a:solidFill>
                  <a:prstClr val="black"/>
                </a:solidFill>
                <a:ea typeface="宋体" panose="02010600030101010101" pitchFamily="2" charset="-122"/>
                <a:sym typeface="+mn-lt"/>
              </a:rPr>
              <a:t>___</a:t>
            </a:r>
            <a:r>
              <a:rPr lang="zh-CN" altLang="en-US" sz="4800" b="1" dirty="0">
                <a:solidFill>
                  <a:prstClr val="black"/>
                </a:solidFill>
                <a:ea typeface="宋体" panose="02010600030101010101" pitchFamily="2" charset="-122"/>
                <a:sym typeface="+mn-lt"/>
              </a:rPr>
              <a:t>个未成键电子， 可以形成</a:t>
            </a:r>
            <a:r>
              <a:rPr lang="en-US" altLang="zh-CN" sz="4800" b="1" dirty="0">
                <a:solidFill>
                  <a:prstClr val="black"/>
                </a:solidFill>
                <a:ea typeface="宋体" panose="02010600030101010101" pitchFamily="2" charset="-122"/>
                <a:sym typeface="+mn-lt"/>
              </a:rPr>
              <a:t>___</a:t>
            </a:r>
            <a:r>
              <a:rPr lang="zh-CN" altLang="en-US" sz="4800" b="1" dirty="0">
                <a:solidFill>
                  <a:prstClr val="black"/>
                </a:solidFill>
                <a:ea typeface="宋体" panose="02010600030101010101" pitchFamily="2" charset="-122"/>
                <a:sym typeface="+mn-lt"/>
              </a:rPr>
              <a:t>个共价键</a:t>
            </a:r>
          </a:p>
        </p:txBody>
      </p:sp>
      <p:sp>
        <p:nvSpPr>
          <p:cNvPr id="64" name="TextBox 4">
            <a:extLst>
              <a:ext uri="{FF2B5EF4-FFF2-40B4-BE49-F238E27FC236}">
                <a16:creationId xmlns:a16="http://schemas.microsoft.com/office/drawing/2014/main" xmlns="" id="{C199AC94-35FD-4ED1-9CF9-B9C2B9A270CD}"/>
              </a:ext>
            </a:extLst>
          </p:cNvPr>
          <p:cNvSpPr txBox="1"/>
          <p:nvPr/>
        </p:nvSpPr>
        <p:spPr>
          <a:xfrm>
            <a:off x="10648335" y="6347837"/>
            <a:ext cx="11157288" cy="355308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成键方式多：碳原子可以与其他原子形成共价键；碳原子之间也可以相互成键，既可以形成单键，还可以形成双键和三键</a:t>
            </a:r>
          </a:p>
        </p:txBody>
      </p:sp>
      <p:sp>
        <p:nvSpPr>
          <p:cNvPr id="72" name="TextBox 4">
            <a:extLst>
              <a:ext uri="{FF2B5EF4-FFF2-40B4-BE49-F238E27FC236}">
                <a16:creationId xmlns:a16="http://schemas.microsoft.com/office/drawing/2014/main" xmlns="" id="{04DB40A1-A0D0-485A-95BB-E12E22FE92C0}"/>
              </a:ext>
            </a:extLst>
          </p:cNvPr>
          <p:cNvSpPr txBox="1"/>
          <p:nvPr/>
        </p:nvSpPr>
        <p:spPr>
          <a:xfrm>
            <a:off x="10648335" y="10147592"/>
            <a:ext cx="11157288" cy="2666692"/>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分子结构多：碳原子可以相互结合成碳链， 也可以结合成碳环，还可以含有支链</a:t>
            </a:r>
          </a:p>
        </p:txBody>
      </p:sp>
      <p:grpSp>
        <p:nvGrpSpPr>
          <p:cNvPr id="16" name="组合 15">
            <a:extLst>
              <a:ext uri="{FF2B5EF4-FFF2-40B4-BE49-F238E27FC236}">
                <a16:creationId xmlns:a16="http://schemas.microsoft.com/office/drawing/2014/main" xmlns="" id="{C03A6861-2F72-4B4F-A712-A64D194A4B87}"/>
              </a:ext>
            </a:extLst>
          </p:cNvPr>
          <p:cNvGrpSpPr/>
          <p:nvPr/>
        </p:nvGrpSpPr>
        <p:grpSpPr>
          <a:xfrm>
            <a:off x="1901213" y="6951781"/>
            <a:ext cx="7238531" cy="2170305"/>
            <a:chOff x="1901213" y="6951781"/>
            <a:chExt cx="7238531" cy="2170305"/>
          </a:xfrm>
        </p:grpSpPr>
        <p:sp>
          <p:nvSpPr>
            <p:cNvPr id="6" name="矩形: 圆角 5">
              <a:extLst>
                <a:ext uri="{FF2B5EF4-FFF2-40B4-BE49-F238E27FC236}">
                  <a16:creationId xmlns:a16="http://schemas.microsoft.com/office/drawing/2014/main" xmlns="" id="{4E3B46B9-7824-414B-B199-8B6B6E0A9980}"/>
                </a:ext>
              </a:extLst>
            </p:cNvPr>
            <p:cNvSpPr/>
            <p:nvPr/>
          </p:nvSpPr>
          <p:spPr>
            <a:xfrm>
              <a:off x="1901213" y="6951781"/>
              <a:ext cx="3363807" cy="2170305"/>
            </a:xfrm>
            <a:prstGeom prst="roundRect">
              <a:avLst/>
            </a:prstGeom>
            <a:solidFill>
              <a:srgbClr val="EAF6F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4400" b="1" dirty="0">
                  <a:solidFill>
                    <a:prstClr val="black"/>
                  </a:solidFill>
                  <a:ea typeface="宋体" panose="02010600030101010101" pitchFamily="2" charset="-122"/>
                  <a:sym typeface="+mn-lt"/>
                </a:rPr>
                <a:t>有机化合物</a:t>
              </a:r>
            </a:p>
            <a:p>
              <a:pPr algn="ctr">
                <a:lnSpc>
                  <a:spcPct val="120000"/>
                </a:lnSpc>
              </a:pPr>
              <a:r>
                <a:rPr lang="zh-CN" altLang="en-US" sz="4400" b="1" dirty="0">
                  <a:solidFill>
                    <a:prstClr val="black"/>
                  </a:solidFill>
                  <a:ea typeface="宋体" panose="02010600030101010101" pitchFamily="2" charset="-122"/>
                  <a:sym typeface="+mn-lt"/>
                </a:rPr>
                <a:t>种类繁多</a:t>
              </a:r>
            </a:p>
          </p:txBody>
        </p:sp>
        <p:sp>
          <p:nvSpPr>
            <p:cNvPr id="58" name="矩形: 圆角 57">
              <a:extLst>
                <a:ext uri="{FF2B5EF4-FFF2-40B4-BE49-F238E27FC236}">
                  <a16:creationId xmlns:a16="http://schemas.microsoft.com/office/drawing/2014/main" xmlns="" id="{75BE0BBE-22FD-4D18-94EF-9A6EF471CD35}"/>
                </a:ext>
              </a:extLst>
            </p:cNvPr>
            <p:cNvSpPr/>
            <p:nvPr/>
          </p:nvSpPr>
          <p:spPr>
            <a:xfrm>
              <a:off x="6442557" y="6951781"/>
              <a:ext cx="2697187" cy="2170305"/>
            </a:xfrm>
            <a:prstGeom prst="roundRect">
              <a:avLst/>
            </a:prstGeom>
            <a:solidFill>
              <a:srgbClr val="EAF6F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4400" b="1" dirty="0">
                  <a:solidFill>
                    <a:prstClr val="black"/>
                  </a:solidFill>
                  <a:ea typeface="宋体" panose="02010600030101010101" pitchFamily="2" charset="-122"/>
                  <a:sym typeface="+mn-lt"/>
                </a:rPr>
                <a:t>碳原子的成键特点</a:t>
              </a:r>
            </a:p>
          </p:txBody>
        </p:sp>
        <p:pic>
          <p:nvPicPr>
            <p:cNvPr id="8" name="图片 7">
              <a:extLst>
                <a:ext uri="{FF2B5EF4-FFF2-40B4-BE49-F238E27FC236}">
                  <a16:creationId xmlns:a16="http://schemas.microsoft.com/office/drawing/2014/main" xmlns="" id="{A3282CB8-C8D3-4E07-98DA-4D3CD2E67F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4014" y="7931160"/>
              <a:ext cx="1080000" cy="211546"/>
            </a:xfrm>
            <a:prstGeom prst="rect">
              <a:avLst/>
            </a:prstGeom>
          </p:spPr>
        </p:pic>
      </p:grpSp>
      <p:pic>
        <p:nvPicPr>
          <p:cNvPr id="20" name="图片 19">
            <a:extLst>
              <a:ext uri="{FF2B5EF4-FFF2-40B4-BE49-F238E27FC236}">
                <a16:creationId xmlns:a16="http://schemas.microsoft.com/office/drawing/2014/main" xmlns="" id="{5D064693-5C98-40EB-9066-FAD7CCC257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89299" y="4843219"/>
            <a:ext cx="314408" cy="5716628"/>
          </a:xfrm>
          <a:prstGeom prst="rect">
            <a:avLst/>
          </a:prstGeom>
        </p:spPr>
      </p:pic>
      <p:sp>
        <p:nvSpPr>
          <p:cNvPr id="4" name="矩形 3">
            <a:extLst>
              <a:ext uri="{FF2B5EF4-FFF2-40B4-BE49-F238E27FC236}">
                <a16:creationId xmlns:a16="http://schemas.microsoft.com/office/drawing/2014/main" xmlns="" id="{C50F0939-0BCA-454A-9D70-314ED4683494}"/>
              </a:ext>
            </a:extLst>
          </p:cNvPr>
          <p:cNvSpPr/>
          <p:nvPr/>
        </p:nvSpPr>
        <p:spPr>
          <a:xfrm>
            <a:off x="17820832" y="4320875"/>
            <a:ext cx="646331" cy="830997"/>
          </a:xfrm>
          <a:prstGeom prst="rect">
            <a:avLst/>
          </a:prstGeom>
        </p:spPr>
        <p:txBody>
          <a:bodyPr wrap="none">
            <a:spAutoFit/>
          </a:bodyPr>
          <a:lstStyle/>
          <a:p>
            <a:r>
              <a:rPr lang="en-US" altLang="zh-CN" sz="4800" b="1">
                <a:solidFill>
                  <a:srgbClr val="FF0000"/>
                </a:solidFill>
                <a:ea typeface="宋体" panose="02010600030101010101" pitchFamily="2" charset="-122"/>
                <a:sym typeface="+mn-lt"/>
              </a:rPr>
              <a:t>4 </a:t>
            </a:r>
            <a:endParaRPr lang="zh-CN" altLang="en-US" dirty="0">
              <a:solidFill>
                <a:srgbClr val="FF0000"/>
              </a:solidFill>
            </a:endParaRPr>
          </a:p>
        </p:txBody>
      </p:sp>
      <p:sp>
        <p:nvSpPr>
          <p:cNvPr id="29" name="矩形 28">
            <a:extLst>
              <a:ext uri="{FF2B5EF4-FFF2-40B4-BE49-F238E27FC236}">
                <a16:creationId xmlns:a16="http://schemas.microsoft.com/office/drawing/2014/main" xmlns="" id="{C66E1CE0-60D6-454D-AFF0-A2A5E729E898}"/>
              </a:ext>
            </a:extLst>
          </p:cNvPr>
          <p:cNvSpPr/>
          <p:nvPr/>
        </p:nvSpPr>
        <p:spPr>
          <a:xfrm>
            <a:off x="15580648" y="5270174"/>
            <a:ext cx="646331" cy="830997"/>
          </a:xfrm>
          <a:prstGeom prst="rect">
            <a:avLst/>
          </a:prstGeom>
        </p:spPr>
        <p:txBody>
          <a:bodyPr wrap="none">
            <a:spAutoFit/>
          </a:bodyPr>
          <a:lstStyle/>
          <a:p>
            <a:r>
              <a:rPr lang="en-US" altLang="zh-CN" sz="4800" b="1">
                <a:solidFill>
                  <a:srgbClr val="FF0000"/>
                </a:solidFill>
                <a:ea typeface="宋体" panose="02010600030101010101" pitchFamily="2" charset="-122"/>
                <a:sym typeface="+mn-lt"/>
              </a:rPr>
              <a:t>4 </a:t>
            </a:r>
            <a:endParaRPr lang="zh-CN" altLang="en-US" dirty="0">
              <a:solidFill>
                <a:srgbClr val="FF0000"/>
              </a:solidFill>
            </a:endParaRPr>
          </a:p>
        </p:txBody>
      </p:sp>
    </p:spTree>
    <p:extLst>
      <p:ext uri="{BB962C8B-B14F-4D97-AF65-F5344CB8AC3E}">
        <p14:creationId xmlns:p14="http://schemas.microsoft.com/office/powerpoint/2010/main" val="197863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6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64" grpId="0"/>
      <p:bldP spid="72" grpId="0"/>
      <p:bldP spid="4" grpId="0"/>
      <p:bldP spid="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
        <p:nvSpPr>
          <p:cNvPr id="55" name="TextBox 4">
            <a:extLst>
              <a:ext uri="{FF2B5EF4-FFF2-40B4-BE49-F238E27FC236}">
                <a16:creationId xmlns:a16="http://schemas.microsoft.com/office/drawing/2014/main" xmlns="" id="{3AC70E67-4E2A-4486-B59C-BDB4A2990824}"/>
              </a:ext>
            </a:extLst>
          </p:cNvPr>
          <p:cNvSpPr txBox="1"/>
          <p:nvPr/>
        </p:nvSpPr>
        <p:spPr>
          <a:xfrm>
            <a:off x="9325515" y="4239187"/>
            <a:ext cx="4275452" cy="994118"/>
          </a:xfrm>
          <a:prstGeom prst="rect">
            <a:avLst/>
          </a:prstGeom>
          <a:noFill/>
        </p:spPr>
        <p:txBody>
          <a:bodyPr wrap="square" rtlCol="0">
            <a:spAutoFit/>
          </a:bodyPr>
          <a:lstStyle/>
          <a:p>
            <a:pPr algn="ctr" defTabSz="1825681">
              <a:lnSpc>
                <a:spcPct val="120000"/>
              </a:lnSpc>
            </a:pPr>
            <a:r>
              <a:rPr lang="zh-CN" altLang="en-US" sz="5400" b="1" dirty="0">
                <a:solidFill>
                  <a:srgbClr val="FF0000"/>
                </a:solidFill>
                <a:ea typeface="宋体" panose="02010600030101010101" pitchFamily="2" charset="-122"/>
                <a:sym typeface="+mn-lt"/>
              </a:rPr>
              <a:t>烃的代表物</a:t>
            </a:r>
          </a:p>
        </p:txBody>
      </p:sp>
      <p:pic>
        <p:nvPicPr>
          <p:cNvPr id="4" name="图片 3" descr="图片包含 文字&#10;&#10;已生成高可信度的说明">
            <a:extLst>
              <a:ext uri="{FF2B5EF4-FFF2-40B4-BE49-F238E27FC236}">
                <a16:creationId xmlns:a16="http://schemas.microsoft.com/office/drawing/2014/main" xmlns="" id="{D77EBC8A-9A81-42C1-AD61-E8ACE25C1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9330" y="5661143"/>
            <a:ext cx="13787225" cy="7175626"/>
          </a:xfrm>
          <a:prstGeom prst="rect">
            <a:avLst/>
          </a:prstGeom>
        </p:spPr>
      </p:pic>
      <p:grpSp>
        <p:nvGrpSpPr>
          <p:cNvPr id="9" name="组合 8">
            <a:extLst>
              <a:ext uri="{FF2B5EF4-FFF2-40B4-BE49-F238E27FC236}">
                <a16:creationId xmlns:a16="http://schemas.microsoft.com/office/drawing/2014/main" xmlns="" id="{385B14D9-70CE-4CF2-BB7C-31F18AA22286}"/>
              </a:ext>
            </a:extLst>
          </p:cNvPr>
          <p:cNvGrpSpPr/>
          <p:nvPr/>
        </p:nvGrpSpPr>
        <p:grpSpPr>
          <a:xfrm>
            <a:off x="14331182" y="2691896"/>
            <a:ext cx="6910746" cy="2709499"/>
            <a:chOff x="14331182" y="1821314"/>
            <a:chExt cx="6910746" cy="2709499"/>
          </a:xfrm>
        </p:grpSpPr>
        <p:pic>
          <p:nvPicPr>
            <p:cNvPr id="7" name="图片 6" descr="图片包含 物体, 灯具, 项链&#10;&#10;已生成极高可信度的说明">
              <a:extLst>
                <a:ext uri="{FF2B5EF4-FFF2-40B4-BE49-F238E27FC236}">
                  <a16:creationId xmlns:a16="http://schemas.microsoft.com/office/drawing/2014/main" xmlns="" id="{B27D0BB3-8EC7-409C-A5C6-880175436D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31182" y="1821314"/>
              <a:ext cx="6910746" cy="2709499"/>
            </a:xfrm>
            <a:prstGeom prst="rect">
              <a:avLst/>
            </a:prstGeom>
          </p:spPr>
        </p:pic>
        <p:sp>
          <p:nvSpPr>
            <p:cNvPr id="30" name="TextBox 4">
              <a:extLst>
                <a:ext uri="{FF2B5EF4-FFF2-40B4-BE49-F238E27FC236}">
                  <a16:creationId xmlns:a16="http://schemas.microsoft.com/office/drawing/2014/main" xmlns="" id="{3E72D45B-747B-44A1-B741-2A19169EDC72}"/>
                </a:ext>
              </a:extLst>
            </p:cNvPr>
            <p:cNvSpPr txBox="1"/>
            <p:nvPr/>
          </p:nvSpPr>
          <p:spPr>
            <a:xfrm>
              <a:off x="14695160" y="2266350"/>
              <a:ext cx="6182789" cy="1747401"/>
            </a:xfrm>
            <a:prstGeom prst="rect">
              <a:avLst/>
            </a:prstGeom>
            <a:noFill/>
          </p:spPr>
          <p:txBody>
            <a:bodyPr wrap="square" rtlCol="0">
              <a:spAutoFit/>
            </a:bodyPr>
            <a:lstStyle/>
            <a:p>
              <a:pPr algn="ctr" defTabSz="1825681">
                <a:lnSpc>
                  <a:spcPct val="120000"/>
                </a:lnSpc>
              </a:pPr>
              <a:r>
                <a:rPr lang="zh-CN" altLang="en-US" sz="4800" b="1" dirty="0">
                  <a:solidFill>
                    <a:srgbClr val="0E6EB8"/>
                  </a:solidFill>
                  <a:latin typeface="楷体" panose="02010609060101010101" pitchFamily="49" charset="-122"/>
                  <a:ea typeface="楷体" panose="02010609060101010101" pitchFamily="49" charset="-122"/>
                  <a:sym typeface="+mn-lt"/>
                </a:rPr>
                <a:t>仅含</a:t>
              </a:r>
              <a:r>
                <a:rPr lang="en-US" altLang="zh-CN" sz="4800" b="1" dirty="0">
                  <a:solidFill>
                    <a:srgbClr val="0E6EB8"/>
                  </a:solidFill>
                  <a:latin typeface="楷体" panose="02010609060101010101" pitchFamily="49" charset="-122"/>
                  <a:ea typeface="楷体" panose="02010609060101010101" pitchFamily="49" charset="-122"/>
                  <a:sym typeface="+mn-lt"/>
                </a:rPr>
                <a:t>_______</a:t>
              </a:r>
              <a:r>
                <a:rPr lang="zh-CN" altLang="en-US" sz="4800" b="1" dirty="0">
                  <a:solidFill>
                    <a:srgbClr val="0E6EB8"/>
                  </a:solidFill>
                  <a:latin typeface="楷体" panose="02010609060101010101" pitchFamily="49" charset="-122"/>
                  <a:ea typeface="楷体" panose="02010609060101010101" pitchFamily="49" charset="-122"/>
                  <a:sym typeface="+mn-lt"/>
                </a:rPr>
                <a:t>两种元素的有机物称为烃</a:t>
              </a:r>
            </a:p>
          </p:txBody>
        </p:sp>
      </p:grpSp>
      <p:sp>
        <p:nvSpPr>
          <p:cNvPr id="19" name="任意多边形: 形状 47">
            <a:extLst>
              <a:ext uri="{FF2B5EF4-FFF2-40B4-BE49-F238E27FC236}">
                <a16:creationId xmlns:a16="http://schemas.microsoft.com/office/drawing/2014/main" xmlns="" id="{0E9E4FA5-AD52-49A8-A7B3-1CDEA24323DA}"/>
              </a:ext>
            </a:extLst>
          </p:cNvPr>
          <p:cNvSpPr/>
          <p:nvPr/>
        </p:nvSpPr>
        <p:spPr>
          <a:xfrm>
            <a:off x="2789347" y="3002733"/>
            <a:ext cx="8773388"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有机物中碳原子的成键特点</a:t>
            </a:r>
          </a:p>
        </p:txBody>
      </p:sp>
      <p:sp>
        <p:nvSpPr>
          <p:cNvPr id="5" name="矩形 4">
            <a:extLst>
              <a:ext uri="{FF2B5EF4-FFF2-40B4-BE49-F238E27FC236}">
                <a16:creationId xmlns:a16="http://schemas.microsoft.com/office/drawing/2014/main" xmlns="" id="{D93631B8-ACFB-4AD2-872F-999CDEFBF4C5}"/>
              </a:ext>
            </a:extLst>
          </p:cNvPr>
          <p:cNvSpPr/>
          <p:nvPr/>
        </p:nvSpPr>
        <p:spPr>
          <a:xfrm>
            <a:off x="16150133" y="3136932"/>
            <a:ext cx="2040943" cy="830997"/>
          </a:xfrm>
          <a:prstGeom prst="rect">
            <a:avLst/>
          </a:prstGeom>
        </p:spPr>
        <p:txBody>
          <a:bodyPr wrap="none">
            <a:spAutoFit/>
          </a:bodyPr>
          <a:lstStyle/>
          <a:p>
            <a:r>
              <a:rPr lang="zh-CN" altLang="en-US" sz="4800" b="1" dirty="0">
                <a:solidFill>
                  <a:srgbClr val="FF0000"/>
                </a:solidFill>
                <a:latin typeface="楷体" panose="02010609060101010101" pitchFamily="49" charset="-122"/>
                <a:ea typeface="楷体" panose="02010609060101010101" pitchFamily="49" charset="-122"/>
                <a:sym typeface="+mn-lt"/>
              </a:rPr>
              <a:t>碳和氢</a:t>
            </a:r>
            <a:endParaRPr lang="zh-CN" altLang="en-US" dirty="0">
              <a:solidFill>
                <a:srgbClr val="FF0000"/>
              </a:solidFill>
            </a:endParaRPr>
          </a:p>
        </p:txBody>
      </p:sp>
    </p:spTree>
    <p:extLst>
      <p:ext uri="{BB962C8B-B14F-4D97-AF65-F5344CB8AC3E}">
        <p14:creationId xmlns:p14="http://schemas.microsoft.com/office/powerpoint/2010/main" val="222985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3694684"/>
            <a:ext cx="330500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同系物</a:t>
            </a:r>
          </a:p>
        </p:txBody>
      </p:sp>
      <p:grpSp>
        <p:nvGrpSpPr>
          <p:cNvPr id="2" name="组合 1">
            <a:extLst>
              <a:ext uri="{FF2B5EF4-FFF2-40B4-BE49-F238E27FC236}">
                <a16:creationId xmlns:a16="http://schemas.microsoft.com/office/drawing/2014/main" xmlns="" id="{B6092F0E-5354-4055-A3E2-AF1A2DC31558}"/>
              </a:ext>
            </a:extLst>
          </p:cNvPr>
          <p:cNvGrpSpPr/>
          <p:nvPr/>
        </p:nvGrpSpPr>
        <p:grpSpPr>
          <a:xfrm>
            <a:off x="3817846" y="6104695"/>
            <a:ext cx="16945999" cy="1798694"/>
            <a:chOff x="3227906" y="5809725"/>
            <a:chExt cx="16945999" cy="1798694"/>
          </a:xfrm>
        </p:grpSpPr>
        <p:sp>
          <p:nvSpPr>
            <p:cNvPr id="55" name="TextBox 4">
              <a:extLst>
                <a:ext uri="{FF2B5EF4-FFF2-40B4-BE49-F238E27FC236}">
                  <a16:creationId xmlns:a16="http://schemas.microsoft.com/office/drawing/2014/main" xmlns="" id="{FA48A735-2276-488F-A465-61759C6F7A9F}"/>
                </a:ext>
              </a:extLst>
            </p:cNvPr>
            <p:cNvSpPr txBox="1"/>
            <p:nvPr/>
          </p:nvSpPr>
          <p:spPr>
            <a:xfrm>
              <a:off x="6567972" y="5828123"/>
              <a:ext cx="13605933" cy="1780296"/>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结构相似，在分子组成上相差一个或若干个</a:t>
              </a:r>
              <a:r>
                <a:rPr lang="en-US" altLang="zh-CN" sz="4800" b="1" dirty="0">
                  <a:solidFill>
                    <a:prstClr val="black"/>
                  </a:solidFill>
                  <a:ea typeface="宋体" panose="02010600030101010101" pitchFamily="2" charset="-122"/>
                  <a:sym typeface="+mn-lt"/>
                </a:rPr>
                <a:t>____</a:t>
              </a:r>
              <a:r>
                <a:rPr lang="zh-CN" altLang="en-US" sz="4800" b="1" dirty="0">
                  <a:solidFill>
                    <a:prstClr val="black"/>
                  </a:solidFill>
                  <a:ea typeface="宋体" panose="02010600030101010101" pitchFamily="2" charset="-122"/>
                  <a:sym typeface="+mn-lt"/>
                </a:rPr>
                <a:t>原子团的物质互称为同系物</a:t>
              </a:r>
            </a:p>
          </p:txBody>
        </p:sp>
        <p:grpSp>
          <p:nvGrpSpPr>
            <p:cNvPr id="58" name="组合 57">
              <a:extLst>
                <a:ext uri="{FF2B5EF4-FFF2-40B4-BE49-F238E27FC236}">
                  <a16:creationId xmlns:a16="http://schemas.microsoft.com/office/drawing/2014/main" xmlns="" id="{CE721E3E-1F4D-4715-BE3D-4039BC401BBC}"/>
                </a:ext>
              </a:extLst>
            </p:cNvPr>
            <p:cNvGrpSpPr/>
            <p:nvPr/>
          </p:nvGrpSpPr>
          <p:grpSpPr>
            <a:xfrm>
              <a:off x="3227906" y="5809725"/>
              <a:ext cx="2820514" cy="797092"/>
              <a:chOff x="6954537" y="3942218"/>
              <a:chExt cx="2820514" cy="797092"/>
            </a:xfrm>
          </p:grpSpPr>
          <p:sp>
            <p:nvSpPr>
              <p:cNvPr id="64" name="椭圆 63">
                <a:extLst>
                  <a:ext uri="{FF2B5EF4-FFF2-40B4-BE49-F238E27FC236}">
                    <a16:creationId xmlns:a16="http://schemas.microsoft.com/office/drawing/2014/main" xmlns="" id="{B244AA5F-C637-4A44-87ED-CA86F6EA7405}"/>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2" name="矩形: 圆角 71">
                <a:extLst>
                  <a:ext uri="{FF2B5EF4-FFF2-40B4-BE49-F238E27FC236}">
                    <a16:creationId xmlns:a16="http://schemas.microsoft.com/office/drawing/2014/main" xmlns="" id="{B92767FE-2B53-4594-9FF0-738CAADC65D4}"/>
                  </a:ext>
                </a:extLst>
              </p:cNvPr>
              <p:cNvSpPr/>
              <p:nvPr/>
            </p:nvSpPr>
            <p:spPr>
              <a:xfrm>
                <a:off x="7924026" y="3947310"/>
                <a:ext cx="1851025"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概念</a:t>
                </a:r>
              </a:p>
            </p:txBody>
          </p:sp>
        </p:grpSp>
      </p:grpSp>
      <p:grpSp>
        <p:nvGrpSpPr>
          <p:cNvPr id="4" name="组合 3">
            <a:extLst>
              <a:ext uri="{FF2B5EF4-FFF2-40B4-BE49-F238E27FC236}">
                <a16:creationId xmlns:a16="http://schemas.microsoft.com/office/drawing/2014/main" xmlns="" id="{34F2FF7C-1F9C-44DC-873A-468253190024}"/>
              </a:ext>
            </a:extLst>
          </p:cNvPr>
          <p:cNvGrpSpPr/>
          <p:nvPr/>
        </p:nvGrpSpPr>
        <p:grpSpPr>
          <a:xfrm>
            <a:off x="3817846" y="9417056"/>
            <a:ext cx="14971604" cy="898991"/>
            <a:chOff x="3227906" y="8223095"/>
            <a:chExt cx="14971604" cy="898991"/>
          </a:xfrm>
        </p:grpSpPr>
        <p:grpSp>
          <p:nvGrpSpPr>
            <p:cNvPr id="73" name="组合 72">
              <a:extLst>
                <a:ext uri="{FF2B5EF4-FFF2-40B4-BE49-F238E27FC236}">
                  <a16:creationId xmlns:a16="http://schemas.microsoft.com/office/drawing/2014/main" xmlns="" id="{2C167D66-6A7E-4D3E-9E7B-C167EA9BAE59}"/>
                </a:ext>
              </a:extLst>
            </p:cNvPr>
            <p:cNvGrpSpPr/>
            <p:nvPr/>
          </p:nvGrpSpPr>
          <p:grpSpPr>
            <a:xfrm>
              <a:off x="3227906" y="8324994"/>
              <a:ext cx="2820514" cy="797092"/>
              <a:chOff x="6954537" y="3942218"/>
              <a:chExt cx="2820514" cy="797092"/>
            </a:xfrm>
          </p:grpSpPr>
          <p:sp>
            <p:nvSpPr>
              <p:cNvPr id="74" name="椭圆 73">
                <a:extLst>
                  <a:ext uri="{FF2B5EF4-FFF2-40B4-BE49-F238E27FC236}">
                    <a16:creationId xmlns:a16="http://schemas.microsoft.com/office/drawing/2014/main" xmlns="" id="{B2D9863B-0AED-4685-A309-FC60EF0FD230}"/>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5" name="矩形: 圆角 74">
                <a:extLst>
                  <a:ext uri="{FF2B5EF4-FFF2-40B4-BE49-F238E27FC236}">
                    <a16:creationId xmlns:a16="http://schemas.microsoft.com/office/drawing/2014/main" xmlns="" id="{DA8C29FF-51A1-41B1-89A3-3A9D5888BE1B}"/>
                  </a:ext>
                </a:extLst>
              </p:cNvPr>
              <p:cNvSpPr/>
              <p:nvPr/>
            </p:nvSpPr>
            <p:spPr>
              <a:xfrm>
                <a:off x="7924026" y="3947310"/>
                <a:ext cx="1851025"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性质</a:t>
                </a:r>
              </a:p>
            </p:txBody>
          </p:sp>
        </p:grpSp>
        <p:sp>
          <p:nvSpPr>
            <p:cNvPr id="76" name="TextBox 4">
              <a:extLst>
                <a:ext uri="{FF2B5EF4-FFF2-40B4-BE49-F238E27FC236}">
                  <a16:creationId xmlns:a16="http://schemas.microsoft.com/office/drawing/2014/main" xmlns="" id="{D620F6E0-8EF6-4AA4-9886-3D8F960BE4CD}"/>
                </a:ext>
              </a:extLst>
            </p:cNvPr>
            <p:cNvSpPr txBox="1"/>
            <p:nvPr/>
          </p:nvSpPr>
          <p:spPr>
            <a:xfrm>
              <a:off x="6567972" y="8223095"/>
              <a:ext cx="11631538" cy="89389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物理性质呈规律性变化，</a:t>
              </a:r>
              <a:r>
                <a:rPr lang="en-US" altLang="zh-CN" sz="4800" b="1" dirty="0">
                  <a:solidFill>
                    <a:prstClr val="black"/>
                  </a:solidFill>
                  <a:ea typeface="宋体" panose="02010600030101010101" pitchFamily="2" charset="-122"/>
                  <a:sym typeface="+mn-lt"/>
                </a:rPr>
                <a:t>_________</a:t>
              </a:r>
              <a:r>
                <a:rPr lang="zh-CN" altLang="en-US" sz="4800" b="1" dirty="0">
                  <a:solidFill>
                    <a:prstClr val="black"/>
                  </a:solidFill>
                  <a:ea typeface="宋体" panose="02010600030101010101" pitchFamily="2" charset="-122"/>
                  <a:sym typeface="+mn-lt"/>
                </a:rPr>
                <a:t>相似</a:t>
              </a:r>
            </a:p>
          </p:txBody>
        </p:sp>
      </p:grpSp>
      <p:sp>
        <p:nvSpPr>
          <p:cNvPr id="6" name="矩形 5">
            <a:extLst>
              <a:ext uri="{FF2B5EF4-FFF2-40B4-BE49-F238E27FC236}">
                <a16:creationId xmlns:a16="http://schemas.microsoft.com/office/drawing/2014/main" xmlns="" id="{213289F9-496A-4B70-977E-F52246B1D3AD}"/>
              </a:ext>
            </a:extLst>
          </p:cNvPr>
          <p:cNvSpPr/>
          <p:nvPr/>
        </p:nvSpPr>
        <p:spPr>
          <a:xfrm>
            <a:off x="18855158" y="6123093"/>
            <a:ext cx="1313180" cy="830997"/>
          </a:xfrm>
          <a:prstGeom prst="rect">
            <a:avLst/>
          </a:prstGeom>
        </p:spPr>
        <p:txBody>
          <a:bodyPr wrap="none">
            <a:spAutoFit/>
          </a:bodyPr>
          <a:lstStyle/>
          <a:p>
            <a:r>
              <a:rPr lang="en-US" altLang="zh-CN" sz="4800" b="1" dirty="0">
                <a:solidFill>
                  <a:srgbClr val="FF0000"/>
                </a:solidFill>
                <a:ea typeface="宋体" panose="02010600030101010101" pitchFamily="2" charset="-122"/>
                <a:sym typeface="+mn-lt"/>
              </a:rPr>
              <a:t>CH</a:t>
            </a:r>
            <a:r>
              <a:rPr lang="en-US" altLang="zh-CN" sz="4800" b="1" baseline="-25000" dirty="0">
                <a:solidFill>
                  <a:srgbClr val="FF0000"/>
                </a:solidFill>
                <a:ea typeface="宋体" panose="02010600030101010101" pitchFamily="2" charset="-122"/>
                <a:sym typeface="+mn-lt"/>
              </a:rPr>
              <a:t>2</a:t>
            </a:r>
            <a:endParaRPr lang="zh-CN" altLang="en-US" dirty="0">
              <a:solidFill>
                <a:srgbClr val="FF0000"/>
              </a:solidFill>
            </a:endParaRPr>
          </a:p>
        </p:txBody>
      </p:sp>
      <p:sp>
        <p:nvSpPr>
          <p:cNvPr id="9" name="矩形 8">
            <a:extLst>
              <a:ext uri="{FF2B5EF4-FFF2-40B4-BE49-F238E27FC236}">
                <a16:creationId xmlns:a16="http://schemas.microsoft.com/office/drawing/2014/main" xmlns="" id="{0300AD7B-ABFE-4E8B-8564-793BFDEA978E}"/>
              </a:ext>
            </a:extLst>
          </p:cNvPr>
          <p:cNvSpPr/>
          <p:nvPr/>
        </p:nvSpPr>
        <p:spPr>
          <a:xfrm>
            <a:off x="13960878" y="9417056"/>
            <a:ext cx="2659702"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化学性质</a:t>
            </a:r>
            <a:endParaRPr lang="zh-CN" altLang="en-US" dirty="0">
              <a:solidFill>
                <a:srgbClr val="FF0000"/>
              </a:solidFill>
            </a:endParaRPr>
          </a:p>
        </p:txBody>
      </p:sp>
    </p:spTree>
    <p:extLst>
      <p:ext uri="{BB962C8B-B14F-4D97-AF65-F5344CB8AC3E}">
        <p14:creationId xmlns:p14="http://schemas.microsoft.com/office/powerpoint/2010/main" val="144267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3694684"/>
            <a:ext cx="330500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烷烃</a:t>
            </a:r>
          </a:p>
        </p:txBody>
      </p:sp>
      <p:grpSp>
        <p:nvGrpSpPr>
          <p:cNvPr id="2" name="组合 1">
            <a:extLst>
              <a:ext uri="{FF2B5EF4-FFF2-40B4-BE49-F238E27FC236}">
                <a16:creationId xmlns:a16="http://schemas.microsoft.com/office/drawing/2014/main" xmlns="" id="{B6092F0E-5354-4055-A3E2-AF1A2DC31558}"/>
              </a:ext>
            </a:extLst>
          </p:cNvPr>
          <p:cNvGrpSpPr/>
          <p:nvPr/>
        </p:nvGrpSpPr>
        <p:grpSpPr>
          <a:xfrm>
            <a:off x="3817846" y="5573751"/>
            <a:ext cx="16945999" cy="2769920"/>
            <a:chOff x="3227906" y="5809725"/>
            <a:chExt cx="16945999" cy="2769920"/>
          </a:xfrm>
        </p:grpSpPr>
        <p:sp>
          <p:nvSpPr>
            <p:cNvPr id="55" name="TextBox 4">
              <a:extLst>
                <a:ext uri="{FF2B5EF4-FFF2-40B4-BE49-F238E27FC236}">
                  <a16:creationId xmlns:a16="http://schemas.microsoft.com/office/drawing/2014/main" xmlns="" id="{FA48A735-2276-488F-A465-61759C6F7A9F}"/>
                </a:ext>
              </a:extLst>
            </p:cNvPr>
            <p:cNvSpPr txBox="1"/>
            <p:nvPr/>
          </p:nvSpPr>
          <p:spPr>
            <a:xfrm>
              <a:off x="6567972" y="5828123"/>
              <a:ext cx="13605933" cy="2751522"/>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烃分子中碳原子之间都以碳碳单键结合成链状，剩余价键均与氢原子结合，使每个碳原子的化合价都达到“饱和”</a:t>
              </a:r>
            </a:p>
          </p:txBody>
        </p:sp>
        <p:grpSp>
          <p:nvGrpSpPr>
            <p:cNvPr id="58" name="组合 57">
              <a:extLst>
                <a:ext uri="{FF2B5EF4-FFF2-40B4-BE49-F238E27FC236}">
                  <a16:creationId xmlns:a16="http://schemas.microsoft.com/office/drawing/2014/main" xmlns="" id="{CE721E3E-1F4D-4715-BE3D-4039BC401BBC}"/>
                </a:ext>
              </a:extLst>
            </p:cNvPr>
            <p:cNvGrpSpPr/>
            <p:nvPr/>
          </p:nvGrpSpPr>
          <p:grpSpPr>
            <a:xfrm>
              <a:off x="3227906" y="5809725"/>
              <a:ext cx="2820514" cy="797092"/>
              <a:chOff x="6954537" y="3942218"/>
              <a:chExt cx="2820514" cy="797092"/>
            </a:xfrm>
          </p:grpSpPr>
          <p:sp>
            <p:nvSpPr>
              <p:cNvPr id="64" name="椭圆 63">
                <a:extLst>
                  <a:ext uri="{FF2B5EF4-FFF2-40B4-BE49-F238E27FC236}">
                    <a16:creationId xmlns:a16="http://schemas.microsoft.com/office/drawing/2014/main" xmlns="" id="{B244AA5F-C637-4A44-87ED-CA86F6EA7405}"/>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2" name="矩形: 圆角 71">
                <a:extLst>
                  <a:ext uri="{FF2B5EF4-FFF2-40B4-BE49-F238E27FC236}">
                    <a16:creationId xmlns:a16="http://schemas.microsoft.com/office/drawing/2014/main" xmlns="" id="{B92767FE-2B53-4594-9FF0-738CAADC65D4}"/>
                  </a:ext>
                </a:extLst>
              </p:cNvPr>
              <p:cNvSpPr/>
              <p:nvPr/>
            </p:nvSpPr>
            <p:spPr>
              <a:xfrm>
                <a:off x="7924026" y="3947310"/>
                <a:ext cx="1851025"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概念</a:t>
                </a:r>
              </a:p>
            </p:txBody>
          </p:sp>
        </p:grpSp>
      </p:grpSp>
      <p:grpSp>
        <p:nvGrpSpPr>
          <p:cNvPr id="4" name="组合 3">
            <a:extLst>
              <a:ext uri="{FF2B5EF4-FFF2-40B4-BE49-F238E27FC236}">
                <a16:creationId xmlns:a16="http://schemas.microsoft.com/office/drawing/2014/main" xmlns="" id="{34F2FF7C-1F9C-44DC-873A-468253190024}"/>
              </a:ext>
            </a:extLst>
          </p:cNvPr>
          <p:cNvGrpSpPr/>
          <p:nvPr/>
        </p:nvGrpSpPr>
        <p:grpSpPr>
          <a:xfrm>
            <a:off x="3817846" y="9358062"/>
            <a:ext cx="14971604" cy="898991"/>
            <a:chOff x="3227906" y="8223095"/>
            <a:chExt cx="14971604" cy="898991"/>
          </a:xfrm>
        </p:grpSpPr>
        <p:grpSp>
          <p:nvGrpSpPr>
            <p:cNvPr id="73" name="组合 72">
              <a:extLst>
                <a:ext uri="{FF2B5EF4-FFF2-40B4-BE49-F238E27FC236}">
                  <a16:creationId xmlns:a16="http://schemas.microsoft.com/office/drawing/2014/main" xmlns="" id="{2C167D66-6A7E-4D3E-9E7B-C167EA9BAE59}"/>
                </a:ext>
              </a:extLst>
            </p:cNvPr>
            <p:cNvGrpSpPr/>
            <p:nvPr/>
          </p:nvGrpSpPr>
          <p:grpSpPr>
            <a:xfrm>
              <a:off x="3227906" y="8324994"/>
              <a:ext cx="2820514" cy="797092"/>
              <a:chOff x="6954537" y="3942218"/>
              <a:chExt cx="2820514" cy="797092"/>
            </a:xfrm>
          </p:grpSpPr>
          <p:sp>
            <p:nvSpPr>
              <p:cNvPr id="74" name="椭圆 73">
                <a:extLst>
                  <a:ext uri="{FF2B5EF4-FFF2-40B4-BE49-F238E27FC236}">
                    <a16:creationId xmlns:a16="http://schemas.microsoft.com/office/drawing/2014/main" xmlns="" id="{B2D9863B-0AED-4685-A309-FC60EF0FD230}"/>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5" name="矩形: 圆角 74">
                <a:extLst>
                  <a:ext uri="{FF2B5EF4-FFF2-40B4-BE49-F238E27FC236}">
                    <a16:creationId xmlns:a16="http://schemas.microsoft.com/office/drawing/2014/main" xmlns="" id="{DA8C29FF-51A1-41B1-89A3-3A9D5888BE1B}"/>
                  </a:ext>
                </a:extLst>
              </p:cNvPr>
              <p:cNvSpPr/>
              <p:nvPr/>
            </p:nvSpPr>
            <p:spPr>
              <a:xfrm>
                <a:off x="7924026" y="3947310"/>
                <a:ext cx="1851025"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通式</a:t>
                </a:r>
              </a:p>
            </p:txBody>
          </p:sp>
        </p:grpSp>
        <p:sp>
          <p:nvSpPr>
            <p:cNvPr id="76" name="TextBox 4">
              <a:extLst>
                <a:ext uri="{FF2B5EF4-FFF2-40B4-BE49-F238E27FC236}">
                  <a16:creationId xmlns:a16="http://schemas.microsoft.com/office/drawing/2014/main" xmlns="" id="{D620F6E0-8EF6-4AA4-9886-3D8F960BE4CD}"/>
                </a:ext>
              </a:extLst>
            </p:cNvPr>
            <p:cNvSpPr txBox="1"/>
            <p:nvPr/>
          </p:nvSpPr>
          <p:spPr>
            <a:xfrm>
              <a:off x="6567972" y="8223095"/>
              <a:ext cx="11631538" cy="893899"/>
            </a:xfrm>
            <a:prstGeom prst="rect">
              <a:avLst/>
            </a:prstGeom>
            <a:noFill/>
          </p:spPr>
          <p:txBody>
            <a:bodyPr wrap="square" rtlCol="0">
              <a:spAutoFit/>
            </a:bodyPr>
            <a:lstStyle/>
            <a:p>
              <a:pPr defTabSz="1825681">
                <a:lnSpc>
                  <a:spcPct val="120000"/>
                </a:lnSpc>
              </a:pPr>
              <a:r>
                <a:rPr lang="en-US" altLang="zh-CN" sz="4800" b="1" dirty="0">
                  <a:solidFill>
                    <a:prstClr val="black"/>
                  </a:solidFill>
                  <a:ea typeface="宋体" panose="02010600030101010101" pitchFamily="2" charset="-122"/>
                  <a:sym typeface="+mn-lt"/>
                </a:rPr>
                <a:t>_________</a:t>
              </a:r>
              <a:r>
                <a:rPr lang="zh-CN" altLang="en-US" sz="4800" b="1" dirty="0">
                  <a:solidFill>
                    <a:prstClr val="black"/>
                  </a:solidFill>
                  <a:ea typeface="宋体" panose="02010600030101010101" pitchFamily="2" charset="-122"/>
                  <a:sym typeface="+mn-lt"/>
                </a:rPr>
                <a:t>（</a:t>
              </a:r>
              <a:r>
                <a:rPr lang="en-US" altLang="zh-CN" sz="4800" b="1" i="1" dirty="0">
                  <a:solidFill>
                    <a:prstClr val="black"/>
                  </a:solidFill>
                  <a:ea typeface="宋体" panose="02010600030101010101" pitchFamily="2" charset="-122"/>
                  <a:sym typeface="+mn-lt"/>
                </a:rPr>
                <a:t>n</a:t>
              </a:r>
              <a:r>
                <a:rPr lang="zh-CN" altLang="en-US" sz="4800" b="1" dirty="0">
                  <a:solidFill>
                    <a:prstClr val="black"/>
                  </a:solidFill>
                  <a:ea typeface="宋体" panose="02010600030101010101" pitchFamily="2" charset="-122"/>
                  <a:sym typeface="+mn-lt"/>
                </a:rPr>
                <a:t>为整数，</a:t>
              </a:r>
              <a:r>
                <a:rPr lang="en-US" altLang="zh-CN" sz="4800" b="1" i="1" dirty="0">
                  <a:solidFill>
                    <a:prstClr val="black"/>
                  </a:solidFill>
                  <a:ea typeface="宋体" panose="02010600030101010101" pitchFamily="2" charset="-122"/>
                  <a:sym typeface="+mn-lt"/>
                </a:rPr>
                <a:t>n</a:t>
              </a:r>
              <a:r>
                <a:rPr lang="en-US" altLang="zh-CN" sz="4800" b="1" dirty="0">
                  <a:solidFill>
                    <a:prstClr val="black"/>
                  </a:solidFill>
                  <a:ea typeface="宋体" panose="02010600030101010101" pitchFamily="2" charset="-122"/>
                  <a:sym typeface="+mn-lt"/>
                </a:rPr>
                <a:t>≥1</a:t>
              </a:r>
              <a:r>
                <a:rPr lang="zh-CN" altLang="en-US" sz="4800" b="1" dirty="0">
                  <a:solidFill>
                    <a:prstClr val="black"/>
                  </a:solidFill>
                  <a:ea typeface="宋体" panose="02010600030101010101" pitchFamily="2" charset="-122"/>
                  <a:sym typeface="+mn-lt"/>
                </a:rPr>
                <a:t>）</a:t>
              </a:r>
            </a:p>
          </p:txBody>
        </p:sp>
      </p:grpSp>
      <p:sp>
        <p:nvSpPr>
          <p:cNvPr id="7" name="矩形 6">
            <a:extLst>
              <a:ext uri="{FF2B5EF4-FFF2-40B4-BE49-F238E27FC236}">
                <a16:creationId xmlns:a16="http://schemas.microsoft.com/office/drawing/2014/main" xmlns="" id="{2B21E6C9-D88D-4100-A3FF-834DCD74AFF9}"/>
              </a:ext>
            </a:extLst>
          </p:cNvPr>
          <p:cNvSpPr/>
          <p:nvPr/>
        </p:nvSpPr>
        <p:spPr>
          <a:xfrm>
            <a:off x="7517885" y="9352510"/>
            <a:ext cx="2207656" cy="830997"/>
          </a:xfrm>
          <a:prstGeom prst="rect">
            <a:avLst/>
          </a:prstGeom>
        </p:spPr>
        <p:txBody>
          <a:bodyPr wrap="none">
            <a:spAutoFit/>
          </a:bodyPr>
          <a:lstStyle/>
          <a:p>
            <a:r>
              <a:rPr lang="en-US" altLang="zh-CN" sz="4800" b="1" dirty="0">
                <a:solidFill>
                  <a:srgbClr val="FF0000"/>
                </a:solidFill>
                <a:ea typeface="宋体" panose="02010600030101010101" pitchFamily="2" charset="-122"/>
                <a:sym typeface="+mn-lt"/>
              </a:rPr>
              <a:t>C</a:t>
            </a:r>
            <a:r>
              <a:rPr lang="en-US" altLang="zh-CN" sz="4800" b="1" i="1" baseline="-25000" dirty="0">
                <a:solidFill>
                  <a:srgbClr val="FF0000"/>
                </a:solidFill>
                <a:ea typeface="宋体" panose="02010600030101010101" pitchFamily="2" charset="-122"/>
                <a:sym typeface="+mn-lt"/>
              </a:rPr>
              <a:t>n</a:t>
            </a:r>
            <a:r>
              <a:rPr lang="en-US" altLang="zh-CN" sz="4800" b="1" dirty="0">
                <a:solidFill>
                  <a:srgbClr val="FF0000"/>
                </a:solidFill>
                <a:ea typeface="宋体" panose="02010600030101010101" pitchFamily="2" charset="-122"/>
                <a:sym typeface="+mn-lt"/>
              </a:rPr>
              <a:t>H</a:t>
            </a:r>
            <a:r>
              <a:rPr lang="en-US" altLang="zh-CN" sz="4800" b="1" baseline="-25000" dirty="0">
                <a:solidFill>
                  <a:srgbClr val="FF0000"/>
                </a:solidFill>
                <a:ea typeface="宋体" panose="02010600030101010101" pitchFamily="2" charset="-122"/>
                <a:sym typeface="+mn-lt"/>
              </a:rPr>
              <a:t>2</a:t>
            </a:r>
            <a:r>
              <a:rPr lang="en-US" altLang="zh-CN" sz="4800" b="1" i="1" baseline="-25000" dirty="0">
                <a:solidFill>
                  <a:srgbClr val="FF0000"/>
                </a:solidFill>
                <a:ea typeface="宋体" panose="02010600030101010101" pitchFamily="2" charset="-122"/>
                <a:sym typeface="+mn-lt"/>
              </a:rPr>
              <a:t>n</a:t>
            </a:r>
            <a:r>
              <a:rPr lang="en-US" altLang="zh-CN" sz="4800" b="1" baseline="-25000" dirty="0">
                <a:solidFill>
                  <a:srgbClr val="FF0000"/>
                </a:solidFill>
                <a:ea typeface="宋体" panose="02010600030101010101" pitchFamily="2" charset="-122"/>
                <a:sym typeface="+mn-lt"/>
              </a:rPr>
              <a:t>+2</a:t>
            </a:r>
            <a:endParaRPr lang="zh-CN" altLang="en-US" dirty="0">
              <a:solidFill>
                <a:srgbClr val="FF0000"/>
              </a:solidFill>
            </a:endParaRPr>
          </a:p>
        </p:txBody>
      </p:sp>
    </p:spTree>
    <p:extLst>
      <p:ext uri="{BB962C8B-B14F-4D97-AF65-F5344CB8AC3E}">
        <p14:creationId xmlns:p14="http://schemas.microsoft.com/office/powerpoint/2010/main" val="386983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2927505"/>
            <a:ext cx="330500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烷烃</a:t>
            </a:r>
          </a:p>
        </p:txBody>
      </p:sp>
      <p:sp>
        <p:nvSpPr>
          <p:cNvPr id="55" name="TextBox 4">
            <a:extLst>
              <a:ext uri="{FF2B5EF4-FFF2-40B4-BE49-F238E27FC236}">
                <a16:creationId xmlns:a16="http://schemas.microsoft.com/office/drawing/2014/main" xmlns="" id="{FA48A735-2276-488F-A465-61759C6F7A9F}"/>
              </a:ext>
            </a:extLst>
          </p:cNvPr>
          <p:cNvSpPr txBox="1"/>
          <p:nvPr/>
        </p:nvSpPr>
        <p:spPr>
          <a:xfrm>
            <a:off x="3411817" y="4530813"/>
            <a:ext cx="17381828"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状态：常温下，由</a:t>
            </a:r>
            <a:r>
              <a:rPr lang="en-US" altLang="zh-CN" sz="4800" b="1" dirty="0">
                <a:solidFill>
                  <a:prstClr val="black"/>
                </a:solidFill>
                <a:ea typeface="宋体" panose="02010600030101010101" pitchFamily="2" charset="-122"/>
                <a:sym typeface="+mn-lt"/>
              </a:rPr>
              <a:t>______</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n</a:t>
            </a:r>
            <a:r>
              <a:rPr lang="en-US" altLang="zh-CN" sz="4800" b="1" dirty="0">
                <a:solidFill>
                  <a:prstClr val="black"/>
                </a:solidFill>
                <a:latin typeface="+mn-ea"/>
                <a:sym typeface="+mn-lt"/>
              </a:rPr>
              <a:t>≤</a:t>
            </a:r>
            <a:r>
              <a:rPr lang="en-US" altLang="zh-CN" sz="4800" b="1" dirty="0">
                <a:solidFill>
                  <a:prstClr val="black"/>
                </a:solidFill>
                <a:ea typeface="宋体" panose="02010600030101010101" pitchFamily="2" charset="-122"/>
                <a:sym typeface="+mn-lt"/>
              </a:rPr>
              <a:t>4</a:t>
            </a:r>
            <a:r>
              <a:rPr lang="zh-CN" altLang="en-US" sz="4800" b="1" dirty="0">
                <a:solidFill>
                  <a:prstClr val="black"/>
                </a:solidFill>
                <a:ea typeface="宋体" panose="02010600030101010101" pitchFamily="2" charset="-122"/>
                <a:sym typeface="+mn-lt"/>
              </a:rPr>
              <a:t>）逐渐过渡到</a:t>
            </a:r>
            <a:r>
              <a:rPr lang="en-US" altLang="zh-CN" sz="4800" b="1" dirty="0">
                <a:solidFill>
                  <a:prstClr val="black"/>
                </a:solidFill>
                <a:ea typeface="宋体" panose="02010600030101010101" pitchFamily="2" charset="-122"/>
                <a:sym typeface="+mn-lt"/>
              </a:rPr>
              <a:t>______</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5</a:t>
            </a:r>
            <a:r>
              <a:rPr lang="en-US" altLang="zh-CN" sz="4800" b="1" dirty="0">
                <a:solidFill>
                  <a:prstClr val="black"/>
                </a:solidFill>
                <a:latin typeface="+mn-ea"/>
                <a:sym typeface="+mn-lt"/>
              </a:rPr>
              <a:t>≤</a:t>
            </a:r>
            <a:r>
              <a:rPr lang="en-US" altLang="zh-CN" sz="4800" b="1" dirty="0">
                <a:solidFill>
                  <a:prstClr val="black"/>
                </a:solidFill>
                <a:ea typeface="宋体" panose="02010600030101010101" pitchFamily="2" charset="-122"/>
                <a:sym typeface="+mn-lt"/>
              </a:rPr>
              <a:t>n</a:t>
            </a:r>
            <a:r>
              <a:rPr lang="en-US" altLang="zh-CN" sz="4800" b="1" dirty="0">
                <a:solidFill>
                  <a:prstClr val="black"/>
                </a:solidFill>
                <a:latin typeface="+mn-ea"/>
                <a:sym typeface="+mn-lt"/>
              </a:rPr>
              <a:t>≤</a:t>
            </a:r>
            <a:r>
              <a:rPr lang="en-US" altLang="zh-CN" sz="4800" b="1" dirty="0">
                <a:solidFill>
                  <a:prstClr val="black"/>
                </a:solidFill>
                <a:ea typeface="宋体" panose="02010600030101010101" pitchFamily="2" charset="-122"/>
                <a:sym typeface="+mn-lt"/>
              </a:rPr>
              <a:t>16</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______</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n</a:t>
            </a:r>
            <a:r>
              <a:rPr lang="en-US" altLang="zh-CN" sz="4800" b="1" dirty="0">
                <a:solidFill>
                  <a:prstClr val="black"/>
                </a:solidFill>
                <a:latin typeface="+mn-ea"/>
                <a:sym typeface="+mn-lt"/>
              </a:rPr>
              <a:t>≥</a:t>
            </a:r>
            <a:r>
              <a:rPr lang="en-US" altLang="zh-CN" sz="4800" b="1" dirty="0">
                <a:solidFill>
                  <a:prstClr val="black"/>
                </a:solidFill>
                <a:ea typeface="宋体" panose="02010600030101010101" pitchFamily="2" charset="-122"/>
                <a:sym typeface="+mn-lt"/>
              </a:rPr>
              <a:t>17</a:t>
            </a:r>
            <a:r>
              <a:rPr lang="zh-CN" altLang="en-US" sz="4800" b="1" dirty="0">
                <a:solidFill>
                  <a:prstClr val="black"/>
                </a:solidFill>
                <a:ea typeface="宋体" panose="02010600030101010101" pitchFamily="2" charset="-122"/>
                <a:sym typeface="+mn-lt"/>
              </a:rPr>
              <a:t>）</a:t>
            </a:r>
          </a:p>
        </p:txBody>
      </p:sp>
      <p:grpSp>
        <p:nvGrpSpPr>
          <p:cNvPr id="58" name="组合 57">
            <a:extLst>
              <a:ext uri="{FF2B5EF4-FFF2-40B4-BE49-F238E27FC236}">
                <a16:creationId xmlns:a16="http://schemas.microsoft.com/office/drawing/2014/main" xmlns="" id="{CE721E3E-1F4D-4715-BE3D-4039BC401BBC}"/>
              </a:ext>
            </a:extLst>
          </p:cNvPr>
          <p:cNvGrpSpPr/>
          <p:nvPr/>
        </p:nvGrpSpPr>
        <p:grpSpPr>
          <a:xfrm>
            <a:off x="6505001" y="2917272"/>
            <a:ext cx="3730380" cy="797092"/>
            <a:chOff x="6954537" y="3942218"/>
            <a:chExt cx="3730380" cy="797092"/>
          </a:xfrm>
        </p:grpSpPr>
        <p:sp>
          <p:nvSpPr>
            <p:cNvPr id="64" name="椭圆 63">
              <a:extLst>
                <a:ext uri="{FF2B5EF4-FFF2-40B4-BE49-F238E27FC236}">
                  <a16:creationId xmlns:a16="http://schemas.microsoft.com/office/drawing/2014/main" xmlns="" id="{B244AA5F-C637-4A44-87ED-CA86F6EA7405}"/>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72" name="矩形: 圆角 71">
              <a:extLst>
                <a:ext uri="{FF2B5EF4-FFF2-40B4-BE49-F238E27FC236}">
                  <a16:creationId xmlns:a16="http://schemas.microsoft.com/office/drawing/2014/main" xmlns="" id="{B92767FE-2B53-4594-9FF0-738CAADC65D4}"/>
                </a:ext>
              </a:extLst>
            </p:cNvPr>
            <p:cNvSpPr/>
            <p:nvPr/>
          </p:nvSpPr>
          <p:spPr>
            <a:xfrm>
              <a:off x="7924026" y="3947310"/>
              <a:ext cx="2760891"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物理性质</a:t>
              </a:r>
            </a:p>
          </p:txBody>
        </p:sp>
      </p:grpSp>
      <p:sp>
        <p:nvSpPr>
          <p:cNvPr id="29" name="TextBox 4">
            <a:extLst>
              <a:ext uri="{FF2B5EF4-FFF2-40B4-BE49-F238E27FC236}">
                <a16:creationId xmlns:a16="http://schemas.microsoft.com/office/drawing/2014/main" xmlns="" id="{26AD29A5-96C5-4096-8A1C-EC4201A60CD4}"/>
              </a:ext>
            </a:extLst>
          </p:cNvPr>
          <p:cNvSpPr txBox="1"/>
          <p:nvPr/>
        </p:nvSpPr>
        <p:spPr>
          <a:xfrm>
            <a:off x="3411817" y="6991261"/>
            <a:ext cx="17381828"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熔、沸点：随着碳原子数的递增，熔、沸点逐渐</a:t>
            </a:r>
            <a:r>
              <a:rPr lang="en-US" altLang="zh-CN" sz="4800" b="1" dirty="0">
                <a:solidFill>
                  <a:prstClr val="black"/>
                </a:solidFill>
                <a:ea typeface="宋体" panose="02010600030101010101" pitchFamily="2" charset="-122"/>
                <a:sym typeface="+mn-lt"/>
              </a:rPr>
              <a:t>______</a:t>
            </a:r>
            <a:endParaRPr lang="zh-CN" altLang="en-US" sz="4800" b="1" dirty="0">
              <a:solidFill>
                <a:prstClr val="black"/>
              </a:solidFill>
              <a:ea typeface="宋体" panose="02010600030101010101" pitchFamily="2" charset="-122"/>
              <a:sym typeface="+mn-lt"/>
            </a:endParaRPr>
          </a:p>
        </p:txBody>
      </p:sp>
      <p:sp>
        <p:nvSpPr>
          <p:cNvPr id="32" name="TextBox 4">
            <a:extLst>
              <a:ext uri="{FF2B5EF4-FFF2-40B4-BE49-F238E27FC236}">
                <a16:creationId xmlns:a16="http://schemas.microsoft.com/office/drawing/2014/main" xmlns="" id="{7451FD9E-D16C-4C5C-B012-5CC752EB2289}"/>
              </a:ext>
            </a:extLst>
          </p:cNvPr>
          <p:cNvSpPr txBox="1"/>
          <p:nvPr/>
        </p:nvSpPr>
        <p:spPr>
          <a:xfrm>
            <a:off x="3411817" y="8565312"/>
            <a:ext cx="17381828"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溶解性：烷烃不溶于水，易溶于有机溶剂</a:t>
            </a:r>
          </a:p>
        </p:txBody>
      </p:sp>
      <p:sp>
        <p:nvSpPr>
          <p:cNvPr id="33" name="TextBox 4">
            <a:extLst>
              <a:ext uri="{FF2B5EF4-FFF2-40B4-BE49-F238E27FC236}">
                <a16:creationId xmlns:a16="http://schemas.microsoft.com/office/drawing/2014/main" xmlns="" id="{E466FC1A-295D-4503-964A-8C04EBEAED74}"/>
              </a:ext>
            </a:extLst>
          </p:cNvPr>
          <p:cNvSpPr txBox="1"/>
          <p:nvPr/>
        </p:nvSpPr>
        <p:spPr>
          <a:xfrm>
            <a:off x="3411817" y="10139364"/>
            <a:ext cx="17381828"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密度：烷烃的相对密度较小，且随着碳原子数的递增，密度逐渐</a:t>
            </a:r>
            <a:r>
              <a:rPr lang="en-US" altLang="zh-CN" sz="4800" b="1" dirty="0">
                <a:solidFill>
                  <a:prstClr val="black"/>
                </a:solidFill>
                <a:ea typeface="宋体" panose="02010600030101010101" pitchFamily="2" charset="-122"/>
                <a:sym typeface="+mn-lt"/>
              </a:rPr>
              <a:t>______</a:t>
            </a:r>
            <a:endParaRPr lang="zh-CN" altLang="en-US" sz="4800" b="1" dirty="0">
              <a:solidFill>
                <a:prstClr val="black"/>
              </a:solidFill>
              <a:ea typeface="宋体" panose="02010600030101010101" pitchFamily="2" charset="-122"/>
              <a:sym typeface="+mn-lt"/>
            </a:endParaRPr>
          </a:p>
        </p:txBody>
      </p:sp>
      <p:pic>
        <p:nvPicPr>
          <p:cNvPr id="37" name="图片 36">
            <a:extLst>
              <a:ext uri="{FF2B5EF4-FFF2-40B4-BE49-F238E27FC236}">
                <a16:creationId xmlns:a16="http://schemas.microsoft.com/office/drawing/2014/main" xmlns="" id="{23DEF23B-E1A0-4CAD-A692-CF2523D90F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0494" y="4705654"/>
            <a:ext cx="326840" cy="5942683"/>
          </a:xfrm>
          <a:prstGeom prst="rect">
            <a:avLst/>
          </a:prstGeom>
        </p:spPr>
      </p:pic>
      <p:grpSp>
        <p:nvGrpSpPr>
          <p:cNvPr id="2" name="组合 1"/>
          <p:cNvGrpSpPr/>
          <p:nvPr/>
        </p:nvGrpSpPr>
        <p:grpSpPr>
          <a:xfrm>
            <a:off x="13433008" y="1410543"/>
            <a:ext cx="7953530" cy="3656696"/>
            <a:chOff x="13433008" y="1410543"/>
            <a:chExt cx="7953530" cy="3656696"/>
          </a:xfrm>
        </p:grpSpPr>
        <p:grpSp>
          <p:nvGrpSpPr>
            <p:cNvPr id="34" name="组合 33">
              <a:extLst>
                <a:ext uri="{FF2B5EF4-FFF2-40B4-BE49-F238E27FC236}">
                  <a16:creationId xmlns:a16="http://schemas.microsoft.com/office/drawing/2014/main" xmlns="" id="{57167BA8-7140-4685-AB0F-240942547C64}"/>
                </a:ext>
              </a:extLst>
            </p:cNvPr>
            <p:cNvGrpSpPr/>
            <p:nvPr/>
          </p:nvGrpSpPr>
          <p:grpSpPr>
            <a:xfrm>
              <a:off x="14475792" y="1410543"/>
              <a:ext cx="6910746" cy="2709499"/>
              <a:chOff x="14331182" y="1821314"/>
              <a:chExt cx="6910746" cy="2709499"/>
            </a:xfrm>
          </p:grpSpPr>
          <p:pic>
            <p:nvPicPr>
              <p:cNvPr id="35" name="图片 34" descr="图片包含 物体, 灯具, 项链&#10;&#10;已生成极高可信度的说明">
                <a:extLst>
                  <a:ext uri="{FF2B5EF4-FFF2-40B4-BE49-F238E27FC236}">
                    <a16:creationId xmlns:a16="http://schemas.microsoft.com/office/drawing/2014/main" xmlns="" id="{B47A7F86-B9CB-4836-B23D-35B6A73D43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31182" y="1821314"/>
                <a:ext cx="6910746" cy="2709499"/>
              </a:xfrm>
              <a:prstGeom prst="rect">
                <a:avLst/>
              </a:prstGeom>
            </p:spPr>
          </p:pic>
          <p:sp>
            <p:nvSpPr>
              <p:cNvPr id="36" name="TextBox 4">
                <a:extLst>
                  <a:ext uri="{FF2B5EF4-FFF2-40B4-BE49-F238E27FC236}">
                    <a16:creationId xmlns:a16="http://schemas.microsoft.com/office/drawing/2014/main" xmlns="" id="{211F520A-B75D-45B2-B070-3F30DB2035E2}"/>
                  </a:ext>
                </a:extLst>
              </p:cNvPr>
              <p:cNvSpPr txBox="1"/>
              <p:nvPr/>
            </p:nvSpPr>
            <p:spPr>
              <a:xfrm>
                <a:off x="14783651" y="2306176"/>
                <a:ext cx="6182789" cy="1639680"/>
              </a:xfrm>
              <a:prstGeom prst="rect">
                <a:avLst/>
              </a:prstGeom>
              <a:noFill/>
            </p:spPr>
            <p:txBody>
              <a:bodyPr wrap="square" rtlCol="0">
                <a:spAutoFit/>
              </a:bodyPr>
              <a:lstStyle/>
              <a:p>
                <a:pPr algn="ctr" defTabSz="1825681">
                  <a:lnSpc>
                    <a:spcPct val="120000"/>
                  </a:lnSpc>
                </a:pPr>
                <a:r>
                  <a:rPr lang="zh-CN" altLang="en-US" sz="4400" b="1" dirty="0">
                    <a:solidFill>
                      <a:srgbClr val="0E6EB8"/>
                    </a:solidFill>
                    <a:ea typeface="楷体" panose="02010609060101010101" pitchFamily="49" charset="-122"/>
                    <a:sym typeface="+mn-lt"/>
                  </a:rPr>
                  <a:t>特例：新戊烷的沸点是</a:t>
                </a:r>
                <a:r>
                  <a:rPr lang="en-US" altLang="zh-CN" sz="4400" b="1" dirty="0">
                    <a:solidFill>
                      <a:srgbClr val="0E6EB8"/>
                    </a:solidFill>
                    <a:ea typeface="楷体" panose="02010609060101010101" pitchFamily="49" charset="-122"/>
                    <a:sym typeface="+mn-lt"/>
                  </a:rPr>
                  <a:t>9.5℃</a:t>
                </a:r>
                <a:r>
                  <a:rPr lang="zh-CN" altLang="en-US" sz="4400" b="1" dirty="0">
                    <a:solidFill>
                      <a:srgbClr val="0E6EB8"/>
                    </a:solidFill>
                    <a:ea typeface="楷体" panose="02010609060101010101" pitchFamily="49" charset="-122"/>
                    <a:sym typeface="+mn-lt"/>
                  </a:rPr>
                  <a:t>，常温下呈气态。</a:t>
                </a:r>
              </a:p>
            </p:txBody>
          </p:sp>
        </p:grpSp>
        <p:pic>
          <p:nvPicPr>
            <p:cNvPr id="30" name="图片 29">
              <a:extLst>
                <a:ext uri="{FF2B5EF4-FFF2-40B4-BE49-F238E27FC236}">
                  <a16:creationId xmlns:a16="http://schemas.microsoft.com/office/drawing/2014/main" xmlns="" id="{C12278AD-AE8F-4AD3-89A3-45391976E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8059277" flipH="1">
              <a:off x="12603031" y="3201747"/>
              <a:ext cx="2695469" cy="1035516"/>
            </a:xfrm>
            <a:prstGeom prst="rect">
              <a:avLst/>
            </a:prstGeom>
          </p:spPr>
        </p:pic>
      </p:grpSp>
      <p:sp>
        <p:nvSpPr>
          <p:cNvPr id="5" name="矩形 4">
            <a:extLst>
              <a:ext uri="{FF2B5EF4-FFF2-40B4-BE49-F238E27FC236}">
                <a16:creationId xmlns:a16="http://schemas.microsoft.com/office/drawing/2014/main" xmlns="" id="{B3636543-1D7C-4E59-928E-C5F74212F3DF}"/>
              </a:ext>
            </a:extLst>
          </p:cNvPr>
          <p:cNvSpPr/>
          <p:nvPr/>
        </p:nvSpPr>
        <p:spPr>
          <a:xfrm>
            <a:off x="9128111" y="4560467"/>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气态</a:t>
            </a:r>
            <a:endParaRPr lang="zh-CN" altLang="en-US" dirty="0">
              <a:solidFill>
                <a:srgbClr val="FF0000"/>
              </a:solidFill>
            </a:endParaRPr>
          </a:p>
        </p:txBody>
      </p:sp>
      <p:sp>
        <p:nvSpPr>
          <p:cNvPr id="7" name="矩形 6">
            <a:extLst>
              <a:ext uri="{FF2B5EF4-FFF2-40B4-BE49-F238E27FC236}">
                <a16:creationId xmlns:a16="http://schemas.microsoft.com/office/drawing/2014/main" xmlns="" id="{A6812787-38CC-46EB-A89E-CFDF87D73CCF}"/>
              </a:ext>
            </a:extLst>
          </p:cNvPr>
          <p:cNvSpPr/>
          <p:nvPr/>
        </p:nvSpPr>
        <p:spPr>
          <a:xfrm>
            <a:off x="16369167" y="4589964"/>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液态</a:t>
            </a:r>
            <a:endParaRPr lang="zh-CN" altLang="en-US" dirty="0">
              <a:solidFill>
                <a:srgbClr val="FF0000"/>
              </a:solidFill>
            </a:endParaRPr>
          </a:p>
        </p:txBody>
      </p:sp>
      <p:sp>
        <p:nvSpPr>
          <p:cNvPr id="9" name="矩形 8">
            <a:extLst>
              <a:ext uri="{FF2B5EF4-FFF2-40B4-BE49-F238E27FC236}">
                <a16:creationId xmlns:a16="http://schemas.microsoft.com/office/drawing/2014/main" xmlns="" id="{C3B86325-C12A-4DBE-A7F9-5C38188602DE}"/>
              </a:ext>
            </a:extLst>
          </p:cNvPr>
          <p:cNvSpPr/>
          <p:nvPr/>
        </p:nvSpPr>
        <p:spPr>
          <a:xfrm>
            <a:off x="8724291" y="5493738"/>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固态</a:t>
            </a:r>
            <a:endParaRPr lang="zh-CN" altLang="en-US" dirty="0">
              <a:solidFill>
                <a:srgbClr val="FF0000"/>
              </a:solidFill>
            </a:endParaRPr>
          </a:p>
        </p:txBody>
      </p:sp>
      <p:sp>
        <p:nvSpPr>
          <p:cNvPr id="11" name="矩形 10">
            <a:extLst>
              <a:ext uri="{FF2B5EF4-FFF2-40B4-BE49-F238E27FC236}">
                <a16:creationId xmlns:a16="http://schemas.microsoft.com/office/drawing/2014/main" xmlns="" id="{2A77E37E-D88A-4B2A-817F-7DE1501FEACD}"/>
              </a:ext>
            </a:extLst>
          </p:cNvPr>
          <p:cNvSpPr/>
          <p:nvPr/>
        </p:nvSpPr>
        <p:spPr>
          <a:xfrm>
            <a:off x="17080259" y="6944693"/>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升高</a:t>
            </a:r>
            <a:endParaRPr lang="zh-CN" altLang="en-US" dirty="0">
              <a:solidFill>
                <a:srgbClr val="FF0000"/>
              </a:solidFill>
            </a:endParaRPr>
          </a:p>
        </p:txBody>
      </p:sp>
      <p:sp>
        <p:nvSpPr>
          <p:cNvPr id="38" name="矩形 37">
            <a:extLst>
              <a:ext uri="{FF2B5EF4-FFF2-40B4-BE49-F238E27FC236}">
                <a16:creationId xmlns:a16="http://schemas.microsoft.com/office/drawing/2014/main" xmlns="" id="{244065C0-06C0-414D-9D45-7330B5B12CF2}"/>
              </a:ext>
            </a:extLst>
          </p:cNvPr>
          <p:cNvSpPr/>
          <p:nvPr/>
        </p:nvSpPr>
        <p:spPr>
          <a:xfrm>
            <a:off x="5544344" y="11029512"/>
            <a:ext cx="1422184"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增大</a:t>
            </a:r>
            <a:endParaRPr lang="zh-CN" altLang="en-US" dirty="0">
              <a:solidFill>
                <a:srgbClr val="FF0000"/>
              </a:solidFill>
            </a:endParaRPr>
          </a:p>
        </p:txBody>
      </p:sp>
    </p:spTree>
    <p:extLst>
      <p:ext uri="{BB962C8B-B14F-4D97-AF65-F5344CB8AC3E}">
        <p14:creationId xmlns:p14="http://schemas.microsoft.com/office/powerpoint/2010/main" val="4029782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29" grpId="0"/>
      <p:bldP spid="32" grpId="0"/>
      <p:bldP spid="33" grpId="0"/>
      <p:bldP spid="5" grpId="0"/>
      <p:bldP spid="7" grpId="0"/>
      <p:bldP spid="9" grpId="0"/>
      <p:bldP spid="11" grpId="0"/>
      <p:bldP spid="3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2927505"/>
            <a:ext cx="330500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烷烃</a:t>
            </a:r>
          </a:p>
        </p:txBody>
      </p:sp>
      <p:grpSp>
        <p:nvGrpSpPr>
          <p:cNvPr id="58" name="组合 57">
            <a:extLst>
              <a:ext uri="{FF2B5EF4-FFF2-40B4-BE49-F238E27FC236}">
                <a16:creationId xmlns:a16="http://schemas.microsoft.com/office/drawing/2014/main" xmlns="" id="{CE721E3E-1F4D-4715-BE3D-4039BC401BBC}"/>
              </a:ext>
            </a:extLst>
          </p:cNvPr>
          <p:cNvGrpSpPr/>
          <p:nvPr/>
        </p:nvGrpSpPr>
        <p:grpSpPr>
          <a:xfrm>
            <a:off x="6650771" y="2927505"/>
            <a:ext cx="3730380" cy="797092"/>
            <a:chOff x="6954537" y="3942218"/>
            <a:chExt cx="3730380" cy="797092"/>
          </a:xfrm>
        </p:grpSpPr>
        <p:sp>
          <p:nvSpPr>
            <p:cNvPr id="64" name="椭圆 63">
              <a:extLst>
                <a:ext uri="{FF2B5EF4-FFF2-40B4-BE49-F238E27FC236}">
                  <a16:creationId xmlns:a16="http://schemas.microsoft.com/office/drawing/2014/main" xmlns="" id="{B244AA5F-C637-4A44-87ED-CA86F6EA7405}"/>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72" name="矩形: 圆角 71">
              <a:extLst>
                <a:ext uri="{FF2B5EF4-FFF2-40B4-BE49-F238E27FC236}">
                  <a16:creationId xmlns:a16="http://schemas.microsoft.com/office/drawing/2014/main" xmlns="" id="{B92767FE-2B53-4594-9FF0-738CAADC65D4}"/>
                </a:ext>
              </a:extLst>
            </p:cNvPr>
            <p:cNvSpPr/>
            <p:nvPr/>
          </p:nvSpPr>
          <p:spPr>
            <a:xfrm>
              <a:off x="7924026" y="3947310"/>
              <a:ext cx="2760891"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化学性质</a:t>
              </a:r>
            </a:p>
          </p:txBody>
        </p:sp>
      </p:grpSp>
      <p:sp>
        <p:nvSpPr>
          <p:cNvPr id="29" name="TextBox 4">
            <a:extLst>
              <a:ext uri="{FF2B5EF4-FFF2-40B4-BE49-F238E27FC236}">
                <a16:creationId xmlns:a16="http://schemas.microsoft.com/office/drawing/2014/main" xmlns="" id="{26AD29A5-96C5-4096-8A1C-EC4201A60CD4}"/>
              </a:ext>
            </a:extLst>
          </p:cNvPr>
          <p:cNvSpPr txBox="1"/>
          <p:nvPr/>
        </p:nvSpPr>
        <p:spPr>
          <a:xfrm>
            <a:off x="4263179" y="9269603"/>
            <a:ext cx="14633786"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取代反应：在光照的条件下，烷烃和卤素单质可以发生取代反应</a:t>
            </a:r>
          </a:p>
        </p:txBody>
      </p:sp>
      <p:pic>
        <p:nvPicPr>
          <p:cNvPr id="37" name="图片 36">
            <a:extLst>
              <a:ext uri="{FF2B5EF4-FFF2-40B4-BE49-F238E27FC236}">
                <a16:creationId xmlns:a16="http://schemas.microsoft.com/office/drawing/2014/main" xmlns="" id="{23DEF23B-E1A0-4CAD-A692-CF2523D90F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3326" y="4994466"/>
            <a:ext cx="581868" cy="5114090"/>
          </a:xfrm>
          <a:prstGeom prst="rect">
            <a:avLst/>
          </a:prstGeom>
        </p:spPr>
      </p:pic>
      <p:grpSp>
        <p:nvGrpSpPr>
          <p:cNvPr id="6" name="组合 5"/>
          <p:cNvGrpSpPr/>
          <p:nvPr/>
        </p:nvGrpSpPr>
        <p:grpSpPr>
          <a:xfrm>
            <a:off x="4263179" y="4735650"/>
            <a:ext cx="14633786" cy="3825738"/>
            <a:chOff x="4263179" y="4735650"/>
            <a:chExt cx="14633786" cy="3825738"/>
          </a:xfrm>
        </p:grpSpPr>
        <p:grpSp>
          <p:nvGrpSpPr>
            <p:cNvPr id="4" name="组合 3">
              <a:extLst>
                <a:ext uri="{FF2B5EF4-FFF2-40B4-BE49-F238E27FC236}">
                  <a16:creationId xmlns:a16="http://schemas.microsoft.com/office/drawing/2014/main" xmlns="" id="{364886EB-E893-4C53-978C-B7E38136C98B}"/>
                </a:ext>
              </a:extLst>
            </p:cNvPr>
            <p:cNvGrpSpPr/>
            <p:nvPr/>
          </p:nvGrpSpPr>
          <p:grpSpPr>
            <a:xfrm>
              <a:off x="4263179" y="4735650"/>
              <a:ext cx="14633786" cy="3825738"/>
              <a:chOff x="4263179" y="5625798"/>
              <a:chExt cx="14633786" cy="3825738"/>
            </a:xfrm>
          </p:grpSpPr>
          <p:sp>
            <p:nvSpPr>
              <p:cNvPr id="55" name="TextBox 4">
                <a:extLst>
                  <a:ext uri="{FF2B5EF4-FFF2-40B4-BE49-F238E27FC236}">
                    <a16:creationId xmlns:a16="http://schemas.microsoft.com/office/drawing/2014/main" xmlns="" id="{FA48A735-2276-488F-A465-61759C6F7A9F}"/>
                  </a:ext>
                </a:extLst>
              </p:cNvPr>
              <p:cNvSpPr txBox="1"/>
              <p:nvPr/>
            </p:nvSpPr>
            <p:spPr>
              <a:xfrm>
                <a:off x="4263179" y="5625798"/>
                <a:ext cx="14633786" cy="1780296"/>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氧化反应：烷烃都具有可燃性，在空气或氧气中完全燃烧生成二氧化碳和水。</a:t>
                </a:r>
              </a:p>
            </p:txBody>
          </p:sp>
          <p:graphicFrame>
            <p:nvGraphicFramePr>
              <p:cNvPr id="2" name="对象 1">
                <a:extLst>
                  <a:ext uri="{FF2B5EF4-FFF2-40B4-BE49-F238E27FC236}">
                    <a16:creationId xmlns:a16="http://schemas.microsoft.com/office/drawing/2014/main" xmlns="" id="{32404F6A-5471-44DE-9121-0922124F0765}"/>
                  </a:ext>
                </a:extLst>
              </p:cNvPr>
              <p:cNvGraphicFramePr>
                <a:graphicFrameLocks noChangeAspect="1"/>
              </p:cNvGraphicFramePr>
              <p:nvPr>
                <p:extLst>
                  <p:ext uri="{D42A27DB-BD31-4B8C-83A1-F6EECF244321}">
                    <p14:modId xmlns:p14="http://schemas.microsoft.com/office/powerpoint/2010/main" val="1810038863"/>
                  </p:ext>
                </p:extLst>
              </p:nvPr>
            </p:nvGraphicFramePr>
            <p:xfrm>
              <a:off x="5518150" y="7641786"/>
              <a:ext cx="12260263" cy="1809750"/>
            </p:xfrm>
            <a:graphic>
              <a:graphicData uri="http://schemas.openxmlformats.org/presentationml/2006/ole">
                <mc:AlternateContent xmlns:mc="http://schemas.openxmlformats.org/markup-compatibility/2006">
                  <mc:Choice xmlns:v="urn:schemas-microsoft-com:vml" Requires="v">
                    <p:oleObj spid="_x0000_s6256" name="Equation" r:id="rId5" imgW="2666880" imgH="393480" progId="Equation.DSMT4">
                      <p:embed/>
                    </p:oleObj>
                  </mc:Choice>
                  <mc:Fallback>
                    <p:oleObj name="Equation" r:id="rId5" imgW="2666880" imgH="393480" progId="Equation.DSMT4">
                      <p:embed/>
                      <p:pic>
                        <p:nvPicPr>
                          <p:cNvPr id="0" name=""/>
                          <p:cNvPicPr/>
                          <p:nvPr/>
                        </p:nvPicPr>
                        <p:blipFill>
                          <a:blip r:embed="rId6"/>
                          <a:stretch>
                            <a:fillRect/>
                          </a:stretch>
                        </p:blipFill>
                        <p:spPr>
                          <a:xfrm>
                            <a:off x="5518150" y="7641786"/>
                            <a:ext cx="12260263" cy="1809750"/>
                          </a:xfrm>
                          <a:prstGeom prst="rect">
                            <a:avLst/>
                          </a:prstGeom>
                        </p:spPr>
                      </p:pic>
                    </p:oleObj>
                  </mc:Fallback>
                </mc:AlternateContent>
              </a:graphicData>
            </a:graphic>
          </p:graphicFrame>
        </p:grpSp>
        <p:sp>
          <p:nvSpPr>
            <p:cNvPr id="5" name="TextBox 4"/>
            <p:cNvSpPr txBox="1"/>
            <p:nvPr/>
          </p:nvSpPr>
          <p:spPr>
            <a:xfrm>
              <a:off x="10825316" y="6869910"/>
              <a:ext cx="1858297" cy="830997"/>
            </a:xfrm>
            <a:prstGeom prst="rect">
              <a:avLst/>
            </a:prstGeom>
            <a:noFill/>
          </p:spPr>
          <p:txBody>
            <a:bodyPr wrap="square" rtlCol="0">
              <a:spAutoFit/>
            </a:bodyPr>
            <a:lstStyle/>
            <a:p>
              <a:r>
                <a:rPr lang="zh-CN" altLang="en-US" sz="4800" dirty="0">
                  <a:latin typeface="+mn-ea"/>
                </a:rPr>
                <a:t>点燃</a:t>
              </a:r>
            </a:p>
          </p:txBody>
        </p:sp>
      </p:grpSp>
    </p:spTree>
    <p:extLst>
      <p:ext uri="{BB962C8B-B14F-4D97-AF65-F5344CB8AC3E}">
        <p14:creationId xmlns:p14="http://schemas.microsoft.com/office/powerpoint/2010/main" val="162377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2704141" y="2871478"/>
            <a:ext cx="3305009"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黑体" panose="02010609060101010101" pitchFamily="49" charset="-122"/>
                <a:ea typeface="黑体" panose="02010609060101010101" pitchFamily="49" charset="-122"/>
              </a:rPr>
              <a:t>烷烃</a:t>
            </a:r>
          </a:p>
        </p:txBody>
      </p:sp>
      <p:grpSp>
        <p:nvGrpSpPr>
          <p:cNvPr id="58" name="组合 57">
            <a:extLst>
              <a:ext uri="{FF2B5EF4-FFF2-40B4-BE49-F238E27FC236}">
                <a16:creationId xmlns:a16="http://schemas.microsoft.com/office/drawing/2014/main" xmlns="" id="{CE721E3E-1F4D-4715-BE3D-4039BC401BBC}"/>
              </a:ext>
            </a:extLst>
          </p:cNvPr>
          <p:cNvGrpSpPr/>
          <p:nvPr/>
        </p:nvGrpSpPr>
        <p:grpSpPr>
          <a:xfrm>
            <a:off x="6429247" y="2830565"/>
            <a:ext cx="3730380" cy="797092"/>
            <a:chOff x="6954537" y="3942218"/>
            <a:chExt cx="3730380" cy="797092"/>
          </a:xfrm>
        </p:grpSpPr>
        <p:sp>
          <p:nvSpPr>
            <p:cNvPr id="64" name="椭圆 63">
              <a:extLst>
                <a:ext uri="{FF2B5EF4-FFF2-40B4-BE49-F238E27FC236}">
                  <a16:creationId xmlns:a16="http://schemas.microsoft.com/office/drawing/2014/main" xmlns="" id="{B244AA5F-C637-4A44-87ED-CA86F6EA7405}"/>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72" name="矩形: 圆角 71">
              <a:extLst>
                <a:ext uri="{FF2B5EF4-FFF2-40B4-BE49-F238E27FC236}">
                  <a16:creationId xmlns:a16="http://schemas.microsoft.com/office/drawing/2014/main" xmlns="" id="{B92767FE-2B53-4594-9FF0-738CAADC65D4}"/>
                </a:ext>
              </a:extLst>
            </p:cNvPr>
            <p:cNvSpPr/>
            <p:nvPr/>
          </p:nvSpPr>
          <p:spPr>
            <a:xfrm>
              <a:off x="7924026" y="3947310"/>
              <a:ext cx="2760891"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习惯命名</a:t>
              </a:r>
            </a:p>
          </p:txBody>
        </p:sp>
      </p:grpSp>
      <p:sp>
        <p:nvSpPr>
          <p:cNvPr id="30" name="TextBox 4">
            <a:extLst>
              <a:ext uri="{FF2B5EF4-FFF2-40B4-BE49-F238E27FC236}">
                <a16:creationId xmlns:a16="http://schemas.microsoft.com/office/drawing/2014/main" xmlns="" id="{BA6D4DC4-AB43-427F-A473-B83B7FCAC270}"/>
              </a:ext>
            </a:extLst>
          </p:cNvPr>
          <p:cNvSpPr txBox="1"/>
          <p:nvPr/>
        </p:nvSpPr>
        <p:spPr>
          <a:xfrm>
            <a:off x="1286430" y="5602118"/>
            <a:ext cx="863965" cy="363791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碳</a:t>
            </a:r>
            <a:endParaRPr lang="en-US" altLang="zh-CN" sz="4800" b="1" dirty="0">
              <a:solidFill>
                <a:prstClr val="black"/>
              </a:solidFill>
              <a:ea typeface="宋体" panose="02010600030101010101" pitchFamily="2" charset="-122"/>
              <a:sym typeface="+mn-lt"/>
            </a:endParaRPr>
          </a:p>
          <a:p>
            <a:pPr defTabSz="1825681">
              <a:lnSpc>
                <a:spcPct val="120000"/>
              </a:lnSpc>
            </a:pPr>
            <a:r>
              <a:rPr lang="zh-CN" altLang="en-US" sz="4800" b="1" dirty="0">
                <a:solidFill>
                  <a:prstClr val="black"/>
                </a:solidFill>
                <a:ea typeface="宋体" panose="02010600030101010101" pitchFamily="2" charset="-122"/>
                <a:sym typeface="+mn-lt"/>
              </a:rPr>
              <a:t>原</a:t>
            </a:r>
            <a:endParaRPr lang="en-US" altLang="zh-CN" sz="4800" b="1" dirty="0">
              <a:solidFill>
                <a:prstClr val="black"/>
              </a:solidFill>
              <a:ea typeface="宋体" panose="02010600030101010101" pitchFamily="2" charset="-122"/>
              <a:sym typeface="+mn-lt"/>
            </a:endParaRPr>
          </a:p>
          <a:p>
            <a:pPr defTabSz="1825681">
              <a:lnSpc>
                <a:spcPct val="120000"/>
              </a:lnSpc>
            </a:pPr>
            <a:r>
              <a:rPr lang="zh-CN" altLang="en-US" sz="4800" b="1" dirty="0">
                <a:solidFill>
                  <a:prstClr val="black"/>
                </a:solidFill>
                <a:ea typeface="宋体" panose="02010600030101010101" pitchFamily="2" charset="-122"/>
                <a:sym typeface="+mn-lt"/>
              </a:rPr>
              <a:t>子</a:t>
            </a:r>
            <a:endParaRPr lang="en-US" altLang="zh-CN" sz="4800" b="1" dirty="0">
              <a:solidFill>
                <a:prstClr val="black"/>
              </a:solidFill>
              <a:ea typeface="宋体" panose="02010600030101010101" pitchFamily="2" charset="-122"/>
              <a:sym typeface="+mn-lt"/>
            </a:endParaRPr>
          </a:p>
          <a:p>
            <a:pPr defTabSz="1825681">
              <a:lnSpc>
                <a:spcPct val="120000"/>
              </a:lnSpc>
            </a:pPr>
            <a:r>
              <a:rPr lang="zh-CN" altLang="en-US" sz="4800" b="1" dirty="0">
                <a:solidFill>
                  <a:prstClr val="black"/>
                </a:solidFill>
                <a:ea typeface="宋体" panose="02010600030101010101" pitchFamily="2" charset="-122"/>
                <a:sym typeface="+mn-lt"/>
              </a:rPr>
              <a:t>数</a:t>
            </a:r>
          </a:p>
        </p:txBody>
      </p:sp>
      <p:grpSp>
        <p:nvGrpSpPr>
          <p:cNvPr id="7" name="组合 6">
            <a:extLst>
              <a:ext uri="{FF2B5EF4-FFF2-40B4-BE49-F238E27FC236}">
                <a16:creationId xmlns:a16="http://schemas.microsoft.com/office/drawing/2014/main" xmlns="" id="{EE97B6A5-02A5-42AA-A2D6-73E3D632D3E7}"/>
              </a:ext>
            </a:extLst>
          </p:cNvPr>
          <p:cNvGrpSpPr/>
          <p:nvPr/>
        </p:nvGrpSpPr>
        <p:grpSpPr>
          <a:xfrm>
            <a:off x="3317313" y="4112047"/>
            <a:ext cx="7700088" cy="4732571"/>
            <a:chOff x="4823619" y="3285155"/>
            <a:chExt cx="7700088" cy="4732571"/>
          </a:xfrm>
        </p:grpSpPr>
        <p:sp>
          <p:nvSpPr>
            <p:cNvPr id="55" name="TextBox 4">
              <a:extLst>
                <a:ext uri="{FF2B5EF4-FFF2-40B4-BE49-F238E27FC236}">
                  <a16:creationId xmlns:a16="http://schemas.microsoft.com/office/drawing/2014/main" xmlns="" id="{FA48A735-2276-488F-A465-61759C6F7A9F}"/>
                </a:ext>
              </a:extLst>
            </p:cNvPr>
            <p:cNvSpPr txBox="1"/>
            <p:nvPr/>
          </p:nvSpPr>
          <p:spPr>
            <a:xfrm>
              <a:off x="4823619" y="3285155"/>
              <a:ext cx="7362031" cy="2452210"/>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400" b="1" dirty="0">
                  <a:solidFill>
                    <a:prstClr val="black"/>
                  </a:solidFill>
                  <a:ea typeface="宋体" panose="02010600030101010101" pitchFamily="2" charset="-122"/>
                  <a:sym typeface="+mn-lt"/>
                </a:rPr>
                <a:t>十个以下：依次用甲、乙、丙、丁、戊、己、庚、辛、壬、癸</a:t>
              </a:r>
            </a:p>
          </p:txBody>
        </p:sp>
        <p:grpSp>
          <p:nvGrpSpPr>
            <p:cNvPr id="6" name="组合 5">
              <a:extLst>
                <a:ext uri="{FF2B5EF4-FFF2-40B4-BE49-F238E27FC236}">
                  <a16:creationId xmlns:a16="http://schemas.microsoft.com/office/drawing/2014/main" xmlns="" id="{5BADF763-D2B6-4F72-BF10-E8DC1E947B52}"/>
                </a:ext>
              </a:extLst>
            </p:cNvPr>
            <p:cNvGrpSpPr/>
            <p:nvPr/>
          </p:nvGrpSpPr>
          <p:grpSpPr>
            <a:xfrm>
              <a:off x="5544344" y="6378046"/>
              <a:ext cx="6979363" cy="1639680"/>
              <a:chOff x="5540729" y="7951454"/>
              <a:chExt cx="6979363" cy="1639680"/>
            </a:xfrm>
          </p:grpSpPr>
          <p:sp>
            <p:nvSpPr>
              <p:cNvPr id="5" name="椭圆 4">
                <a:extLst>
                  <a:ext uri="{FF2B5EF4-FFF2-40B4-BE49-F238E27FC236}">
                    <a16:creationId xmlns:a16="http://schemas.microsoft.com/office/drawing/2014/main" xmlns="" id="{9393C193-DE47-4513-B225-01F2731C4ACF}"/>
                  </a:ext>
                </a:extLst>
              </p:cNvPr>
              <p:cNvSpPr/>
              <p:nvPr/>
            </p:nvSpPr>
            <p:spPr>
              <a:xfrm>
                <a:off x="5540729" y="8128436"/>
                <a:ext cx="792000" cy="79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latin typeface="黑体" panose="02010609060101010101" pitchFamily="49" charset="-122"/>
                    <a:ea typeface="黑体" panose="02010609060101010101" pitchFamily="49" charset="-122"/>
                  </a:rPr>
                  <a:t>例</a:t>
                </a:r>
              </a:p>
            </p:txBody>
          </p:sp>
          <p:sp>
            <p:nvSpPr>
              <p:cNvPr id="31" name="TextBox 4">
                <a:extLst>
                  <a:ext uri="{FF2B5EF4-FFF2-40B4-BE49-F238E27FC236}">
                    <a16:creationId xmlns:a16="http://schemas.microsoft.com/office/drawing/2014/main" xmlns="" id="{18B08B8A-AB9F-413A-98C1-047151A800BF}"/>
                  </a:ext>
                </a:extLst>
              </p:cNvPr>
              <p:cNvSpPr txBox="1"/>
              <p:nvPr/>
            </p:nvSpPr>
            <p:spPr>
              <a:xfrm>
                <a:off x="6734179" y="7951454"/>
                <a:ext cx="5785913" cy="1639680"/>
              </a:xfrm>
              <a:prstGeom prst="rect">
                <a:avLst/>
              </a:prstGeom>
              <a:noFill/>
            </p:spPr>
            <p:txBody>
              <a:bodyPr wrap="square" rtlCol="0">
                <a:spAutoFit/>
              </a:bodyPr>
              <a:lstStyle/>
              <a:p>
                <a:pP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4</a:t>
                </a:r>
                <a:r>
                  <a:rPr lang="en-US" altLang="zh-CN" sz="4400" b="1" dirty="0">
                    <a:solidFill>
                      <a:prstClr val="black"/>
                    </a:solidFill>
                    <a:ea typeface="楷体" panose="02010609060101010101" pitchFamily="49" charset="-122"/>
                    <a:sym typeface="+mn-lt"/>
                  </a:rPr>
                  <a:t>         CH</a:t>
                </a:r>
                <a:r>
                  <a:rPr lang="en-US" altLang="zh-CN" sz="4400" b="1" baseline="-25000" dirty="0">
                    <a:solidFill>
                      <a:prstClr val="black"/>
                    </a:solidFill>
                    <a:ea typeface="楷体" panose="02010609060101010101" pitchFamily="49" charset="-122"/>
                    <a:sym typeface="+mn-lt"/>
                  </a:rPr>
                  <a:t>3</a:t>
                </a: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p>
              <a:p>
                <a:pPr defTabSz="1825681">
                  <a:lnSpc>
                    <a:spcPct val="120000"/>
                  </a:lnSpc>
                </a:pPr>
                <a:r>
                  <a:rPr lang="zh-CN" altLang="en-US" sz="4400" b="1" dirty="0">
                    <a:solidFill>
                      <a:prstClr val="black"/>
                    </a:solidFill>
                    <a:ea typeface="楷体" panose="02010609060101010101" pitchFamily="49" charset="-122"/>
                    <a:sym typeface="+mn-lt"/>
                  </a:rPr>
                  <a:t>甲烷          乙烷</a:t>
                </a:r>
              </a:p>
            </p:txBody>
          </p:sp>
        </p:grpSp>
      </p:grpSp>
      <p:grpSp>
        <p:nvGrpSpPr>
          <p:cNvPr id="34" name="组合 33">
            <a:extLst>
              <a:ext uri="{FF2B5EF4-FFF2-40B4-BE49-F238E27FC236}">
                <a16:creationId xmlns:a16="http://schemas.microsoft.com/office/drawing/2014/main" xmlns="" id="{977DDB95-D3B2-475E-8BC1-7FB22B74FF2E}"/>
              </a:ext>
            </a:extLst>
          </p:cNvPr>
          <p:cNvGrpSpPr/>
          <p:nvPr/>
        </p:nvGrpSpPr>
        <p:grpSpPr>
          <a:xfrm>
            <a:off x="3317313" y="9759943"/>
            <a:ext cx="7362031" cy="2624529"/>
            <a:chOff x="4823619" y="3285155"/>
            <a:chExt cx="7362031" cy="2624529"/>
          </a:xfrm>
        </p:grpSpPr>
        <p:sp>
          <p:nvSpPr>
            <p:cNvPr id="35" name="TextBox 4">
              <a:extLst>
                <a:ext uri="{FF2B5EF4-FFF2-40B4-BE49-F238E27FC236}">
                  <a16:creationId xmlns:a16="http://schemas.microsoft.com/office/drawing/2014/main" xmlns="" id="{9C2D5C99-1509-43F5-B6C1-A0871882808A}"/>
                </a:ext>
              </a:extLst>
            </p:cNvPr>
            <p:cNvSpPr txBox="1"/>
            <p:nvPr/>
          </p:nvSpPr>
          <p:spPr>
            <a:xfrm>
              <a:off x="4823619" y="3285155"/>
              <a:ext cx="7362031" cy="827150"/>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400" b="1" dirty="0">
                  <a:solidFill>
                    <a:prstClr val="black"/>
                  </a:solidFill>
                  <a:ea typeface="宋体" panose="02010600030101010101" pitchFamily="2" charset="-122"/>
                  <a:sym typeface="+mn-lt"/>
                </a:rPr>
                <a:t>十个以上：用汉字表示</a:t>
              </a:r>
            </a:p>
          </p:txBody>
        </p:sp>
        <p:grpSp>
          <p:nvGrpSpPr>
            <p:cNvPr id="36" name="组合 35">
              <a:extLst>
                <a:ext uri="{FF2B5EF4-FFF2-40B4-BE49-F238E27FC236}">
                  <a16:creationId xmlns:a16="http://schemas.microsoft.com/office/drawing/2014/main" xmlns="" id="{BFF6B441-7530-4E35-9C32-F8162975A052}"/>
                </a:ext>
              </a:extLst>
            </p:cNvPr>
            <p:cNvGrpSpPr/>
            <p:nvPr/>
          </p:nvGrpSpPr>
          <p:grpSpPr>
            <a:xfrm>
              <a:off x="5544344" y="4270004"/>
              <a:ext cx="3890637" cy="1639680"/>
              <a:chOff x="5540729" y="5843412"/>
              <a:chExt cx="3890637" cy="1639680"/>
            </a:xfrm>
          </p:grpSpPr>
          <p:sp>
            <p:nvSpPr>
              <p:cNvPr id="38" name="椭圆 37">
                <a:extLst>
                  <a:ext uri="{FF2B5EF4-FFF2-40B4-BE49-F238E27FC236}">
                    <a16:creationId xmlns:a16="http://schemas.microsoft.com/office/drawing/2014/main" xmlns="" id="{D5CA2BB0-4F65-433B-A074-5019F7593F26}"/>
                  </a:ext>
                </a:extLst>
              </p:cNvPr>
              <p:cNvSpPr/>
              <p:nvPr/>
            </p:nvSpPr>
            <p:spPr>
              <a:xfrm>
                <a:off x="5540729" y="6020394"/>
                <a:ext cx="792000" cy="79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latin typeface="黑体" panose="02010609060101010101" pitchFamily="49" charset="-122"/>
                    <a:ea typeface="黑体" panose="02010609060101010101" pitchFamily="49" charset="-122"/>
                  </a:rPr>
                  <a:t>例</a:t>
                </a:r>
              </a:p>
            </p:txBody>
          </p:sp>
          <p:sp>
            <p:nvSpPr>
              <p:cNvPr id="39" name="TextBox 4">
                <a:extLst>
                  <a:ext uri="{FF2B5EF4-FFF2-40B4-BE49-F238E27FC236}">
                    <a16:creationId xmlns:a16="http://schemas.microsoft.com/office/drawing/2014/main" xmlns="" id="{9A78C18B-F7B1-477E-BABC-CE752DB7A952}"/>
                  </a:ext>
                </a:extLst>
              </p:cNvPr>
              <p:cNvSpPr txBox="1"/>
              <p:nvPr/>
            </p:nvSpPr>
            <p:spPr>
              <a:xfrm>
                <a:off x="6734179" y="5843412"/>
                <a:ext cx="2697187" cy="1639680"/>
              </a:xfrm>
              <a:prstGeom prst="rect">
                <a:avLst/>
              </a:prstGeom>
              <a:noFill/>
            </p:spPr>
            <p:txBody>
              <a:bodyPr wrap="square" rtlCol="0">
                <a:spAutoFit/>
              </a:bodyPr>
              <a:lstStyle/>
              <a:p>
                <a:pPr defTabSz="1825681">
                  <a:lnSpc>
                    <a:spcPct val="120000"/>
                  </a:lnSpc>
                </a:pPr>
                <a:r>
                  <a:rPr lang="en-US" altLang="zh-CN" sz="4400" b="1" dirty="0">
                    <a:solidFill>
                      <a:prstClr val="black"/>
                    </a:solidFill>
                    <a:ea typeface="楷体" panose="02010609060101010101" pitchFamily="49" charset="-122"/>
                    <a:sym typeface="+mn-lt"/>
                  </a:rPr>
                  <a:t>C</a:t>
                </a:r>
                <a:r>
                  <a:rPr lang="en-US" altLang="zh-CN" sz="4400" b="1" baseline="-25000" dirty="0">
                    <a:solidFill>
                      <a:prstClr val="black"/>
                    </a:solidFill>
                    <a:ea typeface="楷体" panose="02010609060101010101" pitchFamily="49" charset="-122"/>
                    <a:sym typeface="+mn-lt"/>
                  </a:rPr>
                  <a:t>11</a:t>
                </a:r>
                <a:r>
                  <a:rPr lang="en-US" altLang="zh-CN" sz="4400" b="1" dirty="0">
                    <a:solidFill>
                      <a:prstClr val="black"/>
                    </a:solidFill>
                    <a:ea typeface="楷体" panose="02010609060101010101" pitchFamily="49" charset="-122"/>
                    <a:sym typeface="+mn-lt"/>
                  </a:rPr>
                  <a:t>H</a:t>
                </a:r>
                <a:r>
                  <a:rPr lang="en-US" altLang="zh-CN" sz="4400" b="1" baseline="-25000" dirty="0">
                    <a:solidFill>
                      <a:prstClr val="black"/>
                    </a:solidFill>
                    <a:ea typeface="楷体" panose="02010609060101010101" pitchFamily="49" charset="-122"/>
                    <a:sym typeface="+mn-lt"/>
                  </a:rPr>
                  <a:t>24</a:t>
                </a:r>
              </a:p>
              <a:p>
                <a:pPr defTabSz="1825681">
                  <a:lnSpc>
                    <a:spcPct val="120000"/>
                  </a:lnSpc>
                </a:pPr>
                <a:r>
                  <a:rPr lang="zh-CN" altLang="en-US" sz="4400" b="1" dirty="0">
                    <a:solidFill>
                      <a:prstClr val="black"/>
                    </a:solidFill>
                    <a:ea typeface="楷体" panose="02010609060101010101" pitchFamily="49" charset="-122"/>
                    <a:sym typeface="+mn-lt"/>
                  </a:rPr>
                  <a:t>十一烷</a:t>
                </a:r>
              </a:p>
            </p:txBody>
          </p:sp>
        </p:grpSp>
      </p:grpSp>
      <p:grpSp>
        <p:nvGrpSpPr>
          <p:cNvPr id="40" name="组合 39">
            <a:extLst>
              <a:ext uri="{FF2B5EF4-FFF2-40B4-BE49-F238E27FC236}">
                <a16:creationId xmlns:a16="http://schemas.microsoft.com/office/drawing/2014/main" xmlns="" id="{E1785BEF-D2E0-4EFE-8EDE-C156A0162425}"/>
              </a:ext>
            </a:extLst>
          </p:cNvPr>
          <p:cNvGrpSpPr/>
          <p:nvPr/>
        </p:nvGrpSpPr>
        <p:grpSpPr>
          <a:xfrm>
            <a:off x="11949797" y="3096628"/>
            <a:ext cx="10441611" cy="2868369"/>
            <a:chOff x="4823619" y="3285155"/>
            <a:chExt cx="10441611" cy="2868369"/>
          </a:xfrm>
        </p:grpSpPr>
        <p:sp>
          <p:nvSpPr>
            <p:cNvPr id="41" name="TextBox 4">
              <a:extLst>
                <a:ext uri="{FF2B5EF4-FFF2-40B4-BE49-F238E27FC236}">
                  <a16:creationId xmlns:a16="http://schemas.microsoft.com/office/drawing/2014/main" xmlns="" id="{75AE7D11-87C3-4742-BC1A-71845EA39B21}"/>
                </a:ext>
              </a:extLst>
            </p:cNvPr>
            <p:cNvSpPr txBox="1"/>
            <p:nvPr/>
          </p:nvSpPr>
          <p:spPr>
            <a:xfrm>
              <a:off x="4823619" y="3285155"/>
              <a:ext cx="10441611" cy="827150"/>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400" b="1" dirty="0">
                  <a:solidFill>
                    <a:prstClr val="black"/>
                  </a:solidFill>
                  <a:ea typeface="宋体" panose="02010600030101010101" pitchFamily="2" charset="-122"/>
                  <a:sym typeface="+mn-lt"/>
                </a:rPr>
                <a:t>相同时：用“正”“异”“新”来区分</a:t>
              </a:r>
            </a:p>
          </p:txBody>
        </p:sp>
        <p:grpSp>
          <p:nvGrpSpPr>
            <p:cNvPr id="42" name="组合 41">
              <a:extLst>
                <a:ext uri="{FF2B5EF4-FFF2-40B4-BE49-F238E27FC236}">
                  <a16:creationId xmlns:a16="http://schemas.microsoft.com/office/drawing/2014/main" xmlns="" id="{3D751F87-8DA8-4C01-B812-041E3C96FA88}"/>
                </a:ext>
              </a:extLst>
            </p:cNvPr>
            <p:cNvGrpSpPr/>
            <p:nvPr/>
          </p:nvGrpSpPr>
          <p:grpSpPr>
            <a:xfrm>
              <a:off x="5544344" y="4513844"/>
              <a:ext cx="9720886" cy="1639680"/>
              <a:chOff x="5540729" y="6087252"/>
              <a:chExt cx="9720886" cy="1639680"/>
            </a:xfrm>
          </p:grpSpPr>
          <p:sp>
            <p:nvSpPr>
              <p:cNvPr id="43" name="椭圆 42">
                <a:extLst>
                  <a:ext uri="{FF2B5EF4-FFF2-40B4-BE49-F238E27FC236}">
                    <a16:creationId xmlns:a16="http://schemas.microsoft.com/office/drawing/2014/main" xmlns="" id="{8AC49428-B749-48B5-A0C2-B8B64F7B5938}"/>
                  </a:ext>
                </a:extLst>
              </p:cNvPr>
              <p:cNvSpPr/>
              <p:nvPr/>
            </p:nvSpPr>
            <p:spPr>
              <a:xfrm>
                <a:off x="5540729" y="6264234"/>
                <a:ext cx="792000" cy="79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latin typeface="黑体" panose="02010609060101010101" pitchFamily="49" charset="-122"/>
                    <a:ea typeface="黑体" panose="02010609060101010101" pitchFamily="49" charset="-122"/>
                  </a:rPr>
                  <a:t>例</a:t>
                </a:r>
              </a:p>
            </p:txBody>
          </p:sp>
          <p:sp>
            <p:nvSpPr>
              <p:cNvPr id="44" name="TextBox 4">
                <a:extLst>
                  <a:ext uri="{FF2B5EF4-FFF2-40B4-BE49-F238E27FC236}">
                    <a16:creationId xmlns:a16="http://schemas.microsoft.com/office/drawing/2014/main" xmlns="" id="{7C1B81F7-92AD-4A12-9EAA-04192422D10B}"/>
                  </a:ext>
                </a:extLst>
              </p:cNvPr>
              <p:cNvSpPr txBox="1"/>
              <p:nvPr/>
            </p:nvSpPr>
            <p:spPr>
              <a:xfrm>
                <a:off x="6734179" y="6087252"/>
                <a:ext cx="8527436" cy="1639680"/>
              </a:xfrm>
              <a:prstGeom prst="rect">
                <a:avLst/>
              </a:prstGeom>
              <a:noFill/>
            </p:spPr>
            <p:txBody>
              <a:bodyPr wrap="square" rtlCol="0">
                <a:spAutoFit/>
              </a:bodyPr>
              <a:lstStyle/>
              <a:p>
                <a:pPr algn="ct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2</a:t>
                </a:r>
                <a:r>
                  <a:rPr lang="en-US" altLang="zh-CN" sz="4400" b="1" dirty="0">
                    <a:solidFill>
                      <a:prstClr val="black"/>
                    </a:solidFill>
                    <a:ea typeface="楷体" panose="02010609060101010101" pitchFamily="49" charset="-122"/>
                    <a:sym typeface="+mn-lt"/>
                  </a:rPr>
                  <a:t> — CH</a:t>
                </a:r>
                <a:r>
                  <a:rPr lang="en-US" altLang="zh-CN" sz="4400" b="1" baseline="-25000" dirty="0">
                    <a:solidFill>
                      <a:prstClr val="black"/>
                    </a:solidFill>
                    <a:ea typeface="楷体" panose="02010609060101010101" pitchFamily="49" charset="-122"/>
                    <a:sym typeface="+mn-lt"/>
                  </a:rPr>
                  <a:t>2</a:t>
                </a:r>
                <a:r>
                  <a:rPr lang="en-US" altLang="zh-CN" sz="4400" b="1" dirty="0">
                    <a:solidFill>
                      <a:prstClr val="black"/>
                    </a:solidFill>
                    <a:ea typeface="楷体" panose="02010609060101010101" pitchFamily="49" charset="-122"/>
                    <a:sym typeface="+mn-lt"/>
                  </a:rPr>
                  <a:t> — CH</a:t>
                </a:r>
                <a:r>
                  <a:rPr lang="en-US" altLang="zh-CN" sz="4400" b="1" baseline="-25000" dirty="0">
                    <a:solidFill>
                      <a:prstClr val="black"/>
                    </a:solidFill>
                    <a:ea typeface="楷体" panose="02010609060101010101" pitchFamily="49" charset="-122"/>
                    <a:sym typeface="+mn-lt"/>
                  </a:rPr>
                  <a:t>2</a:t>
                </a:r>
                <a:r>
                  <a:rPr lang="en-US" altLang="zh-CN" sz="4400" b="1" dirty="0">
                    <a:solidFill>
                      <a:prstClr val="black"/>
                    </a:solidFill>
                    <a:ea typeface="楷体" panose="02010609060101010101" pitchFamily="49" charset="-122"/>
                    <a:sym typeface="+mn-lt"/>
                  </a:rPr>
                  <a:t> — CH</a:t>
                </a:r>
                <a:r>
                  <a:rPr lang="en-US" altLang="zh-CN" sz="4400" b="1" baseline="-25000" dirty="0">
                    <a:solidFill>
                      <a:prstClr val="black"/>
                    </a:solidFill>
                    <a:ea typeface="楷体" panose="02010609060101010101" pitchFamily="49" charset="-122"/>
                    <a:sym typeface="+mn-lt"/>
                  </a:rPr>
                  <a:t>3</a:t>
                </a:r>
                <a:endParaRPr lang="en-US" altLang="zh-CN" sz="4400" b="1" dirty="0">
                  <a:solidFill>
                    <a:prstClr val="black"/>
                  </a:solidFill>
                  <a:ea typeface="楷体" panose="02010609060101010101" pitchFamily="49" charset="-122"/>
                  <a:sym typeface="+mn-lt"/>
                </a:endParaRPr>
              </a:p>
              <a:p>
                <a:pPr algn="ctr" defTabSz="1825681">
                  <a:lnSpc>
                    <a:spcPct val="120000"/>
                  </a:lnSpc>
                </a:pPr>
                <a:r>
                  <a:rPr lang="zh-CN" altLang="en-US" sz="4400" b="1" dirty="0">
                    <a:solidFill>
                      <a:prstClr val="black"/>
                    </a:solidFill>
                    <a:ea typeface="楷体" panose="02010609060101010101" pitchFamily="49" charset="-122"/>
                    <a:sym typeface="+mn-lt"/>
                  </a:rPr>
                  <a:t>正戊烷</a:t>
                </a:r>
              </a:p>
            </p:txBody>
          </p:sp>
        </p:grpSp>
      </p:grpSp>
      <p:grpSp>
        <p:nvGrpSpPr>
          <p:cNvPr id="12" name="组合 11">
            <a:extLst>
              <a:ext uri="{FF2B5EF4-FFF2-40B4-BE49-F238E27FC236}">
                <a16:creationId xmlns:a16="http://schemas.microsoft.com/office/drawing/2014/main" xmlns="" id="{3F60F238-733D-41B0-9D26-36B248CB5603}"/>
              </a:ext>
            </a:extLst>
          </p:cNvPr>
          <p:cNvGrpSpPr/>
          <p:nvPr/>
        </p:nvGrpSpPr>
        <p:grpSpPr>
          <a:xfrm>
            <a:off x="13657569" y="6548833"/>
            <a:ext cx="7362031" cy="2686605"/>
            <a:chOff x="13550573" y="6678776"/>
            <a:chExt cx="7362031" cy="2686605"/>
          </a:xfrm>
        </p:grpSpPr>
        <p:sp>
          <p:nvSpPr>
            <p:cNvPr id="45" name="TextBox 4">
              <a:extLst>
                <a:ext uri="{FF2B5EF4-FFF2-40B4-BE49-F238E27FC236}">
                  <a16:creationId xmlns:a16="http://schemas.microsoft.com/office/drawing/2014/main" xmlns="" id="{66107138-73D9-4E36-A19C-4E6A8FA41399}"/>
                </a:ext>
              </a:extLst>
            </p:cNvPr>
            <p:cNvSpPr txBox="1"/>
            <p:nvPr/>
          </p:nvSpPr>
          <p:spPr>
            <a:xfrm>
              <a:off x="13550573" y="7725701"/>
              <a:ext cx="7362031" cy="1639680"/>
            </a:xfrm>
            <a:prstGeom prst="rect">
              <a:avLst/>
            </a:prstGeom>
            <a:noFill/>
          </p:spPr>
          <p:txBody>
            <a:bodyPr wrap="square" rtlCol="0">
              <a:spAutoFit/>
            </a:bodyPr>
            <a:lstStyle/>
            <a:p>
              <a:pPr algn="ct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2</a:t>
              </a:r>
              <a:r>
                <a:rPr lang="en-US" altLang="zh-CN" sz="4400" b="1" dirty="0">
                  <a:solidFill>
                    <a:prstClr val="black"/>
                  </a:solidFill>
                  <a:ea typeface="楷体" panose="02010609060101010101" pitchFamily="49" charset="-122"/>
                  <a:sym typeface="+mn-lt"/>
                </a:rPr>
                <a:t> — CH — CH</a:t>
              </a:r>
              <a:r>
                <a:rPr lang="en-US" altLang="zh-CN" sz="4400" b="1" baseline="-25000" dirty="0">
                  <a:solidFill>
                    <a:prstClr val="black"/>
                  </a:solidFill>
                  <a:ea typeface="楷体" panose="02010609060101010101" pitchFamily="49" charset="-122"/>
                  <a:sym typeface="+mn-lt"/>
                </a:rPr>
                <a:t>3</a:t>
              </a:r>
              <a:endParaRPr lang="en-US" altLang="zh-CN" sz="4400" b="1" dirty="0">
                <a:solidFill>
                  <a:prstClr val="black"/>
                </a:solidFill>
                <a:ea typeface="楷体" panose="02010609060101010101" pitchFamily="49" charset="-122"/>
                <a:sym typeface="+mn-lt"/>
              </a:endParaRPr>
            </a:p>
            <a:p>
              <a:pPr algn="ctr" defTabSz="1825681">
                <a:lnSpc>
                  <a:spcPct val="120000"/>
                </a:lnSpc>
              </a:pPr>
              <a:r>
                <a:rPr lang="zh-CN" altLang="en-US" sz="4400" b="1" dirty="0">
                  <a:solidFill>
                    <a:prstClr val="black"/>
                  </a:solidFill>
                  <a:ea typeface="楷体" panose="02010609060101010101" pitchFamily="49" charset="-122"/>
                  <a:sym typeface="+mn-lt"/>
                </a:rPr>
                <a:t>异戊烷</a:t>
              </a:r>
            </a:p>
          </p:txBody>
        </p:sp>
        <p:sp>
          <p:nvSpPr>
            <p:cNvPr id="9" name="矩形 8">
              <a:extLst>
                <a:ext uri="{FF2B5EF4-FFF2-40B4-BE49-F238E27FC236}">
                  <a16:creationId xmlns:a16="http://schemas.microsoft.com/office/drawing/2014/main" xmlns="" id="{C95895EB-075F-48DB-8C38-10F9214DA0B8}"/>
                </a:ext>
              </a:extLst>
            </p:cNvPr>
            <p:cNvSpPr/>
            <p:nvPr/>
          </p:nvSpPr>
          <p:spPr>
            <a:xfrm>
              <a:off x="17442678" y="6678776"/>
              <a:ext cx="1218602" cy="834011"/>
            </a:xfrm>
            <a:prstGeom prst="rect">
              <a:avLst/>
            </a:prstGeom>
          </p:spPr>
          <p:txBody>
            <a:bodyPr wrap="none">
              <a:spAutoFit/>
            </a:bodyPr>
            <a:lstStyle/>
            <a:p>
              <a:pPr lvl="0" algn="ct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endParaRPr lang="en-US" altLang="zh-CN" sz="4400" b="1" dirty="0">
                <a:solidFill>
                  <a:prstClr val="black"/>
                </a:solidFill>
                <a:ea typeface="楷体" panose="02010609060101010101" pitchFamily="49" charset="-122"/>
                <a:sym typeface="+mn-lt"/>
              </a:endParaRPr>
            </a:p>
          </p:txBody>
        </p:sp>
        <p:sp>
          <p:nvSpPr>
            <p:cNvPr id="11" name="矩形 10">
              <a:extLst>
                <a:ext uri="{FF2B5EF4-FFF2-40B4-BE49-F238E27FC236}">
                  <a16:creationId xmlns:a16="http://schemas.microsoft.com/office/drawing/2014/main" xmlns="" id="{30752374-CD10-4362-B08B-67851142F625}"/>
                </a:ext>
              </a:extLst>
            </p:cNvPr>
            <p:cNvSpPr/>
            <p:nvPr/>
          </p:nvSpPr>
          <p:spPr>
            <a:xfrm rot="16200000">
              <a:off x="17335275" y="7306289"/>
              <a:ext cx="748923" cy="769441"/>
            </a:xfrm>
            <a:prstGeom prst="rect">
              <a:avLst/>
            </a:prstGeom>
          </p:spPr>
          <p:txBody>
            <a:bodyPr wrap="none">
              <a:spAutoFit/>
            </a:bodyPr>
            <a:lstStyle/>
            <a:p>
              <a:r>
                <a:rPr lang="en-US" altLang="zh-CN" sz="4400" b="1" dirty="0">
                  <a:solidFill>
                    <a:prstClr val="black"/>
                  </a:solidFill>
                  <a:ea typeface="楷体" panose="02010609060101010101" pitchFamily="49" charset="-122"/>
                  <a:sym typeface="+mn-lt"/>
                </a:rPr>
                <a:t>—</a:t>
              </a:r>
              <a:endParaRPr lang="zh-CN" altLang="en-US" dirty="0"/>
            </a:p>
          </p:txBody>
        </p:sp>
      </p:grpSp>
      <p:grpSp>
        <p:nvGrpSpPr>
          <p:cNvPr id="15" name="组合 14">
            <a:extLst>
              <a:ext uri="{FF2B5EF4-FFF2-40B4-BE49-F238E27FC236}">
                <a16:creationId xmlns:a16="http://schemas.microsoft.com/office/drawing/2014/main" xmlns="" id="{F06A8A21-115D-4A76-ACC0-914ECADFD2E9}"/>
              </a:ext>
            </a:extLst>
          </p:cNvPr>
          <p:cNvGrpSpPr/>
          <p:nvPr/>
        </p:nvGrpSpPr>
        <p:grpSpPr>
          <a:xfrm>
            <a:off x="13859591" y="9434957"/>
            <a:ext cx="7362031" cy="3499135"/>
            <a:chOff x="13993032" y="9799912"/>
            <a:chExt cx="7362031" cy="3499135"/>
          </a:xfrm>
        </p:grpSpPr>
        <p:sp>
          <p:nvSpPr>
            <p:cNvPr id="48" name="TextBox 4">
              <a:extLst>
                <a:ext uri="{FF2B5EF4-FFF2-40B4-BE49-F238E27FC236}">
                  <a16:creationId xmlns:a16="http://schemas.microsoft.com/office/drawing/2014/main" xmlns="" id="{65F58305-EE60-4F27-A709-812E9D0EE29E}"/>
                </a:ext>
              </a:extLst>
            </p:cNvPr>
            <p:cNvSpPr txBox="1"/>
            <p:nvPr/>
          </p:nvSpPr>
          <p:spPr>
            <a:xfrm>
              <a:off x="13993032" y="10846837"/>
              <a:ext cx="7362031" cy="2452210"/>
            </a:xfrm>
            <a:prstGeom prst="rect">
              <a:avLst/>
            </a:prstGeom>
            <a:noFill/>
          </p:spPr>
          <p:txBody>
            <a:bodyPr wrap="square" rtlCol="0">
              <a:spAutoFit/>
            </a:bodyPr>
            <a:lstStyle/>
            <a:p>
              <a:pPr algn="ct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r>
                <a:rPr lang="en-US" altLang="zh-CN" sz="4400" b="1" dirty="0">
                  <a:solidFill>
                    <a:prstClr val="black"/>
                  </a:solidFill>
                  <a:ea typeface="楷体" panose="02010609060101010101" pitchFamily="49" charset="-122"/>
                  <a:sym typeface="+mn-lt"/>
                </a:rPr>
                <a:t>—CH — CH</a:t>
              </a:r>
              <a:r>
                <a:rPr lang="en-US" altLang="zh-CN" sz="4400" b="1" baseline="-25000" dirty="0">
                  <a:solidFill>
                    <a:prstClr val="black"/>
                  </a:solidFill>
                  <a:ea typeface="楷体" panose="02010609060101010101" pitchFamily="49" charset="-122"/>
                  <a:sym typeface="+mn-lt"/>
                </a:rPr>
                <a:t>3</a:t>
              </a:r>
              <a:endParaRPr lang="en-US" altLang="zh-CN" sz="4400" b="1" dirty="0">
                <a:solidFill>
                  <a:prstClr val="black"/>
                </a:solidFill>
                <a:ea typeface="楷体" panose="02010609060101010101" pitchFamily="49" charset="-122"/>
                <a:sym typeface="+mn-lt"/>
              </a:endParaRPr>
            </a:p>
            <a:p>
              <a:pPr algn="ctr" defTabSz="1825681">
                <a:lnSpc>
                  <a:spcPct val="120000"/>
                </a:lnSpc>
              </a:pPr>
              <a:endParaRPr lang="en-US" altLang="zh-CN" sz="4400" b="1" dirty="0">
                <a:solidFill>
                  <a:prstClr val="black"/>
                </a:solidFill>
                <a:ea typeface="楷体" panose="02010609060101010101" pitchFamily="49" charset="-122"/>
                <a:sym typeface="+mn-lt"/>
              </a:endParaRPr>
            </a:p>
            <a:p>
              <a:pPr algn="ctr" defTabSz="1825681">
                <a:lnSpc>
                  <a:spcPct val="120000"/>
                </a:lnSpc>
              </a:pPr>
              <a:r>
                <a:rPr lang="zh-CN" altLang="en-US" sz="4400" b="1" dirty="0">
                  <a:solidFill>
                    <a:prstClr val="black"/>
                  </a:solidFill>
                  <a:ea typeface="楷体" panose="02010609060101010101" pitchFamily="49" charset="-122"/>
                  <a:sym typeface="+mn-lt"/>
                </a:rPr>
                <a:t>新戊烷</a:t>
              </a:r>
            </a:p>
          </p:txBody>
        </p:sp>
        <p:grpSp>
          <p:nvGrpSpPr>
            <p:cNvPr id="14" name="组合 13">
              <a:extLst>
                <a:ext uri="{FF2B5EF4-FFF2-40B4-BE49-F238E27FC236}">
                  <a16:creationId xmlns:a16="http://schemas.microsoft.com/office/drawing/2014/main" xmlns="" id="{705FB617-97AA-4F59-A99B-413992BDD9BD}"/>
                </a:ext>
              </a:extLst>
            </p:cNvPr>
            <p:cNvGrpSpPr/>
            <p:nvPr/>
          </p:nvGrpSpPr>
          <p:grpSpPr>
            <a:xfrm>
              <a:off x="16853075" y="9799912"/>
              <a:ext cx="1336264" cy="2946451"/>
              <a:chOff x="16853075" y="9799912"/>
              <a:chExt cx="1336264" cy="2946451"/>
            </a:xfrm>
          </p:grpSpPr>
          <p:grpSp>
            <p:nvGrpSpPr>
              <p:cNvPr id="13" name="组合 12">
                <a:extLst>
                  <a:ext uri="{FF2B5EF4-FFF2-40B4-BE49-F238E27FC236}">
                    <a16:creationId xmlns:a16="http://schemas.microsoft.com/office/drawing/2014/main" xmlns="" id="{165F874F-9FAC-421E-AF9C-8DE121CDAE39}"/>
                  </a:ext>
                </a:extLst>
              </p:cNvPr>
              <p:cNvGrpSpPr/>
              <p:nvPr/>
            </p:nvGrpSpPr>
            <p:grpSpPr>
              <a:xfrm>
                <a:off x="16853075" y="9799912"/>
                <a:ext cx="1336264" cy="1386695"/>
                <a:chOff x="16853075" y="9799912"/>
                <a:chExt cx="1336264" cy="1386695"/>
              </a:xfrm>
            </p:grpSpPr>
            <p:sp>
              <p:nvSpPr>
                <p:cNvPr id="49" name="矩形 48">
                  <a:extLst>
                    <a:ext uri="{FF2B5EF4-FFF2-40B4-BE49-F238E27FC236}">
                      <a16:creationId xmlns:a16="http://schemas.microsoft.com/office/drawing/2014/main" xmlns="" id="{33E5A5ED-5198-447F-8A17-173204CE5242}"/>
                    </a:ext>
                  </a:extLst>
                </p:cNvPr>
                <p:cNvSpPr/>
                <p:nvPr/>
              </p:nvSpPr>
              <p:spPr>
                <a:xfrm>
                  <a:off x="16970737" y="9799912"/>
                  <a:ext cx="1218602" cy="834011"/>
                </a:xfrm>
                <a:prstGeom prst="rect">
                  <a:avLst/>
                </a:prstGeom>
              </p:spPr>
              <p:txBody>
                <a:bodyPr wrap="none">
                  <a:spAutoFit/>
                </a:bodyPr>
                <a:lstStyle/>
                <a:p>
                  <a:pPr lvl="0" algn="ct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endParaRPr lang="en-US" altLang="zh-CN" sz="4400" b="1" dirty="0">
                    <a:solidFill>
                      <a:prstClr val="black"/>
                    </a:solidFill>
                    <a:ea typeface="楷体" panose="02010609060101010101" pitchFamily="49" charset="-122"/>
                    <a:sym typeface="+mn-lt"/>
                  </a:endParaRPr>
                </a:p>
              </p:txBody>
            </p:sp>
            <p:sp>
              <p:nvSpPr>
                <p:cNvPr id="50" name="矩形 49">
                  <a:extLst>
                    <a:ext uri="{FF2B5EF4-FFF2-40B4-BE49-F238E27FC236}">
                      <a16:creationId xmlns:a16="http://schemas.microsoft.com/office/drawing/2014/main" xmlns="" id="{8A01F1F7-B5EA-44F2-A7F6-44DFA9E196D9}"/>
                    </a:ext>
                  </a:extLst>
                </p:cNvPr>
                <p:cNvSpPr/>
                <p:nvPr/>
              </p:nvSpPr>
              <p:spPr>
                <a:xfrm rot="16200000">
                  <a:off x="16863334" y="10427425"/>
                  <a:ext cx="748923" cy="769441"/>
                </a:xfrm>
                <a:prstGeom prst="rect">
                  <a:avLst/>
                </a:prstGeom>
              </p:spPr>
              <p:txBody>
                <a:bodyPr wrap="none">
                  <a:spAutoFit/>
                </a:bodyPr>
                <a:lstStyle/>
                <a:p>
                  <a:r>
                    <a:rPr lang="en-US" altLang="zh-CN" sz="4400" b="1" dirty="0">
                      <a:solidFill>
                        <a:prstClr val="black"/>
                      </a:solidFill>
                      <a:ea typeface="楷体" panose="02010609060101010101" pitchFamily="49" charset="-122"/>
                      <a:sym typeface="+mn-lt"/>
                    </a:rPr>
                    <a:t>—</a:t>
                  </a:r>
                  <a:endParaRPr lang="zh-CN" altLang="en-US" dirty="0"/>
                </a:p>
              </p:txBody>
            </p:sp>
          </p:grpSp>
          <p:grpSp>
            <p:nvGrpSpPr>
              <p:cNvPr id="52" name="组合 51">
                <a:extLst>
                  <a:ext uri="{FF2B5EF4-FFF2-40B4-BE49-F238E27FC236}">
                    <a16:creationId xmlns:a16="http://schemas.microsoft.com/office/drawing/2014/main" xmlns="" id="{8D8C1D0B-B364-46A4-B3B4-5F82FFBF80AC}"/>
                  </a:ext>
                </a:extLst>
              </p:cNvPr>
              <p:cNvGrpSpPr/>
              <p:nvPr/>
            </p:nvGrpSpPr>
            <p:grpSpPr>
              <a:xfrm>
                <a:off x="16853075" y="11449917"/>
                <a:ext cx="1336264" cy="1296446"/>
                <a:chOff x="16853075" y="9337477"/>
                <a:chExt cx="1336264" cy="1296446"/>
              </a:xfrm>
            </p:grpSpPr>
            <p:sp>
              <p:nvSpPr>
                <p:cNvPr id="53" name="矩形 52">
                  <a:extLst>
                    <a:ext uri="{FF2B5EF4-FFF2-40B4-BE49-F238E27FC236}">
                      <a16:creationId xmlns:a16="http://schemas.microsoft.com/office/drawing/2014/main" xmlns="" id="{F599678D-5E4D-4E2D-9845-AD5C80970D7A}"/>
                    </a:ext>
                  </a:extLst>
                </p:cNvPr>
                <p:cNvSpPr/>
                <p:nvPr/>
              </p:nvSpPr>
              <p:spPr>
                <a:xfrm>
                  <a:off x="16970737" y="9799912"/>
                  <a:ext cx="1218602" cy="834011"/>
                </a:xfrm>
                <a:prstGeom prst="rect">
                  <a:avLst/>
                </a:prstGeom>
              </p:spPr>
              <p:txBody>
                <a:bodyPr wrap="none">
                  <a:spAutoFit/>
                </a:bodyPr>
                <a:lstStyle/>
                <a:p>
                  <a:pPr lvl="0" algn="ctr" defTabSz="1825681">
                    <a:lnSpc>
                      <a:spcPct val="120000"/>
                    </a:lnSpc>
                  </a:pPr>
                  <a:r>
                    <a:rPr lang="en-US" altLang="zh-CN" sz="4400" b="1" dirty="0">
                      <a:solidFill>
                        <a:prstClr val="black"/>
                      </a:solidFill>
                      <a:ea typeface="楷体" panose="02010609060101010101" pitchFamily="49" charset="-122"/>
                      <a:sym typeface="+mn-lt"/>
                    </a:rPr>
                    <a:t>CH</a:t>
                  </a:r>
                  <a:r>
                    <a:rPr lang="en-US" altLang="zh-CN" sz="4400" b="1" baseline="-25000" dirty="0">
                      <a:solidFill>
                        <a:prstClr val="black"/>
                      </a:solidFill>
                      <a:ea typeface="楷体" panose="02010609060101010101" pitchFamily="49" charset="-122"/>
                      <a:sym typeface="+mn-lt"/>
                    </a:rPr>
                    <a:t>3</a:t>
                  </a:r>
                  <a:endParaRPr lang="en-US" altLang="zh-CN" sz="4400" b="1" dirty="0">
                    <a:solidFill>
                      <a:prstClr val="black"/>
                    </a:solidFill>
                    <a:ea typeface="楷体" panose="02010609060101010101" pitchFamily="49" charset="-122"/>
                    <a:sym typeface="+mn-lt"/>
                  </a:endParaRPr>
                </a:p>
              </p:txBody>
            </p:sp>
            <p:sp>
              <p:nvSpPr>
                <p:cNvPr id="54" name="矩形 53">
                  <a:extLst>
                    <a:ext uri="{FF2B5EF4-FFF2-40B4-BE49-F238E27FC236}">
                      <a16:creationId xmlns:a16="http://schemas.microsoft.com/office/drawing/2014/main" xmlns="" id="{A47AB1C5-9728-4EA0-8397-D211E0A7B5D4}"/>
                    </a:ext>
                  </a:extLst>
                </p:cNvPr>
                <p:cNvSpPr/>
                <p:nvPr/>
              </p:nvSpPr>
              <p:spPr>
                <a:xfrm rot="16200000">
                  <a:off x="16863334" y="9327218"/>
                  <a:ext cx="748923" cy="769441"/>
                </a:xfrm>
                <a:prstGeom prst="rect">
                  <a:avLst/>
                </a:prstGeom>
              </p:spPr>
              <p:txBody>
                <a:bodyPr wrap="none">
                  <a:spAutoFit/>
                </a:bodyPr>
                <a:lstStyle/>
                <a:p>
                  <a:r>
                    <a:rPr lang="en-US" altLang="zh-CN" sz="4400" b="1" dirty="0">
                      <a:solidFill>
                        <a:prstClr val="black"/>
                      </a:solidFill>
                      <a:ea typeface="楷体" panose="02010609060101010101" pitchFamily="49" charset="-122"/>
                      <a:sym typeface="+mn-lt"/>
                    </a:rPr>
                    <a:t>—</a:t>
                  </a:r>
                  <a:endParaRPr lang="zh-CN" altLang="en-US" dirty="0"/>
                </a:p>
              </p:txBody>
            </p:sp>
          </p:grpSp>
        </p:grpSp>
      </p:grpSp>
      <p:cxnSp>
        <p:nvCxnSpPr>
          <p:cNvPr id="3" name="直接连接符 2"/>
          <p:cNvCxnSpPr/>
          <p:nvPr/>
        </p:nvCxnSpPr>
        <p:spPr>
          <a:xfrm>
            <a:off x="11253377" y="3510203"/>
            <a:ext cx="0" cy="8454199"/>
          </a:xfrm>
          <a:prstGeom prst="line">
            <a:avLst/>
          </a:prstGeom>
          <a:ln w="127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51" name="矩形: 圆角 2">
            <a:extLst>
              <a:ext uri="{FF2B5EF4-FFF2-40B4-BE49-F238E27FC236}">
                <a16:creationId xmlns:a16="http://schemas.microsoft.com/office/drawing/2014/main" xmlns="" id="{2B74697A-47E4-4148-9504-AFB83F0D7FBF}"/>
              </a:ext>
            </a:extLst>
          </p:cNvPr>
          <p:cNvSpPr/>
          <p:nvPr/>
        </p:nvSpPr>
        <p:spPr>
          <a:xfrm>
            <a:off x="2704141" y="178950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Tree>
    <p:extLst>
      <p:ext uri="{BB962C8B-B14F-4D97-AF65-F5344CB8AC3E}">
        <p14:creationId xmlns:p14="http://schemas.microsoft.com/office/powerpoint/2010/main" val="2960182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2721947" y="2834598"/>
            <a:ext cx="3812354"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同分异构体</a:t>
            </a:r>
          </a:p>
        </p:txBody>
      </p:sp>
      <p:grpSp>
        <p:nvGrpSpPr>
          <p:cNvPr id="2" name="组合 1">
            <a:extLst>
              <a:ext uri="{FF2B5EF4-FFF2-40B4-BE49-F238E27FC236}">
                <a16:creationId xmlns:a16="http://schemas.microsoft.com/office/drawing/2014/main" xmlns="" id="{1009FA3A-FE7C-448D-8CBA-89D891077DF7}"/>
              </a:ext>
            </a:extLst>
          </p:cNvPr>
          <p:cNvGrpSpPr/>
          <p:nvPr/>
        </p:nvGrpSpPr>
        <p:grpSpPr>
          <a:xfrm>
            <a:off x="3688639" y="5147778"/>
            <a:ext cx="17706588" cy="2666692"/>
            <a:chOff x="3836124" y="4432969"/>
            <a:chExt cx="17706588" cy="2666692"/>
          </a:xfrm>
        </p:grpSpPr>
        <p:grpSp>
          <p:nvGrpSpPr>
            <p:cNvPr id="58" name="组合 57">
              <a:extLst>
                <a:ext uri="{FF2B5EF4-FFF2-40B4-BE49-F238E27FC236}">
                  <a16:creationId xmlns:a16="http://schemas.microsoft.com/office/drawing/2014/main" xmlns="" id="{CE721E3E-1F4D-4715-BE3D-4039BC401BBC}"/>
                </a:ext>
              </a:extLst>
            </p:cNvPr>
            <p:cNvGrpSpPr/>
            <p:nvPr/>
          </p:nvGrpSpPr>
          <p:grpSpPr>
            <a:xfrm>
              <a:off x="3836124" y="4493929"/>
              <a:ext cx="3730380" cy="797092"/>
              <a:chOff x="6954537" y="3942218"/>
              <a:chExt cx="3730380" cy="797092"/>
            </a:xfrm>
          </p:grpSpPr>
          <p:sp>
            <p:nvSpPr>
              <p:cNvPr id="64" name="椭圆 63">
                <a:extLst>
                  <a:ext uri="{FF2B5EF4-FFF2-40B4-BE49-F238E27FC236}">
                    <a16:creationId xmlns:a16="http://schemas.microsoft.com/office/drawing/2014/main" xmlns="" id="{B244AA5F-C637-4A44-87ED-CA86F6EA7405}"/>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2" name="矩形: 圆角 71">
                <a:extLst>
                  <a:ext uri="{FF2B5EF4-FFF2-40B4-BE49-F238E27FC236}">
                    <a16:creationId xmlns:a16="http://schemas.microsoft.com/office/drawing/2014/main" xmlns="" id="{B92767FE-2B53-4594-9FF0-738CAADC65D4}"/>
                  </a:ext>
                </a:extLst>
              </p:cNvPr>
              <p:cNvSpPr/>
              <p:nvPr/>
            </p:nvSpPr>
            <p:spPr>
              <a:xfrm>
                <a:off x="7924026" y="3947310"/>
                <a:ext cx="2760891"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概念</a:t>
                </a:r>
              </a:p>
            </p:txBody>
          </p:sp>
        </p:grpSp>
        <p:sp>
          <p:nvSpPr>
            <p:cNvPr id="59" name="TextBox 4">
              <a:extLst>
                <a:ext uri="{FF2B5EF4-FFF2-40B4-BE49-F238E27FC236}">
                  <a16:creationId xmlns:a16="http://schemas.microsoft.com/office/drawing/2014/main" xmlns="" id="{4A5805D2-F7F5-4861-8DB5-286800E83B7F}"/>
                </a:ext>
              </a:extLst>
            </p:cNvPr>
            <p:cNvSpPr txBox="1"/>
            <p:nvPr/>
          </p:nvSpPr>
          <p:spPr>
            <a:xfrm>
              <a:off x="7936779" y="4432969"/>
              <a:ext cx="13605933" cy="2666692"/>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化合物具有相同分子式，但具有不同结构式的现象称为同分异构现象，具有同分异构现象的化合物互称为同分异构体</a:t>
              </a:r>
            </a:p>
          </p:txBody>
        </p:sp>
      </p:grpSp>
      <p:sp>
        <p:nvSpPr>
          <p:cNvPr id="22"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Tree>
    <p:extLst>
      <p:ext uri="{BB962C8B-B14F-4D97-AF65-F5344CB8AC3E}">
        <p14:creationId xmlns:p14="http://schemas.microsoft.com/office/powerpoint/2010/main" val="3737412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10269406" y="1870350"/>
            <a:ext cx="3812354"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同分异构体</a:t>
            </a:r>
          </a:p>
        </p:txBody>
      </p:sp>
      <p:grpSp>
        <p:nvGrpSpPr>
          <p:cNvPr id="11" name="组合 10">
            <a:extLst>
              <a:ext uri="{FF2B5EF4-FFF2-40B4-BE49-F238E27FC236}">
                <a16:creationId xmlns:a16="http://schemas.microsoft.com/office/drawing/2014/main" xmlns="" id="{8AA13A27-9F9C-4F16-B165-C4C15C3BC655}"/>
              </a:ext>
            </a:extLst>
          </p:cNvPr>
          <p:cNvGrpSpPr/>
          <p:nvPr/>
        </p:nvGrpSpPr>
        <p:grpSpPr>
          <a:xfrm>
            <a:off x="2130652" y="4879668"/>
            <a:ext cx="20010072" cy="1439712"/>
            <a:chOff x="2130652" y="3091101"/>
            <a:chExt cx="20010072" cy="1439712"/>
          </a:xfrm>
        </p:grpSpPr>
        <p:sp>
          <p:nvSpPr>
            <p:cNvPr id="7" name="矩形: 圆角 6">
              <a:extLst>
                <a:ext uri="{FF2B5EF4-FFF2-40B4-BE49-F238E27FC236}">
                  <a16:creationId xmlns:a16="http://schemas.microsoft.com/office/drawing/2014/main" xmlns="" id="{9AABFA77-67B0-4780-BFBC-E977AE63DF58}"/>
                </a:ext>
              </a:extLst>
            </p:cNvPr>
            <p:cNvSpPr/>
            <p:nvPr/>
          </p:nvSpPr>
          <p:spPr>
            <a:xfrm>
              <a:off x="14081760" y="3091101"/>
              <a:ext cx="8058964" cy="1439712"/>
            </a:xfrm>
            <a:prstGeom prst="roundRect">
              <a:avLst/>
            </a:prstGeom>
            <a:solidFill>
              <a:srgbClr val="FDE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4000" dirty="0">
                  <a:solidFill>
                    <a:srgbClr val="00B0F0"/>
                  </a:solidFill>
                </a:rPr>
                <a:t>    1    2     3     4     5        </a:t>
              </a:r>
              <a:r>
                <a:rPr lang="en-US" altLang="zh-CN" sz="4000" i="1" dirty="0">
                  <a:solidFill>
                    <a:srgbClr val="00B0F0"/>
                  </a:solidFill>
                </a:rPr>
                <a:t>n   n</a:t>
              </a:r>
              <a:r>
                <a:rPr lang="en-US" altLang="zh-CN" sz="4000" dirty="0">
                  <a:solidFill>
                    <a:srgbClr val="00B0F0"/>
                  </a:solidFill>
                </a:rPr>
                <a:t>+1  </a:t>
              </a:r>
              <a:r>
                <a:rPr lang="en-US" altLang="zh-CN" sz="4000" i="1" dirty="0">
                  <a:solidFill>
                    <a:srgbClr val="00B0F0"/>
                  </a:solidFill>
                </a:rPr>
                <a:t>n</a:t>
              </a:r>
              <a:r>
                <a:rPr lang="en-US" altLang="zh-CN" sz="4000" dirty="0">
                  <a:solidFill>
                    <a:srgbClr val="00B0F0"/>
                  </a:solidFill>
                </a:rPr>
                <a:t>+2</a:t>
              </a:r>
            </a:p>
            <a:p>
              <a:pPr algn="ctr"/>
              <a:r>
                <a:rPr lang="en-US" altLang="zh-CN" sz="4000" dirty="0">
                  <a:solidFill>
                    <a:schemeClr val="tx1"/>
                  </a:solidFill>
                </a:rPr>
                <a:t>C—C—C—C—C……C—C—C</a:t>
              </a:r>
              <a:endParaRPr lang="zh-CN" altLang="en-US" sz="4000" dirty="0">
                <a:solidFill>
                  <a:schemeClr val="tx1"/>
                </a:solidFill>
              </a:endParaRPr>
            </a:p>
          </p:txBody>
        </p:sp>
        <p:sp>
          <p:nvSpPr>
            <p:cNvPr id="29" name="矩形: 圆角 28">
              <a:extLst>
                <a:ext uri="{FF2B5EF4-FFF2-40B4-BE49-F238E27FC236}">
                  <a16:creationId xmlns:a16="http://schemas.microsoft.com/office/drawing/2014/main" xmlns="" id="{9E1D7D01-C15E-4EE3-AB23-EEEF60B3CF03}"/>
                </a:ext>
              </a:extLst>
            </p:cNvPr>
            <p:cNvSpPr/>
            <p:nvPr/>
          </p:nvSpPr>
          <p:spPr>
            <a:xfrm>
              <a:off x="2130652" y="3360957"/>
              <a:ext cx="6511166" cy="900000"/>
            </a:xfrm>
            <a:prstGeom prst="roundRect">
              <a:avLst/>
            </a:prstGeom>
            <a:solidFill>
              <a:srgbClr val="DFF2F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solidFill>
                    <a:schemeClr val="tx1"/>
                  </a:solidFill>
                </a:rPr>
                <a:t>先写出最长的碳链作为主链</a:t>
              </a:r>
            </a:p>
          </p:txBody>
        </p:sp>
        <p:cxnSp>
          <p:nvCxnSpPr>
            <p:cNvPr id="9" name="直接箭头连接符 8">
              <a:extLst>
                <a:ext uri="{FF2B5EF4-FFF2-40B4-BE49-F238E27FC236}">
                  <a16:creationId xmlns:a16="http://schemas.microsoft.com/office/drawing/2014/main" xmlns="" id="{6D33643A-AF56-4F7E-8B76-61B737BEA323}"/>
                </a:ext>
              </a:extLst>
            </p:cNvPr>
            <p:cNvCxnSpPr>
              <a:cxnSpLocks/>
              <a:stCxn id="29" idx="3"/>
              <a:endCxn id="7" idx="1"/>
            </p:cNvCxnSpPr>
            <p:nvPr/>
          </p:nvCxnSpPr>
          <p:spPr>
            <a:xfrm>
              <a:off x="8641818" y="3810957"/>
              <a:ext cx="5439942"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3" name="组合 42">
            <a:extLst>
              <a:ext uri="{FF2B5EF4-FFF2-40B4-BE49-F238E27FC236}">
                <a16:creationId xmlns:a16="http://schemas.microsoft.com/office/drawing/2014/main" xmlns="" id="{CA4C7BCD-FB7E-483A-A6A0-A8C861E6055D}"/>
              </a:ext>
            </a:extLst>
          </p:cNvPr>
          <p:cNvGrpSpPr/>
          <p:nvPr/>
        </p:nvGrpSpPr>
        <p:grpSpPr>
          <a:xfrm>
            <a:off x="2130652" y="7916702"/>
            <a:ext cx="20010072" cy="2344727"/>
            <a:chOff x="2155633" y="7190020"/>
            <a:chExt cx="20010072" cy="2344727"/>
          </a:xfrm>
        </p:grpSpPr>
        <p:grpSp>
          <p:nvGrpSpPr>
            <p:cNvPr id="35" name="组合 34">
              <a:extLst>
                <a:ext uri="{FF2B5EF4-FFF2-40B4-BE49-F238E27FC236}">
                  <a16:creationId xmlns:a16="http://schemas.microsoft.com/office/drawing/2014/main" xmlns="" id="{20ED0543-4E17-4F36-8978-22E7FE5B76A2}"/>
                </a:ext>
              </a:extLst>
            </p:cNvPr>
            <p:cNvGrpSpPr/>
            <p:nvPr/>
          </p:nvGrpSpPr>
          <p:grpSpPr>
            <a:xfrm>
              <a:off x="2155633" y="7190020"/>
              <a:ext cx="20010072" cy="2342232"/>
              <a:chOff x="2130652" y="3099146"/>
              <a:chExt cx="20010072" cy="2342232"/>
            </a:xfrm>
          </p:grpSpPr>
          <p:sp>
            <p:nvSpPr>
              <p:cNvPr id="36" name="矩形: 圆角 35">
                <a:extLst>
                  <a:ext uri="{FF2B5EF4-FFF2-40B4-BE49-F238E27FC236}">
                    <a16:creationId xmlns:a16="http://schemas.microsoft.com/office/drawing/2014/main" xmlns="" id="{8C5A8B9A-C651-4B18-A296-C236CA4EDB27}"/>
                  </a:ext>
                </a:extLst>
              </p:cNvPr>
              <p:cNvSpPr/>
              <p:nvPr/>
            </p:nvSpPr>
            <p:spPr>
              <a:xfrm>
                <a:off x="14081760" y="3099146"/>
                <a:ext cx="8058964" cy="2342232"/>
              </a:xfrm>
              <a:prstGeom prst="roundRect">
                <a:avLst/>
              </a:prstGeom>
              <a:solidFill>
                <a:srgbClr val="FDE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ltLang="zh-CN" sz="4000" dirty="0">
                    <a:solidFill>
                      <a:srgbClr val="00B0F0"/>
                    </a:solidFill>
                  </a:rPr>
                  <a:t>    1    2     3     4     5        </a:t>
                </a:r>
                <a:r>
                  <a:rPr lang="en-US" altLang="zh-CN" sz="4000" i="1" dirty="0">
                    <a:solidFill>
                      <a:srgbClr val="00B0F0"/>
                    </a:solidFill>
                  </a:rPr>
                  <a:t>n   n</a:t>
                </a:r>
                <a:r>
                  <a:rPr lang="en-US" altLang="zh-CN" sz="4000" dirty="0">
                    <a:solidFill>
                      <a:srgbClr val="00B0F0"/>
                    </a:solidFill>
                  </a:rPr>
                  <a:t>+1  </a:t>
                </a:r>
              </a:p>
              <a:p>
                <a:r>
                  <a:rPr lang="en-US" altLang="zh-CN" sz="4000" dirty="0">
                    <a:solidFill>
                      <a:schemeClr val="tx1"/>
                    </a:solidFill>
                  </a:rPr>
                  <a:t>    C—C—C—C—C……C—C</a:t>
                </a:r>
                <a:endParaRPr lang="zh-CN" altLang="en-US" sz="4000" dirty="0">
                  <a:solidFill>
                    <a:schemeClr val="tx1"/>
                  </a:solidFill>
                </a:endParaRPr>
              </a:p>
            </p:txBody>
          </p:sp>
          <p:sp>
            <p:nvSpPr>
              <p:cNvPr id="37" name="矩形: 圆角 36">
                <a:extLst>
                  <a:ext uri="{FF2B5EF4-FFF2-40B4-BE49-F238E27FC236}">
                    <a16:creationId xmlns:a16="http://schemas.microsoft.com/office/drawing/2014/main" xmlns="" id="{C9C20C50-2E25-4DBA-B174-024CD52AF17D}"/>
                  </a:ext>
                </a:extLst>
              </p:cNvPr>
              <p:cNvSpPr/>
              <p:nvPr/>
            </p:nvSpPr>
            <p:spPr>
              <a:xfrm>
                <a:off x="2130652" y="3545417"/>
                <a:ext cx="6511166" cy="1449690"/>
              </a:xfrm>
              <a:prstGeom prst="roundRect">
                <a:avLst/>
              </a:prstGeom>
              <a:solidFill>
                <a:srgbClr val="DFF2F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000" b="1" dirty="0">
                    <a:solidFill>
                      <a:schemeClr val="tx1"/>
                    </a:solidFill>
                  </a:rPr>
                  <a:t>减少</a:t>
                </a:r>
                <a:r>
                  <a:rPr lang="en-US" altLang="zh-CN" sz="4000" b="1" dirty="0">
                    <a:solidFill>
                      <a:schemeClr val="tx1"/>
                    </a:solidFill>
                  </a:rPr>
                  <a:t>1</a:t>
                </a:r>
                <a:r>
                  <a:rPr lang="zh-CN" altLang="en-US" sz="4000" b="1" dirty="0">
                    <a:solidFill>
                      <a:schemeClr val="tx1"/>
                    </a:solidFill>
                  </a:rPr>
                  <a:t>个</a:t>
                </a:r>
                <a:r>
                  <a:rPr lang="en-US" altLang="zh-CN" sz="4000" b="1" dirty="0">
                    <a:solidFill>
                      <a:schemeClr val="tx1"/>
                    </a:solidFill>
                  </a:rPr>
                  <a:t>C</a:t>
                </a:r>
                <a:r>
                  <a:rPr lang="zh-CN" altLang="en-US" sz="4000" b="1" dirty="0">
                    <a:solidFill>
                      <a:schemeClr val="tx1"/>
                    </a:solidFill>
                  </a:rPr>
                  <a:t>作为取代基，依次加在第</a:t>
                </a:r>
                <a:r>
                  <a:rPr lang="en-US" altLang="zh-CN" sz="4000" b="1" dirty="0">
                    <a:solidFill>
                      <a:schemeClr val="tx1"/>
                    </a:solidFill>
                  </a:rPr>
                  <a:t>2</a:t>
                </a:r>
                <a:r>
                  <a:rPr lang="zh-CN" altLang="en-US" sz="4000" b="1" dirty="0">
                    <a:solidFill>
                      <a:schemeClr val="tx1"/>
                    </a:solidFill>
                  </a:rPr>
                  <a:t>、</a:t>
                </a:r>
                <a:r>
                  <a:rPr lang="en-US" altLang="zh-CN" sz="4000" b="1" dirty="0">
                    <a:solidFill>
                      <a:schemeClr val="tx1"/>
                    </a:solidFill>
                  </a:rPr>
                  <a:t>3</a:t>
                </a:r>
                <a:r>
                  <a:rPr lang="zh-CN" altLang="en-US" sz="4000" b="1" dirty="0">
                    <a:solidFill>
                      <a:schemeClr val="tx1"/>
                    </a:solidFill>
                  </a:rPr>
                  <a:t>、</a:t>
                </a:r>
                <a:r>
                  <a:rPr lang="en-US" altLang="zh-CN" sz="4000" b="1" dirty="0">
                    <a:solidFill>
                      <a:schemeClr val="tx1"/>
                    </a:solidFill>
                  </a:rPr>
                  <a:t>4…C</a:t>
                </a:r>
                <a:r>
                  <a:rPr lang="zh-CN" altLang="en-US" sz="4000" b="1" dirty="0">
                    <a:solidFill>
                      <a:schemeClr val="tx1"/>
                    </a:solidFill>
                  </a:rPr>
                  <a:t>上</a:t>
                </a:r>
              </a:p>
            </p:txBody>
          </p:sp>
          <p:cxnSp>
            <p:nvCxnSpPr>
              <p:cNvPr id="38" name="直接箭头连接符 37">
                <a:extLst>
                  <a:ext uri="{FF2B5EF4-FFF2-40B4-BE49-F238E27FC236}">
                    <a16:creationId xmlns:a16="http://schemas.microsoft.com/office/drawing/2014/main" xmlns="" id="{480B895A-7D2F-48B9-9A00-2848614A32A6}"/>
                  </a:ext>
                </a:extLst>
              </p:cNvPr>
              <p:cNvCxnSpPr>
                <a:cxnSpLocks/>
                <a:stCxn id="37" idx="3"/>
                <a:endCxn id="36" idx="1"/>
              </p:cNvCxnSpPr>
              <p:nvPr/>
            </p:nvCxnSpPr>
            <p:spPr>
              <a:xfrm>
                <a:off x="8641818" y="4270262"/>
                <a:ext cx="5439942"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1" name="组合 30">
              <a:extLst>
                <a:ext uri="{FF2B5EF4-FFF2-40B4-BE49-F238E27FC236}">
                  <a16:creationId xmlns:a16="http://schemas.microsoft.com/office/drawing/2014/main" xmlns="" id="{2890BB68-89F8-4B28-94B0-B017B5387448}"/>
                </a:ext>
              </a:extLst>
            </p:cNvPr>
            <p:cNvGrpSpPr/>
            <p:nvPr/>
          </p:nvGrpSpPr>
          <p:grpSpPr>
            <a:xfrm>
              <a:off x="15590171" y="8442735"/>
              <a:ext cx="646331" cy="1092012"/>
              <a:chOff x="10840554" y="8737960"/>
              <a:chExt cx="646331" cy="1092012"/>
            </a:xfrm>
          </p:grpSpPr>
          <p:sp>
            <p:nvSpPr>
              <p:cNvPr id="21" name="矩形 20">
                <a:extLst>
                  <a:ext uri="{FF2B5EF4-FFF2-40B4-BE49-F238E27FC236}">
                    <a16:creationId xmlns:a16="http://schemas.microsoft.com/office/drawing/2014/main" xmlns="" id="{DEE34BF7-DF53-4376-9A48-4C5382A4F756}"/>
                  </a:ext>
                </a:extLst>
              </p:cNvPr>
              <p:cNvSpPr/>
              <p:nvPr/>
            </p:nvSpPr>
            <p:spPr>
              <a:xfrm>
                <a:off x="10842255" y="9122086"/>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30" name="矩形 29">
                <a:extLst>
                  <a:ext uri="{FF2B5EF4-FFF2-40B4-BE49-F238E27FC236}">
                    <a16:creationId xmlns:a16="http://schemas.microsoft.com/office/drawing/2014/main" xmlns="" id="{350824D0-0F82-4404-870F-70BA89A278A3}"/>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grpSp>
      <p:cxnSp>
        <p:nvCxnSpPr>
          <p:cNvPr id="39" name="直接箭头连接符 38">
            <a:extLst>
              <a:ext uri="{FF2B5EF4-FFF2-40B4-BE49-F238E27FC236}">
                <a16:creationId xmlns:a16="http://schemas.microsoft.com/office/drawing/2014/main" xmlns="" id="{92BECA13-EFF8-422C-8746-6C4D9371FFD3}"/>
              </a:ext>
            </a:extLst>
          </p:cNvPr>
          <p:cNvCxnSpPr>
            <a:cxnSpLocks/>
            <a:stCxn id="29" idx="2"/>
            <a:endCxn id="37" idx="0"/>
          </p:cNvCxnSpPr>
          <p:nvPr/>
        </p:nvCxnSpPr>
        <p:spPr>
          <a:xfrm>
            <a:off x="5386235" y="6049524"/>
            <a:ext cx="0" cy="23134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6" name="直接箭头连接符 65">
            <a:extLst>
              <a:ext uri="{FF2B5EF4-FFF2-40B4-BE49-F238E27FC236}">
                <a16:creationId xmlns:a16="http://schemas.microsoft.com/office/drawing/2014/main" xmlns="" id="{753A626F-417C-48B5-A6E3-A45D7518B28B}"/>
              </a:ext>
            </a:extLst>
          </p:cNvPr>
          <p:cNvCxnSpPr>
            <a:cxnSpLocks/>
            <a:stCxn id="37" idx="2"/>
          </p:cNvCxnSpPr>
          <p:nvPr/>
        </p:nvCxnSpPr>
        <p:spPr>
          <a:xfrm>
            <a:off x="5386235" y="9812663"/>
            <a:ext cx="0" cy="169107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pSp>
        <p:nvGrpSpPr>
          <p:cNvPr id="32" name="组合 31">
            <a:extLst>
              <a:ext uri="{FF2B5EF4-FFF2-40B4-BE49-F238E27FC236}">
                <a16:creationId xmlns:a16="http://schemas.microsoft.com/office/drawing/2014/main" xmlns="" id="{12AEE91B-384C-45BF-9573-199F8B094AEF}"/>
              </a:ext>
            </a:extLst>
          </p:cNvPr>
          <p:cNvGrpSpPr/>
          <p:nvPr/>
        </p:nvGrpSpPr>
        <p:grpSpPr>
          <a:xfrm>
            <a:off x="2191189" y="3263321"/>
            <a:ext cx="12379236" cy="797092"/>
            <a:chOff x="6954537" y="3942218"/>
            <a:chExt cx="12379236" cy="797092"/>
          </a:xfrm>
        </p:grpSpPr>
        <p:sp>
          <p:nvSpPr>
            <p:cNvPr id="33" name="椭圆 32">
              <a:extLst>
                <a:ext uri="{FF2B5EF4-FFF2-40B4-BE49-F238E27FC236}">
                  <a16:creationId xmlns:a16="http://schemas.microsoft.com/office/drawing/2014/main" xmlns="" id="{48B6238F-D7B3-4D0E-9755-AFF9AB290276}"/>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4" name="矩形: 圆角 56">
              <a:extLst>
                <a:ext uri="{FF2B5EF4-FFF2-40B4-BE49-F238E27FC236}">
                  <a16:creationId xmlns:a16="http://schemas.microsoft.com/office/drawing/2014/main" xmlns="" id="{F7A09F1F-D876-44B9-85EF-C7417C36101D}"/>
                </a:ext>
              </a:extLst>
            </p:cNvPr>
            <p:cNvSpPr/>
            <p:nvPr/>
          </p:nvSpPr>
          <p:spPr>
            <a:xfrm>
              <a:off x="7924026" y="3947310"/>
              <a:ext cx="1140974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烷烃同分异构体书写的基本方法（减碳法）</a:t>
              </a:r>
            </a:p>
          </p:txBody>
        </p:sp>
      </p:grpSp>
      <p:sp>
        <p:nvSpPr>
          <p:cNvPr id="40"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Tree>
    <p:extLst>
      <p:ext uri="{BB962C8B-B14F-4D97-AF65-F5344CB8AC3E}">
        <p14:creationId xmlns:p14="http://schemas.microsoft.com/office/powerpoint/2010/main" val="40492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同系物和同分异构体</a:t>
              </a: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9902737" y="1870350"/>
            <a:ext cx="3812354"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同分异构体</a:t>
            </a:r>
          </a:p>
        </p:txBody>
      </p:sp>
      <p:grpSp>
        <p:nvGrpSpPr>
          <p:cNvPr id="44" name="组合 43">
            <a:extLst>
              <a:ext uri="{FF2B5EF4-FFF2-40B4-BE49-F238E27FC236}">
                <a16:creationId xmlns:a16="http://schemas.microsoft.com/office/drawing/2014/main" xmlns="" id="{F8ED51B1-42BE-4B42-BF27-87B8F84423C1}"/>
              </a:ext>
            </a:extLst>
          </p:cNvPr>
          <p:cNvGrpSpPr/>
          <p:nvPr/>
        </p:nvGrpSpPr>
        <p:grpSpPr>
          <a:xfrm>
            <a:off x="14288486" y="1887048"/>
            <a:ext cx="7748672" cy="3193538"/>
            <a:chOff x="12515613" y="1953934"/>
            <a:chExt cx="7748672" cy="3193538"/>
          </a:xfrm>
        </p:grpSpPr>
        <p:sp>
          <p:nvSpPr>
            <p:cNvPr id="52" name="矩形: 圆角 51">
              <a:extLst>
                <a:ext uri="{FF2B5EF4-FFF2-40B4-BE49-F238E27FC236}">
                  <a16:creationId xmlns:a16="http://schemas.microsoft.com/office/drawing/2014/main" xmlns="" id="{FD726753-830A-4849-8926-71BAD6E02F00}"/>
                </a:ext>
              </a:extLst>
            </p:cNvPr>
            <p:cNvSpPr/>
            <p:nvPr/>
          </p:nvSpPr>
          <p:spPr>
            <a:xfrm>
              <a:off x="13978195" y="1953934"/>
              <a:ext cx="6286090" cy="3193538"/>
            </a:xfrm>
            <a:prstGeom prst="roundRect">
              <a:avLst/>
            </a:prstGeom>
            <a:solidFill>
              <a:srgbClr val="FDE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ltLang="zh-CN" sz="4000" dirty="0">
                  <a:solidFill>
                    <a:srgbClr val="00B0F0"/>
                  </a:solidFill>
                </a:rPr>
                <a:t>    1    2     3     4     5        </a:t>
              </a:r>
              <a:r>
                <a:rPr lang="en-US" altLang="zh-CN" sz="4000" i="1" dirty="0">
                  <a:solidFill>
                    <a:srgbClr val="00B0F0"/>
                  </a:solidFill>
                </a:rPr>
                <a:t>n   </a:t>
              </a:r>
              <a:r>
                <a:rPr lang="en-US" altLang="zh-CN" sz="4000" dirty="0">
                  <a:solidFill>
                    <a:srgbClr val="00B0F0"/>
                  </a:solidFill>
                </a:rPr>
                <a:t>  </a:t>
              </a:r>
            </a:p>
            <a:p>
              <a:r>
                <a:rPr lang="en-US" altLang="zh-CN" sz="4000" dirty="0">
                  <a:solidFill>
                    <a:schemeClr val="tx1"/>
                  </a:solidFill>
                </a:rPr>
                <a:t>    C—C—C—C—C……C</a:t>
              </a:r>
              <a:endParaRPr lang="zh-CN" altLang="en-US" sz="4000" dirty="0">
                <a:solidFill>
                  <a:schemeClr val="tx1"/>
                </a:solidFill>
              </a:endParaRPr>
            </a:p>
          </p:txBody>
        </p:sp>
        <p:cxnSp>
          <p:nvCxnSpPr>
            <p:cNvPr id="54" name="直接箭头连接符 53">
              <a:extLst>
                <a:ext uri="{FF2B5EF4-FFF2-40B4-BE49-F238E27FC236}">
                  <a16:creationId xmlns:a16="http://schemas.microsoft.com/office/drawing/2014/main" xmlns="" id="{3A352C83-7D61-4463-AE52-14E24F9448FF}"/>
                </a:ext>
              </a:extLst>
            </p:cNvPr>
            <p:cNvCxnSpPr>
              <a:cxnSpLocks/>
              <a:stCxn id="53" idx="3"/>
              <a:endCxn id="52" idx="1"/>
            </p:cNvCxnSpPr>
            <p:nvPr/>
          </p:nvCxnSpPr>
          <p:spPr>
            <a:xfrm flipV="1">
              <a:off x="12515613" y="3550703"/>
              <a:ext cx="1462582" cy="6688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55" name="组合 54">
              <a:extLst>
                <a:ext uri="{FF2B5EF4-FFF2-40B4-BE49-F238E27FC236}">
                  <a16:creationId xmlns:a16="http://schemas.microsoft.com/office/drawing/2014/main" xmlns="" id="{DEE46722-76C1-4D17-ACBE-5A094A0CAC78}"/>
                </a:ext>
              </a:extLst>
            </p:cNvPr>
            <p:cNvGrpSpPr/>
            <p:nvPr/>
          </p:nvGrpSpPr>
          <p:grpSpPr>
            <a:xfrm>
              <a:off x="15436643" y="3206649"/>
              <a:ext cx="646331" cy="1092012"/>
              <a:chOff x="10840554" y="8737960"/>
              <a:chExt cx="646331" cy="1092012"/>
            </a:xfrm>
          </p:grpSpPr>
          <p:sp>
            <p:nvSpPr>
              <p:cNvPr id="60" name="矩形 59">
                <a:extLst>
                  <a:ext uri="{FF2B5EF4-FFF2-40B4-BE49-F238E27FC236}">
                    <a16:creationId xmlns:a16="http://schemas.microsoft.com/office/drawing/2014/main" xmlns="" id="{C12E2996-42D7-4BD1-BC99-47895780F861}"/>
                  </a:ext>
                </a:extLst>
              </p:cNvPr>
              <p:cNvSpPr/>
              <p:nvPr/>
            </p:nvSpPr>
            <p:spPr>
              <a:xfrm>
                <a:off x="10842255" y="9122086"/>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61" name="矩形 60">
                <a:extLst>
                  <a:ext uri="{FF2B5EF4-FFF2-40B4-BE49-F238E27FC236}">
                    <a16:creationId xmlns:a16="http://schemas.microsoft.com/office/drawing/2014/main" xmlns="" id="{99935D6C-9562-480B-AE6C-9FEA4F9EB648}"/>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grpSp>
          <p:nvGrpSpPr>
            <p:cNvPr id="62" name="组合 61">
              <a:extLst>
                <a:ext uri="{FF2B5EF4-FFF2-40B4-BE49-F238E27FC236}">
                  <a16:creationId xmlns:a16="http://schemas.microsoft.com/office/drawing/2014/main" xmlns="" id="{E571DD4C-935D-4519-8DBA-D05C4E960967}"/>
                </a:ext>
              </a:extLst>
            </p:cNvPr>
            <p:cNvGrpSpPr/>
            <p:nvPr/>
          </p:nvGrpSpPr>
          <p:grpSpPr>
            <a:xfrm>
              <a:off x="15436643" y="4055460"/>
              <a:ext cx="646331" cy="1092012"/>
              <a:chOff x="10840554" y="8737960"/>
              <a:chExt cx="646331" cy="1092012"/>
            </a:xfrm>
          </p:grpSpPr>
          <p:sp>
            <p:nvSpPr>
              <p:cNvPr id="63" name="矩形 62">
                <a:extLst>
                  <a:ext uri="{FF2B5EF4-FFF2-40B4-BE49-F238E27FC236}">
                    <a16:creationId xmlns:a16="http://schemas.microsoft.com/office/drawing/2014/main" xmlns="" id="{98139E64-83DD-4101-8600-CFF57A2BA4EA}"/>
                  </a:ext>
                </a:extLst>
              </p:cNvPr>
              <p:cNvSpPr/>
              <p:nvPr/>
            </p:nvSpPr>
            <p:spPr>
              <a:xfrm>
                <a:off x="10842255" y="9122086"/>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65" name="矩形 64">
                <a:extLst>
                  <a:ext uri="{FF2B5EF4-FFF2-40B4-BE49-F238E27FC236}">
                    <a16:creationId xmlns:a16="http://schemas.microsoft.com/office/drawing/2014/main" xmlns="" id="{4E94F03A-4255-49D3-81AB-1ABE17130A78}"/>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grpSp>
      <p:grpSp>
        <p:nvGrpSpPr>
          <p:cNvPr id="45" name="组合 44">
            <a:extLst>
              <a:ext uri="{FF2B5EF4-FFF2-40B4-BE49-F238E27FC236}">
                <a16:creationId xmlns:a16="http://schemas.microsoft.com/office/drawing/2014/main" xmlns="" id="{749EBE16-9986-4FAF-9A8D-EEED6FD74100}"/>
              </a:ext>
            </a:extLst>
          </p:cNvPr>
          <p:cNvGrpSpPr/>
          <p:nvPr/>
        </p:nvGrpSpPr>
        <p:grpSpPr>
          <a:xfrm>
            <a:off x="14206356" y="6186974"/>
            <a:ext cx="7868385" cy="6428448"/>
            <a:chOff x="12484389" y="6238917"/>
            <a:chExt cx="7868385" cy="6428448"/>
          </a:xfrm>
        </p:grpSpPr>
        <p:sp>
          <p:nvSpPr>
            <p:cNvPr id="49" name="矩形: 圆角 48">
              <a:extLst>
                <a:ext uri="{FF2B5EF4-FFF2-40B4-BE49-F238E27FC236}">
                  <a16:creationId xmlns:a16="http://schemas.microsoft.com/office/drawing/2014/main" xmlns="" id="{A2912C73-DC0C-4B90-984C-810E110C53B6}"/>
                </a:ext>
              </a:extLst>
            </p:cNvPr>
            <p:cNvSpPr/>
            <p:nvPr/>
          </p:nvSpPr>
          <p:spPr>
            <a:xfrm>
              <a:off x="14000048" y="6238917"/>
              <a:ext cx="6352726" cy="3030658"/>
            </a:xfrm>
            <a:prstGeom prst="roundRect">
              <a:avLst/>
            </a:prstGeom>
            <a:solidFill>
              <a:srgbClr val="FDE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ltLang="zh-CN" sz="4000" dirty="0">
                  <a:solidFill>
                    <a:srgbClr val="00B0F0"/>
                  </a:solidFill>
                </a:rPr>
                <a:t>    1    2     3     4     5        </a:t>
              </a:r>
              <a:r>
                <a:rPr lang="en-US" altLang="zh-CN" sz="4000" i="1" dirty="0">
                  <a:solidFill>
                    <a:srgbClr val="00B0F0"/>
                  </a:solidFill>
                </a:rPr>
                <a:t>n   </a:t>
              </a:r>
              <a:r>
                <a:rPr lang="en-US" altLang="zh-CN" sz="4000" dirty="0">
                  <a:solidFill>
                    <a:srgbClr val="00B0F0"/>
                  </a:solidFill>
                </a:rPr>
                <a:t>  </a:t>
              </a:r>
            </a:p>
            <a:p>
              <a:r>
                <a:rPr lang="en-US" altLang="zh-CN" sz="4000" dirty="0">
                  <a:solidFill>
                    <a:schemeClr val="tx1"/>
                  </a:solidFill>
                </a:rPr>
                <a:t>   </a:t>
              </a:r>
            </a:p>
            <a:p>
              <a:r>
                <a:rPr lang="en-US" altLang="zh-CN" sz="4000" dirty="0">
                  <a:solidFill>
                    <a:schemeClr val="tx1"/>
                  </a:solidFill>
                </a:rPr>
                <a:t>    C—C—C—C—C……C</a:t>
              </a:r>
              <a:endParaRPr lang="zh-CN" altLang="en-US" sz="4000" dirty="0">
                <a:solidFill>
                  <a:schemeClr val="tx1"/>
                </a:solidFill>
              </a:endParaRPr>
            </a:p>
          </p:txBody>
        </p:sp>
        <p:cxnSp>
          <p:nvCxnSpPr>
            <p:cNvPr id="57" name="直接箭头连接符 56">
              <a:extLst>
                <a:ext uri="{FF2B5EF4-FFF2-40B4-BE49-F238E27FC236}">
                  <a16:creationId xmlns:a16="http://schemas.microsoft.com/office/drawing/2014/main" xmlns="" id="{B8E90398-93D8-4477-BE24-AE099AEA5472}"/>
                </a:ext>
              </a:extLst>
            </p:cNvPr>
            <p:cNvCxnSpPr>
              <a:cxnSpLocks/>
              <a:stCxn id="56" idx="3"/>
              <a:endCxn id="49" idx="1"/>
            </p:cNvCxnSpPr>
            <p:nvPr/>
          </p:nvCxnSpPr>
          <p:spPr>
            <a:xfrm flipV="1">
              <a:off x="12484389" y="7754246"/>
              <a:ext cx="1515659" cy="519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58" name="组合 57">
              <a:extLst>
                <a:ext uri="{FF2B5EF4-FFF2-40B4-BE49-F238E27FC236}">
                  <a16:creationId xmlns:a16="http://schemas.microsoft.com/office/drawing/2014/main" xmlns="" id="{3CCE7F95-16C9-48D6-AB6B-A112C84032A7}"/>
                </a:ext>
              </a:extLst>
            </p:cNvPr>
            <p:cNvGrpSpPr/>
            <p:nvPr/>
          </p:nvGrpSpPr>
          <p:grpSpPr>
            <a:xfrm>
              <a:off x="15466140" y="6740943"/>
              <a:ext cx="646331" cy="1131291"/>
              <a:chOff x="10840554" y="8253000"/>
              <a:chExt cx="646331" cy="1131291"/>
            </a:xfrm>
          </p:grpSpPr>
          <p:sp>
            <p:nvSpPr>
              <p:cNvPr id="59" name="矩形 58">
                <a:extLst>
                  <a:ext uri="{FF2B5EF4-FFF2-40B4-BE49-F238E27FC236}">
                    <a16:creationId xmlns:a16="http://schemas.microsoft.com/office/drawing/2014/main" xmlns="" id="{D4E41AC6-9310-47C8-A0A8-AB34870F1856}"/>
                  </a:ext>
                </a:extLst>
              </p:cNvPr>
              <p:cNvSpPr/>
              <p:nvPr/>
            </p:nvSpPr>
            <p:spPr>
              <a:xfrm>
                <a:off x="10900666" y="8253000"/>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64" name="矩形 63">
                <a:extLst>
                  <a:ext uri="{FF2B5EF4-FFF2-40B4-BE49-F238E27FC236}">
                    <a16:creationId xmlns:a16="http://schemas.microsoft.com/office/drawing/2014/main" xmlns="" id="{B13076E4-96BF-463C-A333-3E8003C146E1}"/>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grpSp>
          <p:nvGrpSpPr>
            <p:cNvPr id="66" name="组合 65">
              <a:extLst>
                <a:ext uri="{FF2B5EF4-FFF2-40B4-BE49-F238E27FC236}">
                  <a16:creationId xmlns:a16="http://schemas.microsoft.com/office/drawing/2014/main" xmlns="" id="{39452099-AFC6-48D4-8D0A-70FE1A669F40}"/>
                </a:ext>
              </a:extLst>
            </p:cNvPr>
            <p:cNvGrpSpPr/>
            <p:nvPr/>
          </p:nvGrpSpPr>
          <p:grpSpPr>
            <a:xfrm>
              <a:off x="15495637" y="8125620"/>
              <a:ext cx="646331" cy="1092012"/>
              <a:chOff x="10840554" y="8737960"/>
              <a:chExt cx="646331" cy="1092012"/>
            </a:xfrm>
          </p:grpSpPr>
          <p:sp>
            <p:nvSpPr>
              <p:cNvPr id="67" name="矩形 66">
                <a:extLst>
                  <a:ext uri="{FF2B5EF4-FFF2-40B4-BE49-F238E27FC236}">
                    <a16:creationId xmlns:a16="http://schemas.microsoft.com/office/drawing/2014/main" xmlns="" id="{54E1491E-E606-4807-901E-CC11F627A746}"/>
                  </a:ext>
                </a:extLst>
              </p:cNvPr>
              <p:cNvSpPr/>
              <p:nvPr/>
            </p:nvSpPr>
            <p:spPr>
              <a:xfrm>
                <a:off x="10842255" y="9122086"/>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68" name="矩形 67">
                <a:extLst>
                  <a:ext uri="{FF2B5EF4-FFF2-40B4-BE49-F238E27FC236}">
                    <a16:creationId xmlns:a16="http://schemas.microsoft.com/office/drawing/2014/main" xmlns="" id="{B360832B-EF8D-443F-A392-69B9B612F30E}"/>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sp>
          <p:nvSpPr>
            <p:cNvPr id="69" name="矩形: 圆角 68">
              <a:extLst>
                <a:ext uri="{FF2B5EF4-FFF2-40B4-BE49-F238E27FC236}">
                  <a16:creationId xmlns:a16="http://schemas.microsoft.com/office/drawing/2014/main" xmlns="" id="{8DC447C4-153D-4872-8585-ADD7E696CE9D}"/>
                </a:ext>
              </a:extLst>
            </p:cNvPr>
            <p:cNvSpPr/>
            <p:nvPr/>
          </p:nvSpPr>
          <p:spPr>
            <a:xfrm>
              <a:off x="14000048" y="9636707"/>
              <a:ext cx="6352726" cy="3030658"/>
            </a:xfrm>
            <a:prstGeom prst="roundRect">
              <a:avLst/>
            </a:prstGeom>
            <a:solidFill>
              <a:srgbClr val="FDE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ltLang="zh-CN" sz="4000" dirty="0">
                  <a:solidFill>
                    <a:srgbClr val="00B0F0"/>
                  </a:solidFill>
                </a:rPr>
                <a:t>    1    2     3     4     5        </a:t>
              </a:r>
              <a:r>
                <a:rPr lang="en-US" altLang="zh-CN" sz="4000" i="1" dirty="0">
                  <a:solidFill>
                    <a:srgbClr val="00B0F0"/>
                  </a:solidFill>
                </a:rPr>
                <a:t>n   </a:t>
              </a:r>
              <a:r>
                <a:rPr lang="en-US" altLang="zh-CN" sz="4000" dirty="0">
                  <a:solidFill>
                    <a:srgbClr val="00B0F0"/>
                  </a:solidFill>
                </a:rPr>
                <a:t>  </a:t>
              </a:r>
            </a:p>
            <a:p>
              <a:r>
                <a:rPr lang="en-US" altLang="zh-CN" sz="4000" dirty="0">
                  <a:solidFill>
                    <a:schemeClr val="tx1"/>
                  </a:solidFill>
                </a:rPr>
                <a:t>   </a:t>
              </a:r>
            </a:p>
            <a:p>
              <a:r>
                <a:rPr lang="en-US" altLang="zh-CN" sz="4000" dirty="0">
                  <a:solidFill>
                    <a:schemeClr val="tx1"/>
                  </a:solidFill>
                </a:rPr>
                <a:t>    C—C—C—C—C……C</a:t>
              </a:r>
              <a:endParaRPr lang="zh-CN" altLang="en-US" sz="4000" dirty="0">
                <a:solidFill>
                  <a:schemeClr val="tx1"/>
                </a:solidFill>
              </a:endParaRPr>
            </a:p>
          </p:txBody>
        </p:sp>
        <p:grpSp>
          <p:nvGrpSpPr>
            <p:cNvPr id="70" name="组合 69">
              <a:extLst>
                <a:ext uri="{FF2B5EF4-FFF2-40B4-BE49-F238E27FC236}">
                  <a16:creationId xmlns:a16="http://schemas.microsoft.com/office/drawing/2014/main" xmlns="" id="{99B0C280-4D4A-4F9A-83EA-F06A4D6727B8}"/>
                </a:ext>
              </a:extLst>
            </p:cNvPr>
            <p:cNvGrpSpPr/>
            <p:nvPr/>
          </p:nvGrpSpPr>
          <p:grpSpPr>
            <a:xfrm>
              <a:off x="16321549" y="10138733"/>
              <a:ext cx="646331" cy="1131291"/>
              <a:chOff x="10840554" y="8253000"/>
              <a:chExt cx="646331" cy="1131291"/>
            </a:xfrm>
          </p:grpSpPr>
          <p:sp>
            <p:nvSpPr>
              <p:cNvPr id="71" name="矩形 70">
                <a:extLst>
                  <a:ext uri="{FF2B5EF4-FFF2-40B4-BE49-F238E27FC236}">
                    <a16:creationId xmlns:a16="http://schemas.microsoft.com/office/drawing/2014/main" xmlns="" id="{4A4D32E5-DFF6-4A36-9D9D-D1FDA37F42E6}"/>
                  </a:ext>
                </a:extLst>
              </p:cNvPr>
              <p:cNvSpPr/>
              <p:nvPr/>
            </p:nvSpPr>
            <p:spPr>
              <a:xfrm>
                <a:off x="10900666" y="8253000"/>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72" name="矩形 71">
                <a:extLst>
                  <a:ext uri="{FF2B5EF4-FFF2-40B4-BE49-F238E27FC236}">
                    <a16:creationId xmlns:a16="http://schemas.microsoft.com/office/drawing/2014/main" xmlns="" id="{A8BEEDCD-BBDE-4462-9027-7DB27FB79A12}"/>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grpSp>
          <p:nvGrpSpPr>
            <p:cNvPr id="73" name="组合 72">
              <a:extLst>
                <a:ext uri="{FF2B5EF4-FFF2-40B4-BE49-F238E27FC236}">
                  <a16:creationId xmlns:a16="http://schemas.microsoft.com/office/drawing/2014/main" xmlns="" id="{7C646C2F-A33B-480F-8F8F-2072A0444EBE}"/>
                </a:ext>
              </a:extLst>
            </p:cNvPr>
            <p:cNvGrpSpPr/>
            <p:nvPr/>
          </p:nvGrpSpPr>
          <p:grpSpPr>
            <a:xfrm>
              <a:off x="16351046" y="11523410"/>
              <a:ext cx="646331" cy="1092012"/>
              <a:chOff x="10840554" y="8737960"/>
              <a:chExt cx="646331" cy="1092012"/>
            </a:xfrm>
          </p:grpSpPr>
          <p:sp>
            <p:nvSpPr>
              <p:cNvPr id="74" name="矩形 73">
                <a:extLst>
                  <a:ext uri="{FF2B5EF4-FFF2-40B4-BE49-F238E27FC236}">
                    <a16:creationId xmlns:a16="http://schemas.microsoft.com/office/drawing/2014/main" xmlns="" id="{8EEC1F02-D880-4EB0-BF8F-CB2C00FA2508}"/>
                  </a:ext>
                </a:extLst>
              </p:cNvPr>
              <p:cNvSpPr/>
              <p:nvPr/>
            </p:nvSpPr>
            <p:spPr>
              <a:xfrm>
                <a:off x="10842255" y="9122086"/>
                <a:ext cx="526106" cy="707886"/>
              </a:xfrm>
              <a:prstGeom prst="rect">
                <a:avLst/>
              </a:prstGeom>
            </p:spPr>
            <p:txBody>
              <a:bodyPr wrap="none">
                <a:spAutoFit/>
              </a:bodyPr>
              <a:lstStyle/>
              <a:p>
                <a:r>
                  <a:rPr lang="en-US" altLang="zh-CN" sz="4000" dirty="0">
                    <a:solidFill>
                      <a:srgbClr val="FF0000"/>
                    </a:solidFill>
                  </a:rPr>
                  <a:t>C</a:t>
                </a:r>
                <a:endParaRPr lang="zh-CN" altLang="en-US" dirty="0">
                  <a:solidFill>
                    <a:srgbClr val="FF0000"/>
                  </a:solidFill>
                </a:endParaRPr>
              </a:p>
            </p:txBody>
          </p:sp>
          <p:sp>
            <p:nvSpPr>
              <p:cNvPr id="75" name="矩形 74">
                <a:extLst>
                  <a:ext uri="{FF2B5EF4-FFF2-40B4-BE49-F238E27FC236}">
                    <a16:creationId xmlns:a16="http://schemas.microsoft.com/office/drawing/2014/main" xmlns="" id="{0029C73A-CE79-46F4-9467-59324634BC84}"/>
                  </a:ext>
                </a:extLst>
              </p:cNvPr>
              <p:cNvSpPr/>
              <p:nvPr/>
            </p:nvSpPr>
            <p:spPr>
              <a:xfrm rot="5400000">
                <a:off x="10840554" y="8737960"/>
                <a:ext cx="646331" cy="646331"/>
              </a:xfrm>
              <a:prstGeom prst="rect">
                <a:avLst/>
              </a:prstGeom>
            </p:spPr>
            <p:txBody>
              <a:bodyPr wrap="none">
                <a:spAutoFit/>
              </a:bodyPr>
              <a:lstStyle/>
              <a:p>
                <a:r>
                  <a:rPr lang="en-US" altLang="zh-CN" sz="3600" dirty="0">
                    <a:solidFill>
                      <a:srgbClr val="FF0000"/>
                    </a:solidFill>
                  </a:rPr>
                  <a:t>—</a:t>
                </a:r>
                <a:endParaRPr lang="zh-CN" altLang="en-US" dirty="0">
                  <a:solidFill>
                    <a:srgbClr val="FF0000"/>
                  </a:solidFill>
                </a:endParaRPr>
              </a:p>
            </p:txBody>
          </p:sp>
        </p:grpSp>
      </p:grpSp>
      <p:grpSp>
        <p:nvGrpSpPr>
          <p:cNvPr id="40" name="组合 39">
            <a:extLst>
              <a:ext uri="{FF2B5EF4-FFF2-40B4-BE49-F238E27FC236}">
                <a16:creationId xmlns:a16="http://schemas.microsoft.com/office/drawing/2014/main" xmlns="" id="{61C1EBD9-7ED5-44CA-AFFA-38A861A45D43}"/>
              </a:ext>
            </a:extLst>
          </p:cNvPr>
          <p:cNvGrpSpPr/>
          <p:nvPr/>
        </p:nvGrpSpPr>
        <p:grpSpPr>
          <a:xfrm>
            <a:off x="1703596" y="3139763"/>
            <a:ext cx="2973907" cy="2176826"/>
            <a:chOff x="1276542" y="3139763"/>
            <a:chExt cx="3400962" cy="2176826"/>
          </a:xfrm>
        </p:grpSpPr>
        <p:cxnSp>
          <p:nvCxnSpPr>
            <p:cNvPr id="39" name="直接箭头连接符 38">
              <a:extLst>
                <a:ext uri="{FF2B5EF4-FFF2-40B4-BE49-F238E27FC236}">
                  <a16:creationId xmlns:a16="http://schemas.microsoft.com/office/drawing/2014/main" xmlns="" id="{72C4C70A-D0B5-4539-AA56-AA1D11461C49}"/>
                </a:ext>
              </a:extLst>
            </p:cNvPr>
            <p:cNvCxnSpPr>
              <a:cxnSpLocks/>
            </p:cNvCxnSpPr>
            <p:nvPr/>
          </p:nvCxnSpPr>
          <p:spPr>
            <a:xfrm>
              <a:off x="3011545" y="3139763"/>
              <a:ext cx="0" cy="146379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76" name="矩形: 圆角 75">
              <a:extLst>
                <a:ext uri="{FF2B5EF4-FFF2-40B4-BE49-F238E27FC236}">
                  <a16:creationId xmlns:a16="http://schemas.microsoft.com/office/drawing/2014/main" xmlns="" id="{E6F1DA0D-B6F2-4C1B-A446-DDF0041CFAE0}"/>
                </a:ext>
              </a:extLst>
            </p:cNvPr>
            <p:cNvSpPr/>
            <p:nvPr/>
          </p:nvSpPr>
          <p:spPr>
            <a:xfrm>
              <a:off x="1276542" y="4564248"/>
              <a:ext cx="3400962" cy="752341"/>
            </a:xfrm>
            <a:prstGeom prst="roundRect">
              <a:avLst/>
            </a:prstGeom>
            <a:solidFill>
              <a:srgbClr val="DFF2F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rPr>
                <a:t>减少</a:t>
              </a:r>
              <a:r>
                <a:rPr lang="en-US" altLang="zh-CN" sz="4400" b="1" dirty="0">
                  <a:solidFill>
                    <a:schemeClr val="tx1"/>
                  </a:solidFill>
                </a:rPr>
                <a:t>2</a:t>
              </a:r>
              <a:r>
                <a:rPr lang="zh-CN" altLang="en-US" sz="4400" b="1" dirty="0">
                  <a:solidFill>
                    <a:schemeClr val="tx1"/>
                  </a:solidFill>
                </a:rPr>
                <a:t>个</a:t>
              </a:r>
              <a:r>
                <a:rPr lang="en-US" altLang="zh-CN" sz="4400" b="1" dirty="0">
                  <a:solidFill>
                    <a:schemeClr val="tx1"/>
                  </a:solidFill>
                </a:rPr>
                <a:t>C</a:t>
              </a:r>
              <a:endParaRPr lang="zh-CN" altLang="en-US" sz="4400" b="1" dirty="0">
                <a:solidFill>
                  <a:schemeClr val="tx1"/>
                </a:solidFill>
              </a:endParaRPr>
            </a:p>
          </p:txBody>
        </p:sp>
      </p:grpSp>
      <p:grpSp>
        <p:nvGrpSpPr>
          <p:cNvPr id="43" name="组合 42">
            <a:extLst>
              <a:ext uri="{FF2B5EF4-FFF2-40B4-BE49-F238E27FC236}">
                <a16:creationId xmlns:a16="http://schemas.microsoft.com/office/drawing/2014/main" xmlns="" id="{E78C2ADC-8022-4642-8436-E6B2CC0237D5}"/>
              </a:ext>
            </a:extLst>
          </p:cNvPr>
          <p:cNvGrpSpPr/>
          <p:nvPr/>
        </p:nvGrpSpPr>
        <p:grpSpPr>
          <a:xfrm>
            <a:off x="4690234" y="2835352"/>
            <a:ext cx="9598252" cy="7356551"/>
            <a:chOff x="4690234" y="2835352"/>
            <a:chExt cx="7944263" cy="7356551"/>
          </a:xfrm>
        </p:grpSpPr>
        <p:sp>
          <p:nvSpPr>
            <p:cNvPr id="53" name="矩形: 圆角 52">
              <a:extLst>
                <a:ext uri="{FF2B5EF4-FFF2-40B4-BE49-F238E27FC236}">
                  <a16:creationId xmlns:a16="http://schemas.microsoft.com/office/drawing/2014/main" xmlns="" id="{BD7FC46A-5C7B-4AC3-A826-CA0450AC8BFA}"/>
                </a:ext>
              </a:extLst>
            </p:cNvPr>
            <p:cNvSpPr/>
            <p:nvPr/>
          </p:nvSpPr>
          <p:spPr>
            <a:xfrm>
              <a:off x="5510475" y="2835352"/>
              <a:ext cx="7124022" cy="1430703"/>
            </a:xfrm>
            <a:prstGeom prst="roundRect">
              <a:avLst/>
            </a:prstGeom>
            <a:solidFill>
              <a:srgbClr val="DFF2F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400" b="1" dirty="0">
                  <a:solidFill>
                    <a:schemeClr val="tx1"/>
                  </a:solidFill>
                </a:rPr>
                <a:t>组成</a:t>
              </a:r>
              <a:r>
                <a:rPr lang="en-US" altLang="zh-CN" sz="4400" b="1" dirty="0">
                  <a:solidFill>
                    <a:schemeClr val="tx1"/>
                  </a:solidFill>
                </a:rPr>
                <a:t>1</a:t>
              </a:r>
              <a:r>
                <a:rPr lang="zh-CN" altLang="en-US" sz="4400" b="1" dirty="0">
                  <a:solidFill>
                    <a:schemeClr val="tx1"/>
                  </a:solidFill>
                </a:rPr>
                <a:t>个乙基，依次加在第</a:t>
              </a:r>
              <a:r>
                <a:rPr lang="en-US" altLang="zh-CN" sz="4400" b="1" dirty="0">
                  <a:solidFill>
                    <a:schemeClr val="tx1"/>
                  </a:solidFill>
                </a:rPr>
                <a:t>3</a:t>
              </a:r>
              <a:r>
                <a:rPr lang="zh-CN" altLang="en-US" sz="4400" b="1" dirty="0">
                  <a:solidFill>
                    <a:schemeClr val="tx1"/>
                  </a:solidFill>
                </a:rPr>
                <a:t>、</a:t>
              </a:r>
              <a:r>
                <a:rPr lang="en-US" altLang="zh-CN" sz="4400" b="1" dirty="0">
                  <a:solidFill>
                    <a:schemeClr val="tx1"/>
                  </a:solidFill>
                </a:rPr>
                <a:t>4</a:t>
              </a:r>
              <a:r>
                <a:rPr lang="zh-CN" altLang="en-US" sz="4400" b="1" dirty="0">
                  <a:solidFill>
                    <a:schemeClr val="tx1"/>
                  </a:solidFill>
                </a:rPr>
                <a:t>、</a:t>
              </a:r>
              <a:r>
                <a:rPr lang="en-US" altLang="zh-CN" sz="4400" b="1" dirty="0">
                  <a:solidFill>
                    <a:schemeClr val="tx1"/>
                  </a:solidFill>
                </a:rPr>
                <a:t>5…C</a:t>
              </a:r>
              <a:r>
                <a:rPr lang="zh-CN" altLang="en-US" sz="4400" b="1" dirty="0">
                  <a:solidFill>
                    <a:schemeClr val="tx1"/>
                  </a:solidFill>
                </a:rPr>
                <a:t>上</a:t>
              </a:r>
            </a:p>
          </p:txBody>
        </p:sp>
        <p:sp>
          <p:nvSpPr>
            <p:cNvPr id="56" name="矩形: 圆角 55">
              <a:extLst>
                <a:ext uri="{FF2B5EF4-FFF2-40B4-BE49-F238E27FC236}">
                  <a16:creationId xmlns:a16="http://schemas.microsoft.com/office/drawing/2014/main" xmlns="" id="{72D9CBC6-06F7-4203-BB5A-05F33B65D6DB}"/>
                </a:ext>
              </a:extLst>
            </p:cNvPr>
            <p:cNvSpPr/>
            <p:nvPr/>
          </p:nvSpPr>
          <p:spPr>
            <a:xfrm>
              <a:off x="5442497" y="5316589"/>
              <a:ext cx="7124022" cy="4875314"/>
            </a:xfrm>
            <a:prstGeom prst="roundRect">
              <a:avLst/>
            </a:prstGeom>
            <a:solidFill>
              <a:srgbClr val="DFF2F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400" b="1" dirty="0">
                  <a:solidFill>
                    <a:schemeClr val="tx1"/>
                  </a:solidFill>
                </a:rPr>
                <a:t>组成</a:t>
              </a:r>
              <a:r>
                <a:rPr lang="en-US" altLang="zh-CN" sz="4400" b="1" dirty="0">
                  <a:solidFill>
                    <a:schemeClr val="tx1"/>
                  </a:solidFill>
                </a:rPr>
                <a:t>2</a:t>
              </a:r>
              <a:r>
                <a:rPr lang="zh-CN" altLang="en-US" sz="4400" b="1" dirty="0">
                  <a:solidFill>
                    <a:schemeClr val="tx1"/>
                  </a:solidFill>
                </a:rPr>
                <a:t>个甲基，在第</a:t>
              </a:r>
              <a:r>
                <a:rPr lang="en-US" altLang="zh-CN" sz="4400" b="1" dirty="0">
                  <a:solidFill>
                    <a:schemeClr val="tx1"/>
                  </a:solidFill>
                </a:rPr>
                <a:t>2</a:t>
              </a:r>
              <a:r>
                <a:rPr lang="zh-CN" altLang="en-US" sz="4400" b="1" dirty="0">
                  <a:solidFill>
                    <a:schemeClr val="tx1"/>
                  </a:solidFill>
                </a:rPr>
                <a:t>个</a:t>
              </a:r>
              <a:r>
                <a:rPr lang="en-US" altLang="zh-CN" sz="4400" b="1" dirty="0">
                  <a:solidFill>
                    <a:schemeClr val="tx1"/>
                  </a:solidFill>
                </a:rPr>
                <a:t>C</a:t>
              </a:r>
              <a:r>
                <a:rPr lang="zh-CN" altLang="en-US" sz="4400" b="1" dirty="0">
                  <a:solidFill>
                    <a:schemeClr val="tx1"/>
                  </a:solidFill>
                </a:rPr>
                <a:t>上固定一个甲基，另一个甲基依次加在第</a:t>
              </a:r>
              <a:r>
                <a:rPr lang="en-US" altLang="zh-CN" sz="4400" b="1" dirty="0">
                  <a:solidFill>
                    <a:schemeClr val="tx1"/>
                  </a:solidFill>
                </a:rPr>
                <a:t>2</a:t>
              </a:r>
              <a:r>
                <a:rPr lang="zh-CN" altLang="en-US" sz="4400" b="1" dirty="0">
                  <a:solidFill>
                    <a:schemeClr val="tx1"/>
                  </a:solidFill>
                </a:rPr>
                <a:t>、</a:t>
              </a:r>
              <a:r>
                <a:rPr lang="en-US" altLang="zh-CN" sz="4400" b="1" dirty="0">
                  <a:solidFill>
                    <a:schemeClr val="tx1"/>
                  </a:solidFill>
                </a:rPr>
                <a:t>3</a:t>
              </a:r>
              <a:r>
                <a:rPr lang="zh-CN" altLang="en-US" sz="4400" b="1" dirty="0">
                  <a:solidFill>
                    <a:schemeClr val="tx1"/>
                  </a:solidFill>
                </a:rPr>
                <a:t>、</a:t>
              </a:r>
              <a:r>
                <a:rPr lang="en-US" altLang="zh-CN" sz="4400" b="1" dirty="0">
                  <a:solidFill>
                    <a:schemeClr val="tx1"/>
                  </a:solidFill>
                </a:rPr>
                <a:t>4…C</a:t>
              </a:r>
              <a:r>
                <a:rPr lang="zh-CN" altLang="en-US" sz="4400" b="1" dirty="0">
                  <a:solidFill>
                    <a:schemeClr val="tx1"/>
                  </a:solidFill>
                </a:rPr>
                <a:t>上；再将一个甲基固定在第</a:t>
              </a:r>
              <a:r>
                <a:rPr lang="en-US" altLang="zh-CN" sz="4400" b="1" dirty="0">
                  <a:solidFill>
                    <a:schemeClr val="tx1"/>
                  </a:solidFill>
                </a:rPr>
                <a:t>3 </a:t>
              </a:r>
              <a:r>
                <a:rPr lang="zh-CN" altLang="en-US" sz="4400" b="1" dirty="0">
                  <a:solidFill>
                    <a:schemeClr val="tx1"/>
                  </a:solidFill>
                </a:rPr>
                <a:t>个</a:t>
              </a:r>
              <a:r>
                <a:rPr lang="en-US" altLang="zh-CN" sz="4400" b="1" dirty="0">
                  <a:solidFill>
                    <a:schemeClr val="tx1"/>
                  </a:solidFill>
                </a:rPr>
                <a:t>C</a:t>
              </a:r>
              <a:r>
                <a:rPr lang="zh-CN" altLang="en-US" sz="4400" b="1" dirty="0">
                  <a:solidFill>
                    <a:schemeClr val="tx1"/>
                  </a:solidFill>
                </a:rPr>
                <a:t>上，另一个甲基依次加在第</a:t>
              </a:r>
              <a:r>
                <a:rPr lang="en-US" altLang="zh-CN" sz="4400" b="1" dirty="0">
                  <a:solidFill>
                    <a:schemeClr val="tx1"/>
                  </a:solidFill>
                </a:rPr>
                <a:t>3</a:t>
              </a:r>
              <a:r>
                <a:rPr lang="zh-CN" altLang="en-US" sz="4400" b="1" dirty="0">
                  <a:solidFill>
                    <a:schemeClr val="tx1"/>
                  </a:solidFill>
                </a:rPr>
                <a:t>、</a:t>
              </a:r>
              <a:r>
                <a:rPr lang="en-US" altLang="zh-CN" sz="4400" b="1" dirty="0">
                  <a:solidFill>
                    <a:schemeClr val="tx1"/>
                  </a:solidFill>
                </a:rPr>
                <a:t>4</a:t>
              </a:r>
              <a:r>
                <a:rPr lang="zh-CN" altLang="en-US" sz="4400" b="1" dirty="0">
                  <a:solidFill>
                    <a:schemeClr val="tx1"/>
                  </a:solidFill>
                </a:rPr>
                <a:t>、</a:t>
              </a:r>
              <a:r>
                <a:rPr lang="en-US" altLang="zh-CN" sz="4400" b="1" dirty="0">
                  <a:solidFill>
                    <a:schemeClr val="tx1"/>
                  </a:solidFill>
                </a:rPr>
                <a:t>5…C</a:t>
              </a:r>
              <a:r>
                <a:rPr lang="zh-CN" altLang="en-US" sz="4400" b="1" dirty="0">
                  <a:solidFill>
                    <a:schemeClr val="tx1"/>
                  </a:solidFill>
                </a:rPr>
                <a:t>上；依次固定一个甲基，移动另一个甲基</a:t>
              </a:r>
            </a:p>
          </p:txBody>
        </p:sp>
        <p:pic>
          <p:nvPicPr>
            <p:cNvPr id="42" name="图片 41" descr="图片包含 屏幕截图&#10;&#10;已生成高可信度的说明">
              <a:extLst>
                <a:ext uri="{FF2B5EF4-FFF2-40B4-BE49-F238E27FC236}">
                  <a16:creationId xmlns:a16="http://schemas.microsoft.com/office/drawing/2014/main" xmlns="" id="{E14D3C74-FB65-4C6B-8288-E72BCDF9BF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0234" y="3476849"/>
              <a:ext cx="752263" cy="3264094"/>
            </a:xfrm>
            <a:prstGeom prst="rect">
              <a:avLst/>
            </a:prstGeom>
          </p:spPr>
        </p:pic>
      </p:grpSp>
      <p:grpSp>
        <p:nvGrpSpPr>
          <p:cNvPr id="83" name="组合 82">
            <a:extLst>
              <a:ext uri="{FF2B5EF4-FFF2-40B4-BE49-F238E27FC236}">
                <a16:creationId xmlns:a16="http://schemas.microsoft.com/office/drawing/2014/main" xmlns="" id="{F089632B-7D09-4E60-AF4D-4485E33EBC36}"/>
              </a:ext>
            </a:extLst>
          </p:cNvPr>
          <p:cNvGrpSpPr/>
          <p:nvPr/>
        </p:nvGrpSpPr>
        <p:grpSpPr>
          <a:xfrm>
            <a:off x="1483021" y="5332349"/>
            <a:ext cx="3566477" cy="5784150"/>
            <a:chOff x="1776857" y="2044190"/>
            <a:chExt cx="3566477" cy="5784150"/>
          </a:xfrm>
        </p:grpSpPr>
        <p:cxnSp>
          <p:nvCxnSpPr>
            <p:cNvPr id="84" name="直接箭头连接符 83">
              <a:extLst>
                <a:ext uri="{FF2B5EF4-FFF2-40B4-BE49-F238E27FC236}">
                  <a16:creationId xmlns:a16="http://schemas.microsoft.com/office/drawing/2014/main" xmlns="" id="{0EAC2F5B-DE36-4470-A6D3-B694D0364A42}"/>
                </a:ext>
              </a:extLst>
            </p:cNvPr>
            <p:cNvCxnSpPr>
              <a:cxnSpLocks/>
              <a:endCxn id="85" idx="0"/>
            </p:cNvCxnSpPr>
            <p:nvPr/>
          </p:nvCxnSpPr>
          <p:spPr>
            <a:xfrm flipH="1">
              <a:off x="3560096" y="2044190"/>
              <a:ext cx="1706" cy="252005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85" name="矩形: 圆角 84">
              <a:extLst>
                <a:ext uri="{FF2B5EF4-FFF2-40B4-BE49-F238E27FC236}">
                  <a16:creationId xmlns:a16="http://schemas.microsoft.com/office/drawing/2014/main" xmlns="" id="{850EDC02-6AC1-4F97-88CC-3795BF5022B1}"/>
                </a:ext>
              </a:extLst>
            </p:cNvPr>
            <p:cNvSpPr/>
            <p:nvPr/>
          </p:nvSpPr>
          <p:spPr>
            <a:xfrm>
              <a:off x="1776857" y="4564247"/>
              <a:ext cx="3566477" cy="3264093"/>
            </a:xfrm>
            <a:prstGeom prst="roundRect">
              <a:avLst/>
            </a:prstGeom>
            <a:solidFill>
              <a:srgbClr val="DFF2F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chemeClr val="tx1"/>
                  </a:solidFill>
                </a:rPr>
                <a:t>减少</a:t>
              </a:r>
              <a:r>
                <a:rPr lang="en-US" altLang="zh-CN" sz="4400" b="1" dirty="0">
                  <a:solidFill>
                    <a:schemeClr val="tx1"/>
                  </a:solidFill>
                </a:rPr>
                <a:t>3</a:t>
              </a:r>
              <a:r>
                <a:rPr lang="zh-CN" altLang="en-US" sz="4400" b="1" dirty="0">
                  <a:solidFill>
                    <a:schemeClr val="tx1"/>
                  </a:solidFill>
                </a:rPr>
                <a:t>个</a:t>
              </a:r>
              <a:r>
                <a:rPr lang="en-US" altLang="zh-CN" sz="4400" b="1" dirty="0">
                  <a:solidFill>
                    <a:schemeClr val="tx1"/>
                  </a:solidFill>
                </a:rPr>
                <a:t>C</a:t>
              </a:r>
              <a:r>
                <a:rPr lang="zh-CN" altLang="en-US" sz="4400" b="1" dirty="0">
                  <a:solidFill>
                    <a:schemeClr val="tx1"/>
                  </a:solidFill>
                </a:rPr>
                <a:t>和</a:t>
              </a:r>
              <a:r>
                <a:rPr lang="en-US" altLang="zh-CN" sz="4400" b="1" dirty="0">
                  <a:solidFill>
                    <a:schemeClr val="tx1"/>
                  </a:solidFill>
                </a:rPr>
                <a:t>3</a:t>
              </a:r>
              <a:r>
                <a:rPr lang="zh-CN" altLang="en-US" sz="4400" b="1" dirty="0">
                  <a:solidFill>
                    <a:schemeClr val="tx1"/>
                  </a:solidFill>
                </a:rPr>
                <a:t>个</a:t>
              </a:r>
              <a:r>
                <a:rPr lang="en-US" altLang="zh-CN" sz="4400" b="1" dirty="0">
                  <a:solidFill>
                    <a:schemeClr val="tx1"/>
                  </a:solidFill>
                </a:rPr>
                <a:t>C</a:t>
              </a:r>
              <a:r>
                <a:rPr lang="zh-CN" altLang="en-US" sz="4400" b="1" dirty="0">
                  <a:solidFill>
                    <a:schemeClr val="tx1"/>
                  </a:solidFill>
                </a:rPr>
                <a:t>以上，类似于上面两种情况</a:t>
              </a:r>
            </a:p>
          </p:txBody>
        </p:sp>
      </p:grpSp>
      <p:pic>
        <p:nvPicPr>
          <p:cNvPr id="87" name="图片 86">
            <a:extLst>
              <a:ext uri="{FF2B5EF4-FFF2-40B4-BE49-F238E27FC236}">
                <a16:creationId xmlns:a16="http://schemas.microsoft.com/office/drawing/2014/main" xmlns="" id="{E16262C4-9BC2-4345-A0F3-E1D32543A6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68498" y="10412433"/>
            <a:ext cx="7481053" cy="2589595"/>
          </a:xfrm>
          <a:prstGeom prst="rect">
            <a:avLst/>
          </a:prstGeom>
        </p:spPr>
      </p:pic>
      <p:sp>
        <p:nvSpPr>
          <p:cNvPr id="90" name="TextBox 4">
            <a:extLst>
              <a:ext uri="{FF2B5EF4-FFF2-40B4-BE49-F238E27FC236}">
                <a16:creationId xmlns:a16="http://schemas.microsoft.com/office/drawing/2014/main" xmlns="" id="{D40B1053-5129-4AEE-B3DB-3A6BF23107DC}"/>
              </a:ext>
            </a:extLst>
          </p:cNvPr>
          <p:cNvSpPr txBox="1"/>
          <p:nvPr/>
        </p:nvSpPr>
        <p:spPr>
          <a:xfrm>
            <a:off x="2042161" y="11232364"/>
            <a:ext cx="2712367" cy="1639680"/>
          </a:xfrm>
          <a:prstGeom prst="rect">
            <a:avLst/>
          </a:prstGeom>
          <a:noFill/>
        </p:spPr>
        <p:txBody>
          <a:bodyPr wrap="square" rtlCol="0">
            <a:spAutoFit/>
          </a:bodyPr>
          <a:lstStyle/>
          <a:p>
            <a:pPr algn="ctr" defTabSz="1825681">
              <a:lnSpc>
                <a:spcPct val="120000"/>
              </a:lnSpc>
            </a:pPr>
            <a:r>
              <a:rPr lang="zh-CN" altLang="en-US" sz="4400" b="1" dirty="0">
                <a:solidFill>
                  <a:srgbClr val="0E6EB8"/>
                </a:solidFill>
                <a:ea typeface="楷体" panose="02010609060101010101" pitchFamily="49" charset="-122"/>
                <a:sym typeface="+mn-lt"/>
              </a:rPr>
              <a:t>注意：</a:t>
            </a:r>
            <a:endParaRPr lang="en-US" altLang="zh-CN" sz="4400" b="1" dirty="0">
              <a:solidFill>
                <a:srgbClr val="0E6EB8"/>
              </a:solidFill>
              <a:ea typeface="楷体" panose="02010609060101010101" pitchFamily="49" charset="-122"/>
              <a:sym typeface="+mn-lt"/>
            </a:endParaRPr>
          </a:p>
          <a:p>
            <a:pPr algn="ctr" defTabSz="1825681">
              <a:lnSpc>
                <a:spcPct val="120000"/>
              </a:lnSpc>
            </a:pPr>
            <a:r>
              <a:rPr lang="zh-CN" altLang="en-US" sz="4400" b="1" dirty="0">
                <a:solidFill>
                  <a:srgbClr val="0E6EB8"/>
                </a:solidFill>
                <a:ea typeface="楷体" panose="02010609060101010101" pitchFamily="49" charset="-122"/>
                <a:sym typeface="+mn-lt"/>
              </a:rPr>
              <a:t>对称情况</a:t>
            </a:r>
          </a:p>
        </p:txBody>
      </p:sp>
      <p:sp>
        <p:nvSpPr>
          <p:cNvPr id="86" name="矩形: 圆角 2">
            <a:extLst>
              <a:ext uri="{FF2B5EF4-FFF2-40B4-BE49-F238E27FC236}">
                <a16:creationId xmlns:a16="http://schemas.microsoft.com/office/drawing/2014/main" xmlns="" id="{2B74697A-47E4-4148-9504-AFB83F0D7FBF}"/>
              </a:ext>
            </a:extLst>
          </p:cNvPr>
          <p:cNvSpPr/>
          <p:nvPr/>
        </p:nvSpPr>
        <p:spPr>
          <a:xfrm>
            <a:off x="2771326" y="1870350"/>
            <a:ext cx="6554189"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同系物和同分异构体</a:t>
            </a:r>
          </a:p>
        </p:txBody>
      </p:sp>
    </p:spTree>
    <p:extLst>
      <p:ext uri="{BB962C8B-B14F-4D97-AF65-F5344CB8AC3E}">
        <p14:creationId xmlns:p14="http://schemas.microsoft.com/office/powerpoint/2010/main" val="2291324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P210</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722082"/>
            <a:ext cx="19649851" cy="8956298"/>
          </a:xfrm>
          <a:prstGeom prst="rect">
            <a:avLst/>
          </a:prstGeom>
          <a:noFill/>
        </p:spPr>
        <p:txBody>
          <a:bodyPr wrap="square" rtlCol="0">
            <a:spAutoFit/>
          </a:bodyPr>
          <a:lstStyle/>
          <a:p>
            <a:pPr algn="just" defTabSz="1826616"/>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srgbClr val="0E6EB8"/>
                </a:solidFill>
                <a:ea typeface="楷体" panose="02010609060101010101" pitchFamily="49" charset="-122"/>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下列说法正确的是（    ）</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甲醇</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和甘油</a:t>
            </a:r>
            <a:r>
              <a:rPr lang="en-US" altLang="zh-CN" sz="4800" b="1" spc="130" dirty="0">
                <a:solidFill>
                  <a:prstClr val="black"/>
                </a:solidFill>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互为同系物</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分子为</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6</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14</a:t>
            </a:r>
            <a:r>
              <a:rPr lang="zh-CN" altLang="en-US" sz="4800" b="1" spc="130" dirty="0">
                <a:solidFill>
                  <a:prstClr val="black"/>
                </a:solidFill>
                <a:cs typeface="Times New Roman" panose="02020603050405020304" pitchFamily="18" charset="0"/>
                <a:sym typeface="+mn-lt"/>
              </a:rPr>
              <a:t>的两种有机物一定互为同系物</a:t>
            </a:r>
            <a:endParaRPr lang="en-US" altLang="zh-CN" sz="4800" b="1" spc="130" dirty="0">
              <a:solidFill>
                <a:prstClr val="black"/>
              </a:solidFill>
              <a:cs typeface="Times New Roman" panose="02020603050405020304" pitchFamily="18" charset="0"/>
              <a:sym typeface="+mn-lt"/>
            </a:endParaRPr>
          </a:p>
          <a:p>
            <a:pPr algn="just" defTabSz="1826616"/>
            <a:endParaRPr lang="zh-CN" altLang="en-US"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C.                    </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互为同系物</a:t>
            </a:r>
          </a:p>
          <a:p>
            <a:pPr algn="just" defTabSz="1826616"/>
            <a:r>
              <a:rPr lang="en-US" altLang="zh-CN" sz="4800" b="1" spc="130" dirty="0">
                <a:solidFill>
                  <a:prstClr val="black"/>
                </a:solidFill>
                <a:cs typeface="Times New Roman" panose="02020603050405020304" pitchFamily="18" charset="0"/>
                <a:sym typeface="+mn-lt"/>
              </a:rPr>
              <a:t> </a:t>
            </a:r>
          </a:p>
          <a:p>
            <a:pPr marL="914400" indent="-914400" algn="just" defTabSz="1826616">
              <a:buAutoNum type="alphaUcPeriod" startAt="4"/>
            </a:pPr>
            <a:r>
              <a:rPr lang="zh-CN" altLang="en-US" sz="4800" b="1" spc="130" dirty="0">
                <a:solidFill>
                  <a:prstClr val="black"/>
                </a:solidFill>
                <a:cs typeface="Times New Roman" panose="02020603050405020304" pitchFamily="18" charset="0"/>
                <a:sym typeface="+mn-lt"/>
              </a:rPr>
              <a:t>                                  与                                    互为同系物</a:t>
            </a:r>
            <a:endParaRPr lang="en-US" altLang="zh-CN" sz="4800" b="1" spc="130" dirty="0">
              <a:solidFill>
                <a:prstClr val="black"/>
              </a:solidFill>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algn="just" defTabSz="1826616"/>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浙江理综）</a:t>
            </a:r>
            <a:endParaRPr lang="en-US" altLang="zh-CN" sz="4800" b="1" spc="130" dirty="0">
              <a:solidFill>
                <a:srgbClr val="FF0000"/>
              </a:solidFill>
              <a:ea typeface="楷体" panose="02010609060101010101" pitchFamily="49" charset="-122"/>
              <a:cs typeface="Times New Roman" panose="02020603050405020304" pitchFamily="18" charset="0"/>
              <a:sym typeface="+mn-lt"/>
            </a:endParaRPr>
          </a:p>
        </p:txBody>
      </p:sp>
      <p:graphicFrame>
        <p:nvGraphicFramePr>
          <p:cNvPr id="6" name="对象 5">
            <a:extLst>
              <a:ext uri="{FF2B5EF4-FFF2-40B4-BE49-F238E27FC236}">
                <a16:creationId xmlns:a16="http://schemas.microsoft.com/office/drawing/2014/main" xmlns="" id="{97733AE8-2CF9-4A6E-83CA-26EDC67A89AB}"/>
              </a:ext>
            </a:extLst>
          </p:cNvPr>
          <p:cNvGraphicFramePr>
            <a:graphicFrameLocks noChangeAspect="1"/>
          </p:cNvGraphicFramePr>
          <p:nvPr>
            <p:extLst>
              <p:ext uri="{D42A27DB-BD31-4B8C-83A1-F6EECF244321}">
                <p14:modId xmlns:p14="http://schemas.microsoft.com/office/powerpoint/2010/main" val="3773954644"/>
              </p:ext>
            </p:extLst>
          </p:nvPr>
        </p:nvGraphicFramePr>
        <p:xfrm>
          <a:off x="3263853" y="5731665"/>
          <a:ext cx="3217956" cy="1616533"/>
        </p:xfrm>
        <a:graphic>
          <a:graphicData uri="http://schemas.openxmlformats.org/presentationml/2006/ole">
            <mc:AlternateContent xmlns:mc="http://schemas.openxmlformats.org/markup-compatibility/2006">
              <mc:Choice xmlns:v="urn:schemas-microsoft-com:vml" Requires="v">
                <p:oleObj spid="_x0000_s8649" name="CS ChemDraw Drawing" r:id="rId4" imgW="1691450" imgH="848648" progId="ChemDraw.Document.6.0">
                  <p:embed/>
                </p:oleObj>
              </mc:Choice>
              <mc:Fallback>
                <p:oleObj name="CS ChemDraw Drawing" r:id="rId4" imgW="1691450" imgH="848648" progId="ChemDraw.Document.6.0">
                  <p:embed/>
                  <p:pic>
                    <p:nvPicPr>
                      <p:cNvPr id="0" name=""/>
                      <p:cNvPicPr/>
                      <p:nvPr/>
                    </p:nvPicPr>
                    <p:blipFill>
                      <a:blip r:embed="rId5"/>
                      <a:stretch>
                        <a:fillRect/>
                      </a:stretch>
                    </p:blipFill>
                    <p:spPr>
                      <a:xfrm>
                        <a:off x="3263853" y="5731665"/>
                        <a:ext cx="3217956" cy="1616533"/>
                      </a:xfrm>
                      <a:prstGeom prst="rect">
                        <a:avLst/>
                      </a:prstGeom>
                    </p:spPr>
                  </p:pic>
                </p:oleObj>
              </mc:Fallback>
            </mc:AlternateContent>
          </a:graphicData>
        </a:graphic>
      </p:graphicFrame>
      <p:graphicFrame>
        <p:nvGraphicFramePr>
          <p:cNvPr id="7" name="对象 6">
            <a:extLst>
              <a:ext uri="{FF2B5EF4-FFF2-40B4-BE49-F238E27FC236}">
                <a16:creationId xmlns:a16="http://schemas.microsoft.com/office/drawing/2014/main" xmlns="" id="{5DD2A7CB-BEFE-4468-9DF9-22B5A56BFAD8}"/>
              </a:ext>
            </a:extLst>
          </p:cNvPr>
          <p:cNvGraphicFramePr>
            <a:graphicFrameLocks noChangeAspect="1"/>
          </p:cNvGraphicFramePr>
          <p:nvPr>
            <p:extLst>
              <p:ext uri="{D42A27DB-BD31-4B8C-83A1-F6EECF244321}">
                <p14:modId xmlns:p14="http://schemas.microsoft.com/office/powerpoint/2010/main" val="3779395688"/>
              </p:ext>
            </p:extLst>
          </p:nvPr>
        </p:nvGraphicFramePr>
        <p:xfrm>
          <a:off x="2885279" y="7329106"/>
          <a:ext cx="6120000" cy="2304000"/>
        </p:xfrm>
        <a:graphic>
          <a:graphicData uri="http://schemas.openxmlformats.org/presentationml/2006/ole">
            <mc:AlternateContent xmlns:mc="http://schemas.openxmlformats.org/markup-compatibility/2006">
              <mc:Choice xmlns:v="urn:schemas-microsoft-com:vml" Requires="v">
                <p:oleObj spid="_x0000_s8650" name="CS ChemDraw Drawing" r:id="rId6" imgW="3104149" imgH="1168318" progId="ChemDraw.Document.6.0">
                  <p:embed/>
                </p:oleObj>
              </mc:Choice>
              <mc:Fallback>
                <p:oleObj name="CS ChemDraw Drawing" r:id="rId6" imgW="3104149" imgH="1168318" progId="ChemDraw.Document.6.0">
                  <p:embed/>
                  <p:pic>
                    <p:nvPicPr>
                      <p:cNvPr id="0" name=""/>
                      <p:cNvPicPr/>
                      <p:nvPr/>
                    </p:nvPicPr>
                    <p:blipFill>
                      <a:blip r:embed="rId7"/>
                      <a:stretch>
                        <a:fillRect/>
                      </a:stretch>
                    </p:blipFill>
                    <p:spPr>
                      <a:xfrm>
                        <a:off x="2885279" y="7329106"/>
                        <a:ext cx="6120000" cy="2304000"/>
                      </a:xfrm>
                      <a:prstGeom prst="rect">
                        <a:avLst/>
                      </a:prstGeom>
                    </p:spPr>
                  </p:pic>
                </p:oleObj>
              </mc:Fallback>
            </mc:AlternateContent>
          </a:graphicData>
        </a:graphic>
      </p:graphicFrame>
      <p:graphicFrame>
        <p:nvGraphicFramePr>
          <p:cNvPr id="8" name="对象 7">
            <a:extLst>
              <a:ext uri="{FF2B5EF4-FFF2-40B4-BE49-F238E27FC236}">
                <a16:creationId xmlns:a16="http://schemas.microsoft.com/office/drawing/2014/main" xmlns="" id="{84FB0774-2481-44F6-A0CB-42E5E883BEA4}"/>
              </a:ext>
            </a:extLst>
          </p:cNvPr>
          <p:cNvGraphicFramePr>
            <a:graphicFrameLocks noChangeAspect="1"/>
          </p:cNvGraphicFramePr>
          <p:nvPr>
            <p:extLst>
              <p:ext uri="{D42A27DB-BD31-4B8C-83A1-F6EECF244321}">
                <p14:modId xmlns:p14="http://schemas.microsoft.com/office/powerpoint/2010/main" val="4262665068"/>
              </p:ext>
            </p:extLst>
          </p:nvPr>
        </p:nvGraphicFramePr>
        <p:xfrm>
          <a:off x="9495564" y="7336661"/>
          <a:ext cx="6120000" cy="2210087"/>
        </p:xfrm>
        <a:graphic>
          <a:graphicData uri="http://schemas.openxmlformats.org/presentationml/2006/ole">
            <mc:AlternateContent xmlns:mc="http://schemas.openxmlformats.org/markup-compatibility/2006">
              <mc:Choice xmlns:v="urn:schemas-microsoft-com:vml" Requires="v">
                <p:oleObj spid="_x0000_s8651" name="CS ChemDraw Drawing" r:id="rId8" imgW="3103728" imgH="1121382" progId="ChemDraw.Document.6.0">
                  <p:embed/>
                </p:oleObj>
              </mc:Choice>
              <mc:Fallback>
                <p:oleObj name="CS ChemDraw Drawing" r:id="rId8" imgW="3103728" imgH="1121382" progId="ChemDraw.Document.6.0">
                  <p:embed/>
                  <p:pic>
                    <p:nvPicPr>
                      <p:cNvPr id="0" name=""/>
                      <p:cNvPicPr/>
                      <p:nvPr/>
                    </p:nvPicPr>
                    <p:blipFill>
                      <a:blip r:embed="rId9"/>
                      <a:stretch>
                        <a:fillRect/>
                      </a:stretch>
                    </p:blipFill>
                    <p:spPr>
                      <a:xfrm>
                        <a:off x="9495564" y="7336661"/>
                        <a:ext cx="6120000" cy="2210087"/>
                      </a:xfrm>
                      <a:prstGeom prst="rect">
                        <a:avLst/>
                      </a:prstGeom>
                    </p:spPr>
                  </p:pic>
                </p:oleObj>
              </mc:Fallback>
            </mc:AlternateContent>
          </a:graphicData>
        </a:graphic>
      </p:graphicFrame>
      <p:pic>
        <p:nvPicPr>
          <p:cNvPr id="8519" name="Picture 327"/>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93994" y="2821054"/>
            <a:ext cx="4143580" cy="1793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组合 2"/>
          <p:cNvGrpSpPr/>
          <p:nvPr/>
        </p:nvGrpSpPr>
        <p:grpSpPr>
          <a:xfrm>
            <a:off x="2474500" y="10558074"/>
            <a:ext cx="18283858" cy="2245387"/>
            <a:chOff x="2474500" y="10558074"/>
            <a:chExt cx="18283858" cy="2245387"/>
          </a:xfrm>
        </p:grpSpPr>
        <p:sp>
          <p:nvSpPr>
            <p:cNvPr id="35" name="矩形 34">
              <a:extLst>
                <a:ext uri="{FF2B5EF4-FFF2-40B4-BE49-F238E27FC236}">
                  <a16:creationId xmlns:a16="http://schemas.microsoft.com/office/drawing/2014/main" xmlns="" id="{5591B8D5-D11D-4B9C-A830-8AAB17634127}"/>
                </a:ext>
              </a:extLst>
            </p:cNvPr>
            <p:cNvSpPr/>
            <p:nvPr/>
          </p:nvSpPr>
          <p:spPr>
            <a:xfrm>
              <a:off x="2474500" y="10679803"/>
              <a:ext cx="18283858" cy="2123658"/>
            </a:xfrm>
            <a:prstGeom prst="rect">
              <a:avLst/>
            </a:prstGeom>
          </p:spPr>
          <p:txBody>
            <a:bodyPr wrap="square">
              <a:spAutoFit/>
            </a:bodyPr>
            <a:lstStyle/>
            <a:p>
              <a:pPr>
                <a:lnSpc>
                  <a:spcPct val="150000"/>
                </a:lnSpc>
              </a:pPr>
              <a:r>
                <a:rPr lang="zh-CN" altLang="en-US" sz="4400" b="1" spc="130" dirty="0">
                  <a:solidFill>
                    <a:srgbClr val="2A5CAA"/>
                  </a:solidFill>
                  <a:ea typeface="楷体" panose="02010609060101010101" pitchFamily="49" charset="-122"/>
                  <a:cs typeface="Times New Roman" panose="02020603050405020304" pitchFamily="18" charset="0"/>
                  <a:sym typeface="+mn-lt"/>
                </a:rPr>
                <a:t>甲醇</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OH)</a:t>
              </a:r>
              <a:r>
                <a:rPr lang="zh-CN" altLang="en-US" sz="4400" b="1" spc="130" dirty="0">
                  <a:solidFill>
                    <a:srgbClr val="2A5CAA"/>
                  </a:solidFill>
                  <a:ea typeface="楷体" panose="02010609060101010101" pitchFamily="49" charset="-122"/>
                  <a:cs typeface="Times New Roman" panose="02020603050405020304" pitchFamily="18" charset="0"/>
                  <a:sym typeface="+mn-lt"/>
                </a:rPr>
                <a:t>只含有一个羟基，甘油</a:t>
              </a:r>
              <a:r>
                <a:rPr lang="en-US" altLang="zh-CN" sz="4400" b="1" spc="130" dirty="0">
                  <a:solidFill>
                    <a:srgbClr val="2A5CAA"/>
                  </a:solidFill>
                  <a:ea typeface="楷体" panose="02010609060101010101" pitchFamily="49" charset="-122"/>
                  <a:cs typeface="Times New Roman" panose="02020603050405020304" pitchFamily="18" charset="0"/>
                  <a:sym typeface="+mn-lt"/>
                </a:rPr>
                <a:t>(                         )</a:t>
              </a:r>
              <a:r>
                <a:rPr lang="zh-CN" altLang="en-US" sz="4400" b="1" spc="130" dirty="0">
                  <a:solidFill>
                    <a:srgbClr val="2A5CAA"/>
                  </a:solidFill>
                  <a:ea typeface="楷体" panose="02010609060101010101" pitchFamily="49" charset="-122"/>
                  <a:cs typeface="Times New Roman" panose="02020603050405020304" pitchFamily="18" charset="0"/>
                  <a:sym typeface="+mn-lt"/>
                </a:rPr>
                <a:t>含有三个羟基，二者官能团的数目不同，不是同系物，故</a:t>
              </a:r>
              <a:r>
                <a:rPr lang="en-US" altLang="zh-CN" sz="4400" b="1" spc="130" dirty="0">
                  <a:solidFill>
                    <a:srgbClr val="2A5CAA"/>
                  </a:solidFill>
                  <a:ea typeface="楷体" panose="02010609060101010101" pitchFamily="49" charset="-122"/>
                  <a:cs typeface="Times New Roman" panose="02020603050405020304" pitchFamily="18" charset="0"/>
                  <a:sym typeface="+mn-lt"/>
                </a:rPr>
                <a:t>A</a:t>
              </a:r>
              <a:r>
                <a:rPr lang="zh-CN" altLang="en-US" sz="4400" b="1" spc="130" dirty="0">
                  <a:solidFill>
                    <a:srgbClr val="2A5CAA"/>
                  </a:solidFill>
                  <a:ea typeface="楷体" panose="02010609060101010101" pitchFamily="49" charset="-122"/>
                  <a:cs typeface="Times New Roman" panose="02020603050405020304" pitchFamily="18" charset="0"/>
                  <a:sym typeface="+mn-lt"/>
                </a:rPr>
                <a:t>项错误。</a:t>
              </a:r>
            </a:p>
          </p:txBody>
        </p:sp>
        <p:pic>
          <p:nvPicPr>
            <p:cNvPr id="20" name="Picture 327"/>
            <p:cNvPicPr>
              <a:picLocks noChangeAspect="1" noChangeArrowheads="1"/>
            </p:cNvPicPr>
            <p:nvPr/>
          </p:nvPicPr>
          <p:blipFill>
            <a:blip r:embed="rId10">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245307" y="10558074"/>
              <a:ext cx="3446978" cy="1492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929553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P210</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1698134" y="1722082"/>
            <a:ext cx="19409313" cy="8956298"/>
          </a:xfrm>
          <a:prstGeom prst="rect">
            <a:avLst/>
          </a:prstGeom>
          <a:noFill/>
        </p:spPr>
        <p:txBody>
          <a:bodyPr wrap="square" rtlCol="0">
            <a:spAutoFit/>
          </a:bodyPr>
          <a:lstStyle/>
          <a:p>
            <a:pPr algn="just" defTabSz="1826616"/>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 </a:t>
            </a:r>
            <a:r>
              <a:rPr lang="zh-CN" altLang="en-US" sz="4800" b="1" spc="130" dirty="0">
                <a:solidFill>
                  <a:prstClr val="black"/>
                </a:solidFill>
                <a:cs typeface="Times New Roman" panose="02020603050405020304" pitchFamily="18" charset="0"/>
                <a:sym typeface="+mn-lt"/>
              </a:rPr>
              <a:t>下列说法正确的是（    ）</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甲醇</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和甘油</a:t>
            </a:r>
            <a:r>
              <a:rPr lang="en-US" altLang="zh-CN" sz="4800" b="1" spc="130" dirty="0">
                <a:solidFill>
                  <a:prstClr val="black"/>
                </a:solidFill>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互为同系物</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分子为</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6</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14</a:t>
            </a:r>
            <a:r>
              <a:rPr lang="zh-CN" altLang="en-US" sz="4800" b="1" spc="130" dirty="0">
                <a:solidFill>
                  <a:prstClr val="black"/>
                </a:solidFill>
                <a:cs typeface="Times New Roman" panose="02020603050405020304" pitchFamily="18" charset="0"/>
                <a:sym typeface="+mn-lt"/>
              </a:rPr>
              <a:t>的两种有机物一定互为同系物</a:t>
            </a:r>
            <a:endParaRPr lang="en-US" altLang="zh-CN" sz="4800" b="1" spc="130" dirty="0">
              <a:solidFill>
                <a:prstClr val="black"/>
              </a:solidFill>
              <a:cs typeface="Times New Roman" panose="02020603050405020304" pitchFamily="18" charset="0"/>
              <a:sym typeface="+mn-lt"/>
            </a:endParaRPr>
          </a:p>
          <a:p>
            <a:pPr algn="just" defTabSz="1826616"/>
            <a:endParaRPr lang="zh-CN" altLang="en-US"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C.                    </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互为同系物</a:t>
            </a:r>
          </a:p>
          <a:p>
            <a:pPr algn="just" defTabSz="1826616"/>
            <a:r>
              <a:rPr lang="en-US" altLang="zh-CN" sz="4800" b="1" spc="130" dirty="0">
                <a:solidFill>
                  <a:prstClr val="black"/>
                </a:solidFill>
                <a:cs typeface="Times New Roman" panose="02020603050405020304" pitchFamily="18" charset="0"/>
                <a:sym typeface="+mn-lt"/>
              </a:rPr>
              <a:t> </a:t>
            </a:r>
          </a:p>
          <a:p>
            <a:pPr marL="914400" indent="-914400" algn="just" defTabSz="1826616">
              <a:buAutoNum type="alphaUcPeriod" startAt="4"/>
            </a:pPr>
            <a:r>
              <a:rPr lang="zh-CN" altLang="en-US" sz="4800" b="1" spc="130" dirty="0">
                <a:solidFill>
                  <a:prstClr val="black"/>
                </a:solidFill>
                <a:cs typeface="Times New Roman" panose="02020603050405020304" pitchFamily="18" charset="0"/>
                <a:sym typeface="+mn-lt"/>
              </a:rPr>
              <a:t>                                  与                                    互为同系物</a:t>
            </a:r>
            <a:endParaRPr lang="en-US" altLang="zh-CN" sz="4800" b="1" spc="130" dirty="0">
              <a:solidFill>
                <a:prstClr val="black"/>
              </a:solidFill>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algn="just" defTabSz="1826616"/>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浙江理综）</a:t>
            </a:r>
            <a:endParaRPr lang="en-US" altLang="zh-CN" sz="4800" b="1" spc="130" dirty="0">
              <a:solidFill>
                <a:srgbClr val="FF0000"/>
              </a:solidFill>
              <a:ea typeface="楷体" panose="02010609060101010101" pitchFamily="49" charset="-122"/>
              <a:cs typeface="Times New Roman" panose="02020603050405020304" pitchFamily="18" charset="0"/>
              <a:sym typeface="+mn-lt"/>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576809" y="10766931"/>
            <a:ext cx="18739083" cy="2123658"/>
          </a:xfrm>
          <a:prstGeom prst="rect">
            <a:avLst/>
          </a:prstGeom>
        </p:spPr>
        <p:txBody>
          <a:bodyPr wrap="square">
            <a:spAutoFit/>
          </a:bodyPr>
          <a:lstStyle/>
          <a:p>
            <a:r>
              <a:rPr lang="zh-CN" altLang="en-US" sz="4400" b="1" spc="130" dirty="0">
                <a:solidFill>
                  <a:srgbClr val="2A5CAA"/>
                </a:solidFill>
                <a:ea typeface="楷体" panose="02010609060101010101" pitchFamily="49" charset="-122"/>
                <a:cs typeface="Times New Roman" panose="02020603050405020304" pitchFamily="18" charset="0"/>
                <a:sym typeface="+mn-lt"/>
              </a:rPr>
              <a:t>分子为</a:t>
            </a:r>
            <a:r>
              <a:rPr lang="en-US" altLang="zh-CN" sz="4400" b="1" spc="130" dirty="0">
                <a:solidFill>
                  <a:srgbClr val="2A5CAA"/>
                </a:solidFill>
                <a:ea typeface="楷体" panose="02010609060101010101" pitchFamily="49" charset="-122"/>
                <a:cs typeface="Times New Roman" panose="02020603050405020304" pitchFamily="18" charset="0"/>
                <a:sym typeface="+mn-lt"/>
              </a:rPr>
              <a:t>C</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8</a:t>
            </a:r>
            <a:r>
              <a:rPr lang="zh-CN" altLang="en-US" sz="4400" b="1" spc="130" dirty="0">
                <a:solidFill>
                  <a:srgbClr val="2A5CAA"/>
                </a:solidFill>
                <a:ea typeface="楷体" panose="02010609060101010101" pitchFamily="49" charset="-122"/>
                <a:cs typeface="Times New Roman" panose="02020603050405020304" pitchFamily="18" charset="0"/>
                <a:sym typeface="+mn-lt"/>
              </a:rPr>
              <a:t>与</a:t>
            </a:r>
            <a:r>
              <a:rPr lang="en-US" altLang="zh-CN" sz="4400" b="1" spc="130" dirty="0">
                <a:solidFill>
                  <a:srgbClr val="2A5CAA"/>
                </a:solidFill>
                <a:ea typeface="楷体" panose="02010609060101010101" pitchFamily="49" charset="-122"/>
                <a:cs typeface="Times New Roman" panose="02020603050405020304" pitchFamily="18" charset="0"/>
                <a:sym typeface="+mn-lt"/>
              </a:rPr>
              <a:t>C</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6</a:t>
            </a:r>
            <a:r>
              <a:rPr lang="en-US" altLang="zh-CN" sz="4400" b="1" spc="130" dirty="0">
                <a:solidFill>
                  <a:srgbClr val="2A5CAA"/>
                </a:solidFill>
                <a:ea typeface="楷体" panose="02010609060101010101" pitchFamily="49" charset="-122"/>
                <a:cs typeface="Times New Roman" panose="02020603050405020304" pitchFamily="18" charset="0"/>
                <a:sym typeface="+mn-lt"/>
              </a:rPr>
              <a:t>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14</a:t>
            </a:r>
            <a:r>
              <a:rPr lang="zh-CN" altLang="en-US" sz="4400" b="1" spc="130" dirty="0">
                <a:solidFill>
                  <a:srgbClr val="2A5CAA"/>
                </a:solidFill>
                <a:ea typeface="楷体" panose="02010609060101010101" pitchFamily="49" charset="-122"/>
                <a:cs typeface="Times New Roman" panose="02020603050405020304" pitchFamily="18" charset="0"/>
                <a:sym typeface="+mn-lt"/>
              </a:rPr>
              <a:t>的两种有机物均符合烷烃通式</a:t>
            </a:r>
            <a:r>
              <a:rPr lang="en-US" altLang="zh-CN" sz="4400" b="1" spc="130" dirty="0">
                <a:solidFill>
                  <a:srgbClr val="2A5CAA"/>
                </a:solidFill>
                <a:ea typeface="楷体" panose="02010609060101010101" pitchFamily="49" charset="-122"/>
                <a:cs typeface="Times New Roman" panose="02020603050405020304" pitchFamily="18" charset="0"/>
                <a:sym typeface="+mn-lt"/>
              </a:rPr>
              <a:t>C</a:t>
            </a:r>
            <a:r>
              <a:rPr lang="en-US" altLang="zh-CN" sz="4400" b="1" i="1" spc="130" baseline="-25000" dirty="0">
                <a:solidFill>
                  <a:srgbClr val="2A5CAA"/>
                </a:solidFill>
                <a:ea typeface="楷体" panose="02010609060101010101" pitchFamily="49" charset="-122"/>
                <a:cs typeface="Times New Roman" panose="02020603050405020304" pitchFamily="18" charset="0"/>
                <a:sym typeface="+mn-lt"/>
              </a:rPr>
              <a:t>n</a:t>
            </a:r>
            <a:r>
              <a:rPr lang="en-US" altLang="zh-CN" sz="4400" b="1" spc="130" dirty="0">
                <a:solidFill>
                  <a:srgbClr val="2A5CAA"/>
                </a:solidFill>
                <a:ea typeface="楷体" panose="02010609060101010101" pitchFamily="49" charset="-122"/>
                <a:cs typeface="Times New Roman" panose="02020603050405020304" pitchFamily="18" charset="0"/>
                <a:sym typeface="+mn-lt"/>
              </a:rPr>
              <a:t>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400" b="1" i="1" spc="130" baseline="-25000" dirty="0">
                <a:solidFill>
                  <a:srgbClr val="2A5CAA"/>
                </a:solidFill>
                <a:ea typeface="楷体" panose="02010609060101010101" pitchFamily="49" charset="-122"/>
                <a:cs typeface="Times New Roman" panose="02020603050405020304" pitchFamily="18" charset="0"/>
                <a:sym typeface="+mn-lt"/>
              </a:rPr>
              <a:t>n</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400" b="1" spc="130" dirty="0">
                <a:solidFill>
                  <a:srgbClr val="2A5CAA"/>
                </a:solidFill>
                <a:ea typeface="楷体" panose="02010609060101010101" pitchFamily="49" charset="-122"/>
                <a:cs typeface="Times New Roman" panose="02020603050405020304" pitchFamily="18" charset="0"/>
                <a:sym typeface="+mn-lt"/>
              </a:rPr>
              <a:t>，二者结构相似，没有官能团，分子组成上相差</a:t>
            </a:r>
            <a:r>
              <a:rPr lang="en-US" altLang="zh-CN" sz="4400" b="1" spc="130" dirty="0">
                <a:solidFill>
                  <a:srgbClr val="2A5CAA"/>
                </a:solidFill>
                <a:ea typeface="楷体" panose="02010609060101010101" pitchFamily="49" charset="-122"/>
                <a:cs typeface="Times New Roman" panose="02020603050405020304" pitchFamily="18" charset="0"/>
                <a:sym typeface="+mn-lt"/>
              </a:rPr>
              <a:t>3</a:t>
            </a:r>
            <a:r>
              <a:rPr lang="zh-CN" altLang="en-US" sz="4400" b="1" spc="130" dirty="0">
                <a:solidFill>
                  <a:srgbClr val="2A5CAA"/>
                </a:solidFill>
                <a:ea typeface="楷体" panose="02010609060101010101" pitchFamily="49" charset="-122"/>
                <a:cs typeface="Times New Roman" panose="02020603050405020304" pitchFamily="18" charset="0"/>
                <a:sym typeface="+mn-lt"/>
              </a:rPr>
              <a:t>个</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400" b="1" spc="130" dirty="0">
                <a:solidFill>
                  <a:srgbClr val="2A5CAA"/>
                </a:solidFill>
                <a:ea typeface="楷体" panose="02010609060101010101" pitchFamily="49" charset="-122"/>
                <a:cs typeface="Times New Roman" panose="02020603050405020304" pitchFamily="18" charset="0"/>
                <a:sym typeface="+mn-lt"/>
              </a:rPr>
              <a:t>原子团，二者一定互为同系物，故</a:t>
            </a:r>
            <a:r>
              <a:rPr lang="en-US" altLang="zh-CN" sz="4400" b="1" spc="130" dirty="0">
                <a:solidFill>
                  <a:srgbClr val="2A5CAA"/>
                </a:solidFill>
                <a:ea typeface="楷体" panose="02010609060101010101" pitchFamily="49" charset="-122"/>
                <a:cs typeface="Times New Roman" panose="02020603050405020304" pitchFamily="18" charset="0"/>
                <a:sym typeface="+mn-lt"/>
              </a:rPr>
              <a:t>B</a:t>
            </a:r>
            <a:r>
              <a:rPr lang="zh-CN" altLang="en-US" sz="4400" b="1" spc="130" dirty="0">
                <a:solidFill>
                  <a:srgbClr val="2A5CAA"/>
                </a:solidFill>
                <a:ea typeface="楷体" panose="02010609060101010101" pitchFamily="49" charset="-122"/>
                <a:cs typeface="Times New Roman" panose="02020603050405020304" pitchFamily="18" charset="0"/>
                <a:sym typeface="+mn-lt"/>
              </a:rPr>
              <a:t>项正确</a:t>
            </a:r>
          </a:p>
        </p:txBody>
      </p:sp>
      <p:graphicFrame>
        <p:nvGraphicFramePr>
          <p:cNvPr id="6" name="对象 5">
            <a:extLst>
              <a:ext uri="{FF2B5EF4-FFF2-40B4-BE49-F238E27FC236}">
                <a16:creationId xmlns:a16="http://schemas.microsoft.com/office/drawing/2014/main" xmlns="" id="{97733AE8-2CF9-4A6E-83CA-26EDC67A89AB}"/>
              </a:ext>
            </a:extLst>
          </p:cNvPr>
          <p:cNvGraphicFramePr>
            <a:graphicFrameLocks noChangeAspect="1"/>
          </p:cNvGraphicFramePr>
          <p:nvPr>
            <p:extLst>
              <p:ext uri="{D42A27DB-BD31-4B8C-83A1-F6EECF244321}">
                <p14:modId xmlns:p14="http://schemas.microsoft.com/office/powerpoint/2010/main" val="2766111897"/>
              </p:ext>
            </p:extLst>
          </p:nvPr>
        </p:nvGraphicFramePr>
        <p:xfrm>
          <a:off x="2732907" y="5731665"/>
          <a:ext cx="3217956" cy="1616533"/>
        </p:xfrm>
        <a:graphic>
          <a:graphicData uri="http://schemas.openxmlformats.org/presentationml/2006/ole">
            <mc:AlternateContent xmlns:mc="http://schemas.openxmlformats.org/markup-compatibility/2006">
              <mc:Choice xmlns:v="urn:schemas-microsoft-com:vml" Requires="v">
                <p:oleObj spid="_x0000_s9610" name="CS ChemDraw Drawing" r:id="rId4" imgW="1691450" imgH="848648" progId="ChemDraw.Document.6.0">
                  <p:embed/>
                </p:oleObj>
              </mc:Choice>
              <mc:Fallback>
                <p:oleObj name="CS ChemDraw Drawing" r:id="rId4" imgW="1691450" imgH="848648" progId="ChemDraw.Document.6.0">
                  <p:embed/>
                  <p:pic>
                    <p:nvPicPr>
                      <p:cNvPr id="6" name="对象 5">
                        <a:extLst>
                          <a:ext uri="{FF2B5EF4-FFF2-40B4-BE49-F238E27FC236}">
                            <a16:creationId xmlns:a16="http://schemas.microsoft.com/office/drawing/2014/main" xmlns="" id="{97733AE8-2CF9-4A6E-83CA-26EDC67A89AB}"/>
                          </a:ext>
                        </a:extLst>
                      </p:cNvPr>
                      <p:cNvPicPr/>
                      <p:nvPr/>
                    </p:nvPicPr>
                    <p:blipFill>
                      <a:blip r:embed="rId5"/>
                      <a:stretch>
                        <a:fillRect/>
                      </a:stretch>
                    </p:blipFill>
                    <p:spPr>
                      <a:xfrm>
                        <a:off x="2732907" y="5731665"/>
                        <a:ext cx="3217956" cy="1616533"/>
                      </a:xfrm>
                      <a:prstGeom prst="rect">
                        <a:avLst/>
                      </a:prstGeom>
                    </p:spPr>
                  </p:pic>
                </p:oleObj>
              </mc:Fallback>
            </mc:AlternateContent>
          </a:graphicData>
        </a:graphic>
      </p:graphicFrame>
      <p:graphicFrame>
        <p:nvGraphicFramePr>
          <p:cNvPr id="7" name="对象 6">
            <a:extLst>
              <a:ext uri="{FF2B5EF4-FFF2-40B4-BE49-F238E27FC236}">
                <a16:creationId xmlns:a16="http://schemas.microsoft.com/office/drawing/2014/main" xmlns="" id="{5DD2A7CB-BEFE-4468-9DF9-22B5A56BFAD8}"/>
              </a:ext>
            </a:extLst>
          </p:cNvPr>
          <p:cNvGraphicFramePr>
            <a:graphicFrameLocks noChangeAspect="1"/>
          </p:cNvGraphicFramePr>
          <p:nvPr>
            <p:extLst>
              <p:ext uri="{D42A27DB-BD31-4B8C-83A1-F6EECF244321}">
                <p14:modId xmlns:p14="http://schemas.microsoft.com/office/powerpoint/2010/main" val="2884638193"/>
              </p:ext>
            </p:extLst>
          </p:nvPr>
        </p:nvGraphicFramePr>
        <p:xfrm>
          <a:off x="2501818" y="7329106"/>
          <a:ext cx="6120000" cy="2304000"/>
        </p:xfrm>
        <a:graphic>
          <a:graphicData uri="http://schemas.openxmlformats.org/presentationml/2006/ole">
            <mc:AlternateContent xmlns:mc="http://schemas.openxmlformats.org/markup-compatibility/2006">
              <mc:Choice xmlns:v="urn:schemas-microsoft-com:vml" Requires="v">
                <p:oleObj spid="_x0000_s9611" name="CS ChemDraw Drawing" r:id="rId6" imgW="3104149" imgH="1168318" progId="ChemDraw.Document.6.0">
                  <p:embed/>
                </p:oleObj>
              </mc:Choice>
              <mc:Fallback>
                <p:oleObj name="CS ChemDraw Drawing" r:id="rId6" imgW="3104149" imgH="1168318" progId="ChemDraw.Document.6.0">
                  <p:embed/>
                  <p:pic>
                    <p:nvPicPr>
                      <p:cNvPr id="7" name="对象 6">
                        <a:extLst>
                          <a:ext uri="{FF2B5EF4-FFF2-40B4-BE49-F238E27FC236}">
                            <a16:creationId xmlns:a16="http://schemas.microsoft.com/office/drawing/2014/main" xmlns="" id="{5DD2A7CB-BEFE-4468-9DF9-22B5A56BFAD8}"/>
                          </a:ext>
                        </a:extLst>
                      </p:cNvPr>
                      <p:cNvPicPr/>
                      <p:nvPr/>
                    </p:nvPicPr>
                    <p:blipFill>
                      <a:blip r:embed="rId7"/>
                      <a:stretch>
                        <a:fillRect/>
                      </a:stretch>
                    </p:blipFill>
                    <p:spPr>
                      <a:xfrm>
                        <a:off x="2501818" y="7329106"/>
                        <a:ext cx="6120000" cy="2304000"/>
                      </a:xfrm>
                      <a:prstGeom prst="rect">
                        <a:avLst/>
                      </a:prstGeom>
                    </p:spPr>
                  </p:pic>
                </p:oleObj>
              </mc:Fallback>
            </mc:AlternateContent>
          </a:graphicData>
        </a:graphic>
      </p:graphicFrame>
      <p:graphicFrame>
        <p:nvGraphicFramePr>
          <p:cNvPr id="8" name="对象 7">
            <a:extLst>
              <a:ext uri="{FF2B5EF4-FFF2-40B4-BE49-F238E27FC236}">
                <a16:creationId xmlns:a16="http://schemas.microsoft.com/office/drawing/2014/main" xmlns="" id="{84FB0774-2481-44F6-A0CB-42E5E883BEA4}"/>
              </a:ext>
            </a:extLst>
          </p:cNvPr>
          <p:cNvGraphicFramePr>
            <a:graphicFrameLocks noChangeAspect="1"/>
          </p:cNvGraphicFramePr>
          <p:nvPr>
            <p:extLst>
              <p:ext uri="{D42A27DB-BD31-4B8C-83A1-F6EECF244321}">
                <p14:modId xmlns:p14="http://schemas.microsoft.com/office/powerpoint/2010/main" val="761244672"/>
              </p:ext>
            </p:extLst>
          </p:nvPr>
        </p:nvGraphicFramePr>
        <p:xfrm>
          <a:off x="9171097" y="7336661"/>
          <a:ext cx="6120000" cy="2210087"/>
        </p:xfrm>
        <a:graphic>
          <a:graphicData uri="http://schemas.openxmlformats.org/presentationml/2006/ole">
            <mc:AlternateContent xmlns:mc="http://schemas.openxmlformats.org/markup-compatibility/2006">
              <mc:Choice xmlns:v="urn:schemas-microsoft-com:vml" Requires="v">
                <p:oleObj spid="_x0000_s9612" name="CS ChemDraw Drawing" r:id="rId8" imgW="3103728" imgH="1121382" progId="ChemDraw.Document.6.0">
                  <p:embed/>
                </p:oleObj>
              </mc:Choice>
              <mc:Fallback>
                <p:oleObj name="CS ChemDraw Drawing" r:id="rId8" imgW="3103728" imgH="1121382" progId="ChemDraw.Document.6.0">
                  <p:embed/>
                  <p:pic>
                    <p:nvPicPr>
                      <p:cNvPr id="8" name="对象 7">
                        <a:extLst>
                          <a:ext uri="{FF2B5EF4-FFF2-40B4-BE49-F238E27FC236}">
                            <a16:creationId xmlns:a16="http://schemas.microsoft.com/office/drawing/2014/main" xmlns="" id="{84FB0774-2481-44F6-A0CB-42E5E883BEA4}"/>
                          </a:ext>
                        </a:extLst>
                      </p:cNvPr>
                      <p:cNvPicPr/>
                      <p:nvPr/>
                    </p:nvPicPr>
                    <p:blipFill>
                      <a:blip r:embed="rId9"/>
                      <a:stretch>
                        <a:fillRect/>
                      </a:stretch>
                    </p:blipFill>
                    <p:spPr>
                      <a:xfrm>
                        <a:off x="9171097" y="7336661"/>
                        <a:ext cx="6120000" cy="2210087"/>
                      </a:xfrm>
                      <a:prstGeom prst="rect">
                        <a:avLst/>
                      </a:prstGeom>
                    </p:spPr>
                  </p:pic>
                </p:oleObj>
              </mc:Fallback>
            </mc:AlternateContent>
          </a:graphicData>
        </a:graphic>
      </p:graphicFrame>
      <p:pic>
        <p:nvPicPr>
          <p:cNvPr id="17" name="Picture 327"/>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45060" y="2821054"/>
            <a:ext cx="4143580" cy="1793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540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P210</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1698134" y="1722082"/>
            <a:ext cx="19409313" cy="8956298"/>
          </a:xfrm>
          <a:prstGeom prst="rect">
            <a:avLst/>
          </a:prstGeom>
          <a:noFill/>
        </p:spPr>
        <p:txBody>
          <a:bodyPr wrap="square" rtlCol="0">
            <a:spAutoFit/>
          </a:bodyPr>
          <a:lstStyle/>
          <a:p>
            <a:pPr algn="just" defTabSz="1826616"/>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srgbClr val="0E6EB8"/>
                </a:solidFill>
                <a:ea typeface="楷体" panose="02010609060101010101" pitchFamily="49" charset="-122"/>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下列说法正确的是（    ）</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甲醇</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和甘油</a:t>
            </a:r>
            <a:r>
              <a:rPr lang="en-US" altLang="zh-CN" sz="4800" b="1" spc="130" dirty="0">
                <a:solidFill>
                  <a:prstClr val="black"/>
                </a:solidFill>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互为同系物</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分子为</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6</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14</a:t>
            </a:r>
            <a:r>
              <a:rPr lang="zh-CN" altLang="en-US" sz="4800" b="1" spc="130" dirty="0">
                <a:solidFill>
                  <a:prstClr val="black"/>
                </a:solidFill>
                <a:cs typeface="Times New Roman" panose="02020603050405020304" pitchFamily="18" charset="0"/>
                <a:sym typeface="+mn-lt"/>
              </a:rPr>
              <a:t>的两种有机物一定互为同系物</a:t>
            </a:r>
            <a:endParaRPr lang="en-US" altLang="zh-CN" sz="4800" b="1" spc="130" dirty="0">
              <a:solidFill>
                <a:prstClr val="black"/>
              </a:solidFill>
              <a:cs typeface="Times New Roman" panose="02020603050405020304" pitchFamily="18" charset="0"/>
              <a:sym typeface="+mn-lt"/>
            </a:endParaRPr>
          </a:p>
          <a:p>
            <a:pPr algn="just" defTabSz="1826616"/>
            <a:endParaRPr lang="zh-CN" altLang="en-US"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C.                    </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互为同系物</a:t>
            </a:r>
          </a:p>
          <a:p>
            <a:pPr algn="just" defTabSz="1826616"/>
            <a:r>
              <a:rPr lang="en-US" altLang="zh-CN" sz="4800" b="1" spc="130" dirty="0">
                <a:solidFill>
                  <a:prstClr val="black"/>
                </a:solidFill>
                <a:cs typeface="Times New Roman" panose="02020603050405020304" pitchFamily="18" charset="0"/>
                <a:sym typeface="+mn-lt"/>
              </a:rPr>
              <a:t> </a:t>
            </a:r>
          </a:p>
          <a:p>
            <a:pPr marL="914400" indent="-914400" algn="just" defTabSz="1826616">
              <a:buAutoNum type="alphaUcPeriod" startAt="4"/>
            </a:pPr>
            <a:r>
              <a:rPr lang="zh-CN" altLang="en-US" sz="4800" b="1" spc="130" dirty="0">
                <a:solidFill>
                  <a:prstClr val="black"/>
                </a:solidFill>
                <a:cs typeface="Times New Roman" panose="02020603050405020304" pitchFamily="18" charset="0"/>
                <a:sym typeface="+mn-lt"/>
              </a:rPr>
              <a:t>                                  与                                    互为同系物</a:t>
            </a:r>
            <a:endParaRPr lang="en-US" altLang="zh-CN" sz="4800" b="1" spc="130" dirty="0">
              <a:solidFill>
                <a:prstClr val="black"/>
              </a:solidFill>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algn="just" defTabSz="1826616"/>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浙江理综）</a:t>
            </a:r>
            <a:endParaRPr lang="en-US" altLang="zh-CN" sz="4800" b="1" spc="130" dirty="0">
              <a:solidFill>
                <a:srgbClr val="FF0000"/>
              </a:solidFill>
              <a:ea typeface="楷体" panose="02010609060101010101" pitchFamily="49" charset="-122"/>
              <a:cs typeface="Times New Roman" panose="02020603050405020304" pitchFamily="18" charset="0"/>
              <a:sym typeface="+mn-lt"/>
            </a:endParaRPr>
          </a:p>
        </p:txBody>
      </p:sp>
      <p:graphicFrame>
        <p:nvGraphicFramePr>
          <p:cNvPr id="6" name="对象 5">
            <a:extLst>
              <a:ext uri="{FF2B5EF4-FFF2-40B4-BE49-F238E27FC236}">
                <a16:creationId xmlns:a16="http://schemas.microsoft.com/office/drawing/2014/main" xmlns="" id="{97733AE8-2CF9-4A6E-83CA-26EDC67A89AB}"/>
              </a:ext>
            </a:extLst>
          </p:cNvPr>
          <p:cNvGraphicFramePr>
            <a:graphicFrameLocks noChangeAspect="1"/>
          </p:cNvGraphicFramePr>
          <p:nvPr>
            <p:extLst>
              <p:ext uri="{D42A27DB-BD31-4B8C-83A1-F6EECF244321}">
                <p14:modId xmlns:p14="http://schemas.microsoft.com/office/powerpoint/2010/main" val="1501471946"/>
              </p:ext>
            </p:extLst>
          </p:nvPr>
        </p:nvGraphicFramePr>
        <p:xfrm>
          <a:off x="2644416" y="5731665"/>
          <a:ext cx="3217956" cy="1616533"/>
        </p:xfrm>
        <a:graphic>
          <a:graphicData uri="http://schemas.openxmlformats.org/presentationml/2006/ole">
            <mc:AlternateContent xmlns:mc="http://schemas.openxmlformats.org/markup-compatibility/2006">
              <mc:Choice xmlns:v="urn:schemas-microsoft-com:vml" Requires="v">
                <p:oleObj spid="_x0000_s10738" name="CS ChemDraw Drawing" r:id="rId4" imgW="1691450" imgH="848648" progId="ChemDraw.Document.6.0">
                  <p:embed/>
                </p:oleObj>
              </mc:Choice>
              <mc:Fallback>
                <p:oleObj name="CS ChemDraw Drawing" r:id="rId4" imgW="1691450" imgH="848648" progId="ChemDraw.Document.6.0">
                  <p:embed/>
                  <p:pic>
                    <p:nvPicPr>
                      <p:cNvPr id="6" name="对象 5">
                        <a:extLst>
                          <a:ext uri="{FF2B5EF4-FFF2-40B4-BE49-F238E27FC236}">
                            <a16:creationId xmlns:a16="http://schemas.microsoft.com/office/drawing/2014/main" xmlns="" id="{97733AE8-2CF9-4A6E-83CA-26EDC67A89AB}"/>
                          </a:ext>
                        </a:extLst>
                      </p:cNvPr>
                      <p:cNvPicPr/>
                      <p:nvPr/>
                    </p:nvPicPr>
                    <p:blipFill>
                      <a:blip r:embed="rId5"/>
                      <a:stretch>
                        <a:fillRect/>
                      </a:stretch>
                    </p:blipFill>
                    <p:spPr>
                      <a:xfrm>
                        <a:off x="2644416" y="5731665"/>
                        <a:ext cx="3217956" cy="1616533"/>
                      </a:xfrm>
                      <a:prstGeom prst="rect">
                        <a:avLst/>
                      </a:prstGeom>
                    </p:spPr>
                  </p:pic>
                </p:oleObj>
              </mc:Fallback>
            </mc:AlternateContent>
          </a:graphicData>
        </a:graphic>
      </p:graphicFrame>
      <p:graphicFrame>
        <p:nvGraphicFramePr>
          <p:cNvPr id="7" name="对象 6">
            <a:extLst>
              <a:ext uri="{FF2B5EF4-FFF2-40B4-BE49-F238E27FC236}">
                <a16:creationId xmlns:a16="http://schemas.microsoft.com/office/drawing/2014/main" xmlns="" id="{5DD2A7CB-BEFE-4468-9DF9-22B5A56BFAD8}"/>
              </a:ext>
            </a:extLst>
          </p:cNvPr>
          <p:cNvGraphicFramePr>
            <a:graphicFrameLocks noChangeAspect="1"/>
          </p:cNvGraphicFramePr>
          <p:nvPr>
            <p:extLst>
              <p:ext uri="{D42A27DB-BD31-4B8C-83A1-F6EECF244321}">
                <p14:modId xmlns:p14="http://schemas.microsoft.com/office/powerpoint/2010/main" val="3909517493"/>
              </p:ext>
            </p:extLst>
          </p:nvPr>
        </p:nvGraphicFramePr>
        <p:xfrm>
          <a:off x="2413327" y="7329106"/>
          <a:ext cx="6120000" cy="2304000"/>
        </p:xfrm>
        <a:graphic>
          <a:graphicData uri="http://schemas.openxmlformats.org/presentationml/2006/ole">
            <mc:AlternateContent xmlns:mc="http://schemas.openxmlformats.org/markup-compatibility/2006">
              <mc:Choice xmlns:v="urn:schemas-microsoft-com:vml" Requires="v">
                <p:oleObj spid="_x0000_s10739" name="CS ChemDraw Drawing" r:id="rId6" imgW="3104149" imgH="1168318" progId="ChemDraw.Document.6.0">
                  <p:embed/>
                </p:oleObj>
              </mc:Choice>
              <mc:Fallback>
                <p:oleObj name="CS ChemDraw Drawing" r:id="rId6" imgW="3104149" imgH="1168318" progId="ChemDraw.Document.6.0">
                  <p:embed/>
                  <p:pic>
                    <p:nvPicPr>
                      <p:cNvPr id="7" name="对象 6">
                        <a:extLst>
                          <a:ext uri="{FF2B5EF4-FFF2-40B4-BE49-F238E27FC236}">
                            <a16:creationId xmlns:a16="http://schemas.microsoft.com/office/drawing/2014/main" xmlns="" id="{5DD2A7CB-BEFE-4468-9DF9-22B5A56BFAD8}"/>
                          </a:ext>
                        </a:extLst>
                      </p:cNvPr>
                      <p:cNvPicPr/>
                      <p:nvPr/>
                    </p:nvPicPr>
                    <p:blipFill>
                      <a:blip r:embed="rId7"/>
                      <a:stretch>
                        <a:fillRect/>
                      </a:stretch>
                    </p:blipFill>
                    <p:spPr>
                      <a:xfrm>
                        <a:off x="2413327" y="7329106"/>
                        <a:ext cx="6120000" cy="2304000"/>
                      </a:xfrm>
                      <a:prstGeom prst="rect">
                        <a:avLst/>
                      </a:prstGeom>
                    </p:spPr>
                  </p:pic>
                </p:oleObj>
              </mc:Fallback>
            </mc:AlternateContent>
          </a:graphicData>
        </a:graphic>
      </p:graphicFrame>
      <p:graphicFrame>
        <p:nvGraphicFramePr>
          <p:cNvPr id="8" name="对象 7">
            <a:extLst>
              <a:ext uri="{FF2B5EF4-FFF2-40B4-BE49-F238E27FC236}">
                <a16:creationId xmlns:a16="http://schemas.microsoft.com/office/drawing/2014/main" xmlns="" id="{84FB0774-2481-44F6-A0CB-42E5E883BEA4}"/>
              </a:ext>
            </a:extLst>
          </p:cNvPr>
          <p:cNvGraphicFramePr>
            <a:graphicFrameLocks noChangeAspect="1"/>
          </p:cNvGraphicFramePr>
          <p:nvPr>
            <p:extLst>
              <p:ext uri="{D42A27DB-BD31-4B8C-83A1-F6EECF244321}">
                <p14:modId xmlns:p14="http://schemas.microsoft.com/office/powerpoint/2010/main" val="1141663989"/>
              </p:ext>
            </p:extLst>
          </p:nvPr>
        </p:nvGraphicFramePr>
        <p:xfrm>
          <a:off x="9112103" y="7336661"/>
          <a:ext cx="6120000" cy="2210087"/>
        </p:xfrm>
        <a:graphic>
          <a:graphicData uri="http://schemas.openxmlformats.org/presentationml/2006/ole">
            <mc:AlternateContent xmlns:mc="http://schemas.openxmlformats.org/markup-compatibility/2006">
              <mc:Choice xmlns:v="urn:schemas-microsoft-com:vml" Requires="v">
                <p:oleObj spid="_x0000_s10740" name="CS ChemDraw Drawing" r:id="rId8" imgW="3103728" imgH="1121382" progId="ChemDraw.Document.6.0">
                  <p:embed/>
                </p:oleObj>
              </mc:Choice>
              <mc:Fallback>
                <p:oleObj name="CS ChemDraw Drawing" r:id="rId8" imgW="3103728" imgH="1121382" progId="ChemDraw.Document.6.0">
                  <p:embed/>
                  <p:pic>
                    <p:nvPicPr>
                      <p:cNvPr id="8" name="对象 7">
                        <a:extLst>
                          <a:ext uri="{FF2B5EF4-FFF2-40B4-BE49-F238E27FC236}">
                            <a16:creationId xmlns:a16="http://schemas.microsoft.com/office/drawing/2014/main" xmlns="" id="{84FB0774-2481-44F6-A0CB-42E5E883BEA4}"/>
                          </a:ext>
                        </a:extLst>
                      </p:cNvPr>
                      <p:cNvPicPr/>
                      <p:nvPr/>
                    </p:nvPicPr>
                    <p:blipFill>
                      <a:blip r:embed="rId9"/>
                      <a:stretch>
                        <a:fillRect/>
                      </a:stretch>
                    </p:blipFill>
                    <p:spPr>
                      <a:xfrm>
                        <a:off x="9112103" y="7336661"/>
                        <a:ext cx="6120000" cy="2210087"/>
                      </a:xfrm>
                      <a:prstGeom prst="rect">
                        <a:avLst/>
                      </a:prstGeom>
                    </p:spPr>
                  </p:pic>
                </p:oleObj>
              </mc:Fallback>
            </mc:AlternateContent>
          </a:graphicData>
        </a:graphic>
      </p:graphicFrame>
      <p:grpSp>
        <p:nvGrpSpPr>
          <p:cNvPr id="3" name="组合 2">
            <a:extLst>
              <a:ext uri="{FF2B5EF4-FFF2-40B4-BE49-F238E27FC236}">
                <a16:creationId xmlns:a16="http://schemas.microsoft.com/office/drawing/2014/main" xmlns="" id="{DE456CF5-5535-4B90-9605-7C91BC6C9CEB}"/>
              </a:ext>
            </a:extLst>
          </p:cNvPr>
          <p:cNvGrpSpPr/>
          <p:nvPr/>
        </p:nvGrpSpPr>
        <p:grpSpPr>
          <a:xfrm>
            <a:off x="2474500" y="10549514"/>
            <a:ext cx="18841392" cy="2304618"/>
            <a:chOff x="2474500" y="10549514"/>
            <a:chExt cx="18841392" cy="2304618"/>
          </a:xfrm>
        </p:grpSpPr>
        <p:sp>
          <p:nvSpPr>
            <p:cNvPr id="35" name="矩形 34">
              <a:extLst>
                <a:ext uri="{FF2B5EF4-FFF2-40B4-BE49-F238E27FC236}">
                  <a16:creationId xmlns:a16="http://schemas.microsoft.com/office/drawing/2014/main" xmlns="" id="{5591B8D5-D11D-4B9C-A830-8AAB17634127}"/>
                </a:ext>
              </a:extLst>
            </p:cNvPr>
            <p:cNvSpPr/>
            <p:nvPr/>
          </p:nvSpPr>
          <p:spPr>
            <a:xfrm>
              <a:off x="2474500" y="11214452"/>
              <a:ext cx="18841392" cy="1639680"/>
            </a:xfrm>
            <a:prstGeom prst="rect">
              <a:avLst/>
            </a:prstGeom>
          </p:spPr>
          <p:txBody>
            <a:bodyPr wrap="square">
              <a:spAutoFit/>
            </a:bodyPr>
            <a:lstStyle/>
            <a:p>
              <a:pPr>
                <a:lnSpc>
                  <a:spcPct val="120000"/>
                </a:lnSpc>
              </a:pPr>
              <a:r>
                <a:rPr lang="zh-CN" altLang="en-US" sz="4400" b="1" spc="130" dirty="0">
                  <a:solidFill>
                    <a:srgbClr val="2A5CAA"/>
                  </a:solidFill>
                  <a:ea typeface="楷体" panose="02010609060101010101" pitchFamily="49" charset="-122"/>
                  <a:cs typeface="Times New Roman" panose="02020603050405020304" pitchFamily="18" charset="0"/>
                  <a:sym typeface="+mn-lt"/>
                </a:rPr>
                <a:t>                          中含有苯环，</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—CH=CH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400" b="1" spc="130" dirty="0">
                  <a:solidFill>
                    <a:srgbClr val="2A5CAA"/>
                  </a:solidFill>
                  <a:ea typeface="楷体" panose="02010609060101010101" pitchFamily="49" charset="-122"/>
                  <a:cs typeface="Times New Roman" panose="02020603050405020304" pitchFamily="18" charset="0"/>
                  <a:sym typeface="+mn-lt"/>
                </a:rPr>
                <a:t>中不含苯环，在分子组成上不是相差若干个</a:t>
              </a:r>
              <a:r>
                <a:rPr lang="en-US" altLang="zh-CN" sz="4400" b="1" spc="130" dirty="0">
                  <a:solidFill>
                    <a:srgbClr val="2A5CAA"/>
                  </a:solidFill>
                  <a:ea typeface="楷体" panose="02010609060101010101" pitchFamily="49" charset="-122"/>
                  <a:cs typeface="Times New Roman" panose="02020603050405020304" pitchFamily="18" charset="0"/>
                  <a:sym typeface="+mn-lt"/>
                </a:rPr>
                <a:t>CH2</a:t>
              </a:r>
              <a:r>
                <a:rPr lang="zh-CN" altLang="en-US" sz="4400" b="1" spc="130" dirty="0">
                  <a:solidFill>
                    <a:srgbClr val="2A5CAA"/>
                  </a:solidFill>
                  <a:ea typeface="楷体" panose="02010609060101010101" pitchFamily="49" charset="-122"/>
                  <a:cs typeface="Times New Roman" panose="02020603050405020304" pitchFamily="18" charset="0"/>
                  <a:sym typeface="+mn-lt"/>
                </a:rPr>
                <a:t>原子团，因此不是互为同系物，故</a:t>
              </a:r>
              <a:r>
                <a:rPr lang="en-US" altLang="zh-CN" sz="4400" b="1" spc="130" dirty="0">
                  <a:solidFill>
                    <a:srgbClr val="2A5CAA"/>
                  </a:solidFill>
                  <a:ea typeface="楷体" panose="02010609060101010101" pitchFamily="49" charset="-122"/>
                  <a:cs typeface="Times New Roman" panose="02020603050405020304" pitchFamily="18" charset="0"/>
                  <a:sym typeface="+mn-lt"/>
                </a:rPr>
                <a:t>C</a:t>
              </a:r>
              <a:r>
                <a:rPr lang="zh-CN" altLang="en-US" sz="4400" b="1" spc="130" dirty="0">
                  <a:solidFill>
                    <a:srgbClr val="2A5CAA"/>
                  </a:solidFill>
                  <a:ea typeface="楷体" panose="02010609060101010101" pitchFamily="49" charset="-122"/>
                  <a:cs typeface="Times New Roman" panose="02020603050405020304" pitchFamily="18" charset="0"/>
                  <a:sym typeface="+mn-lt"/>
                </a:rPr>
                <a:t>项错误。</a:t>
              </a:r>
            </a:p>
          </p:txBody>
        </p:sp>
        <p:graphicFrame>
          <p:nvGraphicFramePr>
            <p:cNvPr id="20" name="对象 19">
              <a:extLst>
                <a:ext uri="{FF2B5EF4-FFF2-40B4-BE49-F238E27FC236}">
                  <a16:creationId xmlns:a16="http://schemas.microsoft.com/office/drawing/2014/main" xmlns="" id="{3D2F2D90-F07A-4836-A641-0479FA60EC91}"/>
                </a:ext>
              </a:extLst>
            </p:cNvPr>
            <p:cNvGraphicFramePr>
              <a:graphicFrameLocks noChangeAspect="1"/>
            </p:cNvGraphicFramePr>
            <p:nvPr>
              <p:extLst>
                <p:ext uri="{D42A27DB-BD31-4B8C-83A1-F6EECF244321}">
                  <p14:modId xmlns:p14="http://schemas.microsoft.com/office/powerpoint/2010/main" val="3019401921"/>
                </p:ext>
              </p:extLst>
            </p:nvPr>
          </p:nvGraphicFramePr>
          <p:xfrm>
            <a:off x="3263853" y="10549514"/>
            <a:ext cx="3217956" cy="1616533"/>
          </p:xfrm>
          <a:graphic>
            <a:graphicData uri="http://schemas.openxmlformats.org/presentationml/2006/ole">
              <mc:AlternateContent xmlns:mc="http://schemas.openxmlformats.org/markup-compatibility/2006">
                <mc:Choice xmlns:v="urn:schemas-microsoft-com:vml" Requires="v">
                  <p:oleObj spid="_x0000_s10741" name="CS ChemDraw Drawing" r:id="rId10" imgW="1691450" imgH="848648" progId="ChemDraw.Document.6.0">
                    <p:embed/>
                  </p:oleObj>
                </mc:Choice>
                <mc:Fallback>
                  <p:oleObj name="CS ChemDraw Drawing" r:id="rId10" imgW="1691450" imgH="848648" progId="ChemDraw.Document.6.0">
                    <p:embed/>
                    <p:pic>
                      <p:nvPicPr>
                        <p:cNvPr id="6" name="对象 5">
                          <a:extLst>
                            <a:ext uri="{FF2B5EF4-FFF2-40B4-BE49-F238E27FC236}">
                              <a16:creationId xmlns:a16="http://schemas.microsoft.com/office/drawing/2014/main" xmlns="" id="{97733AE8-2CF9-4A6E-83CA-26EDC67A89AB}"/>
                            </a:ext>
                          </a:extLst>
                        </p:cNvPr>
                        <p:cNvPicPr/>
                        <p:nvPr/>
                      </p:nvPicPr>
                      <p:blipFill>
                        <a:blip r:embed="rId5"/>
                        <a:stretch>
                          <a:fillRect/>
                        </a:stretch>
                      </p:blipFill>
                      <p:spPr>
                        <a:xfrm>
                          <a:off x="3263853" y="10549514"/>
                          <a:ext cx="3217956" cy="1616533"/>
                        </a:xfrm>
                        <a:prstGeom prst="rect">
                          <a:avLst/>
                        </a:prstGeom>
                      </p:spPr>
                    </p:pic>
                  </p:oleObj>
                </mc:Fallback>
              </mc:AlternateContent>
            </a:graphicData>
          </a:graphic>
        </p:graphicFrame>
      </p:grpSp>
      <p:pic>
        <p:nvPicPr>
          <p:cNvPr id="21" name="Picture 327"/>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45061" y="2829886"/>
            <a:ext cx="4143580" cy="1793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366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7</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P210</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722082"/>
            <a:ext cx="19649851" cy="8956298"/>
          </a:xfrm>
          <a:prstGeom prst="rect">
            <a:avLst/>
          </a:prstGeom>
          <a:noFill/>
        </p:spPr>
        <p:txBody>
          <a:bodyPr wrap="square" rtlCol="0">
            <a:spAutoFit/>
          </a:bodyPr>
          <a:lstStyle/>
          <a:p>
            <a:pPr algn="just" defTabSz="1826616"/>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7</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2018</a:t>
            </a:r>
            <a:r>
              <a:rPr lang="zh-CN" altLang="en-US" sz="4800" b="1" spc="130" dirty="0">
                <a:solidFill>
                  <a:srgbClr val="FF0000"/>
                </a:solidFill>
                <a:ea typeface="楷体" panose="02010609060101010101" pitchFamily="49" charset="-122"/>
                <a:cs typeface="Times New Roman" panose="02020603050405020304" pitchFamily="18" charset="0"/>
                <a:sym typeface="+mn-lt"/>
              </a:rPr>
              <a:t>汇编，</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srgbClr val="0E6EB8"/>
                </a:solidFill>
                <a:ea typeface="楷体" panose="02010609060101010101" pitchFamily="49" charset="-122"/>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下列说法正确的是（    ）</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A.</a:t>
            </a:r>
            <a:r>
              <a:rPr lang="zh-CN" altLang="en-US" sz="4800" b="1" spc="130" dirty="0">
                <a:solidFill>
                  <a:prstClr val="black"/>
                </a:solidFill>
                <a:cs typeface="Times New Roman" panose="02020603050405020304" pitchFamily="18" charset="0"/>
                <a:sym typeface="+mn-lt"/>
              </a:rPr>
              <a:t>甲醇</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和甘油</a:t>
            </a:r>
            <a:r>
              <a:rPr lang="en-US" altLang="zh-CN" sz="4800" b="1" spc="130" dirty="0">
                <a:solidFill>
                  <a:prstClr val="black"/>
                </a:solidFill>
                <a:cs typeface="Times New Roman" panose="02020603050405020304" pitchFamily="18" charset="0"/>
                <a:sym typeface="+mn-lt"/>
              </a:rPr>
              <a:t>(                        )</a:t>
            </a:r>
            <a:r>
              <a:rPr lang="zh-CN" altLang="en-US" sz="4800" b="1" spc="130" dirty="0">
                <a:solidFill>
                  <a:prstClr val="black"/>
                </a:solidFill>
                <a:cs typeface="Times New Roman" panose="02020603050405020304" pitchFamily="18" charset="0"/>
                <a:sym typeface="+mn-lt"/>
              </a:rPr>
              <a:t>互为同系物</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2016.10</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浙江选考）</a:t>
            </a:r>
          </a:p>
          <a:p>
            <a:pPr algn="just" defTabSz="1826616"/>
            <a:endParaRPr lang="en-US" altLang="zh-CN"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B.</a:t>
            </a:r>
            <a:r>
              <a:rPr lang="zh-CN" altLang="en-US" sz="4800" b="1" spc="130" dirty="0">
                <a:solidFill>
                  <a:prstClr val="black"/>
                </a:solidFill>
                <a:cs typeface="Times New Roman" panose="02020603050405020304" pitchFamily="18" charset="0"/>
                <a:sym typeface="+mn-lt"/>
              </a:rPr>
              <a:t>分子为</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8</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a:t>
            </a:r>
            <a:r>
              <a:rPr lang="en-US" altLang="zh-CN" sz="4800" b="1" spc="130" baseline="-25000" dirty="0">
                <a:solidFill>
                  <a:prstClr val="black"/>
                </a:solidFill>
                <a:cs typeface="Times New Roman" panose="02020603050405020304" pitchFamily="18" charset="0"/>
                <a:sym typeface="+mn-lt"/>
              </a:rPr>
              <a:t>6</a:t>
            </a:r>
            <a:r>
              <a:rPr lang="en-US" altLang="zh-CN" sz="4800" b="1" spc="130" dirty="0">
                <a:solidFill>
                  <a:prstClr val="black"/>
                </a:solidFill>
                <a:cs typeface="Times New Roman" panose="02020603050405020304" pitchFamily="18" charset="0"/>
                <a:sym typeface="+mn-lt"/>
              </a:rPr>
              <a:t>H</a:t>
            </a:r>
            <a:r>
              <a:rPr lang="en-US" altLang="zh-CN" sz="4800" b="1" spc="130" baseline="-25000" dirty="0">
                <a:solidFill>
                  <a:prstClr val="black"/>
                </a:solidFill>
                <a:cs typeface="Times New Roman" panose="02020603050405020304" pitchFamily="18" charset="0"/>
                <a:sym typeface="+mn-lt"/>
              </a:rPr>
              <a:t>14</a:t>
            </a:r>
            <a:r>
              <a:rPr lang="zh-CN" altLang="en-US" sz="4800" b="1" spc="130" dirty="0">
                <a:solidFill>
                  <a:prstClr val="black"/>
                </a:solidFill>
                <a:cs typeface="Times New Roman" panose="02020603050405020304" pitchFamily="18" charset="0"/>
                <a:sym typeface="+mn-lt"/>
              </a:rPr>
              <a:t>的两种有机物一定互为同系物</a:t>
            </a:r>
            <a:endParaRPr lang="en-US" altLang="zh-CN" sz="4800" b="1" spc="130" dirty="0">
              <a:solidFill>
                <a:prstClr val="black"/>
              </a:solidFill>
              <a:cs typeface="Times New Roman" panose="02020603050405020304" pitchFamily="18" charset="0"/>
              <a:sym typeface="+mn-lt"/>
            </a:endParaRPr>
          </a:p>
          <a:p>
            <a:pPr algn="just" defTabSz="1826616"/>
            <a:endParaRPr lang="zh-CN" altLang="en-US" sz="4800" b="1" spc="130" dirty="0">
              <a:solidFill>
                <a:prstClr val="black"/>
              </a:solidFill>
              <a:cs typeface="Times New Roman" panose="02020603050405020304" pitchFamily="18" charset="0"/>
              <a:sym typeface="+mn-lt"/>
            </a:endParaRPr>
          </a:p>
          <a:p>
            <a:pPr algn="just" defTabSz="1826616"/>
            <a:r>
              <a:rPr lang="en-US" altLang="zh-CN" sz="4800" b="1" spc="130" dirty="0">
                <a:solidFill>
                  <a:prstClr val="black"/>
                </a:solidFill>
                <a:cs typeface="Times New Roman" panose="02020603050405020304" pitchFamily="18" charset="0"/>
                <a:sym typeface="+mn-lt"/>
              </a:rPr>
              <a:t>C.                    </a:t>
            </a:r>
            <a:r>
              <a:rPr lang="zh-CN" altLang="en-US" sz="4800" b="1" spc="130" dirty="0">
                <a:solidFill>
                  <a:prstClr val="black"/>
                </a:solidFill>
                <a:cs typeface="Times New Roman" panose="02020603050405020304" pitchFamily="18" charset="0"/>
                <a:sym typeface="+mn-lt"/>
              </a:rPr>
              <a:t>与</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—CH=CH</a:t>
            </a:r>
            <a:r>
              <a:rPr lang="en-US" altLang="zh-CN" sz="4800" b="1" spc="130" baseline="-25000" dirty="0">
                <a:solidFill>
                  <a:prstClr val="black"/>
                </a:solidFill>
                <a:cs typeface="Times New Roman" panose="02020603050405020304" pitchFamily="18" charset="0"/>
                <a:sym typeface="+mn-lt"/>
              </a:rPr>
              <a:t>2</a:t>
            </a:r>
            <a:r>
              <a:rPr lang="zh-CN" altLang="en-US" sz="4800" b="1" spc="130" dirty="0">
                <a:solidFill>
                  <a:prstClr val="black"/>
                </a:solidFill>
                <a:cs typeface="Times New Roman" panose="02020603050405020304" pitchFamily="18" charset="0"/>
                <a:sym typeface="+mn-lt"/>
              </a:rPr>
              <a:t>互为同系物</a:t>
            </a:r>
          </a:p>
          <a:p>
            <a:pPr algn="just" defTabSz="1826616"/>
            <a:r>
              <a:rPr lang="en-US" altLang="zh-CN" sz="4800" b="1" spc="130" dirty="0">
                <a:solidFill>
                  <a:prstClr val="black"/>
                </a:solidFill>
                <a:cs typeface="Times New Roman" panose="02020603050405020304" pitchFamily="18" charset="0"/>
                <a:sym typeface="+mn-lt"/>
              </a:rPr>
              <a:t> </a:t>
            </a:r>
          </a:p>
          <a:p>
            <a:pPr marL="914400" indent="-914400" algn="just" defTabSz="1826616">
              <a:buAutoNum type="alphaUcPeriod" startAt="4"/>
            </a:pPr>
            <a:r>
              <a:rPr lang="zh-CN" altLang="en-US" sz="4800" b="1" spc="130" dirty="0">
                <a:solidFill>
                  <a:prstClr val="black"/>
                </a:solidFill>
                <a:cs typeface="Times New Roman" panose="02020603050405020304" pitchFamily="18" charset="0"/>
                <a:sym typeface="+mn-lt"/>
              </a:rPr>
              <a:t>                                  与                                    互为同系物</a:t>
            </a:r>
            <a:endParaRPr lang="en-US" altLang="zh-CN" sz="4800" b="1" spc="130" dirty="0">
              <a:solidFill>
                <a:prstClr val="black"/>
              </a:solidFill>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marL="914400" indent="-914400" algn="just" defTabSz="1826616">
              <a:buAutoNum type="alphaUcPeriod" startAt="4"/>
            </a:pPr>
            <a:endParaRPr lang="en-US" altLang="zh-CN" sz="4800" b="1" spc="130" dirty="0">
              <a:solidFill>
                <a:prstClr val="black"/>
              </a:solidFill>
              <a:ea typeface="楷体" panose="02010609060101010101" pitchFamily="49" charset="-122"/>
              <a:cs typeface="Times New Roman" panose="02020603050405020304" pitchFamily="18" charset="0"/>
              <a:sym typeface="+mn-lt"/>
            </a:endParaRPr>
          </a:p>
          <a:p>
            <a:pPr algn="just" defTabSz="1826616"/>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2016</a:t>
            </a:r>
            <a:r>
              <a:rPr lang="zh-CN" altLang="en-US" sz="4800" b="1" spc="130" dirty="0">
                <a:solidFill>
                  <a:srgbClr val="FF0000"/>
                </a:solidFill>
                <a:ea typeface="楷体" panose="02010609060101010101" pitchFamily="49" charset="-122"/>
                <a:cs typeface="Times New Roman" panose="02020603050405020304" pitchFamily="18" charset="0"/>
                <a:sym typeface="+mn-lt"/>
              </a:rPr>
              <a:t>浙江理综）</a:t>
            </a:r>
            <a:endParaRPr lang="en-US" altLang="zh-CN" sz="4800" b="1" spc="130" dirty="0">
              <a:solidFill>
                <a:srgbClr val="FF0000"/>
              </a:solidFill>
              <a:ea typeface="楷体" panose="02010609060101010101" pitchFamily="49" charset="-122"/>
              <a:cs typeface="Times New Roman" panose="02020603050405020304" pitchFamily="18" charset="0"/>
              <a:sym typeface="+mn-lt"/>
            </a:endParaRP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14971193" y="1455576"/>
            <a:ext cx="800219" cy="1200329"/>
          </a:xfrm>
          <a:prstGeom prst="rect">
            <a:avLst/>
          </a:prstGeom>
          <a:noFill/>
        </p:spPr>
        <p:txBody>
          <a:bodyPr wrap="none" rtlCol="0">
            <a:spAutoFit/>
          </a:bodyPr>
          <a:lstStyle/>
          <a:p>
            <a:r>
              <a:rPr lang="en-US" altLang="zh-CN" sz="7200" b="1" dirty="0">
                <a:solidFill>
                  <a:srgbClr val="FF0000"/>
                </a:solidFill>
              </a:rPr>
              <a:t>B</a:t>
            </a:r>
            <a:endParaRPr lang="zh-CN" altLang="en-US" sz="7200" b="1" dirty="0">
              <a:solidFill>
                <a:srgbClr val="FF0000"/>
              </a:solidFill>
            </a:endParaRPr>
          </a:p>
        </p:txBody>
      </p:sp>
      <p:graphicFrame>
        <p:nvGraphicFramePr>
          <p:cNvPr id="6" name="对象 5">
            <a:extLst>
              <a:ext uri="{FF2B5EF4-FFF2-40B4-BE49-F238E27FC236}">
                <a16:creationId xmlns:a16="http://schemas.microsoft.com/office/drawing/2014/main" xmlns="" id="{97733AE8-2CF9-4A6E-83CA-26EDC67A89AB}"/>
              </a:ext>
            </a:extLst>
          </p:cNvPr>
          <p:cNvGraphicFramePr>
            <a:graphicFrameLocks noChangeAspect="1"/>
          </p:cNvGraphicFramePr>
          <p:nvPr/>
        </p:nvGraphicFramePr>
        <p:xfrm>
          <a:off x="3263853" y="5731665"/>
          <a:ext cx="3217956" cy="1616533"/>
        </p:xfrm>
        <a:graphic>
          <a:graphicData uri="http://schemas.openxmlformats.org/presentationml/2006/ole">
            <mc:AlternateContent xmlns:mc="http://schemas.openxmlformats.org/markup-compatibility/2006">
              <mc:Choice xmlns:v="urn:schemas-microsoft-com:vml" Requires="v">
                <p:oleObj spid="_x0000_s11869" name="CS ChemDraw Drawing" r:id="rId4" imgW="1691450" imgH="848648" progId="ChemDraw.Document.6.0">
                  <p:embed/>
                </p:oleObj>
              </mc:Choice>
              <mc:Fallback>
                <p:oleObj name="CS ChemDraw Drawing" r:id="rId4" imgW="1691450" imgH="848648" progId="ChemDraw.Document.6.0">
                  <p:embed/>
                  <p:pic>
                    <p:nvPicPr>
                      <p:cNvPr id="6" name="对象 5">
                        <a:extLst>
                          <a:ext uri="{FF2B5EF4-FFF2-40B4-BE49-F238E27FC236}">
                            <a16:creationId xmlns:a16="http://schemas.microsoft.com/office/drawing/2014/main" xmlns="" id="{97733AE8-2CF9-4A6E-83CA-26EDC67A89AB}"/>
                          </a:ext>
                        </a:extLst>
                      </p:cNvPr>
                      <p:cNvPicPr/>
                      <p:nvPr/>
                    </p:nvPicPr>
                    <p:blipFill>
                      <a:blip r:embed="rId5"/>
                      <a:stretch>
                        <a:fillRect/>
                      </a:stretch>
                    </p:blipFill>
                    <p:spPr>
                      <a:xfrm>
                        <a:off x="3263853" y="5731665"/>
                        <a:ext cx="3217956" cy="1616533"/>
                      </a:xfrm>
                      <a:prstGeom prst="rect">
                        <a:avLst/>
                      </a:prstGeom>
                    </p:spPr>
                  </p:pic>
                </p:oleObj>
              </mc:Fallback>
            </mc:AlternateContent>
          </a:graphicData>
        </a:graphic>
      </p:graphicFrame>
      <p:graphicFrame>
        <p:nvGraphicFramePr>
          <p:cNvPr id="7" name="对象 6">
            <a:extLst>
              <a:ext uri="{FF2B5EF4-FFF2-40B4-BE49-F238E27FC236}">
                <a16:creationId xmlns:a16="http://schemas.microsoft.com/office/drawing/2014/main" xmlns="" id="{5DD2A7CB-BEFE-4468-9DF9-22B5A56BFAD8}"/>
              </a:ext>
            </a:extLst>
          </p:cNvPr>
          <p:cNvGraphicFramePr>
            <a:graphicFrameLocks noChangeAspect="1"/>
          </p:cNvGraphicFramePr>
          <p:nvPr/>
        </p:nvGraphicFramePr>
        <p:xfrm>
          <a:off x="2885279" y="7329106"/>
          <a:ext cx="6120000" cy="2304000"/>
        </p:xfrm>
        <a:graphic>
          <a:graphicData uri="http://schemas.openxmlformats.org/presentationml/2006/ole">
            <mc:AlternateContent xmlns:mc="http://schemas.openxmlformats.org/markup-compatibility/2006">
              <mc:Choice xmlns:v="urn:schemas-microsoft-com:vml" Requires="v">
                <p:oleObj spid="_x0000_s11870" name="CS ChemDraw Drawing" r:id="rId6" imgW="3104149" imgH="1168318" progId="ChemDraw.Document.6.0">
                  <p:embed/>
                </p:oleObj>
              </mc:Choice>
              <mc:Fallback>
                <p:oleObj name="CS ChemDraw Drawing" r:id="rId6" imgW="3104149" imgH="1168318" progId="ChemDraw.Document.6.0">
                  <p:embed/>
                  <p:pic>
                    <p:nvPicPr>
                      <p:cNvPr id="7" name="对象 6">
                        <a:extLst>
                          <a:ext uri="{FF2B5EF4-FFF2-40B4-BE49-F238E27FC236}">
                            <a16:creationId xmlns:a16="http://schemas.microsoft.com/office/drawing/2014/main" xmlns="" id="{5DD2A7CB-BEFE-4468-9DF9-22B5A56BFAD8}"/>
                          </a:ext>
                        </a:extLst>
                      </p:cNvPr>
                      <p:cNvPicPr/>
                      <p:nvPr/>
                    </p:nvPicPr>
                    <p:blipFill>
                      <a:blip r:embed="rId7"/>
                      <a:stretch>
                        <a:fillRect/>
                      </a:stretch>
                    </p:blipFill>
                    <p:spPr>
                      <a:xfrm>
                        <a:off x="2885279" y="7329106"/>
                        <a:ext cx="6120000" cy="2304000"/>
                      </a:xfrm>
                      <a:prstGeom prst="rect">
                        <a:avLst/>
                      </a:prstGeom>
                    </p:spPr>
                  </p:pic>
                </p:oleObj>
              </mc:Fallback>
            </mc:AlternateContent>
          </a:graphicData>
        </a:graphic>
      </p:graphicFrame>
      <p:graphicFrame>
        <p:nvGraphicFramePr>
          <p:cNvPr id="8" name="对象 7">
            <a:extLst>
              <a:ext uri="{FF2B5EF4-FFF2-40B4-BE49-F238E27FC236}">
                <a16:creationId xmlns:a16="http://schemas.microsoft.com/office/drawing/2014/main" xmlns="" id="{84FB0774-2481-44F6-A0CB-42E5E883BEA4}"/>
              </a:ext>
            </a:extLst>
          </p:cNvPr>
          <p:cNvGraphicFramePr>
            <a:graphicFrameLocks noChangeAspect="1"/>
          </p:cNvGraphicFramePr>
          <p:nvPr/>
        </p:nvGraphicFramePr>
        <p:xfrm>
          <a:off x="9495564" y="7336661"/>
          <a:ext cx="6120000" cy="2210087"/>
        </p:xfrm>
        <a:graphic>
          <a:graphicData uri="http://schemas.openxmlformats.org/presentationml/2006/ole">
            <mc:AlternateContent xmlns:mc="http://schemas.openxmlformats.org/markup-compatibility/2006">
              <mc:Choice xmlns:v="urn:schemas-microsoft-com:vml" Requires="v">
                <p:oleObj spid="_x0000_s11871" name="CS ChemDraw Drawing" r:id="rId8" imgW="3103728" imgH="1121382" progId="ChemDraw.Document.6.0">
                  <p:embed/>
                </p:oleObj>
              </mc:Choice>
              <mc:Fallback>
                <p:oleObj name="CS ChemDraw Drawing" r:id="rId8" imgW="3103728" imgH="1121382" progId="ChemDraw.Document.6.0">
                  <p:embed/>
                  <p:pic>
                    <p:nvPicPr>
                      <p:cNvPr id="8" name="对象 7">
                        <a:extLst>
                          <a:ext uri="{FF2B5EF4-FFF2-40B4-BE49-F238E27FC236}">
                            <a16:creationId xmlns:a16="http://schemas.microsoft.com/office/drawing/2014/main" xmlns="" id="{84FB0774-2481-44F6-A0CB-42E5E883BEA4}"/>
                          </a:ext>
                        </a:extLst>
                      </p:cNvPr>
                      <p:cNvPicPr/>
                      <p:nvPr/>
                    </p:nvPicPr>
                    <p:blipFill>
                      <a:blip r:embed="rId9"/>
                      <a:stretch>
                        <a:fillRect/>
                      </a:stretch>
                    </p:blipFill>
                    <p:spPr>
                      <a:xfrm>
                        <a:off x="9495564" y="7336661"/>
                        <a:ext cx="6120000" cy="2210087"/>
                      </a:xfrm>
                      <a:prstGeom prst="rect">
                        <a:avLst/>
                      </a:prstGeom>
                    </p:spPr>
                  </p:pic>
                </p:oleObj>
              </mc:Fallback>
            </mc:AlternateContent>
          </a:graphicData>
        </a:graphic>
      </p:graphicFrame>
      <p:grpSp>
        <p:nvGrpSpPr>
          <p:cNvPr id="3" name="组合 2">
            <a:extLst>
              <a:ext uri="{FF2B5EF4-FFF2-40B4-BE49-F238E27FC236}">
                <a16:creationId xmlns:a16="http://schemas.microsoft.com/office/drawing/2014/main" xmlns="" id="{A6205C39-D9D6-4AAD-8FCB-547957F375BF}"/>
              </a:ext>
            </a:extLst>
          </p:cNvPr>
          <p:cNvGrpSpPr/>
          <p:nvPr/>
        </p:nvGrpSpPr>
        <p:grpSpPr>
          <a:xfrm>
            <a:off x="2474500" y="10394787"/>
            <a:ext cx="18841392" cy="2736838"/>
            <a:chOff x="2474500" y="10660258"/>
            <a:chExt cx="18841392" cy="2736838"/>
          </a:xfrm>
        </p:grpSpPr>
        <p:sp>
          <p:nvSpPr>
            <p:cNvPr id="35" name="矩形 34">
              <a:extLst>
                <a:ext uri="{FF2B5EF4-FFF2-40B4-BE49-F238E27FC236}">
                  <a16:creationId xmlns:a16="http://schemas.microsoft.com/office/drawing/2014/main" xmlns="" id="{5591B8D5-D11D-4B9C-A830-8AAB17634127}"/>
                </a:ext>
              </a:extLst>
            </p:cNvPr>
            <p:cNvSpPr/>
            <p:nvPr/>
          </p:nvSpPr>
          <p:spPr>
            <a:xfrm>
              <a:off x="2474500" y="10944886"/>
              <a:ext cx="18841392" cy="2452210"/>
            </a:xfrm>
            <a:prstGeom prst="rect">
              <a:avLst/>
            </a:prstGeom>
          </p:spPr>
          <p:txBody>
            <a:bodyPr wrap="square">
              <a:spAutoFit/>
            </a:bodyPr>
            <a:lstStyle/>
            <a:p>
              <a:pPr>
                <a:lnSpc>
                  <a:spcPct val="120000"/>
                </a:lnSpc>
              </a:pPr>
              <a:r>
                <a:rPr lang="zh-CN" altLang="en-US" sz="4400" b="1" spc="130" dirty="0">
                  <a:solidFill>
                    <a:srgbClr val="2A5CAA"/>
                  </a:solidFill>
                  <a:ea typeface="楷体" panose="02010609060101010101" pitchFamily="49" charset="-122"/>
                  <a:cs typeface="Times New Roman" panose="02020603050405020304" pitchFamily="18" charset="0"/>
                  <a:sym typeface="+mn-lt"/>
                </a:rPr>
                <a:t>                                       与                                    含有不同的官能团结构不</a:t>
              </a:r>
              <a:endParaRPr lang="en-US" altLang="zh-CN" sz="4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endParaRPr lang="en-US" altLang="zh-CN" sz="4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4400" b="1" spc="130" dirty="0">
                  <a:solidFill>
                    <a:srgbClr val="2A5CAA"/>
                  </a:solidFill>
                  <a:ea typeface="楷体" panose="02010609060101010101" pitchFamily="49" charset="-122"/>
                  <a:cs typeface="Times New Roman" panose="02020603050405020304" pitchFamily="18" charset="0"/>
                  <a:sym typeface="+mn-lt"/>
                </a:rPr>
                <a:t>相似，不是同系物，故</a:t>
              </a:r>
              <a:r>
                <a:rPr lang="en-US" altLang="zh-CN" sz="4400" b="1" spc="130" dirty="0">
                  <a:solidFill>
                    <a:srgbClr val="2A5CAA"/>
                  </a:solidFill>
                  <a:ea typeface="楷体" panose="02010609060101010101" pitchFamily="49" charset="-122"/>
                  <a:cs typeface="Times New Roman" panose="02020603050405020304" pitchFamily="18" charset="0"/>
                  <a:sym typeface="+mn-lt"/>
                </a:rPr>
                <a:t>D</a:t>
              </a:r>
              <a:r>
                <a:rPr lang="zh-CN" altLang="en-US" sz="4400" b="1" spc="130" dirty="0">
                  <a:solidFill>
                    <a:srgbClr val="2A5CAA"/>
                  </a:solidFill>
                  <a:ea typeface="楷体" panose="02010609060101010101" pitchFamily="49" charset="-122"/>
                  <a:cs typeface="Times New Roman" panose="02020603050405020304" pitchFamily="18" charset="0"/>
                  <a:sym typeface="+mn-lt"/>
                </a:rPr>
                <a:t>项错误。</a:t>
              </a:r>
            </a:p>
          </p:txBody>
        </p:sp>
        <p:graphicFrame>
          <p:nvGraphicFramePr>
            <p:cNvPr id="20" name="对象 19">
              <a:extLst>
                <a:ext uri="{FF2B5EF4-FFF2-40B4-BE49-F238E27FC236}">
                  <a16:creationId xmlns:a16="http://schemas.microsoft.com/office/drawing/2014/main" xmlns="" id="{F0FFFF1F-198C-48ED-8C2F-8246677D1A52}"/>
                </a:ext>
              </a:extLst>
            </p:cNvPr>
            <p:cNvGraphicFramePr>
              <a:graphicFrameLocks noChangeAspect="1"/>
            </p:cNvGraphicFramePr>
            <p:nvPr>
              <p:extLst>
                <p:ext uri="{D42A27DB-BD31-4B8C-83A1-F6EECF244321}">
                  <p14:modId xmlns:p14="http://schemas.microsoft.com/office/powerpoint/2010/main" val="4014213665"/>
                </p:ext>
              </p:extLst>
            </p:nvPr>
          </p:nvGraphicFramePr>
          <p:xfrm>
            <a:off x="3263853" y="10672711"/>
            <a:ext cx="5400000" cy="2032941"/>
          </p:xfrm>
          <a:graphic>
            <a:graphicData uri="http://schemas.openxmlformats.org/presentationml/2006/ole">
              <mc:AlternateContent xmlns:mc="http://schemas.openxmlformats.org/markup-compatibility/2006">
                <mc:Choice xmlns:v="urn:schemas-microsoft-com:vml" Requires="v">
                  <p:oleObj spid="_x0000_s11872" name="CS ChemDraw Drawing" r:id="rId10" imgW="3104149" imgH="1168318" progId="ChemDraw.Document.6.0">
                    <p:embed/>
                  </p:oleObj>
                </mc:Choice>
                <mc:Fallback>
                  <p:oleObj name="CS ChemDraw Drawing" r:id="rId10" imgW="3104149" imgH="1168318" progId="ChemDraw.Document.6.0">
                    <p:embed/>
                    <p:pic>
                      <p:nvPicPr>
                        <p:cNvPr id="7" name="对象 6">
                          <a:extLst>
                            <a:ext uri="{FF2B5EF4-FFF2-40B4-BE49-F238E27FC236}">
                              <a16:creationId xmlns:a16="http://schemas.microsoft.com/office/drawing/2014/main" xmlns="" id="{5DD2A7CB-BEFE-4468-9DF9-22B5A56BFAD8}"/>
                            </a:ext>
                          </a:extLst>
                        </p:cNvPr>
                        <p:cNvPicPr/>
                        <p:nvPr/>
                      </p:nvPicPr>
                      <p:blipFill>
                        <a:blip r:embed="rId7"/>
                        <a:stretch>
                          <a:fillRect/>
                        </a:stretch>
                      </p:blipFill>
                      <p:spPr>
                        <a:xfrm>
                          <a:off x="3263853" y="10672711"/>
                          <a:ext cx="5400000" cy="2032941"/>
                        </a:xfrm>
                        <a:prstGeom prst="rect">
                          <a:avLst/>
                        </a:prstGeom>
                      </p:spPr>
                    </p:pic>
                  </p:oleObj>
                </mc:Fallback>
              </mc:AlternateContent>
            </a:graphicData>
          </a:graphic>
        </p:graphicFrame>
        <p:graphicFrame>
          <p:nvGraphicFramePr>
            <p:cNvPr id="21" name="对象 20">
              <a:extLst>
                <a:ext uri="{FF2B5EF4-FFF2-40B4-BE49-F238E27FC236}">
                  <a16:creationId xmlns:a16="http://schemas.microsoft.com/office/drawing/2014/main" xmlns="" id="{1B831F16-E2D5-4487-B19F-4C2AC2885CFC}"/>
                </a:ext>
              </a:extLst>
            </p:cNvPr>
            <p:cNvGraphicFramePr>
              <a:graphicFrameLocks noChangeAspect="1"/>
            </p:cNvGraphicFramePr>
            <p:nvPr>
              <p:extLst>
                <p:ext uri="{D42A27DB-BD31-4B8C-83A1-F6EECF244321}">
                  <p14:modId xmlns:p14="http://schemas.microsoft.com/office/powerpoint/2010/main" val="1663497734"/>
                </p:ext>
              </p:extLst>
            </p:nvPr>
          </p:nvGraphicFramePr>
          <p:xfrm>
            <a:off x="9453206" y="10660258"/>
            <a:ext cx="5400000" cy="1950077"/>
          </p:xfrm>
          <a:graphic>
            <a:graphicData uri="http://schemas.openxmlformats.org/presentationml/2006/ole">
              <mc:AlternateContent xmlns:mc="http://schemas.openxmlformats.org/markup-compatibility/2006">
                <mc:Choice xmlns:v="urn:schemas-microsoft-com:vml" Requires="v">
                  <p:oleObj spid="_x0000_s11873" name="CS ChemDraw Drawing" r:id="rId11" imgW="3103728" imgH="1121382" progId="ChemDraw.Document.6.0">
                    <p:embed/>
                  </p:oleObj>
                </mc:Choice>
                <mc:Fallback>
                  <p:oleObj name="CS ChemDraw Drawing" r:id="rId11" imgW="3103728" imgH="1121382" progId="ChemDraw.Document.6.0">
                    <p:embed/>
                    <p:pic>
                      <p:nvPicPr>
                        <p:cNvPr id="8" name="对象 7">
                          <a:extLst>
                            <a:ext uri="{FF2B5EF4-FFF2-40B4-BE49-F238E27FC236}">
                              <a16:creationId xmlns:a16="http://schemas.microsoft.com/office/drawing/2014/main" xmlns="" id="{84FB0774-2481-44F6-A0CB-42E5E883BEA4}"/>
                            </a:ext>
                          </a:extLst>
                        </p:cNvPr>
                        <p:cNvPicPr/>
                        <p:nvPr/>
                      </p:nvPicPr>
                      <p:blipFill>
                        <a:blip r:embed="rId9"/>
                        <a:stretch>
                          <a:fillRect/>
                        </a:stretch>
                      </p:blipFill>
                      <p:spPr>
                        <a:xfrm>
                          <a:off x="9453206" y="10660258"/>
                          <a:ext cx="5400000" cy="1950077"/>
                        </a:xfrm>
                        <a:prstGeom prst="rect">
                          <a:avLst/>
                        </a:prstGeom>
                      </p:spPr>
                    </p:pic>
                  </p:oleObj>
                </mc:Fallback>
              </mc:AlternateContent>
            </a:graphicData>
          </a:graphic>
        </p:graphicFrame>
      </p:grpSp>
      <p:pic>
        <p:nvPicPr>
          <p:cNvPr id="22" name="Picture 327"/>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93994" y="2821054"/>
            <a:ext cx="4143580" cy="1793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9187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P210</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506853" y="1683170"/>
            <a:ext cx="1135759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同系物的判断方法</a:t>
            </a:r>
            <a:r>
              <a:rPr lang="en-US" altLang="zh-CN" sz="5597" b="1" dirty="0">
                <a:solidFill>
                  <a:prstClr val="black"/>
                </a:solidFill>
                <a:ea typeface="黑体" panose="02010609060101010101" pitchFamily="49" charset="-122"/>
                <a:sym typeface="+mn-lt"/>
              </a:rPr>
              <a:t>——“</a:t>
            </a:r>
            <a:r>
              <a:rPr lang="zh-CN" altLang="en-US" sz="5597" b="1" dirty="0">
                <a:solidFill>
                  <a:prstClr val="black"/>
                </a:solidFill>
                <a:ea typeface="黑体" panose="02010609060101010101" pitchFamily="49" charset="-122"/>
                <a:sym typeface="+mn-lt"/>
              </a:rPr>
              <a:t>二同一差”</a:t>
            </a:r>
          </a:p>
        </p:txBody>
      </p:sp>
      <p:pic>
        <p:nvPicPr>
          <p:cNvPr id="5" name="图片 4">
            <a:extLst>
              <a:ext uri="{FF2B5EF4-FFF2-40B4-BE49-F238E27FC236}">
                <a16:creationId xmlns:a16="http://schemas.microsoft.com/office/drawing/2014/main" xmlns="" id="{EC854BEF-3F7A-4D81-B1F3-F13CA44856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37907" y="5166525"/>
            <a:ext cx="16206172" cy="4596059"/>
          </a:xfrm>
          <a:prstGeom prst="rect">
            <a:avLst/>
          </a:prstGeom>
        </p:spPr>
      </p:pic>
      <p:sp>
        <p:nvSpPr>
          <p:cNvPr id="23" name="TextBox 4">
            <a:extLst>
              <a:ext uri="{FF2B5EF4-FFF2-40B4-BE49-F238E27FC236}">
                <a16:creationId xmlns:a16="http://schemas.microsoft.com/office/drawing/2014/main" xmlns="" id="{4B1F3043-65DE-40B3-96A4-E683FFFDD0EF}"/>
              </a:ext>
            </a:extLst>
          </p:cNvPr>
          <p:cNvSpPr txBox="1"/>
          <p:nvPr/>
        </p:nvSpPr>
        <p:spPr>
          <a:xfrm>
            <a:off x="5719107" y="5308681"/>
            <a:ext cx="5785913"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通式</a:t>
            </a:r>
            <a:r>
              <a:rPr lang="zh-CN" altLang="en-US" sz="5400" b="1" dirty="0">
                <a:solidFill>
                  <a:srgbClr val="FF0000"/>
                </a:solidFill>
                <a:ea typeface="楷体" panose="02010609060101010101" pitchFamily="49" charset="-122"/>
                <a:sym typeface="+mn-lt"/>
              </a:rPr>
              <a:t>相同</a:t>
            </a:r>
          </a:p>
        </p:txBody>
      </p:sp>
      <p:sp>
        <p:nvSpPr>
          <p:cNvPr id="25" name="TextBox 4">
            <a:extLst>
              <a:ext uri="{FF2B5EF4-FFF2-40B4-BE49-F238E27FC236}">
                <a16:creationId xmlns:a16="http://schemas.microsoft.com/office/drawing/2014/main" xmlns="" id="{F86B5F0B-D444-4249-98F9-31CA1D06ECE8}"/>
              </a:ext>
            </a:extLst>
          </p:cNvPr>
          <p:cNvSpPr txBox="1"/>
          <p:nvPr/>
        </p:nvSpPr>
        <p:spPr>
          <a:xfrm>
            <a:off x="4011561" y="6996992"/>
            <a:ext cx="9586452"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官能团的种类和数目</a:t>
            </a:r>
            <a:r>
              <a:rPr lang="zh-CN" altLang="en-US" sz="5400" b="1" dirty="0">
                <a:solidFill>
                  <a:srgbClr val="FF0000"/>
                </a:solidFill>
                <a:ea typeface="楷体" panose="02010609060101010101" pitchFamily="49" charset="-122"/>
                <a:sym typeface="+mn-lt"/>
              </a:rPr>
              <a:t>相同</a:t>
            </a:r>
          </a:p>
        </p:txBody>
      </p:sp>
      <p:sp>
        <p:nvSpPr>
          <p:cNvPr id="26" name="TextBox 4">
            <a:extLst>
              <a:ext uri="{FF2B5EF4-FFF2-40B4-BE49-F238E27FC236}">
                <a16:creationId xmlns:a16="http://schemas.microsoft.com/office/drawing/2014/main" xmlns="" id="{84E1C74C-81CC-4B36-B1BC-CEE8AEB8DB98}"/>
              </a:ext>
            </a:extLst>
          </p:cNvPr>
          <p:cNvSpPr txBox="1"/>
          <p:nvPr/>
        </p:nvSpPr>
        <p:spPr>
          <a:xfrm>
            <a:off x="4011561" y="8561911"/>
            <a:ext cx="9586452"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分子组成上</a:t>
            </a:r>
            <a:r>
              <a:rPr lang="zh-CN" altLang="en-US" sz="5400" b="1" dirty="0">
                <a:solidFill>
                  <a:srgbClr val="FF0000"/>
                </a:solidFill>
                <a:ea typeface="楷体" panose="02010609060101010101" pitchFamily="49" charset="-122"/>
                <a:sym typeface="+mn-lt"/>
              </a:rPr>
              <a:t>相差</a:t>
            </a:r>
            <a:r>
              <a:rPr lang="en-US" altLang="zh-CN" sz="5400" b="1" i="1" dirty="0">
                <a:solidFill>
                  <a:prstClr val="black"/>
                </a:solidFill>
                <a:ea typeface="楷体" panose="02010609060101010101" pitchFamily="49" charset="-122"/>
                <a:sym typeface="+mn-lt"/>
              </a:rPr>
              <a:t>n</a:t>
            </a:r>
            <a:r>
              <a:rPr lang="zh-CN" altLang="en-US" sz="5400" b="1" dirty="0">
                <a:solidFill>
                  <a:prstClr val="black"/>
                </a:solidFill>
                <a:ea typeface="楷体" panose="02010609060101010101" pitchFamily="49" charset="-122"/>
                <a:sym typeface="+mn-lt"/>
              </a:rPr>
              <a:t>个</a:t>
            </a: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2</a:t>
            </a:r>
            <a:r>
              <a:rPr lang="zh-CN" altLang="en-US" sz="5400" b="1" dirty="0">
                <a:solidFill>
                  <a:prstClr val="black"/>
                </a:solidFill>
                <a:ea typeface="楷体" panose="02010609060101010101" pitchFamily="49" charset="-122"/>
                <a:sym typeface="+mn-lt"/>
              </a:rPr>
              <a:t>原子团</a:t>
            </a:r>
          </a:p>
        </p:txBody>
      </p:sp>
      <p:sp>
        <p:nvSpPr>
          <p:cNvPr id="27" name="TextBox 4">
            <a:extLst>
              <a:ext uri="{FF2B5EF4-FFF2-40B4-BE49-F238E27FC236}">
                <a16:creationId xmlns:a16="http://schemas.microsoft.com/office/drawing/2014/main" xmlns="" id="{4E35CCB3-A5EF-4CAE-A998-962F22A1F979}"/>
              </a:ext>
            </a:extLst>
          </p:cNvPr>
          <p:cNvSpPr txBox="1"/>
          <p:nvPr/>
        </p:nvSpPr>
        <p:spPr>
          <a:xfrm>
            <a:off x="15936807" y="6967495"/>
            <a:ext cx="4280926"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互为同系物</a:t>
            </a:r>
            <a:endParaRPr lang="zh-CN" altLang="en-US" sz="5400" b="1" dirty="0">
              <a:solidFill>
                <a:srgbClr val="FF0000"/>
              </a:solidFill>
              <a:ea typeface="楷体" panose="02010609060101010101" pitchFamily="49" charset="-122"/>
              <a:sym typeface="+mn-lt"/>
            </a:endParaRPr>
          </a:p>
        </p:txBody>
      </p:sp>
    </p:spTree>
    <p:extLst>
      <p:ext uri="{BB962C8B-B14F-4D97-AF65-F5344CB8AC3E}">
        <p14:creationId xmlns:p14="http://schemas.microsoft.com/office/powerpoint/2010/main" val="244650213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P210</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506853" y="1683170"/>
            <a:ext cx="1135759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同系物的判断方法</a:t>
            </a:r>
            <a:r>
              <a:rPr lang="en-US" altLang="zh-CN" sz="5597" b="1" dirty="0">
                <a:solidFill>
                  <a:prstClr val="black"/>
                </a:solidFill>
                <a:ea typeface="黑体" panose="02010609060101010101" pitchFamily="49" charset="-122"/>
                <a:sym typeface="+mn-lt"/>
              </a:rPr>
              <a:t>——“</a:t>
            </a:r>
            <a:r>
              <a:rPr lang="zh-CN" altLang="en-US" sz="5597" b="1" dirty="0">
                <a:solidFill>
                  <a:prstClr val="black"/>
                </a:solidFill>
                <a:ea typeface="黑体" panose="02010609060101010101" pitchFamily="49" charset="-122"/>
                <a:sym typeface="+mn-lt"/>
              </a:rPr>
              <a:t>二同一差”</a:t>
            </a:r>
          </a:p>
        </p:txBody>
      </p:sp>
      <p:pic>
        <p:nvPicPr>
          <p:cNvPr id="5" name="图片 4">
            <a:extLst>
              <a:ext uri="{FF2B5EF4-FFF2-40B4-BE49-F238E27FC236}">
                <a16:creationId xmlns:a16="http://schemas.microsoft.com/office/drawing/2014/main" xmlns="" id="{EC854BEF-3F7A-4D81-B1F3-F13CA44856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37907" y="6707051"/>
            <a:ext cx="16206172" cy="4454016"/>
          </a:xfrm>
          <a:prstGeom prst="rect">
            <a:avLst/>
          </a:prstGeom>
        </p:spPr>
      </p:pic>
      <p:sp>
        <p:nvSpPr>
          <p:cNvPr id="23" name="TextBox 4">
            <a:extLst>
              <a:ext uri="{FF2B5EF4-FFF2-40B4-BE49-F238E27FC236}">
                <a16:creationId xmlns:a16="http://schemas.microsoft.com/office/drawing/2014/main" xmlns="" id="{4B1F3043-65DE-40B3-96A4-E683FFFDD0EF}"/>
              </a:ext>
            </a:extLst>
          </p:cNvPr>
          <p:cNvSpPr txBox="1"/>
          <p:nvPr/>
        </p:nvSpPr>
        <p:spPr>
          <a:xfrm>
            <a:off x="3737907" y="6778186"/>
            <a:ext cx="10450041"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通式均为</a:t>
            </a:r>
            <a:r>
              <a:rPr lang="en-US" altLang="zh-CN" sz="5400" b="1" dirty="0">
                <a:solidFill>
                  <a:prstClr val="black"/>
                </a:solidFill>
                <a:ea typeface="楷体" panose="02010609060101010101" pitchFamily="49" charset="-122"/>
                <a:sym typeface="+mn-lt"/>
              </a:rPr>
              <a:t>C</a:t>
            </a:r>
            <a:r>
              <a:rPr lang="en-US" altLang="zh-CN" sz="5400" b="1" i="1" baseline="-25000" dirty="0">
                <a:solidFill>
                  <a:prstClr val="black"/>
                </a:solidFill>
                <a:ea typeface="楷体" panose="02010609060101010101" pitchFamily="49" charset="-122"/>
                <a:sym typeface="+mn-lt"/>
              </a:rPr>
              <a:t>n</a:t>
            </a:r>
            <a:r>
              <a:rPr lang="en-US" altLang="zh-CN" sz="5400" b="1" dirty="0">
                <a:solidFill>
                  <a:prstClr val="black"/>
                </a:solidFill>
                <a:ea typeface="楷体" panose="02010609060101010101" pitchFamily="49" charset="-122"/>
                <a:sym typeface="+mn-lt"/>
              </a:rPr>
              <a:t>H</a:t>
            </a:r>
            <a:r>
              <a:rPr lang="en-US" altLang="zh-CN" sz="5400" b="1" baseline="-25000" dirty="0">
                <a:solidFill>
                  <a:prstClr val="black"/>
                </a:solidFill>
                <a:ea typeface="楷体" panose="02010609060101010101" pitchFamily="49" charset="-122"/>
                <a:sym typeface="+mn-lt"/>
              </a:rPr>
              <a:t>2</a:t>
            </a:r>
            <a:r>
              <a:rPr lang="en-US" altLang="zh-CN" sz="5400" b="1" i="1" baseline="-25000" dirty="0">
                <a:solidFill>
                  <a:prstClr val="black"/>
                </a:solidFill>
                <a:ea typeface="楷体" panose="02010609060101010101" pitchFamily="49" charset="-122"/>
                <a:sym typeface="+mn-lt"/>
              </a:rPr>
              <a:t>n</a:t>
            </a:r>
            <a:r>
              <a:rPr lang="zh-CN" altLang="en-US" sz="5400" b="1" dirty="0">
                <a:solidFill>
                  <a:prstClr val="black"/>
                </a:solidFill>
                <a:ea typeface="楷体" panose="02010609060101010101" pitchFamily="49" charset="-122"/>
                <a:sym typeface="+mn-lt"/>
              </a:rPr>
              <a:t>，相同</a:t>
            </a:r>
          </a:p>
        </p:txBody>
      </p:sp>
      <p:sp>
        <p:nvSpPr>
          <p:cNvPr id="25" name="TextBox 4">
            <a:extLst>
              <a:ext uri="{FF2B5EF4-FFF2-40B4-BE49-F238E27FC236}">
                <a16:creationId xmlns:a16="http://schemas.microsoft.com/office/drawing/2014/main" xmlns="" id="{F86B5F0B-D444-4249-98F9-31CA1D06ECE8}"/>
              </a:ext>
            </a:extLst>
          </p:cNvPr>
          <p:cNvSpPr txBox="1"/>
          <p:nvPr/>
        </p:nvSpPr>
        <p:spPr>
          <a:xfrm>
            <a:off x="4011561" y="8466497"/>
            <a:ext cx="9586452"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官能团不同</a:t>
            </a:r>
            <a:endParaRPr lang="zh-CN" altLang="en-US" sz="5400" b="1" dirty="0">
              <a:solidFill>
                <a:srgbClr val="FF0000"/>
              </a:solidFill>
              <a:ea typeface="楷体" panose="02010609060101010101" pitchFamily="49" charset="-122"/>
              <a:sym typeface="+mn-lt"/>
            </a:endParaRPr>
          </a:p>
        </p:txBody>
      </p:sp>
      <p:sp>
        <p:nvSpPr>
          <p:cNvPr id="26" name="TextBox 4">
            <a:extLst>
              <a:ext uri="{FF2B5EF4-FFF2-40B4-BE49-F238E27FC236}">
                <a16:creationId xmlns:a16="http://schemas.microsoft.com/office/drawing/2014/main" xmlns="" id="{84E1C74C-81CC-4B36-B1BC-CEE8AEB8DB98}"/>
              </a:ext>
            </a:extLst>
          </p:cNvPr>
          <p:cNvSpPr txBox="1"/>
          <p:nvPr/>
        </p:nvSpPr>
        <p:spPr>
          <a:xfrm>
            <a:off x="4011561" y="10031416"/>
            <a:ext cx="9586452" cy="994118"/>
          </a:xfrm>
          <a:prstGeom prst="rect">
            <a:avLst/>
          </a:prstGeom>
          <a:noFill/>
        </p:spPr>
        <p:txBody>
          <a:bodyPr wrap="square" rtlCol="0">
            <a:spAutoFit/>
          </a:bodyPr>
          <a:lstStyle/>
          <a:p>
            <a:pPr algn="ctr" defTabSz="1825681">
              <a:lnSpc>
                <a:spcPct val="120000"/>
              </a:lnSpc>
            </a:pPr>
            <a:r>
              <a:rPr lang="zh-CN" altLang="en-US" sz="5400" b="1" dirty="0">
                <a:ea typeface="楷体" panose="02010609060101010101" pitchFamily="49" charset="-122"/>
                <a:sym typeface="+mn-lt"/>
              </a:rPr>
              <a:t>分子组成上相差</a:t>
            </a:r>
            <a:r>
              <a:rPr lang="en-US" altLang="zh-CN" sz="5400" b="1" dirty="0">
                <a:ea typeface="楷体" panose="02010609060101010101" pitchFamily="49" charset="-122"/>
                <a:sym typeface="+mn-lt"/>
              </a:rPr>
              <a:t>1</a:t>
            </a:r>
            <a:r>
              <a:rPr lang="zh-CN" altLang="en-US" sz="5400" b="1" dirty="0">
                <a:ea typeface="楷体" panose="02010609060101010101" pitchFamily="49" charset="-122"/>
                <a:sym typeface="+mn-lt"/>
              </a:rPr>
              <a:t>个</a:t>
            </a:r>
            <a:r>
              <a:rPr lang="en-US" altLang="zh-CN" sz="5400" b="1" dirty="0">
                <a:ea typeface="楷体" panose="02010609060101010101" pitchFamily="49" charset="-122"/>
                <a:sym typeface="+mn-lt"/>
              </a:rPr>
              <a:t>CH</a:t>
            </a:r>
            <a:r>
              <a:rPr lang="en-US" altLang="zh-CN" sz="5400" b="1" baseline="-25000" dirty="0">
                <a:ea typeface="楷体" panose="02010609060101010101" pitchFamily="49" charset="-122"/>
                <a:sym typeface="+mn-lt"/>
              </a:rPr>
              <a:t>2</a:t>
            </a:r>
            <a:r>
              <a:rPr lang="zh-CN" altLang="en-US" sz="5400" b="1" dirty="0">
                <a:ea typeface="楷体" panose="02010609060101010101" pitchFamily="49" charset="-122"/>
                <a:sym typeface="+mn-lt"/>
              </a:rPr>
              <a:t>原子团</a:t>
            </a:r>
          </a:p>
        </p:txBody>
      </p:sp>
      <p:sp>
        <p:nvSpPr>
          <p:cNvPr id="27" name="TextBox 4">
            <a:extLst>
              <a:ext uri="{FF2B5EF4-FFF2-40B4-BE49-F238E27FC236}">
                <a16:creationId xmlns:a16="http://schemas.microsoft.com/office/drawing/2014/main" xmlns="" id="{4E35CCB3-A5EF-4CAE-A998-962F22A1F979}"/>
              </a:ext>
            </a:extLst>
          </p:cNvPr>
          <p:cNvSpPr txBox="1"/>
          <p:nvPr/>
        </p:nvSpPr>
        <p:spPr>
          <a:xfrm>
            <a:off x="15936807" y="8437000"/>
            <a:ext cx="4280926"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不是同系物</a:t>
            </a:r>
            <a:endParaRPr lang="zh-CN" altLang="en-US" sz="5400" b="1" dirty="0">
              <a:solidFill>
                <a:srgbClr val="FF0000"/>
              </a:solidFill>
              <a:ea typeface="楷体" panose="02010609060101010101" pitchFamily="49" charset="-122"/>
              <a:sym typeface="+mn-lt"/>
            </a:endParaRPr>
          </a:p>
        </p:txBody>
      </p:sp>
      <p:sp>
        <p:nvSpPr>
          <p:cNvPr id="32" name="TextBox 4">
            <a:extLst>
              <a:ext uri="{FF2B5EF4-FFF2-40B4-BE49-F238E27FC236}">
                <a16:creationId xmlns:a16="http://schemas.microsoft.com/office/drawing/2014/main" xmlns="" id="{AD2AA1A2-6D82-47AE-81F1-9C33F5D60DEE}"/>
              </a:ext>
            </a:extLst>
          </p:cNvPr>
          <p:cNvSpPr txBox="1"/>
          <p:nvPr/>
        </p:nvSpPr>
        <p:spPr>
          <a:xfrm>
            <a:off x="4998349" y="3899216"/>
            <a:ext cx="4293135" cy="994118"/>
          </a:xfrm>
          <a:prstGeom prst="rect">
            <a:avLst/>
          </a:prstGeom>
          <a:noFill/>
        </p:spPr>
        <p:txBody>
          <a:bodyPr wrap="square" rtlCol="0">
            <a:spAutoFit/>
          </a:bodyPr>
          <a:lstStyle/>
          <a:p>
            <a:pPr algn="ctr" defTabSz="1825681">
              <a:lnSpc>
                <a:spcPct val="120000"/>
              </a:lnSpc>
            </a:pP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2</a:t>
            </a: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2</a:t>
            </a:r>
            <a:r>
              <a:rPr lang="zh-CN" altLang="en-US" sz="5400" b="1" dirty="0">
                <a:solidFill>
                  <a:prstClr val="black"/>
                </a:solidFill>
                <a:ea typeface="楷体" panose="02010609060101010101" pitchFamily="49" charset="-122"/>
                <a:sym typeface="+mn-lt"/>
              </a:rPr>
              <a:t>与</a:t>
            </a:r>
            <a:endParaRPr lang="zh-CN" altLang="en-US" sz="5400" b="1" dirty="0">
              <a:solidFill>
                <a:srgbClr val="FF0000"/>
              </a:solidFill>
              <a:ea typeface="楷体" panose="02010609060101010101" pitchFamily="49" charset="-122"/>
              <a:sym typeface="+mn-lt"/>
            </a:endParaRPr>
          </a:p>
        </p:txBody>
      </p:sp>
      <p:sp>
        <p:nvSpPr>
          <p:cNvPr id="8" name="椭圆 7">
            <a:extLst>
              <a:ext uri="{FF2B5EF4-FFF2-40B4-BE49-F238E27FC236}">
                <a16:creationId xmlns:a16="http://schemas.microsoft.com/office/drawing/2014/main" xmlns="" id="{FA2FDDAD-5D4A-406F-8E40-FAB15343625C}"/>
              </a:ext>
            </a:extLst>
          </p:cNvPr>
          <p:cNvSpPr/>
          <p:nvPr/>
        </p:nvSpPr>
        <p:spPr>
          <a:xfrm>
            <a:off x="3024773" y="3968274"/>
            <a:ext cx="930502" cy="93050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bg1"/>
                </a:solidFill>
                <a:latin typeface="黑体" panose="02010609060101010101" pitchFamily="49" charset="-122"/>
                <a:ea typeface="黑体" panose="02010609060101010101" pitchFamily="49" charset="-122"/>
              </a:rPr>
              <a:t>例</a:t>
            </a:r>
          </a:p>
        </p:txBody>
      </p:sp>
      <p:sp>
        <p:nvSpPr>
          <p:cNvPr id="35" name="椭圆 34">
            <a:extLst>
              <a:ext uri="{FF2B5EF4-FFF2-40B4-BE49-F238E27FC236}">
                <a16:creationId xmlns:a16="http://schemas.microsoft.com/office/drawing/2014/main" xmlns="" id="{4C61F0EE-BCFF-4407-B5C1-3E2939CA8C3D}"/>
              </a:ext>
            </a:extLst>
          </p:cNvPr>
          <p:cNvSpPr/>
          <p:nvPr/>
        </p:nvSpPr>
        <p:spPr>
          <a:xfrm>
            <a:off x="4011561" y="3962832"/>
            <a:ext cx="930502" cy="930502"/>
          </a:xfrm>
          <a:prstGeom prst="ellipse">
            <a:avLst/>
          </a:prstGeom>
          <a:solidFill>
            <a:srgbClr val="F08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solidFill>
                  <a:schemeClr val="bg1"/>
                </a:solidFill>
                <a:ea typeface="黑体" panose="02010609060101010101" pitchFamily="49" charset="-122"/>
              </a:rPr>
              <a:t>1</a:t>
            </a:r>
            <a:endParaRPr lang="zh-CN" altLang="en-US" sz="4800" b="1" dirty="0">
              <a:solidFill>
                <a:schemeClr val="bg1"/>
              </a:solidFill>
              <a:ea typeface="黑体" panose="02010609060101010101" pitchFamily="49" charset="-122"/>
            </a:endParaRPr>
          </a:p>
        </p:txBody>
      </p:sp>
      <p:pic>
        <p:nvPicPr>
          <p:cNvPr id="16" name="图片 15"/>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44549" y="3083652"/>
            <a:ext cx="2799927" cy="1815124"/>
          </a:xfrm>
          <a:prstGeom prst="rect">
            <a:avLst/>
          </a:prstGeom>
        </p:spPr>
      </p:pic>
    </p:spTree>
    <p:extLst>
      <p:ext uri="{BB962C8B-B14F-4D97-AF65-F5344CB8AC3E}">
        <p14:creationId xmlns:p14="http://schemas.microsoft.com/office/powerpoint/2010/main" val="1811849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P spid="2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P210</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506853" y="1683170"/>
            <a:ext cx="1135759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同系物的判断方法</a:t>
            </a:r>
            <a:r>
              <a:rPr lang="en-US" altLang="zh-CN" sz="5597" b="1" dirty="0">
                <a:solidFill>
                  <a:prstClr val="black"/>
                </a:solidFill>
                <a:ea typeface="黑体" panose="02010609060101010101" pitchFamily="49" charset="-122"/>
                <a:sym typeface="+mn-lt"/>
              </a:rPr>
              <a:t>——“</a:t>
            </a:r>
            <a:r>
              <a:rPr lang="zh-CN" altLang="en-US" sz="5597" b="1" dirty="0">
                <a:solidFill>
                  <a:prstClr val="black"/>
                </a:solidFill>
                <a:ea typeface="黑体" panose="02010609060101010101" pitchFamily="49" charset="-122"/>
                <a:sym typeface="+mn-lt"/>
              </a:rPr>
              <a:t>二同一差”</a:t>
            </a:r>
          </a:p>
        </p:txBody>
      </p:sp>
      <p:pic>
        <p:nvPicPr>
          <p:cNvPr id="5" name="图片 4">
            <a:extLst>
              <a:ext uri="{FF2B5EF4-FFF2-40B4-BE49-F238E27FC236}">
                <a16:creationId xmlns:a16="http://schemas.microsoft.com/office/drawing/2014/main" xmlns="" id="{EC854BEF-3F7A-4D81-B1F3-F13CA44856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37907" y="6707051"/>
            <a:ext cx="16206172" cy="4454016"/>
          </a:xfrm>
          <a:prstGeom prst="rect">
            <a:avLst/>
          </a:prstGeom>
        </p:spPr>
      </p:pic>
      <p:sp>
        <p:nvSpPr>
          <p:cNvPr id="23" name="TextBox 4">
            <a:extLst>
              <a:ext uri="{FF2B5EF4-FFF2-40B4-BE49-F238E27FC236}">
                <a16:creationId xmlns:a16="http://schemas.microsoft.com/office/drawing/2014/main" xmlns="" id="{4B1F3043-65DE-40B3-96A4-E683FFFDD0EF}"/>
              </a:ext>
            </a:extLst>
          </p:cNvPr>
          <p:cNvSpPr txBox="1"/>
          <p:nvPr/>
        </p:nvSpPr>
        <p:spPr>
          <a:xfrm>
            <a:off x="3737907" y="6778186"/>
            <a:ext cx="10450041"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通式均为</a:t>
            </a:r>
            <a:r>
              <a:rPr lang="en-US" altLang="zh-CN" sz="5400" b="1" dirty="0">
                <a:solidFill>
                  <a:prstClr val="black"/>
                </a:solidFill>
                <a:ea typeface="楷体" panose="02010609060101010101" pitchFamily="49" charset="-122"/>
                <a:sym typeface="+mn-lt"/>
              </a:rPr>
              <a:t>C</a:t>
            </a:r>
            <a:r>
              <a:rPr lang="en-US" altLang="zh-CN" sz="5400" b="1" i="1" baseline="-25000" dirty="0">
                <a:solidFill>
                  <a:prstClr val="black"/>
                </a:solidFill>
                <a:ea typeface="楷体" panose="02010609060101010101" pitchFamily="49" charset="-122"/>
                <a:sym typeface="+mn-lt"/>
              </a:rPr>
              <a:t>n</a:t>
            </a:r>
            <a:r>
              <a:rPr lang="en-US" altLang="zh-CN" sz="5400" b="1" dirty="0">
                <a:solidFill>
                  <a:prstClr val="black"/>
                </a:solidFill>
                <a:ea typeface="楷体" panose="02010609060101010101" pitchFamily="49" charset="-122"/>
                <a:sym typeface="+mn-lt"/>
              </a:rPr>
              <a:t>H</a:t>
            </a:r>
            <a:r>
              <a:rPr lang="en-US" altLang="zh-CN" sz="5400" b="1" baseline="-25000" dirty="0">
                <a:solidFill>
                  <a:prstClr val="black"/>
                </a:solidFill>
                <a:ea typeface="楷体" panose="02010609060101010101" pitchFamily="49" charset="-122"/>
                <a:sym typeface="+mn-lt"/>
              </a:rPr>
              <a:t>2</a:t>
            </a:r>
            <a:r>
              <a:rPr lang="en-US" altLang="zh-CN" sz="5400" b="1" i="1" baseline="-25000" dirty="0">
                <a:solidFill>
                  <a:prstClr val="black"/>
                </a:solidFill>
                <a:ea typeface="楷体" panose="02010609060101010101" pitchFamily="49" charset="-122"/>
                <a:sym typeface="+mn-lt"/>
              </a:rPr>
              <a:t>n+</a:t>
            </a:r>
            <a:r>
              <a:rPr lang="en-US" altLang="zh-CN" sz="5400" b="1" baseline="-25000" dirty="0">
                <a:solidFill>
                  <a:prstClr val="black"/>
                </a:solidFill>
                <a:ea typeface="楷体" panose="02010609060101010101" pitchFamily="49" charset="-122"/>
                <a:sym typeface="+mn-lt"/>
              </a:rPr>
              <a:t>2</a:t>
            </a:r>
            <a:r>
              <a:rPr lang="zh-CN" altLang="en-US" sz="5400" b="1" dirty="0">
                <a:solidFill>
                  <a:prstClr val="black"/>
                </a:solidFill>
                <a:ea typeface="楷体" panose="02010609060101010101" pitchFamily="49" charset="-122"/>
                <a:sym typeface="+mn-lt"/>
              </a:rPr>
              <a:t>，相同</a:t>
            </a:r>
          </a:p>
        </p:txBody>
      </p:sp>
      <p:sp>
        <p:nvSpPr>
          <p:cNvPr id="25" name="TextBox 4">
            <a:extLst>
              <a:ext uri="{FF2B5EF4-FFF2-40B4-BE49-F238E27FC236}">
                <a16:creationId xmlns:a16="http://schemas.microsoft.com/office/drawing/2014/main" xmlns="" id="{F86B5F0B-D444-4249-98F9-31CA1D06ECE8}"/>
              </a:ext>
            </a:extLst>
          </p:cNvPr>
          <p:cNvSpPr txBox="1"/>
          <p:nvPr/>
        </p:nvSpPr>
        <p:spPr>
          <a:xfrm>
            <a:off x="4011561" y="8466497"/>
            <a:ext cx="9586452"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无官能团</a:t>
            </a:r>
            <a:endParaRPr lang="zh-CN" altLang="en-US" sz="5400" b="1" dirty="0">
              <a:solidFill>
                <a:srgbClr val="FF0000"/>
              </a:solidFill>
              <a:ea typeface="楷体" panose="02010609060101010101" pitchFamily="49" charset="-122"/>
              <a:sym typeface="+mn-lt"/>
            </a:endParaRPr>
          </a:p>
        </p:txBody>
      </p:sp>
      <p:sp>
        <p:nvSpPr>
          <p:cNvPr id="26" name="TextBox 4">
            <a:extLst>
              <a:ext uri="{FF2B5EF4-FFF2-40B4-BE49-F238E27FC236}">
                <a16:creationId xmlns:a16="http://schemas.microsoft.com/office/drawing/2014/main" xmlns="" id="{84E1C74C-81CC-4B36-B1BC-CEE8AEB8DB98}"/>
              </a:ext>
            </a:extLst>
          </p:cNvPr>
          <p:cNvSpPr txBox="1"/>
          <p:nvPr/>
        </p:nvSpPr>
        <p:spPr>
          <a:xfrm>
            <a:off x="4011560" y="10031416"/>
            <a:ext cx="10176387" cy="994118"/>
          </a:xfrm>
          <a:prstGeom prst="rect">
            <a:avLst/>
          </a:prstGeom>
          <a:noFill/>
        </p:spPr>
        <p:txBody>
          <a:bodyPr wrap="square" rtlCol="0">
            <a:spAutoFit/>
          </a:bodyPr>
          <a:lstStyle/>
          <a:p>
            <a:pPr algn="ctr" defTabSz="1825681">
              <a:lnSpc>
                <a:spcPct val="120000"/>
              </a:lnSpc>
            </a:pPr>
            <a:r>
              <a:rPr lang="zh-CN" altLang="en-US" sz="5400" b="1" dirty="0">
                <a:ea typeface="楷体" panose="02010609060101010101" pitchFamily="49" charset="-122"/>
                <a:sym typeface="+mn-lt"/>
              </a:rPr>
              <a:t>分子组成上不相差</a:t>
            </a:r>
            <a:r>
              <a:rPr lang="en-US" altLang="zh-CN" sz="5400" b="1" i="1" dirty="0">
                <a:ea typeface="楷体" panose="02010609060101010101" pitchFamily="49" charset="-122"/>
                <a:sym typeface="+mn-lt"/>
              </a:rPr>
              <a:t>n</a:t>
            </a:r>
            <a:r>
              <a:rPr lang="zh-CN" altLang="en-US" sz="5400" b="1" dirty="0">
                <a:ea typeface="楷体" panose="02010609060101010101" pitchFamily="49" charset="-122"/>
                <a:sym typeface="+mn-lt"/>
              </a:rPr>
              <a:t>个</a:t>
            </a:r>
            <a:r>
              <a:rPr lang="en-US" altLang="zh-CN" sz="5400" b="1" dirty="0">
                <a:ea typeface="楷体" panose="02010609060101010101" pitchFamily="49" charset="-122"/>
                <a:sym typeface="+mn-lt"/>
              </a:rPr>
              <a:t>CH</a:t>
            </a:r>
            <a:r>
              <a:rPr lang="en-US" altLang="zh-CN" sz="5400" b="1" baseline="-25000" dirty="0">
                <a:ea typeface="楷体" panose="02010609060101010101" pitchFamily="49" charset="-122"/>
                <a:sym typeface="+mn-lt"/>
              </a:rPr>
              <a:t>2</a:t>
            </a:r>
            <a:r>
              <a:rPr lang="zh-CN" altLang="en-US" sz="5400" b="1" dirty="0">
                <a:ea typeface="楷体" panose="02010609060101010101" pitchFamily="49" charset="-122"/>
                <a:sym typeface="+mn-lt"/>
              </a:rPr>
              <a:t>原子团</a:t>
            </a:r>
          </a:p>
        </p:txBody>
      </p:sp>
      <p:sp>
        <p:nvSpPr>
          <p:cNvPr id="27" name="TextBox 4">
            <a:extLst>
              <a:ext uri="{FF2B5EF4-FFF2-40B4-BE49-F238E27FC236}">
                <a16:creationId xmlns:a16="http://schemas.microsoft.com/office/drawing/2014/main" xmlns="" id="{4E35CCB3-A5EF-4CAE-A998-962F22A1F979}"/>
              </a:ext>
            </a:extLst>
          </p:cNvPr>
          <p:cNvSpPr txBox="1"/>
          <p:nvPr/>
        </p:nvSpPr>
        <p:spPr>
          <a:xfrm>
            <a:off x="15936807" y="8437000"/>
            <a:ext cx="4280926"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不是同系物</a:t>
            </a:r>
            <a:endParaRPr lang="zh-CN" altLang="en-US" sz="5400" b="1" dirty="0">
              <a:solidFill>
                <a:srgbClr val="FF0000"/>
              </a:solidFill>
              <a:ea typeface="楷体" panose="02010609060101010101" pitchFamily="49" charset="-122"/>
              <a:sym typeface="+mn-lt"/>
            </a:endParaRPr>
          </a:p>
        </p:txBody>
      </p:sp>
      <p:sp>
        <p:nvSpPr>
          <p:cNvPr id="32" name="TextBox 4">
            <a:extLst>
              <a:ext uri="{FF2B5EF4-FFF2-40B4-BE49-F238E27FC236}">
                <a16:creationId xmlns:a16="http://schemas.microsoft.com/office/drawing/2014/main" xmlns="" id="{AD2AA1A2-6D82-47AE-81F1-9C33F5D60DEE}"/>
              </a:ext>
            </a:extLst>
          </p:cNvPr>
          <p:cNvSpPr txBox="1"/>
          <p:nvPr/>
        </p:nvSpPr>
        <p:spPr>
          <a:xfrm>
            <a:off x="4998349" y="3899216"/>
            <a:ext cx="6977341" cy="994118"/>
          </a:xfrm>
          <a:prstGeom prst="rect">
            <a:avLst/>
          </a:prstGeom>
          <a:noFill/>
        </p:spPr>
        <p:txBody>
          <a:bodyPr wrap="square" rtlCol="0">
            <a:spAutoFit/>
          </a:bodyPr>
          <a:lstStyle/>
          <a:p>
            <a:pPr algn="ctr" defTabSz="1825681">
              <a:lnSpc>
                <a:spcPct val="120000"/>
              </a:lnSpc>
            </a:pP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3</a:t>
            </a: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2</a:t>
            </a: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2</a:t>
            </a:r>
            <a:r>
              <a:rPr lang="en-US" altLang="zh-CN" sz="5400" b="1" dirty="0">
                <a:solidFill>
                  <a:prstClr val="black"/>
                </a:solidFill>
                <a:ea typeface="楷体" panose="02010609060101010101" pitchFamily="49" charset="-122"/>
                <a:sym typeface="+mn-lt"/>
              </a:rPr>
              <a:t>CH</a:t>
            </a:r>
            <a:r>
              <a:rPr lang="en-US" altLang="zh-CN" sz="5400" b="1" baseline="-25000" dirty="0">
                <a:solidFill>
                  <a:prstClr val="black"/>
                </a:solidFill>
                <a:ea typeface="楷体" panose="02010609060101010101" pitchFamily="49" charset="-122"/>
                <a:sym typeface="+mn-lt"/>
              </a:rPr>
              <a:t>3</a:t>
            </a:r>
            <a:r>
              <a:rPr lang="zh-CN" altLang="en-US" sz="5400" b="1" dirty="0">
                <a:solidFill>
                  <a:prstClr val="black"/>
                </a:solidFill>
                <a:ea typeface="楷体" panose="02010609060101010101" pitchFamily="49" charset="-122"/>
                <a:sym typeface="+mn-lt"/>
              </a:rPr>
              <a:t>与</a:t>
            </a:r>
            <a:endParaRPr lang="zh-CN" altLang="en-US" sz="5400" b="1" dirty="0">
              <a:solidFill>
                <a:srgbClr val="FF0000"/>
              </a:solidFill>
              <a:ea typeface="楷体" panose="02010609060101010101" pitchFamily="49" charset="-122"/>
              <a:sym typeface="+mn-lt"/>
            </a:endParaRPr>
          </a:p>
        </p:txBody>
      </p:sp>
      <p:sp>
        <p:nvSpPr>
          <p:cNvPr id="8" name="椭圆 7">
            <a:extLst>
              <a:ext uri="{FF2B5EF4-FFF2-40B4-BE49-F238E27FC236}">
                <a16:creationId xmlns:a16="http://schemas.microsoft.com/office/drawing/2014/main" xmlns="" id="{FA2FDDAD-5D4A-406F-8E40-FAB15343625C}"/>
              </a:ext>
            </a:extLst>
          </p:cNvPr>
          <p:cNvSpPr/>
          <p:nvPr/>
        </p:nvSpPr>
        <p:spPr>
          <a:xfrm>
            <a:off x="3024773" y="3968274"/>
            <a:ext cx="930502" cy="93050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bg1"/>
                </a:solidFill>
                <a:latin typeface="黑体" panose="02010609060101010101" pitchFamily="49" charset="-122"/>
                <a:ea typeface="黑体" panose="02010609060101010101" pitchFamily="49" charset="-122"/>
              </a:rPr>
              <a:t>例</a:t>
            </a:r>
          </a:p>
        </p:txBody>
      </p:sp>
      <p:sp>
        <p:nvSpPr>
          <p:cNvPr id="35" name="椭圆 34">
            <a:extLst>
              <a:ext uri="{FF2B5EF4-FFF2-40B4-BE49-F238E27FC236}">
                <a16:creationId xmlns:a16="http://schemas.microsoft.com/office/drawing/2014/main" xmlns="" id="{4C61F0EE-BCFF-4407-B5C1-3E2939CA8C3D}"/>
              </a:ext>
            </a:extLst>
          </p:cNvPr>
          <p:cNvSpPr/>
          <p:nvPr/>
        </p:nvSpPr>
        <p:spPr>
          <a:xfrm>
            <a:off x="4011561" y="3962832"/>
            <a:ext cx="930502" cy="930502"/>
          </a:xfrm>
          <a:prstGeom prst="ellipse">
            <a:avLst/>
          </a:prstGeom>
          <a:solidFill>
            <a:srgbClr val="F08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solidFill>
                  <a:schemeClr val="bg1"/>
                </a:solidFill>
                <a:ea typeface="黑体" panose="02010609060101010101" pitchFamily="49" charset="-122"/>
              </a:rPr>
              <a:t>2</a:t>
            </a:r>
            <a:endParaRPr lang="zh-CN" altLang="en-US" sz="4800" b="1" dirty="0">
              <a:solidFill>
                <a:schemeClr val="bg1"/>
              </a:solidFill>
              <a:ea typeface="黑体" panose="02010609060101010101" pitchFamily="49" charset="-122"/>
            </a:endParaRPr>
          </a:p>
        </p:txBody>
      </p:sp>
      <p:pic>
        <p:nvPicPr>
          <p:cNvPr id="13376" name="Picture 64"/>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457141" y="2982436"/>
            <a:ext cx="2990850" cy="197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73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P spid="2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6F4A4518-DB36-4D35-9FD0-9E6B833CBA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9106" y="3767107"/>
            <a:ext cx="5652789" cy="1601305"/>
          </a:xfrm>
          <a:prstGeom prst="rect">
            <a:avLst/>
          </a:prstGeom>
        </p:spPr>
      </p:pic>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P211</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6506853" y="1683170"/>
            <a:ext cx="11357596"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同系物的判断方法</a:t>
            </a:r>
            <a:r>
              <a:rPr lang="en-US" altLang="zh-CN" sz="5597" b="1" dirty="0">
                <a:solidFill>
                  <a:prstClr val="black"/>
                </a:solidFill>
                <a:ea typeface="黑体" panose="02010609060101010101" pitchFamily="49" charset="-122"/>
                <a:sym typeface="+mn-lt"/>
              </a:rPr>
              <a:t>——“</a:t>
            </a:r>
            <a:r>
              <a:rPr lang="zh-CN" altLang="en-US" sz="5597" b="1" dirty="0">
                <a:solidFill>
                  <a:prstClr val="black"/>
                </a:solidFill>
                <a:ea typeface="黑体" panose="02010609060101010101" pitchFamily="49" charset="-122"/>
                <a:sym typeface="+mn-lt"/>
              </a:rPr>
              <a:t>二同一差”</a:t>
            </a:r>
          </a:p>
        </p:txBody>
      </p:sp>
      <p:pic>
        <p:nvPicPr>
          <p:cNvPr id="5" name="图片 4">
            <a:extLst>
              <a:ext uri="{FF2B5EF4-FFF2-40B4-BE49-F238E27FC236}">
                <a16:creationId xmlns:a16="http://schemas.microsoft.com/office/drawing/2014/main" xmlns="" id="{EC854BEF-3F7A-4D81-B1F3-F13CA44856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7907" y="6707051"/>
            <a:ext cx="16206172" cy="4454016"/>
          </a:xfrm>
          <a:prstGeom prst="rect">
            <a:avLst/>
          </a:prstGeom>
        </p:spPr>
      </p:pic>
      <p:sp>
        <p:nvSpPr>
          <p:cNvPr id="23" name="TextBox 4">
            <a:extLst>
              <a:ext uri="{FF2B5EF4-FFF2-40B4-BE49-F238E27FC236}">
                <a16:creationId xmlns:a16="http://schemas.microsoft.com/office/drawing/2014/main" xmlns="" id="{4B1F3043-65DE-40B3-96A4-E683FFFDD0EF}"/>
              </a:ext>
            </a:extLst>
          </p:cNvPr>
          <p:cNvSpPr txBox="1"/>
          <p:nvPr/>
        </p:nvSpPr>
        <p:spPr>
          <a:xfrm>
            <a:off x="3737907" y="6778186"/>
            <a:ext cx="10450041"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通式不同</a:t>
            </a:r>
          </a:p>
        </p:txBody>
      </p:sp>
      <p:sp>
        <p:nvSpPr>
          <p:cNvPr id="25" name="TextBox 4">
            <a:extLst>
              <a:ext uri="{FF2B5EF4-FFF2-40B4-BE49-F238E27FC236}">
                <a16:creationId xmlns:a16="http://schemas.microsoft.com/office/drawing/2014/main" xmlns="" id="{F86B5F0B-D444-4249-98F9-31CA1D06ECE8}"/>
              </a:ext>
            </a:extLst>
          </p:cNvPr>
          <p:cNvSpPr txBox="1"/>
          <p:nvPr/>
        </p:nvSpPr>
        <p:spPr>
          <a:xfrm>
            <a:off x="4011561" y="8466497"/>
            <a:ext cx="9586452"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无官能团</a:t>
            </a:r>
            <a:endParaRPr lang="zh-CN" altLang="en-US" sz="5400" b="1" dirty="0">
              <a:solidFill>
                <a:srgbClr val="FF0000"/>
              </a:solidFill>
              <a:ea typeface="楷体" panose="02010609060101010101" pitchFamily="49" charset="-122"/>
              <a:sym typeface="+mn-lt"/>
            </a:endParaRPr>
          </a:p>
        </p:txBody>
      </p:sp>
      <p:sp>
        <p:nvSpPr>
          <p:cNvPr id="26" name="TextBox 4">
            <a:extLst>
              <a:ext uri="{FF2B5EF4-FFF2-40B4-BE49-F238E27FC236}">
                <a16:creationId xmlns:a16="http://schemas.microsoft.com/office/drawing/2014/main" xmlns="" id="{84E1C74C-81CC-4B36-B1BC-CEE8AEB8DB98}"/>
              </a:ext>
            </a:extLst>
          </p:cNvPr>
          <p:cNvSpPr txBox="1"/>
          <p:nvPr/>
        </p:nvSpPr>
        <p:spPr>
          <a:xfrm>
            <a:off x="4011560" y="10031416"/>
            <a:ext cx="10176387" cy="994118"/>
          </a:xfrm>
          <a:prstGeom prst="rect">
            <a:avLst/>
          </a:prstGeom>
          <a:noFill/>
        </p:spPr>
        <p:txBody>
          <a:bodyPr wrap="square" rtlCol="0">
            <a:spAutoFit/>
          </a:bodyPr>
          <a:lstStyle/>
          <a:p>
            <a:pPr algn="ctr" defTabSz="1825681">
              <a:lnSpc>
                <a:spcPct val="120000"/>
              </a:lnSpc>
            </a:pPr>
            <a:r>
              <a:rPr lang="zh-CN" altLang="en-US" sz="5400" b="1" dirty="0">
                <a:ea typeface="楷体" panose="02010609060101010101" pitchFamily="49" charset="-122"/>
                <a:sym typeface="+mn-lt"/>
              </a:rPr>
              <a:t>分子组成上不相差</a:t>
            </a:r>
            <a:r>
              <a:rPr lang="en-US" altLang="zh-CN" sz="5400" b="1" i="1" dirty="0">
                <a:ea typeface="楷体" panose="02010609060101010101" pitchFamily="49" charset="-122"/>
                <a:sym typeface="+mn-lt"/>
              </a:rPr>
              <a:t>n</a:t>
            </a:r>
            <a:r>
              <a:rPr lang="zh-CN" altLang="en-US" sz="5400" b="1" dirty="0">
                <a:ea typeface="楷体" panose="02010609060101010101" pitchFamily="49" charset="-122"/>
                <a:sym typeface="+mn-lt"/>
              </a:rPr>
              <a:t>个</a:t>
            </a:r>
            <a:r>
              <a:rPr lang="en-US" altLang="zh-CN" sz="5400" b="1" dirty="0">
                <a:ea typeface="楷体" panose="02010609060101010101" pitchFamily="49" charset="-122"/>
                <a:sym typeface="+mn-lt"/>
              </a:rPr>
              <a:t>CH</a:t>
            </a:r>
            <a:r>
              <a:rPr lang="en-US" altLang="zh-CN" sz="5400" b="1" baseline="-25000" dirty="0">
                <a:ea typeface="楷体" panose="02010609060101010101" pitchFamily="49" charset="-122"/>
                <a:sym typeface="+mn-lt"/>
              </a:rPr>
              <a:t>2</a:t>
            </a:r>
            <a:r>
              <a:rPr lang="zh-CN" altLang="en-US" sz="5400" b="1" dirty="0">
                <a:ea typeface="楷体" panose="02010609060101010101" pitchFamily="49" charset="-122"/>
                <a:sym typeface="+mn-lt"/>
              </a:rPr>
              <a:t>原子团</a:t>
            </a:r>
          </a:p>
        </p:txBody>
      </p:sp>
      <p:sp>
        <p:nvSpPr>
          <p:cNvPr id="27" name="TextBox 4">
            <a:extLst>
              <a:ext uri="{FF2B5EF4-FFF2-40B4-BE49-F238E27FC236}">
                <a16:creationId xmlns:a16="http://schemas.microsoft.com/office/drawing/2014/main" xmlns="" id="{4E35CCB3-A5EF-4CAE-A998-962F22A1F979}"/>
              </a:ext>
            </a:extLst>
          </p:cNvPr>
          <p:cNvSpPr txBox="1"/>
          <p:nvPr/>
        </p:nvSpPr>
        <p:spPr>
          <a:xfrm>
            <a:off x="15936807" y="8437000"/>
            <a:ext cx="4280926"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不是同系物</a:t>
            </a:r>
            <a:endParaRPr lang="zh-CN" altLang="en-US" sz="5400" b="1" dirty="0">
              <a:solidFill>
                <a:srgbClr val="FF0000"/>
              </a:solidFill>
              <a:ea typeface="楷体" panose="02010609060101010101" pitchFamily="49" charset="-122"/>
              <a:sym typeface="+mn-lt"/>
            </a:endParaRPr>
          </a:p>
        </p:txBody>
      </p:sp>
      <p:sp>
        <p:nvSpPr>
          <p:cNvPr id="32" name="TextBox 4">
            <a:extLst>
              <a:ext uri="{FF2B5EF4-FFF2-40B4-BE49-F238E27FC236}">
                <a16:creationId xmlns:a16="http://schemas.microsoft.com/office/drawing/2014/main" xmlns="" id="{AD2AA1A2-6D82-47AE-81F1-9C33F5D60DEE}"/>
              </a:ext>
            </a:extLst>
          </p:cNvPr>
          <p:cNvSpPr txBox="1"/>
          <p:nvPr/>
        </p:nvSpPr>
        <p:spPr>
          <a:xfrm>
            <a:off x="7198841" y="4080750"/>
            <a:ext cx="1207061" cy="994118"/>
          </a:xfrm>
          <a:prstGeom prst="rect">
            <a:avLst/>
          </a:prstGeom>
          <a:noFill/>
        </p:spPr>
        <p:txBody>
          <a:bodyPr wrap="square" rtlCol="0">
            <a:spAutoFit/>
          </a:bodyPr>
          <a:lstStyle/>
          <a:p>
            <a:pPr algn="ctr" defTabSz="1825681">
              <a:lnSpc>
                <a:spcPct val="120000"/>
              </a:lnSpc>
            </a:pPr>
            <a:r>
              <a:rPr lang="zh-CN" altLang="en-US" sz="5400" b="1" dirty="0">
                <a:solidFill>
                  <a:prstClr val="black"/>
                </a:solidFill>
                <a:ea typeface="楷体" panose="02010609060101010101" pitchFamily="49" charset="-122"/>
                <a:sym typeface="+mn-lt"/>
              </a:rPr>
              <a:t>与</a:t>
            </a:r>
            <a:endParaRPr lang="zh-CN" altLang="en-US" sz="5400" b="1" dirty="0">
              <a:solidFill>
                <a:srgbClr val="FF0000"/>
              </a:solidFill>
              <a:ea typeface="楷体" panose="02010609060101010101" pitchFamily="49" charset="-122"/>
              <a:sym typeface="+mn-lt"/>
            </a:endParaRPr>
          </a:p>
        </p:txBody>
      </p:sp>
      <p:sp>
        <p:nvSpPr>
          <p:cNvPr id="8" name="椭圆 7">
            <a:extLst>
              <a:ext uri="{FF2B5EF4-FFF2-40B4-BE49-F238E27FC236}">
                <a16:creationId xmlns:a16="http://schemas.microsoft.com/office/drawing/2014/main" xmlns="" id="{FA2FDDAD-5D4A-406F-8E40-FAB15343625C}"/>
              </a:ext>
            </a:extLst>
          </p:cNvPr>
          <p:cNvSpPr/>
          <p:nvPr/>
        </p:nvSpPr>
        <p:spPr>
          <a:xfrm>
            <a:off x="3024773" y="3968274"/>
            <a:ext cx="930502" cy="93050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bg1"/>
                </a:solidFill>
                <a:latin typeface="黑体" panose="02010609060101010101" pitchFamily="49" charset="-122"/>
                <a:ea typeface="黑体" panose="02010609060101010101" pitchFamily="49" charset="-122"/>
              </a:rPr>
              <a:t>例</a:t>
            </a:r>
          </a:p>
        </p:txBody>
      </p:sp>
      <p:sp>
        <p:nvSpPr>
          <p:cNvPr id="35" name="椭圆 34">
            <a:extLst>
              <a:ext uri="{FF2B5EF4-FFF2-40B4-BE49-F238E27FC236}">
                <a16:creationId xmlns:a16="http://schemas.microsoft.com/office/drawing/2014/main" xmlns="" id="{4C61F0EE-BCFF-4407-B5C1-3E2939CA8C3D}"/>
              </a:ext>
            </a:extLst>
          </p:cNvPr>
          <p:cNvSpPr/>
          <p:nvPr/>
        </p:nvSpPr>
        <p:spPr>
          <a:xfrm>
            <a:off x="4011561" y="3962832"/>
            <a:ext cx="930502" cy="930502"/>
          </a:xfrm>
          <a:prstGeom prst="ellipse">
            <a:avLst/>
          </a:prstGeom>
          <a:solidFill>
            <a:srgbClr val="F08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solidFill>
                  <a:schemeClr val="bg1"/>
                </a:solidFill>
                <a:ea typeface="黑体" panose="02010609060101010101" pitchFamily="49" charset="-122"/>
              </a:rPr>
              <a:t>3</a:t>
            </a:r>
            <a:endParaRPr lang="zh-CN" altLang="en-US" sz="4800" b="1" dirty="0">
              <a:solidFill>
                <a:schemeClr val="bg1"/>
              </a:solidFill>
              <a:ea typeface="黑体" panose="02010609060101010101" pitchFamily="49" charset="-122"/>
            </a:endParaRPr>
          </a:p>
        </p:txBody>
      </p:sp>
    </p:spTree>
    <p:extLst>
      <p:ext uri="{BB962C8B-B14F-4D97-AF65-F5344CB8AC3E}">
        <p14:creationId xmlns:p14="http://schemas.microsoft.com/office/powerpoint/2010/main" val="254280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6" grpId="0"/>
      <p:bldP spid="2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7974491"/>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8</a:t>
            </a:r>
            <a:r>
              <a:rPr lang="zh-CN" altLang="en-US" sz="5400" b="1" spc="130" dirty="0">
                <a:solidFill>
                  <a:prstClr val="black"/>
                </a:solidFill>
                <a:cs typeface="Times New Roman" panose="02020603050405020304" pitchFamily="18" charset="0"/>
                <a:sym typeface="+mn-lt"/>
              </a:rPr>
              <a:t>）</a:t>
            </a:r>
            <a:r>
              <a:rPr lang="zh-CN" altLang="en-US" sz="5400" b="1" spc="130" dirty="0">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烷烃分子随着碳原子数的增加，熔、沸点逐渐升高，密度逐渐减小</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所有的烷烃在光照条件下都能与氯气发生取代反应</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同系物化学性质一定相似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在分子组成上相差若干个“</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原子团的物质一定是同系物</a:t>
            </a:r>
          </a:p>
        </p:txBody>
      </p:sp>
      <p:sp>
        <p:nvSpPr>
          <p:cNvPr id="35" name="矩形 34">
            <a:extLst>
              <a:ext uri="{FF2B5EF4-FFF2-40B4-BE49-F238E27FC236}">
                <a16:creationId xmlns:a16="http://schemas.microsoft.com/office/drawing/2014/main" xmlns="" id="{5591B8D5-D11D-4B9C-A830-8AAB17634127}"/>
              </a:ext>
            </a:extLst>
          </p:cNvPr>
          <p:cNvSpPr/>
          <p:nvPr/>
        </p:nvSpPr>
        <p:spPr>
          <a:xfrm>
            <a:off x="2552689" y="10341494"/>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随着碳原子数的增加，烷烃的熔、沸点逐渐增强，密度逐渐增大，故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375980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552689" y="10341494"/>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烷烃的特征反应为取代反应，所有的烷烃在光照条件下都能与氯气发生取代反应，故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13" name="TextBox 1">
            <a:extLst>
              <a:ext uri="{FF2B5EF4-FFF2-40B4-BE49-F238E27FC236}">
                <a16:creationId xmlns:a16="http://schemas.microsoft.com/office/drawing/2014/main" xmlns="" id="{9E7C0C49-EFE4-4B08-949C-374CEBAD014F}"/>
              </a:ext>
            </a:extLst>
          </p:cNvPr>
          <p:cNvSpPr txBox="1"/>
          <p:nvPr/>
        </p:nvSpPr>
        <p:spPr>
          <a:xfrm>
            <a:off x="2125412" y="1980644"/>
            <a:ext cx="18982035" cy="7974491"/>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8</a:t>
            </a:r>
            <a:r>
              <a:rPr lang="zh-CN" altLang="en-US" sz="5400" b="1" spc="130" dirty="0">
                <a:solidFill>
                  <a:prstClr val="black"/>
                </a:solidFill>
                <a:cs typeface="Times New Roman" panose="02020603050405020304" pitchFamily="18" charset="0"/>
                <a:sym typeface="+mn-lt"/>
              </a:rPr>
              <a:t>）</a:t>
            </a:r>
            <a:r>
              <a:rPr lang="zh-CN" altLang="en-US" sz="5400" b="1" spc="130" dirty="0">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烷烃分子随着碳原子数的增加，熔、沸点逐渐升高，密度逐渐减小</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所有的烷烃在光照条件下都能与氯气发生取代反应</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同系物化学性质一定相似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在分子组成上相差若干个“</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原子团的物质一定是同系物</a:t>
            </a:r>
          </a:p>
        </p:txBody>
      </p:sp>
    </p:spTree>
    <p:extLst>
      <p:ext uri="{BB962C8B-B14F-4D97-AF65-F5344CB8AC3E}">
        <p14:creationId xmlns:p14="http://schemas.microsoft.com/office/powerpoint/2010/main" val="1784425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552689" y="10341494"/>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同系物具有以下特征：结构相似、化学性质相似、分子通式相同、分子式不同、物理性质不同，故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13" name="TextBox 1">
            <a:extLst>
              <a:ext uri="{FF2B5EF4-FFF2-40B4-BE49-F238E27FC236}">
                <a16:creationId xmlns:a16="http://schemas.microsoft.com/office/drawing/2014/main" xmlns="" id="{859D05DE-A946-48F2-B140-809B0538283D}"/>
              </a:ext>
            </a:extLst>
          </p:cNvPr>
          <p:cNvSpPr txBox="1"/>
          <p:nvPr/>
        </p:nvSpPr>
        <p:spPr>
          <a:xfrm>
            <a:off x="2125412" y="1980644"/>
            <a:ext cx="18982035" cy="7974491"/>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8</a:t>
            </a:r>
            <a:r>
              <a:rPr lang="zh-CN" altLang="en-US" sz="5400" b="1" spc="130" dirty="0">
                <a:solidFill>
                  <a:prstClr val="black"/>
                </a:solidFill>
                <a:cs typeface="Times New Roman" panose="02020603050405020304" pitchFamily="18" charset="0"/>
                <a:sym typeface="+mn-lt"/>
              </a:rPr>
              <a:t>）</a:t>
            </a:r>
            <a:r>
              <a:rPr lang="zh-CN" altLang="en-US" sz="5400" b="1" spc="130" dirty="0">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烷烃分子随着碳原子数的增加，熔、沸点逐渐升高，密度逐渐减小</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所有的烷烃在光照条件下都能与氯气发生取代反应</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同系物化学性质一定相似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在分子组成上相差若干个“</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原子团的物质一定是同系物</a:t>
            </a:r>
          </a:p>
        </p:txBody>
      </p:sp>
    </p:spTree>
    <p:extLst>
      <p:ext uri="{BB962C8B-B14F-4D97-AF65-F5344CB8AC3E}">
        <p14:creationId xmlns:p14="http://schemas.microsoft.com/office/powerpoint/2010/main" val="393767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8</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36" name="文本框 35">
            <a:extLst>
              <a:ext uri="{FF2B5EF4-FFF2-40B4-BE49-F238E27FC236}">
                <a16:creationId xmlns:a16="http://schemas.microsoft.com/office/drawing/2014/main" xmlns="" id="{7AE5F997-C662-45D5-B7D1-9CB1E0A47095}"/>
              </a:ext>
            </a:extLst>
          </p:cNvPr>
          <p:cNvSpPr txBox="1"/>
          <p:nvPr/>
        </p:nvSpPr>
        <p:spPr>
          <a:xfrm>
            <a:off x="18306396" y="1952606"/>
            <a:ext cx="1253869" cy="1015663"/>
          </a:xfrm>
          <a:prstGeom prst="rect">
            <a:avLst/>
          </a:prstGeom>
          <a:noFill/>
        </p:spPr>
        <p:txBody>
          <a:bodyPr wrap="none" rtlCol="0">
            <a:spAutoFit/>
          </a:bodyPr>
          <a:lstStyle/>
          <a:p>
            <a:r>
              <a:rPr lang="en-US" altLang="zh-CN" sz="6000" b="1" dirty="0">
                <a:solidFill>
                  <a:srgbClr val="FF0000"/>
                </a:solidFill>
              </a:rPr>
              <a:t>BC</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764954" y="10337808"/>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分子组成相差一个或若干个</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原子团的物质，其结构式不一定相似，即官能团种类和数目不一定相同，故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4" name="TextBox 1">
            <a:extLst>
              <a:ext uri="{FF2B5EF4-FFF2-40B4-BE49-F238E27FC236}">
                <a16:creationId xmlns:a16="http://schemas.microsoft.com/office/drawing/2014/main" xmlns="" id="{A6E6A7A6-F564-4BA8-9070-80180A35BB07}"/>
              </a:ext>
            </a:extLst>
          </p:cNvPr>
          <p:cNvSpPr txBox="1"/>
          <p:nvPr/>
        </p:nvSpPr>
        <p:spPr>
          <a:xfrm>
            <a:off x="2125412" y="1980644"/>
            <a:ext cx="18982035" cy="7974491"/>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8</a:t>
            </a:r>
            <a:r>
              <a:rPr lang="zh-CN" altLang="en-US" sz="5400" b="1" spc="130" dirty="0">
                <a:solidFill>
                  <a:prstClr val="black"/>
                </a:solidFill>
                <a:cs typeface="Times New Roman" panose="02020603050405020304" pitchFamily="18" charset="0"/>
                <a:sym typeface="+mn-lt"/>
              </a:rPr>
              <a:t>）</a:t>
            </a:r>
            <a:r>
              <a:rPr lang="zh-CN" altLang="en-US" sz="5400" b="1" spc="130" dirty="0">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烷烃分子随着碳原子数的增加，熔、沸点逐渐升高，密度逐渐减小</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所有的烷烃在光照条件下都能与氯气发生取代反应</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同系物化学性质一定相似</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在分子组成上相差若干个“</a:t>
            </a:r>
            <a:r>
              <a:rPr lang="en-US" altLang="zh-CN" sz="5400" b="1" spc="130" dirty="0">
                <a:solidFill>
                  <a:prstClr val="black"/>
                </a:solidFill>
                <a:cs typeface="Times New Roman" panose="02020603050405020304" pitchFamily="18" charset="0"/>
                <a:sym typeface="+mn-lt"/>
              </a:rPr>
              <a:t>CH</a:t>
            </a:r>
            <a:r>
              <a:rPr lang="en-US" altLang="zh-CN" sz="5400" b="1" spc="130" baseline="-25000" dirty="0">
                <a:solidFill>
                  <a:prstClr val="black"/>
                </a:solidFill>
                <a:cs typeface="Times New Roman" panose="02020603050405020304" pitchFamily="18" charset="0"/>
                <a:sym typeface="+mn-lt"/>
              </a:rPr>
              <a:t>2</a:t>
            </a:r>
            <a:r>
              <a:rPr lang="en-US" altLang="zh-CN" sz="5400" b="1" spc="130" dirty="0">
                <a:solidFill>
                  <a:prstClr val="black"/>
                </a:solidFill>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原子团的物质一定是同系物</a:t>
            </a:r>
          </a:p>
        </p:txBody>
      </p:sp>
    </p:spTree>
    <p:extLst>
      <p:ext uri="{BB962C8B-B14F-4D97-AF65-F5344CB8AC3E}">
        <p14:creationId xmlns:p14="http://schemas.microsoft.com/office/powerpoint/2010/main" val="381350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9</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5325882"/>
          </a:xfrm>
          <a:prstGeom prst="rect">
            <a:avLst/>
          </a:prstGeom>
          <a:noFill/>
        </p:spPr>
        <p:txBody>
          <a:bodyPr wrap="square" rtlCol="0">
            <a:spAutoFit/>
          </a:bodyPr>
          <a:lstStyle/>
          <a:p>
            <a:pPr algn="just" defTabSz="1826616">
              <a:lnSpc>
                <a:spcPct val="120000"/>
              </a:lnSpc>
            </a:pPr>
            <a:r>
              <a:rPr lang="zh-CN" altLang="en-US" sz="4800" b="1" spc="130" dirty="0">
                <a:solidFill>
                  <a:prstClr val="black"/>
                </a:solidFill>
                <a:cs typeface="Times New Roman" panose="02020603050405020304" pitchFamily="18" charset="0"/>
                <a:sym typeface="+mn-lt"/>
              </a:rPr>
              <a:t>（</a:t>
            </a:r>
            <a:r>
              <a:rPr lang="en-US" altLang="zh-CN" sz="4800" b="1" spc="130" dirty="0">
                <a:solidFill>
                  <a:prstClr val="black"/>
                </a:solidFill>
                <a:cs typeface="Times New Roman" panose="02020603050405020304" pitchFamily="18" charset="0"/>
                <a:sym typeface="+mn-lt"/>
              </a:rPr>
              <a:t>9</a:t>
            </a:r>
            <a:r>
              <a:rPr lang="zh-CN" altLang="en-US" sz="4800" b="1" spc="130" dirty="0">
                <a:solidFill>
                  <a:prstClr val="black"/>
                </a:solidFill>
                <a:cs typeface="Times New Roman" panose="02020603050405020304" pitchFamily="18" charset="0"/>
                <a:sym typeface="+mn-lt"/>
              </a:rPr>
              <a:t>）</a:t>
            </a:r>
            <a:r>
              <a:rPr lang="zh-CN" altLang="en-US" sz="4800" b="1" spc="130" dirty="0">
                <a:solidFill>
                  <a:srgbClr val="FF0000"/>
                </a:solidFill>
                <a:ea typeface="楷体" panose="02010609060101010101" pitchFamily="49" charset="-122"/>
                <a:cs typeface="Times New Roman" panose="02020603050405020304" pitchFamily="18" charset="0"/>
                <a:sym typeface="+mn-lt"/>
              </a:rPr>
              <a:t>（</a:t>
            </a:r>
            <a:r>
              <a:rPr lang="en-US" altLang="zh-CN" sz="4800" b="1" spc="130" dirty="0">
                <a:solidFill>
                  <a:srgbClr val="FF0000"/>
                </a:solidFill>
                <a:ea typeface="楷体" panose="02010609060101010101" pitchFamily="49" charset="-122"/>
                <a:cs typeface="Times New Roman" panose="02020603050405020304" pitchFamily="18" charset="0"/>
                <a:sym typeface="+mn-lt"/>
              </a:rPr>
              <a:t>2017</a:t>
            </a:r>
            <a:r>
              <a:rPr lang="zh-CN" altLang="en-US" sz="4800" b="1" spc="130" dirty="0">
                <a:solidFill>
                  <a:srgbClr val="FF0000"/>
                </a:solidFill>
                <a:ea typeface="楷体" panose="02010609060101010101" pitchFamily="49" charset="-122"/>
                <a:cs typeface="Times New Roman" panose="02020603050405020304" pitchFamily="18" charset="0"/>
                <a:sym typeface="+mn-lt"/>
              </a:rPr>
              <a:t>莆田模拟，</a:t>
            </a:r>
            <a:r>
              <a:rPr lang="en-US" altLang="zh-CN" sz="4800" b="1" spc="130" dirty="0">
                <a:solidFill>
                  <a:srgbClr val="FF0000"/>
                </a:solidFill>
                <a:ea typeface="楷体" panose="02010609060101010101" pitchFamily="49" charset="-122"/>
                <a:cs typeface="Times New Roman" panose="02020603050405020304" pitchFamily="18" charset="0"/>
                <a:sym typeface="+mn-lt"/>
              </a:rPr>
              <a:t>6</a:t>
            </a:r>
            <a:r>
              <a:rPr lang="zh-CN" altLang="en-US" sz="4800" b="1" spc="130" dirty="0">
                <a:solidFill>
                  <a:srgbClr val="FF0000"/>
                </a:solidFill>
                <a:ea typeface="楷体" panose="02010609060101010101" pitchFamily="49" charset="-122"/>
                <a:cs typeface="Times New Roman" panose="02020603050405020304" pitchFamily="18" charset="0"/>
                <a:sym typeface="+mn-lt"/>
              </a:rPr>
              <a:t>分）</a:t>
            </a:r>
            <a:r>
              <a:rPr lang="zh-CN" altLang="en-US" sz="4800" b="1" spc="130" dirty="0">
                <a:solidFill>
                  <a:prstClr val="black"/>
                </a:solidFill>
                <a:cs typeface="Times New Roman" panose="02020603050405020304" pitchFamily="18" charset="0"/>
                <a:sym typeface="+mn-lt"/>
              </a:rPr>
              <a:t>根据同分异构体的概念，判断下列物质互为同分异构体的是（    ）</a:t>
            </a:r>
            <a:endParaRPr lang="en-US" altLang="zh-CN" sz="4800" b="1" spc="130" dirty="0">
              <a:solidFill>
                <a:prstClr val="black"/>
              </a:solidFill>
              <a:cs typeface="Times New Roman" panose="02020603050405020304" pitchFamily="18" charset="0"/>
              <a:sym typeface="+mn-lt"/>
            </a:endParaRPr>
          </a:p>
          <a:p>
            <a:pPr algn="just" defTabSz="1826616">
              <a:lnSpc>
                <a:spcPct val="120000"/>
              </a:lnSpc>
            </a:pPr>
            <a:r>
              <a:rPr lang="en-US" altLang="zh-CN" sz="4800" b="1" spc="130" dirty="0">
                <a:solidFill>
                  <a:prstClr val="black"/>
                </a:solidFill>
                <a:cs typeface="Times New Roman" panose="02020603050405020304" pitchFamily="18" charset="0"/>
                <a:sym typeface="+mn-lt"/>
              </a:rPr>
              <a:t>A.CH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p>
          <a:p>
            <a:pPr algn="just" defTabSz="1826616">
              <a:lnSpc>
                <a:spcPct val="120000"/>
              </a:lnSpc>
            </a:pPr>
            <a:r>
              <a:rPr lang="en-US" altLang="zh-CN" sz="4800" b="1" spc="130" dirty="0">
                <a:solidFill>
                  <a:prstClr val="black"/>
                </a:solidFill>
                <a:cs typeface="Times New Roman" panose="02020603050405020304" pitchFamily="18" charset="0"/>
                <a:sym typeface="+mn-lt"/>
              </a:rPr>
              <a:t>B.NO</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CO</a:t>
            </a:r>
          </a:p>
          <a:p>
            <a:pPr algn="just" defTabSz="1826616">
              <a:lnSpc>
                <a:spcPct val="120000"/>
              </a:lnSpc>
            </a:pPr>
            <a:r>
              <a:rPr lang="en-US" altLang="zh-CN" sz="4800" b="1" spc="130" dirty="0">
                <a:solidFill>
                  <a:prstClr val="black"/>
                </a:solidFill>
                <a:cs typeface="Times New Roman" panose="02020603050405020304" pitchFamily="18" charset="0"/>
                <a:sym typeface="+mn-lt"/>
              </a:rPr>
              <a:t>C.CH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2</a:t>
            </a:r>
            <a:r>
              <a:rPr lang="en-US" altLang="zh-CN" sz="4800" b="1" spc="130" dirty="0">
                <a:solidFill>
                  <a:prstClr val="black"/>
                </a:solidFill>
                <a:cs typeface="Times New Roman" panose="02020603050405020304" pitchFamily="18" charset="0"/>
                <a:sym typeface="+mn-lt"/>
              </a:rPr>
              <a:t>OH</a:t>
            </a:r>
            <a:r>
              <a:rPr lang="zh-CN" altLang="en-US" sz="4800" b="1" spc="130" dirty="0">
                <a:solidFill>
                  <a:prstClr val="black"/>
                </a:solidFill>
                <a:cs typeface="Times New Roman" panose="02020603050405020304" pitchFamily="18" charset="0"/>
                <a:sym typeface="+mn-lt"/>
              </a:rPr>
              <a:t>和</a:t>
            </a:r>
            <a:r>
              <a:rPr lang="en-US" altLang="zh-CN" sz="4800" b="1" spc="130" dirty="0">
                <a:solidFill>
                  <a:prstClr val="black"/>
                </a:solidFill>
                <a:cs typeface="Times New Roman" panose="02020603050405020304" pitchFamily="18" charset="0"/>
                <a:sym typeface="+mn-lt"/>
              </a:rPr>
              <a:t>CH</a:t>
            </a:r>
            <a:r>
              <a:rPr lang="en-US" altLang="zh-CN" sz="4800" b="1" spc="130" baseline="-25000" dirty="0">
                <a:solidFill>
                  <a:prstClr val="black"/>
                </a:solidFill>
                <a:cs typeface="Times New Roman" panose="02020603050405020304" pitchFamily="18" charset="0"/>
                <a:sym typeface="+mn-lt"/>
              </a:rPr>
              <a:t>3</a:t>
            </a:r>
            <a:r>
              <a:rPr lang="en-US" altLang="zh-CN" sz="4800" b="1" spc="130" dirty="0">
                <a:solidFill>
                  <a:prstClr val="black"/>
                </a:solidFill>
                <a:cs typeface="Times New Roman" panose="02020603050405020304" pitchFamily="18" charset="0"/>
                <a:sym typeface="+mn-lt"/>
              </a:rPr>
              <a:t>—O—CH</a:t>
            </a:r>
            <a:r>
              <a:rPr lang="en-US" altLang="zh-CN" sz="4800" b="1" spc="130" baseline="-25000" dirty="0">
                <a:solidFill>
                  <a:prstClr val="black"/>
                </a:solidFill>
                <a:cs typeface="Times New Roman" panose="02020603050405020304" pitchFamily="18" charset="0"/>
                <a:sym typeface="+mn-lt"/>
              </a:rPr>
              <a:t>3</a:t>
            </a:r>
          </a:p>
          <a:p>
            <a:pPr algn="just" defTabSz="1826616">
              <a:lnSpc>
                <a:spcPct val="120000"/>
              </a:lnSpc>
            </a:pPr>
            <a:r>
              <a:rPr lang="en-US" altLang="zh-CN" sz="4800" b="1" spc="130" dirty="0">
                <a:solidFill>
                  <a:prstClr val="black"/>
                </a:solidFill>
                <a:cs typeface="Times New Roman" panose="02020603050405020304" pitchFamily="18" charset="0"/>
                <a:sym typeface="+mn-lt"/>
              </a:rPr>
              <a:t>D.</a:t>
            </a:r>
            <a:r>
              <a:rPr lang="zh-CN" altLang="en-US" sz="4800" b="1" spc="130" dirty="0">
                <a:solidFill>
                  <a:prstClr val="black"/>
                </a:solidFill>
                <a:cs typeface="Times New Roman" panose="02020603050405020304" pitchFamily="18" charset="0"/>
                <a:sym typeface="+mn-lt"/>
              </a:rPr>
              <a:t>红磷和白磷</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9132899" y="2789950"/>
            <a:ext cx="740908" cy="1015663"/>
          </a:xfrm>
          <a:prstGeom prst="rect">
            <a:avLst/>
          </a:prstGeom>
          <a:noFill/>
        </p:spPr>
        <p:txBody>
          <a:bodyPr wrap="none" rtlCol="0">
            <a:spAutoFit/>
          </a:bodyPr>
          <a:lstStyle/>
          <a:p>
            <a:r>
              <a:rPr lang="en-US" altLang="zh-CN" sz="6000" b="1" dirty="0">
                <a:solidFill>
                  <a:srgbClr val="FF0000"/>
                </a:solidFill>
              </a:rPr>
              <a:t>C</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1726773" y="7347485"/>
            <a:ext cx="18841392" cy="5780044"/>
          </a:xfrm>
          <a:prstGeom prst="rect">
            <a:avLst/>
          </a:prstGeom>
        </p:spPr>
        <p:txBody>
          <a:bodyPr wrap="square">
            <a:spAutoFit/>
          </a:bodyPr>
          <a:lstStyle/>
          <a:p>
            <a:pPr>
              <a:lnSpc>
                <a:spcPct val="120000"/>
              </a:lnSpc>
            </a:pP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4400" b="1" spc="130" dirty="0">
                <a:solidFill>
                  <a:srgbClr val="2A5CAA"/>
                </a:solidFill>
                <a:ea typeface="楷体" panose="02010609060101010101" pitchFamily="49" charset="-122"/>
                <a:cs typeface="Times New Roman" panose="02020603050405020304" pitchFamily="18" charset="0"/>
                <a:sym typeface="+mn-lt"/>
              </a:rPr>
              <a:t>和</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4400" b="1" spc="130" dirty="0">
                <a:solidFill>
                  <a:srgbClr val="2A5CAA"/>
                </a:solidFill>
                <a:ea typeface="楷体" panose="02010609060101010101" pitchFamily="49" charset="-122"/>
                <a:cs typeface="Times New Roman" panose="02020603050405020304" pitchFamily="18" charset="0"/>
                <a:sym typeface="+mn-lt"/>
              </a:rPr>
              <a:t>通式相同，相差</a:t>
            </a:r>
            <a:r>
              <a:rPr lang="en-US" altLang="zh-CN" sz="4400" b="1" spc="130" dirty="0">
                <a:solidFill>
                  <a:srgbClr val="2A5CAA"/>
                </a:solidFill>
                <a:ea typeface="楷体" panose="02010609060101010101" pitchFamily="49" charset="-122"/>
                <a:cs typeface="Times New Roman" panose="02020603050405020304" pitchFamily="18" charset="0"/>
                <a:sym typeface="+mn-lt"/>
              </a:rPr>
              <a:t>1</a:t>
            </a:r>
            <a:r>
              <a:rPr lang="zh-CN" altLang="en-US" sz="4400" b="1" spc="130" dirty="0">
                <a:solidFill>
                  <a:srgbClr val="2A5CAA"/>
                </a:solidFill>
                <a:ea typeface="楷体" panose="02010609060101010101" pitchFamily="49" charset="-122"/>
                <a:cs typeface="Times New Roman" panose="02020603050405020304" pitchFamily="18" charset="0"/>
                <a:sym typeface="+mn-lt"/>
              </a:rPr>
              <a:t>个</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400" b="1" spc="130" dirty="0">
                <a:solidFill>
                  <a:srgbClr val="2A5CAA"/>
                </a:solidFill>
                <a:ea typeface="楷体" panose="02010609060101010101" pitchFamily="49" charset="-122"/>
                <a:cs typeface="Times New Roman" panose="02020603050405020304" pitchFamily="18" charset="0"/>
                <a:sym typeface="+mn-lt"/>
              </a:rPr>
              <a:t>原子团，则二者互为同系物，故</a:t>
            </a:r>
            <a:r>
              <a:rPr lang="en-US" altLang="zh-CN" sz="4400" b="1" spc="130" dirty="0">
                <a:solidFill>
                  <a:srgbClr val="2A5CAA"/>
                </a:solidFill>
                <a:ea typeface="楷体" panose="02010609060101010101" pitchFamily="49" charset="-122"/>
                <a:cs typeface="Times New Roman" panose="02020603050405020304" pitchFamily="18" charset="0"/>
                <a:sym typeface="+mn-lt"/>
              </a:rPr>
              <a:t>A</a:t>
            </a:r>
            <a:r>
              <a:rPr lang="zh-CN" altLang="en-US" sz="44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4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en-US" altLang="zh-CN" sz="4400" b="1" spc="130" dirty="0">
                <a:solidFill>
                  <a:srgbClr val="2A5CAA"/>
                </a:solidFill>
                <a:ea typeface="楷体" panose="02010609060101010101" pitchFamily="49" charset="-122"/>
                <a:cs typeface="Times New Roman" panose="02020603050405020304" pitchFamily="18" charset="0"/>
                <a:sym typeface="+mn-lt"/>
              </a:rPr>
              <a:t>NO</a:t>
            </a:r>
            <a:r>
              <a:rPr lang="zh-CN" altLang="en-US" sz="4400" b="1" spc="130" dirty="0">
                <a:solidFill>
                  <a:srgbClr val="2A5CAA"/>
                </a:solidFill>
                <a:ea typeface="楷体" panose="02010609060101010101" pitchFamily="49" charset="-122"/>
                <a:cs typeface="Times New Roman" panose="02020603050405020304" pitchFamily="18" charset="0"/>
                <a:sym typeface="+mn-lt"/>
              </a:rPr>
              <a:t>和</a:t>
            </a:r>
            <a:r>
              <a:rPr lang="en-US" altLang="zh-CN" sz="4400" b="1" spc="130" dirty="0">
                <a:solidFill>
                  <a:srgbClr val="2A5CAA"/>
                </a:solidFill>
                <a:ea typeface="楷体" panose="02010609060101010101" pitchFamily="49" charset="-122"/>
                <a:cs typeface="Times New Roman" panose="02020603050405020304" pitchFamily="18" charset="0"/>
                <a:sym typeface="+mn-lt"/>
              </a:rPr>
              <a:t>CO</a:t>
            </a:r>
            <a:r>
              <a:rPr lang="zh-CN" altLang="en-US" sz="4400" b="1" spc="130" dirty="0">
                <a:solidFill>
                  <a:srgbClr val="2A5CAA"/>
                </a:solidFill>
                <a:ea typeface="楷体" panose="02010609060101010101" pitchFamily="49" charset="-122"/>
                <a:cs typeface="Times New Roman" panose="02020603050405020304" pitchFamily="18" charset="0"/>
                <a:sym typeface="+mn-lt"/>
              </a:rPr>
              <a:t>是两种不同的无机物，分子式不相同，不是同分异构体，故</a:t>
            </a:r>
            <a:r>
              <a:rPr lang="en-US" altLang="zh-CN" sz="4400" b="1" spc="130" dirty="0">
                <a:solidFill>
                  <a:srgbClr val="2A5CAA"/>
                </a:solidFill>
                <a:ea typeface="楷体" panose="02010609060101010101" pitchFamily="49" charset="-122"/>
                <a:cs typeface="Times New Roman" panose="02020603050405020304" pitchFamily="18" charset="0"/>
                <a:sym typeface="+mn-lt"/>
              </a:rPr>
              <a:t>B</a:t>
            </a:r>
            <a:r>
              <a:rPr lang="zh-CN" altLang="en-US" sz="44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4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4400" b="1" spc="130" dirty="0">
                <a:solidFill>
                  <a:srgbClr val="2A5CAA"/>
                </a:solidFill>
                <a:ea typeface="楷体" panose="02010609060101010101" pitchFamily="49" charset="-122"/>
                <a:cs typeface="Times New Roman" panose="02020603050405020304" pitchFamily="18" charset="0"/>
                <a:sym typeface="+mn-lt"/>
              </a:rPr>
              <a:t>OH</a:t>
            </a:r>
            <a:r>
              <a:rPr lang="zh-CN" altLang="en-US" sz="4400" b="1" spc="130" dirty="0">
                <a:solidFill>
                  <a:srgbClr val="2A5CAA"/>
                </a:solidFill>
                <a:ea typeface="楷体" panose="02010609060101010101" pitchFamily="49" charset="-122"/>
                <a:cs typeface="Times New Roman" panose="02020603050405020304" pitchFamily="18" charset="0"/>
                <a:sym typeface="+mn-lt"/>
              </a:rPr>
              <a:t>和</a:t>
            </a:r>
            <a:r>
              <a:rPr lang="en-US" altLang="zh-CN" sz="4400" b="1" spc="130" dirty="0">
                <a:solidFill>
                  <a:srgbClr val="2A5CAA"/>
                </a:solidFill>
                <a:ea typeface="楷体" panose="02010609060101010101" pitchFamily="49" charset="-122"/>
                <a:cs typeface="Times New Roman" panose="02020603050405020304" pitchFamily="18" charset="0"/>
                <a:sym typeface="+mn-lt"/>
              </a:rPr>
              <a:t>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4400" b="1" spc="130" dirty="0">
                <a:solidFill>
                  <a:srgbClr val="2A5CAA"/>
                </a:solidFill>
                <a:ea typeface="楷体" panose="02010609060101010101" pitchFamily="49" charset="-122"/>
                <a:cs typeface="Times New Roman" panose="02020603050405020304" pitchFamily="18" charset="0"/>
                <a:sym typeface="+mn-lt"/>
              </a:rPr>
              <a:t>—O—CH</a:t>
            </a:r>
            <a:r>
              <a:rPr lang="en-US" altLang="zh-CN" sz="4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4400" b="1" spc="130" dirty="0">
                <a:solidFill>
                  <a:srgbClr val="2A5CAA"/>
                </a:solidFill>
                <a:ea typeface="楷体" panose="02010609060101010101" pitchFamily="49" charset="-122"/>
                <a:cs typeface="Times New Roman" panose="02020603050405020304" pitchFamily="18" charset="0"/>
                <a:sym typeface="+mn-lt"/>
              </a:rPr>
              <a:t>分子式相同而结构不同，互为同分异构体，故</a:t>
            </a:r>
            <a:r>
              <a:rPr lang="en-US" altLang="zh-CN" sz="4400" b="1" spc="130" dirty="0">
                <a:solidFill>
                  <a:srgbClr val="2A5CAA"/>
                </a:solidFill>
                <a:ea typeface="楷体" panose="02010609060101010101" pitchFamily="49" charset="-122"/>
                <a:cs typeface="Times New Roman" panose="02020603050405020304" pitchFamily="18" charset="0"/>
                <a:sym typeface="+mn-lt"/>
              </a:rPr>
              <a:t>C</a:t>
            </a:r>
            <a:r>
              <a:rPr lang="zh-CN" altLang="en-US" sz="4400" b="1" spc="130" dirty="0">
                <a:solidFill>
                  <a:srgbClr val="2A5CAA"/>
                </a:solidFill>
                <a:ea typeface="楷体" panose="02010609060101010101" pitchFamily="49" charset="-122"/>
                <a:cs typeface="Times New Roman" panose="02020603050405020304" pitchFamily="18" charset="0"/>
                <a:sym typeface="+mn-lt"/>
              </a:rPr>
              <a:t>项正确。</a:t>
            </a:r>
            <a:endParaRPr lang="en-US" altLang="zh-CN" sz="4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4400" b="1" spc="130" dirty="0">
                <a:solidFill>
                  <a:srgbClr val="2A5CAA"/>
                </a:solidFill>
                <a:ea typeface="楷体" panose="02010609060101010101" pitchFamily="49" charset="-122"/>
                <a:cs typeface="Times New Roman" panose="02020603050405020304" pitchFamily="18" charset="0"/>
                <a:sym typeface="+mn-lt"/>
              </a:rPr>
              <a:t>红磷和白磷是由磷元素组成的不同种单质，互为同素异形体，故</a:t>
            </a:r>
            <a:r>
              <a:rPr lang="en-US" altLang="zh-CN" sz="4400" b="1" spc="130" dirty="0">
                <a:solidFill>
                  <a:srgbClr val="2A5CAA"/>
                </a:solidFill>
                <a:ea typeface="楷体" panose="02010609060101010101" pitchFamily="49" charset="-122"/>
                <a:cs typeface="Times New Roman" panose="02020603050405020304" pitchFamily="18" charset="0"/>
                <a:sym typeface="+mn-lt"/>
              </a:rPr>
              <a:t>D</a:t>
            </a:r>
            <a:r>
              <a:rPr lang="zh-CN" altLang="en-US" sz="4400" b="1" spc="130" dirty="0">
                <a:solidFill>
                  <a:srgbClr val="2A5CAA"/>
                </a:solidFill>
                <a:ea typeface="楷体" panose="02010609060101010101" pitchFamily="49" charset="-122"/>
                <a:cs typeface="Times New Roman" panose="02020603050405020304" pitchFamily="18" charset="0"/>
                <a:sym typeface="+mn-lt"/>
              </a:rPr>
              <a:t>项错误。</a:t>
            </a:r>
          </a:p>
        </p:txBody>
      </p:sp>
    </p:spTree>
    <p:extLst>
      <p:ext uri="{BB962C8B-B14F-4D97-AF65-F5344CB8AC3E}">
        <p14:creationId xmlns:p14="http://schemas.microsoft.com/office/powerpoint/2010/main" val="1233085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小提示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P211</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694" y="29763"/>
            <a:ext cx="4451471"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9568585" y="1462806"/>
            <a:ext cx="5234125"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同分异构体剖析</a:t>
            </a:r>
          </a:p>
        </p:txBody>
      </p:sp>
      <p:grpSp>
        <p:nvGrpSpPr>
          <p:cNvPr id="18" name="组合 17">
            <a:extLst>
              <a:ext uri="{FF2B5EF4-FFF2-40B4-BE49-F238E27FC236}">
                <a16:creationId xmlns:a16="http://schemas.microsoft.com/office/drawing/2014/main" xmlns="" id="{B5A9DAFD-D719-4132-B6FC-E6F533A2227A}"/>
              </a:ext>
            </a:extLst>
          </p:cNvPr>
          <p:cNvGrpSpPr/>
          <p:nvPr/>
        </p:nvGrpSpPr>
        <p:grpSpPr>
          <a:xfrm>
            <a:off x="3421624" y="3943190"/>
            <a:ext cx="16345139" cy="3226573"/>
            <a:chOff x="3421625" y="3991790"/>
            <a:chExt cx="16345139" cy="3226573"/>
          </a:xfrm>
        </p:grpSpPr>
        <p:grpSp>
          <p:nvGrpSpPr>
            <p:cNvPr id="17" name="组合 16">
              <a:extLst>
                <a:ext uri="{FF2B5EF4-FFF2-40B4-BE49-F238E27FC236}">
                  <a16:creationId xmlns:a16="http://schemas.microsoft.com/office/drawing/2014/main" xmlns="" id="{838C6779-BE14-447C-B8B7-43AE09937BC5}"/>
                </a:ext>
              </a:extLst>
            </p:cNvPr>
            <p:cNvGrpSpPr/>
            <p:nvPr/>
          </p:nvGrpSpPr>
          <p:grpSpPr>
            <a:xfrm>
              <a:off x="3421625" y="3991790"/>
              <a:ext cx="16345139" cy="3226573"/>
              <a:chOff x="3864077" y="3992676"/>
              <a:chExt cx="16345139" cy="3226573"/>
            </a:xfrm>
          </p:grpSpPr>
          <p:pic>
            <p:nvPicPr>
              <p:cNvPr id="5" name="图片 4" descr="图片包含 天空&#10;&#10;已生成极高可信度的说明">
                <a:extLst>
                  <a:ext uri="{FF2B5EF4-FFF2-40B4-BE49-F238E27FC236}">
                    <a16:creationId xmlns:a16="http://schemas.microsoft.com/office/drawing/2014/main" xmlns="" id="{BCE76EB6-B6A4-4163-AED3-D610B0E45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4077" y="3992676"/>
                <a:ext cx="16345139" cy="3226573"/>
              </a:xfrm>
              <a:prstGeom prst="rect">
                <a:avLst/>
              </a:prstGeom>
            </p:spPr>
          </p:pic>
          <p:sp>
            <p:nvSpPr>
              <p:cNvPr id="8" name="文本框 7">
                <a:extLst>
                  <a:ext uri="{FF2B5EF4-FFF2-40B4-BE49-F238E27FC236}">
                    <a16:creationId xmlns:a16="http://schemas.microsoft.com/office/drawing/2014/main" xmlns="" id="{002722AE-87E9-43F9-8855-C511C84BCCB2}"/>
                  </a:ext>
                </a:extLst>
              </p:cNvPr>
              <p:cNvSpPr txBox="1"/>
              <p:nvPr/>
            </p:nvSpPr>
            <p:spPr>
              <a:xfrm>
                <a:off x="10598047" y="4130887"/>
                <a:ext cx="3647152" cy="923330"/>
              </a:xfrm>
              <a:prstGeom prst="rect">
                <a:avLst/>
              </a:prstGeom>
              <a:noFill/>
            </p:spPr>
            <p:txBody>
              <a:bodyPr wrap="none" rtlCol="0">
                <a:spAutoFit/>
              </a:bodyPr>
              <a:lstStyle/>
              <a:p>
                <a:r>
                  <a:rPr lang="zh-CN" altLang="en-US" sz="5400" dirty="0">
                    <a:latin typeface="楷体" panose="02010609060101010101" pitchFamily="49" charset="-122"/>
                    <a:ea typeface="楷体" panose="02010609060101010101" pitchFamily="49" charset="-122"/>
                  </a:rPr>
                  <a:t>同分异构体</a:t>
                </a:r>
              </a:p>
            </p:txBody>
          </p:sp>
        </p:grpSp>
        <p:sp>
          <p:nvSpPr>
            <p:cNvPr id="21" name="文本框 20">
              <a:extLst>
                <a:ext uri="{FF2B5EF4-FFF2-40B4-BE49-F238E27FC236}">
                  <a16:creationId xmlns:a16="http://schemas.microsoft.com/office/drawing/2014/main" xmlns="" id="{A66A5813-3B64-4D43-9B6E-59F7D04CCDD4}"/>
                </a:ext>
              </a:extLst>
            </p:cNvPr>
            <p:cNvSpPr txBox="1"/>
            <p:nvPr/>
          </p:nvSpPr>
          <p:spPr>
            <a:xfrm>
              <a:off x="4231659" y="6115370"/>
              <a:ext cx="3647152" cy="923330"/>
            </a:xfrm>
            <a:prstGeom prst="rect">
              <a:avLst/>
            </a:prstGeom>
            <a:noFill/>
          </p:spPr>
          <p:txBody>
            <a:bodyPr wrap="none" rtlCol="0">
              <a:spAutoFit/>
            </a:bodyPr>
            <a:lstStyle/>
            <a:p>
              <a:r>
                <a:rPr lang="zh-CN" altLang="en-US" sz="5400" dirty="0">
                  <a:latin typeface="楷体" panose="02010609060101010101" pitchFamily="49" charset="-122"/>
                  <a:ea typeface="楷体" panose="02010609060101010101" pitchFamily="49" charset="-122"/>
                </a:rPr>
                <a:t>分子式相同</a:t>
              </a:r>
            </a:p>
          </p:txBody>
        </p:sp>
        <p:sp>
          <p:nvSpPr>
            <p:cNvPr id="22" name="文本框 21">
              <a:extLst>
                <a:ext uri="{FF2B5EF4-FFF2-40B4-BE49-F238E27FC236}">
                  <a16:creationId xmlns:a16="http://schemas.microsoft.com/office/drawing/2014/main" xmlns="" id="{1869EE49-92BA-4A95-A4A9-F58ECAC8EEDE}"/>
                </a:ext>
              </a:extLst>
            </p:cNvPr>
            <p:cNvSpPr txBox="1"/>
            <p:nvPr/>
          </p:nvSpPr>
          <p:spPr>
            <a:xfrm>
              <a:off x="15662918" y="6115370"/>
              <a:ext cx="2954655" cy="923330"/>
            </a:xfrm>
            <a:prstGeom prst="rect">
              <a:avLst/>
            </a:prstGeom>
            <a:noFill/>
          </p:spPr>
          <p:txBody>
            <a:bodyPr wrap="none" rtlCol="0">
              <a:spAutoFit/>
            </a:bodyPr>
            <a:lstStyle/>
            <a:p>
              <a:r>
                <a:rPr lang="zh-CN" altLang="en-US" sz="5400" dirty="0">
                  <a:latin typeface="楷体" panose="02010609060101010101" pitchFamily="49" charset="-122"/>
                  <a:ea typeface="楷体" panose="02010609060101010101" pitchFamily="49" charset="-122"/>
                </a:rPr>
                <a:t>结构不同</a:t>
              </a:r>
            </a:p>
          </p:txBody>
        </p:sp>
      </p:grpSp>
      <p:grpSp>
        <p:nvGrpSpPr>
          <p:cNvPr id="27" name="组合 26">
            <a:extLst>
              <a:ext uri="{FF2B5EF4-FFF2-40B4-BE49-F238E27FC236}">
                <a16:creationId xmlns:a16="http://schemas.microsoft.com/office/drawing/2014/main" xmlns="" id="{829A27B5-7393-4E81-8A68-021CFA61DED1}"/>
              </a:ext>
            </a:extLst>
          </p:cNvPr>
          <p:cNvGrpSpPr/>
          <p:nvPr/>
        </p:nvGrpSpPr>
        <p:grpSpPr>
          <a:xfrm>
            <a:off x="2773435" y="8089888"/>
            <a:ext cx="7241382" cy="3797312"/>
            <a:chOff x="2773435" y="8089888"/>
            <a:chExt cx="7241382" cy="3797312"/>
          </a:xfrm>
        </p:grpSpPr>
        <p:sp>
          <p:nvSpPr>
            <p:cNvPr id="28" name="椭圆 27">
              <a:extLst>
                <a:ext uri="{FF2B5EF4-FFF2-40B4-BE49-F238E27FC236}">
                  <a16:creationId xmlns:a16="http://schemas.microsoft.com/office/drawing/2014/main" xmlns="" id="{896D1368-E122-4B07-B8BC-27030933A5C7}"/>
                </a:ext>
              </a:extLst>
            </p:cNvPr>
            <p:cNvSpPr/>
            <p:nvPr/>
          </p:nvSpPr>
          <p:spPr>
            <a:xfrm>
              <a:off x="2773435" y="8089888"/>
              <a:ext cx="930502" cy="93050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bg1"/>
                  </a:solidFill>
                  <a:latin typeface="黑体" panose="02010609060101010101" pitchFamily="49" charset="-122"/>
                  <a:ea typeface="黑体" panose="02010609060101010101" pitchFamily="49" charset="-122"/>
                </a:rPr>
                <a:t>例</a:t>
              </a:r>
            </a:p>
          </p:txBody>
        </p:sp>
        <p:sp>
          <p:nvSpPr>
            <p:cNvPr id="25" name="矩形: 圆角 24">
              <a:extLst>
                <a:ext uri="{FF2B5EF4-FFF2-40B4-BE49-F238E27FC236}">
                  <a16:creationId xmlns:a16="http://schemas.microsoft.com/office/drawing/2014/main" xmlns="" id="{4D2D7B5E-344F-4162-AE88-7EC9F8FB40C9}"/>
                </a:ext>
              </a:extLst>
            </p:cNvPr>
            <p:cNvSpPr/>
            <p:nvPr/>
          </p:nvSpPr>
          <p:spPr>
            <a:xfrm>
              <a:off x="4037654" y="8089888"/>
              <a:ext cx="5977162" cy="3797312"/>
            </a:xfrm>
            <a:prstGeom prst="roundRect">
              <a:avLst/>
            </a:prstGeom>
            <a:solidFill>
              <a:schemeClr val="bg1"/>
            </a:solidFill>
            <a:ln w="38100">
              <a:solidFill>
                <a:srgbClr val="F0831D"/>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a:extLst>
                <a:ext uri="{FF2B5EF4-FFF2-40B4-BE49-F238E27FC236}">
                  <a16:creationId xmlns:a16="http://schemas.microsoft.com/office/drawing/2014/main" xmlns="" id="{598CFBF7-3BA4-428D-A61C-7EA227301BAA}"/>
                </a:ext>
              </a:extLst>
            </p:cNvPr>
            <p:cNvSpPr txBox="1"/>
            <p:nvPr/>
          </p:nvSpPr>
          <p:spPr>
            <a:xfrm>
              <a:off x="4079853" y="8500868"/>
              <a:ext cx="5934964" cy="2988510"/>
            </a:xfrm>
            <a:prstGeom prst="rect">
              <a:avLst/>
            </a:prstGeom>
            <a:noFill/>
          </p:spPr>
          <p:txBody>
            <a:bodyPr wrap="square" rtlCol="0">
              <a:spAutoFit/>
            </a:bodyPr>
            <a:lstStyle/>
            <a:p>
              <a:pPr>
                <a:lnSpc>
                  <a:spcPct val="120000"/>
                </a:lnSpc>
              </a:pPr>
              <a:r>
                <a:rPr lang="en-US" altLang="zh-CN" sz="5400" dirty="0">
                  <a:ea typeface="楷体" panose="02010609060101010101" pitchFamily="49" charset="-122"/>
                </a:rPr>
                <a:t>CO</a:t>
              </a:r>
              <a:r>
                <a:rPr lang="en-US" altLang="zh-CN" sz="5400" baseline="-25000" dirty="0">
                  <a:ea typeface="楷体" panose="02010609060101010101" pitchFamily="49" charset="-122"/>
                </a:rPr>
                <a:t>2</a:t>
              </a:r>
              <a:r>
                <a:rPr lang="zh-CN" altLang="en-US" sz="5400" dirty="0">
                  <a:ea typeface="楷体" panose="02010609060101010101" pitchFamily="49" charset="-122"/>
                </a:rPr>
                <a:t>和</a:t>
              </a:r>
              <a:r>
                <a:rPr lang="en-US" altLang="zh-CN" sz="5400" dirty="0">
                  <a:ea typeface="楷体" panose="02010609060101010101" pitchFamily="49" charset="-122"/>
                </a:rPr>
                <a:t>C</a:t>
              </a:r>
              <a:r>
                <a:rPr lang="en-US" altLang="zh-CN" sz="5400" baseline="-25000" dirty="0">
                  <a:ea typeface="楷体" panose="02010609060101010101" pitchFamily="49" charset="-122"/>
                </a:rPr>
                <a:t>3</a:t>
              </a:r>
              <a:r>
                <a:rPr lang="en-US" altLang="zh-CN" sz="5400" dirty="0">
                  <a:ea typeface="楷体" panose="02010609060101010101" pitchFamily="49" charset="-122"/>
                </a:rPr>
                <a:t>H</a:t>
              </a:r>
              <a:r>
                <a:rPr lang="en-US" altLang="zh-CN" sz="5400" baseline="-25000" dirty="0">
                  <a:ea typeface="楷体" panose="02010609060101010101" pitchFamily="49" charset="-122"/>
                </a:rPr>
                <a:t>8</a:t>
              </a:r>
              <a:r>
                <a:rPr lang="zh-CN" altLang="en-US" sz="5400" dirty="0">
                  <a:ea typeface="楷体" panose="02010609060101010101" pitchFamily="49" charset="-122"/>
                </a:rPr>
                <a:t>的相对分子质量相同，但不是同分异构体</a:t>
              </a:r>
            </a:p>
          </p:txBody>
        </p:sp>
      </p:grpSp>
      <p:grpSp>
        <p:nvGrpSpPr>
          <p:cNvPr id="2" name="组合 1"/>
          <p:cNvGrpSpPr/>
          <p:nvPr/>
        </p:nvGrpSpPr>
        <p:grpSpPr>
          <a:xfrm>
            <a:off x="8284319" y="6720926"/>
            <a:ext cx="11189487" cy="3332129"/>
            <a:chOff x="8284319" y="6720926"/>
            <a:chExt cx="11189487" cy="3332129"/>
          </a:xfrm>
        </p:grpSpPr>
        <p:grpSp>
          <p:nvGrpSpPr>
            <p:cNvPr id="24" name="组合 23">
              <a:extLst>
                <a:ext uri="{FF2B5EF4-FFF2-40B4-BE49-F238E27FC236}">
                  <a16:creationId xmlns:a16="http://schemas.microsoft.com/office/drawing/2014/main" xmlns="" id="{157EE979-E9A5-4F0E-BE5A-744E0E7DBE3B}"/>
                </a:ext>
              </a:extLst>
            </p:cNvPr>
            <p:cNvGrpSpPr/>
            <p:nvPr/>
          </p:nvGrpSpPr>
          <p:grpSpPr>
            <a:xfrm>
              <a:off x="10847206" y="8089888"/>
              <a:ext cx="8626600" cy="1963167"/>
              <a:chOff x="9934457" y="9020390"/>
              <a:chExt cx="8626600" cy="1963167"/>
            </a:xfrm>
          </p:grpSpPr>
          <p:pic>
            <p:nvPicPr>
              <p:cNvPr id="23" name="图片 22">
                <a:extLst>
                  <a:ext uri="{FF2B5EF4-FFF2-40B4-BE49-F238E27FC236}">
                    <a16:creationId xmlns:a16="http://schemas.microsoft.com/office/drawing/2014/main" xmlns="" id="{40582B4F-A75F-41B5-A229-E1FA22C7D6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34457" y="9020390"/>
                <a:ext cx="8626600" cy="1963167"/>
              </a:xfrm>
              <a:prstGeom prst="rect">
                <a:avLst/>
              </a:prstGeom>
            </p:spPr>
          </p:pic>
          <p:sp>
            <p:nvSpPr>
              <p:cNvPr id="26" name="文本框 25">
                <a:extLst>
                  <a:ext uri="{FF2B5EF4-FFF2-40B4-BE49-F238E27FC236}">
                    <a16:creationId xmlns:a16="http://schemas.microsoft.com/office/drawing/2014/main" xmlns="" id="{FB0162AF-85F9-4B67-B695-3C577E835F8E}"/>
                  </a:ext>
                </a:extLst>
              </p:cNvPr>
              <p:cNvSpPr txBox="1"/>
              <p:nvPr/>
            </p:nvSpPr>
            <p:spPr>
              <a:xfrm>
                <a:off x="10619028" y="9446599"/>
                <a:ext cx="7109639" cy="923330"/>
              </a:xfrm>
              <a:prstGeom prst="rect">
                <a:avLst/>
              </a:prstGeom>
              <a:noFill/>
            </p:spPr>
            <p:txBody>
              <a:bodyPr wrap="none" rtlCol="0">
                <a:spAutoFit/>
              </a:bodyPr>
              <a:lstStyle/>
              <a:p>
                <a:r>
                  <a:rPr lang="zh-CN" altLang="en-US" sz="5400" dirty="0">
                    <a:latin typeface="楷体" panose="02010609060101010101" pitchFamily="49" charset="-122"/>
                    <a:ea typeface="楷体" panose="02010609060101010101" pitchFamily="49" charset="-122"/>
                  </a:rPr>
                  <a:t>不是相对分子质量相同</a:t>
                </a:r>
              </a:p>
            </p:txBody>
          </p:sp>
        </p:grpSp>
        <p:pic>
          <p:nvPicPr>
            <p:cNvPr id="29" name="图片 28">
              <a:extLst>
                <a:ext uri="{FF2B5EF4-FFF2-40B4-BE49-F238E27FC236}">
                  <a16:creationId xmlns:a16="http://schemas.microsoft.com/office/drawing/2014/main" xmlns="" id="{C12278AD-AE8F-4AD3-89A3-45391976E6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1964730" flipH="1">
              <a:off x="8284319" y="6720926"/>
              <a:ext cx="4149809" cy="1594228"/>
            </a:xfrm>
            <a:prstGeom prst="rect">
              <a:avLst/>
            </a:prstGeom>
          </p:spPr>
        </p:pic>
      </p:grpSp>
    </p:spTree>
    <p:extLst>
      <p:ext uri="{BB962C8B-B14F-4D97-AF65-F5344CB8AC3E}">
        <p14:creationId xmlns:p14="http://schemas.microsoft.com/office/powerpoint/2010/main" val="138153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1" cy="4593666"/>
            <a:chOff x="21320650" y="4338000"/>
            <a:chExt cx="2745001"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4"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10</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smtClean="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4982903"/>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10</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Ⅱ</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分子式为</a:t>
            </a:r>
            <a:r>
              <a:rPr lang="en-US" altLang="zh-CN" sz="5400" b="1" spc="130" dirty="0">
                <a:solidFill>
                  <a:prstClr val="black"/>
                </a:solidFill>
                <a:cs typeface="Times New Roman" panose="02020603050405020304" pitchFamily="18" charset="0"/>
                <a:sym typeface="+mn-lt"/>
              </a:rPr>
              <a:t>C</a:t>
            </a:r>
            <a:r>
              <a:rPr lang="en-US" altLang="zh-CN" sz="5400" b="1" spc="130" baseline="-25000" dirty="0">
                <a:solidFill>
                  <a:prstClr val="black"/>
                </a:solidFill>
                <a:cs typeface="Times New Roman" panose="02020603050405020304" pitchFamily="18" charset="0"/>
                <a:sym typeface="+mn-lt"/>
              </a:rPr>
              <a:t>4</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8</a:t>
            </a:r>
            <a:r>
              <a:rPr lang="en-US" altLang="zh-CN" sz="5400" b="1" spc="130" dirty="0">
                <a:solidFill>
                  <a:prstClr val="black"/>
                </a:solidFill>
                <a:cs typeface="Times New Roman" panose="02020603050405020304" pitchFamily="18" charset="0"/>
                <a:sym typeface="+mn-lt"/>
              </a:rPr>
              <a:t>Cl</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的有机物共有（不含立体异构）（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A.7</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B.8</a:t>
            </a:r>
            <a:r>
              <a:rPr lang="zh-CN" altLang="en-US" sz="5400" b="1" spc="130" dirty="0">
                <a:solidFill>
                  <a:prstClr val="black"/>
                </a:solidFill>
                <a:cs typeface="Times New Roman" panose="02020603050405020304" pitchFamily="18" charset="0"/>
                <a:sym typeface="+mn-lt"/>
              </a:rPr>
              <a:t>种</a:t>
            </a:r>
          </a:p>
          <a:p>
            <a:pPr algn="just" defTabSz="1826616">
              <a:lnSpc>
                <a:spcPct val="120000"/>
              </a:lnSpc>
            </a:pPr>
            <a:r>
              <a:rPr lang="en-US" altLang="zh-CN" sz="5400" b="1" spc="130" dirty="0">
                <a:solidFill>
                  <a:prstClr val="black"/>
                </a:solidFill>
                <a:cs typeface="Times New Roman" panose="02020603050405020304" pitchFamily="18" charset="0"/>
                <a:sym typeface="+mn-lt"/>
              </a:rPr>
              <a:t>C.9</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D.10</a:t>
            </a:r>
            <a:r>
              <a:rPr lang="zh-CN" altLang="en-US" sz="5400" b="1" spc="130" dirty="0">
                <a:solidFill>
                  <a:prstClr val="black"/>
                </a:solidFill>
                <a:cs typeface="Times New Roman" panose="02020603050405020304" pitchFamily="18" charset="0"/>
                <a:sym typeface="+mn-lt"/>
              </a:rPr>
              <a:t>种</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8548688" y="2996427"/>
            <a:ext cx="740908" cy="1015663"/>
          </a:xfrm>
          <a:prstGeom prst="rect">
            <a:avLst/>
          </a:prstGeom>
          <a:noFill/>
        </p:spPr>
        <p:txBody>
          <a:bodyPr wrap="none" rtlCol="0">
            <a:spAutoFit/>
          </a:bodyPr>
          <a:lstStyle/>
          <a:p>
            <a:r>
              <a:rPr lang="en-US" altLang="zh-CN" sz="6000" b="1" dirty="0">
                <a:solidFill>
                  <a:srgbClr val="FF0000"/>
                </a:solidFill>
              </a:rPr>
              <a:t>C</a:t>
            </a:r>
            <a:endParaRPr lang="zh-CN" altLang="en-US" sz="6000" b="1" dirty="0">
              <a:solidFill>
                <a:srgbClr val="FF0000"/>
              </a:solidFill>
            </a:endParaRPr>
          </a:p>
        </p:txBody>
      </p:sp>
      <p:grpSp>
        <p:nvGrpSpPr>
          <p:cNvPr id="2" name="组合 1"/>
          <p:cNvGrpSpPr/>
          <p:nvPr/>
        </p:nvGrpSpPr>
        <p:grpSpPr>
          <a:xfrm>
            <a:off x="2593658" y="7349906"/>
            <a:ext cx="18841392" cy="5410712"/>
            <a:chOff x="2593658" y="7349906"/>
            <a:chExt cx="18841392" cy="5410712"/>
          </a:xfrm>
        </p:grpSpPr>
        <p:grpSp>
          <p:nvGrpSpPr>
            <p:cNvPr id="13" name="组合 12">
              <a:extLst>
                <a:ext uri="{FF2B5EF4-FFF2-40B4-BE49-F238E27FC236}">
                  <a16:creationId xmlns:a16="http://schemas.microsoft.com/office/drawing/2014/main" xmlns="" id="{96A5C873-26E0-4E58-A577-7B334650D44A}"/>
                </a:ext>
              </a:extLst>
            </p:cNvPr>
            <p:cNvGrpSpPr/>
            <p:nvPr/>
          </p:nvGrpSpPr>
          <p:grpSpPr>
            <a:xfrm>
              <a:off x="2593658" y="7349906"/>
              <a:ext cx="18841392" cy="5410712"/>
              <a:chOff x="2593658" y="7349906"/>
              <a:chExt cx="18841392" cy="5410712"/>
            </a:xfrm>
          </p:grpSpPr>
          <p:sp>
            <p:nvSpPr>
              <p:cNvPr id="35" name="矩形 34">
                <a:extLst>
                  <a:ext uri="{FF2B5EF4-FFF2-40B4-BE49-F238E27FC236}">
                    <a16:creationId xmlns:a16="http://schemas.microsoft.com/office/drawing/2014/main" xmlns="" id="{5591B8D5-D11D-4B9C-A830-8AAB17634127}"/>
                  </a:ext>
                </a:extLst>
              </p:cNvPr>
              <p:cNvSpPr/>
              <p:nvPr/>
            </p:nvSpPr>
            <p:spPr>
              <a:xfrm>
                <a:off x="2593658" y="7349906"/>
                <a:ext cx="18841392" cy="5410712"/>
              </a:xfrm>
              <a:prstGeom prst="rect">
                <a:avLst/>
              </a:prstGeom>
            </p:spPr>
            <p:txBody>
              <a:bodyPr wrap="square">
                <a:spAutoFit/>
              </a:bodyPr>
              <a:lstStyle/>
              <a:p>
                <a:pPr>
                  <a:lnSpc>
                    <a:spcPct val="120000"/>
                  </a:lnSpc>
                </a:pP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8</a:t>
                </a:r>
                <a:r>
                  <a:rPr lang="en-US" altLang="zh-CN" sz="4800" b="1" spc="130" dirty="0">
                    <a:solidFill>
                      <a:srgbClr val="2A5CAA"/>
                    </a:solidFill>
                    <a:ea typeface="楷体" panose="02010609060101010101" pitchFamily="49" charset="-122"/>
                    <a:cs typeface="Times New Roman" panose="02020603050405020304" pitchFamily="18" charset="0"/>
                    <a:sym typeface="+mn-lt"/>
                  </a:rPr>
                  <a:t>Cl</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可以看作</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10</a:t>
                </a:r>
                <a:r>
                  <a:rPr lang="zh-CN" altLang="en-US" sz="4800" b="1" spc="130" dirty="0">
                    <a:solidFill>
                      <a:srgbClr val="2A5CAA"/>
                    </a:solidFill>
                    <a:ea typeface="楷体" panose="02010609060101010101" pitchFamily="49" charset="-122"/>
                    <a:cs typeface="Times New Roman" panose="02020603050405020304" pitchFamily="18" charset="0"/>
                    <a:sym typeface="+mn-lt"/>
                  </a:rPr>
                  <a:t>中</a:t>
                </a:r>
                <a:r>
                  <a:rPr lang="en-US" altLang="zh-CN" sz="4800" b="1" spc="13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个</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zh-CN" altLang="en-US" sz="4800" b="1" spc="130" dirty="0">
                    <a:solidFill>
                      <a:srgbClr val="2A5CAA"/>
                    </a:solidFill>
                    <a:ea typeface="楷体" panose="02010609060101010101" pitchFamily="49" charset="-122"/>
                    <a:cs typeface="Times New Roman" panose="02020603050405020304" pitchFamily="18" charset="0"/>
                    <a:sym typeface="+mn-lt"/>
                  </a:rPr>
                  <a:t>原子被</a:t>
                </a:r>
                <a:r>
                  <a:rPr lang="en-US" altLang="zh-CN" sz="4800" b="1" spc="13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个</a:t>
                </a:r>
                <a:r>
                  <a:rPr lang="en-US" altLang="zh-CN" sz="4800" b="1" spc="130" dirty="0">
                    <a:solidFill>
                      <a:srgbClr val="2A5CAA"/>
                    </a:solidFill>
                    <a:ea typeface="楷体" panose="02010609060101010101" pitchFamily="49" charset="-122"/>
                    <a:cs typeface="Times New Roman" panose="02020603050405020304" pitchFamily="18" charset="0"/>
                    <a:sym typeface="+mn-lt"/>
                  </a:rPr>
                  <a:t>Cl</a:t>
                </a:r>
                <a:r>
                  <a:rPr lang="zh-CN" altLang="en-US" sz="4800" b="1" spc="130" dirty="0">
                    <a:solidFill>
                      <a:srgbClr val="2A5CAA"/>
                    </a:solidFill>
                    <a:ea typeface="楷体" panose="02010609060101010101" pitchFamily="49" charset="-122"/>
                    <a:cs typeface="Times New Roman" panose="02020603050405020304" pitchFamily="18" charset="0"/>
                    <a:sym typeface="+mn-lt"/>
                  </a:rPr>
                  <a:t>原子取代，可采取“定一移一”法确定：  </a:t>
                </a: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则分子式为</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4800" b="1" spc="130" dirty="0">
                    <a:solidFill>
                      <a:srgbClr val="2A5CAA"/>
                    </a:solidFill>
                    <a:ea typeface="楷体" panose="02010609060101010101" pitchFamily="49" charset="-122"/>
                    <a:cs typeface="Times New Roman" panose="02020603050405020304" pitchFamily="18" charset="0"/>
                    <a:sym typeface="+mn-lt"/>
                  </a:rPr>
                  <a:t>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8</a:t>
                </a:r>
                <a:r>
                  <a:rPr lang="en-US" altLang="zh-CN" sz="4800" b="1" spc="130" dirty="0">
                    <a:solidFill>
                      <a:srgbClr val="2A5CAA"/>
                    </a:solidFill>
                    <a:ea typeface="楷体" panose="02010609060101010101" pitchFamily="49" charset="-122"/>
                    <a:cs typeface="Times New Roman" panose="02020603050405020304" pitchFamily="18" charset="0"/>
                    <a:sym typeface="+mn-lt"/>
                  </a:rPr>
                  <a:t>Cl</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2</a:t>
                </a:r>
                <a:r>
                  <a:rPr lang="zh-CN" altLang="en-US" sz="4800" b="1" spc="130" dirty="0">
                    <a:solidFill>
                      <a:srgbClr val="2A5CAA"/>
                    </a:solidFill>
                    <a:ea typeface="楷体" panose="02010609060101010101" pitchFamily="49" charset="-122"/>
                    <a:cs typeface="Times New Roman" panose="02020603050405020304" pitchFamily="18" charset="0"/>
                    <a:sym typeface="+mn-lt"/>
                  </a:rPr>
                  <a:t>的有机物共有</a:t>
                </a:r>
                <a:r>
                  <a:rPr lang="en-US" altLang="zh-CN" sz="4800" b="1" spc="130" dirty="0">
                    <a:solidFill>
                      <a:srgbClr val="2A5CAA"/>
                    </a:solidFill>
                    <a:ea typeface="楷体" panose="02010609060101010101" pitchFamily="49" charset="-122"/>
                    <a:cs typeface="Times New Roman" panose="02020603050405020304" pitchFamily="18" charset="0"/>
                    <a:sym typeface="+mn-lt"/>
                  </a:rPr>
                  <a:t>9</a:t>
                </a:r>
                <a:r>
                  <a:rPr lang="zh-CN" altLang="en-US" sz="4800" b="1" spc="130" dirty="0">
                    <a:solidFill>
                      <a:srgbClr val="2A5CAA"/>
                    </a:solidFill>
                    <a:ea typeface="楷体" panose="02010609060101010101" pitchFamily="49" charset="-122"/>
                    <a:cs typeface="Times New Roman" panose="02020603050405020304" pitchFamily="18" charset="0"/>
                    <a:sym typeface="+mn-lt"/>
                  </a:rPr>
                  <a:t>种，故</a:t>
                </a:r>
                <a:r>
                  <a:rPr lang="en-US" altLang="zh-CN" sz="4800" b="1" spc="130" dirty="0">
                    <a:solidFill>
                      <a:srgbClr val="2A5CAA"/>
                    </a:solidFill>
                    <a:ea typeface="楷体" panose="02010609060101010101" pitchFamily="49" charset="-122"/>
                    <a:cs typeface="Times New Roman" panose="02020603050405020304" pitchFamily="18" charset="0"/>
                    <a:sym typeface="+mn-lt"/>
                  </a:rPr>
                  <a:t>C</a:t>
                </a:r>
                <a:r>
                  <a:rPr lang="zh-CN" altLang="en-US" sz="4800" b="1" spc="130" dirty="0">
                    <a:solidFill>
                      <a:srgbClr val="2A5CAA"/>
                    </a:solidFill>
                    <a:ea typeface="楷体" panose="02010609060101010101" pitchFamily="49" charset="-122"/>
                    <a:cs typeface="Times New Roman" panose="02020603050405020304" pitchFamily="18" charset="0"/>
                    <a:sym typeface="+mn-lt"/>
                  </a:rPr>
                  <a:t>项正确。</a:t>
                </a:r>
              </a:p>
            </p:txBody>
          </p:sp>
          <p:grpSp>
            <p:nvGrpSpPr>
              <p:cNvPr id="12" name="组合 11">
                <a:extLst>
                  <a:ext uri="{FF2B5EF4-FFF2-40B4-BE49-F238E27FC236}">
                    <a16:creationId xmlns:a16="http://schemas.microsoft.com/office/drawing/2014/main" xmlns="" id="{14CF5A0B-ADD2-4385-8ECE-FE74374948A6}"/>
                  </a:ext>
                </a:extLst>
              </p:cNvPr>
              <p:cNvGrpSpPr/>
              <p:nvPr/>
            </p:nvGrpSpPr>
            <p:grpSpPr>
              <a:xfrm>
                <a:off x="4261581" y="9802077"/>
                <a:ext cx="11423946" cy="239699"/>
                <a:chOff x="4261581" y="9802077"/>
                <a:chExt cx="11423946" cy="239699"/>
              </a:xfrm>
            </p:grpSpPr>
            <p:sp>
              <p:nvSpPr>
                <p:cNvPr id="7" name="矩形 6">
                  <a:extLst>
                    <a:ext uri="{FF2B5EF4-FFF2-40B4-BE49-F238E27FC236}">
                      <a16:creationId xmlns:a16="http://schemas.microsoft.com/office/drawing/2014/main" xmlns="" id="{CFA6DE9C-EE7F-4886-8760-33BE967B47E1}"/>
                    </a:ext>
                  </a:extLst>
                </p:cNvPr>
                <p:cNvSpPr/>
                <p:nvPr/>
              </p:nvSpPr>
              <p:spPr>
                <a:xfrm rot="5400000">
                  <a:off x="4400048" y="9692468"/>
                  <a:ext cx="184731" cy="461665"/>
                </a:xfrm>
                <a:prstGeom prst="rect">
                  <a:avLst/>
                </a:prstGeom>
              </p:spPr>
              <p:txBody>
                <a:bodyPr wrap="none">
                  <a:spAutoFit/>
                </a:bodyPr>
                <a:lstStyle/>
                <a:p>
                  <a:endParaRPr lang="zh-CN" altLang="en-US" sz="2400" dirty="0"/>
                </a:p>
              </p:txBody>
            </p:sp>
            <p:sp>
              <p:nvSpPr>
                <p:cNvPr id="25" name="矩形 24">
                  <a:extLst>
                    <a:ext uri="{FF2B5EF4-FFF2-40B4-BE49-F238E27FC236}">
                      <a16:creationId xmlns:a16="http://schemas.microsoft.com/office/drawing/2014/main" xmlns="" id="{00D6932C-9268-4293-B085-45298448A57E}"/>
                    </a:ext>
                  </a:extLst>
                </p:cNvPr>
                <p:cNvSpPr/>
                <p:nvPr/>
              </p:nvSpPr>
              <p:spPr>
                <a:xfrm rot="5400000">
                  <a:off x="10467732" y="9718578"/>
                  <a:ext cx="184731" cy="461665"/>
                </a:xfrm>
                <a:prstGeom prst="rect">
                  <a:avLst/>
                </a:prstGeom>
              </p:spPr>
              <p:txBody>
                <a:bodyPr wrap="none">
                  <a:spAutoFit/>
                </a:bodyPr>
                <a:lstStyle/>
                <a:p>
                  <a:endParaRPr lang="zh-CN" altLang="en-US" sz="2400" dirty="0"/>
                </a:p>
              </p:txBody>
            </p:sp>
            <p:sp>
              <p:nvSpPr>
                <p:cNvPr id="34" name="矩形 33">
                  <a:extLst>
                    <a:ext uri="{FF2B5EF4-FFF2-40B4-BE49-F238E27FC236}">
                      <a16:creationId xmlns:a16="http://schemas.microsoft.com/office/drawing/2014/main" xmlns="" id="{4C44E76F-9DF3-418E-8115-B8E06970F3CC}"/>
                    </a:ext>
                  </a:extLst>
                </p:cNvPr>
                <p:cNvSpPr/>
                <p:nvPr/>
              </p:nvSpPr>
              <p:spPr>
                <a:xfrm rot="5400000">
                  <a:off x="14189241" y="9663610"/>
                  <a:ext cx="184731" cy="461665"/>
                </a:xfrm>
                <a:prstGeom prst="rect">
                  <a:avLst/>
                </a:prstGeom>
              </p:spPr>
              <p:txBody>
                <a:bodyPr wrap="none">
                  <a:spAutoFit/>
                </a:bodyPr>
                <a:lstStyle/>
                <a:p>
                  <a:endParaRPr lang="zh-CN" altLang="en-US" sz="2400" dirty="0"/>
                </a:p>
              </p:txBody>
            </p:sp>
            <p:sp>
              <p:nvSpPr>
                <p:cNvPr id="39" name="矩形 38">
                  <a:extLst>
                    <a:ext uri="{FF2B5EF4-FFF2-40B4-BE49-F238E27FC236}">
                      <a16:creationId xmlns:a16="http://schemas.microsoft.com/office/drawing/2014/main" xmlns="" id="{11499B2A-12A0-4992-A787-C1F8C7438D05}"/>
                    </a:ext>
                  </a:extLst>
                </p:cNvPr>
                <p:cNvSpPr/>
                <p:nvPr/>
              </p:nvSpPr>
              <p:spPr>
                <a:xfrm rot="5400000">
                  <a:off x="15362329" y="9692482"/>
                  <a:ext cx="184731" cy="461665"/>
                </a:xfrm>
                <a:prstGeom prst="rect">
                  <a:avLst/>
                </a:prstGeom>
              </p:spPr>
              <p:txBody>
                <a:bodyPr wrap="none">
                  <a:spAutoFit/>
                </a:bodyPr>
                <a:lstStyle/>
                <a:p>
                  <a:endParaRPr lang="zh-CN" altLang="en-US" sz="2400" dirty="0"/>
                </a:p>
              </p:txBody>
            </p:sp>
          </p:grpSp>
        </p:grpSp>
        <p:pic>
          <p:nvPicPr>
            <p:cNvPr id="25602" name="Picture 2"/>
            <p:cNvPicPr>
              <a:picLocks noChangeAspect="1" noChangeArrowheads="1"/>
            </p:cNvPicPr>
            <p:nvPr/>
          </p:nvPicPr>
          <p:blipFill>
            <a:blip r:embed="rId3">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75465" y="8518698"/>
              <a:ext cx="10982325" cy="310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93933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1" cy="4593666"/>
            <a:chOff x="21320650" y="4338000"/>
            <a:chExt cx="2745001"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4"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11</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P211</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二</a:t>
              </a:r>
              <a:endParaRPr lang="zh-CN" altLang="en-US" sz="5397" b="1" kern="0" dirty="0">
                <a:solidFill>
                  <a:prstClr val="white"/>
                </a:solidFill>
                <a:ea typeface="楷体" panose="02010609060101010101" pitchFamily="49" charset="-122"/>
                <a:sym typeface="+mn-lt"/>
              </a:endParaRP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3083921"/>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11</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2015</a:t>
            </a:r>
            <a:r>
              <a:rPr lang="zh-CN" altLang="en-US" sz="5400" b="1" spc="130" dirty="0">
                <a:solidFill>
                  <a:srgbClr val="FF0000"/>
                </a:solidFill>
                <a:ea typeface="楷体" panose="02010609060101010101" pitchFamily="49" charset="-122"/>
                <a:cs typeface="Times New Roman" panose="02020603050405020304" pitchFamily="18" charset="0"/>
                <a:sym typeface="+mn-lt"/>
              </a:rPr>
              <a:t>海南单科，</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分子式为</a:t>
            </a:r>
            <a:r>
              <a:rPr lang="en-US" altLang="zh-CN" sz="5400" b="1" spc="130" dirty="0">
                <a:solidFill>
                  <a:prstClr val="black"/>
                </a:solidFill>
                <a:cs typeface="Times New Roman" panose="02020603050405020304" pitchFamily="18" charset="0"/>
                <a:sym typeface="+mn-lt"/>
              </a:rPr>
              <a:t>C</a:t>
            </a:r>
            <a:r>
              <a:rPr lang="en-US" altLang="zh-CN" sz="5400" b="1" spc="130" baseline="-25000" dirty="0">
                <a:solidFill>
                  <a:prstClr val="black"/>
                </a:solidFill>
                <a:cs typeface="Times New Roman" panose="02020603050405020304" pitchFamily="18" charset="0"/>
                <a:sym typeface="+mn-lt"/>
              </a:rPr>
              <a:t>4</a:t>
            </a:r>
            <a:r>
              <a:rPr lang="en-US" altLang="zh-CN" sz="5400" b="1" spc="130" dirty="0">
                <a:solidFill>
                  <a:prstClr val="black"/>
                </a:solidFill>
                <a:cs typeface="Times New Roman" panose="02020603050405020304" pitchFamily="18" charset="0"/>
                <a:sym typeface="+mn-lt"/>
              </a:rPr>
              <a:t>H</a:t>
            </a:r>
            <a:r>
              <a:rPr lang="en-US" altLang="zh-CN" sz="5400" b="1" spc="130" baseline="-25000" dirty="0">
                <a:solidFill>
                  <a:prstClr val="black"/>
                </a:solidFill>
                <a:cs typeface="Times New Roman" panose="02020603050405020304" pitchFamily="18" charset="0"/>
                <a:sym typeface="+mn-lt"/>
              </a:rPr>
              <a:t>10</a:t>
            </a:r>
            <a:r>
              <a:rPr lang="en-US" altLang="zh-CN" sz="5400" b="1" spc="130" dirty="0">
                <a:solidFill>
                  <a:prstClr val="black"/>
                </a:solidFill>
                <a:cs typeface="Times New Roman" panose="02020603050405020304" pitchFamily="18" charset="0"/>
                <a:sym typeface="+mn-lt"/>
              </a:rPr>
              <a:t>O</a:t>
            </a:r>
            <a:r>
              <a:rPr lang="zh-CN" altLang="en-US" sz="5400" b="1" spc="130" dirty="0">
                <a:solidFill>
                  <a:prstClr val="black"/>
                </a:solidFill>
                <a:cs typeface="Times New Roman" panose="02020603050405020304" pitchFamily="18" charset="0"/>
                <a:sym typeface="+mn-lt"/>
              </a:rPr>
              <a:t>并能与金属钠反应放出氢气的有机物有（不含立体异构）（    ）</a:t>
            </a:r>
          </a:p>
          <a:p>
            <a:pPr algn="just" defTabSz="1826616">
              <a:lnSpc>
                <a:spcPct val="120000"/>
              </a:lnSpc>
            </a:pPr>
            <a:r>
              <a:rPr lang="en-US" altLang="zh-CN" sz="5400" b="1" spc="130" dirty="0">
                <a:solidFill>
                  <a:prstClr val="black"/>
                </a:solidFill>
                <a:cs typeface="Times New Roman" panose="02020603050405020304" pitchFamily="18" charset="0"/>
                <a:sym typeface="+mn-lt"/>
              </a:rPr>
              <a:t>    A.3</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B.4</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C.5</a:t>
            </a:r>
            <a:r>
              <a:rPr lang="zh-CN" altLang="en-US" sz="5400" b="1" spc="130" dirty="0">
                <a:solidFill>
                  <a:prstClr val="black"/>
                </a:solidFill>
                <a:cs typeface="Times New Roman" panose="02020603050405020304" pitchFamily="18" charset="0"/>
                <a:sym typeface="+mn-lt"/>
              </a:rPr>
              <a:t>种    </a:t>
            </a:r>
            <a:r>
              <a:rPr lang="en-US" altLang="zh-CN" sz="5400" b="1" spc="130" dirty="0">
                <a:solidFill>
                  <a:prstClr val="black"/>
                </a:solidFill>
                <a:cs typeface="Times New Roman" panose="02020603050405020304" pitchFamily="18" charset="0"/>
                <a:sym typeface="+mn-lt"/>
              </a:rPr>
              <a:t>D.6</a:t>
            </a:r>
            <a:r>
              <a:rPr lang="zh-CN" altLang="en-US" sz="5400" b="1" spc="130" dirty="0">
                <a:solidFill>
                  <a:prstClr val="black"/>
                </a:solidFill>
                <a:cs typeface="Times New Roman" panose="02020603050405020304" pitchFamily="18" charset="0"/>
                <a:sym typeface="+mn-lt"/>
              </a:rPr>
              <a:t>种</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17011224" y="2996564"/>
            <a:ext cx="697627" cy="1015663"/>
          </a:xfrm>
          <a:prstGeom prst="rect">
            <a:avLst/>
          </a:prstGeom>
          <a:noFill/>
        </p:spPr>
        <p:txBody>
          <a:bodyPr wrap="none" rtlCol="0">
            <a:spAutoFit/>
          </a:bodyPr>
          <a:lstStyle/>
          <a:p>
            <a:r>
              <a:rPr lang="en-US" altLang="zh-CN" sz="6000" b="1" dirty="0">
                <a:solidFill>
                  <a:srgbClr val="FF0000"/>
                </a:solidFill>
              </a:rPr>
              <a:t>B</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331183" y="5444331"/>
            <a:ext cx="18841392" cy="6977295"/>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分子式为</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10</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zh-CN" altLang="en-US" sz="5400" b="1" spc="130" dirty="0">
                <a:solidFill>
                  <a:srgbClr val="2A5CAA"/>
                </a:solidFill>
                <a:ea typeface="楷体" panose="02010609060101010101" pitchFamily="49" charset="-122"/>
                <a:cs typeface="Times New Roman" panose="02020603050405020304" pitchFamily="18" charset="0"/>
                <a:sym typeface="+mn-lt"/>
              </a:rPr>
              <a:t>并能与金属钠反应放出氢气，则该有机物属于醇，可以看作丁烷中的</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原子被羟基取代，丁烷有</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zh-CN" altLang="en-US"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两种结构，</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中有</a:t>
            </a:r>
            <a:r>
              <a:rPr lang="en-US" altLang="zh-CN" sz="5400" b="1" spc="13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种不同环境的</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原子被</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个羟基取代有</a:t>
            </a:r>
            <a:r>
              <a:rPr lang="en-US" altLang="zh-CN" sz="5400" b="1" spc="13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种结构，</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zh-CN" altLang="en-US"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中有</a:t>
            </a:r>
            <a:r>
              <a:rPr lang="en-US" altLang="zh-CN" sz="5400" b="1" spc="13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种不同环境的</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zh-CN" altLang="en-US" sz="5400" b="1" spc="130" dirty="0">
                <a:solidFill>
                  <a:srgbClr val="2A5CAA"/>
                </a:solidFill>
                <a:ea typeface="楷体" panose="02010609060101010101" pitchFamily="49" charset="-122"/>
                <a:cs typeface="Times New Roman" panose="02020603050405020304" pitchFamily="18" charset="0"/>
                <a:sym typeface="+mn-lt"/>
              </a:rPr>
              <a:t>原子被</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个羟基取代有</a:t>
            </a:r>
            <a:r>
              <a:rPr lang="en-US" altLang="zh-CN" sz="5400" b="1" spc="13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种结构，则符合条件的</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4</a:t>
            </a:r>
            <a:r>
              <a:rPr lang="en-US" altLang="zh-CN" sz="5400" b="1" spc="130" dirty="0">
                <a:solidFill>
                  <a:srgbClr val="2A5CAA"/>
                </a:solidFill>
                <a:ea typeface="楷体" panose="02010609060101010101" pitchFamily="49" charset="-122"/>
                <a:cs typeface="Times New Roman" panose="02020603050405020304" pitchFamily="18" charset="0"/>
                <a:sym typeface="+mn-lt"/>
              </a:rPr>
              <a:t>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10</a:t>
            </a:r>
            <a:r>
              <a:rPr lang="en-US" altLang="zh-CN" sz="5400" b="1" spc="130" dirty="0">
                <a:solidFill>
                  <a:srgbClr val="2A5CAA"/>
                </a:solidFill>
                <a:ea typeface="楷体" panose="02010609060101010101" pitchFamily="49" charset="-122"/>
                <a:cs typeface="Times New Roman" panose="02020603050405020304" pitchFamily="18" charset="0"/>
                <a:sym typeface="+mn-lt"/>
              </a:rPr>
              <a:t>O</a:t>
            </a:r>
            <a:r>
              <a:rPr lang="zh-CN" altLang="en-US" sz="5400" b="1" spc="130" dirty="0">
                <a:solidFill>
                  <a:srgbClr val="2A5CAA"/>
                </a:solidFill>
                <a:ea typeface="楷体" panose="02010609060101010101" pitchFamily="49" charset="-122"/>
                <a:cs typeface="Times New Roman" panose="02020603050405020304" pitchFamily="18" charset="0"/>
                <a:sym typeface="+mn-lt"/>
              </a:rPr>
              <a:t>结构共有</a:t>
            </a:r>
            <a:r>
              <a:rPr lang="en-US" altLang="zh-CN" sz="5400" b="1" spc="130" dirty="0">
                <a:solidFill>
                  <a:srgbClr val="2A5CAA"/>
                </a:solidFill>
                <a:ea typeface="楷体" panose="02010609060101010101" pitchFamily="49" charset="-122"/>
                <a:cs typeface="Times New Roman" panose="02020603050405020304" pitchFamily="18" charset="0"/>
                <a:sym typeface="+mn-lt"/>
              </a:rPr>
              <a:t>4</a:t>
            </a:r>
            <a:r>
              <a:rPr lang="zh-CN" altLang="en-US" sz="5400" b="1" spc="130" dirty="0">
                <a:solidFill>
                  <a:srgbClr val="2A5CAA"/>
                </a:solidFill>
                <a:ea typeface="楷体" panose="02010609060101010101" pitchFamily="49" charset="-122"/>
                <a:cs typeface="Times New Roman" panose="02020603050405020304" pitchFamily="18" charset="0"/>
                <a:sym typeface="+mn-lt"/>
              </a:rPr>
              <a:t>种，故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Tree>
    <p:extLst>
      <p:ext uri="{BB962C8B-B14F-4D97-AF65-F5344CB8AC3E}">
        <p14:creationId xmlns:p14="http://schemas.microsoft.com/office/powerpoint/2010/main" val="127490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P211</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7765210" y="1683170"/>
            <a:ext cx="8840882"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同分异构体数目的判断方法</a:t>
            </a:r>
          </a:p>
        </p:txBody>
      </p:sp>
      <p:pic>
        <p:nvPicPr>
          <p:cNvPr id="4" name="图片 3">
            <a:extLst>
              <a:ext uri="{FF2B5EF4-FFF2-40B4-BE49-F238E27FC236}">
                <a16:creationId xmlns:a16="http://schemas.microsoft.com/office/drawing/2014/main" xmlns="" id="{ABBCFE39-E970-4B4F-A891-EAAE7D8D3C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0785" y="5982747"/>
            <a:ext cx="19674475" cy="6339608"/>
          </a:xfrm>
          <a:prstGeom prst="rect">
            <a:avLst/>
          </a:prstGeom>
        </p:spPr>
      </p:pic>
      <p:grpSp>
        <p:nvGrpSpPr>
          <p:cNvPr id="13" name="组合 12">
            <a:extLst>
              <a:ext uri="{FF2B5EF4-FFF2-40B4-BE49-F238E27FC236}">
                <a16:creationId xmlns:a16="http://schemas.microsoft.com/office/drawing/2014/main" xmlns="" id="{3FFAF0CE-8924-419C-B1E5-9BB9422B620A}"/>
              </a:ext>
            </a:extLst>
          </p:cNvPr>
          <p:cNvGrpSpPr/>
          <p:nvPr/>
        </p:nvGrpSpPr>
        <p:grpSpPr>
          <a:xfrm>
            <a:off x="2172234" y="3167931"/>
            <a:ext cx="16224105" cy="1260000"/>
            <a:chOff x="2172234" y="3167931"/>
            <a:chExt cx="16224105" cy="1260000"/>
          </a:xfrm>
        </p:grpSpPr>
        <p:pic>
          <p:nvPicPr>
            <p:cNvPr id="12" name="图片 11" descr="图片包含 屏幕截图&#10;&#10;已生成极高可信度的说明">
              <a:extLst>
                <a:ext uri="{FF2B5EF4-FFF2-40B4-BE49-F238E27FC236}">
                  <a16:creationId xmlns:a16="http://schemas.microsoft.com/office/drawing/2014/main" xmlns="" id="{06732235-03A2-41CE-8FA9-40C3932F87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72234" y="3167931"/>
              <a:ext cx="16224105" cy="1260000"/>
            </a:xfrm>
            <a:prstGeom prst="rect">
              <a:avLst/>
            </a:prstGeom>
          </p:spPr>
        </p:pic>
        <p:sp>
          <p:nvSpPr>
            <p:cNvPr id="27" name="TextBox 4">
              <a:extLst>
                <a:ext uri="{FF2B5EF4-FFF2-40B4-BE49-F238E27FC236}">
                  <a16:creationId xmlns:a16="http://schemas.microsoft.com/office/drawing/2014/main" xmlns="" id="{4E35CCB3-A5EF-4CAE-A998-962F22A1F979}"/>
                </a:ext>
              </a:extLst>
            </p:cNvPr>
            <p:cNvSpPr txBox="1"/>
            <p:nvPr/>
          </p:nvSpPr>
          <p:spPr>
            <a:xfrm>
              <a:off x="2472646" y="3329563"/>
              <a:ext cx="2700001" cy="893899"/>
            </a:xfrm>
            <a:prstGeom prst="rect">
              <a:avLst/>
            </a:prstGeom>
            <a:noFill/>
          </p:spPr>
          <p:txBody>
            <a:bodyPr wrap="square" rtlCol="0">
              <a:spAutoFit/>
            </a:bodyPr>
            <a:lstStyle/>
            <a:p>
              <a:pPr algn="ctr" defTabSz="1825681">
                <a:lnSpc>
                  <a:spcPct val="120000"/>
                </a:lnSpc>
              </a:pPr>
              <a:r>
                <a:rPr lang="zh-CN" altLang="en-US" sz="4800" b="1" dirty="0">
                  <a:solidFill>
                    <a:prstClr val="black"/>
                  </a:solidFill>
                  <a:ea typeface="楷体" panose="02010609060101010101" pitchFamily="49" charset="-122"/>
                  <a:sym typeface="+mn-lt"/>
                </a:rPr>
                <a:t>基元法</a:t>
              </a:r>
              <a:endParaRPr lang="zh-CN" altLang="en-US" sz="4800" b="1" dirty="0">
                <a:solidFill>
                  <a:srgbClr val="FF0000"/>
                </a:solidFill>
                <a:ea typeface="楷体" panose="02010609060101010101" pitchFamily="49" charset="-122"/>
                <a:sym typeface="+mn-lt"/>
              </a:endParaRPr>
            </a:p>
          </p:txBody>
        </p:sp>
        <p:sp>
          <p:nvSpPr>
            <p:cNvPr id="21" name="TextBox 4">
              <a:extLst>
                <a:ext uri="{FF2B5EF4-FFF2-40B4-BE49-F238E27FC236}">
                  <a16:creationId xmlns:a16="http://schemas.microsoft.com/office/drawing/2014/main" xmlns="" id="{6EFF52B8-CE95-4F03-B05A-526DB2EC6B78}"/>
                </a:ext>
              </a:extLst>
            </p:cNvPr>
            <p:cNvSpPr txBox="1"/>
            <p:nvPr/>
          </p:nvSpPr>
          <p:spPr>
            <a:xfrm>
              <a:off x="5473059" y="3329563"/>
              <a:ext cx="12923280" cy="893899"/>
            </a:xfrm>
            <a:prstGeom prst="rect">
              <a:avLst/>
            </a:prstGeom>
            <a:noFill/>
          </p:spPr>
          <p:txBody>
            <a:bodyPr wrap="square" rtlCol="0">
              <a:spAutoFit/>
            </a:bodyPr>
            <a:lstStyle/>
            <a:p>
              <a:pPr algn="ctr" defTabSz="1825681">
                <a:lnSpc>
                  <a:spcPct val="120000"/>
                </a:lnSpc>
              </a:pPr>
              <a:r>
                <a:rPr lang="zh-CN" altLang="en-US" sz="4800" b="1" dirty="0">
                  <a:solidFill>
                    <a:prstClr val="black"/>
                  </a:solidFill>
                  <a:ea typeface="楷体" panose="02010609060101010101" pitchFamily="49" charset="-122"/>
                  <a:sym typeface="+mn-lt"/>
                </a:rPr>
                <a:t>适用于确定烷烃一元取代物同分异构体的数目</a:t>
              </a:r>
            </a:p>
          </p:txBody>
        </p:sp>
      </p:grpSp>
      <p:sp>
        <p:nvSpPr>
          <p:cNvPr id="24" name="TextBox 4">
            <a:extLst>
              <a:ext uri="{FF2B5EF4-FFF2-40B4-BE49-F238E27FC236}">
                <a16:creationId xmlns:a16="http://schemas.microsoft.com/office/drawing/2014/main" xmlns="" id="{3708095E-A9EB-4813-B1B3-1876946BC48C}"/>
              </a:ext>
            </a:extLst>
          </p:cNvPr>
          <p:cNvSpPr txBox="1"/>
          <p:nvPr/>
        </p:nvSpPr>
        <p:spPr>
          <a:xfrm>
            <a:off x="2472646" y="4516422"/>
            <a:ext cx="19262614" cy="1780296"/>
          </a:xfrm>
          <a:prstGeom prst="rect">
            <a:avLst/>
          </a:prstGeom>
          <a:noFill/>
        </p:spPr>
        <p:txBody>
          <a:bodyPr wrap="square" rtlCol="0">
            <a:spAutoFit/>
          </a:bodyPr>
          <a:lstStyle/>
          <a:p>
            <a:pPr defTabSz="1825681">
              <a:lnSpc>
                <a:spcPct val="120000"/>
              </a:lnSpc>
            </a:pPr>
            <a:r>
              <a:rPr lang="zh-CN" altLang="en-US" sz="4800" b="1" dirty="0">
                <a:solidFill>
                  <a:srgbClr val="2A5CAA"/>
                </a:solidFill>
                <a:ea typeface="楷体" panose="02010609060101010101" pitchFamily="49" charset="-122"/>
                <a:sym typeface="+mn-lt"/>
              </a:rPr>
              <a:t>烷基与卤原子或者其他取代基组成的有机物的同分异构体的数目等于该烷基的数目</a:t>
            </a:r>
          </a:p>
        </p:txBody>
      </p:sp>
      <p:sp>
        <p:nvSpPr>
          <p:cNvPr id="28" name="TextBox 4">
            <a:extLst>
              <a:ext uri="{FF2B5EF4-FFF2-40B4-BE49-F238E27FC236}">
                <a16:creationId xmlns:a16="http://schemas.microsoft.com/office/drawing/2014/main" xmlns="" id="{D780C76A-CB6E-489E-99DA-B1DA06298CC8}"/>
              </a:ext>
            </a:extLst>
          </p:cNvPr>
          <p:cNvSpPr txBox="1"/>
          <p:nvPr/>
        </p:nvSpPr>
        <p:spPr>
          <a:xfrm>
            <a:off x="2073901" y="9052047"/>
            <a:ext cx="5388784" cy="760336"/>
          </a:xfrm>
          <a:prstGeom prst="rect">
            <a:avLst/>
          </a:prstGeom>
          <a:noFill/>
        </p:spPr>
        <p:txBody>
          <a:bodyPr wrap="square" rtlCol="0">
            <a:spAutoFit/>
          </a:bodyPr>
          <a:lstStyle/>
          <a:p>
            <a:pPr algn="ctr" defTabSz="1825681">
              <a:lnSpc>
                <a:spcPct val="120000"/>
              </a:lnSpc>
            </a:pPr>
            <a:r>
              <a:rPr lang="zh-CN" altLang="en-US" sz="4000" b="1" dirty="0">
                <a:solidFill>
                  <a:prstClr val="black"/>
                </a:solidFill>
                <a:ea typeface="楷体" panose="02010609060101010101" pitchFamily="49" charset="-122"/>
                <a:sym typeface="+mn-lt"/>
              </a:rPr>
              <a:t>常见烷基的同分异构体</a:t>
            </a:r>
          </a:p>
        </p:txBody>
      </p:sp>
      <p:grpSp>
        <p:nvGrpSpPr>
          <p:cNvPr id="50" name="组合 49">
            <a:extLst>
              <a:ext uri="{FF2B5EF4-FFF2-40B4-BE49-F238E27FC236}">
                <a16:creationId xmlns:a16="http://schemas.microsoft.com/office/drawing/2014/main" xmlns="" id="{5BA1FEAE-7D20-4AC5-9F38-E3649E495267}"/>
              </a:ext>
            </a:extLst>
          </p:cNvPr>
          <p:cNvGrpSpPr/>
          <p:nvPr/>
        </p:nvGrpSpPr>
        <p:grpSpPr>
          <a:xfrm>
            <a:off x="8361618" y="5982747"/>
            <a:ext cx="13095263" cy="3661940"/>
            <a:chOff x="8361618" y="5982747"/>
            <a:chExt cx="13095263" cy="3661940"/>
          </a:xfrm>
        </p:grpSpPr>
        <p:sp>
          <p:nvSpPr>
            <p:cNvPr id="30" name="TextBox 4">
              <a:extLst>
                <a:ext uri="{FF2B5EF4-FFF2-40B4-BE49-F238E27FC236}">
                  <a16:creationId xmlns:a16="http://schemas.microsoft.com/office/drawing/2014/main" xmlns="" id="{FAC783A5-8D5F-494A-85F6-109F3F4751AA}"/>
                </a:ext>
              </a:extLst>
            </p:cNvPr>
            <p:cNvSpPr txBox="1"/>
            <p:nvPr/>
          </p:nvSpPr>
          <p:spPr>
            <a:xfrm>
              <a:off x="8361618" y="5982747"/>
              <a:ext cx="5737839" cy="827150"/>
            </a:xfrm>
            <a:prstGeom prst="rect">
              <a:avLst/>
            </a:prstGeom>
            <a:noFill/>
          </p:spPr>
          <p:txBody>
            <a:bodyPr wrap="square" rtlCol="0">
              <a:spAutoFit/>
            </a:bodyPr>
            <a:lstStyle/>
            <a:p>
              <a:pPr defTabSz="1825681">
                <a:lnSpc>
                  <a:spcPct val="120000"/>
                </a:lnSpc>
              </a:pPr>
              <a:r>
                <a:rPr lang="en-US" altLang="zh-CN" sz="4400" b="1" dirty="0">
                  <a:solidFill>
                    <a:prstClr val="black"/>
                  </a:solidFill>
                  <a:ea typeface="楷体" panose="02010609060101010101" pitchFamily="49" charset="-122"/>
                  <a:sym typeface="+mn-lt"/>
                </a:rPr>
                <a:t>—C</a:t>
              </a:r>
              <a:r>
                <a:rPr lang="en-US" altLang="zh-CN" sz="4400" b="1" baseline="-25000" dirty="0">
                  <a:solidFill>
                    <a:prstClr val="black"/>
                  </a:solidFill>
                  <a:ea typeface="楷体" panose="02010609060101010101" pitchFamily="49" charset="-122"/>
                  <a:sym typeface="+mn-lt"/>
                </a:rPr>
                <a:t>4</a:t>
              </a:r>
              <a:r>
                <a:rPr lang="en-US" altLang="zh-CN" sz="4400" b="1" dirty="0">
                  <a:solidFill>
                    <a:prstClr val="black"/>
                  </a:solidFill>
                  <a:ea typeface="楷体" panose="02010609060101010101" pitchFamily="49" charset="-122"/>
                  <a:sym typeface="+mn-lt"/>
                </a:rPr>
                <a:t>H</a:t>
              </a:r>
              <a:r>
                <a:rPr lang="en-US" altLang="zh-CN" sz="4400" b="1" baseline="-25000" dirty="0">
                  <a:solidFill>
                    <a:prstClr val="black"/>
                  </a:solidFill>
                  <a:ea typeface="楷体" panose="02010609060101010101" pitchFamily="49" charset="-122"/>
                  <a:sym typeface="+mn-lt"/>
                </a:rPr>
                <a:t>9</a:t>
              </a:r>
              <a:r>
                <a:rPr lang="en-US" altLang="zh-CN" sz="4400" b="1" dirty="0">
                  <a:solidFill>
                    <a:prstClr val="black"/>
                  </a:solidFill>
                  <a:ea typeface="楷体" panose="02010609060101010101" pitchFamily="49" charset="-122"/>
                  <a:sym typeface="+mn-lt"/>
                </a:rPr>
                <a:t>   </a:t>
              </a:r>
              <a:r>
                <a:rPr lang="zh-CN" altLang="en-US" sz="4400" b="1" dirty="0">
                  <a:solidFill>
                    <a:prstClr val="black"/>
                  </a:solidFill>
                  <a:ea typeface="楷体" panose="02010609060101010101" pitchFamily="49" charset="-122"/>
                  <a:sym typeface="+mn-lt"/>
                </a:rPr>
                <a:t>丁基   </a:t>
              </a:r>
              <a:r>
                <a:rPr lang="en-US" altLang="zh-CN" sz="4400" b="1" dirty="0">
                  <a:solidFill>
                    <a:prstClr val="black"/>
                  </a:solidFill>
                  <a:ea typeface="楷体" panose="02010609060101010101" pitchFamily="49" charset="-122"/>
                  <a:sym typeface="+mn-lt"/>
                </a:rPr>
                <a:t>4</a:t>
              </a:r>
              <a:r>
                <a:rPr lang="zh-CN" altLang="en-US" sz="4400" b="1" dirty="0">
                  <a:solidFill>
                    <a:prstClr val="black"/>
                  </a:solidFill>
                  <a:ea typeface="楷体" panose="02010609060101010101" pitchFamily="49" charset="-122"/>
                  <a:sym typeface="+mn-lt"/>
                </a:rPr>
                <a:t>种</a:t>
              </a:r>
            </a:p>
          </p:txBody>
        </p:sp>
        <p:sp>
          <p:nvSpPr>
            <p:cNvPr id="33" name="文本框 32">
              <a:extLst>
                <a:ext uri="{FF2B5EF4-FFF2-40B4-BE49-F238E27FC236}">
                  <a16:creationId xmlns:a16="http://schemas.microsoft.com/office/drawing/2014/main" xmlns="" id="{67FD0D15-D98D-46D8-A385-CE09316629FF}"/>
                </a:ext>
              </a:extLst>
            </p:cNvPr>
            <p:cNvSpPr txBox="1"/>
            <p:nvPr/>
          </p:nvSpPr>
          <p:spPr>
            <a:xfrm>
              <a:off x="8755507" y="7198427"/>
              <a:ext cx="4955203" cy="923330"/>
            </a:xfrm>
            <a:prstGeom prst="rect">
              <a:avLst/>
            </a:prstGeom>
            <a:noFill/>
          </p:spPr>
          <p:txBody>
            <a:bodyPr wrap="none" rtlCol="0">
              <a:spAutoFit/>
            </a:bodyPr>
            <a:lstStyle/>
            <a:p>
              <a:r>
                <a:rPr lang="en-US" altLang="zh-CN" sz="5400" b="1" dirty="0"/>
                <a:t>—C—C—C—C</a:t>
              </a:r>
            </a:p>
          </p:txBody>
        </p:sp>
        <p:sp>
          <p:nvSpPr>
            <p:cNvPr id="17" name="矩形 16">
              <a:extLst>
                <a:ext uri="{FF2B5EF4-FFF2-40B4-BE49-F238E27FC236}">
                  <a16:creationId xmlns:a16="http://schemas.microsoft.com/office/drawing/2014/main" xmlns="" id="{B2F41580-9BA5-4C62-9F56-19D2020C9FC3}"/>
                </a:ext>
              </a:extLst>
            </p:cNvPr>
            <p:cNvSpPr/>
            <p:nvPr/>
          </p:nvSpPr>
          <p:spPr>
            <a:xfrm>
              <a:off x="9099184" y="8524193"/>
              <a:ext cx="4262705" cy="923330"/>
            </a:xfrm>
            <a:prstGeom prst="rect">
              <a:avLst/>
            </a:prstGeom>
          </p:spPr>
          <p:txBody>
            <a:bodyPr wrap="none">
              <a:spAutoFit/>
            </a:bodyPr>
            <a:lstStyle/>
            <a:p>
              <a:r>
                <a:rPr lang="en-US" altLang="zh-CN" sz="5400" b="1" dirty="0">
                  <a:solidFill>
                    <a:prstClr val="black"/>
                  </a:solidFill>
                </a:rPr>
                <a:t>C—C—C—C</a:t>
              </a:r>
              <a:endParaRPr lang="zh-CN" altLang="en-US" dirty="0"/>
            </a:p>
          </p:txBody>
        </p:sp>
        <p:sp>
          <p:nvSpPr>
            <p:cNvPr id="19" name="矩形 18">
              <a:extLst>
                <a:ext uri="{FF2B5EF4-FFF2-40B4-BE49-F238E27FC236}">
                  <a16:creationId xmlns:a16="http://schemas.microsoft.com/office/drawing/2014/main" xmlns="" id="{E8F8D2CF-38C0-477C-BE3E-88E75E5360FB}"/>
                </a:ext>
              </a:extLst>
            </p:cNvPr>
            <p:cNvSpPr/>
            <p:nvPr/>
          </p:nvSpPr>
          <p:spPr>
            <a:xfrm>
              <a:off x="14475215" y="6071029"/>
              <a:ext cx="4439675" cy="923330"/>
            </a:xfrm>
            <a:prstGeom prst="rect">
              <a:avLst/>
            </a:prstGeom>
          </p:spPr>
          <p:txBody>
            <a:bodyPr wrap="square">
              <a:spAutoFit/>
            </a:bodyPr>
            <a:lstStyle/>
            <a:p>
              <a:r>
                <a:rPr lang="en-US" altLang="zh-CN" sz="5400" b="1" dirty="0">
                  <a:solidFill>
                    <a:prstClr val="black"/>
                  </a:solidFill>
                </a:rPr>
                <a:t>—C—C—C</a:t>
              </a:r>
              <a:endParaRPr lang="zh-CN" altLang="en-US" dirty="0"/>
            </a:p>
          </p:txBody>
        </p:sp>
        <p:grpSp>
          <p:nvGrpSpPr>
            <p:cNvPr id="22" name="组合 21">
              <a:extLst>
                <a:ext uri="{FF2B5EF4-FFF2-40B4-BE49-F238E27FC236}">
                  <a16:creationId xmlns:a16="http://schemas.microsoft.com/office/drawing/2014/main" xmlns="" id="{BF0B8517-E3F0-41E1-A0C9-9ECAC0B18F6D}"/>
                </a:ext>
              </a:extLst>
            </p:cNvPr>
            <p:cNvGrpSpPr/>
            <p:nvPr/>
          </p:nvGrpSpPr>
          <p:grpSpPr>
            <a:xfrm>
              <a:off x="16340822" y="6695529"/>
              <a:ext cx="828435" cy="1331488"/>
              <a:chOff x="14980203" y="8520908"/>
              <a:chExt cx="828435" cy="1331488"/>
            </a:xfrm>
          </p:grpSpPr>
          <p:sp>
            <p:nvSpPr>
              <p:cNvPr id="34" name="文本框 33">
                <a:extLst>
                  <a:ext uri="{FF2B5EF4-FFF2-40B4-BE49-F238E27FC236}">
                    <a16:creationId xmlns:a16="http://schemas.microsoft.com/office/drawing/2014/main" xmlns="" id="{B4B9AFEA-3491-420C-AED3-294EE2DF6FB6}"/>
                  </a:ext>
                </a:extLst>
              </p:cNvPr>
              <p:cNvSpPr txBox="1"/>
              <p:nvPr/>
            </p:nvSpPr>
            <p:spPr>
              <a:xfrm>
                <a:off x="14980203" y="8929066"/>
                <a:ext cx="684803" cy="923330"/>
              </a:xfrm>
              <a:prstGeom prst="rect">
                <a:avLst/>
              </a:prstGeom>
              <a:noFill/>
            </p:spPr>
            <p:txBody>
              <a:bodyPr wrap="none" rtlCol="0">
                <a:spAutoFit/>
              </a:bodyPr>
              <a:lstStyle/>
              <a:p>
                <a:r>
                  <a:rPr lang="en-US" altLang="zh-CN" sz="5400" b="1" dirty="0"/>
                  <a:t>C</a:t>
                </a:r>
                <a:endParaRPr lang="zh-CN" altLang="en-US" sz="5400" b="1" dirty="0"/>
              </a:p>
            </p:txBody>
          </p:sp>
          <p:sp>
            <p:nvSpPr>
              <p:cNvPr id="36" name="矩形 35">
                <a:extLst>
                  <a:ext uri="{FF2B5EF4-FFF2-40B4-BE49-F238E27FC236}">
                    <a16:creationId xmlns:a16="http://schemas.microsoft.com/office/drawing/2014/main" xmlns="" id="{2C0852CF-8184-485B-89DC-C1C78E84C855}"/>
                  </a:ext>
                </a:extLst>
              </p:cNvPr>
              <p:cNvSpPr/>
              <p:nvPr/>
            </p:nvSpPr>
            <p:spPr>
              <a:xfrm rot="5400000">
                <a:off x="15105881" y="8515779"/>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sp>
          <p:nvSpPr>
            <p:cNvPr id="37" name="矩形 36">
              <a:extLst>
                <a:ext uri="{FF2B5EF4-FFF2-40B4-BE49-F238E27FC236}">
                  <a16:creationId xmlns:a16="http://schemas.microsoft.com/office/drawing/2014/main" xmlns="" id="{3A8F0860-D8D5-4A88-8B54-BE283F567F33}"/>
                </a:ext>
              </a:extLst>
            </p:cNvPr>
            <p:cNvSpPr/>
            <p:nvPr/>
          </p:nvSpPr>
          <p:spPr>
            <a:xfrm rot="5400000">
              <a:off x="10348409" y="8140753"/>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sp>
          <p:nvSpPr>
            <p:cNvPr id="38" name="矩形 37">
              <a:extLst>
                <a:ext uri="{FF2B5EF4-FFF2-40B4-BE49-F238E27FC236}">
                  <a16:creationId xmlns:a16="http://schemas.microsoft.com/office/drawing/2014/main" xmlns="" id="{4F478592-FC82-4121-8807-11094FE72667}"/>
                </a:ext>
              </a:extLst>
            </p:cNvPr>
            <p:cNvSpPr/>
            <p:nvPr/>
          </p:nvSpPr>
          <p:spPr>
            <a:xfrm>
              <a:off x="18260109" y="7625845"/>
              <a:ext cx="3196772" cy="923330"/>
            </a:xfrm>
            <a:prstGeom prst="rect">
              <a:avLst/>
            </a:prstGeom>
          </p:spPr>
          <p:txBody>
            <a:bodyPr wrap="square">
              <a:spAutoFit/>
            </a:bodyPr>
            <a:lstStyle/>
            <a:p>
              <a:r>
                <a:rPr lang="en-US" altLang="zh-CN" sz="5400" b="1" dirty="0">
                  <a:solidFill>
                    <a:prstClr val="black"/>
                  </a:solidFill>
                </a:rPr>
                <a:t>C—C—C</a:t>
              </a:r>
              <a:endParaRPr lang="zh-CN" altLang="en-US" dirty="0"/>
            </a:p>
          </p:txBody>
        </p:sp>
        <p:grpSp>
          <p:nvGrpSpPr>
            <p:cNvPr id="39" name="组合 38">
              <a:extLst>
                <a:ext uri="{FF2B5EF4-FFF2-40B4-BE49-F238E27FC236}">
                  <a16:creationId xmlns:a16="http://schemas.microsoft.com/office/drawing/2014/main" xmlns="" id="{2F6C5F45-9BC7-4D8B-9972-A73C7DAFABA3}"/>
                </a:ext>
              </a:extLst>
            </p:cNvPr>
            <p:cNvGrpSpPr/>
            <p:nvPr/>
          </p:nvGrpSpPr>
          <p:grpSpPr>
            <a:xfrm>
              <a:off x="19417944" y="8313199"/>
              <a:ext cx="828435" cy="1331488"/>
              <a:chOff x="14980203" y="8520908"/>
              <a:chExt cx="828435" cy="1331488"/>
            </a:xfrm>
          </p:grpSpPr>
          <p:sp>
            <p:nvSpPr>
              <p:cNvPr id="40" name="文本框 39">
                <a:extLst>
                  <a:ext uri="{FF2B5EF4-FFF2-40B4-BE49-F238E27FC236}">
                    <a16:creationId xmlns:a16="http://schemas.microsoft.com/office/drawing/2014/main" xmlns="" id="{E6290D3E-40CD-47C6-9C07-D24E4A2DC3A6}"/>
                  </a:ext>
                </a:extLst>
              </p:cNvPr>
              <p:cNvSpPr txBox="1"/>
              <p:nvPr/>
            </p:nvSpPr>
            <p:spPr>
              <a:xfrm>
                <a:off x="14980203" y="8929066"/>
                <a:ext cx="684803" cy="923330"/>
              </a:xfrm>
              <a:prstGeom prst="rect">
                <a:avLst/>
              </a:prstGeom>
              <a:noFill/>
            </p:spPr>
            <p:txBody>
              <a:bodyPr wrap="none" rtlCol="0">
                <a:spAutoFit/>
              </a:bodyPr>
              <a:lstStyle/>
              <a:p>
                <a:r>
                  <a:rPr lang="en-US" altLang="zh-CN" sz="5400" b="1" dirty="0"/>
                  <a:t>C</a:t>
                </a:r>
                <a:endParaRPr lang="zh-CN" altLang="en-US" sz="5400" b="1" dirty="0"/>
              </a:p>
            </p:txBody>
          </p:sp>
          <p:sp>
            <p:nvSpPr>
              <p:cNvPr id="41" name="矩形 40">
                <a:extLst>
                  <a:ext uri="{FF2B5EF4-FFF2-40B4-BE49-F238E27FC236}">
                    <a16:creationId xmlns:a16="http://schemas.microsoft.com/office/drawing/2014/main" xmlns="" id="{CF0D5CE6-6AF4-4DED-BC38-EDEC882BA359}"/>
                  </a:ext>
                </a:extLst>
              </p:cNvPr>
              <p:cNvSpPr/>
              <p:nvPr/>
            </p:nvSpPr>
            <p:spPr>
              <a:xfrm rot="5400000">
                <a:off x="15105881" y="8515779"/>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sp>
          <p:nvSpPr>
            <p:cNvPr id="42" name="矩形 41">
              <a:extLst>
                <a:ext uri="{FF2B5EF4-FFF2-40B4-BE49-F238E27FC236}">
                  <a16:creationId xmlns:a16="http://schemas.microsoft.com/office/drawing/2014/main" xmlns="" id="{AED138B9-0D91-47E5-B2CF-396492A7FD0A}"/>
                </a:ext>
              </a:extLst>
            </p:cNvPr>
            <p:cNvSpPr/>
            <p:nvPr/>
          </p:nvSpPr>
          <p:spPr>
            <a:xfrm rot="5400000">
              <a:off x="19509681" y="7225559"/>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grpSp>
        <p:nvGrpSpPr>
          <p:cNvPr id="51" name="组合 50">
            <a:extLst>
              <a:ext uri="{FF2B5EF4-FFF2-40B4-BE49-F238E27FC236}">
                <a16:creationId xmlns:a16="http://schemas.microsoft.com/office/drawing/2014/main" xmlns="" id="{709ED165-B998-424B-B252-44D86E647878}"/>
              </a:ext>
            </a:extLst>
          </p:cNvPr>
          <p:cNvGrpSpPr/>
          <p:nvPr/>
        </p:nvGrpSpPr>
        <p:grpSpPr>
          <a:xfrm>
            <a:off x="8548688" y="9699083"/>
            <a:ext cx="12771962" cy="1841860"/>
            <a:chOff x="8548688" y="9699083"/>
            <a:chExt cx="12771962" cy="1841860"/>
          </a:xfrm>
        </p:grpSpPr>
        <p:sp>
          <p:nvSpPr>
            <p:cNvPr id="43" name="TextBox 4">
              <a:extLst>
                <a:ext uri="{FF2B5EF4-FFF2-40B4-BE49-F238E27FC236}">
                  <a16:creationId xmlns:a16="http://schemas.microsoft.com/office/drawing/2014/main" xmlns="" id="{F2C801B0-38E2-4FE8-8521-732494974011}"/>
                </a:ext>
              </a:extLst>
            </p:cNvPr>
            <p:cNvSpPr txBox="1"/>
            <p:nvPr/>
          </p:nvSpPr>
          <p:spPr>
            <a:xfrm>
              <a:off x="8548688" y="9849959"/>
              <a:ext cx="5737839" cy="827150"/>
            </a:xfrm>
            <a:prstGeom prst="rect">
              <a:avLst/>
            </a:prstGeom>
            <a:noFill/>
          </p:spPr>
          <p:txBody>
            <a:bodyPr wrap="square" rtlCol="0">
              <a:spAutoFit/>
            </a:bodyPr>
            <a:lstStyle/>
            <a:p>
              <a:pPr defTabSz="1825681">
                <a:lnSpc>
                  <a:spcPct val="120000"/>
                </a:lnSpc>
              </a:pPr>
              <a:r>
                <a:rPr lang="en-US" altLang="zh-CN" sz="4400" b="1" dirty="0">
                  <a:solidFill>
                    <a:prstClr val="black"/>
                  </a:solidFill>
                  <a:ea typeface="楷体" panose="02010609060101010101" pitchFamily="49" charset="-122"/>
                  <a:sym typeface="+mn-lt"/>
                </a:rPr>
                <a:t>—C</a:t>
              </a:r>
              <a:r>
                <a:rPr lang="en-US" altLang="zh-CN" sz="4400" b="1" baseline="-25000" dirty="0">
                  <a:solidFill>
                    <a:prstClr val="black"/>
                  </a:solidFill>
                  <a:ea typeface="楷体" panose="02010609060101010101" pitchFamily="49" charset="-122"/>
                  <a:sym typeface="+mn-lt"/>
                </a:rPr>
                <a:t>3</a:t>
              </a:r>
              <a:r>
                <a:rPr lang="en-US" altLang="zh-CN" sz="4400" b="1" dirty="0">
                  <a:solidFill>
                    <a:prstClr val="black"/>
                  </a:solidFill>
                  <a:ea typeface="楷体" panose="02010609060101010101" pitchFamily="49" charset="-122"/>
                  <a:sym typeface="+mn-lt"/>
                </a:rPr>
                <a:t>H</a:t>
              </a:r>
              <a:r>
                <a:rPr lang="en-US" altLang="zh-CN" sz="4400" b="1" baseline="-25000" dirty="0">
                  <a:solidFill>
                    <a:prstClr val="black"/>
                  </a:solidFill>
                  <a:ea typeface="楷体" panose="02010609060101010101" pitchFamily="49" charset="-122"/>
                  <a:sym typeface="+mn-lt"/>
                </a:rPr>
                <a:t>7</a:t>
              </a:r>
              <a:r>
                <a:rPr lang="en-US" altLang="zh-CN" sz="4400" b="1" dirty="0">
                  <a:solidFill>
                    <a:prstClr val="black"/>
                  </a:solidFill>
                  <a:ea typeface="楷体" panose="02010609060101010101" pitchFamily="49" charset="-122"/>
                  <a:sym typeface="+mn-lt"/>
                </a:rPr>
                <a:t>   </a:t>
              </a:r>
              <a:r>
                <a:rPr lang="zh-CN" altLang="en-US" sz="4400" b="1" dirty="0">
                  <a:solidFill>
                    <a:prstClr val="black"/>
                  </a:solidFill>
                  <a:ea typeface="楷体" panose="02010609060101010101" pitchFamily="49" charset="-122"/>
                  <a:sym typeface="+mn-lt"/>
                </a:rPr>
                <a:t>丙基   </a:t>
              </a:r>
              <a:r>
                <a:rPr lang="en-US" altLang="zh-CN" sz="4400" b="1" dirty="0">
                  <a:solidFill>
                    <a:prstClr val="black"/>
                  </a:solidFill>
                  <a:ea typeface="楷体" panose="02010609060101010101" pitchFamily="49" charset="-122"/>
                  <a:sym typeface="+mn-lt"/>
                </a:rPr>
                <a:t>2</a:t>
              </a:r>
              <a:r>
                <a:rPr lang="zh-CN" altLang="en-US" sz="4400" b="1" dirty="0">
                  <a:solidFill>
                    <a:prstClr val="black"/>
                  </a:solidFill>
                  <a:ea typeface="楷体" panose="02010609060101010101" pitchFamily="49" charset="-122"/>
                  <a:sym typeface="+mn-lt"/>
                </a:rPr>
                <a:t>种</a:t>
              </a:r>
            </a:p>
          </p:txBody>
        </p:sp>
        <p:sp>
          <p:nvSpPr>
            <p:cNvPr id="44" name="矩形 43">
              <a:extLst>
                <a:ext uri="{FF2B5EF4-FFF2-40B4-BE49-F238E27FC236}">
                  <a16:creationId xmlns:a16="http://schemas.microsoft.com/office/drawing/2014/main" xmlns="" id="{78B2F331-B20B-4A9A-9CB5-03703B01BC4F}"/>
                </a:ext>
              </a:extLst>
            </p:cNvPr>
            <p:cNvSpPr/>
            <p:nvPr/>
          </p:nvSpPr>
          <p:spPr>
            <a:xfrm>
              <a:off x="13784093" y="9813597"/>
              <a:ext cx="4439675" cy="923330"/>
            </a:xfrm>
            <a:prstGeom prst="rect">
              <a:avLst/>
            </a:prstGeom>
          </p:spPr>
          <p:txBody>
            <a:bodyPr wrap="square">
              <a:spAutoFit/>
            </a:bodyPr>
            <a:lstStyle/>
            <a:p>
              <a:r>
                <a:rPr lang="en-US" altLang="zh-CN" sz="5400" b="1" dirty="0">
                  <a:solidFill>
                    <a:prstClr val="black"/>
                  </a:solidFill>
                </a:rPr>
                <a:t>—C—C—C</a:t>
              </a:r>
              <a:endParaRPr lang="zh-CN" altLang="en-US" dirty="0"/>
            </a:p>
          </p:txBody>
        </p:sp>
        <p:sp>
          <p:nvSpPr>
            <p:cNvPr id="45" name="矩形 44">
              <a:extLst>
                <a:ext uri="{FF2B5EF4-FFF2-40B4-BE49-F238E27FC236}">
                  <a16:creationId xmlns:a16="http://schemas.microsoft.com/office/drawing/2014/main" xmlns="" id="{A4F8E51F-552A-4ED6-A32A-90475FB13286}"/>
                </a:ext>
              </a:extLst>
            </p:cNvPr>
            <p:cNvSpPr/>
            <p:nvPr/>
          </p:nvSpPr>
          <p:spPr>
            <a:xfrm>
              <a:off x="18260109" y="9699083"/>
              <a:ext cx="3060541" cy="923330"/>
            </a:xfrm>
            <a:prstGeom prst="rect">
              <a:avLst/>
            </a:prstGeom>
          </p:spPr>
          <p:txBody>
            <a:bodyPr wrap="square">
              <a:spAutoFit/>
            </a:bodyPr>
            <a:lstStyle/>
            <a:p>
              <a:r>
                <a:rPr lang="en-US" altLang="zh-CN" sz="5400" b="1" dirty="0">
                  <a:solidFill>
                    <a:prstClr val="black"/>
                  </a:solidFill>
                </a:rPr>
                <a:t>—C—C</a:t>
              </a:r>
              <a:endParaRPr lang="zh-CN" altLang="en-US" dirty="0"/>
            </a:p>
          </p:txBody>
        </p:sp>
        <p:grpSp>
          <p:nvGrpSpPr>
            <p:cNvPr id="46" name="组合 45">
              <a:extLst>
                <a:ext uri="{FF2B5EF4-FFF2-40B4-BE49-F238E27FC236}">
                  <a16:creationId xmlns:a16="http://schemas.microsoft.com/office/drawing/2014/main" xmlns="" id="{F70AFB80-C01E-45EE-86A2-082DA270189F}"/>
                </a:ext>
              </a:extLst>
            </p:cNvPr>
            <p:cNvGrpSpPr/>
            <p:nvPr/>
          </p:nvGrpSpPr>
          <p:grpSpPr>
            <a:xfrm>
              <a:off x="18945992" y="10297946"/>
              <a:ext cx="828435" cy="1242997"/>
              <a:chOff x="14980203" y="8520908"/>
              <a:chExt cx="828435" cy="1242997"/>
            </a:xfrm>
          </p:grpSpPr>
          <p:sp>
            <p:nvSpPr>
              <p:cNvPr id="47" name="文本框 46">
                <a:extLst>
                  <a:ext uri="{FF2B5EF4-FFF2-40B4-BE49-F238E27FC236}">
                    <a16:creationId xmlns:a16="http://schemas.microsoft.com/office/drawing/2014/main" xmlns="" id="{8DD91DD2-302D-4844-BBBB-DE87FAC784CC}"/>
                  </a:ext>
                </a:extLst>
              </p:cNvPr>
              <p:cNvSpPr txBox="1"/>
              <p:nvPr/>
            </p:nvSpPr>
            <p:spPr>
              <a:xfrm>
                <a:off x="14980203" y="8840575"/>
                <a:ext cx="684803" cy="923330"/>
              </a:xfrm>
              <a:prstGeom prst="rect">
                <a:avLst/>
              </a:prstGeom>
              <a:noFill/>
            </p:spPr>
            <p:txBody>
              <a:bodyPr wrap="none" rtlCol="0">
                <a:spAutoFit/>
              </a:bodyPr>
              <a:lstStyle/>
              <a:p>
                <a:r>
                  <a:rPr lang="en-US" altLang="zh-CN" sz="5400" b="1" dirty="0"/>
                  <a:t>C</a:t>
                </a:r>
                <a:endParaRPr lang="zh-CN" altLang="en-US" sz="5400" b="1" dirty="0"/>
              </a:p>
            </p:txBody>
          </p:sp>
          <p:sp>
            <p:nvSpPr>
              <p:cNvPr id="48" name="矩形 47">
                <a:extLst>
                  <a:ext uri="{FF2B5EF4-FFF2-40B4-BE49-F238E27FC236}">
                    <a16:creationId xmlns:a16="http://schemas.microsoft.com/office/drawing/2014/main" xmlns="" id="{9947E171-ADC0-4B65-90C7-79E984A39CC5}"/>
                  </a:ext>
                </a:extLst>
              </p:cNvPr>
              <p:cNvSpPr/>
              <p:nvPr/>
            </p:nvSpPr>
            <p:spPr>
              <a:xfrm rot="5400000">
                <a:off x="15105881" y="8515779"/>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grpSp>
      <p:sp>
        <p:nvSpPr>
          <p:cNvPr id="49" name="TextBox 4">
            <a:extLst>
              <a:ext uri="{FF2B5EF4-FFF2-40B4-BE49-F238E27FC236}">
                <a16:creationId xmlns:a16="http://schemas.microsoft.com/office/drawing/2014/main" xmlns="" id="{7CB31340-5026-4C5E-B31A-88C3B3576E2B}"/>
              </a:ext>
            </a:extLst>
          </p:cNvPr>
          <p:cNvSpPr txBox="1"/>
          <p:nvPr/>
        </p:nvSpPr>
        <p:spPr>
          <a:xfrm>
            <a:off x="8548688" y="11507268"/>
            <a:ext cx="5737839" cy="827150"/>
          </a:xfrm>
          <a:prstGeom prst="rect">
            <a:avLst/>
          </a:prstGeom>
          <a:noFill/>
        </p:spPr>
        <p:txBody>
          <a:bodyPr wrap="square" rtlCol="0">
            <a:spAutoFit/>
          </a:bodyPr>
          <a:lstStyle/>
          <a:p>
            <a:pPr defTabSz="1825681">
              <a:lnSpc>
                <a:spcPct val="120000"/>
              </a:lnSpc>
            </a:pPr>
            <a:r>
              <a:rPr lang="en-US" altLang="zh-CN" sz="4400" b="1" dirty="0">
                <a:solidFill>
                  <a:prstClr val="black"/>
                </a:solidFill>
                <a:ea typeface="楷体" panose="02010609060101010101" pitchFamily="49" charset="-122"/>
                <a:sym typeface="+mn-lt"/>
              </a:rPr>
              <a:t>—C</a:t>
            </a:r>
            <a:r>
              <a:rPr lang="en-US" altLang="zh-CN" sz="4400" b="1" baseline="-25000" dirty="0">
                <a:solidFill>
                  <a:prstClr val="black"/>
                </a:solidFill>
                <a:ea typeface="楷体" panose="02010609060101010101" pitchFamily="49" charset="-122"/>
                <a:sym typeface="+mn-lt"/>
              </a:rPr>
              <a:t>5</a:t>
            </a:r>
            <a:r>
              <a:rPr lang="en-US" altLang="zh-CN" sz="4400" b="1" dirty="0">
                <a:solidFill>
                  <a:prstClr val="black"/>
                </a:solidFill>
                <a:ea typeface="楷体" panose="02010609060101010101" pitchFamily="49" charset="-122"/>
                <a:sym typeface="+mn-lt"/>
              </a:rPr>
              <a:t>H</a:t>
            </a:r>
            <a:r>
              <a:rPr lang="en-US" altLang="zh-CN" sz="4400" b="1" baseline="-25000" dirty="0">
                <a:solidFill>
                  <a:prstClr val="black"/>
                </a:solidFill>
                <a:ea typeface="楷体" panose="02010609060101010101" pitchFamily="49" charset="-122"/>
                <a:sym typeface="+mn-lt"/>
              </a:rPr>
              <a:t>11</a:t>
            </a:r>
            <a:r>
              <a:rPr lang="en-US" altLang="zh-CN" sz="4400" b="1" dirty="0">
                <a:solidFill>
                  <a:prstClr val="black"/>
                </a:solidFill>
                <a:ea typeface="楷体" panose="02010609060101010101" pitchFamily="49" charset="-122"/>
                <a:sym typeface="+mn-lt"/>
              </a:rPr>
              <a:t>   </a:t>
            </a:r>
            <a:r>
              <a:rPr lang="zh-CN" altLang="en-US" sz="4400" b="1" dirty="0">
                <a:solidFill>
                  <a:prstClr val="black"/>
                </a:solidFill>
                <a:ea typeface="楷体" panose="02010609060101010101" pitchFamily="49" charset="-122"/>
                <a:sym typeface="+mn-lt"/>
              </a:rPr>
              <a:t>戊基  </a:t>
            </a:r>
            <a:r>
              <a:rPr lang="en-US" altLang="zh-CN" sz="4400" b="1" dirty="0">
                <a:solidFill>
                  <a:prstClr val="black"/>
                </a:solidFill>
                <a:ea typeface="楷体" panose="02010609060101010101" pitchFamily="49" charset="-122"/>
                <a:sym typeface="+mn-lt"/>
              </a:rPr>
              <a:t>8</a:t>
            </a:r>
            <a:r>
              <a:rPr lang="zh-CN" altLang="en-US" sz="4400" b="1" dirty="0">
                <a:solidFill>
                  <a:prstClr val="black"/>
                </a:solidFill>
                <a:ea typeface="楷体" panose="02010609060101010101" pitchFamily="49" charset="-122"/>
                <a:sym typeface="+mn-lt"/>
              </a:rPr>
              <a:t>种</a:t>
            </a:r>
          </a:p>
        </p:txBody>
      </p:sp>
    </p:spTree>
    <p:extLst>
      <p:ext uri="{BB962C8B-B14F-4D97-AF65-F5344CB8AC3E}">
        <p14:creationId xmlns:p14="http://schemas.microsoft.com/office/powerpoint/2010/main" val="181203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8" grpId="0"/>
      <p:bldP spid="49"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3">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P211</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7765210" y="1683170"/>
            <a:ext cx="8840882"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同分异构体数目的判断方法</a:t>
            </a:r>
          </a:p>
        </p:txBody>
      </p:sp>
      <p:sp>
        <p:nvSpPr>
          <p:cNvPr id="24" name="TextBox 4">
            <a:extLst>
              <a:ext uri="{FF2B5EF4-FFF2-40B4-BE49-F238E27FC236}">
                <a16:creationId xmlns:a16="http://schemas.microsoft.com/office/drawing/2014/main" xmlns="" id="{3708095E-A9EB-4813-B1B3-1876946BC48C}"/>
              </a:ext>
            </a:extLst>
          </p:cNvPr>
          <p:cNvSpPr txBox="1"/>
          <p:nvPr/>
        </p:nvSpPr>
        <p:spPr>
          <a:xfrm>
            <a:off x="2472646" y="4516422"/>
            <a:ext cx="19262614" cy="1780296"/>
          </a:xfrm>
          <a:prstGeom prst="rect">
            <a:avLst/>
          </a:prstGeom>
          <a:noFill/>
        </p:spPr>
        <p:txBody>
          <a:bodyPr wrap="square" rtlCol="0">
            <a:spAutoFit/>
          </a:bodyPr>
          <a:lstStyle/>
          <a:p>
            <a:pPr marL="914400" indent="-914400" defTabSz="1825681">
              <a:lnSpc>
                <a:spcPct val="120000"/>
              </a:lnSpc>
              <a:buFont typeface="+mj-lt"/>
              <a:buAutoNum type="arabicPeriod"/>
            </a:pPr>
            <a:r>
              <a:rPr lang="zh-CN" altLang="en-US" sz="4800" b="1" dirty="0">
                <a:ea typeface="楷体" panose="02010609060101010101" pitchFamily="49" charset="-122"/>
                <a:sym typeface="+mn-lt"/>
              </a:rPr>
              <a:t>根据烷烃分子结构找出等效氢原子</a:t>
            </a:r>
            <a:endParaRPr lang="en-US" altLang="zh-CN" sz="4800" b="1" dirty="0">
              <a:ea typeface="楷体" panose="02010609060101010101" pitchFamily="49" charset="-122"/>
              <a:sym typeface="+mn-lt"/>
            </a:endParaRPr>
          </a:p>
          <a:p>
            <a:pPr marL="914400" indent="-914400" defTabSz="1825681">
              <a:lnSpc>
                <a:spcPct val="120000"/>
              </a:lnSpc>
              <a:buFont typeface="+mj-lt"/>
              <a:buAutoNum type="arabicPeriod"/>
            </a:pPr>
            <a:r>
              <a:rPr lang="zh-CN" altLang="en-US" sz="4800" b="1" dirty="0">
                <a:ea typeface="楷体" panose="02010609060101010101" pitchFamily="49" charset="-122"/>
                <a:sym typeface="+mn-lt"/>
              </a:rPr>
              <a:t>对不等效的氢进行取代，一元取代物数目等于不等效氢的数目</a:t>
            </a:r>
          </a:p>
        </p:txBody>
      </p:sp>
      <p:grpSp>
        <p:nvGrpSpPr>
          <p:cNvPr id="5" name="组合 4">
            <a:extLst>
              <a:ext uri="{FF2B5EF4-FFF2-40B4-BE49-F238E27FC236}">
                <a16:creationId xmlns:a16="http://schemas.microsoft.com/office/drawing/2014/main" xmlns="" id="{2ED90BF2-091E-4152-8309-C542D3696754}"/>
              </a:ext>
            </a:extLst>
          </p:cNvPr>
          <p:cNvGrpSpPr/>
          <p:nvPr/>
        </p:nvGrpSpPr>
        <p:grpSpPr>
          <a:xfrm>
            <a:off x="2172234" y="3167931"/>
            <a:ext cx="16224105" cy="1260000"/>
            <a:chOff x="2172234" y="3167931"/>
            <a:chExt cx="16224105" cy="1260000"/>
          </a:xfrm>
        </p:grpSpPr>
        <p:grpSp>
          <p:nvGrpSpPr>
            <p:cNvPr id="13" name="组合 12">
              <a:extLst>
                <a:ext uri="{FF2B5EF4-FFF2-40B4-BE49-F238E27FC236}">
                  <a16:creationId xmlns:a16="http://schemas.microsoft.com/office/drawing/2014/main" xmlns="" id="{3FFAF0CE-8924-419C-B1E5-9BB9422B620A}"/>
                </a:ext>
              </a:extLst>
            </p:cNvPr>
            <p:cNvGrpSpPr/>
            <p:nvPr/>
          </p:nvGrpSpPr>
          <p:grpSpPr>
            <a:xfrm>
              <a:off x="2172234" y="3167931"/>
              <a:ext cx="16224105" cy="1260000"/>
              <a:chOff x="2172234" y="3167931"/>
              <a:chExt cx="16224105" cy="1260000"/>
            </a:xfrm>
          </p:grpSpPr>
          <p:pic>
            <p:nvPicPr>
              <p:cNvPr id="12" name="图片 11" descr="图片包含 屏幕截图&#10;&#10;已生成极高可信度的说明">
                <a:extLst>
                  <a:ext uri="{FF2B5EF4-FFF2-40B4-BE49-F238E27FC236}">
                    <a16:creationId xmlns:a16="http://schemas.microsoft.com/office/drawing/2014/main" xmlns="" id="{06732235-03A2-41CE-8FA9-40C3932F87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72234" y="3167931"/>
                <a:ext cx="16224105" cy="1260000"/>
              </a:xfrm>
              <a:prstGeom prst="rect">
                <a:avLst/>
              </a:prstGeom>
            </p:spPr>
          </p:pic>
          <p:sp>
            <p:nvSpPr>
              <p:cNvPr id="27" name="TextBox 4">
                <a:extLst>
                  <a:ext uri="{FF2B5EF4-FFF2-40B4-BE49-F238E27FC236}">
                    <a16:creationId xmlns:a16="http://schemas.microsoft.com/office/drawing/2014/main" xmlns="" id="{4E35CCB3-A5EF-4CAE-A998-962F22A1F979}"/>
                  </a:ext>
                </a:extLst>
              </p:cNvPr>
              <p:cNvSpPr txBox="1"/>
              <p:nvPr/>
            </p:nvSpPr>
            <p:spPr>
              <a:xfrm>
                <a:off x="2620131" y="3359060"/>
                <a:ext cx="2700001" cy="827150"/>
              </a:xfrm>
              <a:prstGeom prst="rect">
                <a:avLst/>
              </a:prstGeom>
              <a:noFill/>
            </p:spPr>
            <p:txBody>
              <a:bodyPr wrap="square" rtlCol="0">
                <a:spAutoFit/>
              </a:bodyPr>
              <a:lstStyle/>
              <a:p>
                <a:pPr algn="ctr" defTabSz="1825681">
                  <a:lnSpc>
                    <a:spcPct val="120000"/>
                  </a:lnSpc>
                </a:pPr>
                <a:r>
                  <a:rPr lang="zh-CN" altLang="en-US" sz="4400" b="1" dirty="0">
                    <a:solidFill>
                      <a:prstClr val="black"/>
                    </a:solidFill>
                    <a:ea typeface="楷体" panose="02010609060101010101" pitchFamily="49" charset="-122"/>
                    <a:sym typeface="+mn-lt"/>
                  </a:rPr>
                  <a:t>等效氢法</a:t>
                </a:r>
                <a:endParaRPr lang="zh-CN" altLang="en-US" sz="4400" b="1" dirty="0">
                  <a:solidFill>
                    <a:srgbClr val="FF0000"/>
                  </a:solidFill>
                  <a:ea typeface="楷体" panose="02010609060101010101" pitchFamily="49" charset="-122"/>
                  <a:sym typeface="+mn-lt"/>
                </a:endParaRPr>
              </a:p>
            </p:txBody>
          </p:sp>
          <p:sp>
            <p:nvSpPr>
              <p:cNvPr id="21" name="TextBox 4">
                <a:extLst>
                  <a:ext uri="{FF2B5EF4-FFF2-40B4-BE49-F238E27FC236}">
                    <a16:creationId xmlns:a16="http://schemas.microsoft.com/office/drawing/2014/main" xmlns="" id="{6EFF52B8-CE95-4F03-B05A-526DB2EC6B78}"/>
                  </a:ext>
                </a:extLst>
              </p:cNvPr>
              <p:cNvSpPr txBox="1"/>
              <p:nvPr/>
            </p:nvSpPr>
            <p:spPr>
              <a:xfrm>
                <a:off x="5473059" y="3329563"/>
                <a:ext cx="12923280" cy="893899"/>
              </a:xfrm>
              <a:prstGeom prst="rect">
                <a:avLst/>
              </a:prstGeom>
              <a:noFill/>
            </p:spPr>
            <p:txBody>
              <a:bodyPr wrap="square" rtlCol="0">
                <a:spAutoFit/>
              </a:bodyPr>
              <a:lstStyle/>
              <a:p>
                <a:pPr algn="ctr" defTabSz="1825681">
                  <a:lnSpc>
                    <a:spcPct val="120000"/>
                  </a:lnSpc>
                </a:pPr>
                <a:r>
                  <a:rPr lang="zh-CN" altLang="en-US" sz="4800" b="1" dirty="0">
                    <a:solidFill>
                      <a:prstClr val="black"/>
                    </a:solidFill>
                    <a:ea typeface="楷体" panose="02010609060101010101" pitchFamily="49" charset="-122"/>
                    <a:sym typeface="+mn-lt"/>
                  </a:rPr>
                  <a:t>适用于确定烷烃一元取代物同分异构体的数目</a:t>
                </a:r>
              </a:p>
            </p:txBody>
          </p:sp>
        </p:grpSp>
        <p:sp>
          <p:nvSpPr>
            <p:cNvPr id="2" name="椭圆 1">
              <a:extLst>
                <a:ext uri="{FF2B5EF4-FFF2-40B4-BE49-F238E27FC236}">
                  <a16:creationId xmlns:a16="http://schemas.microsoft.com/office/drawing/2014/main" xmlns="" id="{8E07B966-B94C-414F-9337-F818856C09BB}"/>
                </a:ext>
              </a:extLst>
            </p:cNvPr>
            <p:cNvSpPr/>
            <p:nvPr/>
          </p:nvSpPr>
          <p:spPr>
            <a:xfrm>
              <a:off x="2182552" y="3463979"/>
              <a:ext cx="722231" cy="722231"/>
            </a:xfrm>
            <a:prstGeom prst="ellipse">
              <a:avLst/>
            </a:prstGeom>
            <a:solidFill>
              <a:schemeClr val="bg1"/>
            </a:solidFill>
            <a:ln>
              <a:solidFill>
                <a:srgbClr val="1070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tx1"/>
                  </a:solidFill>
                </a:rPr>
                <a:t>2</a:t>
              </a:r>
              <a:endParaRPr lang="zh-CN" altLang="en-US" sz="4800" dirty="0">
                <a:solidFill>
                  <a:schemeClr val="tx1"/>
                </a:solidFill>
              </a:endParaRPr>
            </a:p>
          </p:txBody>
        </p:sp>
      </p:grpSp>
      <p:grpSp>
        <p:nvGrpSpPr>
          <p:cNvPr id="8" name="组合 7">
            <a:extLst>
              <a:ext uri="{FF2B5EF4-FFF2-40B4-BE49-F238E27FC236}">
                <a16:creationId xmlns:a16="http://schemas.microsoft.com/office/drawing/2014/main" xmlns="" id="{2D1558A1-D8CE-40DD-80C2-58E3C1980D11}"/>
              </a:ext>
            </a:extLst>
          </p:cNvPr>
          <p:cNvGrpSpPr/>
          <p:nvPr/>
        </p:nvGrpSpPr>
        <p:grpSpPr>
          <a:xfrm>
            <a:off x="4843285" y="6394798"/>
            <a:ext cx="11507391" cy="1787797"/>
            <a:chOff x="4843285" y="6365301"/>
            <a:chExt cx="11507391" cy="1787797"/>
          </a:xfrm>
        </p:grpSpPr>
        <p:pic>
          <p:nvPicPr>
            <p:cNvPr id="7" name="图片 6" descr="图片包含 屏幕截图&#10;&#10;已生成极高可信度的说明">
              <a:extLst>
                <a:ext uri="{FF2B5EF4-FFF2-40B4-BE49-F238E27FC236}">
                  <a16:creationId xmlns:a16="http://schemas.microsoft.com/office/drawing/2014/main" xmlns="" id="{DA2DCE04-D503-48A8-87A8-BE5C0C6F36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43285" y="6666277"/>
              <a:ext cx="7410806" cy="1260000"/>
            </a:xfrm>
            <a:prstGeom prst="rect">
              <a:avLst/>
            </a:prstGeom>
          </p:spPr>
        </p:pic>
        <p:sp>
          <p:nvSpPr>
            <p:cNvPr id="52" name="TextBox 4">
              <a:extLst>
                <a:ext uri="{FF2B5EF4-FFF2-40B4-BE49-F238E27FC236}">
                  <a16:creationId xmlns:a16="http://schemas.microsoft.com/office/drawing/2014/main" xmlns="" id="{9390918B-8D4B-4536-AAF9-DE650D485568}"/>
                </a:ext>
              </a:extLst>
            </p:cNvPr>
            <p:cNvSpPr txBox="1"/>
            <p:nvPr/>
          </p:nvSpPr>
          <p:spPr>
            <a:xfrm>
              <a:off x="12299091" y="6365301"/>
              <a:ext cx="4051585" cy="1787797"/>
            </a:xfrm>
            <a:prstGeom prst="rect">
              <a:avLst/>
            </a:prstGeom>
            <a:noFill/>
          </p:spPr>
          <p:txBody>
            <a:bodyPr wrap="square" rtlCol="0">
              <a:spAutoFit/>
            </a:bodyPr>
            <a:lstStyle/>
            <a:p>
              <a:pPr defTabSz="1825681">
                <a:lnSpc>
                  <a:spcPct val="120000"/>
                </a:lnSpc>
              </a:pPr>
              <a:r>
                <a:rPr lang="en-US" altLang="zh-CN" sz="4800" b="1" dirty="0">
                  <a:ea typeface="楷体" panose="02010609060101010101" pitchFamily="49" charset="-122"/>
                  <a:sym typeface="+mn-lt"/>
                </a:rPr>
                <a:t>2</a:t>
              </a:r>
              <a:r>
                <a:rPr lang="zh-CN" altLang="en-US" sz="4800" b="1" dirty="0">
                  <a:ea typeface="楷体" panose="02010609060101010101" pitchFamily="49" charset="-122"/>
                  <a:sym typeface="+mn-lt"/>
                </a:rPr>
                <a:t>种不等效氢</a:t>
              </a:r>
              <a:endParaRPr lang="en-US" altLang="zh-CN" sz="4800" b="1" dirty="0">
                <a:ea typeface="楷体" panose="02010609060101010101" pitchFamily="49" charset="-122"/>
                <a:sym typeface="+mn-lt"/>
              </a:endParaRPr>
            </a:p>
            <a:p>
              <a:pPr defTabSz="1825681">
                <a:lnSpc>
                  <a:spcPct val="120000"/>
                </a:lnSpc>
              </a:pPr>
              <a:r>
                <a:rPr lang="en-US" altLang="zh-CN" sz="4800" b="1" dirty="0">
                  <a:ea typeface="楷体" panose="02010609060101010101" pitchFamily="49" charset="-122"/>
                  <a:sym typeface="+mn-lt"/>
                </a:rPr>
                <a:t>2</a:t>
              </a:r>
              <a:r>
                <a:rPr lang="zh-CN" altLang="en-US" sz="4800" b="1" dirty="0">
                  <a:ea typeface="楷体" panose="02010609060101010101" pitchFamily="49" charset="-122"/>
                  <a:sym typeface="+mn-lt"/>
                </a:rPr>
                <a:t>种一取代物</a:t>
              </a:r>
            </a:p>
          </p:txBody>
        </p:sp>
      </p:grpSp>
      <p:grpSp>
        <p:nvGrpSpPr>
          <p:cNvPr id="32" name="组合 31">
            <a:extLst>
              <a:ext uri="{FF2B5EF4-FFF2-40B4-BE49-F238E27FC236}">
                <a16:creationId xmlns:a16="http://schemas.microsoft.com/office/drawing/2014/main" xmlns="" id="{FBF7F501-43BC-4352-83EF-B7CBA9557E98}"/>
              </a:ext>
            </a:extLst>
          </p:cNvPr>
          <p:cNvGrpSpPr/>
          <p:nvPr/>
        </p:nvGrpSpPr>
        <p:grpSpPr>
          <a:xfrm>
            <a:off x="1740310" y="8511910"/>
            <a:ext cx="20070325" cy="4327974"/>
            <a:chOff x="1740310" y="8511910"/>
            <a:chExt cx="20070325" cy="4327974"/>
          </a:xfrm>
        </p:grpSpPr>
        <p:grpSp>
          <p:nvGrpSpPr>
            <p:cNvPr id="18" name="组合 17">
              <a:extLst>
                <a:ext uri="{FF2B5EF4-FFF2-40B4-BE49-F238E27FC236}">
                  <a16:creationId xmlns:a16="http://schemas.microsoft.com/office/drawing/2014/main" xmlns="" id="{7A1573E2-F56E-4087-98D1-C3B86304168D}"/>
                </a:ext>
              </a:extLst>
            </p:cNvPr>
            <p:cNvGrpSpPr/>
            <p:nvPr/>
          </p:nvGrpSpPr>
          <p:grpSpPr>
            <a:xfrm>
              <a:off x="1740310" y="8511910"/>
              <a:ext cx="20070325" cy="4327974"/>
              <a:chOff x="1740310" y="8511910"/>
              <a:chExt cx="20070325" cy="4327974"/>
            </a:xfrm>
          </p:grpSpPr>
          <p:pic>
            <p:nvPicPr>
              <p:cNvPr id="15" name="图片 14">
                <a:extLst>
                  <a:ext uri="{FF2B5EF4-FFF2-40B4-BE49-F238E27FC236}">
                    <a16:creationId xmlns:a16="http://schemas.microsoft.com/office/drawing/2014/main" xmlns="" id="{283F07CB-5347-4890-8786-F42C2C1C6B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40310" y="8511910"/>
                <a:ext cx="20070325" cy="4327974"/>
              </a:xfrm>
              <a:prstGeom prst="rect">
                <a:avLst/>
              </a:prstGeom>
            </p:spPr>
          </p:pic>
          <p:sp>
            <p:nvSpPr>
              <p:cNvPr id="16" name="文本框 15">
                <a:extLst>
                  <a:ext uri="{FF2B5EF4-FFF2-40B4-BE49-F238E27FC236}">
                    <a16:creationId xmlns:a16="http://schemas.microsoft.com/office/drawing/2014/main" xmlns="" id="{EAEDD364-BA08-498D-AC84-1DF68D0140AC}"/>
                  </a:ext>
                </a:extLst>
              </p:cNvPr>
              <p:cNvSpPr txBox="1"/>
              <p:nvPr/>
            </p:nvSpPr>
            <p:spPr>
              <a:xfrm>
                <a:off x="2179898" y="8727601"/>
                <a:ext cx="1213794" cy="707886"/>
              </a:xfrm>
              <a:prstGeom prst="rect">
                <a:avLst/>
              </a:prstGeom>
              <a:solidFill>
                <a:srgbClr val="2F93BF"/>
              </a:solidFill>
            </p:spPr>
            <p:txBody>
              <a:bodyPr wrap="none" rtlCol="0">
                <a:spAutoFit/>
              </a:bodyPr>
              <a:lstStyle/>
              <a:p>
                <a:r>
                  <a:rPr lang="zh-CN" altLang="en-US" sz="4000" b="1" dirty="0">
                    <a:solidFill>
                      <a:schemeClr val="bg1"/>
                    </a:solidFill>
                    <a:latin typeface="黑体" panose="02010609060101010101" pitchFamily="49" charset="-122"/>
                    <a:ea typeface="黑体" panose="02010609060101010101" pitchFamily="49" charset="-122"/>
                  </a:rPr>
                  <a:t>注意</a:t>
                </a:r>
              </a:p>
            </p:txBody>
          </p:sp>
        </p:grpSp>
        <p:sp>
          <p:nvSpPr>
            <p:cNvPr id="53" name="TextBox 4">
              <a:extLst>
                <a:ext uri="{FF2B5EF4-FFF2-40B4-BE49-F238E27FC236}">
                  <a16:creationId xmlns:a16="http://schemas.microsoft.com/office/drawing/2014/main" xmlns="" id="{1F86C1B4-317D-45C5-B0CB-0A38BAE0549F}"/>
                </a:ext>
              </a:extLst>
            </p:cNvPr>
            <p:cNvSpPr txBox="1"/>
            <p:nvPr/>
          </p:nvSpPr>
          <p:spPr>
            <a:xfrm>
              <a:off x="4131470" y="9923146"/>
              <a:ext cx="17679165" cy="2529923"/>
            </a:xfrm>
            <a:prstGeom prst="rect">
              <a:avLst/>
            </a:prstGeom>
            <a:noFill/>
          </p:spPr>
          <p:txBody>
            <a:bodyPr wrap="square" rtlCol="0">
              <a:spAutoFit/>
            </a:bodyPr>
            <a:lstStyle/>
            <a:p>
              <a:pPr marL="914400" indent="-914400" defTabSz="1825681">
                <a:lnSpc>
                  <a:spcPct val="120000"/>
                </a:lnSpc>
                <a:buFont typeface="Arial" panose="020B0604020202020204" pitchFamily="34" charset="0"/>
                <a:buChar char="•"/>
              </a:pPr>
              <a:r>
                <a:rPr lang="zh-CN" altLang="en-US" sz="4400" b="1" dirty="0">
                  <a:ea typeface="楷体" panose="02010609060101010101" pitchFamily="49" charset="-122"/>
                  <a:sym typeface="+mn-lt"/>
                </a:rPr>
                <a:t>同一</a:t>
              </a:r>
              <a:r>
                <a:rPr lang="en-US" altLang="zh-CN" sz="4400" b="1" dirty="0">
                  <a:ea typeface="楷体" panose="02010609060101010101" pitchFamily="49" charset="-122"/>
                  <a:sym typeface="+mn-lt"/>
                </a:rPr>
                <a:t>C</a:t>
              </a:r>
              <a:r>
                <a:rPr lang="zh-CN" altLang="en-US" sz="4400" b="1" dirty="0">
                  <a:ea typeface="楷体" panose="02010609060101010101" pitchFamily="49" charset="-122"/>
                  <a:sym typeface="+mn-lt"/>
                </a:rPr>
                <a:t>上连接的</a:t>
              </a:r>
              <a:r>
                <a:rPr lang="en-US" altLang="zh-CN" sz="4400" b="1" dirty="0">
                  <a:ea typeface="楷体" panose="02010609060101010101" pitchFamily="49" charset="-122"/>
                  <a:sym typeface="+mn-lt"/>
                </a:rPr>
                <a:t>H</a:t>
              </a:r>
              <a:r>
                <a:rPr lang="zh-CN" altLang="en-US" sz="4400" b="1" dirty="0">
                  <a:ea typeface="楷体" panose="02010609060101010101" pitchFamily="49" charset="-122"/>
                  <a:sym typeface="+mn-lt"/>
                </a:rPr>
                <a:t>为等效氢</a:t>
              </a:r>
            </a:p>
            <a:p>
              <a:pPr marL="914400" indent="-914400" defTabSz="1825681">
                <a:lnSpc>
                  <a:spcPct val="120000"/>
                </a:lnSpc>
                <a:buFont typeface="Arial" panose="020B0604020202020204" pitchFamily="34" charset="0"/>
                <a:buChar char="•"/>
              </a:pPr>
              <a:endParaRPr lang="en-US" altLang="zh-CN" sz="4400" b="1" dirty="0">
                <a:ea typeface="楷体" panose="02010609060101010101" pitchFamily="49" charset="-122"/>
                <a:sym typeface="+mn-lt"/>
              </a:endParaRPr>
            </a:p>
            <a:p>
              <a:pPr marL="914400" indent="-914400" defTabSz="1825681">
                <a:lnSpc>
                  <a:spcPct val="120000"/>
                </a:lnSpc>
                <a:buFont typeface="Arial" panose="020B0604020202020204" pitchFamily="34" charset="0"/>
                <a:buChar char="•"/>
              </a:pPr>
              <a:r>
                <a:rPr lang="zh-CN" altLang="en-US" sz="4400" b="1" dirty="0">
                  <a:ea typeface="楷体" panose="02010609060101010101" pitchFamily="49" charset="-122"/>
                  <a:sym typeface="+mn-lt"/>
                </a:rPr>
                <a:t>同一分子中处于对称位置上的</a:t>
              </a:r>
              <a:r>
                <a:rPr lang="en-US" altLang="zh-CN" sz="4400" b="1" dirty="0">
                  <a:ea typeface="楷体" panose="02010609060101010101" pitchFamily="49" charset="-122"/>
                  <a:sym typeface="+mn-lt"/>
                </a:rPr>
                <a:t>H</a:t>
              </a:r>
              <a:r>
                <a:rPr lang="zh-CN" altLang="en-US" sz="4400" b="1" dirty="0">
                  <a:ea typeface="楷体" panose="02010609060101010101" pitchFamily="49" charset="-122"/>
                  <a:sym typeface="+mn-lt"/>
                </a:rPr>
                <a:t>均为等效氢</a:t>
              </a:r>
              <a:r>
                <a:rPr lang="en-US" altLang="zh-CN" sz="4400" b="1" dirty="0">
                  <a:solidFill>
                    <a:srgbClr val="FF0000"/>
                  </a:solidFill>
                  <a:ea typeface="楷体" panose="02010609060101010101" pitchFamily="49" charset="-122"/>
                  <a:sym typeface="+mn-lt"/>
                </a:rPr>
                <a:t>H</a:t>
              </a:r>
              <a:r>
                <a:rPr lang="en-US" altLang="zh-CN" sz="4400" b="1" baseline="-25000" dirty="0">
                  <a:ea typeface="楷体" panose="02010609060101010101" pitchFamily="49" charset="-122"/>
                  <a:sym typeface="+mn-lt"/>
                </a:rPr>
                <a:t>3</a:t>
              </a:r>
              <a:r>
                <a:rPr lang="en-US" altLang="zh-CN" sz="4400" b="1" dirty="0">
                  <a:ea typeface="楷体" panose="02010609060101010101" pitchFamily="49" charset="-122"/>
                  <a:sym typeface="+mn-lt"/>
                </a:rPr>
                <a:t>C—CH</a:t>
              </a:r>
              <a:r>
                <a:rPr lang="en-US" altLang="zh-CN" sz="4400" b="1" baseline="-25000" dirty="0">
                  <a:ea typeface="楷体" panose="02010609060101010101" pitchFamily="49" charset="-122"/>
                  <a:sym typeface="+mn-lt"/>
                </a:rPr>
                <a:t>2</a:t>
              </a:r>
              <a:r>
                <a:rPr lang="en-US" altLang="zh-CN" sz="4400" b="1" dirty="0">
                  <a:ea typeface="楷体" panose="02010609060101010101" pitchFamily="49" charset="-122"/>
                  <a:sym typeface="+mn-lt"/>
                </a:rPr>
                <a:t>—CH</a:t>
              </a:r>
              <a:r>
                <a:rPr lang="en-US" altLang="zh-CN" sz="4400" b="1" baseline="-25000" dirty="0">
                  <a:ea typeface="楷体" panose="02010609060101010101" pitchFamily="49" charset="-122"/>
                  <a:sym typeface="+mn-lt"/>
                </a:rPr>
                <a:t>2</a:t>
              </a:r>
              <a:r>
                <a:rPr lang="en-US" altLang="zh-CN" sz="4400" b="1" dirty="0">
                  <a:ea typeface="楷体" panose="02010609060101010101" pitchFamily="49" charset="-122"/>
                  <a:sym typeface="+mn-lt"/>
                </a:rPr>
                <a:t>—C</a:t>
              </a:r>
              <a:r>
                <a:rPr lang="en-US" altLang="zh-CN" sz="4400" b="1" dirty="0">
                  <a:solidFill>
                    <a:srgbClr val="FF0000"/>
                  </a:solidFill>
                  <a:ea typeface="楷体" panose="02010609060101010101" pitchFamily="49" charset="-122"/>
                  <a:sym typeface="+mn-lt"/>
                </a:rPr>
                <a:t>H</a:t>
              </a:r>
              <a:r>
                <a:rPr lang="en-US" altLang="zh-CN" sz="4400" b="1" baseline="-25000" dirty="0">
                  <a:ea typeface="楷体" panose="02010609060101010101" pitchFamily="49" charset="-122"/>
                  <a:sym typeface="+mn-lt"/>
                </a:rPr>
                <a:t>3</a:t>
              </a:r>
              <a:endParaRPr lang="zh-CN" altLang="en-US" sz="4400" b="1" baseline="-25000" dirty="0">
                <a:ea typeface="楷体" panose="02010609060101010101" pitchFamily="49" charset="-122"/>
                <a:sym typeface="+mn-lt"/>
              </a:endParaRPr>
            </a:p>
          </p:txBody>
        </p:sp>
        <p:graphicFrame>
          <p:nvGraphicFramePr>
            <p:cNvPr id="23" name="对象 22">
              <a:extLst>
                <a:ext uri="{FF2B5EF4-FFF2-40B4-BE49-F238E27FC236}">
                  <a16:creationId xmlns:a16="http://schemas.microsoft.com/office/drawing/2014/main" xmlns="" id="{15A61EB5-312F-4AB5-847A-3F3494281864}"/>
                </a:ext>
              </a:extLst>
            </p:cNvPr>
            <p:cNvGraphicFramePr>
              <a:graphicFrameLocks noChangeAspect="1"/>
            </p:cNvGraphicFramePr>
            <p:nvPr>
              <p:extLst>
                <p:ext uri="{D42A27DB-BD31-4B8C-83A1-F6EECF244321}">
                  <p14:modId xmlns:p14="http://schemas.microsoft.com/office/powerpoint/2010/main" val="3467506637"/>
                </p:ext>
              </p:extLst>
            </p:nvPr>
          </p:nvGraphicFramePr>
          <p:xfrm>
            <a:off x="12273077" y="9435487"/>
            <a:ext cx="2160000" cy="2097393"/>
          </p:xfrm>
          <a:graphic>
            <a:graphicData uri="http://schemas.openxmlformats.org/presentationml/2006/ole">
              <mc:AlternateContent xmlns:mc="http://schemas.openxmlformats.org/markup-compatibility/2006">
                <mc:Choice xmlns:v="urn:schemas-microsoft-com:vml" Requires="v">
                  <p:oleObj spid="_x0000_s14526" name="CS ChemDraw Drawing" r:id="rId8" imgW="985731" imgH="956896" progId="ChemDraw.Document.6.0">
                    <p:embed/>
                  </p:oleObj>
                </mc:Choice>
                <mc:Fallback>
                  <p:oleObj name="CS ChemDraw Drawing" r:id="rId8" imgW="985731" imgH="956896" progId="ChemDraw.Document.6.0">
                    <p:embed/>
                    <p:pic>
                      <p:nvPicPr>
                        <p:cNvPr id="0" name=""/>
                        <p:cNvPicPr/>
                        <p:nvPr/>
                      </p:nvPicPr>
                      <p:blipFill>
                        <a:blip r:embed="rId9"/>
                        <a:stretch>
                          <a:fillRect/>
                        </a:stretch>
                      </p:blipFill>
                      <p:spPr>
                        <a:xfrm>
                          <a:off x="12273077" y="9435487"/>
                          <a:ext cx="2160000" cy="2097393"/>
                        </a:xfrm>
                        <a:prstGeom prst="rect">
                          <a:avLst/>
                        </a:prstGeom>
                      </p:spPr>
                    </p:pic>
                  </p:oleObj>
                </mc:Fallback>
              </mc:AlternateContent>
            </a:graphicData>
          </a:graphic>
        </p:graphicFrame>
        <p:sp>
          <p:nvSpPr>
            <p:cNvPr id="26" name="矩形 25">
              <a:extLst>
                <a:ext uri="{FF2B5EF4-FFF2-40B4-BE49-F238E27FC236}">
                  <a16:creationId xmlns:a16="http://schemas.microsoft.com/office/drawing/2014/main" xmlns="" id="{76DA5D6C-2536-44B3-89E0-9457FEC7C6A0}"/>
                </a:ext>
              </a:extLst>
            </p:cNvPr>
            <p:cNvSpPr/>
            <p:nvPr/>
          </p:nvSpPr>
          <p:spPr>
            <a:xfrm>
              <a:off x="4131470" y="8727601"/>
              <a:ext cx="8871339" cy="827150"/>
            </a:xfrm>
            <a:prstGeom prst="rect">
              <a:avLst/>
            </a:prstGeom>
          </p:spPr>
          <p:txBody>
            <a:bodyPr wrap="none">
              <a:spAutoFit/>
            </a:bodyPr>
            <a:lstStyle/>
            <a:p>
              <a:pPr marL="914400" lvl="0" indent="-914400" defTabSz="1825681">
                <a:lnSpc>
                  <a:spcPct val="120000"/>
                </a:lnSpc>
                <a:buFont typeface="Arial" panose="020B0604020202020204" pitchFamily="34" charset="0"/>
                <a:buChar char="•"/>
              </a:pPr>
              <a:r>
                <a:rPr lang="zh-CN" altLang="en-US" sz="4400" b="1" dirty="0">
                  <a:solidFill>
                    <a:prstClr val="black"/>
                  </a:solidFill>
                  <a:ea typeface="楷体" panose="02010609060101010101" pitchFamily="49" charset="-122"/>
                  <a:sym typeface="+mn-lt"/>
                </a:rPr>
                <a:t>同一</a:t>
              </a:r>
              <a:r>
                <a:rPr lang="en-US" altLang="zh-CN" sz="4400" b="1" dirty="0">
                  <a:solidFill>
                    <a:prstClr val="black"/>
                  </a:solidFill>
                  <a:ea typeface="楷体" panose="02010609060101010101" pitchFamily="49" charset="-122"/>
                  <a:sym typeface="+mn-lt"/>
                </a:rPr>
                <a:t>C</a:t>
              </a:r>
              <a:r>
                <a:rPr lang="zh-CN" altLang="en-US" sz="4400" b="1" dirty="0">
                  <a:solidFill>
                    <a:prstClr val="black"/>
                  </a:solidFill>
                  <a:ea typeface="楷体" panose="02010609060101010101" pitchFamily="49" charset="-122"/>
                  <a:sym typeface="+mn-lt"/>
                </a:rPr>
                <a:t>上连接的甲基氢是等效氢</a:t>
              </a:r>
            </a:p>
          </p:txBody>
        </p:sp>
        <p:graphicFrame>
          <p:nvGraphicFramePr>
            <p:cNvPr id="31" name="对象 30">
              <a:extLst>
                <a:ext uri="{FF2B5EF4-FFF2-40B4-BE49-F238E27FC236}">
                  <a16:creationId xmlns:a16="http://schemas.microsoft.com/office/drawing/2014/main" xmlns="" id="{ED434171-6D73-41FF-8DB3-450FF25AD4D5}"/>
                </a:ext>
              </a:extLst>
            </p:cNvPr>
            <p:cNvGraphicFramePr>
              <a:graphicFrameLocks noChangeAspect="1"/>
            </p:cNvGraphicFramePr>
            <p:nvPr>
              <p:extLst>
                <p:ext uri="{D42A27DB-BD31-4B8C-83A1-F6EECF244321}">
                  <p14:modId xmlns:p14="http://schemas.microsoft.com/office/powerpoint/2010/main" val="1690530783"/>
                </p:ext>
              </p:extLst>
            </p:nvPr>
          </p:nvGraphicFramePr>
          <p:xfrm>
            <a:off x="14795500" y="9410700"/>
            <a:ext cx="2590800" cy="2151063"/>
          </p:xfrm>
          <a:graphic>
            <a:graphicData uri="http://schemas.openxmlformats.org/presentationml/2006/ole">
              <mc:AlternateContent xmlns:mc="http://schemas.openxmlformats.org/markup-compatibility/2006">
                <mc:Choice xmlns:v="urn:schemas-microsoft-com:vml" Requires="v">
                  <p:oleObj spid="_x0000_s14527" name="CS ChemDraw Drawing" r:id="rId10" imgW="1246718" imgH="1034640" progId="ChemDraw.Document.6.0">
                    <p:embed/>
                  </p:oleObj>
                </mc:Choice>
                <mc:Fallback>
                  <p:oleObj name="CS ChemDraw Drawing" r:id="rId10" imgW="1246718" imgH="1034640" progId="ChemDraw.Document.6.0">
                    <p:embed/>
                    <p:pic>
                      <p:nvPicPr>
                        <p:cNvPr id="0" name=""/>
                        <p:cNvPicPr/>
                        <p:nvPr/>
                      </p:nvPicPr>
                      <p:blipFill>
                        <a:blip r:embed="rId11"/>
                        <a:stretch>
                          <a:fillRect/>
                        </a:stretch>
                      </p:blipFill>
                      <p:spPr>
                        <a:xfrm>
                          <a:off x="14795500" y="9410700"/>
                          <a:ext cx="2590800" cy="2151063"/>
                        </a:xfrm>
                        <a:prstGeom prst="rect">
                          <a:avLst/>
                        </a:prstGeom>
                      </p:spPr>
                    </p:pic>
                  </p:oleObj>
                </mc:Fallback>
              </mc:AlternateContent>
            </a:graphicData>
          </a:graphic>
        </p:graphicFrame>
      </p:grpSp>
    </p:spTree>
    <p:extLst>
      <p:ext uri="{BB962C8B-B14F-4D97-AF65-F5344CB8AC3E}">
        <p14:creationId xmlns:p14="http://schemas.microsoft.com/office/powerpoint/2010/main" val="272887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7765210" y="1683170"/>
            <a:ext cx="8840882"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同分异构体数目的判断方法</a:t>
            </a:r>
          </a:p>
        </p:txBody>
      </p:sp>
      <p:sp>
        <p:nvSpPr>
          <p:cNvPr id="24" name="TextBox 4">
            <a:extLst>
              <a:ext uri="{FF2B5EF4-FFF2-40B4-BE49-F238E27FC236}">
                <a16:creationId xmlns:a16="http://schemas.microsoft.com/office/drawing/2014/main" xmlns="" id="{3708095E-A9EB-4813-B1B3-1876946BC48C}"/>
              </a:ext>
            </a:extLst>
          </p:cNvPr>
          <p:cNvSpPr txBox="1"/>
          <p:nvPr/>
        </p:nvSpPr>
        <p:spPr>
          <a:xfrm>
            <a:off x="2472646" y="4516422"/>
            <a:ext cx="19262614" cy="1780296"/>
          </a:xfrm>
          <a:prstGeom prst="rect">
            <a:avLst/>
          </a:prstGeom>
          <a:noFill/>
        </p:spPr>
        <p:txBody>
          <a:bodyPr wrap="square" rtlCol="0">
            <a:spAutoFit/>
          </a:bodyPr>
          <a:lstStyle/>
          <a:p>
            <a:pPr marL="914400" indent="-914400" defTabSz="1825681">
              <a:lnSpc>
                <a:spcPct val="120000"/>
              </a:lnSpc>
              <a:buFont typeface="+mj-lt"/>
              <a:buAutoNum type="arabicPeriod"/>
            </a:pPr>
            <a:r>
              <a:rPr lang="zh-CN" altLang="en-US" sz="4800" b="1" dirty="0">
                <a:ea typeface="楷体" panose="02010609060101010101" pitchFamily="49" charset="-122"/>
                <a:sym typeface="+mn-lt"/>
              </a:rPr>
              <a:t>写出碳架结构</a:t>
            </a:r>
          </a:p>
          <a:p>
            <a:pPr marL="914400" indent="-914400" defTabSz="1825681">
              <a:lnSpc>
                <a:spcPct val="120000"/>
              </a:lnSpc>
              <a:buFont typeface="+mj-lt"/>
              <a:buAutoNum type="arabicPeriod"/>
            </a:pPr>
            <a:r>
              <a:rPr lang="zh-CN" altLang="en-US" sz="4800" b="1" dirty="0">
                <a:ea typeface="楷体" panose="02010609060101010101" pitchFamily="49" charset="-122"/>
                <a:sym typeface="+mn-lt"/>
              </a:rPr>
              <a:t>在碳架上依次固定一个官能团，移动第二个官能团</a:t>
            </a:r>
          </a:p>
        </p:txBody>
      </p:sp>
      <p:grpSp>
        <p:nvGrpSpPr>
          <p:cNvPr id="5" name="组合 4">
            <a:extLst>
              <a:ext uri="{FF2B5EF4-FFF2-40B4-BE49-F238E27FC236}">
                <a16:creationId xmlns:a16="http://schemas.microsoft.com/office/drawing/2014/main" xmlns="" id="{2ED90BF2-091E-4152-8309-C542D3696754}"/>
              </a:ext>
            </a:extLst>
          </p:cNvPr>
          <p:cNvGrpSpPr/>
          <p:nvPr/>
        </p:nvGrpSpPr>
        <p:grpSpPr>
          <a:xfrm>
            <a:off x="2172234" y="3167931"/>
            <a:ext cx="17770859" cy="1260000"/>
            <a:chOff x="2172234" y="3167931"/>
            <a:chExt cx="17770859" cy="1260000"/>
          </a:xfrm>
        </p:grpSpPr>
        <p:grpSp>
          <p:nvGrpSpPr>
            <p:cNvPr id="13" name="组合 12">
              <a:extLst>
                <a:ext uri="{FF2B5EF4-FFF2-40B4-BE49-F238E27FC236}">
                  <a16:creationId xmlns:a16="http://schemas.microsoft.com/office/drawing/2014/main" xmlns="" id="{3FFAF0CE-8924-419C-B1E5-9BB9422B620A}"/>
                </a:ext>
              </a:extLst>
            </p:cNvPr>
            <p:cNvGrpSpPr/>
            <p:nvPr/>
          </p:nvGrpSpPr>
          <p:grpSpPr>
            <a:xfrm>
              <a:off x="2172234" y="3167931"/>
              <a:ext cx="17770859" cy="1260000"/>
              <a:chOff x="2172234" y="3167931"/>
              <a:chExt cx="17770859" cy="1260000"/>
            </a:xfrm>
          </p:grpSpPr>
          <p:pic>
            <p:nvPicPr>
              <p:cNvPr id="12" name="图片 11" descr="图片包含 屏幕截图&#10;&#10;已生成极高可信度的说明">
                <a:extLst>
                  <a:ext uri="{FF2B5EF4-FFF2-40B4-BE49-F238E27FC236}">
                    <a16:creationId xmlns:a16="http://schemas.microsoft.com/office/drawing/2014/main" xmlns="" id="{06732235-03A2-41CE-8FA9-40C3932F87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72234" y="3167931"/>
                <a:ext cx="17770859" cy="1260000"/>
              </a:xfrm>
              <a:prstGeom prst="rect">
                <a:avLst/>
              </a:prstGeom>
            </p:spPr>
          </p:pic>
          <p:sp>
            <p:nvSpPr>
              <p:cNvPr id="27" name="TextBox 4">
                <a:extLst>
                  <a:ext uri="{FF2B5EF4-FFF2-40B4-BE49-F238E27FC236}">
                    <a16:creationId xmlns:a16="http://schemas.microsoft.com/office/drawing/2014/main" xmlns="" id="{4E35CCB3-A5EF-4CAE-A998-962F22A1F979}"/>
                  </a:ext>
                </a:extLst>
              </p:cNvPr>
              <p:cNvSpPr txBox="1"/>
              <p:nvPr/>
            </p:nvSpPr>
            <p:spPr>
              <a:xfrm>
                <a:off x="2708622" y="3329563"/>
                <a:ext cx="3098976" cy="827150"/>
              </a:xfrm>
              <a:prstGeom prst="rect">
                <a:avLst/>
              </a:prstGeom>
              <a:noFill/>
            </p:spPr>
            <p:txBody>
              <a:bodyPr wrap="square" rtlCol="0">
                <a:spAutoFit/>
              </a:bodyPr>
              <a:lstStyle/>
              <a:p>
                <a:pPr algn="ctr" defTabSz="1825681">
                  <a:lnSpc>
                    <a:spcPct val="120000"/>
                  </a:lnSpc>
                </a:pPr>
                <a:r>
                  <a:rPr lang="zh-CN" altLang="en-US" sz="4400" b="1" dirty="0">
                    <a:solidFill>
                      <a:prstClr val="black"/>
                    </a:solidFill>
                    <a:ea typeface="楷体" panose="02010609060101010101" pitchFamily="49" charset="-122"/>
                    <a:sym typeface="+mn-lt"/>
                  </a:rPr>
                  <a:t>定一移一法</a:t>
                </a:r>
                <a:endParaRPr lang="zh-CN" altLang="en-US" sz="4400" b="1" dirty="0">
                  <a:solidFill>
                    <a:srgbClr val="FF0000"/>
                  </a:solidFill>
                  <a:ea typeface="楷体" panose="02010609060101010101" pitchFamily="49" charset="-122"/>
                  <a:sym typeface="+mn-lt"/>
                </a:endParaRPr>
              </a:p>
            </p:txBody>
          </p:sp>
          <p:sp>
            <p:nvSpPr>
              <p:cNvPr id="21" name="TextBox 4">
                <a:extLst>
                  <a:ext uri="{FF2B5EF4-FFF2-40B4-BE49-F238E27FC236}">
                    <a16:creationId xmlns:a16="http://schemas.microsoft.com/office/drawing/2014/main" xmlns="" id="{6EFF52B8-CE95-4F03-B05A-526DB2EC6B78}"/>
                  </a:ext>
                </a:extLst>
              </p:cNvPr>
              <p:cNvSpPr txBox="1"/>
              <p:nvPr/>
            </p:nvSpPr>
            <p:spPr>
              <a:xfrm>
                <a:off x="6092495" y="3329563"/>
                <a:ext cx="13850597" cy="827150"/>
              </a:xfrm>
              <a:prstGeom prst="rect">
                <a:avLst/>
              </a:prstGeom>
              <a:noFill/>
            </p:spPr>
            <p:txBody>
              <a:bodyPr wrap="square" rtlCol="0">
                <a:spAutoFit/>
              </a:bodyPr>
              <a:lstStyle/>
              <a:p>
                <a:pPr algn="ctr" defTabSz="1825681">
                  <a:lnSpc>
                    <a:spcPct val="120000"/>
                  </a:lnSpc>
                </a:pPr>
                <a:r>
                  <a:rPr lang="zh-CN" altLang="en-US" sz="4400" b="1" dirty="0">
                    <a:solidFill>
                      <a:prstClr val="black"/>
                    </a:solidFill>
                    <a:ea typeface="楷体" panose="02010609060101010101" pitchFamily="49" charset="-122"/>
                    <a:sym typeface="+mn-lt"/>
                  </a:rPr>
                  <a:t>适用于确定含有两个或两个以上取代基的同分异构体</a:t>
                </a:r>
              </a:p>
            </p:txBody>
          </p:sp>
        </p:grpSp>
        <p:sp>
          <p:nvSpPr>
            <p:cNvPr id="2" name="椭圆 1">
              <a:extLst>
                <a:ext uri="{FF2B5EF4-FFF2-40B4-BE49-F238E27FC236}">
                  <a16:creationId xmlns:a16="http://schemas.microsoft.com/office/drawing/2014/main" xmlns="" id="{8E07B966-B94C-414F-9337-F818856C09BB}"/>
                </a:ext>
              </a:extLst>
            </p:cNvPr>
            <p:cNvSpPr/>
            <p:nvPr/>
          </p:nvSpPr>
          <p:spPr>
            <a:xfrm>
              <a:off x="2182552" y="3463979"/>
              <a:ext cx="722231" cy="722231"/>
            </a:xfrm>
            <a:prstGeom prst="ellipse">
              <a:avLst/>
            </a:prstGeom>
            <a:solidFill>
              <a:schemeClr val="bg1"/>
            </a:solidFill>
            <a:ln>
              <a:solidFill>
                <a:srgbClr val="1070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tx1"/>
                  </a:solidFill>
                </a:rPr>
                <a:t>3</a:t>
              </a:r>
              <a:endParaRPr lang="zh-CN" altLang="en-US" sz="4800" dirty="0">
                <a:solidFill>
                  <a:schemeClr val="tx1"/>
                </a:solidFill>
              </a:endParaRPr>
            </a:p>
          </p:txBody>
        </p:sp>
      </p:grpSp>
      <p:grpSp>
        <p:nvGrpSpPr>
          <p:cNvPr id="4" name="组合 3">
            <a:extLst>
              <a:ext uri="{FF2B5EF4-FFF2-40B4-BE49-F238E27FC236}">
                <a16:creationId xmlns:a16="http://schemas.microsoft.com/office/drawing/2014/main" xmlns="" id="{33332652-024D-4173-99E5-5CA1AD7F1DE6}"/>
              </a:ext>
            </a:extLst>
          </p:cNvPr>
          <p:cNvGrpSpPr/>
          <p:nvPr/>
        </p:nvGrpSpPr>
        <p:grpSpPr>
          <a:xfrm>
            <a:off x="1767194" y="7528735"/>
            <a:ext cx="21268635" cy="3263080"/>
            <a:chOff x="1767194" y="7528735"/>
            <a:chExt cx="21268635" cy="3263080"/>
          </a:xfrm>
        </p:grpSpPr>
        <p:sp>
          <p:nvSpPr>
            <p:cNvPr id="34" name="文本框 33">
              <a:extLst>
                <a:ext uri="{FF2B5EF4-FFF2-40B4-BE49-F238E27FC236}">
                  <a16:creationId xmlns:a16="http://schemas.microsoft.com/office/drawing/2014/main" xmlns="" id="{31F72F99-EB80-4E05-908F-B22357082A54}"/>
                </a:ext>
              </a:extLst>
            </p:cNvPr>
            <p:cNvSpPr txBox="1"/>
            <p:nvPr/>
          </p:nvSpPr>
          <p:spPr>
            <a:xfrm>
              <a:off x="1864649" y="8734749"/>
              <a:ext cx="21171180" cy="1421928"/>
            </a:xfrm>
            <a:prstGeom prst="rect">
              <a:avLst/>
            </a:prstGeom>
            <a:noFill/>
          </p:spPr>
          <p:txBody>
            <a:bodyPr wrap="none" rtlCol="0">
              <a:spAutoFit/>
            </a:bodyPr>
            <a:lstStyle/>
            <a:p>
              <a:pPr>
                <a:lnSpc>
                  <a:spcPct val="80000"/>
                </a:lnSpc>
              </a:pPr>
              <a:r>
                <a:rPr lang="en-US" altLang="zh-CN" sz="5400" b="1" dirty="0"/>
                <a:t>C—C—C—C     C—C—C—C  …  C—C—C—C     C—C—C—C  …</a:t>
              </a:r>
            </a:p>
            <a:p>
              <a:pPr>
                <a:lnSpc>
                  <a:spcPct val="80000"/>
                </a:lnSpc>
              </a:pPr>
              <a:r>
                <a:rPr lang="en-US" altLang="zh-CN" sz="5400" b="1" dirty="0"/>
                <a:t> </a:t>
              </a:r>
              <a:r>
                <a:rPr lang="en-US" altLang="zh-CN" sz="5400" b="1" dirty="0">
                  <a:solidFill>
                    <a:srgbClr val="FF0000"/>
                  </a:solidFill>
                </a:rPr>
                <a:t>1     2     3     4      1    2     3     4          1      2    3    4      1      2    3    4</a:t>
              </a:r>
              <a:endParaRPr lang="zh-CN" altLang="en-US" sz="5400" b="1" dirty="0">
                <a:solidFill>
                  <a:srgbClr val="FF0000"/>
                </a:solidFill>
              </a:endParaRPr>
            </a:p>
          </p:txBody>
        </p:sp>
        <p:grpSp>
          <p:nvGrpSpPr>
            <p:cNvPr id="35" name="组合 34">
              <a:extLst>
                <a:ext uri="{FF2B5EF4-FFF2-40B4-BE49-F238E27FC236}">
                  <a16:creationId xmlns:a16="http://schemas.microsoft.com/office/drawing/2014/main" xmlns="" id="{DB932EF9-F191-4BE4-B82D-E2620C3741AA}"/>
                </a:ext>
              </a:extLst>
            </p:cNvPr>
            <p:cNvGrpSpPr/>
            <p:nvPr/>
          </p:nvGrpSpPr>
          <p:grpSpPr>
            <a:xfrm>
              <a:off x="1864649" y="7587729"/>
              <a:ext cx="877163" cy="1343062"/>
              <a:chOff x="18421409" y="278065"/>
              <a:chExt cx="877163" cy="1343062"/>
            </a:xfrm>
          </p:grpSpPr>
          <p:sp>
            <p:nvSpPr>
              <p:cNvPr id="45" name="文本框 44">
                <a:extLst>
                  <a:ext uri="{FF2B5EF4-FFF2-40B4-BE49-F238E27FC236}">
                    <a16:creationId xmlns:a16="http://schemas.microsoft.com/office/drawing/2014/main" xmlns="" id="{D519CA96-6B59-4036-95A2-C85D329D686A}"/>
                  </a:ext>
                </a:extLst>
              </p:cNvPr>
              <p:cNvSpPr txBox="1"/>
              <p:nvPr/>
            </p:nvSpPr>
            <p:spPr>
              <a:xfrm>
                <a:off x="18421409" y="278065"/>
                <a:ext cx="877163" cy="923330"/>
              </a:xfrm>
              <a:prstGeom prst="rect">
                <a:avLst/>
              </a:prstGeom>
              <a:noFill/>
            </p:spPr>
            <p:txBody>
              <a:bodyPr wrap="none" rtlCol="0">
                <a:spAutoFit/>
              </a:bodyPr>
              <a:lstStyle/>
              <a:p>
                <a:r>
                  <a:rPr lang="en-US" altLang="zh-CN" sz="5400" b="1"/>
                  <a:t>Cl</a:t>
                </a:r>
                <a:endParaRPr lang="zh-CN" altLang="en-US" sz="5400" b="1" dirty="0"/>
              </a:p>
            </p:txBody>
          </p:sp>
          <p:sp>
            <p:nvSpPr>
              <p:cNvPr id="46" name="矩形 45">
                <a:extLst>
                  <a:ext uri="{FF2B5EF4-FFF2-40B4-BE49-F238E27FC236}">
                    <a16:creationId xmlns:a16="http://schemas.microsoft.com/office/drawing/2014/main" xmlns="" id="{C8E11495-36E9-42CA-B779-9E10DDE49185}"/>
                  </a:ext>
                </a:extLst>
              </p:cNvPr>
              <p:cNvSpPr/>
              <p:nvPr/>
            </p:nvSpPr>
            <p:spPr>
              <a:xfrm rot="5400000">
                <a:off x="18547087" y="918371"/>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grpSp>
          <p:nvGrpSpPr>
            <p:cNvPr id="36" name="组合 35">
              <a:extLst>
                <a:ext uri="{FF2B5EF4-FFF2-40B4-BE49-F238E27FC236}">
                  <a16:creationId xmlns:a16="http://schemas.microsoft.com/office/drawing/2014/main" xmlns="" id="{0AA27353-740C-4B42-A81E-5C9F6DF285A1}"/>
                </a:ext>
              </a:extLst>
            </p:cNvPr>
            <p:cNvGrpSpPr/>
            <p:nvPr/>
          </p:nvGrpSpPr>
          <p:grpSpPr>
            <a:xfrm>
              <a:off x="7932333" y="7613839"/>
              <a:ext cx="877163" cy="1343062"/>
              <a:chOff x="18421409" y="278065"/>
              <a:chExt cx="877163" cy="1343062"/>
            </a:xfrm>
          </p:grpSpPr>
          <p:sp>
            <p:nvSpPr>
              <p:cNvPr id="43" name="文本框 42">
                <a:extLst>
                  <a:ext uri="{FF2B5EF4-FFF2-40B4-BE49-F238E27FC236}">
                    <a16:creationId xmlns:a16="http://schemas.microsoft.com/office/drawing/2014/main" xmlns="" id="{38A79064-DB70-428B-B5B5-7AEBD0E12D14}"/>
                  </a:ext>
                </a:extLst>
              </p:cNvPr>
              <p:cNvSpPr txBox="1"/>
              <p:nvPr/>
            </p:nvSpPr>
            <p:spPr>
              <a:xfrm>
                <a:off x="18421409" y="278065"/>
                <a:ext cx="877163" cy="923330"/>
              </a:xfrm>
              <a:prstGeom prst="rect">
                <a:avLst/>
              </a:prstGeom>
              <a:noFill/>
            </p:spPr>
            <p:txBody>
              <a:bodyPr wrap="none" rtlCol="0">
                <a:spAutoFit/>
              </a:bodyPr>
              <a:lstStyle/>
              <a:p>
                <a:r>
                  <a:rPr lang="en-US" altLang="zh-CN" sz="5400" b="1"/>
                  <a:t>Cl</a:t>
                </a:r>
                <a:endParaRPr lang="zh-CN" altLang="en-US" sz="5400" b="1" dirty="0"/>
              </a:p>
            </p:txBody>
          </p:sp>
          <p:sp>
            <p:nvSpPr>
              <p:cNvPr id="44" name="矩形 43">
                <a:extLst>
                  <a:ext uri="{FF2B5EF4-FFF2-40B4-BE49-F238E27FC236}">
                    <a16:creationId xmlns:a16="http://schemas.microsoft.com/office/drawing/2014/main" xmlns="" id="{ECB8C139-D5AE-4593-9B1D-B10D6F8B8403}"/>
                  </a:ext>
                </a:extLst>
              </p:cNvPr>
              <p:cNvSpPr/>
              <p:nvPr/>
            </p:nvSpPr>
            <p:spPr>
              <a:xfrm rot="5400000">
                <a:off x="18547087" y="918371"/>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grpSp>
          <p:nvGrpSpPr>
            <p:cNvPr id="47" name="组合 46">
              <a:extLst>
                <a:ext uri="{FF2B5EF4-FFF2-40B4-BE49-F238E27FC236}">
                  <a16:creationId xmlns:a16="http://schemas.microsoft.com/office/drawing/2014/main" xmlns="" id="{78924BAA-26CD-4649-B35C-DA6BCCA59A7A}"/>
                </a:ext>
              </a:extLst>
            </p:cNvPr>
            <p:cNvGrpSpPr/>
            <p:nvPr/>
          </p:nvGrpSpPr>
          <p:grpSpPr>
            <a:xfrm>
              <a:off x="1767194" y="9328841"/>
              <a:ext cx="923330" cy="1462974"/>
              <a:chOff x="18406012" y="-173088"/>
              <a:chExt cx="923330" cy="1462974"/>
            </a:xfrm>
          </p:grpSpPr>
          <p:sp>
            <p:nvSpPr>
              <p:cNvPr id="48" name="文本框 47">
                <a:extLst>
                  <a:ext uri="{FF2B5EF4-FFF2-40B4-BE49-F238E27FC236}">
                    <a16:creationId xmlns:a16="http://schemas.microsoft.com/office/drawing/2014/main" xmlns="" id="{5F1736CD-D30E-455B-B305-36FDB711CDD4}"/>
                  </a:ext>
                </a:extLst>
              </p:cNvPr>
              <p:cNvSpPr txBox="1"/>
              <p:nvPr/>
            </p:nvSpPr>
            <p:spPr>
              <a:xfrm>
                <a:off x="18421409" y="366556"/>
                <a:ext cx="877163" cy="923330"/>
              </a:xfrm>
              <a:prstGeom prst="rect">
                <a:avLst/>
              </a:prstGeom>
              <a:noFill/>
            </p:spPr>
            <p:txBody>
              <a:bodyPr wrap="none" rtlCol="0">
                <a:spAutoFit/>
              </a:bodyPr>
              <a:lstStyle/>
              <a:p>
                <a:r>
                  <a:rPr lang="en-US" altLang="zh-CN" sz="5400" b="1" dirty="0"/>
                  <a:t>Cl</a:t>
                </a:r>
                <a:endParaRPr lang="zh-CN" altLang="en-US" sz="5400" b="1" dirty="0"/>
              </a:p>
            </p:txBody>
          </p:sp>
          <p:sp>
            <p:nvSpPr>
              <p:cNvPr id="49" name="矩形 48">
                <a:extLst>
                  <a:ext uri="{FF2B5EF4-FFF2-40B4-BE49-F238E27FC236}">
                    <a16:creationId xmlns:a16="http://schemas.microsoft.com/office/drawing/2014/main" xmlns="" id="{C3780343-E0F9-4B75-BC6F-ABA499F1ECD7}"/>
                  </a:ext>
                </a:extLst>
              </p:cNvPr>
              <p:cNvSpPr/>
              <p:nvPr/>
            </p:nvSpPr>
            <p:spPr>
              <a:xfrm rot="5400000">
                <a:off x="18429095" y="-196171"/>
                <a:ext cx="877163" cy="923330"/>
              </a:xfrm>
              <a:prstGeom prst="rect">
                <a:avLst/>
              </a:prstGeom>
            </p:spPr>
            <p:txBody>
              <a:bodyPr wrap="none">
                <a:spAutoFit/>
              </a:bodyPr>
              <a:lstStyle/>
              <a:p>
                <a:r>
                  <a:rPr lang="en-US" altLang="zh-CN" sz="5400" b="1" dirty="0">
                    <a:solidFill>
                      <a:prstClr val="black"/>
                    </a:solidFill>
                  </a:rPr>
                  <a:t>—</a:t>
                </a:r>
                <a:endParaRPr lang="zh-CN" altLang="en-US" sz="5400" dirty="0"/>
              </a:p>
            </p:txBody>
          </p:sp>
        </p:grpSp>
        <p:grpSp>
          <p:nvGrpSpPr>
            <p:cNvPr id="50" name="组合 49">
              <a:extLst>
                <a:ext uri="{FF2B5EF4-FFF2-40B4-BE49-F238E27FC236}">
                  <a16:creationId xmlns:a16="http://schemas.microsoft.com/office/drawing/2014/main" xmlns="" id="{C7A26AB7-AA51-4E37-B90C-A3240E101BE9}"/>
                </a:ext>
              </a:extLst>
            </p:cNvPr>
            <p:cNvGrpSpPr/>
            <p:nvPr/>
          </p:nvGrpSpPr>
          <p:grpSpPr>
            <a:xfrm>
              <a:off x="6698069" y="9328841"/>
              <a:ext cx="923330" cy="1462974"/>
              <a:chOff x="18406012" y="-173088"/>
              <a:chExt cx="923330" cy="1462974"/>
            </a:xfrm>
          </p:grpSpPr>
          <p:sp>
            <p:nvSpPr>
              <p:cNvPr id="51" name="文本框 50">
                <a:extLst>
                  <a:ext uri="{FF2B5EF4-FFF2-40B4-BE49-F238E27FC236}">
                    <a16:creationId xmlns:a16="http://schemas.microsoft.com/office/drawing/2014/main" xmlns="" id="{7687B223-8F1D-481E-97BF-D9FE64CD3647}"/>
                  </a:ext>
                </a:extLst>
              </p:cNvPr>
              <p:cNvSpPr txBox="1"/>
              <p:nvPr/>
            </p:nvSpPr>
            <p:spPr>
              <a:xfrm>
                <a:off x="18421409" y="366556"/>
                <a:ext cx="877163" cy="923330"/>
              </a:xfrm>
              <a:prstGeom prst="rect">
                <a:avLst/>
              </a:prstGeom>
              <a:noFill/>
            </p:spPr>
            <p:txBody>
              <a:bodyPr wrap="none" rtlCol="0">
                <a:spAutoFit/>
              </a:bodyPr>
              <a:lstStyle/>
              <a:p>
                <a:r>
                  <a:rPr lang="en-US" altLang="zh-CN" sz="5400" b="1" dirty="0"/>
                  <a:t>Cl</a:t>
                </a:r>
                <a:endParaRPr lang="zh-CN" altLang="en-US" sz="5400" b="1" dirty="0"/>
              </a:p>
            </p:txBody>
          </p:sp>
          <p:sp>
            <p:nvSpPr>
              <p:cNvPr id="54" name="矩形 53">
                <a:extLst>
                  <a:ext uri="{FF2B5EF4-FFF2-40B4-BE49-F238E27FC236}">
                    <a16:creationId xmlns:a16="http://schemas.microsoft.com/office/drawing/2014/main" xmlns="" id="{D6223AB3-2E5D-4633-9B31-58CD979861C1}"/>
                  </a:ext>
                </a:extLst>
              </p:cNvPr>
              <p:cNvSpPr/>
              <p:nvPr/>
            </p:nvSpPr>
            <p:spPr>
              <a:xfrm rot="5400000">
                <a:off x="18429095" y="-196171"/>
                <a:ext cx="877163" cy="923330"/>
              </a:xfrm>
              <a:prstGeom prst="rect">
                <a:avLst/>
              </a:prstGeom>
            </p:spPr>
            <p:txBody>
              <a:bodyPr wrap="none">
                <a:spAutoFit/>
              </a:bodyPr>
              <a:lstStyle/>
              <a:p>
                <a:r>
                  <a:rPr lang="en-US" altLang="zh-CN" sz="5400" b="1" dirty="0">
                    <a:solidFill>
                      <a:prstClr val="black"/>
                    </a:solidFill>
                  </a:rPr>
                  <a:t>—</a:t>
                </a:r>
                <a:endParaRPr lang="zh-CN" altLang="en-US" sz="5400" dirty="0"/>
              </a:p>
            </p:txBody>
          </p:sp>
        </p:grpSp>
        <p:grpSp>
          <p:nvGrpSpPr>
            <p:cNvPr id="58" name="组合 57">
              <a:extLst>
                <a:ext uri="{FF2B5EF4-FFF2-40B4-BE49-F238E27FC236}">
                  <a16:creationId xmlns:a16="http://schemas.microsoft.com/office/drawing/2014/main" xmlns="" id="{7903DB60-85FF-477E-ACCA-A1B0F10315C6}"/>
                </a:ext>
              </a:extLst>
            </p:cNvPr>
            <p:cNvGrpSpPr/>
            <p:nvPr/>
          </p:nvGrpSpPr>
          <p:grpSpPr>
            <a:xfrm>
              <a:off x="13608891" y="7528735"/>
              <a:ext cx="877163" cy="1343062"/>
              <a:chOff x="18421409" y="278065"/>
              <a:chExt cx="877163" cy="1343062"/>
            </a:xfrm>
          </p:grpSpPr>
          <p:sp>
            <p:nvSpPr>
              <p:cNvPr id="59" name="文本框 58">
                <a:extLst>
                  <a:ext uri="{FF2B5EF4-FFF2-40B4-BE49-F238E27FC236}">
                    <a16:creationId xmlns:a16="http://schemas.microsoft.com/office/drawing/2014/main" xmlns="" id="{23CF1BB8-45F6-4E57-A8AA-931CF9D78A52}"/>
                  </a:ext>
                </a:extLst>
              </p:cNvPr>
              <p:cNvSpPr txBox="1"/>
              <p:nvPr/>
            </p:nvSpPr>
            <p:spPr>
              <a:xfrm>
                <a:off x="18421409" y="278065"/>
                <a:ext cx="877163" cy="923330"/>
              </a:xfrm>
              <a:prstGeom prst="rect">
                <a:avLst/>
              </a:prstGeom>
              <a:noFill/>
            </p:spPr>
            <p:txBody>
              <a:bodyPr wrap="none" rtlCol="0">
                <a:spAutoFit/>
              </a:bodyPr>
              <a:lstStyle/>
              <a:p>
                <a:r>
                  <a:rPr lang="en-US" altLang="zh-CN" sz="5400" b="1"/>
                  <a:t>Cl</a:t>
                </a:r>
                <a:endParaRPr lang="zh-CN" altLang="en-US" sz="5400" b="1" dirty="0"/>
              </a:p>
            </p:txBody>
          </p:sp>
          <p:sp>
            <p:nvSpPr>
              <p:cNvPr id="60" name="矩形 59">
                <a:extLst>
                  <a:ext uri="{FF2B5EF4-FFF2-40B4-BE49-F238E27FC236}">
                    <a16:creationId xmlns:a16="http://schemas.microsoft.com/office/drawing/2014/main" xmlns="" id="{DCF43C9B-A28A-40A0-92C6-D4F44768EAB6}"/>
                  </a:ext>
                </a:extLst>
              </p:cNvPr>
              <p:cNvSpPr/>
              <p:nvPr/>
            </p:nvSpPr>
            <p:spPr>
              <a:xfrm rot="5400000">
                <a:off x="18547087" y="918371"/>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grpSp>
          <p:nvGrpSpPr>
            <p:cNvPr id="61" name="组合 60">
              <a:extLst>
                <a:ext uri="{FF2B5EF4-FFF2-40B4-BE49-F238E27FC236}">
                  <a16:creationId xmlns:a16="http://schemas.microsoft.com/office/drawing/2014/main" xmlns="" id="{0DD32DC2-01E8-403C-8B92-C75CFB6DE4FC}"/>
                </a:ext>
              </a:extLst>
            </p:cNvPr>
            <p:cNvGrpSpPr/>
            <p:nvPr/>
          </p:nvGrpSpPr>
          <p:grpSpPr>
            <a:xfrm>
              <a:off x="13511436" y="9269847"/>
              <a:ext cx="923330" cy="1462974"/>
              <a:chOff x="18406012" y="-173088"/>
              <a:chExt cx="923330" cy="1462974"/>
            </a:xfrm>
          </p:grpSpPr>
          <p:sp>
            <p:nvSpPr>
              <p:cNvPr id="62" name="文本框 61">
                <a:extLst>
                  <a:ext uri="{FF2B5EF4-FFF2-40B4-BE49-F238E27FC236}">
                    <a16:creationId xmlns:a16="http://schemas.microsoft.com/office/drawing/2014/main" xmlns="" id="{6A0A1A31-AFF2-46C3-B51D-96C3C6B58889}"/>
                  </a:ext>
                </a:extLst>
              </p:cNvPr>
              <p:cNvSpPr txBox="1"/>
              <p:nvPr/>
            </p:nvSpPr>
            <p:spPr>
              <a:xfrm>
                <a:off x="18421409" y="366556"/>
                <a:ext cx="877163" cy="923330"/>
              </a:xfrm>
              <a:prstGeom prst="rect">
                <a:avLst/>
              </a:prstGeom>
              <a:noFill/>
            </p:spPr>
            <p:txBody>
              <a:bodyPr wrap="none" rtlCol="0">
                <a:spAutoFit/>
              </a:bodyPr>
              <a:lstStyle/>
              <a:p>
                <a:r>
                  <a:rPr lang="en-US" altLang="zh-CN" sz="5400" b="1" dirty="0"/>
                  <a:t>Cl</a:t>
                </a:r>
                <a:endParaRPr lang="zh-CN" altLang="en-US" sz="5400" b="1" dirty="0"/>
              </a:p>
            </p:txBody>
          </p:sp>
          <p:sp>
            <p:nvSpPr>
              <p:cNvPr id="63" name="矩形 62">
                <a:extLst>
                  <a:ext uri="{FF2B5EF4-FFF2-40B4-BE49-F238E27FC236}">
                    <a16:creationId xmlns:a16="http://schemas.microsoft.com/office/drawing/2014/main" xmlns="" id="{1B7C3D6A-18B7-4D01-84EA-4A47A015B683}"/>
                  </a:ext>
                </a:extLst>
              </p:cNvPr>
              <p:cNvSpPr/>
              <p:nvPr/>
            </p:nvSpPr>
            <p:spPr>
              <a:xfrm rot="5400000">
                <a:off x="18429095" y="-196171"/>
                <a:ext cx="877163" cy="923330"/>
              </a:xfrm>
              <a:prstGeom prst="rect">
                <a:avLst/>
              </a:prstGeom>
            </p:spPr>
            <p:txBody>
              <a:bodyPr wrap="none">
                <a:spAutoFit/>
              </a:bodyPr>
              <a:lstStyle/>
              <a:p>
                <a:r>
                  <a:rPr lang="en-US" altLang="zh-CN" sz="5400" b="1" dirty="0">
                    <a:solidFill>
                      <a:prstClr val="black"/>
                    </a:solidFill>
                  </a:rPr>
                  <a:t>—</a:t>
                </a:r>
                <a:endParaRPr lang="zh-CN" altLang="en-US" sz="5400" dirty="0"/>
              </a:p>
            </p:txBody>
          </p:sp>
        </p:grpSp>
        <p:grpSp>
          <p:nvGrpSpPr>
            <p:cNvPr id="64" name="组合 63">
              <a:extLst>
                <a:ext uri="{FF2B5EF4-FFF2-40B4-BE49-F238E27FC236}">
                  <a16:creationId xmlns:a16="http://schemas.microsoft.com/office/drawing/2014/main" xmlns="" id="{81164DF3-F239-4C02-985B-267920C1BEDA}"/>
                </a:ext>
              </a:extLst>
            </p:cNvPr>
            <p:cNvGrpSpPr/>
            <p:nvPr/>
          </p:nvGrpSpPr>
          <p:grpSpPr>
            <a:xfrm>
              <a:off x="19596383" y="7554845"/>
              <a:ext cx="877163" cy="1343062"/>
              <a:chOff x="18421409" y="278065"/>
              <a:chExt cx="877163" cy="1343062"/>
            </a:xfrm>
          </p:grpSpPr>
          <p:sp>
            <p:nvSpPr>
              <p:cNvPr id="65" name="文本框 64">
                <a:extLst>
                  <a:ext uri="{FF2B5EF4-FFF2-40B4-BE49-F238E27FC236}">
                    <a16:creationId xmlns:a16="http://schemas.microsoft.com/office/drawing/2014/main" xmlns="" id="{121AA5BA-63EC-4BA1-BE44-3736A3F5D4A5}"/>
                  </a:ext>
                </a:extLst>
              </p:cNvPr>
              <p:cNvSpPr txBox="1"/>
              <p:nvPr/>
            </p:nvSpPr>
            <p:spPr>
              <a:xfrm>
                <a:off x="18421409" y="278065"/>
                <a:ext cx="877163" cy="923330"/>
              </a:xfrm>
              <a:prstGeom prst="rect">
                <a:avLst/>
              </a:prstGeom>
              <a:noFill/>
            </p:spPr>
            <p:txBody>
              <a:bodyPr wrap="none" rtlCol="0">
                <a:spAutoFit/>
              </a:bodyPr>
              <a:lstStyle/>
              <a:p>
                <a:r>
                  <a:rPr lang="en-US" altLang="zh-CN" sz="5400" b="1"/>
                  <a:t>Cl</a:t>
                </a:r>
                <a:endParaRPr lang="zh-CN" altLang="en-US" sz="5400" b="1" dirty="0"/>
              </a:p>
            </p:txBody>
          </p:sp>
          <p:sp>
            <p:nvSpPr>
              <p:cNvPr id="66" name="矩形 65">
                <a:extLst>
                  <a:ext uri="{FF2B5EF4-FFF2-40B4-BE49-F238E27FC236}">
                    <a16:creationId xmlns:a16="http://schemas.microsoft.com/office/drawing/2014/main" xmlns="" id="{5A543DF3-7E47-4865-A8B1-1CCFF0EEC187}"/>
                  </a:ext>
                </a:extLst>
              </p:cNvPr>
              <p:cNvSpPr/>
              <p:nvPr/>
            </p:nvSpPr>
            <p:spPr>
              <a:xfrm rot="5400000">
                <a:off x="18547087" y="918371"/>
                <a:ext cx="697627" cy="707886"/>
              </a:xfrm>
              <a:prstGeom prst="rect">
                <a:avLst/>
              </a:prstGeom>
            </p:spPr>
            <p:txBody>
              <a:bodyPr wrap="none">
                <a:spAutoFit/>
              </a:bodyPr>
              <a:lstStyle/>
              <a:p>
                <a:r>
                  <a:rPr lang="en-US" altLang="zh-CN" sz="4000" b="1" dirty="0">
                    <a:solidFill>
                      <a:prstClr val="black"/>
                    </a:solidFill>
                  </a:rPr>
                  <a:t>—</a:t>
                </a:r>
                <a:endParaRPr lang="zh-CN" altLang="en-US" sz="2400" dirty="0"/>
              </a:p>
            </p:txBody>
          </p:sp>
        </p:grpSp>
        <p:grpSp>
          <p:nvGrpSpPr>
            <p:cNvPr id="67" name="组合 66">
              <a:extLst>
                <a:ext uri="{FF2B5EF4-FFF2-40B4-BE49-F238E27FC236}">
                  <a16:creationId xmlns:a16="http://schemas.microsoft.com/office/drawing/2014/main" xmlns="" id="{4318D58E-824E-4D66-A671-AED17DBA67B2}"/>
                </a:ext>
              </a:extLst>
            </p:cNvPr>
            <p:cNvGrpSpPr/>
            <p:nvPr/>
          </p:nvGrpSpPr>
          <p:grpSpPr>
            <a:xfrm>
              <a:off x="18362119" y="9269847"/>
              <a:ext cx="923330" cy="1462974"/>
              <a:chOff x="18406012" y="-173088"/>
              <a:chExt cx="923330" cy="1462974"/>
            </a:xfrm>
          </p:grpSpPr>
          <p:sp>
            <p:nvSpPr>
              <p:cNvPr id="68" name="文本框 67">
                <a:extLst>
                  <a:ext uri="{FF2B5EF4-FFF2-40B4-BE49-F238E27FC236}">
                    <a16:creationId xmlns:a16="http://schemas.microsoft.com/office/drawing/2014/main" xmlns="" id="{C924977D-B6B4-4329-B7F4-13D325AB4140}"/>
                  </a:ext>
                </a:extLst>
              </p:cNvPr>
              <p:cNvSpPr txBox="1"/>
              <p:nvPr/>
            </p:nvSpPr>
            <p:spPr>
              <a:xfrm>
                <a:off x="18421409" y="366556"/>
                <a:ext cx="877163" cy="923330"/>
              </a:xfrm>
              <a:prstGeom prst="rect">
                <a:avLst/>
              </a:prstGeom>
              <a:noFill/>
            </p:spPr>
            <p:txBody>
              <a:bodyPr wrap="none" rtlCol="0">
                <a:spAutoFit/>
              </a:bodyPr>
              <a:lstStyle/>
              <a:p>
                <a:r>
                  <a:rPr lang="en-US" altLang="zh-CN" sz="5400" b="1" dirty="0"/>
                  <a:t>Cl</a:t>
                </a:r>
                <a:endParaRPr lang="zh-CN" altLang="en-US" sz="5400" b="1" dirty="0"/>
              </a:p>
            </p:txBody>
          </p:sp>
          <p:sp>
            <p:nvSpPr>
              <p:cNvPr id="69" name="矩形 68">
                <a:extLst>
                  <a:ext uri="{FF2B5EF4-FFF2-40B4-BE49-F238E27FC236}">
                    <a16:creationId xmlns:a16="http://schemas.microsoft.com/office/drawing/2014/main" xmlns="" id="{5FFB04AE-0824-4BB2-BC46-FBAE076103D1}"/>
                  </a:ext>
                </a:extLst>
              </p:cNvPr>
              <p:cNvSpPr/>
              <p:nvPr/>
            </p:nvSpPr>
            <p:spPr>
              <a:xfrm rot="5400000">
                <a:off x="18429095" y="-196171"/>
                <a:ext cx="877163" cy="923330"/>
              </a:xfrm>
              <a:prstGeom prst="rect">
                <a:avLst/>
              </a:prstGeom>
            </p:spPr>
            <p:txBody>
              <a:bodyPr wrap="none">
                <a:spAutoFit/>
              </a:bodyPr>
              <a:lstStyle/>
              <a:p>
                <a:r>
                  <a:rPr lang="en-US" altLang="zh-CN" sz="5400" b="1" dirty="0">
                    <a:solidFill>
                      <a:prstClr val="black"/>
                    </a:solidFill>
                  </a:rPr>
                  <a:t>—</a:t>
                </a:r>
                <a:endParaRPr lang="zh-CN" altLang="en-US" sz="5400" dirty="0"/>
              </a:p>
            </p:txBody>
          </p:sp>
        </p:grpSp>
      </p:grpSp>
    </p:spTree>
    <p:extLst>
      <p:ext uri="{BB962C8B-B14F-4D97-AF65-F5344CB8AC3E}">
        <p14:creationId xmlns:p14="http://schemas.microsoft.com/office/powerpoint/2010/main" val="404458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20650" y="4338000"/>
            <a:ext cx="2745000" cy="4596059"/>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r="45499"/>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84" tIns="32692" rIns="65384" bIns="32692"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第</a:t>
              </a:r>
              <a:r>
                <a:rPr lang="en-US" altLang="zh-CN" sz="3600" dirty="0">
                  <a:solidFill>
                    <a:prstClr val="black"/>
                  </a:solidFill>
                  <a:latin typeface="+mn-lt"/>
                  <a:ea typeface="宋体" panose="02010600030101010101" pitchFamily="2" charset="-122"/>
                  <a:sym typeface="+mn-lt"/>
                </a:rPr>
                <a:t>2</a:t>
              </a:r>
              <a:r>
                <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7</a:t>
              </a: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课  </a:t>
              </a:r>
              <a:endParaRPr kumimoji="0" lang="en-US" altLang="zh-CN"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endParaRPr>
            </a:p>
            <a:p>
              <a:pPr marL="0" marR="0" lvl="0" indent="0" algn="ctr" defTabSz="182753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mn-lt"/>
                  <a:ea typeface="宋体" panose="02010600030101010101" pitchFamily="2" charset="-122"/>
                  <a:cs typeface="+mn-cs"/>
                  <a:sym typeface="+mn-lt"/>
                </a:rPr>
                <a:t>方法便笺</a:t>
              </a:r>
              <a:r>
                <a:rPr kumimoji="0" lang="en-US" altLang="zh-CN"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rPr>
                <a:t>P212</a:t>
              </a:r>
              <a:endParaRPr kumimoji="0" lang="zh-CN" altLang="en-US" sz="3600" b="1" i="0" u="none" strike="noStrike" kern="1200" cap="none" spc="0" normalizeH="0" baseline="0" noProof="0" dirty="0">
                <a:ln>
                  <a:noFill/>
                </a:ln>
                <a:solidFill>
                  <a:srgbClr val="FF0000"/>
                </a:solidFill>
                <a:effectLst/>
                <a:uLnTx/>
                <a:uFillTx/>
                <a:latin typeface="+mn-lt"/>
                <a:ea typeface="宋体" panose="02010600030101010101" pitchFamily="2" charset="-122"/>
                <a:cs typeface="+mn-cs"/>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599" y="0"/>
            <a:ext cx="5139508" cy="2160000"/>
          </a:xfrm>
          <a:prstGeom prst="rect">
            <a:avLst/>
          </a:prstGeom>
        </p:spPr>
      </p:pic>
      <p:sp>
        <p:nvSpPr>
          <p:cNvPr id="20" name="矩形 19">
            <a:extLst>
              <a:ext uri="{FF2B5EF4-FFF2-40B4-BE49-F238E27FC236}">
                <a16:creationId xmlns:a16="http://schemas.microsoft.com/office/drawing/2014/main" xmlns="" id="{78D51DAA-55A7-4C63-BCEF-51E829ED811F}"/>
              </a:ext>
            </a:extLst>
          </p:cNvPr>
          <p:cNvSpPr/>
          <p:nvPr/>
        </p:nvSpPr>
        <p:spPr>
          <a:xfrm>
            <a:off x="7765210" y="1199841"/>
            <a:ext cx="8840882" cy="953659"/>
          </a:xfrm>
          <a:prstGeom prst="rect">
            <a:avLst/>
          </a:prstGeom>
        </p:spPr>
        <p:txBody>
          <a:bodyPr wrap="none">
            <a:spAutoFit/>
          </a:bodyPr>
          <a:lstStyle/>
          <a:p>
            <a:pPr algn="ctr" defTabSz="1826594"/>
            <a:r>
              <a:rPr lang="zh-CN" altLang="en-US" sz="5597" b="1" dirty="0">
                <a:solidFill>
                  <a:prstClr val="black"/>
                </a:solidFill>
                <a:ea typeface="黑体" panose="02010609060101010101" pitchFamily="49" charset="-122"/>
                <a:sym typeface="+mn-lt"/>
              </a:rPr>
              <a:t>同分异构体数目的判断方法</a:t>
            </a:r>
          </a:p>
        </p:txBody>
      </p:sp>
      <p:sp>
        <p:nvSpPr>
          <p:cNvPr id="24" name="TextBox 4">
            <a:extLst>
              <a:ext uri="{FF2B5EF4-FFF2-40B4-BE49-F238E27FC236}">
                <a16:creationId xmlns:a16="http://schemas.microsoft.com/office/drawing/2014/main" xmlns="" id="{3708095E-A9EB-4813-B1B3-1876946BC48C}"/>
              </a:ext>
            </a:extLst>
          </p:cNvPr>
          <p:cNvSpPr txBox="1"/>
          <p:nvPr/>
        </p:nvSpPr>
        <p:spPr>
          <a:xfrm>
            <a:off x="2472646" y="4516422"/>
            <a:ext cx="19262614" cy="1780296"/>
          </a:xfrm>
          <a:prstGeom prst="rect">
            <a:avLst/>
          </a:prstGeom>
          <a:noFill/>
        </p:spPr>
        <p:txBody>
          <a:bodyPr wrap="square" rtlCol="0">
            <a:spAutoFit/>
          </a:bodyPr>
          <a:lstStyle/>
          <a:p>
            <a:pPr marL="914400" indent="-914400" defTabSz="1825681">
              <a:lnSpc>
                <a:spcPct val="120000"/>
              </a:lnSpc>
              <a:buFont typeface="+mj-lt"/>
              <a:buAutoNum type="arabicPeriod"/>
            </a:pPr>
            <a:r>
              <a:rPr lang="zh-CN" altLang="en-US" sz="4800" b="1" dirty="0">
                <a:ea typeface="楷体" panose="02010609060101010101" pitchFamily="49" charset="-122"/>
                <a:sym typeface="+mn-lt"/>
              </a:rPr>
              <a:t>烃中含有</a:t>
            </a:r>
            <a:r>
              <a:rPr lang="en-US" altLang="zh-CN" sz="4800" b="1" i="1" dirty="0">
                <a:ea typeface="楷体" panose="02010609060101010101" pitchFamily="49" charset="-122"/>
                <a:sym typeface="+mn-lt"/>
              </a:rPr>
              <a:t>a</a:t>
            </a:r>
            <a:r>
              <a:rPr lang="zh-CN" altLang="en-US" sz="4800" b="1" dirty="0">
                <a:ea typeface="楷体" panose="02010609060101010101" pitchFamily="49" charset="-122"/>
                <a:sym typeface="+mn-lt"/>
              </a:rPr>
              <a:t>个</a:t>
            </a:r>
            <a:r>
              <a:rPr lang="en-US" altLang="zh-CN" sz="4800" b="1" dirty="0">
                <a:ea typeface="楷体" panose="02010609060101010101" pitchFamily="49" charset="-122"/>
                <a:sym typeface="+mn-lt"/>
              </a:rPr>
              <a:t>H</a:t>
            </a:r>
            <a:r>
              <a:rPr lang="zh-CN" altLang="en-US" sz="4800" b="1" dirty="0">
                <a:ea typeface="楷体" panose="02010609060101010101" pitchFamily="49" charset="-122"/>
                <a:sym typeface="+mn-lt"/>
              </a:rPr>
              <a:t>，其</a:t>
            </a:r>
            <a:r>
              <a:rPr lang="en-US" altLang="zh-CN" sz="4800" b="1" i="1" dirty="0">
                <a:ea typeface="楷体" panose="02010609060101010101" pitchFamily="49" charset="-122"/>
                <a:sym typeface="+mn-lt"/>
              </a:rPr>
              <a:t>n</a:t>
            </a:r>
            <a:r>
              <a:rPr lang="zh-CN" altLang="en-US" sz="4800" b="1" dirty="0">
                <a:ea typeface="楷体" panose="02010609060101010101" pitchFamily="49" charset="-122"/>
                <a:sym typeface="+mn-lt"/>
              </a:rPr>
              <a:t>元取代物和</a:t>
            </a:r>
            <a:r>
              <a:rPr lang="en-US" altLang="zh-CN" sz="4800" b="1" i="1" dirty="0">
                <a:ea typeface="楷体" panose="02010609060101010101" pitchFamily="49" charset="-122"/>
                <a:sym typeface="+mn-lt"/>
              </a:rPr>
              <a:t>a</a:t>
            </a:r>
            <a:r>
              <a:rPr lang="en-US" altLang="zh-CN" sz="4800" b="1" dirty="0">
                <a:ea typeface="楷体" panose="02010609060101010101" pitchFamily="49" charset="-122"/>
                <a:sym typeface="+mn-lt"/>
              </a:rPr>
              <a:t>-</a:t>
            </a:r>
            <a:r>
              <a:rPr lang="en-US" altLang="zh-CN" sz="4800" b="1" i="1" dirty="0">
                <a:ea typeface="楷体" panose="02010609060101010101" pitchFamily="49" charset="-122"/>
                <a:sym typeface="+mn-lt"/>
              </a:rPr>
              <a:t>n</a:t>
            </a:r>
            <a:r>
              <a:rPr lang="zh-CN" altLang="en-US" sz="4800" b="1" dirty="0">
                <a:ea typeface="楷体" panose="02010609060101010101" pitchFamily="49" charset="-122"/>
                <a:sym typeface="+mn-lt"/>
              </a:rPr>
              <a:t>元取代物的同分异构数目相等</a:t>
            </a:r>
          </a:p>
          <a:p>
            <a:pPr marL="914400" indent="-914400" defTabSz="1825681">
              <a:lnSpc>
                <a:spcPct val="120000"/>
              </a:lnSpc>
              <a:buFont typeface="+mj-lt"/>
              <a:buAutoNum type="arabicPeriod"/>
            </a:pPr>
            <a:r>
              <a:rPr lang="zh-CN" altLang="en-US" sz="4800" b="1" dirty="0">
                <a:ea typeface="楷体" panose="02010609060101010101" pitchFamily="49" charset="-122"/>
                <a:sym typeface="+mn-lt"/>
              </a:rPr>
              <a:t>将对应取代基进行代换，直接得出同分异构体数目</a:t>
            </a:r>
          </a:p>
        </p:txBody>
      </p:sp>
      <p:grpSp>
        <p:nvGrpSpPr>
          <p:cNvPr id="5" name="组合 4">
            <a:extLst>
              <a:ext uri="{FF2B5EF4-FFF2-40B4-BE49-F238E27FC236}">
                <a16:creationId xmlns:a16="http://schemas.microsoft.com/office/drawing/2014/main" xmlns="" id="{2ED90BF2-091E-4152-8309-C542D3696754}"/>
              </a:ext>
            </a:extLst>
          </p:cNvPr>
          <p:cNvGrpSpPr/>
          <p:nvPr/>
        </p:nvGrpSpPr>
        <p:grpSpPr>
          <a:xfrm>
            <a:off x="2153054" y="2400854"/>
            <a:ext cx="20064534" cy="2230138"/>
            <a:chOff x="2153054" y="2636830"/>
            <a:chExt cx="18288212" cy="2230138"/>
          </a:xfrm>
        </p:grpSpPr>
        <p:grpSp>
          <p:nvGrpSpPr>
            <p:cNvPr id="13" name="组合 12">
              <a:extLst>
                <a:ext uri="{FF2B5EF4-FFF2-40B4-BE49-F238E27FC236}">
                  <a16:creationId xmlns:a16="http://schemas.microsoft.com/office/drawing/2014/main" xmlns="" id="{3FFAF0CE-8924-419C-B1E5-9BB9422B620A}"/>
                </a:ext>
              </a:extLst>
            </p:cNvPr>
            <p:cNvGrpSpPr/>
            <p:nvPr/>
          </p:nvGrpSpPr>
          <p:grpSpPr>
            <a:xfrm>
              <a:off x="2172234" y="2636830"/>
              <a:ext cx="18269032" cy="2230138"/>
              <a:chOff x="2172234" y="2636830"/>
              <a:chExt cx="18269032" cy="2230138"/>
            </a:xfrm>
          </p:grpSpPr>
          <p:pic>
            <p:nvPicPr>
              <p:cNvPr id="12" name="图片 11" descr="图片包含 屏幕截图&#10;&#10;已生成极高可信度的说明">
                <a:extLst>
                  <a:ext uri="{FF2B5EF4-FFF2-40B4-BE49-F238E27FC236}">
                    <a16:creationId xmlns:a16="http://schemas.microsoft.com/office/drawing/2014/main" xmlns="" id="{06732235-03A2-41CE-8FA9-40C3932F87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72234" y="2636830"/>
                <a:ext cx="18269031" cy="2230138"/>
              </a:xfrm>
              <a:prstGeom prst="rect">
                <a:avLst/>
              </a:prstGeom>
            </p:spPr>
          </p:pic>
          <p:sp>
            <p:nvSpPr>
              <p:cNvPr id="27" name="TextBox 4">
                <a:extLst>
                  <a:ext uri="{FF2B5EF4-FFF2-40B4-BE49-F238E27FC236}">
                    <a16:creationId xmlns:a16="http://schemas.microsoft.com/office/drawing/2014/main" xmlns="" id="{4E35CCB3-A5EF-4CAE-A998-962F22A1F979}"/>
                  </a:ext>
                </a:extLst>
              </p:cNvPr>
              <p:cNvSpPr txBox="1"/>
              <p:nvPr/>
            </p:nvSpPr>
            <p:spPr>
              <a:xfrm>
                <a:off x="2620131" y="3270569"/>
                <a:ext cx="2700001" cy="827150"/>
              </a:xfrm>
              <a:prstGeom prst="rect">
                <a:avLst/>
              </a:prstGeom>
              <a:noFill/>
            </p:spPr>
            <p:txBody>
              <a:bodyPr wrap="square" rtlCol="0">
                <a:spAutoFit/>
              </a:bodyPr>
              <a:lstStyle/>
              <a:p>
                <a:pPr algn="ctr" defTabSz="1825681">
                  <a:lnSpc>
                    <a:spcPct val="120000"/>
                  </a:lnSpc>
                </a:pPr>
                <a:r>
                  <a:rPr lang="zh-CN" altLang="en-US" sz="4400" b="1" dirty="0">
                    <a:solidFill>
                      <a:prstClr val="black"/>
                    </a:solidFill>
                    <a:ea typeface="楷体" panose="02010609060101010101" pitchFamily="49" charset="-122"/>
                    <a:sym typeface="+mn-lt"/>
                  </a:rPr>
                  <a:t>换元法</a:t>
                </a:r>
                <a:endParaRPr lang="zh-CN" altLang="en-US" sz="4400" b="1" dirty="0">
                  <a:solidFill>
                    <a:srgbClr val="FF0000"/>
                  </a:solidFill>
                  <a:ea typeface="楷体" panose="02010609060101010101" pitchFamily="49" charset="-122"/>
                  <a:sym typeface="+mn-lt"/>
                </a:endParaRPr>
              </a:p>
            </p:txBody>
          </p:sp>
          <p:sp>
            <p:nvSpPr>
              <p:cNvPr id="21" name="TextBox 4">
                <a:extLst>
                  <a:ext uri="{FF2B5EF4-FFF2-40B4-BE49-F238E27FC236}">
                    <a16:creationId xmlns:a16="http://schemas.microsoft.com/office/drawing/2014/main" xmlns="" id="{6EFF52B8-CE95-4F03-B05A-526DB2EC6B78}"/>
                  </a:ext>
                </a:extLst>
              </p:cNvPr>
              <p:cNvSpPr txBox="1"/>
              <p:nvPr/>
            </p:nvSpPr>
            <p:spPr>
              <a:xfrm>
                <a:off x="6076336" y="3089984"/>
                <a:ext cx="14364930" cy="1311128"/>
              </a:xfrm>
              <a:prstGeom prst="rect">
                <a:avLst/>
              </a:prstGeom>
              <a:noFill/>
            </p:spPr>
            <p:txBody>
              <a:bodyPr wrap="square" rtlCol="0">
                <a:spAutoFit/>
              </a:bodyPr>
              <a:lstStyle/>
              <a:p>
                <a:pPr defTabSz="1825681">
                  <a:lnSpc>
                    <a:spcPct val="90000"/>
                  </a:lnSpc>
                </a:pPr>
                <a:r>
                  <a:rPr lang="zh-CN" altLang="en-US" sz="4400" b="1" dirty="0">
                    <a:solidFill>
                      <a:prstClr val="black"/>
                    </a:solidFill>
                    <a:ea typeface="楷体" panose="02010609060101010101" pitchFamily="49" charset="-122"/>
                    <a:sym typeface="+mn-lt"/>
                  </a:rPr>
                  <a:t>当取代产物中某两种原子满足一定量的数量关系时，互换一下这两种原子的位置，取代产物的同分异构体数目不变</a:t>
                </a:r>
              </a:p>
            </p:txBody>
          </p:sp>
        </p:grpSp>
        <p:sp>
          <p:nvSpPr>
            <p:cNvPr id="2" name="椭圆 1">
              <a:extLst>
                <a:ext uri="{FF2B5EF4-FFF2-40B4-BE49-F238E27FC236}">
                  <a16:creationId xmlns:a16="http://schemas.microsoft.com/office/drawing/2014/main" xmlns="" id="{8E07B966-B94C-414F-9337-F818856C09BB}"/>
                </a:ext>
              </a:extLst>
            </p:cNvPr>
            <p:cNvSpPr/>
            <p:nvPr/>
          </p:nvSpPr>
          <p:spPr>
            <a:xfrm>
              <a:off x="2153054" y="3286996"/>
              <a:ext cx="792000" cy="1051004"/>
            </a:xfrm>
            <a:prstGeom prst="ellipse">
              <a:avLst/>
            </a:prstGeom>
            <a:solidFill>
              <a:schemeClr val="bg1"/>
            </a:solidFill>
            <a:ln>
              <a:solidFill>
                <a:srgbClr val="1070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tx1"/>
                  </a:solidFill>
                </a:rPr>
                <a:t>2</a:t>
              </a:r>
              <a:endParaRPr lang="zh-CN" altLang="en-US" sz="4800" dirty="0">
                <a:solidFill>
                  <a:schemeClr val="tx1"/>
                </a:solidFill>
              </a:endParaRPr>
            </a:p>
          </p:txBody>
        </p:sp>
      </p:grpSp>
      <p:grpSp>
        <p:nvGrpSpPr>
          <p:cNvPr id="28" name="组合 27">
            <a:extLst>
              <a:ext uri="{FF2B5EF4-FFF2-40B4-BE49-F238E27FC236}">
                <a16:creationId xmlns:a16="http://schemas.microsoft.com/office/drawing/2014/main" xmlns="" id="{B5ACD9F6-284B-4063-8CC3-670E8311C160}"/>
              </a:ext>
            </a:extLst>
          </p:cNvPr>
          <p:cNvGrpSpPr/>
          <p:nvPr/>
        </p:nvGrpSpPr>
        <p:grpSpPr>
          <a:xfrm>
            <a:off x="2172234" y="6636029"/>
            <a:ext cx="18681984" cy="6173607"/>
            <a:chOff x="3156896" y="8089887"/>
            <a:chExt cx="18681984" cy="6173607"/>
          </a:xfrm>
        </p:grpSpPr>
        <p:sp>
          <p:nvSpPr>
            <p:cNvPr id="30" name="椭圆 29">
              <a:extLst>
                <a:ext uri="{FF2B5EF4-FFF2-40B4-BE49-F238E27FC236}">
                  <a16:creationId xmlns:a16="http://schemas.microsoft.com/office/drawing/2014/main" xmlns="" id="{42CC5A43-0CAD-429F-9A97-ACFC0B56785A}"/>
                </a:ext>
              </a:extLst>
            </p:cNvPr>
            <p:cNvSpPr/>
            <p:nvPr/>
          </p:nvSpPr>
          <p:spPr>
            <a:xfrm>
              <a:off x="3156896" y="8089888"/>
              <a:ext cx="930502" cy="93050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schemeClr val="bg1"/>
                  </a:solidFill>
                  <a:latin typeface="黑体" panose="02010609060101010101" pitchFamily="49" charset="-122"/>
                  <a:ea typeface="黑体" panose="02010609060101010101" pitchFamily="49" charset="-122"/>
                </a:rPr>
                <a:t>例</a:t>
              </a:r>
            </a:p>
          </p:txBody>
        </p:sp>
        <p:sp>
          <p:nvSpPr>
            <p:cNvPr id="33" name="矩形: 圆角 32">
              <a:extLst>
                <a:ext uri="{FF2B5EF4-FFF2-40B4-BE49-F238E27FC236}">
                  <a16:creationId xmlns:a16="http://schemas.microsoft.com/office/drawing/2014/main" xmlns="" id="{9F191DE2-3303-45E6-8C71-3B3335FFF1BE}"/>
                </a:ext>
              </a:extLst>
            </p:cNvPr>
            <p:cNvSpPr/>
            <p:nvPr/>
          </p:nvSpPr>
          <p:spPr>
            <a:xfrm>
              <a:off x="4037653" y="8089887"/>
              <a:ext cx="17801227" cy="6173607"/>
            </a:xfrm>
            <a:prstGeom prst="roundRect">
              <a:avLst>
                <a:gd name="adj" fmla="val 10456"/>
              </a:avLst>
            </a:prstGeom>
            <a:solidFill>
              <a:schemeClr val="bg1"/>
            </a:solidFill>
            <a:ln w="38100">
              <a:solidFill>
                <a:srgbClr val="F0831D"/>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nSpc>
                  <a:spcPct val="120000"/>
                </a:lnSpc>
              </a:pPr>
              <a:r>
                <a:rPr lang="en-US" altLang="zh-CN" sz="4400" dirty="0">
                  <a:solidFill>
                    <a:prstClr val="black"/>
                  </a:solidFill>
                  <a:ea typeface="楷体" panose="02010609060101010101" pitchFamily="49" charset="-122"/>
                </a:rPr>
                <a:t>C</a:t>
              </a:r>
              <a:r>
                <a:rPr lang="en-US" altLang="zh-CN" sz="4400" baseline="-25000" dirty="0">
                  <a:solidFill>
                    <a:prstClr val="black"/>
                  </a:solidFill>
                  <a:ea typeface="楷体" panose="02010609060101010101" pitchFamily="49" charset="-122"/>
                </a:rPr>
                <a:t>3</a:t>
              </a:r>
              <a:r>
                <a:rPr lang="en-US" altLang="zh-CN" sz="4400" dirty="0">
                  <a:solidFill>
                    <a:prstClr val="black"/>
                  </a:solidFill>
                  <a:ea typeface="楷体" panose="02010609060101010101" pitchFamily="49" charset="-122"/>
                </a:rPr>
                <a:t>H</a:t>
              </a:r>
              <a:r>
                <a:rPr lang="en-US" altLang="zh-CN" sz="4400" baseline="-25000" dirty="0">
                  <a:solidFill>
                    <a:prstClr val="black"/>
                  </a:solidFill>
                  <a:ea typeface="楷体" panose="02010609060101010101" pitchFamily="49" charset="-122"/>
                </a:rPr>
                <a:t>8</a:t>
              </a:r>
              <a:r>
                <a:rPr lang="zh-CN" altLang="en-US" sz="4400" dirty="0">
                  <a:solidFill>
                    <a:prstClr val="black"/>
                  </a:solidFill>
                  <a:ea typeface="楷体" panose="02010609060101010101" pitchFamily="49" charset="-122"/>
                </a:rPr>
                <a:t>的六氯取代物的同分异构体         </a:t>
              </a:r>
              <a:r>
                <a:rPr lang="en-US" altLang="zh-CN" sz="4800" dirty="0">
                  <a:solidFill>
                    <a:srgbClr val="FF0000"/>
                  </a:solidFill>
                  <a:ea typeface="楷体" panose="02010609060101010101" pitchFamily="49" charset="-122"/>
                </a:rPr>
                <a:t>4</a:t>
              </a:r>
              <a:r>
                <a:rPr lang="zh-CN" altLang="en-US" sz="4800" dirty="0">
                  <a:solidFill>
                    <a:srgbClr val="FF0000"/>
                  </a:solidFill>
                  <a:ea typeface="楷体" panose="02010609060101010101" pitchFamily="49" charset="-122"/>
                </a:rPr>
                <a:t>种</a:t>
              </a:r>
              <a:endParaRPr lang="zh-CN" altLang="en-US" sz="4400" dirty="0">
                <a:solidFill>
                  <a:srgbClr val="FF0000"/>
                </a:solidFill>
                <a:ea typeface="楷体" panose="02010609060101010101" pitchFamily="49" charset="-122"/>
              </a:endParaRPr>
            </a:p>
          </p:txBody>
        </p:sp>
      </p:grpSp>
      <p:grpSp>
        <p:nvGrpSpPr>
          <p:cNvPr id="22" name="组合 21">
            <a:extLst>
              <a:ext uri="{FF2B5EF4-FFF2-40B4-BE49-F238E27FC236}">
                <a16:creationId xmlns:a16="http://schemas.microsoft.com/office/drawing/2014/main" xmlns="" id="{9AC83927-7BD5-436C-AE5D-4498C584E1E1}"/>
              </a:ext>
            </a:extLst>
          </p:cNvPr>
          <p:cNvGrpSpPr/>
          <p:nvPr/>
        </p:nvGrpSpPr>
        <p:grpSpPr>
          <a:xfrm>
            <a:off x="3870344" y="7960699"/>
            <a:ext cx="11026206" cy="1165087"/>
            <a:chOff x="3870344" y="8226172"/>
            <a:chExt cx="11026206" cy="1165087"/>
          </a:xfrm>
        </p:grpSpPr>
        <p:sp>
          <p:nvSpPr>
            <p:cNvPr id="4" name="矩形: 圆角 3">
              <a:extLst>
                <a:ext uri="{FF2B5EF4-FFF2-40B4-BE49-F238E27FC236}">
                  <a16:creationId xmlns:a16="http://schemas.microsoft.com/office/drawing/2014/main" xmlns="" id="{C8B7CAB2-5BCF-41A5-BF83-70594D7E204B}"/>
                </a:ext>
              </a:extLst>
            </p:cNvPr>
            <p:cNvSpPr/>
            <p:nvPr/>
          </p:nvSpPr>
          <p:spPr>
            <a:xfrm>
              <a:off x="3870344" y="8476859"/>
              <a:ext cx="2566220" cy="914400"/>
            </a:xfrm>
            <a:prstGeom prst="roundRect">
              <a:avLst/>
            </a:prstGeom>
            <a:noFill/>
            <a:ln w="38100">
              <a:solidFill>
                <a:srgbClr val="1070B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C</a:t>
              </a:r>
              <a:r>
                <a:rPr lang="en-US" altLang="zh-CN" sz="4400" b="1" baseline="-25000" dirty="0">
                  <a:solidFill>
                    <a:schemeClr val="tx1"/>
                  </a:solidFill>
                </a:rPr>
                <a:t>3</a:t>
              </a:r>
              <a:r>
                <a:rPr lang="en-US" altLang="zh-CN" sz="4400" b="1" dirty="0">
                  <a:solidFill>
                    <a:schemeClr val="tx1"/>
                  </a:solidFill>
                </a:rPr>
                <a:t>H</a:t>
              </a:r>
              <a:r>
                <a:rPr lang="en-US" altLang="zh-CN" sz="4400" b="1" baseline="-25000" dirty="0">
                  <a:solidFill>
                    <a:schemeClr val="tx1"/>
                  </a:solidFill>
                </a:rPr>
                <a:t>2</a:t>
              </a:r>
              <a:r>
                <a:rPr lang="en-US" altLang="zh-CN" sz="4400" b="1" dirty="0">
                  <a:solidFill>
                    <a:schemeClr val="tx1"/>
                  </a:solidFill>
                </a:rPr>
                <a:t>Cl</a:t>
              </a:r>
              <a:r>
                <a:rPr lang="en-US" altLang="zh-CN" sz="4400" b="1" baseline="-25000" dirty="0">
                  <a:solidFill>
                    <a:schemeClr val="tx1"/>
                  </a:solidFill>
                </a:rPr>
                <a:t>6</a:t>
              </a:r>
              <a:endParaRPr lang="zh-CN" altLang="en-US" sz="4400" b="1" baseline="-25000" dirty="0">
                <a:solidFill>
                  <a:schemeClr val="tx1"/>
                </a:solidFill>
              </a:endParaRPr>
            </a:p>
          </p:txBody>
        </p:sp>
        <p:sp>
          <p:nvSpPr>
            <p:cNvPr id="35" name="矩形: 圆角 34">
              <a:extLst>
                <a:ext uri="{FF2B5EF4-FFF2-40B4-BE49-F238E27FC236}">
                  <a16:creationId xmlns:a16="http://schemas.microsoft.com/office/drawing/2014/main" xmlns="" id="{DCC0AA6B-A9B5-4EF7-8365-0EE9F1A5F3C4}"/>
                </a:ext>
              </a:extLst>
            </p:cNvPr>
            <p:cNvSpPr/>
            <p:nvPr/>
          </p:nvSpPr>
          <p:spPr>
            <a:xfrm>
              <a:off x="7510400" y="8476859"/>
              <a:ext cx="2566220" cy="914400"/>
            </a:xfrm>
            <a:prstGeom prst="roundRect">
              <a:avLst/>
            </a:prstGeom>
            <a:noFill/>
            <a:ln w="38100">
              <a:solidFill>
                <a:srgbClr val="1070B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C</a:t>
              </a:r>
              <a:r>
                <a:rPr lang="en-US" altLang="zh-CN" sz="4400" b="1" baseline="-25000" dirty="0">
                  <a:solidFill>
                    <a:schemeClr val="tx1"/>
                  </a:solidFill>
                </a:rPr>
                <a:t>3</a:t>
              </a:r>
              <a:r>
                <a:rPr lang="en-US" altLang="zh-CN" sz="4400" b="1" dirty="0">
                  <a:solidFill>
                    <a:schemeClr val="tx1"/>
                  </a:solidFill>
                </a:rPr>
                <a:t>Cl</a:t>
              </a:r>
              <a:r>
                <a:rPr lang="en-US" altLang="zh-CN" sz="4400" b="1" baseline="-25000" dirty="0">
                  <a:solidFill>
                    <a:schemeClr val="tx1"/>
                  </a:solidFill>
                </a:rPr>
                <a:t>6</a:t>
              </a:r>
              <a:r>
                <a:rPr lang="en-US" altLang="zh-CN" sz="4400" b="1" dirty="0">
                  <a:solidFill>
                    <a:schemeClr val="tx1"/>
                  </a:solidFill>
                </a:rPr>
                <a:t>H</a:t>
              </a:r>
              <a:r>
                <a:rPr lang="en-US" altLang="zh-CN" sz="4400" b="1" baseline="-25000" dirty="0">
                  <a:solidFill>
                    <a:schemeClr val="tx1"/>
                  </a:solidFill>
                </a:rPr>
                <a:t>2</a:t>
              </a:r>
              <a:endParaRPr lang="zh-CN" altLang="en-US" sz="4400" b="1" baseline="-25000" dirty="0">
                <a:solidFill>
                  <a:schemeClr val="tx1"/>
                </a:solidFill>
              </a:endParaRPr>
            </a:p>
          </p:txBody>
        </p:sp>
        <p:cxnSp>
          <p:nvCxnSpPr>
            <p:cNvPr id="14" name="直接箭头连接符 13">
              <a:extLst>
                <a:ext uri="{FF2B5EF4-FFF2-40B4-BE49-F238E27FC236}">
                  <a16:creationId xmlns:a16="http://schemas.microsoft.com/office/drawing/2014/main" xmlns="" id="{9C031132-C6FA-468D-A382-608B4E2B8DAA}"/>
                </a:ext>
              </a:extLst>
            </p:cNvPr>
            <p:cNvCxnSpPr>
              <a:stCxn id="4" idx="3"/>
              <a:endCxn id="35" idx="1"/>
            </p:cNvCxnSpPr>
            <p:nvPr/>
          </p:nvCxnSpPr>
          <p:spPr>
            <a:xfrm>
              <a:off x="6436564" y="8934059"/>
              <a:ext cx="1073836" cy="0"/>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sp>
          <p:nvSpPr>
            <p:cNvPr id="36" name="矩形: 圆角 35">
              <a:extLst>
                <a:ext uri="{FF2B5EF4-FFF2-40B4-BE49-F238E27FC236}">
                  <a16:creationId xmlns:a16="http://schemas.microsoft.com/office/drawing/2014/main" xmlns="" id="{F88BCB3F-F7B5-4D03-BE4D-8BD789F61178}"/>
                </a:ext>
              </a:extLst>
            </p:cNvPr>
            <p:cNvSpPr/>
            <p:nvPr/>
          </p:nvSpPr>
          <p:spPr>
            <a:xfrm>
              <a:off x="12330330" y="8476859"/>
              <a:ext cx="2566220" cy="914400"/>
            </a:xfrm>
            <a:prstGeom prst="roundRect">
              <a:avLst/>
            </a:prstGeom>
            <a:noFill/>
            <a:ln w="38100">
              <a:solidFill>
                <a:srgbClr val="1070B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C</a:t>
              </a:r>
              <a:r>
                <a:rPr lang="en-US" altLang="zh-CN" sz="4400" b="1" baseline="-25000" dirty="0">
                  <a:solidFill>
                    <a:schemeClr val="tx1"/>
                  </a:solidFill>
                </a:rPr>
                <a:t>3</a:t>
              </a:r>
              <a:r>
                <a:rPr lang="en-US" altLang="zh-CN" sz="4400" b="1" dirty="0">
                  <a:solidFill>
                    <a:schemeClr val="tx1"/>
                  </a:solidFill>
                </a:rPr>
                <a:t>H</a:t>
              </a:r>
              <a:r>
                <a:rPr lang="en-US" altLang="zh-CN" sz="4400" b="1" baseline="-25000" dirty="0">
                  <a:solidFill>
                    <a:schemeClr val="tx1"/>
                  </a:solidFill>
                </a:rPr>
                <a:t>6</a:t>
              </a:r>
              <a:r>
                <a:rPr lang="en-US" altLang="zh-CN" sz="4400" b="1" dirty="0">
                  <a:solidFill>
                    <a:schemeClr val="tx1"/>
                  </a:solidFill>
                </a:rPr>
                <a:t>Cl</a:t>
              </a:r>
              <a:r>
                <a:rPr lang="en-US" altLang="zh-CN" sz="4400" b="1" baseline="-25000" dirty="0">
                  <a:solidFill>
                    <a:schemeClr val="tx1"/>
                  </a:solidFill>
                </a:rPr>
                <a:t>2</a:t>
              </a:r>
              <a:endParaRPr lang="zh-CN" altLang="en-US" sz="4400" b="1" baseline="-25000" dirty="0">
                <a:solidFill>
                  <a:schemeClr val="tx1"/>
                </a:solidFill>
              </a:endParaRPr>
            </a:p>
          </p:txBody>
        </p:sp>
        <p:cxnSp>
          <p:nvCxnSpPr>
            <p:cNvPr id="37" name="直接箭头连接符 36">
              <a:extLst>
                <a:ext uri="{FF2B5EF4-FFF2-40B4-BE49-F238E27FC236}">
                  <a16:creationId xmlns:a16="http://schemas.microsoft.com/office/drawing/2014/main" xmlns="" id="{F1EC46BB-A22E-48EB-8A25-07B69D2A10E3}"/>
                </a:ext>
              </a:extLst>
            </p:cNvPr>
            <p:cNvCxnSpPr>
              <a:cxnSpLocks/>
              <a:stCxn id="35" idx="3"/>
              <a:endCxn id="36" idx="1"/>
            </p:cNvCxnSpPr>
            <p:nvPr/>
          </p:nvCxnSpPr>
          <p:spPr>
            <a:xfrm>
              <a:off x="10076620" y="8934059"/>
              <a:ext cx="2253710" cy="0"/>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a16="http://schemas.microsoft.com/office/drawing/2014/main" xmlns="" id="{A8B742FE-9C94-4FF3-B759-223B1A49D89A}"/>
                </a:ext>
              </a:extLst>
            </p:cNvPr>
            <p:cNvSpPr txBox="1"/>
            <p:nvPr/>
          </p:nvSpPr>
          <p:spPr>
            <a:xfrm>
              <a:off x="10087408" y="8226172"/>
              <a:ext cx="2242922" cy="707886"/>
            </a:xfrm>
            <a:prstGeom prst="rect">
              <a:avLst/>
            </a:prstGeom>
            <a:noFill/>
          </p:spPr>
          <p:txBody>
            <a:bodyPr wrap="none" rtlCol="0">
              <a:spAutoFit/>
            </a:bodyPr>
            <a:lstStyle/>
            <a:p>
              <a:r>
                <a:rPr lang="zh-CN" altLang="en-US" sz="4000" b="1" dirty="0">
                  <a:latin typeface="楷体" panose="02010609060101010101" pitchFamily="49" charset="-122"/>
                  <a:ea typeface="楷体" panose="02010609060101010101" pitchFamily="49" charset="-122"/>
                </a:rPr>
                <a:t>原子替换</a:t>
              </a:r>
            </a:p>
          </p:txBody>
        </p:sp>
      </p:grpSp>
      <p:grpSp>
        <p:nvGrpSpPr>
          <p:cNvPr id="38" name="组合 37">
            <a:extLst>
              <a:ext uri="{FF2B5EF4-FFF2-40B4-BE49-F238E27FC236}">
                <a16:creationId xmlns:a16="http://schemas.microsoft.com/office/drawing/2014/main" xmlns="" id="{B07B2F27-455A-4217-A19A-03342E90AB2E}"/>
              </a:ext>
            </a:extLst>
          </p:cNvPr>
          <p:cNvGrpSpPr/>
          <p:nvPr/>
        </p:nvGrpSpPr>
        <p:grpSpPr>
          <a:xfrm>
            <a:off x="5192335" y="9641946"/>
            <a:ext cx="13248823" cy="3085643"/>
            <a:chOff x="5192335" y="9641946"/>
            <a:chExt cx="13248823" cy="3085643"/>
          </a:xfrm>
        </p:grpSpPr>
        <p:sp>
          <p:nvSpPr>
            <p:cNvPr id="40" name="文本框 39">
              <a:extLst>
                <a:ext uri="{FF2B5EF4-FFF2-40B4-BE49-F238E27FC236}">
                  <a16:creationId xmlns:a16="http://schemas.microsoft.com/office/drawing/2014/main" xmlns="" id="{F3F4B57D-6599-4B53-A6DF-1F6251A9213C}"/>
                </a:ext>
              </a:extLst>
            </p:cNvPr>
            <p:cNvSpPr txBox="1"/>
            <p:nvPr/>
          </p:nvSpPr>
          <p:spPr>
            <a:xfrm>
              <a:off x="5251329" y="10886901"/>
              <a:ext cx="13189829" cy="683264"/>
            </a:xfrm>
            <a:prstGeom prst="rect">
              <a:avLst/>
            </a:prstGeom>
            <a:noFill/>
          </p:spPr>
          <p:txBody>
            <a:bodyPr wrap="none" rtlCol="0">
              <a:spAutoFit/>
            </a:bodyPr>
            <a:lstStyle/>
            <a:p>
              <a:pPr>
                <a:lnSpc>
                  <a:spcPct val="80000"/>
                </a:lnSpc>
              </a:pPr>
              <a:r>
                <a:rPr lang="en-US" altLang="zh-CN" sz="4800" b="1" dirty="0"/>
                <a:t>C—C—C     C—C—C     C—C—C     C—C—C</a:t>
              </a:r>
            </a:p>
          </p:txBody>
        </p:sp>
        <p:grpSp>
          <p:nvGrpSpPr>
            <p:cNvPr id="41" name="组合 40">
              <a:extLst>
                <a:ext uri="{FF2B5EF4-FFF2-40B4-BE49-F238E27FC236}">
                  <a16:creationId xmlns:a16="http://schemas.microsoft.com/office/drawing/2014/main" xmlns="" id="{2ECD7C35-CA0D-4B33-83C4-BF8981742753}"/>
                </a:ext>
              </a:extLst>
            </p:cNvPr>
            <p:cNvGrpSpPr/>
            <p:nvPr/>
          </p:nvGrpSpPr>
          <p:grpSpPr>
            <a:xfrm>
              <a:off x="5192335" y="9739881"/>
              <a:ext cx="800219" cy="1317414"/>
              <a:chOff x="18421409" y="278065"/>
              <a:chExt cx="800219" cy="1317414"/>
            </a:xfrm>
          </p:grpSpPr>
          <p:sp>
            <p:nvSpPr>
              <p:cNvPr id="65" name="文本框 64">
                <a:extLst>
                  <a:ext uri="{FF2B5EF4-FFF2-40B4-BE49-F238E27FC236}">
                    <a16:creationId xmlns:a16="http://schemas.microsoft.com/office/drawing/2014/main" xmlns="" id="{F997A3F7-2FF6-4F16-8456-C1C2B3850E69}"/>
                  </a:ext>
                </a:extLst>
              </p:cNvPr>
              <p:cNvSpPr txBox="1"/>
              <p:nvPr/>
            </p:nvSpPr>
            <p:spPr>
              <a:xfrm>
                <a:off x="18421409" y="278065"/>
                <a:ext cx="800219" cy="830997"/>
              </a:xfrm>
              <a:prstGeom prst="rect">
                <a:avLst/>
              </a:prstGeom>
              <a:noFill/>
            </p:spPr>
            <p:txBody>
              <a:bodyPr wrap="none" rtlCol="0">
                <a:spAutoFit/>
              </a:bodyPr>
              <a:lstStyle/>
              <a:p>
                <a:r>
                  <a:rPr lang="en-US" altLang="zh-CN" sz="4800" b="1" dirty="0"/>
                  <a:t>Cl</a:t>
                </a:r>
                <a:endParaRPr lang="zh-CN" altLang="en-US" sz="4800" b="1" dirty="0"/>
              </a:p>
            </p:txBody>
          </p:sp>
          <p:sp>
            <p:nvSpPr>
              <p:cNvPr id="66" name="矩形 65">
                <a:extLst>
                  <a:ext uri="{FF2B5EF4-FFF2-40B4-BE49-F238E27FC236}">
                    <a16:creationId xmlns:a16="http://schemas.microsoft.com/office/drawing/2014/main" xmlns="" id="{26109677-F654-4D5C-80B1-3DEF37CC23C4}"/>
                  </a:ext>
                </a:extLst>
              </p:cNvPr>
              <p:cNvSpPr/>
              <p:nvPr/>
            </p:nvSpPr>
            <p:spPr>
              <a:xfrm rot="5400000">
                <a:off x="18572735" y="949148"/>
                <a:ext cx="646331" cy="646331"/>
              </a:xfrm>
              <a:prstGeom prst="rect">
                <a:avLst/>
              </a:prstGeom>
            </p:spPr>
            <p:txBody>
              <a:bodyPr wrap="none">
                <a:spAutoFit/>
              </a:bodyPr>
              <a:lstStyle/>
              <a:p>
                <a:r>
                  <a:rPr lang="en-US" altLang="zh-CN" sz="3600" b="1" dirty="0">
                    <a:solidFill>
                      <a:prstClr val="black"/>
                    </a:solidFill>
                  </a:rPr>
                  <a:t>—</a:t>
                </a:r>
                <a:endParaRPr lang="zh-CN" altLang="en-US" sz="2000" dirty="0"/>
              </a:p>
            </p:txBody>
          </p:sp>
        </p:grpSp>
        <p:grpSp>
          <p:nvGrpSpPr>
            <p:cNvPr id="42" name="组合 41">
              <a:extLst>
                <a:ext uri="{FF2B5EF4-FFF2-40B4-BE49-F238E27FC236}">
                  <a16:creationId xmlns:a16="http://schemas.microsoft.com/office/drawing/2014/main" xmlns="" id="{02CFE42D-00E2-4B7D-A453-BFD7AE36F29E}"/>
                </a:ext>
              </a:extLst>
            </p:cNvPr>
            <p:cNvGrpSpPr/>
            <p:nvPr/>
          </p:nvGrpSpPr>
          <p:grpSpPr>
            <a:xfrm>
              <a:off x="9519708" y="9795488"/>
              <a:ext cx="800219" cy="1228923"/>
              <a:chOff x="18421409" y="366556"/>
              <a:chExt cx="800219" cy="1228923"/>
            </a:xfrm>
          </p:grpSpPr>
          <p:sp>
            <p:nvSpPr>
              <p:cNvPr id="63" name="文本框 62">
                <a:extLst>
                  <a:ext uri="{FF2B5EF4-FFF2-40B4-BE49-F238E27FC236}">
                    <a16:creationId xmlns:a16="http://schemas.microsoft.com/office/drawing/2014/main" xmlns="" id="{C06298CB-1081-4C4F-A93B-F13D7BA17849}"/>
                  </a:ext>
                </a:extLst>
              </p:cNvPr>
              <p:cNvSpPr txBox="1"/>
              <p:nvPr/>
            </p:nvSpPr>
            <p:spPr>
              <a:xfrm>
                <a:off x="18421409" y="366556"/>
                <a:ext cx="800219" cy="830997"/>
              </a:xfrm>
              <a:prstGeom prst="rect">
                <a:avLst/>
              </a:prstGeom>
              <a:noFill/>
            </p:spPr>
            <p:txBody>
              <a:bodyPr wrap="none" rtlCol="0">
                <a:spAutoFit/>
              </a:bodyPr>
              <a:lstStyle/>
              <a:p>
                <a:r>
                  <a:rPr lang="en-US" altLang="zh-CN" sz="4800" b="1" dirty="0"/>
                  <a:t>Cl</a:t>
                </a:r>
                <a:endParaRPr lang="zh-CN" altLang="en-US" sz="4800" b="1" dirty="0"/>
              </a:p>
            </p:txBody>
          </p:sp>
          <p:sp>
            <p:nvSpPr>
              <p:cNvPr id="64" name="矩形 63">
                <a:extLst>
                  <a:ext uri="{FF2B5EF4-FFF2-40B4-BE49-F238E27FC236}">
                    <a16:creationId xmlns:a16="http://schemas.microsoft.com/office/drawing/2014/main" xmlns="" id="{EAB07519-2F01-4C24-9331-ED97177A12E1}"/>
                  </a:ext>
                </a:extLst>
              </p:cNvPr>
              <p:cNvSpPr/>
              <p:nvPr/>
            </p:nvSpPr>
            <p:spPr>
              <a:xfrm rot="5400000">
                <a:off x="18572735" y="949148"/>
                <a:ext cx="646331" cy="646331"/>
              </a:xfrm>
              <a:prstGeom prst="rect">
                <a:avLst/>
              </a:prstGeom>
            </p:spPr>
            <p:txBody>
              <a:bodyPr wrap="none">
                <a:spAutoFit/>
              </a:bodyPr>
              <a:lstStyle/>
              <a:p>
                <a:r>
                  <a:rPr lang="en-US" altLang="zh-CN" sz="3600" b="1" dirty="0">
                    <a:solidFill>
                      <a:prstClr val="black"/>
                    </a:solidFill>
                  </a:rPr>
                  <a:t>—</a:t>
                </a:r>
                <a:endParaRPr lang="zh-CN" altLang="en-US" sz="2000" dirty="0"/>
              </a:p>
            </p:txBody>
          </p:sp>
        </p:grpSp>
        <p:grpSp>
          <p:nvGrpSpPr>
            <p:cNvPr id="43" name="组合 42">
              <a:extLst>
                <a:ext uri="{FF2B5EF4-FFF2-40B4-BE49-F238E27FC236}">
                  <a16:creationId xmlns:a16="http://schemas.microsoft.com/office/drawing/2014/main" xmlns="" id="{5F402903-6E44-433C-9C1C-57BA1404694D}"/>
                </a:ext>
              </a:extLst>
            </p:cNvPr>
            <p:cNvGrpSpPr/>
            <p:nvPr/>
          </p:nvGrpSpPr>
          <p:grpSpPr>
            <a:xfrm>
              <a:off x="5228265" y="11389929"/>
              <a:ext cx="800219" cy="1255226"/>
              <a:chOff x="18421409" y="-57673"/>
              <a:chExt cx="800219" cy="1255226"/>
            </a:xfrm>
          </p:grpSpPr>
          <p:sp>
            <p:nvSpPr>
              <p:cNvPr id="61" name="文本框 60">
                <a:extLst>
                  <a:ext uri="{FF2B5EF4-FFF2-40B4-BE49-F238E27FC236}">
                    <a16:creationId xmlns:a16="http://schemas.microsoft.com/office/drawing/2014/main" xmlns="" id="{8711821F-0B3F-4FE5-AF18-1E2C4068473B}"/>
                  </a:ext>
                </a:extLst>
              </p:cNvPr>
              <p:cNvSpPr txBox="1"/>
              <p:nvPr/>
            </p:nvSpPr>
            <p:spPr>
              <a:xfrm>
                <a:off x="18421409" y="366556"/>
                <a:ext cx="800219" cy="830997"/>
              </a:xfrm>
              <a:prstGeom prst="rect">
                <a:avLst/>
              </a:prstGeom>
              <a:noFill/>
            </p:spPr>
            <p:txBody>
              <a:bodyPr wrap="none" rtlCol="0">
                <a:spAutoFit/>
              </a:bodyPr>
              <a:lstStyle/>
              <a:p>
                <a:r>
                  <a:rPr lang="en-US" altLang="zh-CN" sz="4800" b="1" dirty="0"/>
                  <a:t>Cl</a:t>
                </a:r>
                <a:endParaRPr lang="zh-CN" altLang="en-US" sz="4800" b="1" dirty="0"/>
              </a:p>
            </p:txBody>
          </p:sp>
          <p:sp>
            <p:nvSpPr>
              <p:cNvPr id="62" name="矩形 61">
                <a:extLst>
                  <a:ext uri="{FF2B5EF4-FFF2-40B4-BE49-F238E27FC236}">
                    <a16:creationId xmlns:a16="http://schemas.microsoft.com/office/drawing/2014/main" xmlns="" id="{27559366-B902-4949-A107-F57259E8E72C}"/>
                  </a:ext>
                </a:extLst>
              </p:cNvPr>
              <p:cNvSpPr/>
              <p:nvPr/>
            </p:nvSpPr>
            <p:spPr>
              <a:xfrm rot="5400000">
                <a:off x="18544511" y="-57673"/>
                <a:ext cx="646331" cy="646331"/>
              </a:xfrm>
              <a:prstGeom prst="rect">
                <a:avLst/>
              </a:prstGeom>
            </p:spPr>
            <p:txBody>
              <a:bodyPr wrap="none">
                <a:spAutoFit/>
              </a:bodyPr>
              <a:lstStyle/>
              <a:p>
                <a:r>
                  <a:rPr lang="en-US" altLang="zh-CN" sz="3600" b="1" dirty="0">
                    <a:solidFill>
                      <a:prstClr val="black"/>
                    </a:solidFill>
                  </a:rPr>
                  <a:t>—</a:t>
                </a:r>
                <a:endParaRPr lang="zh-CN" altLang="en-US" sz="3600" dirty="0"/>
              </a:p>
            </p:txBody>
          </p:sp>
        </p:grpSp>
        <p:grpSp>
          <p:nvGrpSpPr>
            <p:cNvPr id="44" name="组合 43">
              <a:extLst>
                <a:ext uri="{FF2B5EF4-FFF2-40B4-BE49-F238E27FC236}">
                  <a16:creationId xmlns:a16="http://schemas.microsoft.com/office/drawing/2014/main" xmlns="" id="{BC05B952-0BF5-4767-A6AA-93D6D0398A32}"/>
                </a:ext>
              </a:extLst>
            </p:cNvPr>
            <p:cNvGrpSpPr/>
            <p:nvPr/>
          </p:nvGrpSpPr>
          <p:grpSpPr>
            <a:xfrm>
              <a:off x="8477823" y="11330935"/>
              <a:ext cx="800219" cy="1255226"/>
              <a:chOff x="18421409" y="-57673"/>
              <a:chExt cx="800219" cy="1255226"/>
            </a:xfrm>
          </p:grpSpPr>
          <p:sp>
            <p:nvSpPr>
              <p:cNvPr id="59" name="文本框 58">
                <a:extLst>
                  <a:ext uri="{FF2B5EF4-FFF2-40B4-BE49-F238E27FC236}">
                    <a16:creationId xmlns:a16="http://schemas.microsoft.com/office/drawing/2014/main" xmlns="" id="{50FD1104-A9FD-4351-BFD6-39364D00C39F}"/>
                  </a:ext>
                </a:extLst>
              </p:cNvPr>
              <p:cNvSpPr txBox="1"/>
              <p:nvPr/>
            </p:nvSpPr>
            <p:spPr>
              <a:xfrm>
                <a:off x="18421409" y="366556"/>
                <a:ext cx="800219" cy="830997"/>
              </a:xfrm>
              <a:prstGeom prst="rect">
                <a:avLst/>
              </a:prstGeom>
              <a:noFill/>
            </p:spPr>
            <p:txBody>
              <a:bodyPr wrap="none" rtlCol="0">
                <a:spAutoFit/>
              </a:bodyPr>
              <a:lstStyle/>
              <a:p>
                <a:r>
                  <a:rPr lang="en-US" altLang="zh-CN" sz="4800" b="1" dirty="0"/>
                  <a:t>Cl</a:t>
                </a:r>
                <a:endParaRPr lang="zh-CN" altLang="en-US" sz="4800" b="1" dirty="0"/>
              </a:p>
            </p:txBody>
          </p:sp>
          <p:sp>
            <p:nvSpPr>
              <p:cNvPr id="60" name="矩形 59">
                <a:extLst>
                  <a:ext uri="{FF2B5EF4-FFF2-40B4-BE49-F238E27FC236}">
                    <a16:creationId xmlns:a16="http://schemas.microsoft.com/office/drawing/2014/main" xmlns="" id="{247C5991-4AAB-414E-B65B-41E89A764C15}"/>
                  </a:ext>
                </a:extLst>
              </p:cNvPr>
              <p:cNvSpPr/>
              <p:nvPr/>
            </p:nvSpPr>
            <p:spPr>
              <a:xfrm rot="5400000">
                <a:off x="18544511" y="-57673"/>
                <a:ext cx="646331" cy="646331"/>
              </a:xfrm>
              <a:prstGeom prst="rect">
                <a:avLst/>
              </a:prstGeom>
            </p:spPr>
            <p:txBody>
              <a:bodyPr wrap="none">
                <a:spAutoFit/>
              </a:bodyPr>
              <a:lstStyle/>
              <a:p>
                <a:r>
                  <a:rPr lang="en-US" altLang="zh-CN" sz="3600" b="1" dirty="0">
                    <a:solidFill>
                      <a:prstClr val="black"/>
                    </a:solidFill>
                  </a:rPr>
                  <a:t>—</a:t>
                </a:r>
                <a:endParaRPr lang="zh-CN" altLang="en-US" sz="3600" dirty="0"/>
              </a:p>
            </p:txBody>
          </p:sp>
        </p:grpSp>
        <p:grpSp>
          <p:nvGrpSpPr>
            <p:cNvPr id="45" name="组合 44">
              <a:extLst>
                <a:ext uri="{FF2B5EF4-FFF2-40B4-BE49-F238E27FC236}">
                  <a16:creationId xmlns:a16="http://schemas.microsoft.com/office/drawing/2014/main" xmlns="" id="{C4BA7EEF-89A6-4DD2-9C16-0E88FF225296}"/>
                </a:ext>
              </a:extLst>
            </p:cNvPr>
            <p:cNvGrpSpPr/>
            <p:nvPr/>
          </p:nvGrpSpPr>
          <p:grpSpPr>
            <a:xfrm>
              <a:off x="13898404" y="9680887"/>
              <a:ext cx="800219" cy="1317414"/>
              <a:chOff x="18421409" y="278065"/>
              <a:chExt cx="800219" cy="1317414"/>
            </a:xfrm>
          </p:grpSpPr>
          <p:sp>
            <p:nvSpPr>
              <p:cNvPr id="57" name="文本框 56">
                <a:extLst>
                  <a:ext uri="{FF2B5EF4-FFF2-40B4-BE49-F238E27FC236}">
                    <a16:creationId xmlns:a16="http://schemas.microsoft.com/office/drawing/2014/main" xmlns="" id="{45D1D01F-B091-4D0E-9C6F-F97305FE497E}"/>
                  </a:ext>
                </a:extLst>
              </p:cNvPr>
              <p:cNvSpPr txBox="1"/>
              <p:nvPr/>
            </p:nvSpPr>
            <p:spPr>
              <a:xfrm>
                <a:off x="18421409" y="278065"/>
                <a:ext cx="800219" cy="830997"/>
              </a:xfrm>
              <a:prstGeom prst="rect">
                <a:avLst/>
              </a:prstGeom>
              <a:noFill/>
            </p:spPr>
            <p:txBody>
              <a:bodyPr wrap="none" rtlCol="0">
                <a:spAutoFit/>
              </a:bodyPr>
              <a:lstStyle/>
              <a:p>
                <a:r>
                  <a:rPr lang="en-US" altLang="zh-CN" sz="4800" b="1"/>
                  <a:t>Cl</a:t>
                </a:r>
                <a:endParaRPr lang="zh-CN" altLang="en-US" sz="4800" b="1" dirty="0"/>
              </a:p>
            </p:txBody>
          </p:sp>
          <p:sp>
            <p:nvSpPr>
              <p:cNvPr id="58" name="矩形 57">
                <a:extLst>
                  <a:ext uri="{FF2B5EF4-FFF2-40B4-BE49-F238E27FC236}">
                    <a16:creationId xmlns:a16="http://schemas.microsoft.com/office/drawing/2014/main" xmlns="" id="{EB502345-9D25-4F13-AC2E-7274CEBD1425}"/>
                  </a:ext>
                </a:extLst>
              </p:cNvPr>
              <p:cNvSpPr/>
              <p:nvPr/>
            </p:nvSpPr>
            <p:spPr>
              <a:xfrm rot="5400000">
                <a:off x="18572735" y="949148"/>
                <a:ext cx="646331" cy="646331"/>
              </a:xfrm>
              <a:prstGeom prst="rect">
                <a:avLst/>
              </a:prstGeom>
            </p:spPr>
            <p:txBody>
              <a:bodyPr wrap="none">
                <a:spAutoFit/>
              </a:bodyPr>
              <a:lstStyle/>
              <a:p>
                <a:r>
                  <a:rPr lang="en-US" altLang="zh-CN" sz="3600" b="1" dirty="0">
                    <a:solidFill>
                      <a:prstClr val="black"/>
                    </a:solidFill>
                  </a:rPr>
                  <a:t>—</a:t>
                </a:r>
                <a:endParaRPr lang="zh-CN" altLang="en-US" sz="2000" dirty="0"/>
              </a:p>
            </p:txBody>
          </p:sp>
        </p:grpSp>
        <p:grpSp>
          <p:nvGrpSpPr>
            <p:cNvPr id="46" name="组合 45">
              <a:extLst>
                <a:ext uri="{FF2B5EF4-FFF2-40B4-BE49-F238E27FC236}">
                  <a16:creationId xmlns:a16="http://schemas.microsoft.com/office/drawing/2014/main" xmlns="" id="{9D6CEABE-4CC4-4E4D-B1D2-44C9C41FC345}"/>
                </a:ext>
              </a:extLst>
            </p:cNvPr>
            <p:cNvGrpSpPr/>
            <p:nvPr/>
          </p:nvGrpSpPr>
          <p:grpSpPr>
            <a:xfrm>
              <a:off x="11840057" y="11389929"/>
              <a:ext cx="800219" cy="1255226"/>
              <a:chOff x="18421409" y="-57673"/>
              <a:chExt cx="800219" cy="1255226"/>
            </a:xfrm>
          </p:grpSpPr>
          <p:sp>
            <p:nvSpPr>
              <p:cNvPr id="55" name="文本框 54">
                <a:extLst>
                  <a:ext uri="{FF2B5EF4-FFF2-40B4-BE49-F238E27FC236}">
                    <a16:creationId xmlns:a16="http://schemas.microsoft.com/office/drawing/2014/main" xmlns="" id="{B98FE9A5-05E1-450A-B825-BBC01A622D33}"/>
                  </a:ext>
                </a:extLst>
              </p:cNvPr>
              <p:cNvSpPr txBox="1"/>
              <p:nvPr/>
            </p:nvSpPr>
            <p:spPr>
              <a:xfrm>
                <a:off x="18421409" y="366556"/>
                <a:ext cx="800219" cy="830997"/>
              </a:xfrm>
              <a:prstGeom prst="rect">
                <a:avLst/>
              </a:prstGeom>
              <a:noFill/>
            </p:spPr>
            <p:txBody>
              <a:bodyPr wrap="none" rtlCol="0">
                <a:spAutoFit/>
              </a:bodyPr>
              <a:lstStyle/>
              <a:p>
                <a:r>
                  <a:rPr lang="en-US" altLang="zh-CN" sz="4800" b="1" dirty="0"/>
                  <a:t>Cl</a:t>
                </a:r>
                <a:endParaRPr lang="zh-CN" altLang="en-US" sz="4800" b="1" dirty="0"/>
              </a:p>
            </p:txBody>
          </p:sp>
          <p:sp>
            <p:nvSpPr>
              <p:cNvPr id="56" name="矩形 55">
                <a:extLst>
                  <a:ext uri="{FF2B5EF4-FFF2-40B4-BE49-F238E27FC236}">
                    <a16:creationId xmlns:a16="http://schemas.microsoft.com/office/drawing/2014/main" xmlns="" id="{1AA2BEB2-1E51-4282-8E00-49BF7D3E01EC}"/>
                  </a:ext>
                </a:extLst>
              </p:cNvPr>
              <p:cNvSpPr/>
              <p:nvPr/>
            </p:nvSpPr>
            <p:spPr>
              <a:xfrm rot="5400000">
                <a:off x="18544511" y="-57673"/>
                <a:ext cx="646331" cy="646331"/>
              </a:xfrm>
              <a:prstGeom prst="rect">
                <a:avLst/>
              </a:prstGeom>
            </p:spPr>
            <p:txBody>
              <a:bodyPr wrap="none">
                <a:spAutoFit/>
              </a:bodyPr>
              <a:lstStyle/>
              <a:p>
                <a:r>
                  <a:rPr lang="en-US" altLang="zh-CN" sz="3600" b="1" dirty="0">
                    <a:solidFill>
                      <a:prstClr val="black"/>
                    </a:solidFill>
                  </a:rPr>
                  <a:t>—</a:t>
                </a:r>
                <a:endParaRPr lang="zh-CN" altLang="en-US" sz="3600" dirty="0"/>
              </a:p>
            </p:txBody>
          </p:sp>
        </p:grpSp>
        <p:grpSp>
          <p:nvGrpSpPr>
            <p:cNvPr id="47" name="组合 46">
              <a:extLst>
                <a:ext uri="{FF2B5EF4-FFF2-40B4-BE49-F238E27FC236}">
                  <a16:creationId xmlns:a16="http://schemas.microsoft.com/office/drawing/2014/main" xmlns="" id="{D0778B7E-992C-4CD8-B7C3-67BB67FE7E20}"/>
                </a:ext>
              </a:extLst>
            </p:cNvPr>
            <p:cNvGrpSpPr/>
            <p:nvPr/>
          </p:nvGrpSpPr>
          <p:grpSpPr>
            <a:xfrm>
              <a:off x="16158911" y="9641946"/>
              <a:ext cx="800219" cy="1317414"/>
              <a:chOff x="18421409" y="278065"/>
              <a:chExt cx="800219" cy="1317414"/>
            </a:xfrm>
          </p:grpSpPr>
          <p:sp>
            <p:nvSpPr>
              <p:cNvPr id="51" name="文本框 50">
                <a:extLst>
                  <a:ext uri="{FF2B5EF4-FFF2-40B4-BE49-F238E27FC236}">
                    <a16:creationId xmlns:a16="http://schemas.microsoft.com/office/drawing/2014/main" xmlns="" id="{5967A86B-671E-4963-A740-CE3BB734FA17}"/>
                  </a:ext>
                </a:extLst>
              </p:cNvPr>
              <p:cNvSpPr txBox="1"/>
              <p:nvPr/>
            </p:nvSpPr>
            <p:spPr>
              <a:xfrm>
                <a:off x="18421409" y="278065"/>
                <a:ext cx="800219" cy="830997"/>
              </a:xfrm>
              <a:prstGeom prst="rect">
                <a:avLst/>
              </a:prstGeom>
              <a:noFill/>
            </p:spPr>
            <p:txBody>
              <a:bodyPr wrap="none" rtlCol="0">
                <a:spAutoFit/>
              </a:bodyPr>
              <a:lstStyle/>
              <a:p>
                <a:r>
                  <a:rPr lang="en-US" altLang="zh-CN" sz="4800" b="1"/>
                  <a:t>Cl</a:t>
                </a:r>
                <a:endParaRPr lang="zh-CN" altLang="en-US" sz="4800" b="1" dirty="0"/>
              </a:p>
            </p:txBody>
          </p:sp>
          <p:sp>
            <p:nvSpPr>
              <p:cNvPr id="54" name="矩形 53">
                <a:extLst>
                  <a:ext uri="{FF2B5EF4-FFF2-40B4-BE49-F238E27FC236}">
                    <a16:creationId xmlns:a16="http://schemas.microsoft.com/office/drawing/2014/main" xmlns="" id="{43F53122-55FD-4E7E-BDF2-887146F01EE3}"/>
                  </a:ext>
                </a:extLst>
              </p:cNvPr>
              <p:cNvSpPr/>
              <p:nvPr/>
            </p:nvSpPr>
            <p:spPr>
              <a:xfrm rot="5400000">
                <a:off x="18572735" y="949148"/>
                <a:ext cx="646331" cy="646331"/>
              </a:xfrm>
              <a:prstGeom prst="rect">
                <a:avLst/>
              </a:prstGeom>
            </p:spPr>
            <p:txBody>
              <a:bodyPr wrap="none">
                <a:spAutoFit/>
              </a:bodyPr>
              <a:lstStyle/>
              <a:p>
                <a:r>
                  <a:rPr lang="en-US" altLang="zh-CN" sz="3600" b="1" dirty="0">
                    <a:solidFill>
                      <a:prstClr val="black"/>
                    </a:solidFill>
                  </a:rPr>
                  <a:t>—</a:t>
                </a:r>
                <a:endParaRPr lang="zh-CN" altLang="en-US" sz="2000" dirty="0"/>
              </a:p>
            </p:txBody>
          </p:sp>
        </p:grpSp>
        <p:grpSp>
          <p:nvGrpSpPr>
            <p:cNvPr id="48" name="组合 47">
              <a:extLst>
                <a:ext uri="{FF2B5EF4-FFF2-40B4-BE49-F238E27FC236}">
                  <a16:creationId xmlns:a16="http://schemas.microsoft.com/office/drawing/2014/main" xmlns="" id="{829DCF9E-AA5A-4674-842A-8A4E759F2315}"/>
                </a:ext>
              </a:extLst>
            </p:cNvPr>
            <p:cNvGrpSpPr/>
            <p:nvPr/>
          </p:nvGrpSpPr>
          <p:grpSpPr>
            <a:xfrm>
              <a:off x="16158911" y="11472363"/>
              <a:ext cx="800219" cy="1255226"/>
              <a:chOff x="18421409" y="-57673"/>
              <a:chExt cx="800219" cy="1255226"/>
            </a:xfrm>
          </p:grpSpPr>
          <p:sp>
            <p:nvSpPr>
              <p:cNvPr id="49" name="文本框 48">
                <a:extLst>
                  <a:ext uri="{FF2B5EF4-FFF2-40B4-BE49-F238E27FC236}">
                    <a16:creationId xmlns:a16="http://schemas.microsoft.com/office/drawing/2014/main" xmlns="" id="{F8A82A8A-E2A1-4520-941E-2776C5A9A421}"/>
                  </a:ext>
                </a:extLst>
              </p:cNvPr>
              <p:cNvSpPr txBox="1"/>
              <p:nvPr/>
            </p:nvSpPr>
            <p:spPr>
              <a:xfrm>
                <a:off x="18421409" y="366556"/>
                <a:ext cx="800219" cy="830997"/>
              </a:xfrm>
              <a:prstGeom prst="rect">
                <a:avLst/>
              </a:prstGeom>
              <a:noFill/>
            </p:spPr>
            <p:txBody>
              <a:bodyPr wrap="none" rtlCol="0">
                <a:spAutoFit/>
              </a:bodyPr>
              <a:lstStyle/>
              <a:p>
                <a:r>
                  <a:rPr lang="en-US" altLang="zh-CN" sz="4800" b="1" dirty="0"/>
                  <a:t>Cl</a:t>
                </a:r>
                <a:endParaRPr lang="zh-CN" altLang="en-US" sz="4800" b="1" dirty="0"/>
              </a:p>
            </p:txBody>
          </p:sp>
          <p:sp>
            <p:nvSpPr>
              <p:cNvPr id="50" name="矩形 49">
                <a:extLst>
                  <a:ext uri="{FF2B5EF4-FFF2-40B4-BE49-F238E27FC236}">
                    <a16:creationId xmlns:a16="http://schemas.microsoft.com/office/drawing/2014/main" xmlns="" id="{D4B6C4A0-80B7-4568-8920-5E36146E13D3}"/>
                  </a:ext>
                </a:extLst>
              </p:cNvPr>
              <p:cNvSpPr/>
              <p:nvPr/>
            </p:nvSpPr>
            <p:spPr>
              <a:xfrm rot="5400000">
                <a:off x="18544511" y="-57673"/>
                <a:ext cx="646331" cy="646331"/>
              </a:xfrm>
              <a:prstGeom prst="rect">
                <a:avLst/>
              </a:prstGeom>
            </p:spPr>
            <p:txBody>
              <a:bodyPr wrap="none">
                <a:spAutoFit/>
              </a:bodyPr>
              <a:lstStyle/>
              <a:p>
                <a:r>
                  <a:rPr lang="en-US" altLang="zh-CN" sz="3600" b="1" dirty="0">
                    <a:solidFill>
                      <a:prstClr val="black"/>
                    </a:solidFill>
                  </a:rPr>
                  <a:t>—</a:t>
                </a:r>
                <a:endParaRPr lang="zh-CN" altLang="en-US" sz="3600" dirty="0"/>
              </a:p>
            </p:txBody>
          </p:sp>
        </p:grpSp>
        <p:sp>
          <p:nvSpPr>
            <p:cNvPr id="25" name="文本框 24">
              <a:extLst>
                <a:ext uri="{FF2B5EF4-FFF2-40B4-BE49-F238E27FC236}">
                  <a16:creationId xmlns:a16="http://schemas.microsoft.com/office/drawing/2014/main" xmlns="" id="{3C84B31B-3DE7-4CB0-A52F-056EFCD869F5}"/>
                </a:ext>
              </a:extLst>
            </p:cNvPr>
            <p:cNvSpPr txBox="1"/>
            <p:nvPr/>
          </p:nvSpPr>
          <p:spPr>
            <a:xfrm>
              <a:off x="6173375" y="10011278"/>
              <a:ext cx="877163" cy="923330"/>
            </a:xfrm>
            <a:prstGeom prst="rect">
              <a:avLst/>
            </a:prstGeom>
            <a:noFill/>
          </p:spPr>
          <p:txBody>
            <a:bodyPr wrap="none" rtlCol="0">
              <a:spAutoFit/>
            </a:bodyPr>
            <a:lstStyle/>
            <a:p>
              <a:r>
                <a:rPr lang="zh-CN" altLang="en-US" sz="5400" b="1" dirty="0">
                  <a:solidFill>
                    <a:srgbClr val="FF0000"/>
                  </a:solidFill>
                </a:rPr>
                <a:t>①</a:t>
              </a:r>
            </a:p>
          </p:txBody>
        </p:sp>
        <p:sp>
          <p:nvSpPr>
            <p:cNvPr id="67" name="文本框 66">
              <a:extLst>
                <a:ext uri="{FF2B5EF4-FFF2-40B4-BE49-F238E27FC236}">
                  <a16:creationId xmlns:a16="http://schemas.microsoft.com/office/drawing/2014/main" xmlns="" id="{C0A12C2D-EBF0-44F9-A41C-BBFA8452E2A3}"/>
                </a:ext>
              </a:extLst>
            </p:cNvPr>
            <p:cNvSpPr txBox="1"/>
            <p:nvPr/>
          </p:nvSpPr>
          <p:spPr>
            <a:xfrm>
              <a:off x="10364381" y="10074971"/>
              <a:ext cx="877163" cy="923330"/>
            </a:xfrm>
            <a:prstGeom prst="rect">
              <a:avLst/>
            </a:prstGeom>
            <a:noFill/>
          </p:spPr>
          <p:txBody>
            <a:bodyPr wrap="none" rtlCol="0">
              <a:spAutoFit/>
            </a:bodyPr>
            <a:lstStyle/>
            <a:p>
              <a:r>
                <a:rPr lang="zh-CN" altLang="en-US" sz="5400" b="1" dirty="0">
                  <a:solidFill>
                    <a:srgbClr val="FF0000"/>
                  </a:solidFill>
                </a:rPr>
                <a:t>②</a:t>
              </a:r>
            </a:p>
          </p:txBody>
        </p:sp>
        <p:sp>
          <p:nvSpPr>
            <p:cNvPr id="68" name="文本框 67">
              <a:extLst>
                <a:ext uri="{FF2B5EF4-FFF2-40B4-BE49-F238E27FC236}">
                  <a16:creationId xmlns:a16="http://schemas.microsoft.com/office/drawing/2014/main" xmlns="" id="{7EA5E161-A533-47EE-9A31-17F9F384C1B6}"/>
                </a:ext>
              </a:extLst>
            </p:cNvPr>
            <p:cNvSpPr txBox="1"/>
            <p:nvPr/>
          </p:nvSpPr>
          <p:spPr>
            <a:xfrm>
              <a:off x="13300250" y="10109213"/>
              <a:ext cx="877163" cy="923330"/>
            </a:xfrm>
            <a:prstGeom prst="rect">
              <a:avLst/>
            </a:prstGeom>
            <a:noFill/>
          </p:spPr>
          <p:txBody>
            <a:bodyPr wrap="none" rtlCol="0">
              <a:spAutoFit/>
            </a:bodyPr>
            <a:lstStyle/>
            <a:p>
              <a:r>
                <a:rPr lang="zh-CN" altLang="en-US" sz="5400" b="1" dirty="0">
                  <a:solidFill>
                    <a:srgbClr val="FF0000"/>
                  </a:solidFill>
                </a:rPr>
                <a:t>③</a:t>
              </a:r>
            </a:p>
          </p:txBody>
        </p:sp>
        <p:sp>
          <p:nvSpPr>
            <p:cNvPr id="69" name="文本框 68">
              <a:extLst>
                <a:ext uri="{FF2B5EF4-FFF2-40B4-BE49-F238E27FC236}">
                  <a16:creationId xmlns:a16="http://schemas.microsoft.com/office/drawing/2014/main" xmlns="" id="{4530C961-D1F7-4BD5-91BA-FAEFCBCECD03}"/>
                </a:ext>
              </a:extLst>
            </p:cNvPr>
            <p:cNvSpPr txBox="1"/>
            <p:nvPr/>
          </p:nvSpPr>
          <p:spPr>
            <a:xfrm>
              <a:off x="16821699" y="10115713"/>
              <a:ext cx="877163" cy="923330"/>
            </a:xfrm>
            <a:prstGeom prst="rect">
              <a:avLst/>
            </a:prstGeom>
            <a:noFill/>
          </p:spPr>
          <p:txBody>
            <a:bodyPr wrap="none" rtlCol="0">
              <a:spAutoFit/>
            </a:bodyPr>
            <a:lstStyle/>
            <a:p>
              <a:r>
                <a:rPr lang="zh-CN" altLang="en-US" sz="5400" b="1" dirty="0">
                  <a:solidFill>
                    <a:srgbClr val="FF0000"/>
                  </a:solidFill>
                </a:rPr>
                <a:t>④</a:t>
              </a:r>
            </a:p>
          </p:txBody>
        </p:sp>
      </p:grpSp>
    </p:spTree>
    <p:extLst>
      <p:ext uri="{BB962C8B-B14F-4D97-AF65-F5344CB8AC3E}">
        <p14:creationId xmlns:p14="http://schemas.microsoft.com/office/powerpoint/2010/main" val="50487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a16="http://schemas.microsoft.com/office/drawing/2014/main" xmlns="" id="{2B77E84D-0C4D-4332-A730-D72B99C4FCE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11142" y="4340629"/>
            <a:ext cx="2697188" cy="4591273"/>
          </a:xfrm>
          <a:prstGeom prst="rect">
            <a:avLst/>
          </a:prstGeom>
        </p:spPr>
      </p:pic>
      <p:sp>
        <p:nvSpPr>
          <p:cNvPr id="6" name="矩形 5">
            <a:extLst>
              <a:ext uri="{FF2B5EF4-FFF2-40B4-BE49-F238E27FC236}">
                <a16:creationId xmlns:a16="http://schemas.microsoft.com/office/drawing/2014/main" xmlns="" id="{037EC38E-21B6-4B70-B7D0-7EF1E23E3893}"/>
              </a:ext>
            </a:extLst>
          </p:cNvPr>
          <p:cNvSpPr/>
          <p:nvPr/>
        </p:nvSpPr>
        <p:spPr>
          <a:xfrm>
            <a:off x="4212175" y="1148953"/>
            <a:ext cx="15834784" cy="953338"/>
          </a:xfrm>
          <a:prstGeom prst="rect">
            <a:avLst/>
          </a:prstGeom>
        </p:spPr>
        <p:txBody>
          <a:bodyPr wrap="none">
            <a:spAutoFit/>
          </a:bodyPr>
          <a:lstStyle/>
          <a:p>
            <a:pPr algn="ctr" defTabSz="1825681"/>
            <a:r>
              <a:rPr lang="zh-CN" altLang="en-US" sz="5595" b="1" dirty="0">
                <a:solidFill>
                  <a:prstClr val="black"/>
                </a:solidFill>
                <a:ea typeface="黑体" panose="02010609060101010101" pitchFamily="49" charset="-122"/>
                <a:sym typeface="+mn-lt"/>
              </a:rPr>
              <a:t>第</a:t>
            </a:r>
            <a:r>
              <a:rPr lang="en-US" altLang="zh-CN" sz="5595" b="1" dirty="0">
                <a:solidFill>
                  <a:prstClr val="black"/>
                </a:solidFill>
                <a:ea typeface="宋体" panose="02010600030101010101" pitchFamily="2" charset="-122"/>
                <a:sym typeface="+mn-lt"/>
              </a:rPr>
              <a:t>27</a:t>
            </a:r>
            <a:r>
              <a:rPr lang="zh-CN" altLang="en-US" sz="5595" b="1" dirty="0">
                <a:solidFill>
                  <a:prstClr val="black"/>
                </a:solidFill>
                <a:ea typeface="黑体" panose="02010609060101010101" pitchFamily="49" charset="-122"/>
                <a:sym typeface="+mn-lt"/>
              </a:rPr>
              <a:t>课  常见的烃类化合物     化石燃料的综合利用</a:t>
            </a:r>
            <a:endParaRPr lang="en-US" altLang="zh-CN" sz="5595" b="1" dirty="0">
              <a:solidFill>
                <a:prstClr val="black"/>
              </a:solidFill>
              <a:ea typeface="黑体" panose="02010609060101010101" pitchFamily="49" charset="-122"/>
              <a:sym typeface="+mn-lt"/>
            </a:endParaRPr>
          </a:p>
        </p:txBody>
      </p:sp>
      <p:sp>
        <p:nvSpPr>
          <p:cNvPr id="8" name="TextBox 2">
            <a:extLst>
              <a:ext uri="{FF2B5EF4-FFF2-40B4-BE49-F238E27FC236}">
                <a16:creationId xmlns:a16="http://schemas.microsoft.com/office/drawing/2014/main" xmlns="" id="{4D21E7D7-1802-4F6C-8010-98620AC1B615}"/>
              </a:ext>
            </a:extLst>
          </p:cNvPr>
          <p:cNvSpPr txBox="1"/>
          <p:nvPr/>
        </p:nvSpPr>
        <p:spPr>
          <a:xfrm>
            <a:off x="2143194" y="2751955"/>
            <a:ext cx="10734316" cy="861133"/>
          </a:xfrm>
          <a:prstGeom prst="rect">
            <a:avLst/>
          </a:prstGeom>
          <a:noFill/>
        </p:spPr>
        <p:txBody>
          <a:bodyPr wrap="square" rtlCol="0">
            <a:spAutoFit/>
          </a:bodyPr>
          <a:lstStyle/>
          <a:p>
            <a:pPr defTabSz="1825681"/>
            <a:r>
              <a:rPr lang="zh-CN" altLang="en-US" sz="4996" b="1" dirty="0">
                <a:solidFill>
                  <a:srgbClr val="FF0000"/>
                </a:solidFill>
                <a:ea typeface="黑体" panose="02010609060101010101" pitchFamily="49" charset="-122"/>
                <a:sym typeface="+mn-lt"/>
              </a:rPr>
              <a:t>普查讲</a:t>
            </a:r>
            <a:r>
              <a:rPr lang="en-US" altLang="zh-CN" sz="4996" b="1" dirty="0">
                <a:solidFill>
                  <a:srgbClr val="FF0000"/>
                </a:solidFill>
                <a:ea typeface="黑体" panose="02010609060101010101" pitchFamily="49" charset="-122"/>
                <a:sym typeface="+mn-lt"/>
              </a:rPr>
              <a:t>27 </a:t>
            </a:r>
            <a:r>
              <a:rPr lang="en-US" altLang="zh-CN" sz="4996" b="1" dirty="0">
                <a:solidFill>
                  <a:srgbClr val="FF0000"/>
                </a:solidFill>
                <a:ea typeface="黑体" panose="02010609060101010101" pitchFamily="49" charset="-122"/>
                <a:cs typeface="Times New Roman" panose="02020603050405020304" pitchFamily="18" charset="0"/>
                <a:sym typeface="+mn-lt"/>
              </a:rPr>
              <a:t>Ⅲ</a:t>
            </a:r>
            <a:endParaRPr lang="zh-CN" altLang="en-US" sz="4996" b="1" dirty="0">
              <a:solidFill>
                <a:srgbClr val="FF0000"/>
              </a:solidFill>
              <a:ea typeface="楷体" panose="02010609060101010101" pitchFamily="49" charset="-122"/>
              <a:sym typeface="+mn-lt"/>
            </a:endParaRPr>
          </a:p>
        </p:txBody>
      </p:sp>
      <p:sp>
        <p:nvSpPr>
          <p:cNvPr id="10" name="TextBox 4">
            <a:extLst>
              <a:ext uri="{FF2B5EF4-FFF2-40B4-BE49-F238E27FC236}">
                <a16:creationId xmlns:a16="http://schemas.microsoft.com/office/drawing/2014/main" xmlns="" id="{E626FF52-D304-4978-B1F3-8D6AA1026F79}"/>
              </a:ext>
            </a:extLst>
          </p:cNvPr>
          <p:cNvSpPr txBox="1"/>
          <p:nvPr/>
        </p:nvSpPr>
        <p:spPr>
          <a:xfrm>
            <a:off x="2911778" y="4527796"/>
            <a:ext cx="4671000"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一张</a:t>
            </a:r>
            <a:r>
              <a:rPr lang="zh-CN" altLang="en-US" sz="4996" b="1" dirty="0" smtClean="0">
                <a:solidFill>
                  <a:prstClr val="black"/>
                </a:solidFill>
                <a:ea typeface="宋体" panose="02010600030101010101" pitchFamily="2" charset="-122"/>
                <a:sym typeface="+mn-lt"/>
              </a:rPr>
              <a:t>图学透</a:t>
            </a:r>
            <a:endParaRPr lang="zh-CN" altLang="en-US" sz="4996" b="1" dirty="0">
              <a:solidFill>
                <a:prstClr val="black"/>
              </a:solidFill>
              <a:ea typeface="宋体" panose="02010600030101010101" pitchFamily="2" charset="-122"/>
              <a:sym typeface="+mn-lt"/>
            </a:endParaRPr>
          </a:p>
        </p:txBody>
      </p:sp>
      <p:sp>
        <p:nvSpPr>
          <p:cNvPr id="11" name="TextBox 5">
            <a:extLst>
              <a:ext uri="{FF2B5EF4-FFF2-40B4-BE49-F238E27FC236}">
                <a16:creationId xmlns:a16="http://schemas.microsoft.com/office/drawing/2014/main" xmlns="" id="{2E44AC73-FFCF-4C74-8F74-D7A138C68F68}"/>
              </a:ext>
            </a:extLst>
          </p:cNvPr>
          <p:cNvSpPr txBox="1"/>
          <p:nvPr/>
        </p:nvSpPr>
        <p:spPr>
          <a:xfrm>
            <a:off x="2939848" y="8328175"/>
            <a:ext cx="4014362"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rPr>
              <a:t>三组题讲透</a:t>
            </a:r>
          </a:p>
        </p:txBody>
      </p:sp>
      <p:sp>
        <p:nvSpPr>
          <p:cNvPr id="15" name="TextBox 9">
            <a:extLst>
              <a:ext uri="{FF2B5EF4-FFF2-40B4-BE49-F238E27FC236}">
                <a16:creationId xmlns:a16="http://schemas.microsoft.com/office/drawing/2014/main" xmlns="" id="{A863F48F-585E-4464-AC10-7D219D8118AF}"/>
              </a:ext>
            </a:extLst>
          </p:cNvPr>
          <p:cNvSpPr txBox="1"/>
          <p:nvPr/>
        </p:nvSpPr>
        <p:spPr>
          <a:xfrm>
            <a:off x="6802038"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3" action="ppaction://hlinksldjump"/>
              </a:rPr>
              <a:t>第（</a:t>
            </a:r>
            <a:r>
              <a:rPr lang="en-US" altLang="zh-CN" sz="4996" b="1" dirty="0">
                <a:solidFill>
                  <a:prstClr val="black"/>
                </a:solidFill>
                <a:ea typeface="楷体" panose="02010609060101010101" pitchFamily="49" charset="-122"/>
                <a:sym typeface="+mn-lt"/>
                <a:hlinkClick r:id="rId3" action="ppaction://hlinksldjump"/>
              </a:rPr>
              <a:t>12</a:t>
            </a:r>
            <a:r>
              <a:rPr lang="zh-CN" altLang="en-US" sz="4996" b="1" dirty="0">
                <a:solidFill>
                  <a:prstClr val="black"/>
                </a:solidFill>
                <a:ea typeface="楷体" panose="02010609060101010101" pitchFamily="49" charset="-122"/>
                <a:sym typeface="+mn-lt"/>
                <a:hlinkClick r:id="rId3" action="ppaction://hlinksldjump"/>
              </a:rPr>
              <a:t>）题</a:t>
            </a:r>
            <a:endParaRPr lang="zh-CN" altLang="en-US" sz="4996" b="1" dirty="0">
              <a:solidFill>
                <a:prstClr val="black"/>
              </a:solidFill>
              <a:ea typeface="楷体" panose="02010609060101010101" pitchFamily="49" charset="-122"/>
              <a:sym typeface="+mn-lt"/>
            </a:endParaRPr>
          </a:p>
        </p:txBody>
      </p:sp>
      <p:sp>
        <p:nvSpPr>
          <p:cNvPr id="24" name="页脚占位符 11">
            <a:extLst>
              <a:ext uri="{FF2B5EF4-FFF2-40B4-BE49-F238E27FC236}">
                <a16:creationId xmlns:a16="http://schemas.microsoft.com/office/drawing/2014/main" xmlns="" id="{3E44532C-B318-4710-8695-7E0FDB3937A0}"/>
              </a:ext>
            </a:extLst>
          </p:cNvPr>
          <p:cNvSpPr txBox="1">
            <a:spLocks/>
          </p:cNvSpPr>
          <p:nvPr/>
        </p:nvSpPr>
        <p:spPr>
          <a:xfrm>
            <a:off x="21770272" y="5913984"/>
            <a:ext cx="2283010" cy="159489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4996" dirty="0">
                <a:solidFill>
                  <a:prstClr val="black"/>
                </a:solidFill>
                <a:latin typeface="+mn-lt"/>
                <a:ea typeface="宋体" panose="02010600030101010101" pitchFamily="2" charset="-122"/>
                <a:sym typeface="+mn-lt"/>
              </a:rPr>
              <a:t>目录</a:t>
            </a:r>
            <a:endParaRPr lang="en-US" altLang="zh-CN" sz="4996" dirty="0">
              <a:solidFill>
                <a:prstClr val="black"/>
              </a:solidFill>
              <a:latin typeface="+mn-lt"/>
              <a:ea typeface="宋体" panose="02010600030101010101" pitchFamily="2" charset="-122"/>
              <a:sym typeface="+mn-lt"/>
            </a:endParaRPr>
          </a:p>
        </p:txBody>
      </p:sp>
      <p:sp>
        <p:nvSpPr>
          <p:cNvPr id="25" name="TextBox 7">
            <a:extLst>
              <a:ext uri="{FF2B5EF4-FFF2-40B4-BE49-F238E27FC236}">
                <a16:creationId xmlns:a16="http://schemas.microsoft.com/office/drawing/2014/main" xmlns="" id="{1A5A2E15-8CBB-4E73-BCB7-341406D2CDD5}"/>
              </a:ext>
            </a:extLst>
          </p:cNvPr>
          <p:cNvSpPr txBox="1"/>
          <p:nvPr/>
        </p:nvSpPr>
        <p:spPr>
          <a:xfrm>
            <a:off x="10523491"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4" action="ppaction://hlinksldjump"/>
              </a:rPr>
              <a:t>第（</a:t>
            </a:r>
            <a:r>
              <a:rPr lang="en-US" altLang="zh-CN" sz="4996" b="1" dirty="0">
                <a:solidFill>
                  <a:prstClr val="black"/>
                </a:solidFill>
                <a:ea typeface="楷体" panose="02010609060101010101" pitchFamily="49" charset="-122"/>
                <a:sym typeface="+mn-lt"/>
                <a:hlinkClick r:id="rId4" action="ppaction://hlinksldjump"/>
              </a:rPr>
              <a:t>13</a:t>
            </a:r>
            <a:r>
              <a:rPr lang="zh-CN" altLang="en-US" sz="4996" b="1" dirty="0">
                <a:solidFill>
                  <a:prstClr val="black"/>
                </a:solidFill>
                <a:ea typeface="楷体" panose="02010609060101010101" pitchFamily="49" charset="-122"/>
                <a:sym typeface="+mn-lt"/>
                <a:hlinkClick r:id="rId4" action="ppaction://hlinksldjump"/>
              </a:rPr>
              <a:t>）题</a:t>
            </a:r>
            <a:endParaRPr lang="zh-CN" altLang="en-US" sz="4996" b="1" dirty="0">
              <a:solidFill>
                <a:prstClr val="black"/>
              </a:solidFill>
              <a:ea typeface="楷体" panose="02010609060101010101" pitchFamily="49" charset="-122"/>
              <a:sym typeface="+mn-lt"/>
            </a:endParaRPr>
          </a:p>
        </p:txBody>
      </p:sp>
      <p:sp>
        <p:nvSpPr>
          <p:cNvPr id="23" name="TextBox 7">
            <a:extLst>
              <a:ext uri="{FF2B5EF4-FFF2-40B4-BE49-F238E27FC236}">
                <a16:creationId xmlns:a16="http://schemas.microsoft.com/office/drawing/2014/main" xmlns="" id="{936BCE89-8A46-4975-9741-5640D7F02320}"/>
              </a:ext>
            </a:extLst>
          </p:cNvPr>
          <p:cNvSpPr txBox="1"/>
          <p:nvPr/>
        </p:nvSpPr>
        <p:spPr>
          <a:xfrm>
            <a:off x="14244945" y="8325629"/>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5" action="ppaction://hlinksldjump"/>
              </a:rPr>
              <a:t>第（</a:t>
            </a:r>
            <a:r>
              <a:rPr lang="en-US" altLang="zh-CN" sz="4996" b="1" dirty="0">
                <a:solidFill>
                  <a:prstClr val="black"/>
                </a:solidFill>
                <a:ea typeface="楷体" panose="02010609060101010101" pitchFamily="49" charset="-122"/>
                <a:sym typeface="+mn-lt"/>
                <a:hlinkClick r:id="rId5" action="ppaction://hlinksldjump"/>
              </a:rPr>
              <a:t>14</a:t>
            </a:r>
            <a:r>
              <a:rPr lang="zh-CN" altLang="en-US" sz="4996" b="1" dirty="0">
                <a:solidFill>
                  <a:prstClr val="black"/>
                </a:solidFill>
                <a:ea typeface="楷体" panose="02010609060101010101" pitchFamily="49" charset="-122"/>
                <a:sym typeface="+mn-lt"/>
                <a:hlinkClick r:id="rId5" action="ppaction://hlinksldjump"/>
              </a:rPr>
              <a:t>）题</a:t>
            </a:r>
            <a:endParaRPr lang="zh-CN" altLang="en-US" sz="4996" b="1" dirty="0">
              <a:solidFill>
                <a:prstClr val="black"/>
              </a:solidFill>
              <a:ea typeface="楷体" panose="02010609060101010101" pitchFamily="49" charset="-122"/>
              <a:sym typeface="+mn-lt"/>
            </a:endParaRPr>
          </a:p>
        </p:txBody>
      </p:sp>
      <p:sp>
        <p:nvSpPr>
          <p:cNvPr id="31" name="TextBox 4">
            <a:extLst>
              <a:ext uri="{FF2B5EF4-FFF2-40B4-BE49-F238E27FC236}">
                <a16:creationId xmlns:a16="http://schemas.microsoft.com/office/drawing/2014/main" xmlns="" id="{E626FF52-D304-4978-B1F3-8D6AA1026F79}"/>
              </a:ext>
            </a:extLst>
          </p:cNvPr>
          <p:cNvSpPr txBox="1"/>
          <p:nvPr/>
        </p:nvSpPr>
        <p:spPr>
          <a:xfrm>
            <a:off x="7236172" y="4521027"/>
            <a:ext cx="8308628" cy="861133"/>
          </a:xfrm>
          <a:prstGeom prst="rect">
            <a:avLst/>
          </a:prstGeom>
          <a:noFill/>
        </p:spPr>
        <p:txBody>
          <a:bodyPr wrap="square" rtlCol="0">
            <a:spAutoFit/>
          </a:bodyPr>
          <a:lstStyle/>
          <a:p>
            <a:pPr defTabSz="1825681"/>
            <a:r>
              <a:rPr lang="zh-CN" altLang="en-US" sz="4996" b="1" dirty="0">
                <a:solidFill>
                  <a:prstClr val="black"/>
                </a:solidFill>
                <a:ea typeface="宋体" panose="02010600030101010101" pitchFamily="2" charset="-122"/>
                <a:sym typeface="+mn-lt"/>
                <a:hlinkClick r:id="rId6" action="ppaction://hlinksldjump"/>
              </a:rPr>
              <a:t>化石燃料的综合利用</a:t>
            </a:r>
            <a:endParaRPr lang="zh-CN" altLang="en-US" sz="4996" b="1" dirty="0">
              <a:solidFill>
                <a:prstClr val="black"/>
              </a:solidFill>
              <a:ea typeface="宋体" panose="02010600030101010101" pitchFamily="2" charset="-122"/>
              <a:sym typeface="+mn-lt"/>
            </a:endParaRPr>
          </a:p>
        </p:txBody>
      </p:sp>
      <p:sp>
        <p:nvSpPr>
          <p:cNvPr id="14" name="TextBox 9">
            <a:extLst>
              <a:ext uri="{FF2B5EF4-FFF2-40B4-BE49-F238E27FC236}">
                <a16:creationId xmlns:a16="http://schemas.microsoft.com/office/drawing/2014/main" xmlns="" id="{F3B3A7BB-2651-43A3-8FE4-60BE3EFF3201}"/>
              </a:ext>
            </a:extLst>
          </p:cNvPr>
          <p:cNvSpPr txBox="1"/>
          <p:nvPr/>
        </p:nvSpPr>
        <p:spPr>
          <a:xfrm>
            <a:off x="6768983" y="9564183"/>
            <a:ext cx="3688398" cy="861133"/>
          </a:xfrm>
          <a:prstGeom prst="rect">
            <a:avLst/>
          </a:prstGeom>
          <a:noFill/>
        </p:spPr>
        <p:txBody>
          <a:bodyPr wrap="square" rtlCol="0">
            <a:spAutoFit/>
          </a:bodyPr>
          <a:lstStyle/>
          <a:p>
            <a:pPr algn="ctr" defTabSz="1825681"/>
            <a:r>
              <a:rPr lang="zh-CN" altLang="en-US" sz="4996" b="1" dirty="0">
                <a:solidFill>
                  <a:prstClr val="black"/>
                </a:solidFill>
                <a:ea typeface="楷体" panose="02010609060101010101" pitchFamily="49" charset="-122"/>
                <a:sym typeface="+mn-lt"/>
                <a:hlinkClick r:id="rId7" action="ppaction://hlinksldjump"/>
              </a:rPr>
              <a:t>第（</a:t>
            </a:r>
            <a:r>
              <a:rPr lang="en-US" altLang="zh-CN" sz="4996" b="1" dirty="0">
                <a:solidFill>
                  <a:prstClr val="black"/>
                </a:solidFill>
                <a:ea typeface="楷体" panose="02010609060101010101" pitchFamily="49" charset="-122"/>
                <a:sym typeface="+mn-lt"/>
                <a:hlinkClick r:id="rId7" action="ppaction://hlinksldjump"/>
              </a:rPr>
              <a:t>15</a:t>
            </a:r>
            <a:r>
              <a:rPr lang="zh-CN" altLang="en-US" sz="4996" b="1" dirty="0">
                <a:solidFill>
                  <a:prstClr val="black"/>
                </a:solidFill>
                <a:ea typeface="楷体" panose="02010609060101010101" pitchFamily="49" charset="-122"/>
                <a:sym typeface="+mn-lt"/>
                <a:hlinkClick r:id="rId7" action="ppaction://hlinksldjump"/>
              </a:rPr>
              <a:t>）题</a:t>
            </a:r>
            <a:endParaRPr lang="zh-CN" altLang="en-US" sz="4996" b="1" dirty="0">
              <a:solidFill>
                <a:prstClr val="black"/>
              </a:solidFill>
              <a:ea typeface="楷体" panose="02010609060101010101" pitchFamily="49" charset="-122"/>
              <a:sym typeface="+mn-lt"/>
            </a:endParaRPr>
          </a:p>
        </p:txBody>
      </p:sp>
    </p:spTree>
    <p:extLst>
      <p:ext uri="{BB962C8B-B14F-4D97-AF65-F5344CB8AC3E}">
        <p14:creationId xmlns:p14="http://schemas.microsoft.com/office/powerpoint/2010/main" val="406801093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6" y="3436247"/>
            <a:ext cx="451437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煤的综合利用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26395" y="4892475"/>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煤的组成</a:t>
              </a:r>
            </a:p>
          </p:txBody>
        </p:sp>
      </p:grpSp>
      <p:sp>
        <p:nvSpPr>
          <p:cNvPr id="52" name="TextBox 4">
            <a:extLst>
              <a:ext uri="{FF2B5EF4-FFF2-40B4-BE49-F238E27FC236}">
                <a16:creationId xmlns:a16="http://schemas.microsoft.com/office/drawing/2014/main" xmlns="" id="{148C9522-AB9C-449D-8734-C3717F27C63C}"/>
              </a:ext>
            </a:extLst>
          </p:cNvPr>
          <p:cNvSpPr txBox="1"/>
          <p:nvPr/>
        </p:nvSpPr>
        <p:spPr>
          <a:xfrm>
            <a:off x="3695884" y="6851876"/>
            <a:ext cx="15632970" cy="2168094"/>
          </a:xfrm>
          <a:prstGeom prst="rect">
            <a:avLst/>
          </a:prstGeom>
          <a:noFill/>
        </p:spPr>
        <p:txBody>
          <a:bodyPr wrap="square" rtlCol="0">
            <a:spAutoFit/>
          </a:bodyPr>
          <a:lstStyle/>
          <a:p>
            <a:pPr marL="685800" indent="-685800" defTabSz="1825681">
              <a:lnSpc>
                <a:spcPct val="15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物质组成：</a:t>
            </a:r>
            <a:r>
              <a:rPr lang="en-US" altLang="zh-CN" sz="4800" b="1" dirty="0">
                <a:solidFill>
                  <a:prstClr val="black"/>
                </a:solidFill>
                <a:ea typeface="宋体" panose="02010600030101010101" pitchFamily="2" charset="-122"/>
                <a:sym typeface="+mn-lt"/>
              </a:rPr>
              <a:t>_______</a:t>
            </a:r>
            <a:r>
              <a:rPr lang="zh-CN" altLang="en-US" sz="4800" b="1" dirty="0">
                <a:solidFill>
                  <a:prstClr val="black"/>
                </a:solidFill>
                <a:ea typeface="宋体" panose="02010600030101010101" pitchFamily="2" charset="-122"/>
                <a:sym typeface="+mn-lt"/>
              </a:rPr>
              <a:t>和少量无机物</a:t>
            </a:r>
            <a:endParaRPr lang="en-US" altLang="zh-CN" sz="4800" b="1" dirty="0">
              <a:solidFill>
                <a:prstClr val="black"/>
              </a:solidFill>
              <a:ea typeface="宋体" panose="02010600030101010101" pitchFamily="2" charset="-122"/>
              <a:sym typeface="+mn-lt"/>
            </a:endParaRPr>
          </a:p>
          <a:p>
            <a:pPr marL="685800" indent="-685800" defTabSz="1825681">
              <a:lnSpc>
                <a:spcPct val="15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元素组成：主要含有</a:t>
            </a:r>
            <a:r>
              <a:rPr lang="en-US" altLang="zh-CN" sz="4800" b="1" dirty="0">
                <a:solidFill>
                  <a:prstClr val="black"/>
                </a:solidFill>
                <a:ea typeface="宋体" panose="02010600030101010101" pitchFamily="2" charset="-122"/>
                <a:sym typeface="+mn-lt"/>
              </a:rPr>
              <a:t>_____</a:t>
            </a:r>
            <a:r>
              <a:rPr lang="zh-CN" altLang="en-US" sz="4800" b="1" dirty="0">
                <a:solidFill>
                  <a:prstClr val="black"/>
                </a:solidFill>
                <a:ea typeface="宋体" panose="02010600030101010101" pitchFamily="2" charset="-122"/>
                <a:sym typeface="+mn-lt"/>
              </a:rPr>
              <a:t>，还有少量</a:t>
            </a:r>
            <a:r>
              <a:rPr lang="en-US" altLang="zh-CN" sz="4800" b="1" dirty="0">
                <a:solidFill>
                  <a:prstClr val="black"/>
                </a:solidFill>
                <a:ea typeface="宋体" panose="02010600030101010101" pitchFamily="2" charset="-122"/>
                <a:sym typeface="+mn-lt"/>
              </a:rPr>
              <a:t>H</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O</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N</a:t>
            </a:r>
            <a:r>
              <a:rPr lang="zh-CN" altLang="en-US" sz="4800" b="1" dirty="0">
                <a:solidFill>
                  <a:prstClr val="black"/>
                </a:solidFill>
                <a:ea typeface="宋体" panose="02010600030101010101" pitchFamily="2" charset="-122"/>
                <a:sym typeface="+mn-lt"/>
              </a:rPr>
              <a:t>、</a:t>
            </a:r>
            <a:r>
              <a:rPr lang="en-US" altLang="zh-CN" sz="4800" b="1" dirty="0">
                <a:solidFill>
                  <a:prstClr val="black"/>
                </a:solidFill>
                <a:ea typeface="宋体" panose="02010600030101010101" pitchFamily="2" charset="-122"/>
                <a:sym typeface="+mn-lt"/>
              </a:rPr>
              <a:t>S</a:t>
            </a:r>
            <a:r>
              <a:rPr lang="zh-CN" altLang="en-US" sz="4800" b="1" dirty="0">
                <a:solidFill>
                  <a:prstClr val="black"/>
                </a:solidFill>
                <a:ea typeface="宋体" panose="02010600030101010101" pitchFamily="2" charset="-122"/>
                <a:sym typeface="+mn-lt"/>
              </a:rPr>
              <a:t>等</a:t>
            </a:r>
          </a:p>
        </p:txBody>
      </p:sp>
      <p:sp>
        <p:nvSpPr>
          <p:cNvPr id="4" name="矩形 3">
            <a:extLst>
              <a:ext uri="{FF2B5EF4-FFF2-40B4-BE49-F238E27FC236}">
                <a16:creationId xmlns:a16="http://schemas.microsoft.com/office/drawing/2014/main" xmlns="" id="{7FBD93A3-5C40-42D0-8E97-3C9523C62FCF}"/>
              </a:ext>
            </a:extLst>
          </p:cNvPr>
          <p:cNvSpPr/>
          <p:nvPr/>
        </p:nvSpPr>
        <p:spPr>
          <a:xfrm>
            <a:off x="7601241" y="7104926"/>
            <a:ext cx="2040943" cy="830997"/>
          </a:xfrm>
          <a:prstGeom prst="rect">
            <a:avLst/>
          </a:prstGeom>
        </p:spPr>
        <p:txBody>
          <a:bodyPr wrap="none">
            <a:spAutoFit/>
          </a:bodyPr>
          <a:lstStyle/>
          <a:p>
            <a:r>
              <a:rPr lang="zh-CN" altLang="en-US" sz="4800" b="1" dirty="0">
                <a:solidFill>
                  <a:srgbClr val="FF0000"/>
                </a:solidFill>
                <a:ea typeface="宋体" panose="02010600030101010101" pitchFamily="2" charset="-122"/>
                <a:sym typeface="+mn-lt"/>
              </a:rPr>
              <a:t>有机物</a:t>
            </a:r>
            <a:endParaRPr lang="zh-CN" altLang="en-US" dirty="0">
              <a:solidFill>
                <a:srgbClr val="FF0000"/>
              </a:solidFill>
            </a:endParaRPr>
          </a:p>
        </p:txBody>
      </p:sp>
      <p:sp>
        <p:nvSpPr>
          <p:cNvPr id="6" name="矩形 5">
            <a:extLst>
              <a:ext uri="{FF2B5EF4-FFF2-40B4-BE49-F238E27FC236}">
                <a16:creationId xmlns:a16="http://schemas.microsoft.com/office/drawing/2014/main" xmlns="" id="{EDDE592A-1A68-4229-A7E3-925E80060E7F}"/>
              </a:ext>
            </a:extLst>
          </p:cNvPr>
          <p:cNvSpPr/>
          <p:nvPr/>
        </p:nvSpPr>
        <p:spPr>
          <a:xfrm>
            <a:off x="10543946" y="8188973"/>
            <a:ext cx="628698" cy="830997"/>
          </a:xfrm>
          <a:prstGeom prst="rect">
            <a:avLst/>
          </a:prstGeom>
        </p:spPr>
        <p:txBody>
          <a:bodyPr wrap="none">
            <a:spAutoFit/>
          </a:bodyPr>
          <a:lstStyle/>
          <a:p>
            <a:r>
              <a:rPr lang="en-US" altLang="zh-CN" sz="4800" b="1" dirty="0">
                <a:solidFill>
                  <a:srgbClr val="FF0000"/>
                </a:solidFill>
                <a:ea typeface="宋体" panose="02010600030101010101" pitchFamily="2" charset="-122"/>
                <a:sym typeface="+mn-lt"/>
              </a:rPr>
              <a:t>C</a:t>
            </a:r>
            <a:endParaRPr lang="zh-CN" altLang="en-US" dirty="0">
              <a:solidFill>
                <a:srgbClr val="FF0000"/>
              </a:solidFill>
            </a:endParaRPr>
          </a:p>
        </p:txBody>
      </p:sp>
    </p:spTree>
    <p:extLst>
      <p:ext uri="{BB962C8B-B14F-4D97-AF65-F5344CB8AC3E}">
        <p14:creationId xmlns:p14="http://schemas.microsoft.com/office/powerpoint/2010/main" val="136164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5" y="2965078"/>
            <a:ext cx="451437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煤的综合利用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71325" y="4062566"/>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煤的干馏</a:t>
              </a:r>
            </a:p>
          </p:txBody>
        </p:sp>
      </p:grpSp>
      <p:sp>
        <p:nvSpPr>
          <p:cNvPr id="30" name="TextBox 4">
            <a:extLst>
              <a:ext uri="{FF2B5EF4-FFF2-40B4-BE49-F238E27FC236}">
                <a16:creationId xmlns:a16="http://schemas.microsoft.com/office/drawing/2014/main" xmlns="" id="{35B0EB99-5694-4626-B4A4-5C219806857E}"/>
              </a:ext>
            </a:extLst>
          </p:cNvPr>
          <p:cNvSpPr txBox="1"/>
          <p:nvPr/>
        </p:nvSpPr>
        <p:spPr>
          <a:xfrm>
            <a:off x="3893214" y="5552848"/>
            <a:ext cx="15632970"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概念：将煤隔绝空气加强热使之分解的过程</a:t>
            </a:r>
            <a:endParaRPr lang="en-US" altLang="zh-CN" sz="4800" b="1" dirty="0">
              <a:solidFill>
                <a:prstClr val="black"/>
              </a:solidFill>
              <a:ea typeface="宋体" panose="02010600030101010101" pitchFamily="2" charset="-122"/>
              <a:sym typeface="+mn-lt"/>
            </a:endParaRPr>
          </a:p>
        </p:txBody>
      </p:sp>
      <p:grpSp>
        <p:nvGrpSpPr>
          <p:cNvPr id="5" name="组合 4">
            <a:extLst>
              <a:ext uri="{FF2B5EF4-FFF2-40B4-BE49-F238E27FC236}">
                <a16:creationId xmlns:a16="http://schemas.microsoft.com/office/drawing/2014/main" xmlns="" id="{CD2CEE6D-FFE9-4B3B-8AEE-08975DE4E726}"/>
              </a:ext>
            </a:extLst>
          </p:cNvPr>
          <p:cNvGrpSpPr/>
          <p:nvPr/>
        </p:nvGrpSpPr>
        <p:grpSpPr>
          <a:xfrm>
            <a:off x="3740814" y="7269254"/>
            <a:ext cx="16464476" cy="5192649"/>
            <a:chOff x="3740814" y="6953621"/>
            <a:chExt cx="16464476" cy="5192649"/>
          </a:xfrm>
        </p:grpSpPr>
        <p:sp>
          <p:nvSpPr>
            <p:cNvPr id="52" name="TextBox 4">
              <a:extLst>
                <a:ext uri="{FF2B5EF4-FFF2-40B4-BE49-F238E27FC236}">
                  <a16:creationId xmlns:a16="http://schemas.microsoft.com/office/drawing/2014/main" xmlns="" id="{148C9522-AB9C-449D-8734-C3717F27C63C}"/>
                </a:ext>
              </a:extLst>
            </p:cNvPr>
            <p:cNvSpPr txBox="1"/>
            <p:nvPr/>
          </p:nvSpPr>
          <p:spPr>
            <a:xfrm>
              <a:off x="7216438" y="6953621"/>
              <a:ext cx="12988852" cy="893899"/>
            </a:xfrm>
            <a:prstGeom prst="rect">
              <a:avLst/>
            </a:prstGeom>
            <a:noFill/>
          </p:spPr>
          <p:txBody>
            <a:bodyPr wrap="square" rtlCol="0">
              <a:spAutoFit/>
            </a:bodyPr>
            <a:lstStyle/>
            <a:p>
              <a:pPr defTabSz="1825681">
                <a:lnSpc>
                  <a:spcPct val="120000"/>
                </a:lnSpc>
              </a:pPr>
              <a:r>
                <a:rPr lang="zh-CN" altLang="zh-CN" sz="4800" b="1" dirty="0"/>
                <a:t>气态物质：焦炉气（含</a:t>
              </a:r>
              <a:r>
                <a:rPr lang="en-US" altLang="zh-CN" sz="4800" b="1" dirty="0"/>
                <a:t>H</a:t>
              </a:r>
              <a:r>
                <a:rPr lang="en-US" altLang="zh-CN" sz="4800" b="1" baseline="-25000" dirty="0"/>
                <a:t>2</a:t>
              </a:r>
              <a:r>
                <a:rPr lang="zh-CN" altLang="zh-CN" sz="4800" b="1" dirty="0"/>
                <a:t>、</a:t>
              </a:r>
              <a:r>
                <a:rPr lang="en-US" altLang="zh-CN" sz="4800" b="1" dirty="0"/>
                <a:t>CH</a:t>
              </a:r>
              <a:r>
                <a:rPr lang="en-US" altLang="zh-CN" sz="4800" b="1" baseline="-25000" dirty="0"/>
                <a:t>4</a:t>
              </a:r>
              <a:r>
                <a:rPr lang="zh-CN" altLang="zh-CN" sz="4800" b="1" dirty="0"/>
                <a:t>、</a:t>
              </a:r>
              <a:r>
                <a:rPr lang="en-US" altLang="zh-CN" sz="4800" b="1" dirty="0"/>
                <a:t>C</a:t>
              </a:r>
              <a:r>
                <a:rPr lang="en-US" altLang="zh-CN" sz="4800" b="1" baseline="-25000" dirty="0"/>
                <a:t>2</a:t>
              </a:r>
              <a:r>
                <a:rPr lang="en-US" altLang="zh-CN" sz="4800" b="1" dirty="0"/>
                <a:t>H</a:t>
              </a:r>
              <a:r>
                <a:rPr lang="en-US" altLang="zh-CN" sz="4800" b="1" baseline="-25000" dirty="0"/>
                <a:t>4</a:t>
              </a:r>
              <a:r>
                <a:rPr lang="zh-CN" altLang="zh-CN" sz="4800" b="1" dirty="0"/>
                <a:t>、</a:t>
              </a:r>
              <a:r>
                <a:rPr lang="en-US" altLang="zh-CN" sz="4800" b="1" dirty="0"/>
                <a:t>CO</a:t>
              </a:r>
              <a:r>
                <a:rPr lang="zh-CN" altLang="zh-CN" sz="4800" b="1" dirty="0"/>
                <a:t>）</a:t>
              </a:r>
              <a:endParaRPr lang="en-US" altLang="zh-CN" sz="7200" b="1" dirty="0">
                <a:solidFill>
                  <a:prstClr val="black"/>
                </a:solidFill>
                <a:sym typeface="+mn-lt"/>
              </a:endParaRPr>
            </a:p>
          </p:txBody>
        </p:sp>
        <p:pic>
          <p:nvPicPr>
            <p:cNvPr id="4" name="图片 3">
              <a:extLst>
                <a:ext uri="{FF2B5EF4-FFF2-40B4-BE49-F238E27FC236}">
                  <a16:creationId xmlns:a16="http://schemas.microsoft.com/office/drawing/2014/main" xmlns="" id="{91D578FD-35FD-4078-897D-EE5F553E85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031405" y="7357395"/>
              <a:ext cx="1080000" cy="4428008"/>
            </a:xfrm>
            <a:prstGeom prst="rect">
              <a:avLst/>
            </a:prstGeom>
          </p:spPr>
        </p:pic>
        <p:sp>
          <p:nvSpPr>
            <p:cNvPr id="29" name="TextBox 4">
              <a:extLst>
                <a:ext uri="{FF2B5EF4-FFF2-40B4-BE49-F238E27FC236}">
                  <a16:creationId xmlns:a16="http://schemas.microsoft.com/office/drawing/2014/main" xmlns="" id="{732C6F36-B39E-4C29-B748-4800CCCA157C}"/>
                </a:ext>
              </a:extLst>
            </p:cNvPr>
            <p:cNvSpPr txBox="1"/>
            <p:nvPr/>
          </p:nvSpPr>
          <p:spPr>
            <a:xfrm>
              <a:off x="3740814" y="8940339"/>
              <a:ext cx="3544888"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产物：</a:t>
              </a:r>
              <a:endParaRPr lang="en-US" altLang="zh-CN" sz="4800" b="1" dirty="0">
                <a:solidFill>
                  <a:prstClr val="black"/>
                </a:solidFill>
                <a:ea typeface="宋体" panose="02010600030101010101" pitchFamily="2" charset="-122"/>
                <a:sym typeface="+mn-lt"/>
              </a:endParaRPr>
            </a:p>
          </p:txBody>
        </p:sp>
        <p:sp>
          <p:nvSpPr>
            <p:cNvPr id="31" name="TextBox 4">
              <a:extLst>
                <a:ext uri="{FF2B5EF4-FFF2-40B4-BE49-F238E27FC236}">
                  <a16:creationId xmlns:a16="http://schemas.microsoft.com/office/drawing/2014/main" xmlns="" id="{33B28C49-5729-4A2C-9C3E-56AB0A337D8B}"/>
                </a:ext>
              </a:extLst>
            </p:cNvPr>
            <p:cNvSpPr txBox="1"/>
            <p:nvPr/>
          </p:nvSpPr>
          <p:spPr>
            <a:xfrm>
              <a:off x="7216438" y="8616142"/>
              <a:ext cx="12988852" cy="1780296"/>
            </a:xfrm>
            <a:prstGeom prst="rect">
              <a:avLst/>
            </a:prstGeom>
            <a:noFill/>
          </p:spPr>
          <p:txBody>
            <a:bodyPr wrap="square" rtlCol="0">
              <a:spAutoFit/>
            </a:bodyPr>
            <a:lstStyle/>
            <a:p>
              <a:pPr defTabSz="1825681">
                <a:lnSpc>
                  <a:spcPct val="120000"/>
                </a:lnSpc>
              </a:pPr>
              <a:r>
                <a:rPr lang="zh-CN" altLang="en-US" sz="4800" b="1" dirty="0"/>
                <a:t>液态物质：粗氨水（氨、铵盐）、粗苯（苯、甲苯、二甲苯）、煤焦油（苯、酚类、荼）</a:t>
              </a:r>
              <a:endParaRPr lang="en-US" altLang="zh-CN" sz="7200" b="1" dirty="0">
                <a:solidFill>
                  <a:prstClr val="black"/>
                </a:solidFill>
                <a:sym typeface="+mn-lt"/>
              </a:endParaRPr>
            </a:p>
          </p:txBody>
        </p:sp>
        <p:sp>
          <p:nvSpPr>
            <p:cNvPr id="32" name="TextBox 4">
              <a:extLst>
                <a:ext uri="{FF2B5EF4-FFF2-40B4-BE49-F238E27FC236}">
                  <a16:creationId xmlns:a16="http://schemas.microsoft.com/office/drawing/2014/main" xmlns="" id="{F7315330-2820-4AFC-A1D7-9A473BBE9986}"/>
                </a:ext>
              </a:extLst>
            </p:cNvPr>
            <p:cNvSpPr txBox="1"/>
            <p:nvPr/>
          </p:nvSpPr>
          <p:spPr>
            <a:xfrm>
              <a:off x="7285702" y="11252371"/>
              <a:ext cx="5368414" cy="893899"/>
            </a:xfrm>
            <a:prstGeom prst="rect">
              <a:avLst/>
            </a:prstGeom>
            <a:noFill/>
          </p:spPr>
          <p:txBody>
            <a:bodyPr wrap="square" rtlCol="0">
              <a:spAutoFit/>
            </a:bodyPr>
            <a:lstStyle/>
            <a:p>
              <a:pPr defTabSz="1825681">
                <a:lnSpc>
                  <a:spcPct val="120000"/>
                </a:lnSpc>
              </a:pPr>
              <a:r>
                <a:rPr lang="zh-CN" altLang="en-US" sz="4800" b="1" dirty="0"/>
                <a:t>固态物质：</a:t>
              </a:r>
              <a:r>
                <a:rPr lang="en-US" altLang="zh-CN" sz="4800" b="1" dirty="0"/>
                <a:t>______</a:t>
              </a:r>
              <a:endParaRPr lang="en-US" altLang="zh-CN" sz="7200" b="1" dirty="0">
                <a:solidFill>
                  <a:prstClr val="black"/>
                </a:solidFill>
                <a:sym typeface="+mn-lt"/>
              </a:endParaRPr>
            </a:p>
          </p:txBody>
        </p:sp>
      </p:grpSp>
      <p:sp>
        <p:nvSpPr>
          <p:cNvPr id="6" name="矩形 5">
            <a:extLst>
              <a:ext uri="{FF2B5EF4-FFF2-40B4-BE49-F238E27FC236}">
                <a16:creationId xmlns:a16="http://schemas.microsoft.com/office/drawing/2014/main" xmlns="" id="{AD470E8D-2943-4263-B892-9F4EBA22410A}"/>
              </a:ext>
            </a:extLst>
          </p:cNvPr>
          <p:cNvSpPr/>
          <p:nvPr/>
        </p:nvSpPr>
        <p:spPr>
          <a:xfrm>
            <a:off x="10645478" y="11599454"/>
            <a:ext cx="1422184" cy="830997"/>
          </a:xfrm>
          <a:prstGeom prst="rect">
            <a:avLst/>
          </a:prstGeom>
        </p:spPr>
        <p:txBody>
          <a:bodyPr wrap="none">
            <a:spAutoFit/>
          </a:bodyPr>
          <a:lstStyle/>
          <a:p>
            <a:r>
              <a:rPr lang="zh-CN" altLang="en-US" sz="4800" b="1" dirty="0">
                <a:solidFill>
                  <a:srgbClr val="FF0000"/>
                </a:solidFill>
              </a:rPr>
              <a:t>焦炭</a:t>
            </a:r>
            <a:endParaRPr lang="zh-CN" altLang="en-US" dirty="0">
              <a:solidFill>
                <a:srgbClr val="FF0000"/>
              </a:solidFill>
            </a:endParaRPr>
          </a:p>
        </p:txBody>
      </p:sp>
    </p:spTree>
    <p:extLst>
      <p:ext uri="{BB962C8B-B14F-4D97-AF65-F5344CB8AC3E}">
        <p14:creationId xmlns:p14="http://schemas.microsoft.com/office/powerpoint/2010/main" val="2371335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5" y="2965078"/>
            <a:ext cx="4514377"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煤的综合利用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71325" y="4062566"/>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煤的液化</a:t>
              </a:r>
            </a:p>
          </p:txBody>
        </p:sp>
      </p:grpSp>
      <p:grpSp>
        <p:nvGrpSpPr>
          <p:cNvPr id="7" name="组合 6">
            <a:extLst>
              <a:ext uri="{FF2B5EF4-FFF2-40B4-BE49-F238E27FC236}">
                <a16:creationId xmlns:a16="http://schemas.microsoft.com/office/drawing/2014/main" xmlns="" id="{322F82D4-513E-48C2-8A09-BA94745FB05D}"/>
              </a:ext>
            </a:extLst>
          </p:cNvPr>
          <p:cNvGrpSpPr/>
          <p:nvPr/>
        </p:nvGrpSpPr>
        <p:grpSpPr>
          <a:xfrm>
            <a:off x="3836124" y="5476241"/>
            <a:ext cx="15632970" cy="2719216"/>
            <a:chOff x="3836124" y="5476241"/>
            <a:chExt cx="15632970" cy="2719216"/>
          </a:xfrm>
        </p:grpSpPr>
        <p:sp>
          <p:nvSpPr>
            <p:cNvPr id="30" name="TextBox 4">
              <a:extLst>
                <a:ext uri="{FF2B5EF4-FFF2-40B4-BE49-F238E27FC236}">
                  <a16:creationId xmlns:a16="http://schemas.microsoft.com/office/drawing/2014/main" xmlns="" id="{35B0EB99-5694-4626-B4A4-5C219806857E}"/>
                </a:ext>
              </a:extLst>
            </p:cNvPr>
            <p:cNvSpPr txBox="1"/>
            <p:nvPr/>
          </p:nvSpPr>
          <p:spPr>
            <a:xfrm>
              <a:off x="3836124" y="5476241"/>
              <a:ext cx="15632970"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直接液化</a:t>
              </a:r>
              <a:endParaRPr lang="en-US" altLang="zh-CN" sz="4800" b="1" dirty="0">
                <a:solidFill>
                  <a:prstClr val="black"/>
                </a:solidFill>
                <a:ea typeface="宋体" panose="02010600030101010101" pitchFamily="2" charset="-122"/>
                <a:sym typeface="+mn-lt"/>
              </a:endParaRPr>
            </a:p>
          </p:txBody>
        </p:sp>
        <p:graphicFrame>
          <p:nvGraphicFramePr>
            <p:cNvPr id="2" name="对象 1">
              <a:extLst>
                <a:ext uri="{FF2B5EF4-FFF2-40B4-BE49-F238E27FC236}">
                  <a16:creationId xmlns:a16="http://schemas.microsoft.com/office/drawing/2014/main" xmlns="" id="{0E443B9F-4560-4E1B-915A-F9E50A3431F4}"/>
                </a:ext>
              </a:extLst>
            </p:cNvPr>
            <p:cNvGraphicFramePr>
              <a:graphicFrameLocks noChangeAspect="1"/>
            </p:cNvGraphicFramePr>
            <p:nvPr>
              <p:extLst>
                <p:ext uri="{D42A27DB-BD31-4B8C-83A1-F6EECF244321}">
                  <p14:modId xmlns:p14="http://schemas.microsoft.com/office/powerpoint/2010/main" val="1310882492"/>
                </p:ext>
              </p:extLst>
            </p:nvPr>
          </p:nvGraphicFramePr>
          <p:xfrm>
            <a:off x="4690234" y="6935457"/>
            <a:ext cx="8520000" cy="1260000"/>
          </p:xfrm>
          <a:graphic>
            <a:graphicData uri="http://schemas.openxmlformats.org/presentationml/2006/ole">
              <mc:AlternateContent xmlns:mc="http://schemas.openxmlformats.org/markup-compatibility/2006">
                <mc:Choice xmlns:v="urn:schemas-microsoft-com:vml" Requires="v">
                  <p:oleObj spid="_x0000_s17580" name="Equation" r:id="rId4" imgW="1803240" imgH="266400" progId="Equation.DSMT4">
                    <p:embed/>
                  </p:oleObj>
                </mc:Choice>
                <mc:Fallback>
                  <p:oleObj name="Equation" r:id="rId4" imgW="1803240" imgH="266400" progId="Equation.DSMT4">
                    <p:embed/>
                    <p:pic>
                      <p:nvPicPr>
                        <p:cNvPr id="0" name=""/>
                        <p:cNvPicPr/>
                        <p:nvPr/>
                      </p:nvPicPr>
                      <p:blipFill>
                        <a:blip r:embed="rId5"/>
                        <a:stretch>
                          <a:fillRect/>
                        </a:stretch>
                      </p:blipFill>
                      <p:spPr>
                        <a:xfrm>
                          <a:off x="4690234" y="6935457"/>
                          <a:ext cx="8520000" cy="1260000"/>
                        </a:xfrm>
                        <a:prstGeom prst="rect">
                          <a:avLst/>
                        </a:prstGeom>
                      </p:spPr>
                    </p:pic>
                  </p:oleObj>
                </mc:Fallback>
              </mc:AlternateContent>
            </a:graphicData>
          </a:graphic>
        </p:graphicFrame>
      </p:grpSp>
      <p:grpSp>
        <p:nvGrpSpPr>
          <p:cNvPr id="6" name="组合 5">
            <a:extLst>
              <a:ext uri="{FF2B5EF4-FFF2-40B4-BE49-F238E27FC236}">
                <a16:creationId xmlns:a16="http://schemas.microsoft.com/office/drawing/2014/main" xmlns="" id="{2A599305-E59D-4C14-BC41-BDA656970A55}"/>
              </a:ext>
            </a:extLst>
          </p:cNvPr>
          <p:cNvGrpSpPr/>
          <p:nvPr/>
        </p:nvGrpSpPr>
        <p:grpSpPr>
          <a:xfrm>
            <a:off x="3666387" y="8893151"/>
            <a:ext cx="12544334" cy="2683885"/>
            <a:chOff x="3666387" y="8893151"/>
            <a:chExt cx="12544334" cy="2683885"/>
          </a:xfrm>
        </p:grpSpPr>
        <p:sp>
          <p:nvSpPr>
            <p:cNvPr id="29" name="TextBox 4">
              <a:extLst>
                <a:ext uri="{FF2B5EF4-FFF2-40B4-BE49-F238E27FC236}">
                  <a16:creationId xmlns:a16="http://schemas.microsoft.com/office/drawing/2014/main" xmlns="" id="{732C6F36-B39E-4C29-B748-4800CCCA157C}"/>
                </a:ext>
              </a:extLst>
            </p:cNvPr>
            <p:cNvSpPr txBox="1"/>
            <p:nvPr/>
          </p:nvSpPr>
          <p:spPr>
            <a:xfrm>
              <a:off x="3666387" y="8893151"/>
              <a:ext cx="3544888"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间接液化</a:t>
              </a:r>
              <a:endParaRPr lang="en-US" altLang="zh-CN" sz="4800" b="1" dirty="0">
                <a:solidFill>
                  <a:prstClr val="black"/>
                </a:solidFill>
                <a:ea typeface="宋体" panose="02010600030101010101" pitchFamily="2" charset="-122"/>
                <a:sym typeface="+mn-lt"/>
              </a:endParaRPr>
            </a:p>
          </p:txBody>
        </p:sp>
        <p:graphicFrame>
          <p:nvGraphicFramePr>
            <p:cNvPr id="33" name="对象 32">
              <a:extLst>
                <a:ext uri="{FF2B5EF4-FFF2-40B4-BE49-F238E27FC236}">
                  <a16:creationId xmlns:a16="http://schemas.microsoft.com/office/drawing/2014/main" xmlns="" id="{A85973B6-DA35-47CB-B128-E5EBE46B97FF}"/>
                </a:ext>
              </a:extLst>
            </p:cNvPr>
            <p:cNvGraphicFramePr>
              <a:graphicFrameLocks noChangeAspect="1"/>
            </p:cNvGraphicFramePr>
            <p:nvPr>
              <p:extLst>
                <p:ext uri="{D42A27DB-BD31-4B8C-83A1-F6EECF244321}">
                  <p14:modId xmlns:p14="http://schemas.microsoft.com/office/powerpoint/2010/main" val="2785554806"/>
                </p:ext>
              </p:extLst>
            </p:nvPr>
          </p:nvGraphicFramePr>
          <p:xfrm>
            <a:off x="4690234" y="10376886"/>
            <a:ext cx="11520487" cy="1200150"/>
          </p:xfrm>
          <a:graphic>
            <a:graphicData uri="http://schemas.openxmlformats.org/presentationml/2006/ole">
              <mc:AlternateContent xmlns:mc="http://schemas.openxmlformats.org/markup-compatibility/2006">
                <mc:Choice xmlns:v="urn:schemas-microsoft-com:vml" Requires="v">
                  <p:oleObj spid="_x0000_s17581" name="Equation" r:id="rId6" imgW="2438280" imgH="253800" progId="Equation.DSMT4">
                    <p:embed/>
                  </p:oleObj>
                </mc:Choice>
                <mc:Fallback>
                  <p:oleObj name="Equation" r:id="rId6" imgW="2438280" imgH="253800" progId="Equation.DSMT4">
                    <p:embed/>
                    <p:pic>
                      <p:nvPicPr>
                        <p:cNvPr id="2" name="对象 1">
                          <a:extLst>
                            <a:ext uri="{FF2B5EF4-FFF2-40B4-BE49-F238E27FC236}">
                              <a16:creationId xmlns:a16="http://schemas.microsoft.com/office/drawing/2014/main" xmlns="" id="{0E443B9F-4560-4E1B-915A-F9E50A3431F4}"/>
                            </a:ext>
                          </a:extLst>
                        </p:cNvPr>
                        <p:cNvPicPr/>
                        <p:nvPr/>
                      </p:nvPicPr>
                      <p:blipFill>
                        <a:blip r:embed="rId7"/>
                        <a:stretch>
                          <a:fillRect/>
                        </a:stretch>
                      </p:blipFill>
                      <p:spPr>
                        <a:xfrm>
                          <a:off x="4690234" y="10376886"/>
                          <a:ext cx="11520487" cy="1200150"/>
                        </a:xfrm>
                        <a:prstGeom prst="rect">
                          <a:avLst/>
                        </a:prstGeom>
                      </p:spPr>
                    </p:pic>
                  </p:oleObj>
                </mc:Fallback>
              </mc:AlternateContent>
            </a:graphicData>
          </a:graphic>
        </p:graphicFrame>
      </p:grpSp>
    </p:spTree>
    <p:extLst>
      <p:ext uri="{BB962C8B-B14F-4D97-AF65-F5344CB8AC3E}">
        <p14:creationId xmlns:p14="http://schemas.microsoft.com/office/powerpoint/2010/main" val="1742102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30847" y="7667790"/>
            <a:ext cx="6238981"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天然气的综合利用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30849" y="9110262"/>
            <a:ext cx="3666676" cy="797092"/>
            <a:chOff x="6954537" y="3942218"/>
            <a:chExt cx="3666676"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主要成分</a:t>
              </a:r>
            </a:p>
          </p:txBody>
        </p:sp>
      </p:grpSp>
      <p:sp>
        <p:nvSpPr>
          <p:cNvPr id="31" name="TextBox 4">
            <a:extLst>
              <a:ext uri="{FF2B5EF4-FFF2-40B4-BE49-F238E27FC236}">
                <a16:creationId xmlns:a16="http://schemas.microsoft.com/office/drawing/2014/main" xmlns="" id="{5ADDF318-5582-4275-A2C1-B92037DD8654}"/>
              </a:ext>
            </a:extLst>
          </p:cNvPr>
          <p:cNvSpPr txBox="1"/>
          <p:nvPr/>
        </p:nvSpPr>
        <p:spPr>
          <a:xfrm>
            <a:off x="6757376" y="9083198"/>
            <a:ext cx="2365527" cy="893899"/>
          </a:xfrm>
          <a:prstGeom prst="rect">
            <a:avLst/>
          </a:prstGeom>
          <a:noFill/>
        </p:spPr>
        <p:txBody>
          <a:bodyPr wrap="square" rtlCol="0">
            <a:spAutoFit/>
          </a:bodyPr>
          <a:lstStyle/>
          <a:p>
            <a:pPr defTabSz="1825681">
              <a:lnSpc>
                <a:spcPct val="120000"/>
              </a:lnSpc>
            </a:pPr>
            <a:r>
              <a:rPr lang="en-US" altLang="zh-CN" sz="4800" b="1" dirty="0">
                <a:solidFill>
                  <a:prstClr val="black"/>
                </a:solidFill>
                <a:ea typeface="宋体" panose="02010600030101010101" pitchFamily="2" charset="-122"/>
                <a:sym typeface="+mn-lt"/>
              </a:rPr>
              <a:t>_______</a:t>
            </a:r>
            <a:endParaRPr lang="en-US" altLang="zh-CN" sz="4800" b="1" baseline="-25000" dirty="0">
              <a:solidFill>
                <a:prstClr val="black"/>
              </a:solidFill>
              <a:ea typeface="宋体" panose="02010600030101010101" pitchFamily="2" charset="-122"/>
              <a:sym typeface="+mn-lt"/>
            </a:endParaRPr>
          </a:p>
        </p:txBody>
      </p:sp>
      <p:grpSp>
        <p:nvGrpSpPr>
          <p:cNvPr id="32" name="组合 31">
            <a:extLst>
              <a:ext uri="{FF2B5EF4-FFF2-40B4-BE49-F238E27FC236}">
                <a16:creationId xmlns:a16="http://schemas.microsoft.com/office/drawing/2014/main" xmlns="" id="{87707F8F-2529-42ED-90A7-639120B72CAF}"/>
              </a:ext>
            </a:extLst>
          </p:cNvPr>
          <p:cNvGrpSpPr/>
          <p:nvPr/>
        </p:nvGrpSpPr>
        <p:grpSpPr>
          <a:xfrm>
            <a:off x="2730849" y="10991413"/>
            <a:ext cx="4661862" cy="797092"/>
            <a:chOff x="6954537" y="3942218"/>
            <a:chExt cx="4661862" cy="797092"/>
          </a:xfrm>
        </p:grpSpPr>
        <p:sp>
          <p:nvSpPr>
            <p:cNvPr id="34" name="椭圆 33">
              <a:extLst>
                <a:ext uri="{FF2B5EF4-FFF2-40B4-BE49-F238E27FC236}">
                  <a16:creationId xmlns:a16="http://schemas.microsoft.com/office/drawing/2014/main" xmlns="" id="{E52D3AE3-8395-4FA6-A931-1965F183C1AC}"/>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5" name="矩形: 圆角 34">
              <a:extLst>
                <a:ext uri="{FF2B5EF4-FFF2-40B4-BE49-F238E27FC236}">
                  <a16:creationId xmlns:a16="http://schemas.microsoft.com/office/drawing/2014/main" xmlns="" id="{E5F32304-B26E-4E16-A377-C525B552B174}"/>
                </a:ext>
              </a:extLst>
            </p:cNvPr>
            <p:cNvSpPr/>
            <p:nvPr/>
          </p:nvSpPr>
          <p:spPr>
            <a:xfrm>
              <a:off x="7924026" y="3947310"/>
              <a:ext cx="369237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与水蒸气反应</a:t>
              </a:r>
            </a:p>
          </p:txBody>
        </p:sp>
      </p:grpSp>
      <p:graphicFrame>
        <p:nvGraphicFramePr>
          <p:cNvPr id="4" name="对象 3">
            <a:extLst>
              <a:ext uri="{FF2B5EF4-FFF2-40B4-BE49-F238E27FC236}">
                <a16:creationId xmlns:a16="http://schemas.microsoft.com/office/drawing/2014/main" xmlns="" id="{A4D11689-7D54-4CBF-8BE9-A2B470B4BC71}"/>
              </a:ext>
            </a:extLst>
          </p:cNvPr>
          <p:cNvGraphicFramePr>
            <a:graphicFrameLocks noChangeAspect="1"/>
          </p:cNvGraphicFramePr>
          <p:nvPr>
            <p:extLst>
              <p:ext uri="{D42A27DB-BD31-4B8C-83A1-F6EECF244321}">
                <p14:modId xmlns:p14="http://schemas.microsoft.com/office/powerpoint/2010/main" val="1756830489"/>
              </p:ext>
            </p:extLst>
          </p:nvPr>
        </p:nvGraphicFramePr>
        <p:xfrm>
          <a:off x="8015288" y="10944225"/>
          <a:ext cx="8799512" cy="1054100"/>
        </p:xfrm>
        <a:graphic>
          <a:graphicData uri="http://schemas.openxmlformats.org/presentationml/2006/ole">
            <mc:AlternateContent xmlns:mc="http://schemas.openxmlformats.org/markup-compatibility/2006">
              <mc:Choice xmlns:v="urn:schemas-microsoft-com:vml" Requires="v">
                <p:oleObj spid="_x0000_s18535" name="Equation" r:id="rId4" imgW="2120760" imgH="253800" progId="Equation.DSMT4">
                  <p:embed/>
                </p:oleObj>
              </mc:Choice>
              <mc:Fallback>
                <p:oleObj name="Equation" r:id="rId4" imgW="2120760" imgH="253800" progId="Equation.DSMT4">
                  <p:embed/>
                  <p:pic>
                    <p:nvPicPr>
                      <p:cNvPr id="0" name=""/>
                      <p:cNvPicPr/>
                      <p:nvPr/>
                    </p:nvPicPr>
                    <p:blipFill>
                      <a:blip r:embed="rId5"/>
                      <a:stretch>
                        <a:fillRect/>
                      </a:stretch>
                    </p:blipFill>
                    <p:spPr>
                      <a:xfrm>
                        <a:off x="8015288" y="10944225"/>
                        <a:ext cx="8799512" cy="1054100"/>
                      </a:xfrm>
                      <a:prstGeom prst="rect">
                        <a:avLst/>
                      </a:prstGeom>
                    </p:spPr>
                  </p:pic>
                </p:oleObj>
              </mc:Fallback>
            </mc:AlternateContent>
          </a:graphicData>
        </a:graphic>
      </p:graphicFrame>
      <p:grpSp>
        <p:nvGrpSpPr>
          <p:cNvPr id="29" name="组合 28">
            <a:extLst>
              <a:ext uri="{FF2B5EF4-FFF2-40B4-BE49-F238E27FC236}">
                <a16:creationId xmlns:a16="http://schemas.microsoft.com/office/drawing/2014/main" xmlns="" id="{59B4D498-7BB0-4904-9E83-F802BE1915A2}"/>
              </a:ext>
            </a:extLst>
          </p:cNvPr>
          <p:cNvGrpSpPr/>
          <p:nvPr/>
        </p:nvGrpSpPr>
        <p:grpSpPr>
          <a:xfrm>
            <a:off x="2730848" y="3093703"/>
            <a:ext cx="3666676" cy="797092"/>
            <a:chOff x="6954537" y="3942218"/>
            <a:chExt cx="3666676" cy="797092"/>
          </a:xfrm>
        </p:grpSpPr>
        <p:sp>
          <p:nvSpPr>
            <p:cNvPr id="30" name="椭圆 29">
              <a:extLst>
                <a:ext uri="{FF2B5EF4-FFF2-40B4-BE49-F238E27FC236}">
                  <a16:creationId xmlns:a16="http://schemas.microsoft.com/office/drawing/2014/main" xmlns="" id="{C6AE8E9B-3986-4C50-BE0F-7A193955ABDF}"/>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33" name="矩形: 圆角 32">
              <a:extLst>
                <a:ext uri="{FF2B5EF4-FFF2-40B4-BE49-F238E27FC236}">
                  <a16:creationId xmlns:a16="http://schemas.microsoft.com/office/drawing/2014/main" xmlns="" id="{AB23FB32-08AF-45FF-AD66-3B7C2259A8BE}"/>
                </a:ext>
              </a:extLst>
            </p:cNvPr>
            <p:cNvSpPr/>
            <p:nvPr/>
          </p:nvSpPr>
          <p:spPr>
            <a:xfrm>
              <a:off x="7924026" y="3947310"/>
              <a:ext cx="2697187"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煤的气化</a:t>
              </a:r>
            </a:p>
          </p:txBody>
        </p:sp>
      </p:grpSp>
      <p:grpSp>
        <p:nvGrpSpPr>
          <p:cNvPr id="36" name="组合 35">
            <a:extLst>
              <a:ext uri="{FF2B5EF4-FFF2-40B4-BE49-F238E27FC236}">
                <a16:creationId xmlns:a16="http://schemas.microsoft.com/office/drawing/2014/main" xmlns="" id="{36AA5E6C-C989-4BB9-9C95-83363985BC87}"/>
              </a:ext>
            </a:extLst>
          </p:cNvPr>
          <p:cNvGrpSpPr/>
          <p:nvPr/>
        </p:nvGrpSpPr>
        <p:grpSpPr>
          <a:xfrm>
            <a:off x="3397263" y="4258762"/>
            <a:ext cx="8573106" cy="3058058"/>
            <a:chOff x="3740814" y="9122086"/>
            <a:chExt cx="8573106" cy="3058058"/>
          </a:xfrm>
        </p:grpSpPr>
        <p:sp>
          <p:nvSpPr>
            <p:cNvPr id="37" name="TextBox 4">
              <a:extLst>
                <a:ext uri="{FF2B5EF4-FFF2-40B4-BE49-F238E27FC236}">
                  <a16:creationId xmlns:a16="http://schemas.microsoft.com/office/drawing/2014/main" xmlns="" id="{121E4158-A283-47B8-BDDA-82280B81FFBE}"/>
                </a:ext>
              </a:extLst>
            </p:cNvPr>
            <p:cNvSpPr txBox="1"/>
            <p:nvPr/>
          </p:nvSpPr>
          <p:spPr>
            <a:xfrm>
              <a:off x="3740814" y="9122086"/>
              <a:ext cx="8573106"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制取水煤气的化学方程式为</a:t>
              </a:r>
            </a:p>
          </p:txBody>
        </p:sp>
        <p:graphicFrame>
          <p:nvGraphicFramePr>
            <p:cNvPr id="38" name="对象 37">
              <a:extLst>
                <a:ext uri="{FF2B5EF4-FFF2-40B4-BE49-F238E27FC236}">
                  <a16:creationId xmlns:a16="http://schemas.microsoft.com/office/drawing/2014/main" xmlns="" id="{ECE38A31-E277-4EDF-A9F3-F0EC12C7202B}"/>
                </a:ext>
              </a:extLst>
            </p:cNvPr>
            <p:cNvGraphicFramePr>
              <a:graphicFrameLocks noChangeAspect="1"/>
            </p:cNvGraphicFramePr>
            <p:nvPr>
              <p:extLst>
                <p:ext uri="{D42A27DB-BD31-4B8C-83A1-F6EECF244321}">
                  <p14:modId xmlns:p14="http://schemas.microsoft.com/office/powerpoint/2010/main" val="2226894276"/>
                </p:ext>
              </p:extLst>
            </p:nvPr>
          </p:nvGraphicFramePr>
          <p:xfrm>
            <a:off x="5013049" y="10123036"/>
            <a:ext cx="6715649" cy="2057108"/>
          </p:xfrm>
          <a:graphic>
            <a:graphicData uri="http://schemas.openxmlformats.org/presentationml/2006/ole">
              <mc:AlternateContent xmlns:mc="http://schemas.openxmlformats.org/markup-compatibility/2006">
                <mc:Choice xmlns:v="urn:schemas-microsoft-com:vml" Requires="v">
                  <p:oleObj spid="_x0000_s18536" name="Equation" r:id="rId6" imgW="1574640" imgH="482400" progId="Equation.DSMT4">
                    <p:embed/>
                  </p:oleObj>
                </mc:Choice>
                <mc:Fallback>
                  <p:oleObj name="Equation" r:id="rId6" imgW="1574640" imgH="482400" progId="Equation.DSMT4">
                    <p:embed/>
                    <p:pic>
                      <p:nvPicPr>
                        <p:cNvPr id="9" name="对象 8">
                          <a:extLst>
                            <a:ext uri="{FF2B5EF4-FFF2-40B4-BE49-F238E27FC236}">
                              <a16:creationId xmlns:a16="http://schemas.microsoft.com/office/drawing/2014/main" xmlns="" id="{C75E1375-AF94-4EFE-AC2A-48BA0193DA15}"/>
                            </a:ext>
                          </a:extLst>
                        </p:cNvPr>
                        <p:cNvPicPr/>
                        <p:nvPr/>
                      </p:nvPicPr>
                      <p:blipFill>
                        <a:blip r:embed="rId7"/>
                        <a:stretch>
                          <a:fillRect/>
                        </a:stretch>
                      </p:blipFill>
                      <p:spPr>
                        <a:xfrm>
                          <a:off x="5013049" y="10123036"/>
                          <a:ext cx="6715649" cy="2057108"/>
                        </a:xfrm>
                        <a:prstGeom prst="rect">
                          <a:avLst/>
                        </a:prstGeom>
                      </p:spPr>
                    </p:pic>
                  </p:oleObj>
                </mc:Fallback>
              </mc:AlternateContent>
            </a:graphicData>
          </a:graphic>
        </p:graphicFrame>
      </p:grpSp>
      <p:sp>
        <p:nvSpPr>
          <p:cNvPr id="39" name="TextBox 4">
            <a:extLst>
              <a:ext uri="{FF2B5EF4-FFF2-40B4-BE49-F238E27FC236}">
                <a16:creationId xmlns:a16="http://schemas.microsoft.com/office/drawing/2014/main" xmlns="" id="{1B925912-252B-4734-BC61-9E56706D96BD}"/>
              </a:ext>
            </a:extLst>
          </p:cNvPr>
          <p:cNvSpPr txBox="1"/>
          <p:nvPr/>
        </p:nvSpPr>
        <p:spPr>
          <a:xfrm>
            <a:off x="7035857" y="8924965"/>
            <a:ext cx="2365527" cy="893899"/>
          </a:xfrm>
          <a:prstGeom prst="rect">
            <a:avLst/>
          </a:prstGeom>
          <a:noFill/>
        </p:spPr>
        <p:txBody>
          <a:bodyPr wrap="square" rtlCol="0">
            <a:spAutoFit/>
          </a:bodyPr>
          <a:lstStyle/>
          <a:p>
            <a:pPr defTabSz="1825681">
              <a:lnSpc>
                <a:spcPct val="120000"/>
              </a:lnSpc>
            </a:pPr>
            <a:r>
              <a:rPr lang="en-US" altLang="zh-CN" sz="4800" b="1" dirty="0">
                <a:solidFill>
                  <a:srgbClr val="FF0000"/>
                </a:solidFill>
                <a:ea typeface="宋体" panose="02010600030101010101" pitchFamily="2" charset="-122"/>
                <a:sym typeface="+mn-lt"/>
              </a:rPr>
              <a:t>CH</a:t>
            </a:r>
            <a:r>
              <a:rPr lang="en-US" altLang="zh-CN" sz="4800" b="1" baseline="-25000" dirty="0">
                <a:solidFill>
                  <a:srgbClr val="FF0000"/>
                </a:solidFill>
                <a:ea typeface="宋体" panose="02010600030101010101" pitchFamily="2" charset="-122"/>
                <a:sym typeface="+mn-lt"/>
              </a:rPr>
              <a:t>4</a:t>
            </a:r>
          </a:p>
        </p:txBody>
      </p:sp>
    </p:spTree>
    <p:extLst>
      <p:ext uri="{BB962C8B-B14F-4D97-AF65-F5344CB8AC3E}">
        <p14:creationId xmlns:p14="http://schemas.microsoft.com/office/powerpoint/2010/main" val="199813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9"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5" y="3047044"/>
            <a:ext cx="548777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石油的综合利用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71325" y="4335374"/>
            <a:ext cx="4455385" cy="797092"/>
            <a:chOff x="6954537" y="3942218"/>
            <a:chExt cx="4455385"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348589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石油的组成</a:t>
              </a:r>
            </a:p>
          </p:txBody>
        </p:sp>
      </p:grpSp>
      <p:sp>
        <p:nvSpPr>
          <p:cNvPr id="31" name="TextBox 4">
            <a:extLst>
              <a:ext uri="{FF2B5EF4-FFF2-40B4-BE49-F238E27FC236}">
                <a16:creationId xmlns:a16="http://schemas.microsoft.com/office/drawing/2014/main" xmlns="" id="{5ADDF318-5582-4275-A2C1-B92037DD8654}"/>
              </a:ext>
            </a:extLst>
          </p:cNvPr>
          <p:cNvSpPr txBox="1"/>
          <p:nvPr/>
        </p:nvSpPr>
        <p:spPr>
          <a:xfrm>
            <a:off x="4072474" y="5594660"/>
            <a:ext cx="5487772" cy="861005"/>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多种碳氢化合物</a:t>
            </a:r>
            <a:endParaRPr lang="en-US" altLang="zh-CN" sz="4800" b="1" baseline="-25000" dirty="0">
              <a:solidFill>
                <a:prstClr val="black"/>
              </a:solidFill>
              <a:ea typeface="宋体" panose="02010600030101010101" pitchFamily="2" charset="-122"/>
              <a:sym typeface="+mn-lt"/>
            </a:endParaRPr>
          </a:p>
        </p:txBody>
      </p:sp>
      <p:grpSp>
        <p:nvGrpSpPr>
          <p:cNvPr id="32" name="组合 31">
            <a:extLst>
              <a:ext uri="{FF2B5EF4-FFF2-40B4-BE49-F238E27FC236}">
                <a16:creationId xmlns:a16="http://schemas.microsoft.com/office/drawing/2014/main" xmlns="" id="{87707F8F-2529-42ED-90A7-639120B72CAF}"/>
              </a:ext>
            </a:extLst>
          </p:cNvPr>
          <p:cNvGrpSpPr/>
          <p:nvPr/>
        </p:nvGrpSpPr>
        <p:grpSpPr>
          <a:xfrm>
            <a:off x="2771325" y="6932989"/>
            <a:ext cx="4661862" cy="797092"/>
            <a:chOff x="6954537" y="3942218"/>
            <a:chExt cx="4661862" cy="797092"/>
          </a:xfrm>
        </p:grpSpPr>
        <p:sp>
          <p:nvSpPr>
            <p:cNvPr id="34" name="椭圆 33">
              <a:extLst>
                <a:ext uri="{FF2B5EF4-FFF2-40B4-BE49-F238E27FC236}">
                  <a16:creationId xmlns:a16="http://schemas.microsoft.com/office/drawing/2014/main" xmlns="" id="{E52D3AE3-8395-4FA6-A931-1965F183C1AC}"/>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5" name="矩形: 圆角 34">
              <a:extLst>
                <a:ext uri="{FF2B5EF4-FFF2-40B4-BE49-F238E27FC236}">
                  <a16:creationId xmlns:a16="http://schemas.microsoft.com/office/drawing/2014/main" xmlns="" id="{E5F32304-B26E-4E16-A377-C525B552B174}"/>
                </a:ext>
              </a:extLst>
            </p:cNvPr>
            <p:cNvSpPr/>
            <p:nvPr/>
          </p:nvSpPr>
          <p:spPr>
            <a:xfrm>
              <a:off x="7924026" y="3947310"/>
              <a:ext cx="369237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石油的分馏</a:t>
              </a:r>
            </a:p>
          </p:txBody>
        </p:sp>
      </p:grpSp>
      <p:sp>
        <p:nvSpPr>
          <p:cNvPr id="2" name="矩形 1">
            <a:extLst>
              <a:ext uri="{FF2B5EF4-FFF2-40B4-BE49-F238E27FC236}">
                <a16:creationId xmlns:a16="http://schemas.microsoft.com/office/drawing/2014/main" xmlns="" id="{6015CEF9-0691-43D6-80A7-58D7578B5123}"/>
              </a:ext>
            </a:extLst>
          </p:cNvPr>
          <p:cNvSpPr/>
          <p:nvPr/>
        </p:nvSpPr>
        <p:spPr>
          <a:xfrm>
            <a:off x="4072474" y="8213465"/>
            <a:ext cx="15395397"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zh-CN" sz="4800" b="1" dirty="0">
                <a:solidFill>
                  <a:prstClr val="black"/>
                </a:solidFill>
                <a:ea typeface="宋体" panose="02010600030101010101" pitchFamily="2" charset="-122"/>
              </a:rPr>
              <a:t>原理：利用原油中各组分</a:t>
            </a:r>
            <a:r>
              <a:rPr lang="en-US" altLang="zh-CN" sz="4800" b="1" dirty="0">
                <a:solidFill>
                  <a:prstClr val="black"/>
                </a:solidFill>
                <a:ea typeface="宋体" panose="02010600030101010101" pitchFamily="2" charset="-122"/>
              </a:rPr>
              <a:t>______</a:t>
            </a:r>
            <a:r>
              <a:rPr lang="zh-CN" altLang="zh-CN" sz="4800" b="1" dirty="0">
                <a:solidFill>
                  <a:prstClr val="black"/>
                </a:solidFill>
                <a:ea typeface="宋体" panose="02010600030101010101" pitchFamily="2" charset="-122"/>
              </a:rPr>
              <a:t>的不同进行分离</a:t>
            </a:r>
          </a:p>
        </p:txBody>
      </p:sp>
      <p:grpSp>
        <p:nvGrpSpPr>
          <p:cNvPr id="9" name="组合 8">
            <a:extLst>
              <a:ext uri="{FF2B5EF4-FFF2-40B4-BE49-F238E27FC236}">
                <a16:creationId xmlns:a16="http://schemas.microsoft.com/office/drawing/2014/main" xmlns="" id="{D5B1B2FF-DF3A-42D6-A1D7-F0AD463E34B9}"/>
              </a:ext>
            </a:extLst>
          </p:cNvPr>
          <p:cNvGrpSpPr/>
          <p:nvPr/>
        </p:nvGrpSpPr>
        <p:grpSpPr>
          <a:xfrm>
            <a:off x="4072475" y="9624201"/>
            <a:ext cx="16226345" cy="2220965"/>
            <a:chOff x="4072475" y="10007662"/>
            <a:chExt cx="16226345" cy="2220965"/>
          </a:xfrm>
        </p:grpSpPr>
        <p:sp>
          <p:nvSpPr>
            <p:cNvPr id="29" name="矩形 28">
              <a:extLst>
                <a:ext uri="{FF2B5EF4-FFF2-40B4-BE49-F238E27FC236}">
                  <a16:creationId xmlns:a16="http://schemas.microsoft.com/office/drawing/2014/main" xmlns="" id="{E30A6896-F8DB-4035-835F-821B5657A4D0}"/>
                </a:ext>
              </a:extLst>
            </p:cNvPr>
            <p:cNvSpPr/>
            <p:nvPr/>
          </p:nvSpPr>
          <p:spPr>
            <a:xfrm>
              <a:off x="4072475" y="10671195"/>
              <a:ext cx="3154236"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产品</a:t>
              </a:r>
              <a:r>
                <a:rPr lang="zh-CN" altLang="zh-CN" sz="4800" b="1" dirty="0">
                  <a:solidFill>
                    <a:prstClr val="black"/>
                  </a:solidFill>
                  <a:ea typeface="宋体" panose="02010600030101010101" pitchFamily="2" charset="-122"/>
                </a:rPr>
                <a:t>：</a:t>
              </a:r>
            </a:p>
          </p:txBody>
        </p:sp>
        <p:grpSp>
          <p:nvGrpSpPr>
            <p:cNvPr id="8" name="组合 7">
              <a:extLst>
                <a:ext uri="{FF2B5EF4-FFF2-40B4-BE49-F238E27FC236}">
                  <a16:creationId xmlns:a16="http://schemas.microsoft.com/office/drawing/2014/main" xmlns="" id="{CF47557E-4CC1-4C44-8336-14E781CE3D74}"/>
                </a:ext>
              </a:extLst>
            </p:cNvPr>
            <p:cNvGrpSpPr/>
            <p:nvPr/>
          </p:nvGrpSpPr>
          <p:grpSpPr>
            <a:xfrm>
              <a:off x="7433182" y="10007662"/>
              <a:ext cx="12865638" cy="2220965"/>
              <a:chOff x="7433182" y="10007662"/>
              <a:chExt cx="12865638" cy="2220965"/>
            </a:xfrm>
          </p:grpSpPr>
          <p:sp>
            <p:nvSpPr>
              <p:cNvPr id="5" name="矩形 4">
                <a:extLst>
                  <a:ext uri="{FF2B5EF4-FFF2-40B4-BE49-F238E27FC236}">
                    <a16:creationId xmlns:a16="http://schemas.microsoft.com/office/drawing/2014/main" xmlns="" id="{6852C064-CECF-4A6D-896F-056BEA47D273}"/>
                  </a:ext>
                </a:extLst>
              </p:cNvPr>
              <p:cNvSpPr/>
              <p:nvPr/>
            </p:nvSpPr>
            <p:spPr>
              <a:xfrm>
                <a:off x="7433182" y="10007662"/>
                <a:ext cx="12865638" cy="893899"/>
              </a:xfrm>
              <a:prstGeom prst="rect">
                <a:avLst/>
              </a:prstGeom>
              <a:noFill/>
            </p:spPr>
            <p:txBody>
              <a:bodyPr wrap="square" rtlCol="0">
                <a:spAutoFit/>
              </a:bodyPr>
              <a:lstStyle/>
              <a:p>
                <a:pPr defTabSz="1825681">
                  <a:lnSpc>
                    <a:spcPct val="120000"/>
                  </a:lnSpc>
                </a:pPr>
                <a:r>
                  <a:rPr lang="zh-CN" altLang="zh-CN" sz="4800" b="1" dirty="0">
                    <a:solidFill>
                      <a:prstClr val="black"/>
                    </a:solidFill>
                    <a:ea typeface="宋体" panose="02010600030101010101" pitchFamily="2" charset="-122"/>
                  </a:rPr>
                  <a:t>常压：石油气、汽油、煤油、柴油，重油</a:t>
                </a:r>
              </a:p>
            </p:txBody>
          </p:sp>
          <p:sp>
            <p:nvSpPr>
              <p:cNvPr id="6" name="矩形 5">
                <a:extLst>
                  <a:ext uri="{FF2B5EF4-FFF2-40B4-BE49-F238E27FC236}">
                    <a16:creationId xmlns:a16="http://schemas.microsoft.com/office/drawing/2014/main" xmlns="" id="{818E4911-201E-4234-AF7F-88875F9C6EF8}"/>
                  </a:ext>
                </a:extLst>
              </p:cNvPr>
              <p:cNvSpPr/>
              <p:nvPr/>
            </p:nvSpPr>
            <p:spPr>
              <a:xfrm>
                <a:off x="7433182" y="11334728"/>
                <a:ext cx="12185650" cy="893899"/>
              </a:xfrm>
              <a:prstGeom prst="rect">
                <a:avLst/>
              </a:prstGeom>
              <a:noFill/>
            </p:spPr>
            <p:txBody>
              <a:bodyPr wrap="square" rtlCol="0">
                <a:spAutoFit/>
              </a:bodyPr>
              <a:lstStyle/>
              <a:p>
                <a:pPr defTabSz="1825681">
                  <a:lnSpc>
                    <a:spcPct val="120000"/>
                  </a:lnSpc>
                </a:pPr>
                <a:r>
                  <a:rPr lang="zh-CN" altLang="zh-CN" sz="4800" b="1" dirty="0">
                    <a:solidFill>
                      <a:prstClr val="black"/>
                    </a:solidFill>
                    <a:ea typeface="宋体" panose="02010600030101010101" pitchFamily="2" charset="-122"/>
                  </a:rPr>
                  <a:t>减压：柴油、燃料油、石蜡、沥青、润滑油</a:t>
                </a:r>
              </a:p>
            </p:txBody>
          </p:sp>
        </p:grpSp>
        <p:sp>
          <p:nvSpPr>
            <p:cNvPr id="7" name="左大括号 6">
              <a:extLst>
                <a:ext uri="{FF2B5EF4-FFF2-40B4-BE49-F238E27FC236}">
                  <a16:creationId xmlns:a16="http://schemas.microsoft.com/office/drawing/2014/main" xmlns="" id="{E091A74D-EF6B-4D17-AB2F-7716C60ECBBC}"/>
                </a:ext>
              </a:extLst>
            </p:cNvPr>
            <p:cNvSpPr/>
            <p:nvPr/>
          </p:nvSpPr>
          <p:spPr>
            <a:xfrm>
              <a:off x="6758950" y="10254728"/>
              <a:ext cx="720000" cy="1800000"/>
            </a:xfrm>
            <a:prstGeom prst="leftBrace">
              <a:avLst>
                <a:gd name="adj1" fmla="val 0"/>
                <a:gd name="adj2" fmla="val 50000"/>
              </a:avLst>
            </a:prstGeom>
            <a:ln w="571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grpSp>
      <p:grpSp>
        <p:nvGrpSpPr>
          <p:cNvPr id="13" name="组合 12">
            <a:extLst>
              <a:ext uri="{FF2B5EF4-FFF2-40B4-BE49-F238E27FC236}">
                <a16:creationId xmlns:a16="http://schemas.microsoft.com/office/drawing/2014/main" xmlns="" id="{AF384A6C-84B6-4D68-8E54-93F7AA589370}"/>
              </a:ext>
            </a:extLst>
          </p:cNvPr>
          <p:cNvGrpSpPr/>
          <p:nvPr/>
        </p:nvGrpSpPr>
        <p:grpSpPr>
          <a:xfrm>
            <a:off x="12442362" y="5686335"/>
            <a:ext cx="4227025" cy="2182183"/>
            <a:chOff x="12442362" y="5686335"/>
            <a:chExt cx="4227025" cy="2182183"/>
          </a:xfrm>
        </p:grpSpPr>
        <p:pic>
          <p:nvPicPr>
            <p:cNvPr id="11" name="图片 10" descr="图片包含 物体&#10;&#10;已生成高可信度的说明">
              <a:extLst>
                <a:ext uri="{FF2B5EF4-FFF2-40B4-BE49-F238E27FC236}">
                  <a16:creationId xmlns:a16="http://schemas.microsoft.com/office/drawing/2014/main" xmlns="" id="{51AA18B2-23D4-4A74-8E58-D97D49997F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42362" y="5686335"/>
              <a:ext cx="4227025" cy="2182183"/>
            </a:xfrm>
            <a:prstGeom prst="rect">
              <a:avLst/>
            </a:prstGeom>
          </p:spPr>
        </p:pic>
        <p:sp>
          <p:nvSpPr>
            <p:cNvPr id="12" name="文本框 11">
              <a:extLst>
                <a:ext uri="{FF2B5EF4-FFF2-40B4-BE49-F238E27FC236}">
                  <a16:creationId xmlns:a16="http://schemas.microsoft.com/office/drawing/2014/main" xmlns="" id="{E9B59E46-AAF1-4C3C-A4C0-1A77B29EF1AD}"/>
                </a:ext>
              </a:extLst>
            </p:cNvPr>
            <p:cNvSpPr txBox="1"/>
            <p:nvPr/>
          </p:nvSpPr>
          <p:spPr>
            <a:xfrm>
              <a:off x="13165056" y="6227591"/>
              <a:ext cx="2954655" cy="923330"/>
            </a:xfrm>
            <a:prstGeom prst="rect">
              <a:avLst/>
            </a:prstGeom>
            <a:noFill/>
          </p:spPr>
          <p:txBody>
            <a:bodyPr wrap="none" rtlCol="0">
              <a:spAutoFit/>
            </a:bodyPr>
            <a:lstStyle/>
            <a:p>
              <a:r>
                <a:rPr lang="zh-CN" altLang="en-US" sz="5400" b="1" dirty="0">
                  <a:solidFill>
                    <a:srgbClr val="2A5CAA"/>
                  </a:solidFill>
                  <a:latin typeface="楷体" panose="02010609060101010101" pitchFamily="49" charset="-122"/>
                  <a:ea typeface="楷体" panose="02010609060101010101" pitchFamily="49" charset="-122"/>
                </a:rPr>
                <a:t>物理变化</a:t>
              </a:r>
            </a:p>
          </p:txBody>
        </p:sp>
      </p:grpSp>
      <p:sp>
        <p:nvSpPr>
          <p:cNvPr id="10" name="矩形 9">
            <a:extLst>
              <a:ext uri="{FF2B5EF4-FFF2-40B4-BE49-F238E27FC236}">
                <a16:creationId xmlns:a16="http://schemas.microsoft.com/office/drawing/2014/main" xmlns="" id="{26F22ED3-3A88-419E-BF04-F3842692F769}"/>
              </a:ext>
            </a:extLst>
          </p:cNvPr>
          <p:cNvSpPr/>
          <p:nvPr/>
        </p:nvSpPr>
        <p:spPr>
          <a:xfrm>
            <a:off x="11845198" y="8276367"/>
            <a:ext cx="1422184" cy="830997"/>
          </a:xfrm>
          <a:prstGeom prst="rect">
            <a:avLst/>
          </a:prstGeom>
        </p:spPr>
        <p:txBody>
          <a:bodyPr wrap="none">
            <a:spAutoFit/>
          </a:bodyPr>
          <a:lstStyle/>
          <a:p>
            <a:r>
              <a:rPr lang="zh-CN" altLang="zh-CN" sz="4800" b="1" dirty="0">
                <a:solidFill>
                  <a:srgbClr val="FF0000"/>
                </a:solidFill>
                <a:ea typeface="宋体" panose="02010600030101010101" pitchFamily="2" charset="-122"/>
              </a:rPr>
              <a:t>沸点</a:t>
            </a:r>
            <a:endParaRPr lang="zh-CN" altLang="en-US" dirty="0">
              <a:solidFill>
                <a:srgbClr val="FF0000"/>
              </a:solidFill>
            </a:endParaRPr>
          </a:p>
        </p:txBody>
      </p:sp>
    </p:spTree>
    <p:extLst>
      <p:ext uri="{BB962C8B-B14F-4D97-AF65-F5344CB8AC3E}">
        <p14:creationId xmlns:p14="http://schemas.microsoft.com/office/powerpoint/2010/main" val="232734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 grpId="0"/>
      <p:bldP spid="10"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82" name="任意多边形: 形状 81">
            <a:extLst>
              <a:ext uri="{FF2B5EF4-FFF2-40B4-BE49-F238E27FC236}">
                <a16:creationId xmlns:a16="http://schemas.microsoft.com/office/drawing/2014/main" xmlns="" id="{70B7BA16-C0BE-45A0-ABCD-88D98EE74C83}"/>
              </a:ext>
            </a:extLst>
          </p:cNvPr>
          <p:cNvSpPr/>
          <p:nvPr/>
        </p:nvSpPr>
        <p:spPr>
          <a:xfrm>
            <a:off x="2843114" y="1755726"/>
            <a:ext cx="548777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石油的综合利用</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71325" y="2760514"/>
            <a:ext cx="4455385" cy="797092"/>
            <a:chOff x="6954537" y="3942218"/>
            <a:chExt cx="4455385"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3</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348589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石油的裂化</a:t>
              </a:r>
            </a:p>
          </p:txBody>
        </p:sp>
      </p:grpSp>
      <p:sp>
        <p:nvSpPr>
          <p:cNvPr id="31" name="TextBox 4">
            <a:extLst>
              <a:ext uri="{FF2B5EF4-FFF2-40B4-BE49-F238E27FC236}">
                <a16:creationId xmlns:a16="http://schemas.microsoft.com/office/drawing/2014/main" xmlns="" id="{5ADDF318-5582-4275-A2C1-B92037DD8654}"/>
              </a:ext>
            </a:extLst>
          </p:cNvPr>
          <p:cNvSpPr txBox="1"/>
          <p:nvPr/>
        </p:nvSpPr>
        <p:spPr>
          <a:xfrm>
            <a:off x="4131467" y="3872315"/>
            <a:ext cx="13566597" cy="1787797"/>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目的：提高轻质油的产量和质量</a:t>
            </a:r>
            <a:endParaRPr lang="en-US" altLang="zh-CN" sz="4800" b="1" dirty="0">
              <a:solidFill>
                <a:prstClr val="black"/>
              </a:solidFill>
              <a:ea typeface="宋体" panose="02010600030101010101" pitchFamily="2" charset="-122"/>
              <a:sym typeface="+mn-lt"/>
            </a:endParaRPr>
          </a:p>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sym typeface="+mn-lt"/>
              </a:rPr>
              <a:t>方法：热裂化和催化裂化</a:t>
            </a:r>
            <a:endParaRPr lang="en-US" altLang="zh-CN" sz="4800" b="1" dirty="0">
              <a:solidFill>
                <a:prstClr val="black"/>
              </a:solidFill>
              <a:ea typeface="宋体" panose="02010600030101010101" pitchFamily="2" charset="-122"/>
              <a:sym typeface="+mn-lt"/>
            </a:endParaRPr>
          </a:p>
        </p:txBody>
      </p:sp>
      <p:grpSp>
        <p:nvGrpSpPr>
          <p:cNvPr id="32" name="组合 31">
            <a:extLst>
              <a:ext uri="{FF2B5EF4-FFF2-40B4-BE49-F238E27FC236}">
                <a16:creationId xmlns:a16="http://schemas.microsoft.com/office/drawing/2014/main" xmlns="" id="{87707F8F-2529-42ED-90A7-639120B72CAF}"/>
              </a:ext>
            </a:extLst>
          </p:cNvPr>
          <p:cNvGrpSpPr/>
          <p:nvPr/>
        </p:nvGrpSpPr>
        <p:grpSpPr>
          <a:xfrm>
            <a:off x="2771325" y="6007059"/>
            <a:ext cx="4661862" cy="797092"/>
            <a:chOff x="6954537" y="3942218"/>
            <a:chExt cx="4661862" cy="797092"/>
          </a:xfrm>
        </p:grpSpPr>
        <p:sp>
          <p:nvSpPr>
            <p:cNvPr id="34" name="椭圆 33">
              <a:extLst>
                <a:ext uri="{FF2B5EF4-FFF2-40B4-BE49-F238E27FC236}">
                  <a16:creationId xmlns:a16="http://schemas.microsoft.com/office/drawing/2014/main" xmlns="" id="{E52D3AE3-8395-4FA6-A931-1965F183C1AC}"/>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4</a:t>
              </a:r>
              <a:endParaRPr lang="zh-CN" altLang="en-US" sz="5400" spc="-150" dirty="0">
                <a:solidFill>
                  <a:sysClr val="windowText" lastClr="000000"/>
                </a:solidFill>
              </a:endParaRPr>
            </a:p>
          </p:txBody>
        </p:sp>
        <p:sp>
          <p:nvSpPr>
            <p:cNvPr id="35" name="矩形: 圆角 34">
              <a:extLst>
                <a:ext uri="{FF2B5EF4-FFF2-40B4-BE49-F238E27FC236}">
                  <a16:creationId xmlns:a16="http://schemas.microsoft.com/office/drawing/2014/main" xmlns="" id="{E5F32304-B26E-4E16-A377-C525B552B174}"/>
                </a:ext>
              </a:extLst>
            </p:cNvPr>
            <p:cNvSpPr/>
            <p:nvPr/>
          </p:nvSpPr>
          <p:spPr>
            <a:xfrm>
              <a:off x="7924026" y="3947310"/>
              <a:ext cx="3692373"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石油的裂解</a:t>
              </a:r>
            </a:p>
          </p:txBody>
        </p:sp>
      </p:grpSp>
      <p:sp>
        <p:nvSpPr>
          <p:cNvPr id="2" name="矩形 1">
            <a:extLst>
              <a:ext uri="{FF2B5EF4-FFF2-40B4-BE49-F238E27FC236}">
                <a16:creationId xmlns:a16="http://schemas.microsoft.com/office/drawing/2014/main" xmlns="" id="{6015CEF9-0691-43D6-80A7-58D7578B5123}"/>
              </a:ext>
            </a:extLst>
          </p:cNvPr>
          <p:cNvSpPr/>
          <p:nvPr/>
        </p:nvSpPr>
        <p:spPr>
          <a:xfrm>
            <a:off x="4072474" y="6843389"/>
            <a:ext cx="15395397" cy="1787797"/>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目的：生产气态有机化工原料</a:t>
            </a:r>
            <a:endParaRPr lang="en-US" altLang="zh-CN" sz="4800" b="1" dirty="0">
              <a:solidFill>
                <a:prstClr val="black"/>
              </a:solidFill>
              <a:ea typeface="宋体" panose="02010600030101010101" pitchFamily="2" charset="-122"/>
            </a:endParaRPr>
          </a:p>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产物：乙烯、丙烯、异丁烯、甲烷、乙烷</a:t>
            </a:r>
            <a:endParaRPr lang="zh-CN" altLang="zh-CN" sz="4800" b="1" dirty="0">
              <a:solidFill>
                <a:prstClr val="black"/>
              </a:solidFill>
              <a:ea typeface="宋体" panose="02010600030101010101" pitchFamily="2" charset="-122"/>
            </a:endParaRPr>
          </a:p>
        </p:txBody>
      </p:sp>
      <p:grpSp>
        <p:nvGrpSpPr>
          <p:cNvPr id="30" name="组合 29">
            <a:extLst>
              <a:ext uri="{FF2B5EF4-FFF2-40B4-BE49-F238E27FC236}">
                <a16:creationId xmlns:a16="http://schemas.microsoft.com/office/drawing/2014/main" xmlns="" id="{C94BC17C-B3A9-420C-9156-0E49B2C78FD7}"/>
              </a:ext>
            </a:extLst>
          </p:cNvPr>
          <p:cNvGrpSpPr/>
          <p:nvPr/>
        </p:nvGrpSpPr>
        <p:grpSpPr>
          <a:xfrm>
            <a:off x="2771325" y="9067255"/>
            <a:ext cx="5251798" cy="797092"/>
            <a:chOff x="6954537" y="3942218"/>
            <a:chExt cx="5251798" cy="797092"/>
          </a:xfrm>
        </p:grpSpPr>
        <p:sp>
          <p:nvSpPr>
            <p:cNvPr id="33" name="椭圆 32">
              <a:extLst>
                <a:ext uri="{FF2B5EF4-FFF2-40B4-BE49-F238E27FC236}">
                  <a16:creationId xmlns:a16="http://schemas.microsoft.com/office/drawing/2014/main" xmlns="" id="{4786F8F8-BD74-44C1-9705-B24C6FD217EE}"/>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5</a:t>
              </a:r>
              <a:endParaRPr lang="zh-CN" altLang="en-US" sz="5400" spc="-150" dirty="0">
                <a:solidFill>
                  <a:sysClr val="windowText" lastClr="000000"/>
                </a:solidFill>
              </a:endParaRPr>
            </a:p>
          </p:txBody>
        </p:sp>
        <p:sp>
          <p:nvSpPr>
            <p:cNvPr id="36" name="矩形: 圆角 35">
              <a:extLst>
                <a:ext uri="{FF2B5EF4-FFF2-40B4-BE49-F238E27FC236}">
                  <a16:creationId xmlns:a16="http://schemas.microsoft.com/office/drawing/2014/main" xmlns="" id="{61324CCA-180E-454B-8FEE-EDBB392B6B1C}"/>
                </a:ext>
              </a:extLst>
            </p:cNvPr>
            <p:cNvSpPr/>
            <p:nvPr/>
          </p:nvSpPr>
          <p:spPr>
            <a:xfrm>
              <a:off x="7924026" y="3947310"/>
              <a:ext cx="4282309"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石油的催化重整</a:t>
              </a:r>
            </a:p>
          </p:txBody>
        </p:sp>
      </p:grpSp>
      <p:sp>
        <p:nvSpPr>
          <p:cNvPr id="37" name="矩形 36">
            <a:extLst>
              <a:ext uri="{FF2B5EF4-FFF2-40B4-BE49-F238E27FC236}">
                <a16:creationId xmlns:a16="http://schemas.microsoft.com/office/drawing/2014/main" xmlns="" id="{60B61E9B-0442-45A3-8991-2FAFFED55E90}"/>
              </a:ext>
            </a:extLst>
          </p:cNvPr>
          <p:cNvSpPr/>
          <p:nvPr/>
        </p:nvSpPr>
        <p:spPr>
          <a:xfrm>
            <a:off x="4072474" y="10106684"/>
            <a:ext cx="17428341" cy="2674194"/>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概念：在加热和催化的作用下，通过结构的重新调整，使链状烃转化为环状烃的过程</a:t>
            </a:r>
            <a:endParaRPr lang="en-US" altLang="zh-CN" sz="4800" b="1" dirty="0">
              <a:solidFill>
                <a:prstClr val="black"/>
              </a:solidFill>
              <a:ea typeface="宋体" panose="02010600030101010101" pitchFamily="2" charset="-122"/>
            </a:endParaRPr>
          </a:p>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目的：获得苯、甲苯等多种产品</a:t>
            </a:r>
            <a:endParaRPr lang="zh-CN" altLang="zh-CN" sz="4800" b="1" dirty="0">
              <a:solidFill>
                <a:prstClr val="black"/>
              </a:solidFill>
              <a:ea typeface="宋体" panose="02010600030101010101" pitchFamily="2" charset="-122"/>
            </a:endParaRPr>
          </a:p>
        </p:txBody>
      </p:sp>
      <p:sp>
        <p:nvSpPr>
          <p:cNvPr id="29" name="矩形: 圆角 2">
            <a:extLst>
              <a:ext uri="{FF2B5EF4-FFF2-40B4-BE49-F238E27FC236}">
                <a16:creationId xmlns:a16="http://schemas.microsoft.com/office/drawing/2014/main" xmlns="" id="{2B74697A-47E4-4148-9504-AFB83F0D7FBF}"/>
              </a:ext>
            </a:extLst>
          </p:cNvPr>
          <p:cNvSpPr/>
          <p:nvPr/>
        </p:nvSpPr>
        <p:spPr>
          <a:xfrm>
            <a:off x="5958743" y="742919"/>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Tree>
    <p:extLst>
      <p:ext uri="{BB962C8B-B14F-4D97-AF65-F5344CB8AC3E}">
        <p14:creationId xmlns:p14="http://schemas.microsoft.com/office/powerpoint/2010/main" val="117064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 grpId="0"/>
      <p:bldP spid="37"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5" y="3047044"/>
            <a:ext cx="548777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合成高分子材料</a:t>
            </a:r>
          </a:p>
        </p:txBody>
      </p:sp>
      <p:grpSp>
        <p:nvGrpSpPr>
          <p:cNvPr id="58" name="组合 57">
            <a:extLst>
              <a:ext uri="{FF2B5EF4-FFF2-40B4-BE49-F238E27FC236}">
                <a16:creationId xmlns:a16="http://schemas.microsoft.com/office/drawing/2014/main" xmlns="" id="{979EAE5C-51ED-4EC8-AC5C-9DE10202DF8D}"/>
              </a:ext>
            </a:extLst>
          </p:cNvPr>
          <p:cNvGrpSpPr/>
          <p:nvPr/>
        </p:nvGrpSpPr>
        <p:grpSpPr>
          <a:xfrm>
            <a:off x="2771325" y="4335374"/>
            <a:ext cx="4707625" cy="797092"/>
            <a:chOff x="6954537" y="3942218"/>
            <a:chExt cx="4707625" cy="797092"/>
          </a:xfrm>
        </p:grpSpPr>
        <p:sp>
          <p:nvSpPr>
            <p:cNvPr id="72" name="椭圆 71">
              <a:extLst>
                <a:ext uri="{FF2B5EF4-FFF2-40B4-BE49-F238E27FC236}">
                  <a16:creationId xmlns:a16="http://schemas.microsoft.com/office/drawing/2014/main" xmlns="" id="{E4C9B5EC-3CB2-4FE0-B950-FC65B6798CC1}"/>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1</a:t>
              </a:r>
              <a:endParaRPr lang="zh-CN" altLang="en-US" sz="5400" spc="-150" dirty="0">
                <a:solidFill>
                  <a:sysClr val="windowText" lastClr="000000"/>
                </a:solidFill>
              </a:endParaRPr>
            </a:p>
          </p:txBody>
        </p:sp>
        <p:sp>
          <p:nvSpPr>
            <p:cNvPr id="73" name="矩形: 圆角 72">
              <a:extLst>
                <a:ext uri="{FF2B5EF4-FFF2-40B4-BE49-F238E27FC236}">
                  <a16:creationId xmlns:a16="http://schemas.microsoft.com/office/drawing/2014/main" xmlns="" id="{3E73FD58-082E-4AA1-9488-283DD44DC11D}"/>
                </a:ext>
              </a:extLst>
            </p:cNvPr>
            <p:cNvSpPr/>
            <p:nvPr/>
          </p:nvSpPr>
          <p:spPr>
            <a:xfrm>
              <a:off x="7924026" y="3947310"/>
              <a:ext cx="373813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三大合成材料</a:t>
              </a:r>
            </a:p>
          </p:txBody>
        </p:sp>
      </p:grpSp>
      <p:grpSp>
        <p:nvGrpSpPr>
          <p:cNvPr id="32" name="组合 31">
            <a:extLst>
              <a:ext uri="{FF2B5EF4-FFF2-40B4-BE49-F238E27FC236}">
                <a16:creationId xmlns:a16="http://schemas.microsoft.com/office/drawing/2014/main" xmlns="" id="{87707F8F-2529-42ED-90A7-639120B72CAF}"/>
              </a:ext>
            </a:extLst>
          </p:cNvPr>
          <p:cNvGrpSpPr/>
          <p:nvPr/>
        </p:nvGrpSpPr>
        <p:grpSpPr>
          <a:xfrm>
            <a:off x="2771325" y="8423340"/>
            <a:ext cx="3987626" cy="797092"/>
            <a:chOff x="6954537" y="3942218"/>
            <a:chExt cx="3987626" cy="797092"/>
          </a:xfrm>
        </p:grpSpPr>
        <p:sp>
          <p:nvSpPr>
            <p:cNvPr id="34" name="椭圆 33">
              <a:extLst>
                <a:ext uri="{FF2B5EF4-FFF2-40B4-BE49-F238E27FC236}">
                  <a16:creationId xmlns:a16="http://schemas.microsoft.com/office/drawing/2014/main" xmlns="" id="{E52D3AE3-8395-4FA6-A931-1965F183C1AC}"/>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5" name="矩形: 圆角 34">
              <a:extLst>
                <a:ext uri="{FF2B5EF4-FFF2-40B4-BE49-F238E27FC236}">
                  <a16:creationId xmlns:a16="http://schemas.microsoft.com/office/drawing/2014/main" xmlns="" id="{E5F32304-B26E-4E16-A377-C525B552B174}"/>
                </a:ext>
              </a:extLst>
            </p:cNvPr>
            <p:cNvSpPr/>
            <p:nvPr/>
          </p:nvSpPr>
          <p:spPr>
            <a:xfrm>
              <a:off x="7924027" y="3947310"/>
              <a:ext cx="301813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聚合反应</a:t>
              </a:r>
            </a:p>
          </p:txBody>
        </p:sp>
      </p:grpSp>
      <p:sp>
        <p:nvSpPr>
          <p:cNvPr id="2" name="矩形 1">
            <a:extLst>
              <a:ext uri="{FF2B5EF4-FFF2-40B4-BE49-F238E27FC236}">
                <a16:creationId xmlns:a16="http://schemas.microsoft.com/office/drawing/2014/main" xmlns="" id="{6015CEF9-0691-43D6-80A7-58D7578B5123}"/>
              </a:ext>
            </a:extLst>
          </p:cNvPr>
          <p:cNvSpPr/>
          <p:nvPr/>
        </p:nvSpPr>
        <p:spPr>
          <a:xfrm>
            <a:off x="4072474" y="9703816"/>
            <a:ext cx="16693255" cy="2674194"/>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定义：合成高分子化合物的反应称为加成聚合反应，简称加聚反应</a:t>
            </a:r>
            <a:endParaRPr lang="en-US" altLang="zh-CN" sz="4800" b="1" dirty="0">
              <a:solidFill>
                <a:prstClr val="black"/>
              </a:solidFill>
              <a:ea typeface="宋体" panose="02010600030101010101" pitchFamily="2" charset="-122"/>
            </a:endParaRPr>
          </a:p>
          <a:p>
            <a:pPr marL="685800" indent="-685800" defTabSz="1825681">
              <a:lnSpc>
                <a:spcPct val="120000"/>
              </a:lnSpc>
              <a:buFont typeface="Arial" panose="020B0604020202020204" pitchFamily="34" charset="0"/>
              <a:buChar char="•"/>
            </a:pPr>
            <a:endParaRPr lang="zh-CN" altLang="zh-CN" sz="4800" b="1" dirty="0">
              <a:solidFill>
                <a:prstClr val="black"/>
              </a:solidFill>
              <a:ea typeface="宋体" panose="02010600030101010101" pitchFamily="2" charset="-122"/>
            </a:endParaRPr>
          </a:p>
        </p:txBody>
      </p:sp>
      <p:grpSp>
        <p:nvGrpSpPr>
          <p:cNvPr id="13" name="组合 12">
            <a:extLst>
              <a:ext uri="{FF2B5EF4-FFF2-40B4-BE49-F238E27FC236}">
                <a16:creationId xmlns:a16="http://schemas.microsoft.com/office/drawing/2014/main" xmlns="" id="{AF384A6C-84B6-4D68-8E54-93F7AA589370}"/>
              </a:ext>
            </a:extLst>
          </p:cNvPr>
          <p:cNvGrpSpPr/>
          <p:nvPr/>
        </p:nvGrpSpPr>
        <p:grpSpPr>
          <a:xfrm>
            <a:off x="10584066" y="1955953"/>
            <a:ext cx="6940600" cy="3583054"/>
            <a:chOff x="12442362" y="5686336"/>
            <a:chExt cx="6940600" cy="3583054"/>
          </a:xfrm>
        </p:grpSpPr>
        <p:pic>
          <p:nvPicPr>
            <p:cNvPr id="11" name="图片 10" descr="图片包含 物体&#10;&#10;已生成高可信度的说明">
              <a:extLst>
                <a:ext uri="{FF2B5EF4-FFF2-40B4-BE49-F238E27FC236}">
                  <a16:creationId xmlns:a16="http://schemas.microsoft.com/office/drawing/2014/main" xmlns="" id="{51AA18B2-23D4-4A74-8E58-D97D49997F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42362" y="5686336"/>
              <a:ext cx="6940600" cy="3583054"/>
            </a:xfrm>
            <a:prstGeom prst="rect">
              <a:avLst/>
            </a:prstGeom>
          </p:spPr>
        </p:pic>
        <p:sp>
          <p:nvSpPr>
            <p:cNvPr id="12" name="文本框 11">
              <a:extLst>
                <a:ext uri="{FF2B5EF4-FFF2-40B4-BE49-F238E27FC236}">
                  <a16:creationId xmlns:a16="http://schemas.microsoft.com/office/drawing/2014/main" xmlns="" id="{E9B59E46-AAF1-4C3C-A4C0-1A77B29EF1AD}"/>
                </a:ext>
              </a:extLst>
            </p:cNvPr>
            <p:cNvSpPr txBox="1"/>
            <p:nvPr/>
          </p:nvSpPr>
          <p:spPr>
            <a:xfrm>
              <a:off x="13165057" y="6227591"/>
              <a:ext cx="5820130" cy="2308324"/>
            </a:xfrm>
            <a:prstGeom prst="rect">
              <a:avLst/>
            </a:prstGeom>
            <a:noFill/>
          </p:spPr>
          <p:txBody>
            <a:bodyPr wrap="square" rtlCol="0">
              <a:spAutoFit/>
            </a:bodyPr>
            <a:lstStyle/>
            <a:p>
              <a:r>
                <a:rPr lang="zh-CN" altLang="en-US" sz="4800" b="1" dirty="0">
                  <a:solidFill>
                    <a:srgbClr val="2A5CAA"/>
                  </a:solidFill>
                  <a:ea typeface="楷体" panose="02010609060101010101" pitchFamily="49" charset="-122"/>
                </a:rPr>
                <a:t>有机高分子化合物：相对分子量一般高达</a:t>
              </a:r>
              <a:r>
                <a:rPr lang="en-US" altLang="zh-CN" sz="4800" b="1" dirty="0">
                  <a:solidFill>
                    <a:srgbClr val="2A5CAA"/>
                  </a:solidFill>
                  <a:ea typeface="楷体" panose="02010609060101010101" pitchFamily="49" charset="-122"/>
                </a:rPr>
                <a:t>10</a:t>
              </a:r>
              <a:r>
                <a:rPr lang="en-US" altLang="zh-CN" sz="4800" b="1" baseline="30000" dirty="0">
                  <a:solidFill>
                    <a:srgbClr val="2A5CAA"/>
                  </a:solidFill>
                  <a:ea typeface="楷体" panose="02010609060101010101" pitchFamily="49" charset="-122"/>
                </a:rPr>
                <a:t>4</a:t>
              </a:r>
              <a:r>
                <a:rPr lang="en-US" altLang="zh-CN" sz="4800" b="1" dirty="0">
                  <a:solidFill>
                    <a:srgbClr val="2A5CAA"/>
                  </a:solidFill>
                  <a:ea typeface="楷体" panose="02010609060101010101" pitchFamily="49" charset="-122"/>
                </a:rPr>
                <a:t>~10</a:t>
              </a:r>
              <a:r>
                <a:rPr lang="en-US" altLang="zh-CN" sz="4800" b="1" baseline="30000" dirty="0">
                  <a:solidFill>
                    <a:srgbClr val="2A5CAA"/>
                  </a:solidFill>
                  <a:ea typeface="楷体" panose="02010609060101010101" pitchFamily="49" charset="-122"/>
                </a:rPr>
                <a:t>6</a:t>
              </a:r>
              <a:endParaRPr lang="zh-CN" altLang="en-US" sz="4800" b="1" baseline="30000" dirty="0">
                <a:solidFill>
                  <a:srgbClr val="2A5CAA"/>
                </a:solidFill>
                <a:ea typeface="楷体" panose="02010609060101010101" pitchFamily="49" charset="-122"/>
              </a:endParaRPr>
            </a:p>
          </p:txBody>
        </p:sp>
      </p:grpSp>
      <p:grpSp>
        <p:nvGrpSpPr>
          <p:cNvPr id="14" name="组合 13">
            <a:extLst>
              <a:ext uri="{FF2B5EF4-FFF2-40B4-BE49-F238E27FC236}">
                <a16:creationId xmlns:a16="http://schemas.microsoft.com/office/drawing/2014/main" xmlns="" id="{742E0D6F-28D7-4653-A322-FE12CA38923E}"/>
              </a:ext>
            </a:extLst>
          </p:cNvPr>
          <p:cNvGrpSpPr/>
          <p:nvPr/>
        </p:nvGrpSpPr>
        <p:grpSpPr>
          <a:xfrm>
            <a:off x="4072474" y="5491406"/>
            <a:ext cx="13054416" cy="2666692"/>
            <a:chOff x="4072474" y="5520903"/>
            <a:chExt cx="13054416" cy="2666692"/>
          </a:xfrm>
        </p:grpSpPr>
        <p:sp>
          <p:nvSpPr>
            <p:cNvPr id="31" name="TextBox 4">
              <a:extLst>
                <a:ext uri="{FF2B5EF4-FFF2-40B4-BE49-F238E27FC236}">
                  <a16:creationId xmlns:a16="http://schemas.microsoft.com/office/drawing/2014/main" xmlns="" id="{5ADDF318-5582-4275-A2C1-B92037DD8654}"/>
                </a:ext>
              </a:extLst>
            </p:cNvPr>
            <p:cNvSpPr txBox="1"/>
            <p:nvPr/>
          </p:nvSpPr>
          <p:spPr>
            <a:xfrm>
              <a:off x="4072474" y="5520903"/>
              <a:ext cx="3018136" cy="2666692"/>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塑料</a:t>
              </a:r>
              <a:endParaRPr lang="en-US" altLang="zh-CN" sz="4800" b="1" dirty="0">
                <a:solidFill>
                  <a:prstClr val="black"/>
                </a:solidFill>
                <a:ea typeface="宋体" panose="02010600030101010101" pitchFamily="2" charset="-122"/>
                <a:sym typeface="+mn-lt"/>
              </a:endParaRPr>
            </a:p>
            <a:p>
              <a:pPr defTabSz="1825681">
                <a:lnSpc>
                  <a:spcPct val="120000"/>
                </a:lnSpc>
              </a:pPr>
              <a:r>
                <a:rPr lang="en-US" altLang="zh-CN" sz="4800" b="1" dirty="0">
                  <a:solidFill>
                    <a:prstClr val="black"/>
                  </a:solidFill>
                  <a:ea typeface="宋体" panose="02010600030101010101" pitchFamily="2" charset="-122"/>
                  <a:sym typeface="+mn-lt"/>
                </a:rPr>
                <a:t>_________</a:t>
              </a:r>
            </a:p>
            <a:p>
              <a:pPr defTabSz="1825681">
                <a:lnSpc>
                  <a:spcPct val="120000"/>
                </a:lnSpc>
              </a:pPr>
              <a:r>
                <a:rPr lang="zh-CN" altLang="en-US" sz="4800" b="1" dirty="0">
                  <a:solidFill>
                    <a:prstClr val="black"/>
                  </a:solidFill>
                  <a:ea typeface="宋体" panose="02010600030101010101" pitchFamily="2" charset="-122"/>
                  <a:sym typeface="+mn-lt"/>
                </a:rPr>
                <a:t>合成纤维</a:t>
              </a:r>
              <a:endParaRPr lang="en-US" altLang="zh-CN" sz="4800" b="1" dirty="0">
                <a:solidFill>
                  <a:prstClr val="black"/>
                </a:solidFill>
                <a:ea typeface="宋体" panose="02010600030101010101" pitchFamily="2" charset="-122"/>
                <a:sym typeface="+mn-lt"/>
              </a:endParaRPr>
            </a:p>
          </p:txBody>
        </p:sp>
        <p:pic>
          <p:nvPicPr>
            <p:cNvPr id="10" name="图片 9">
              <a:extLst>
                <a:ext uri="{FF2B5EF4-FFF2-40B4-BE49-F238E27FC236}">
                  <a16:creationId xmlns:a16="http://schemas.microsoft.com/office/drawing/2014/main" xmlns="" id="{9043EC1C-7B82-4CA5-8832-64743FDA8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9317" y="5568503"/>
              <a:ext cx="614633" cy="2520000"/>
            </a:xfrm>
            <a:prstGeom prst="rect">
              <a:avLst/>
            </a:prstGeom>
          </p:spPr>
        </p:pic>
        <p:sp>
          <p:nvSpPr>
            <p:cNvPr id="36" name="TextBox 4">
              <a:extLst>
                <a:ext uri="{FF2B5EF4-FFF2-40B4-BE49-F238E27FC236}">
                  <a16:creationId xmlns:a16="http://schemas.microsoft.com/office/drawing/2014/main" xmlns="" id="{CD582B44-96D9-4A0D-80ED-7C1AD4CCA53A}"/>
                </a:ext>
              </a:extLst>
            </p:cNvPr>
            <p:cNvSpPr txBox="1"/>
            <p:nvPr/>
          </p:nvSpPr>
          <p:spPr>
            <a:xfrm>
              <a:off x="7842696" y="6324480"/>
              <a:ext cx="9284194" cy="893899"/>
            </a:xfrm>
            <a:prstGeom prst="rect">
              <a:avLst/>
            </a:prstGeom>
            <a:noFill/>
          </p:spPr>
          <p:txBody>
            <a:bodyPr wrap="square" rtlCol="0">
              <a:spAutoFit/>
            </a:bodyPr>
            <a:lstStyle/>
            <a:p>
              <a:pPr defTabSz="1825681">
                <a:lnSpc>
                  <a:spcPct val="120000"/>
                </a:lnSpc>
              </a:pPr>
              <a:r>
                <a:rPr lang="zh-CN" altLang="en-US" sz="4800" b="1" dirty="0">
                  <a:solidFill>
                    <a:prstClr val="black"/>
                  </a:solidFill>
                  <a:ea typeface="宋体" panose="02010600030101010101" pitchFamily="2" charset="-122"/>
                  <a:sym typeface="+mn-lt"/>
                </a:rPr>
                <a:t>主要原料是石油、煤、天然气</a:t>
              </a:r>
              <a:endParaRPr lang="en-US" altLang="zh-CN" sz="4800" b="1" dirty="0">
                <a:solidFill>
                  <a:prstClr val="black"/>
                </a:solidFill>
                <a:ea typeface="宋体" panose="02010600030101010101" pitchFamily="2" charset="-122"/>
                <a:sym typeface="+mn-lt"/>
              </a:endParaRPr>
            </a:p>
          </p:txBody>
        </p:sp>
      </p:grpSp>
      <p:sp>
        <p:nvSpPr>
          <p:cNvPr id="5" name="矩形 4">
            <a:extLst>
              <a:ext uri="{FF2B5EF4-FFF2-40B4-BE49-F238E27FC236}">
                <a16:creationId xmlns:a16="http://schemas.microsoft.com/office/drawing/2014/main" xmlns="" id="{8E97C036-07A0-46E8-A129-9A796C32AB6C}"/>
              </a:ext>
            </a:extLst>
          </p:cNvPr>
          <p:cNvSpPr/>
          <p:nvPr/>
        </p:nvSpPr>
        <p:spPr>
          <a:xfrm>
            <a:off x="4072474" y="6352056"/>
            <a:ext cx="2659702" cy="893899"/>
          </a:xfrm>
          <a:prstGeom prst="rect">
            <a:avLst/>
          </a:prstGeom>
        </p:spPr>
        <p:txBody>
          <a:bodyPr wrap="none">
            <a:spAutoFit/>
          </a:bodyPr>
          <a:lstStyle/>
          <a:p>
            <a:pPr lvl="0" defTabSz="1825681">
              <a:lnSpc>
                <a:spcPct val="120000"/>
              </a:lnSpc>
            </a:pPr>
            <a:r>
              <a:rPr lang="zh-CN" altLang="en-US" sz="4800" b="1" dirty="0">
                <a:solidFill>
                  <a:srgbClr val="FF0000"/>
                </a:solidFill>
                <a:ea typeface="宋体" panose="02010600030101010101" pitchFamily="2" charset="-122"/>
                <a:sym typeface="+mn-lt"/>
              </a:rPr>
              <a:t>合成橡胶</a:t>
            </a:r>
            <a:endParaRPr lang="en-US" altLang="zh-CN" sz="4800" b="1" dirty="0">
              <a:solidFill>
                <a:srgbClr val="FF0000"/>
              </a:solidFill>
              <a:ea typeface="宋体" panose="02010600030101010101" pitchFamily="2" charset="-122"/>
              <a:sym typeface="+mn-lt"/>
            </a:endParaRPr>
          </a:p>
        </p:txBody>
      </p:sp>
    </p:spTree>
    <p:extLst>
      <p:ext uri="{BB962C8B-B14F-4D97-AF65-F5344CB8AC3E}">
        <p14:creationId xmlns:p14="http://schemas.microsoft.com/office/powerpoint/2010/main" val="309886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99156A55-624F-4BD8-B182-EBC8A60CFB53}"/>
              </a:ext>
            </a:extLst>
          </p:cNvPr>
          <p:cNvGrpSpPr/>
          <p:nvPr/>
        </p:nvGrpSpPr>
        <p:grpSpPr>
          <a:xfrm>
            <a:off x="1276542" y="742919"/>
            <a:ext cx="4267802" cy="854111"/>
            <a:chOff x="1265164" y="736542"/>
            <a:chExt cx="4272250" cy="855000"/>
          </a:xfrm>
        </p:grpSpPr>
        <p:sp>
          <p:nvSpPr>
            <p:cNvPr id="24" name="椭圆 23">
              <a:extLst>
                <a:ext uri="{FF2B5EF4-FFF2-40B4-BE49-F238E27FC236}">
                  <a16:creationId xmlns:a16="http://schemas.microsoft.com/office/drawing/2014/main" xmlns="" id="{B1ED0434-78B8-4194-9DA6-79DD14072D22}"/>
                </a:ext>
              </a:extLst>
            </p:cNvPr>
            <p:cNvSpPr/>
            <p:nvPr/>
          </p:nvSpPr>
          <p:spPr>
            <a:xfrm>
              <a:off x="126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一</a:t>
              </a:r>
            </a:p>
          </p:txBody>
        </p:sp>
        <p:sp>
          <p:nvSpPr>
            <p:cNvPr id="25" name="椭圆 24">
              <a:extLst>
                <a:ext uri="{FF2B5EF4-FFF2-40B4-BE49-F238E27FC236}">
                  <a16:creationId xmlns:a16="http://schemas.microsoft.com/office/drawing/2014/main" xmlns="" id="{1CE58543-4451-47F7-939A-A20275B2476C}"/>
                </a:ext>
              </a:extLst>
            </p:cNvPr>
            <p:cNvSpPr/>
            <p:nvPr/>
          </p:nvSpPr>
          <p:spPr>
            <a:xfrm>
              <a:off x="2120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张</a:t>
              </a:r>
            </a:p>
          </p:txBody>
        </p:sp>
        <p:sp>
          <p:nvSpPr>
            <p:cNvPr id="26" name="椭圆 25">
              <a:extLst>
                <a:ext uri="{FF2B5EF4-FFF2-40B4-BE49-F238E27FC236}">
                  <a16:creationId xmlns:a16="http://schemas.microsoft.com/office/drawing/2014/main" xmlns="" id="{18840626-30E1-46DC-BAD9-B81CBE0F51B4}"/>
                </a:ext>
              </a:extLst>
            </p:cNvPr>
            <p:cNvSpPr/>
            <p:nvPr/>
          </p:nvSpPr>
          <p:spPr>
            <a:xfrm>
              <a:off x="297516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图</a:t>
              </a:r>
            </a:p>
          </p:txBody>
        </p:sp>
        <p:sp>
          <p:nvSpPr>
            <p:cNvPr id="27" name="椭圆 26">
              <a:extLst>
                <a:ext uri="{FF2B5EF4-FFF2-40B4-BE49-F238E27FC236}">
                  <a16:creationId xmlns:a16="http://schemas.microsoft.com/office/drawing/2014/main" xmlns="" id="{5CC6C132-24F8-4C79-A39E-63E3862D746E}"/>
                </a:ext>
              </a:extLst>
            </p:cNvPr>
            <p:cNvSpPr/>
            <p:nvPr/>
          </p:nvSpPr>
          <p:spPr>
            <a:xfrm>
              <a:off x="3827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学</a:t>
              </a:r>
            </a:p>
          </p:txBody>
        </p:sp>
        <p:sp>
          <p:nvSpPr>
            <p:cNvPr id="28" name="椭圆 27">
              <a:extLst>
                <a:ext uri="{FF2B5EF4-FFF2-40B4-BE49-F238E27FC236}">
                  <a16:creationId xmlns:a16="http://schemas.microsoft.com/office/drawing/2014/main" xmlns="" id="{2F8CB240-2489-490D-92F8-BE49C8747963}"/>
                </a:ext>
              </a:extLst>
            </p:cNvPr>
            <p:cNvSpPr/>
            <p:nvPr/>
          </p:nvSpPr>
          <p:spPr>
            <a:xfrm>
              <a:off x="4682414" y="736542"/>
              <a:ext cx="855000" cy="855000"/>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5681"/>
              <a:r>
                <a:rPr lang="zh-CN" altLang="en-US" sz="5397" b="1" dirty="0">
                  <a:solidFill>
                    <a:prstClr val="white"/>
                  </a:solidFill>
                  <a:ea typeface="楷体" panose="02010609060101010101" pitchFamily="49" charset="-122"/>
                  <a:sym typeface="+mn-lt"/>
                </a:rPr>
                <a:t>透</a:t>
              </a:r>
            </a:p>
          </p:txBody>
        </p:sp>
      </p:grpSp>
      <p:grpSp>
        <p:nvGrpSpPr>
          <p:cNvPr id="77" name="组合 76">
            <a:extLst>
              <a:ext uri="{FF2B5EF4-FFF2-40B4-BE49-F238E27FC236}">
                <a16:creationId xmlns:a16="http://schemas.microsoft.com/office/drawing/2014/main" xmlns="" id="{EDF92239-40EB-4818-9F4B-089FF7829BC4}"/>
              </a:ext>
            </a:extLst>
          </p:cNvPr>
          <p:cNvGrpSpPr/>
          <p:nvPr/>
        </p:nvGrpSpPr>
        <p:grpSpPr>
          <a:xfrm>
            <a:off x="21500815" y="4530813"/>
            <a:ext cx="2819352" cy="4591273"/>
            <a:chOff x="21451469" y="4478416"/>
            <a:chExt cx="2822292" cy="4596059"/>
          </a:xfrm>
        </p:grpSpPr>
        <p:grpSp>
          <p:nvGrpSpPr>
            <p:cNvPr id="78" name="组合 77">
              <a:extLst>
                <a:ext uri="{FF2B5EF4-FFF2-40B4-BE49-F238E27FC236}">
                  <a16:creationId xmlns:a16="http://schemas.microsoft.com/office/drawing/2014/main" xmlns="" id="{1198C3E3-B581-4D22-AD5E-FE0BCD243092}"/>
                </a:ext>
              </a:extLst>
            </p:cNvPr>
            <p:cNvGrpSpPr/>
            <p:nvPr/>
          </p:nvGrpSpPr>
          <p:grpSpPr>
            <a:xfrm>
              <a:off x="21451469" y="4478416"/>
              <a:ext cx="2822292" cy="4596059"/>
              <a:chOff x="21451469" y="4478416"/>
              <a:chExt cx="2822292" cy="4596059"/>
            </a:xfrm>
          </p:grpSpPr>
          <p:pic>
            <p:nvPicPr>
              <p:cNvPr id="80" name="图片 79">
                <a:extLst>
                  <a:ext uri="{FF2B5EF4-FFF2-40B4-BE49-F238E27FC236}">
                    <a16:creationId xmlns:a16="http://schemas.microsoft.com/office/drawing/2014/main" xmlns="" id="{B8917F86-AA0D-4482-A989-11397EF4B013}"/>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451469" y="4478416"/>
                <a:ext cx="2700000" cy="4596059"/>
              </a:xfrm>
              <a:prstGeom prst="rect">
                <a:avLst/>
              </a:prstGeom>
            </p:spPr>
          </p:pic>
          <p:sp>
            <p:nvSpPr>
              <p:cNvPr id="81" name="页脚占位符 11">
                <a:extLst>
                  <a:ext uri="{FF2B5EF4-FFF2-40B4-BE49-F238E27FC236}">
                    <a16:creationId xmlns:a16="http://schemas.microsoft.com/office/drawing/2014/main" xmlns="" id="{1B0A2914-A560-40C2-8C3B-6361D1988F8F}"/>
                  </a:ext>
                </a:extLst>
              </p:cNvPr>
              <p:cNvSpPr txBox="1">
                <a:spLocks/>
              </p:cNvSpPr>
              <p:nvPr/>
            </p:nvSpPr>
            <p:spPr>
              <a:xfrm>
                <a:off x="21988371" y="5239416"/>
                <a:ext cx="2285390" cy="1487003"/>
              </a:xfrm>
              <a:prstGeom prst="rect">
                <a:avLst/>
              </a:prstGeom>
            </p:spPr>
            <p:txBody>
              <a:bodyPr vert="horz" lIns="65316" tIns="32659" rIns="65316" bIns="32659"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5681"/>
                <a:r>
                  <a:rPr lang="zh-CN" altLang="en-US" sz="3596" dirty="0">
                    <a:solidFill>
                      <a:prstClr val="black"/>
                    </a:solidFill>
                    <a:latin typeface="+mn-lt"/>
                    <a:ea typeface="宋体" panose="02010600030101010101" pitchFamily="2" charset="-122"/>
                    <a:sym typeface="+mn-lt"/>
                  </a:rPr>
                  <a:t>一张图</a:t>
                </a:r>
                <a:endParaRPr lang="en-US" altLang="zh-CN" sz="3596" dirty="0">
                  <a:solidFill>
                    <a:prstClr val="black"/>
                  </a:solidFill>
                  <a:latin typeface="+mn-lt"/>
                  <a:ea typeface="宋体" panose="02010600030101010101" pitchFamily="2" charset="-122"/>
                  <a:sym typeface="+mn-lt"/>
                </a:endParaRPr>
              </a:p>
              <a:p>
                <a:pPr algn="ctr" defTabSz="1825681"/>
                <a:r>
                  <a:rPr lang="zh-CN" altLang="en-US" sz="3596" dirty="0">
                    <a:solidFill>
                      <a:prstClr val="black"/>
                    </a:solidFill>
                    <a:latin typeface="+mn-lt"/>
                    <a:ea typeface="宋体" panose="02010600030101010101" pitchFamily="2" charset="-122"/>
                    <a:sym typeface="+mn-lt"/>
                  </a:rPr>
                  <a:t>学透</a:t>
                </a:r>
              </a:p>
            </p:txBody>
          </p:sp>
        </p:grpSp>
        <p:sp>
          <p:nvSpPr>
            <p:cNvPr id="79" name="TextBox 8">
              <a:extLst>
                <a:ext uri="{FF2B5EF4-FFF2-40B4-BE49-F238E27FC236}">
                  <a16:creationId xmlns:a16="http://schemas.microsoft.com/office/drawing/2014/main" xmlns="" id="{BEC52D25-63D7-4E06-A6F1-39E99674E916}"/>
                </a:ext>
              </a:extLst>
            </p:cNvPr>
            <p:cNvSpPr txBox="1"/>
            <p:nvPr/>
          </p:nvSpPr>
          <p:spPr>
            <a:xfrm>
              <a:off x="22441391" y="6639109"/>
              <a:ext cx="1586247" cy="1754230"/>
            </a:xfrm>
            <a:prstGeom prst="rect">
              <a:avLst/>
            </a:prstGeom>
            <a:noFill/>
          </p:spPr>
          <p:txBody>
            <a:bodyPr wrap="square" rtlCol="0">
              <a:spAutoFit/>
            </a:bodyPr>
            <a:lstStyle/>
            <a:p>
              <a:pPr defTabSz="1825681"/>
              <a:r>
                <a:rPr lang="zh-CN" altLang="en-US" sz="3596" b="1" dirty="0">
                  <a:solidFill>
                    <a:srgbClr val="FF0000"/>
                  </a:solidFill>
                  <a:ea typeface="宋体" panose="02010600030101010101" pitchFamily="2" charset="-122"/>
                  <a:cs typeface="Times New Roman" panose="02020603050405020304" pitchFamily="18" charset="0"/>
                  <a:sym typeface="+mn-lt"/>
                </a:rPr>
                <a:t>化石燃料的综合利用</a:t>
              </a:r>
              <a:endParaRPr lang="en-US" altLang="zh-CN" sz="3596" b="1" dirty="0">
                <a:solidFill>
                  <a:srgbClr val="FF0000"/>
                </a:solidFill>
                <a:ea typeface="宋体" panose="02010600030101010101" pitchFamily="2" charset="-122"/>
                <a:cs typeface="Times New Roman" panose="02020603050405020304" pitchFamily="18" charset="0"/>
                <a:sym typeface="+mn-lt"/>
              </a:endParaRPr>
            </a:p>
          </p:txBody>
        </p:sp>
      </p:grpSp>
      <p:sp>
        <p:nvSpPr>
          <p:cNvPr id="3" name="矩形: 圆角 2">
            <a:extLst>
              <a:ext uri="{FF2B5EF4-FFF2-40B4-BE49-F238E27FC236}">
                <a16:creationId xmlns:a16="http://schemas.microsoft.com/office/drawing/2014/main" xmlns="" id="{2B74697A-47E4-4148-9504-AFB83F0D7FBF}"/>
              </a:ext>
            </a:extLst>
          </p:cNvPr>
          <p:cNvSpPr/>
          <p:nvPr/>
        </p:nvSpPr>
        <p:spPr>
          <a:xfrm>
            <a:off x="2771326" y="1870350"/>
            <a:ext cx="6520158" cy="792000"/>
          </a:xfrm>
          <a:prstGeom prst="roundRect">
            <a:avLst/>
          </a:prstGeom>
          <a:solidFill>
            <a:srgbClr val="E600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solidFill>
                  <a:prstClr val="white"/>
                </a:solidFill>
                <a:ea typeface="黑体" panose="02010609060101010101" pitchFamily="49" charset="-122"/>
                <a:cs typeface="Times New Roman" panose="02020603050405020304" pitchFamily="18" charset="0"/>
                <a:sym typeface="+mn-lt"/>
              </a:rPr>
              <a:t>化石燃料的综合利用</a:t>
            </a:r>
          </a:p>
        </p:txBody>
      </p:sp>
      <p:sp>
        <p:nvSpPr>
          <p:cNvPr id="82" name="任意多边形: 形状 81">
            <a:extLst>
              <a:ext uri="{FF2B5EF4-FFF2-40B4-BE49-F238E27FC236}">
                <a16:creationId xmlns:a16="http://schemas.microsoft.com/office/drawing/2014/main" xmlns="" id="{70B7BA16-C0BE-45A0-ABCD-88D98EE74C83}"/>
              </a:ext>
            </a:extLst>
          </p:cNvPr>
          <p:cNvSpPr/>
          <p:nvPr/>
        </p:nvSpPr>
        <p:spPr>
          <a:xfrm>
            <a:off x="2771325" y="3047044"/>
            <a:ext cx="5487772" cy="792000"/>
          </a:xfrm>
          <a:custGeom>
            <a:avLst/>
            <a:gdLst>
              <a:gd name="connsiteX0" fmla="*/ 0 w 3252662"/>
              <a:gd name="connsiteY0" fmla="*/ 0 h 1080000"/>
              <a:gd name="connsiteX1" fmla="*/ 3252662 w 3252662"/>
              <a:gd name="connsiteY1" fmla="*/ 0 h 1080000"/>
              <a:gd name="connsiteX2" fmla="*/ 2847662 w 3252662"/>
              <a:gd name="connsiteY2" fmla="*/ 540000 h 1080000"/>
              <a:gd name="connsiteX3" fmla="*/ 3252662 w 3252662"/>
              <a:gd name="connsiteY3" fmla="*/ 1080000 h 1080000"/>
              <a:gd name="connsiteX4" fmla="*/ 0 w 3252662"/>
              <a:gd name="connsiteY4" fmla="*/ 1080000 h 108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2662" h="1080000">
                <a:moveTo>
                  <a:pt x="0" y="0"/>
                </a:moveTo>
                <a:lnTo>
                  <a:pt x="3252662" y="0"/>
                </a:lnTo>
                <a:lnTo>
                  <a:pt x="2847662" y="540000"/>
                </a:lnTo>
                <a:lnTo>
                  <a:pt x="3252662" y="1080000"/>
                </a:lnTo>
                <a:lnTo>
                  <a:pt x="0" y="1080000"/>
                </a:lnTo>
                <a:close/>
              </a:path>
            </a:pathLst>
          </a:custGeom>
          <a:solidFill>
            <a:srgbClr val="0BA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800" b="1" dirty="0">
                <a:latin typeface="黑体" panose="02010609060101010101" pitchFamily="49" charset="-122"/>
                <a:ea typeface="黑体" panose="02010609060101010101" pitchFamily="49" charset="-122"/>
              </a:rPr>
              <a:t>合成高分子材料</a:t>
            </a:r>
          </a:p>
        </p:txBody>
      </p:sp>
      <p:grpSp>
        <p:nvGrpSpPr>
          <p:cNvPr id="32" name="组合 31">
            <a:extLst>
              <a:ext uri="{FF2B5EF4-FFF2-40B4-BE49-F238E27FC236}">
                <a16:creationId xmlns:a16="http://schemas.microsoft.com/office/drawing/2014/main" xmlns="" id="{87707F8F-2529-42ED-90A7-639120B72CAF}"/>
              </a:ext>
            </a:extLst>
          </p:cNvPr>
          <p:cNvGrpSpPr/>
          <p:nvPr/>
        </p:nvGrpSpPr>
        <p:grpSpPr>
          <a:xfrm>
            <a:off x="2771325" y="4087310"/>
            <a:ext cx="3987626" cy="797092"/>
            <a:chOff x="6954537" y="3942218"/>
            <a:chExt cx="3987626" cy="797092"/>
          </a:xfrm>
        </p:grpSpPr>
        <p:sp>
          <p:nvSpPr>
            <p:cNvPr id="34" name="椭圆 33">
              <a:extLst>
                <a:ext uri="{FF2B5EF4-FFF2-40B4-BE49-F238E27FC236}">
                  <a16:creationId xmlns:a16="http://schemas.microsoft.com/office/drawing/2014/main" xmlns="" id="{E52D3AE3-8395-4FA6-A931-1965F183C1AC}"/>
                </a:ext>
              </a:extLst>
            </p:cNvPr>
            <p:cNvSpPr>
              <a:spLocks noChangeAspect="1"/>
            </p:cNvSpPr>
            <p:nvPr/>
          </p:nvSpPr>
          <p:spPr>
            <a:xfrm>
              <a:off x="6954537" y="3942218"/>
              <a:ext cx="792000" cy="792000"/>
            </a:xfrm>
            <a:prstGeom prst="ellipse">
              <a:avLst/>
            </a:prstGeom>
            <a:solidFill>
              <a:srgbClr val="FFF100"/>
            </a:solidFill>
            <a:ln>
              <a:solidFill>
                <a:srgbClr val="F49F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spc="-150" dirty="0">
                  <a:solidFill>
                    <a:sysClr val="windowText" lastClr="000000"/>
                  </a:solidFill>
                </a:rPr>
                <a:t>2</a:t>
              </a:r>
              <a:endParaRPr lang="zh-CN" altLang="en-US" sz="5400" spc="-150" dirty="0">
                <a:solidFill>
                  <a:sysClr val="windowText" lastClr="000000"/>
                </a:solidFill>
              </a:endParaRPr>
            </a:p>
          </p:txBody>
        </p:sp>
        <p:sp>
          <p:nvSpPr>
            <p:cNvPr id="35" name="矩形: 圆角 34">
              <a:extLst>
                <a:ext uri="{FF2B5EF4-FFF2-40B4-BE49-F238E27FC236}">
                  <a16:creationId xmlns:a16="http://schemas.microsoft.com/office/drawing/2014/main" xmlns="" id="{E5F32304-B26E-4E16-A377-C525B552B174}"/>
                </a:ext>
              </a:extLst>
            </p:cNvPr>
            <p:cNvSpPr/>
            <p:nvPr/>
          </p:nvSpPr>
          <p:spPr>
            <a:xfrm>
              <a:off x="7924027" y="3947310"/>
              <a:ext cx="3018136" cy="792000"/>
            </a:xfrm>
            <a:prstGeom prst="roundRect">
              <a:avLst/>
            </a:prstGeom>
            <a:solidFill>
              <a:srgbClr val="FFFA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黑体" panose="02010609060101010101" pitchFamily="49" charset="-122"/>
                  <a:ea typeface="黑体" panose="02010609060101010101" pitchFamily="49" charset="-122"/>
                </a:rPr>
                <a:t>聚合反应</a:t>
              </a:r>
            </a:p>
          </p:txBody>
        </p:sp>
      </p:grpSp>
      <p:sp>
        <p:nvSpPr>
          <p:cNvPr id="2" name="矩形 1">
            <a:extLst>
              <a:ext uri="{FF2B5EF4-FFF2-40B4-BE49-F238E27FC236}">
                <a16:creationId xmlns:a16="http://schemas.microsoft.com/office/drawing/2014/main" xmlns="" id="{6015CEF9-0691-43D6-80A7-58D7578B5123}"/>
              </a:ext>
            </a:extLst>
          </p:cNvPr>
          <p:cNvSpPr/>
          <p:nvPr/>
        </p:nvSpPr>
        <p:spPr>
          <a:xfrm>
            <a:off x="4072474" y="5190804"/>
            <a:ext cx="4186623" cy="893899"/>
          </a:xfrm>
          <a:prstGeom prst="rect">
            <a:avLst/>
          </a:prstGeom>
          <a:noFill/>
        </p:spPr>
        <p:txBody>
          <a:bodyPr wrap="square" rtlCol="0">
            <a:spAutoFit/>
          </a:bodyPr>
          <a:lstStyle/>
          <a:p>
            <a:pPr marL="685800" indent="-685800" defTabSz="1825681">
              <a:lnSpc>
                <a:spcPct val="120000"/>
              </a:lnSpc>
              <a:buFont typeface="Arial" panose="020B0604020202020204" pitchFamily="34" charset="0"/>
              <a:buChar char="•"/>
            </a:pPr>
            <a:r>
              <a:rPr lang="zh-CN" altLang="en-US" sz="4800" b="1" dirty="0">
                <a:solidFill>
                  <a:prstClr val="black"/>
                </a:solidFill>
                <a:ea typeface="宋体" panose="02010600030101010101" pitchFamily="2" charset="-122"/>
              </a:rPr>
              <a:t>实例：</a:t>
            </a:r>
            <a:endParaRPr lang="zh-CN" altLang="zh-CN" sz="4800" b="1" dirty="0">
              <a:solidFill>
                <a:prstClr val="black"/>
              </a:solidFill>
              <a:ea typeface="宋体" panose="02010600030101010101" pitchFamily="2" charset="-122"/>
            </a:endParaRPr>
          </a:p>
        </p:txBody>
      </p:sp>
      <p:pic>
        <p:nvPicPr>
          <p:cNvPr id="5" name="图片 4">
            <a:extLst>
              <a:ext uri="{FF2B5EF4-FFF2-40B4-BE49-F238E27FC236}">
                <a16:creationId xmlns:a16="http://schemas.microsoft.com/office/drawing/2014/main" xmlns="" id="{187DC997-BEA9-44A2-9AE6-20EE0D982F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656" y="6734483"/>
            <a:ext cx="20370482" cy="4638203"/>
          </a:xfrm>
          <a:prstGeom prst="rect">
            <a:avLst/>
          </a:prstGeom>
        </p:spPr>
      </p:pic>
    </p:spTree>
    <p:extLst>
      <p:ext uri="{BB962C8B-B14F-4D97-AF65-F5344CB8AC3E}">
        <p14:creationId xmlns:p14="http://schemas.microsoft.com/office/powerpoint/2010/main" val="2176719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598009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12</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Ⅱ</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下列关于燃料的说法错误的是（    ）</a:t>
            </a: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燃料燃烧产物</a:t>
            </a:r>
            <a:r>
              <a:rPr lang="en-US" altLang="zh-CN" sz="5400" b="1" spc="130" dirty="0">
                <a:solidFill>
                  <a:prstClr val="black"/>
                </a:solidFill>
                <a:cs typeface="Times New Roman" panose="02020603050405020304" pitchFamily="18" charset="0"/>
                <a:sym typeface="+mn-lt"/>
              </a:rPr>
              <a:t>CO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是温室气体之一</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化石燃料完全燃烧不会造成大气污染</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以液化石油气代替燃油可减少大气污染</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燃料不完全燃烧排放的</a:t>
            </a:r>
            <a:r>
              <a:rPr lang="en-US" altLang="zh-CN" sz="5400" b="1" spc="130" dirty="0">
                <a:solidFill>
                  <a:prstClr val="black"/>
                </a:solidFill>
                <a:cs typeface="Times New Roman" panose="02020603050405020304" pitchFamily="18" charset="0"/>
                <a:sym typeface="+mn-lt"/>
              </a:rPr>
              <a:t>CO</a:t>
            </a:r>
            <a:r>
              <a:rPr lang="zh-CN" altLang="en-US" sz="5400" b="1" spc="130" dirty="0">
                <a:solidFill>
                  <a:prstClr val="black"/>
                </a:solidFill>
                <a:cs typeface="Times New Roman" panose="02020603050405020304" pitchFamily="18" charset="0"/>
                <a:sym typeface="+mn-lt"/>
              </a:rPr>
              <a:t>是大气污染物之一</a:t>
            </a:r>
          </a:p>
        </p:txBody>
      </p:sp>
      <p:sp>
        <p:nvSpPr>
          <p:cNvPr id="35" name="矩形 34">
            <a:extLst>
              <a:ext uri="{FF2B5EF4-FFF2-40B4-BE49-F238E27FC236}">
                <a16:creationId xmlns:a16="http://schemas.microsoft.com/office/drawing/2014/main" xmlns="" id="{5591B8D5-D11D-4B9C-A830-8AAB17634127}"/>
              </a:ext>
            </a:extLst>
          </p:cNvPr>
          <p:cNvSpPr/>
          <p:nvPr/>
        </p:nvSpPr>
        <p:spPr>
          <a:xfrm>
            <a:off x="3026716" y="8347102"/>
            <a:ext cx="18841392" cy="3985706"/>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形成温室效应的原因主要是二氧化碳的大量排放，故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化石燃料含有硫等元素，完全燃烧会生成二氧化硫，形成酸雨，会造成大气污染，故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项错误，符合题意。</a:t>
            </a:r>
          </a:p>
        </p:txBody>
      </p:sp>
    </p:spTree>
    <p:extLst>
      <p:ext uri="{BB962C8B-B14F-4D97-AF65-F5344CB8AC3E}">
        <p14:creationId xmlns:p14="http://schemas.microsoft.com/office/powerpoint/2010/main" val="316577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12</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5980099"/>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12</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2016</a:t>
            </a:r>
            <a:r>
              <a:rPr lang="zh-CN" altLang="en-US" sz="5400" b="1" spc="130" dirty="0">
                <a:solidFill>
                  <a:srgbClr val="FF0000"/>
                </a:solidFill>
                <a:ea typeface="楷体" panose="02010609060101010101" pitchFamily="49" charset="-122"/>
                <a:cs typeface="Times New Roman" panose="02020603050405020304" pitchFamily="18" charset="0"/>
                <a:sym typeface="+mn-lt"/>
              </a:rPr>
              <a:t>全国</a:t>
            </a:r>
            <a:r>
              <a:rPr lang="en-US" altLang="zh-CN" sz="5400" b="1" spc="130" dirty="0">
                <a:solidFill>
                  <a:srgbClr val="FF0000"/>
                </a:solidFill>
                <a:ea typeface="楷体" panose="02010609060101010101" pitchFamily="49" charset="-122"/>
                <a:cs typeface="Times New Roman" panose="02020603050405020304" pitchFamily="18" charset="0"/>
                <a:sym typeface="+mn-lt"/>
              </a:rPr>
              <a:t>Ⅱ</a:t>
            </a:r>
            <a:r>
              <a:rPr lang="zh-CN" altLang="en-US" sz="5400" b="1" spc="130" dirty="0">
                <a:solidFill>
                  <a:srgbClr val="FF0000"/>
                </a:solidFill>
                <a:ea typeface="楷体" panose="02010609060101010101" pitchFamily="49" charset="-122"/>
                <a:cs typeface="Times New Roman" panose="02020603050405020304" pitchFamily="18" charset="0"/>
                <a:sym typeface="+mn-lt"/>
              </a:rPr>
              <a:t>，</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下列关于燃料的说法错误的是（    ）</a:t>
            </a: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燃料燃烧产物</a:t>
            </a:r>
            <a:r>
              <a:rPr lang="en-US" altLang="zh-CN" sz="5400" b="1" spc="130" dirty="0">
                <a:solidFill>
                  <a:prstClr val="black"/>
                </a:solidFill>
                <a:cs typeface="Times New Roman" panose="02020603050405020304" pitchFamily="18" charset="0"/>
                <a:sym typeface="+mn-lt"/>
              </a:rPr>
              <a:t>CO</a:t>
            </a:r>
            <a:r>
              <a:rPr lang="en-US" altLang="zh-CN" sz="5400" b="1" spc="130" baseline="-25000" dirty="0">
                <a:solidFill>
                  <a:prstClr val="black"/>
                </a:solidFill>
                <a:cs typeface="Times New Roman" panose="02020603050405020304" pitchFamily="18" charset="0"/>
                <a:sym typeface="+mn-lt"/>
              </a:rPr>
              <a:t>2</a:t>
            </a:r>
            <a:r>
              <a:rPr lang="zh-CN" altLang="en-US" sz="5400" b="1" spc="130" dirty="0">
                <a:solidFill>
                  <a:prstClr val="black"/>
                </a:solidFill>
                <a:cs typeface="Times New Roman" panose="02020603050405020304" pitchFamily="18" charset="0"/>
                <a:sym typeface="+mn-lt"/>
              </a:rPr>
              <a:t>是温室气体之一</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化石燃料完全燃烧不会造成大气污染</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以液化石油气代替燃油可减少大气污染</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燃料不完全燃烧排放的</a:t>
            </a:r>
            <a:r>
              <a:rPr lang="en-US" altLang="zh-CN" sz="5400" b="1" spc="130" dirty="0">
                <a:solidFill>
                  <a:prstClr val="black"/>
                </a:solidFill>
                <a:cs typeface="Times New Roman" panose="02020603050405020304" pitchFamily="18" charset="0"/>
                <a:sym typeface="+mn-lt"/>
              </a:rPr>
              <a:t>CO</a:t>
            </a:r>
            <a:r>
              <a:rPr lang="zh-CN" altLang="en-US" sz="5400" b="1" spc="130" dirty="0">
                <a:solidFill>
                  <a:prstClr val="black"/>
                </a:solidFill>
                <a:cs typeface="Times New Roman" panose="02020603050405020304" pitchFamily="18" charset="0"/>
                <a:sym typeface="+mn-lt"/>
              </a:rPr>
              <a:t>是大气污染物之一</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3026716" y="2966310"/>
            <a:ext cx="697627" cy="1015663"/>
          </a:xfrm>
          <a:prstGeom prst="rect">
            <a:avLst/>
          </a:prstGeom>
          <a:noFill/>
        </p:spPr>
        <p:txBody>
          <a:bodyPr wrap="none" rtlCol="0">
            <a:spAutoFit/>
          </a:bodyPr>
          <a:lstStyle/>
          <a:p>
            <a:r>
              <a:rPr lang="en-US" altLang="zh-CN" sz="6000" b="1" dirty="0">
                <a:solidFill>
                  <a:srgbClr val="FF0000"/>
                </a:solidFill>
              </a:rPr>
              <a:t>B</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3026716" y="8347102"/>
            <a:ext cx="18841392" cy="4081117"/>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液化石油气含有杂质少，燃烧更充分，燃烧时产生的一氧化碳减少，可以减少大气污染，故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燃料不完全燃烧排放的</a:t>
            </a:r>
            <a:r>
              <a:rPr lang="en-US" altLang="zh-CN" sz="5400" b="1" spc="130" dirty="0">
                <a:solidFill>
                  <a:srgbClr val="2A5CAA"/>
                </a:solidFill>
                <a:ea typeface="楷体" panose="02010609060101010101" pitchFamily="49" charset="-122"/>
                <a:cs typeface="Times New Roman" panose="02020603050405020304" pitchFamily="18" charset="0"/>
                <a:sym typeface="+mn-lt"/>
              </a:rPr>
              <a:t>CO</a:t>
            </a:r>
            <a:r>
              <a:rPr lang="zh-CN" altLang="en-US" sz="5400" b="1" spc="130" dirty="0">
                <a:solidFill>
                  <a:srgbClr val="2A5CAA"/>
                </a:solidFill>
                <a:ea typeface="楷体" panose="02010609060101010101" pitchFamily="49" charset="-122"/>
                <a:cs typeface="Times New Roman" panose="02020603050405020304" pitchFamily="18" charset="0"/>
                <a:sym typeface="+mn-lt"/>
              </a:rPr>
              <a:t>有毒，是大气污染物之一，故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264656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13</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 </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武汉模拟，</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en-US" altLang="zh-CN" sz="5400" b="1" spc="130" dirty="0">
                <a:solidFill>
                  <a:srgbClr val="FF0000"/>
                </a:solidFill>
                <a:ea typeface="楷体" panose="02010609060101010101" pitchFamily="49" charset="-122"/>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下列说法不正确的是</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．煤和石油都是混合物</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．石油通过催化重整可获得环状烃</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．煤的干馏和石油的分馏发生的都是化学变化</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．用溴的四氯化碳溶液可鉴别分馏获得的汽油和裂化获得的汽油</a:t>
            </a:r>
          </a:p>
        </p:txBody>
      </p:sp>
      <p:sp>
        <p:nvSpPr>
          <p:cNvPr id="35" name="矩形 34">
            <a:extLst>
              <a:ext uri="{FF2B5EF4-FFF2-40B4-BE49-F238E27FC236}">
                <a16:creationId xmlns:a16="http://schemas.microsoft.com/office/drawing/2014/main" xmlns="" id="{5591B8D5-D11D-4B9C-A830-8AAB17634127}"/>
              </a:ext>
            </a:extLst>
          </p:cNvPr>
          <p:cNvSpPr/>
          <p:nvPr/>
        </p:nvSpPr>
        <p:spPr>
          <a:xfrm>
            <a:off x="2979966" y="9398748"/>
            <a:ext cx="18841392" cy="2988510"/>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煤中主要含有碳元素，石油中主要含有碳和氢两种元素，都属于复杂的混合物，故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石油通过催化重整可获得环状烃，故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12775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13</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13</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2A5CAA"/>
                </a:solidFill>
                <a:ea typeface="楷体" panose="02010609060101010101" pitchFamily="49" charset="-122"/>
                <a:cs typeface="Times New Roman" panose="02020603050405020304" pitchFamily="18" charset="0"/>
                <a:sym typeface="+mn-lt"/>
              </a:rPr>
              <a:t> </a:t>
            </a:r>
            <a:r>
              <a:rPr lang="en-US" altLang="zh-CN" sz="5400" b="1" spc="130" dirty="0">
                <a:solidFill>
                  <a:srgbClr val="FF0000"/>
                </a:solidFill>
                <a:ea typeface="楷体" panose="02010609060101010101" pitchFamily="49" charset="-122"/>
                <a:cs typeface="Times New Roman" panose="02020603050405020304" pitchFamily="18" charset="0"/>
                <a:sym typeface="+mn-lt"/>
              </a:rPr>
              <a:t>(2017</a:t>
            </a:r>
            <a:r>
              <a:rPr lang="zh-CN" altLang="en-US" sz="5400" b="1" spc="130" dirty="0">
                <a:solidFill>
                  <a:srgbClr val="FF0000"/>
                </a:solidFill>
                <a:ea typeface="楷体" panose="02010609060101010101" pitchFamily="49" charset="-122"/>
                <a:cs typeface="Times New Roman" panose="02020603050405020304" pitchFamily="18" charset="0"/>
                <a:sym typeface="+mn-lt"/>
              </a:rPr>
              <a:t>武汉模拟，</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en-US" altLang="zh-CN" sz="5400" b="1" spc="130" dirty="0">
                <a:solidFill>
                  <a:srgbClr val="FF0000"/>
                </a:solidFill>
                <a:ea typeface="楷体" panose="02010609060101010101" pitchFamily="49" charset="-122"/>
                <a:cs typeface="Times New Roman" panose="02020603050405020304" pitchFamily="18" charset="0"/>
                <a:sym typeface="+mn-lt"/>
              </a:rPr>
              <a:t>)</a:t>
            </a:r>
            <a:r>
              <a:rPr lang="zh-CN" altLang="en-US" sz="5400" b="1" spc="130" dirty="0">
                <a:solidFill>
                  <a:prstClr val="black"/>
                </a:solidFill>
                <a:cs typeface="Times New Roman" panose="02020603050405020304" pitchFamily="18" charset="0"/>
                <a:sym typeface="+mn-lt"/>
              </a:rPr>
              <a:t>下列说法不正确的是</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．煤和石油都是混合物</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．石油通过催化重整可获得环状烃</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．煤的干馏和石油的分馏发生的都是化学变化</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．用溴的四氯化碳溶液可鉴别分馏获得的汽油和裂化获得的汽油</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17775103" y="1980644"/>
            <a:ext cx="740908" cy="1015663"/>
          </a:xfrm>
          <a:prstGeom prst="rect">
            <a:avLst/>
          </a:prstGeom>
          <a:noFill/>
        </p:spPr>
        <p:txBody>
          <a:bodyPr wrap="none" rtlCol="0">
            <a:spAutoFit/>
          </a:bodyPr>
          <a:lstStyle/>
          <a:p>
            <a:r>
              <a:rPr lang="en-US" altLang="zh-CN" sz="6000" b="1" dirty="0">
                <a:solidFill>
                  <a:srgbClr val="FF0000"/>
                </a:solidFill>
              </a:rPr>
              <a:t>C</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979966" y="8851062"/>
            <a:ext cx="18841392" cy="3985706"/>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煤的干馏是化学变化，石油的分馏是物理变化，故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endParaRPr lang="en-US" altLang="zh-CN" sz="54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符合题意。裂化汽油中含有不饱和烃，能与溴发生加成反应，使溴水褪色，分馏获得的汽油为饱和烃，不能使溴水褪色，可用溴水鉴别，故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spTree>
    <p:extLst>
      <p:ext uri="{BB962C8B-B14F-4D97-AF65-F5344CB8AC3E}">
        <p14:creationId xmlns:p14="http://schemas.microsoft.com/office/powerpoint/2010/main" val="349224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707270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14</a:t>
            </a:r>
            <a:r>
              <a:rPr lang="zh-CN" altLang="en-US" sz="5400" b="1" spc="130" dirty="0">
                <a:solidFill>
                  <a:prstClr val="black"/>
                </a:solidFill>
                <a:cs typeface="Times New Roman" panose="02020603050405020304" pitchFamily="18" charset="0"/>
                <a:sym typeface="+mn-lt"/>
              </a:rPr>
              <a:t>）</a:t>
            </a:r>
            <a:r>
              <a:rPr lang="zh-CN" altLang="en-US" sz="5400" b="1" spc="130" dirty="0">
                <a:solidFill>
                  <a:prstClr val="black"/>
                </a:solidFill>
                <a:latin typeface="楷体" panose="02010609060101010101" pitchFamily="49" charset="-122"/>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下列关于煤、石油、天然气等资源的说法正确的是（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 </a:t>
            </a:r>
            <a:r>
              <a:rPr lang="zh-CN" altLang="en-US" sz="5400" b="1" spc="130" dirty="0">
                <a:solidFill>
                  <a:prstClr val="black"/>
                </a:solidFill>
                <a:cs typeface="Times New Roman" panose="02020603050405020304" pitchFamily="18" charset="0"/>
                <a:sym typeface="+mn-lt"/>
              </a:rPr>
              <a:t>水煤气可用来合成液态烃及甲醇等含氧有机物</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天然气作为化工原料主要用于合成氨和生产甲醇</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石油分馏的目的是生产乙烯、丙烯、甲烷等化工原料</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天然气和液化石油气的主要成分是甲烷</a:t>
            </a:r>
          </a:p>
        </p:txBody>
      </p:sp>
      <p:sp>
        <p:nvSpPr>
          <p:cNvPr id="35" name="矩形 34">
            <a:extLst>
              <a:ext uri="{FF2B5EF4-FFF2-40B4-BE49-F238E27FC236}">
                <a16:creationId xmlns:a16="http://schemas.microsoft.com/office/drawing/2014/main" xmlns="" id="{5591B8D5-D11D-4B9C-A830-8AAB17634127}"/>
              </a:ext>
            </a:extLst>
          </p:cNvPr>
          <p:cNvSpPr/>
          <p:nvPr/>
        </p:nvSpPr>
        <p:spPr>
          <a:xfrm>
            <a:off x="2979966" y="9912947"/>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水煤气的主要成分为一氧化碳、氢气，可在一定条件下合成烃、甲醇等，故</a:t>
            </a:r>
            <a:r>
              <a:rPr lang="en-US" altLang="zh-CN" sz="5400" b="1" spc="130" dirty="0">
                <a:solidFill>
                  <a:srgbClr val="2A5CAA"/>
                </a:solidFill>
                <a:ea typeface="楷体" panose="02010609060101010101" pitchFamily="49" charset="-122"/>
                <a:cs typeface="Times New Roman" panose="02020603050405020304" pitchFamily="18" charset="0"/>
                <a:sym typeface="+mn-lt"/>
              </a:rPr>
              <a:t>A</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Tree>
    <p:extLst>
      <p:ext uri="{BB962C8B-B14F-4D97-AF65-F5344CB8AC3E}">
        <p14:creationId xmlns:p14="http://schemas.microsoft.com/office/powerpoint/2010/main" val="254294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979966" y="9499995"/>
            <a:ext cx="18841392" cy="2988510"/>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天然气广泛用于民用及商业燃气灶具、热水器，天然气也可用作化工原料，以天然气为原料的一次加工产品主要有合成氨、甲醇、炭黑等近</a:t>
            </a:r>
            <a:r>
              <a:rPr lang="en-US" altLang="zh-CN" sz="5400" b="1" spc="130" dirty="0">
                <a:solidFill>
                  <a:srgbClr val="2A5CAA"/>
                </a:solidFill>
                <a:ea typeface="楷体" panose="02010609060101010101" pitchFamily="49" charset="-122"/>
                <a:cs typeface="Times New Roman" panose="02020603050405020304" pitchFamily="18" charset="0"/>
                <a:sym typeface="+mn-lt"/>
              </a:rPr>
              <a:t>20</a:t>
            </a:r>
            <a:r>
              <a:rPr lang="zh-CN" altLang="en-US" sz="5400" b="1" spc="130" dirty="0">
                <a:solidFill>
                  <a:srgbClr val="2A5CAA"/>
                </a:solidFill>
                <a:ea typeface="楷体" panose="02010609060101010101" pitchFamily="49" charset="-122"/>
                <a:cs typeface="Times New Roman" panose="02020603050405020304" pitchFamily="18" charset="0"/>
                <a:sym typeface="+mn-lt"/>
              </a:rPr>
              <a:t>个品种，故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a:t>
            </a:r>
          </a:p>
        </p:txBody>
      </p:sp>
      <p:sp>
        <p:nvSpPr>
          <p:cNvPr id="13" name="TextBox 1">
            <a:extLst>
              <a:ext uri="{FF2B5EF4-FFF2-40B4-BE49-F238E27FC236}">
                <a16:creationId xmlns:a16="http://schemas.microsoft.com/office/drawing/2014/main" xmlns="" id="{BDD0AFCD-C285-466B-B5F0-E23D7D056CA1}"/>
              </a:ext>
            </a:extLst>
          </p:cNvPr>
          <p:cNvSpPr txBox="1"/>
          <p:nvPr/>
        </p:nvSpPr>
        <p:spPr>
          <a:xfrm>
            <a:off x="2125412" y="1980644"/>
            <a:ext cx="18982035" cy="707270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14</a:t>
            </a:r>
            <a:r>
              <a:rPr lang="zh-CN" altLang="en-US" sz="5400" b="1" spc="130" dirty="0">
                <a:solidFill>
                  <a:prstClr val="black"/>
                </a:solidFill>
                <a:cs typeface="Times New Roman" panose="02020603050405020304" pitchFamily="18" charset="0"/>
                <a:sym typeface="+mn-lt"/>
              </a:rPr>
              <a:t>）</a:t>
            </a:r>
            <a:r>
              <a:rPr lang="zh-CN" altLang="en-US" sz="5400" b="1" spc="130" dirty="0">
                <a:solidFill>
                  <a:prstClr val="black"/>
                </a:solidFill>
                <a:latin typeface="楷体" panose="02010609060101010101" pitchFamily="49" charset="-122"/>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下列关于煤、石油、天然气等资源的说法正确的是（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 </a:t>
            </a:r>
            <a:r>
              <a:rPr lang="zh-CN" altLang="en-US" sz="5400" b="1" spc="130" dirty="0">
                <a:solidFill>
                  <a:prstClr val="black"/>
                </a:solidFill>
                <a:cs typeface="Times New Roman" panose="02020603050405020304" pitchFamily="18" charset="0"/>
                <a:sym typeface="+mn-lt"/>
              </a:rPr>
              <a:t>水煤气可用来合成液态烃及甲醇等含氧有机物</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天然气作为化工原料主要用于合成氨和生产甲醇</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石油分馏的目的是生产乙烯、丙烯、甲烷等化工原料</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天然气和液化石油气的主要成分是甲烷</a:t>
            </a:r>
          </a:p>
        </p:txBody>
      </p:sp>
    </p:spTree>
    <p:extLst>
      <p:ext uri="{BB962C8B-B14F-4D97-AF65-F5344CB8AC3E}">
        <p14:creationId xmlns:p14="http://schemas.microsoft.com/office/powerpoint/2010/main" val="373083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35" name="矩形 34">
            <a:extLst>
              <a:ext uri="{FF2B5EF4-FFF2-40B4-BE49-F238E27FC236}">
                <a16:creationId xmlns:a16="http://schemas.microsoft.com/office/drawing/2014/main" xmlns="" id="{5591B8D5-D11D-4B9C-A830-8AAB17634127}"/>
              </a:ext>
            </a:extLst>
          </p:cNvPr>
          <p:cNvSpPr/>
          <p:nvPr/>
        </p:nvSpPr>
        <p:spPr>
          <a:xfrm>
            <a:off x="2979966" y="9853956"/>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根据沸点不同把石油分离成不同馏分，可获得天然气、石油醚、汽油、煤油、柴油、石蜡、沥青等产品，故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3" name="TextBox 1">
            <a:extLst>
              <a:ext uri="{FF2B5EF4-FFF2-40B4-BE49-F238E27FC236}">
                <a16:creationId xmlns:a16="http://schemas.microsoft.com/office/drawing/2014/main" xmlns="" id="{BAAC0CD5-67DF-40CA-B125-32A2915A7017}"/>
              </a:ext>
            </a:extLst>
          </p:cNvPr>
          <p:cNvSpPr txBox="1"/>
          <p:nvPr/>
        </p:nvSpPr>
        <p:spPr>
          <a:xfrm>
            <a:off x="2125412" y="1980644"/>
            <a:ext cx="18982035" cy="707270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14</a:t>
            </a:r>
            <a:r>
              <a:rPr lang="zh-CN" altLang="en-US" sz="5400" b="1" spc="130" dirty="0">
                <a:solidFill>
                  <a:prstClr val="black"/>
                </a:solidFill>
                <a:cs typeface="Times New Roman" panose="02020603050405020304" pitchFamily="18" charset="0"/>
                <a:sym typeface="+mn-lt"/>
              </a:rPr>
              <a:t>）</a:t>
            </a:r>
            <a:r>
              <a:rPr lang="zh-CN" altLang="en-US" sz="5400" b="1" spc="130" dirty="0">
                <a:solidFill>
                  <a:prstClr val="black"/>
                </a:solidFill>
                <a:latin typeface="楷体" panose="02010609060101010101" pitchFamily="49" charset="-122"/>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下列关于煤、石油、天然气等资源的说法正确的是（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 </a:t>
            </a:r>
            <a:r>
              <a:rPr lang="zh-CN" altLang="en-US" sz="5400" b="1" spc="130" dirty="0">
                <a:solidFill>
                  <a:prstClr val="black"/>
                </a:solidFill>
                <a:cs typeface="Times New Roman" panose="02020603050405020304" pitchFamily="18" charset="0"/>
                <a:sym typeface="+mn-lt"/>
              </a:rPr>
              <a:t>水煤气可用来合成液态烃及甲醇等含氧有机物</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天然气作为化工原料主要用于合成氨和生产甲醇</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石油分馏的目的是生产乙烯、丙烯、甲烷等化工原料</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天然气和液化石油气的主要成分是甲烷</a:t>
            </a:r>
          </a:p>
        </p:txBody>
      </p:sp>
    </p:spTree>
    <p:extLst>
      <p:ext uri="{BB962C8B-B14F-4D97-AF65-F5344CB8AC3E}">
        <p14:creationId xmlns:p14="http://schemas.microsoft.com/office/powerpoint/2010/main" val="231063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14</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36" name="文本框 35">
            <a:extLst>
              <a:ext uri="{FF2B5EF4-FFF2-40B4-BE49-F238E27FC236}">
                <a16:creationId xmlns:a16="http://schemas.microsoft.com/office/drawing/2014/main" xmlns="" id="{7AE5F997-C662-45D5-B7D1-9CB1E0A47095}"/>
              </a:ext>
            </a:extLst>
          </p:cNvPr>
          <p:cNvSpPr txBox="1"/>
          <p:nvPr/>
        </p:nvSpPr>
        <p:spPr>
          <a:xfrm>
            <a:off x="9722482" y="2954038"/>
            <a:ext cx="1253869" cy="1015663"/>
          </a:xfrm>
          <a:prstGeom prst="rect">
            <a:avLst/>
          </a:prstGeom>
          <a:noFill/>
        </p:spPr>
        <p:txBody>
          <a:bodyPr wrap="none" rtlCol="0">
            <a:spAutoFit/>
          </a:bodyPr>
          <a:lstStyle/>
          <a:p>
            <a:r>
              <a:rPr lang="en-US" altLang="zh-CN" sz="6000" b="1" dirty="0">
                <a:solidFill>
                  <a:srgbClr val="FF0000"/>
                </a:solidFill>
              </a:rPr>
              <a:t>AB</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979966" y="8556092"/>
            <a:ext cx="18841392" cy="4439485"/>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天然气主要成分烷烃，其中甲烷占绝大多数，另有少量的乙烷、丙烷和丁烷，此外一般有硫化氢、二氧化碳、氮和水气及微量的惰性气体；液化石油气（简称液化气）是石油在提炼汽油、煤油、柴油、重油等油品过程中剩下的一种石油尾气，它的主要成分有乙烯、乙烷、丙烯、丙烷和丁烷等，故</a:t>
            </a:r>
            <a:r>
              <a:rPr lang="en-US" altLang="zh-CN" sz="4800" b="1" spc="130" dirty="0">
                <a:solidFill>
                  <a:srgbClr val="2A5CAA"/>
                </a:solidFill>
                <a:ea typeface="楷体" panose="02010609060101010101" pitchFamily="49" charset="-122"/>
                <a:cs typeface="Times New Roman" panose="02020603050405020304" pitchFamily="18" charset="0"/>
                <a:sym typeface="+mn-lt"/>
              </a:rPr>
              <a:t>D</a:t>
            </a:r>
            <a:r>
              <a:rPr lang="zh-CN" altLang="en-US" sz="4800" b="1" spc="130" dirty="0">
                <a:solidFill>
                  <a:srgbClr val="2A5CAA"/>
                </a:solidFill>
                <a:ea typeface="楷体" panose="02010609060101010101" pitchFamily="49" charset="-122"/>
                <a:cs typeface="Times New Roman" panose="02020603050405020304" pitchFamily="18" charset="0"/>
                <a:sym typeface="+mn-lt"/>
              </a:rPr>
              <a:t>项错误。</a:t>
            </a:r>
          </a:p>
        </p:txBody>
      </p:sp>
      <p:sp>
        <p:nvSpPr>
          <p:cNvPr id="14" name="TextBox 1">
            <a:extLst>
              <a:ext uri="{FF2B5EF4-FFF2-40B4-BE49-F238E27FC236}">
                <a16:creationId xmlns:a16="http://schemas.microsoft.com/office/drawing/2014/main" xmlns="" id="{836341AC-072A-4648-B318-A81CF52B5226}"/>
              </a:ext>
            </a:extLst>
          </p:cNvPr>
          <p:cNvSpPr txBox="1"/>
          <p:nvPr/>
        </p:nvSpPr>
        <p:spPr>
          <a:xfrm>
            <a:off x="2125412" y="1980644"/>
            <a:ext cx="18982035" cy="707270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14</a:t>
            </a:r>
            <a:r>
              <a:rPr lang="zh-CN" altLang="en-US" sz="5400" b="1" spc="130" dirty="0">
                <a:solidFill>
                  <a:prstClr val="black"/>
                </a:solidFill>
                <a:cs typeface="Times New Roman" panose="02020603050405020304" pitchFamily="18" charset="0"/>
                <a:sym typeface="+mn-lt"/>
              </a:rPr>
              <a:t>）</a:t>
            </a:r>
            <a:r>
              <a:rPr lang="zh-CN" altLang="en-US" sz="5400" b="1" spc="130" dirty="0">
                <a:solidFill>
                  <a:prstClr val="black"/>
                </a:solidFill>
                <a:latin typeface="楷体" panose="02010609060101010101" pitchFamily="49" charset="-122"/>
                <a:ea typeface="楷体" panose="02010609060101010101" pitchFamily="49" charset="-122"/>
                <a:cs typeface="Times New Roman" panose="02020603050405020304" pitchFamily="18" charset="0"/>
                <a:sym typeface="+mn-lt"/>
              </a:rPr>
              <a:t>（多选）</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下列关于煤、石油、天然气等资源的说法正确的是（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 </a:t>
            </a:r>
            <a:r>
              <a:rPr lang="zh-CN" altLang="en-US" sz="5400" b="1" spc="130" dirty="0">
                <a:solidFill>
                  <a:prstClr val="black"/>
                </a:solidFill>
                <a:cs typeface="Times New Roman" panose="02020603050405020304" pitchFamily="18" charset="0"/>
                <a:sym typeface="+mn-lt"/>
              </a:rPr>
              <a:t>水煤气可用来合成液态烃及甲醇等含氧有机物</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天然气作为化工原料主要用于合成氨和生产甲醇</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石油分馏的目的是生产乙烯、丙烯、甲烷等化工原料</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天然气和液化石油气的主要成分是甲烷</a:t>
            </a:r>
          </a:p>
        </p:txBody>
      </p:sp>
    </p:spTree>
    <p:extLst>
      <p:ext uri="{BB962C8B-B14F-4D97-AF65-F5344CB8AC3E}">
        <p14:creationId xmlns:p14="http://schemas.microsoft.com/office/powerpoint/2010/main" val="206202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1439467" cy="1004057"/>
          </a:xfrm>
          <a:prstGeom prst="rect">
            <a:avLst/>
          </a:prstGeom>
          <a:noFill/>
        </p:spPr>
        <p:txBody>
          <a:bodyPr wrap="square" rtlCol="0">
            <a:spAutoFit/>
          </a:bodyPr>
          <a:lstStyle/>
          <a:p>
            <a:pPr algn="ctr" defTabSz="1218149">
              <a:lnSpc>
                <a:spcPct val="120000"/>
              </a:lnSpc>
            </a:pPr>
            <a:r>
              <a:rPr lang="zh-CN" altLang="en-US" sz="5397" b="1" dirty="0">
                <a:solidFill>
                  <a:prstClr val="black"/>
                </a:solidFill>
                <a:ea typeface="微软雅黑" panose="020B0503020204020204" pitchFamily="34" charset="-122"/>
                <a:sym typeface="+mn-lt"/>
              </a:rPr>
              <a:t>化学中的“三馏”、 “两裂”比较</a:t>
            </a:r>
          </a:p>
        </p:txBody>
      </p:sp>
      <p:grpSp>
        <p:nvGrpSpPr>
          <p:cNvPr id="6" name="组合 5">
            <a:extLst>
              <a:ext uri="{FF2B5EF4-FFF2-40B4-BE49-F238E27FC236}">
                <a16:creationId xmlns:a16="http://schemas.microsoft.com/office/drawing/2014/main" xmlns="" id="{1B194962-8773-4867-84BC-0C2017B0E31F}"/>
              </a:ext>
            </a:extLst>
          </p:cNvPr>
          <p:cNvGrpSpPr/>
          <p:nvPr/>
        </p:nvGrpSpPr>
        <p:grpSpPr>
          <a:xfrm>
            <a:off x="3451123" y="3421623"/>
            <a:ext cx="4797221" cy="900000"/>
            <a:chOff x="3451123" y="3952568"/>
            <a:chExt cx="4797221" cy="900000"/>
          </a:xfrm>
        </p:grpSpPr>
        <p:sp>
          <p:nvSpPr>
            <p:cNvPr id="2" name="椭圆 1">
              <a:extLst>
                <a:ext uri="{FF2B5EF4-FFF2-40B4-BE49-F238E27FC236}">
                  <a16:creationId xmlns:a16="http://schemas.microsoft.com/office/drawing/2014/main" xmlns="" id="{E801725C-227D-4E06-9453-A40CAA3B4BA4}"/>
                </a:ext>
              </a:extLst>
            </p:cNvPr>
            <p:cNvSpPr>
              <a:spLocks noChangeAspect="1"/>
            </p:cNvSpPr>
            <p:nvPr/>
          </p:nvSpPr>
          <p:spPr>
            <a:xfrm>
              <a:off x="3451123" y="3952568"/>
              <a:ext cx="900000" cy="900000"/>
            </a:xfrm>
            <a:prstGeom prst="ellipse">
              <a:avLst/>
            </a:prstGeom>
            <a:ln w="28575"/>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000" b="1" dirty="0"/>
                <a:t>1</a:t>
              </a:r>
              <a:endParaRPr lang="zh-CN" altLang="en-US" sz="6000" b="1" dirty="0"/>
            </a:p>
          </p:txBody>
        </p:sp>
        <p:sp>
          <p:nvSpPr>
            <p:cNvPr id="5" name="文本框 4">
              <a:extLst>
                <a:ext uri="{FF2B5EF4-FFF2-40B4-BE49-F238E27FC236}">
                  <a16:creationId xmlns:a16="http://schemas.microsoft.com/office/drawing/2014/main" xmlns="" id="{ADF018D3-4B0E-44B4-A2EE-68F45AD54F85}"/>
                </a:ext>
              </a:extLst>
            </p:cNvPr>
            <p:cNvSpPr txBox="1"/>
            <p:nvPr/>
          </p:nvSpPr>
          <p:spPr>
            <a:xfrm>
              <a:off x="4351123" y="3987070"/>
              <a:ext cx="3897221" cy="830997"/>
            </a:xfrm>
            <a:prstGeom prst="rect">
              <a:avLst/>
            </a:prstGeom>
            <a:noFill/>
          </p:spPr>
          <p:txBody>
            <a:bodyPr wrap="none" rtlCol="0">
              <a:spAutoFit/>
            </a:bodyPr>
            <a:lstStyle/>
            <a:p>
              <a:r>
                <a:rPr lang="zh-CN" altLang="en-US" sz="4800" b="1" dirty="0">
                  <a:solidFill>
                    <a:srgbClr val="FF0000"/>
                  </a:solidFill>
                </a:rPr>
                <a:t>“三馏”比较</a:t>
              </a:r>
            </a:p>
          </p:txBody>
        </p:sp>
      </p:grpSp>
      <p:grpSp>
        <p:nvGrpSpPr>
          <p:cNvPr id="40" name="组合 39">
            <a:extLst>
              <a:ext uri="{FF2B5EF4-FFF2-40B4-BE49-F238E27FC236}">
                <a16:creationId xmlns:a16="http://schemas.microsoft.com/office/drawing/2014/main" xmlns="" id="{263889C0-05BA-42AA-8E15-C4A5722B33B6}"/>
              </a:ext>
            </a:extLst>
          </p:cNvPr>
          <p:cNvGrpSpPr/>
          <p:nvPr/>
        </p:nvGrpSpPr>
        <p:grpSpPr>
          <a:xfrm>
            <a:off x="4246267" y="5434900"/>
            <a:ext cx="15878766" cy="921103"/>
            <a:chOff x="602742" y="6151876"/>
            <a:chExt cx="15878766" cy="921103"/>
          </a:xfrm>
        </p:grpSpPr>
        <p:sp>
          <p:nvSpPr>
            <p:cNvPr id="8" name="矩形: 圆角 7">
              <a:extLst>
                <a:ext uri="{FF2B5EF4-FFF2-40B4-BE49-F238E27FC236}">
                  <a16:creationId xmlns:a16="http://schemas.microsoft.com/office/drawing/2014/main" xmlns="" id="{42FC1275-9090-4AA2-8AB0-DB3245AB5EA3}"/>
                </a:ext>
              </a:extLst>
            </p:cNvPr>
            <p:cNvSpPr/>
            <p:nvPr/>
          </p:nvSpPr>
          <p:spPr>
            <a:xfrm>
              <a:off x="602742" y="6151876"/>
              <a:ext cx="3139463" cy="9000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化学变化</a:t>
              </a:r>
            </a:p>
          </p:txBody>
        </p:sp>
        <p:sp>
          <p:nvSpPr>
            <p:cNvPr id="25" name="矩形: 圆角 24">
              <a:extLst>
                <a:ext uri="{FF2B5EF4-FFF2-40B4-BE49-F238E27FC236}">
                  <a16:creationId xmlns:a16="http://schemas.microsoft.com/office/drawing/2014/main" xmlns="" id="{27D60A6E-1D77-4BFE-A894-9AADC82BFF8A}"/>
                </a:ext>
              </a:extLst>
            </p:cNvPr>
            <p:cNvSpPr/>
            <p:nvPr/>
          </p:nvSpPr>
          <p:spPr>
            <a:xfrm>
              <a:off x="4832324" y="6170324"/>
              <a:ext cx="1765184" cy="900000"/>
            </a:xfrm>
            <a:prstGeom prst="roundRect">
              <a:avLst/>
            </a:prstGeom>
            <a:solidFill>
              <a:srgbClr val="FDEEF4"/>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干馏</a:t>
              </a:r>
            </a:p>
          </p:txBody>
        </p:sp>
        <p:cxnSp>
          <p:nvCxnSpPr>
            <p:cNvPr id="13" name="直接箭头连接符 12">
              <a:extLst>
                <a:ext uri="{FF2B5EF4-FFF2-40B4-BE49-F238E27FC236}">
                  <a16:creationId xmlns:a16="http://schemas.microsoft.com/office/drawing/2014/main" xmlns="" id="{15FFAAD3-0360-418F-853F-66BB4A94BA62}"/>
                </a:ext>
              </a:extLst>
            </p:cNvPr>
            <p:cNvCxnSpPr>
              <a:cxnSpLocks/>
              <a:stCxn id="25" idx="3"/>
              <a:endCxn id="26" idx="1"/>
            </p:cNvCxnSpPr>
            <p:nvPr/>
          </p:nvCxnSpPr>
          <p:spPr>
            <a:xfrm>
              <a:off x="6597508" y="6620324"/>
              <a:ext cx="1090119" cy="2655"/>
            </a:xfrm>
            <a:prstGeom prst="straightConnector1">
              <a:avLst/>
            </a:prstGeom>
            <a:ln w="57150">
              <a:solidFill>
                <a:srgbClr val="2A5CAA"/>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a:extLst>
                <a:ext uri="{FF2B5EF4-FFF2-40B4-BE49-F238E27FC236}">
                  <a16:creationId xmlns:a16="http://schemas.microsoft.com/office/drawing/2014/main" xmlns="" id="{88F87867-2C33-4CF5-B982-ADCC095AE176}"/>
                </a:ext>
              </a:extLst>
            </p:cNvPr>
            <p:cNvCxnSpPr>
              <a:cxnSpLocks/>
              <a:stCxn id="25" idx="1"/>
              <a:endCxn id="8" idx="3"/>
            </p:cNvCxnSpPr>
            <p:nvPr/>
          </p:nvCxnSpPr>
          <p:spPr>
            <a:xfrm flipH="1" flipV="1">
              <a:off x="3742205" y="6601876"/>
              <a:ext cx="1090119" cy="18448"/>
            </a:xfrm>
            <a:prstGeom prst="straightConnector1">
              <a:avLst/>
            </a:prstGeom>
            <a:ln w="57150">
              <a:solidFill>
                <a:srgbClr val="F0831D"/>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6" name="矩形: 圆角 25">
              <a:extLst>
                <a:ext uri="{FF2B5EF4-FFF2-40B4-BE49-F238E27FC236}">
                  <a16:creationId xmlns:a16="http://schemas.microsoft.com/office/drawing/2014/main" xmlns="" id="{3F03CCE3-C2F5-4924-93A3-2E3390026FF4}"/>
                </a:ext>
              </a:extLst>
            </p:cNvPr>
            <p:cNvSpPr/>
            <p:nvPr/>
          </p:nvSpPr>
          <p:spPr>
            <a:xfrm>
              <a:off x="7687627" y="6172979"/>
              <a:ext cx="8793881" cy="900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zh-CN" altLang="en-US" sz="4800" b="1" dirty="0">
                  <a:latin typeface="楷体" panose="02010609060101010101" pitchFamily="49" charset="-122"/>
                  <a:ea typeface="楷体" panose="02010609060101010101" pitchFamily="49" charset="-122"/>
                </a:rPr>
                <a:t>隔绝空气、高温下使物质分解</a:t>
              </a:r>
            </a:p>
          </p:txBody>
        </p:sp>
      </p:grpSp>
      <p:grpSp>
        <p:nvGrpSpPr>
          <p:cNvPr id="34" name="组合 33">
            <a:extLst>
              <a:ext uri="{FF2B5EF4-FFF2-40B4-BE49-F238E27FC236}">
                <a16:creationId xmlns:a16="http://schemas.microsoft.com/office/drawing/2014/main" xmlns="" id="{008ACF3B-9A82-4BD5-9328-4069AEC219DD}"/>
              </a:ext>
            </a:extLst>
          </p:cNvPr>
          <p:cNvGrpSpPr/>
          <p:nvPr/>
        </p:nvGrpSpPr>
        <p:grpSpPr>
          <a:xfrm>
            <a:off x="4252905" y="7877222"/>
            <a:ext cx="15878766" cy="1800000"/>
            <a:chOff x="4252905" y="7877222"/>
            <a:chExt cx="15878766" cy="1800000"/>
          </a:xfrm>
        </p:grpSpPr>
        <p:sp>
          <p:nvSpPr>
            <p:cNvPr id="45" name="矩形: 圆角 44">
              <a:extLst>
                <a:ext uri="{FF2B5EF4-FFF2-40B4-BE49-F238E27FC236}">
                  <a16:creationId xmlns:a16="http://schemas.microsoft.com/office/drawing/2014/main" xmlns="" id="{2279EF59-29E2-43F3-9667-8382E30A43F1}"/>
                </a:ext>
              </a:extLst>
            </p:cNvPr>
            <p:cNvSpPr/>
            <p:nvPr/>
          </p:nvSpPr>
          <p:spPr>
            <a:xfrm>
              <a:off x="4252905" y="8327222"/>
              <a:ext cx="3139463" cy="9000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物理变化</a:t>
              </a:r>
            </a:p>
          </p:txBody>
        </p:sp>
        <p:sp>
          <p:nvSpPr>
            <p:cNvPr id="46" name="矩形: 圆角 45">
              <a:extLst>
                <a:ext uri="{FF2B5EF4-FFF2-40B4-BE49-F238E27FC236}">
                  <a16:creationId xmlns:a16="http://schemas.microsoft.com/office/drawing/2014/main" xmlns="" id="{04772EA6-2A3A-43B3-B000-804B500A8297}"/>
                </a:ext>
              </a:extLst>
            </p:cNvPr>
            <p:cNvSpPr/>
            <p:nvPr/>
          </p:nvSpPr>
          <p:spPr>
            <a:xfrm>
              <a:off x="8292368" y="7877222"/>
              <a:ext cx="2520000" cy="1800000"/>
            </a:xfrm>
            <a:prstGeom prst="roundRect">
              <a:avLst/>
            </a:prstGeom>
            <a:solidFill>
              <a:srgbClr val="FDEEF4"/>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蒸馏和分馏</a:t>
              </a:r>
            </a:p>
          </p:txBody>
        </p:sp>
        <p:cxnSp>
          <p:nvCxnSpPr>
            <p:cNvPr id="47" name="直接箭头连接符 46">
              <a:extLst>
                <a:ext uri="{FF2B5EF4-FFF2-40B4-BE49-F238E27FC236}">
                  <a16:creationId xmlns:a16="http://schemas.microsoft.com/office/drawing/2014/main" xmlns="" id="{EF14C440-EEE2-4F81-8ECB-BC0444F328EF}"/>
                </a:ext>
              </a:extLst>
            </p:cNvPr>
            <p:cNvCxnSpPr>
              <a:cxnSpLocks/>
            </p:cNvCxnSpPr>
            <p:nvPr/>
          </p:nvCxnSpPr>
          <p:spPr>
            <a:xfrm>
              <a:off x="10812368" y="8804532"/>
              <a:ext cx="525422" cy="0"/>
            </a:xfrm>
            <a:prstGeom prst="straightConnector1">
              <a:avLst/>
            </a:prstGeom>
            <a:ln w="57150">
              <a:solidFill>
                <a:srgbClr val="2A5CAA"/>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8" name="直接箭头连接符 47">
              <a:extLst>
                <a:ext uri="{FF2B5EF4-FFF2-40B4-BE49-F238E27FC236}">
                  <a16:creationId xmlns:a16="http://schemas.microsoft.com/office/drawing/2014/main" xmlns="" id="{A27EC592-69A4-40A3-8B34-FC0062B927CA}"/>
                </a:ext>
              </a:extLst>
            </p:cNvPr>
            <p:cNvCxnSpPr>
              <a:cxnSpLocks/>
            </p:cNvCxnSpPr>
            <p:nvPr/>
          </p:nvCxnSpPr>
          <p:spPr>
            <a:xfrm flipH="1">
              <a:off x="7392368" y="8777222"/>
              <a:ext cx="900000" cy="0"/>
            </a:xfrm>
            <a:prstGeom prst="straightConnector1">
              <a:avLst/>
            </a:prstGeom>
            <a:ln w="57150">
              <a:solidFill>
                <a:srgbClr val="F0831D"/>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49" name="矩形: 圆角 48">
              <a:extLst>
                <a:ext uri="{FF2B5EF4-FFF2-40B4-BE49-F238E27FC236}">
                  <a16:creationId xmlns:a16="http://schemas.microsoft.com/office/drawing/2014/main" xmlns="" id="{0C078F33-96E6-4DF6-9DBE-72C72862E72A}"/>
                </a:ext>
              </a:extLst>
            </p:cNvPr>
            <p:cNvSpPr/>
            <p:nvPr/>
          </p:nvSpPr>
          <p:spPr>
            <a:xfrm>
              <a:off x="11337790" y="7877222"/>
              <a:ext cx="8793881" cy="1800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zh-CN" altLang="en-US" sz="4800" b="1" dirty="0">
                  <a:latin typeface="楷体" panose="02010609060101010101" pitchFamily="49" charset="-122"/>
                  <a:ea typeface="楷体" panose="02010609060101010101" pitchFamily="49" charset="-122"/>
                </a:rPr>
                <a:t>根据混合液体各组分沸点不同进行分离</a:t>
              </a:r>
            </a:p>
          </p:txBody>
        </p:sp>
      </p:grpSp>
    </p:spTree>
    <p:extLst>
      <p:ext uri="{BB962C8B-B14F-4D97-AF65-F5344CB8AC3E}">
        <p14:creationId xmlns:p14="http://schemas.microsoft.com/office/powerpoint/2010/main" val="332372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1439467" cy="1004057"/>
          </a:xfrm>
          <a:prstGeom prst="rect">
            <a:avLst/>
          </a:prstGeom>
          <a:noFill/>
        </p:spPr>
        <p:txBody>
          <a:bodyPr wrap="square" rtlCol="0">
            <a:spAutoFit/>
          </a:bodyPr>
          <a:lstStyle/>
          <a:p>
            <a:pPr algn="ctr" defTabSz="1218149">
              <a:lnSpc>
                <a:spcPct val="120000"/>
              </a:lnSpc>
            </a:pPr>
            <a:r>
              <a:rPr lang="zh-CN" altLang="en-US" sz="5397" b="1" dirty="0">
                <a:solidFill>
                  <a:prstClr val="black"/>
                </a:solidFill>
                <a:ea typeface="微软雅黑" panose="020B0503020204020204" pitchFamily="34" charset="-122"/>
                <a:sym typeface="+mn-lt"/>
              </a:rPr>
              <a:t>化学中的“三馏”、 “两裂”比较</a:t>
            </a:r>
          </a:p>
        </p:txBody>
      </p:sp>
      <p:grpSp>
        <p:nvGrpSpPr>
          <p:cNvPr id="6" name="组合 5">
            <a:extLst>
              <a:ext uri="{FF2B5EF4-FFF2-40B4-BE49-F238E27FC236}">
                <a16:creationId xmlns:a16="http://schemas.microsoft.com/office/drawing/2014/main" xmlns="" id="{1B194962-8773-4867-84BC-0C2017B0E31F}"/>
              </a:ext>
            </a:extLst>
          </p:cNvPr>
          <p:cNvGrpSpPr/>
          <p:nvPr/>
        </p:nvGrpSpPr>
        <p:grpSpPr>
          <a:xfrm>
            <a:off x="3451123" y="3421623"/>
            <a:ext cx="4797221" cy="900000"/>
            <a:chOff x="3451123" y="3952568"/>
            <a:chExt cx="4797221" cy="900000"/>
          </a:xfrm>
        </p:grpSpPr>
        <p:sp>
          <p:nvSpPr>
            <p:cNvPr id="2" name="椭圆 1">
              <a:extLst>
                <a:ext uri="{FF2B5EF4-FFF2-40B4-BE49-F238E27FC236}">
                  <a16:creationId xmlns:a16="http://schemas.microsoft.com/office/drawing/2014/main" xmlns="" id="{E801725C-227D-4E06-9453-A40CAA3B4BA4}"/>
                </a:ext>
              </a:extLst>
            </p:cNvPr>
            <p:cNvSpPr>
              <a:spLocks noChangeAspect="1"/>
            </p:cNvSpPr>
            <p:nvPr/>
          </p:nvSpPr>
          <p:spPr>
            <a:xfrm>
              <a:off x="3451123" y="3952568"/>
              <a:ext cx="900000" cy="900000"/>
            </a:xfrm>
            <a:prstGeom prst="ellipse">
              <a:avLst/>
            </a:prstGeom>
            <a:ln w="28575"/>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6000" b="1" dirty="0"/>
                <a:t>2</a:t>
              </a:r>
              <a:endParaRPr lang="zh-CN" altLang="en-US" sz="6000" b="1" dirty="0"/>
            </a:p>
          </p:txBody>
        </p:sp>
        <p:sp>
          <p:nvSpPr>
            <p:cNvPr id="5" name="文本框 4">
              <a:extLst>
                <a:ext uri="{FF2B5EF4-FFF2-40B4-BE49-F238E27FC236}">
                  <a16:creationId xmlns:a16="http://schemas.microsoft.com/office/drawing/2014/main" xmlns="" id="{ADF018D3-4B0E-44B4-A2EE-68F45AD54F85}"/>
                </a:ext>
              </a:extLst>
            </p:cNvPr>
            <p:cNvSpPr txBox="1"/>
            <p:nvPr/>
          </p:nvSpPr>
          <p:spPr>
            <a:xfrm>
              <a:off x="4351123" y="3987070"/>
              <a:ext cx="3897221" cy="830997"/>
            </a:xfrm>
            <a:prstGeom prst="rect">
              <a:avLst/>
            </a:prstGeom>
            <a:noFill/>
          </p:spPr>
          <p:txBody>
            <a:bodyPr wrap="none" rtlCol="0">
              <a:spAutoFit/>
            </a:bodyPr>
            <a:lstStyle/>
            <a:p>
              <a:r>
                <a:rPr lang="zh-CN" altLang="en-US" sz="4800" b="1" dirty="0">
                  <a:solidFill>
                    <a:srgbClr val="FF0000"/>
                  </a:solidFill>
                </a:rPr>
                <a:t>“两裂”比较</a:t>
              </a:r>
            </a:p>
          </p:txBody>
        </p:sp>
      </p:grpSp>
      <p:grpSp>
        <p:nvGrpSpPr>
          <p:cNvPr id="4" name="组合 3"/>
          <p:cNvGrpSpPr/>
          <p:nvPr/>
        </p:nvGrpSpPr>
        <p:grpSpPr>
          <a:xfrm>
            <a:off x="4141723" y="6539379"/>
            <a:ext cx="3146385" cy="2779085"/>
            <a:chOff x="4141723" y="6539379"/>
            <a:chExt cx="3146385" cy="2779085"/>
          </a:xfrm>
        </p:grpSpPr>
        <p:sp>
          <p:nvSpPr>
            <p:cNvPr id="41" name="矩形: 圆角 40">
              <a:extLst>
                <a:ext uri="{FF2B5EF4-FFF2-40B4-BE49-F238E27FC236}">
                  <a16:creationId xmlns:a16="http://schemas.microsoft.com/office/drawing/2014/main" xmlns="" id="{2DFD618F-110A-400A-99C1-9530E3D2CFF0}"/>
                </a:ext>
              </a:extLst>
            </p:cNvPr>
            <p:cNvSpPr/>
            <p:nvPr/>
          </p:nvSpPr>
          <p:spPr>
            <a:xfrm>
              <a:off x="4141723" y="7575496"/>
              <a:ext cx="3146385" cy="900000"/>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solidFill>
                    <a:srgbClr val="00B050"/>
                  </a:solidFill>
                  <a:latin typeface="楷体" panose="02010609060101010101" pitchFamily="49" charset="-122"/>
                  <a:ea typeface="楷体" panose="02010609060101010101" pitchFamily="49" charset="-122"/>
                </a:rPr>
                <a:t>化学变化</a:t>
              </a:r>
            </a:p>
          </p:txBody>
        </p:sp>
        <p:cxnSp>
          <p:nvCxnSpPr>
            <p:cNvPr id="61" name="直接箭头连接符 60">
              <a:extLst>
                <a:ext uri="{FF2B5EF4-FFF2-40B4-BE49-F238E27FC236}">
                  <a16:creationId xmlns:a16="http://schemas.microsoft.com/office/drawing/2014/main" xmlns="" id="{E6DD630B-1794-45B2-BAB3-6BD26F5A1D88}"/>
                </a:ext>
              </a:extLst>
            </p:cNvPr>
            <p:cNvCxnSpPr>
              <a:cxnSpLocks/>
              <a:stCxn id="25" idx="2"/>
              <a:endCxn id="41" idx="0"/>
            </p:cNvCxnSpPr>
            <p:nvPr/>
          </p:nvCxnSpPr>
          <p:spPr>
            <a:xfrm>
              <a:off x="5714916" y="6539379"/>
              <a:ext cx="0" cy="1036117"/>
            </a:xfrm>
            <a:prstGeom prst="straightConnector1">
              <a:avLst/>
            </a:prstGeom>
            <a:ln w="57150">
              <a:solidFill>
                <a:srgbClr val="00B05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3" name="直接箭头连接符 62">
              <a:extLst>
                <a:ext uri="{FF2B5EF4-FFF2-40B4-BE49-F238E27FC236}">
                  <a16:creationId xmlns:a16="http://schemas.microsoft.com/office/drawing/2014/main" xmlns="" id="{95A1E46C-C836-486D-89A7-30AEA3505E13}"/>
                </a:ext>
              </a:extLst>
            </p:cNvPr>
            <p:cNvCxnSpPr>
              <a:cxnSpLocks/>
              <a:stCxn id="54" idx="0"/>
              <a:endCxn id="41" idx="2"/>
            </p:cNvCxnSpPr>
            <p:nvPr/>
          </p:nvCxnSpPr>
          <p:spPr>
            <a:xfrm flipV="1">
              <a:off x="5714916" y="8475496"/>
              <a:ext cx="0" cy="842968"/>
            </a:xfrm>
            <a:prstGeom prst="straightConnector1">
              <a:avLst/>
            </a:prstGeom>
            <a:ln w="57150">
              <a:solidFill>
                <a:srgbClr val="00B050"/>
              </a:solidFill>
              <a:prstDash val="sysDash"/>
              <a:tailEnd type="triangle"/>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4832324" y="4887571"/>
            <a:ext cx="15848248" cy="3083595"/>
            <a:chOff x="4832324" y="4887571"/>
            <a:chExt cx="15848248" cy="3083595"/>
          </a:xfrm>
        </p:grpSpPr>
        <p:grpSp>
          <p:nvGrpSpPr>
            <p:cNvPr id="40" name="组合 39">
              <a:extLst>
                <a:ext uri="{FF2B5EF4-FFF2-40B4-BE49-F238E27FC236}">
                  <a16:creationId xmlns:a16="http://schemas.microsoft.com/office/drawing/2014/main" xmlns="" id="{263889C0-05BA-42AA-8E15-C4A5722B33B6}"/>
                </a:ext>
              </a:extLst>
            </p:cNvPr>
            <p:cNvGrpSpPr/>
            <p:nvPr/>
          </p:nvGrpSpPr>
          <p:grpSpPr>
            <a:xfrm>
              <a:off x="4832324" y="4887571"/>
              <a:ext cx="15848248" cy="3083595"/>
              <a:chOff x="4832324" y="5418516"/>
              <a:chExt cx="15848248" cy="3083595"/>
            </a:xfrm>
          </p:grpSpPr>
          <p:sp>
            <p:nvSpPr>
              <p:cNvPr id="8" name="矩形: 圆角 7">
                <a:extLst>
                  <a:ext uri="{FF2B5EF4-FFF2-40B4-BE49-F238E27FC236}">
                    <a16:creationId xmlns:a16="http://schemas.microsoft.com/office/drawing/2014/main" xmlns="" id="{42FC1275-9090-4AA2-8AB0-DB3245AB5EA3}"/>
                  </a:ext>
                </a:extLst>
              </p:cNvPr>
              <p:cNvSpPr/>
              <p:nvPr/>
            </p:nvSpPr>
            <p:spPr>
              <a:xfrm>
                <a:off x="7846902" y="5418516"/>
                <a:ext cx="12833670" cy="9000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提高轻质油的产量，特别是提高汽油的产量</a:t>
                </a:r>
              </a:p>
            </p:txBody>
          </p:sp>
          <p:sp>
            <p:nvSpPr>
              <p:cNvPr id="25" name="矩形: 圆角 24">
                <a:extLst>
                  <a:ext uri="{FF2B5EF4-FFF2-40B4-BE49-F238E27FC236}">
                    <a16:creationId xmlns:a16="http://schemas.microsoft.com/office/drawing/2014/main" xmlns="" id="{27D60A6E-1D77-4BFE-A894-9AADC82BFF8A}"/>
                  </a:ext>
                </a:extLst>
              </p:cNvPr>
              <p:cNvSpPr/>
              <p:nvPr/>
            </p:nvSpPr>
            <p:spPr>
              <a:xfrm>
                <a:off x="4832324" y="6170324"/>
                <a:ext cx="1765184" cy="900000"/>
              </a:xfrm>
              <a:prstGeom prst="roundRect">
                <a:avLst/>
              </a:prstGeom>
              <a:solidFill>
                <a:srgbClr val="DFF2FC"/>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裂化</a:t>
                </a:r>
              </a:p>
            </p:txBody>
          </p:sp>
          <p:cxnSp>
            <p:nvCxnSpPr>
              <p:cNvPr id="13" name="直接箭头连接符 12">
                <a:extLst>
                  <a:ext uri="{FF2B5EF4-FFF2-40B4-BE49-F238E27FC236}">
                    <a16:creationId xmlns:a16="http://schemas.microsoft.com/office/drawing/2014/main" xmlns="" id="{15FFAAD3-0360-418F-853F-66BB4A94BA62}"/>
                  </a:ext>
                </a:extLst>
              </p:cNvPr>
              <p:cNvCxnSpPr>
                <a:cxnSpLocks/>
                <a:stCxn id="25" idx="3"/>
                <a:endCxn id="26" idx="1"/>
              </p:cNvCxnSpPr>
              <p:nvPr/>
            </p:nvCxnSpPr>
            <p:spPr>
              <a:xfrm>
                <a:off x="6597508" y="6620324"/>
                <a:ext cx="1249394" cy="981787"/>
              </a:xfrm>
              <a:prstGeom prst="straightConnector1">
                <a:avLst/>
              </a:prstGeom>
              <a:ln w="57150">
                <a:solidFill>
                  <a:srgbClr val="2A5CAA"/>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a:extLst>
                  <a:ext uri="{FF2B5EF4-FFF2-40B4-BE49-F238E27FC236}">
                    <a16:creationId xmlns:a16="http://schemas.microsoft.com/office/drawing/2014/main" xmlns="" id="{88F87867-2C33-4CF5-B982-ADCC095AE176}"/>
                  </a:ext>
                </a:extLst>
              </p:cNvPr>
              <p:cNvCxnSpPr>
                <a:cxnSpLocks/>
                <a:stCxn id="25" idx="3"/>
              </p:cNvCxnSpPr>
              <p:nvPr/>
            </p:nvCxnSpPr>
            <p:spPr>
              <a:xfrm flipV="1">
                <a:off x="6597508" y="5831686"/>
                <a:ext cx="1204417" cy="788638"/>
              </a:xfrm>
              <a:prstGeom prst="straightConnector1">
                <a:avLst/>
              </a:prstGeom>
              <a:ln w="57150">
                <a:solidFill>
                  <a:srgbClr val="F0831D"/>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6" name="矩形: 圆角 25">
                <a:extLst>
                  <a:ext uri="{FF2B5EF4-FFF2-40B4-BE49-F238E27FC236}">
                    <a16:creationId xmlns:a16="http://schemas.microsoft.com/office/drawing/2014/main" xmlns="" id="{3F03CCE3-C2F5-4924-93A3-2E3390026FF4}"/>
                  </a:ext>
                </a:extLst>
              </p:cNvPr>
              <p:cNvSpPr/>
              <p:nvPr/>
            </p:nvSpPr>
            <p:spPr>
              <a:xfrm>
                <a:off x="7846902" y="6702111"/>
                <a:ext cx="12833670" cy="1800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zh-CN" altLang="en-US" sz="4800" b="1" dirty="0">
                    <a:latin typeface="楷体" panose="02010609060101010101" pitchFamily="49" charset="-122"/>
                    <a:ea typeface="楷体" panose="02010609060101010101" pitchFamily="49" charset="-122"/>
                  </a:rPr>
                  <a:t>相对分子质量             相对分子质量小、</a:t>
                </a:r>
                <a:endParaRPr lang="en-US" altLang="zh-CN" sz="4800" b="1" dirty="0">
                  <a:latin typeface="楷体" panose="02010609060101010101" pitchFamily="49" charset="-122"/>
                  <a:ea typeface="楷体" panose="02010609060101010101" pitchFamily="49" charset="-122"/>
                </a:endParaRPr>
              </a:p>
              <a:p>
                <a:r>
                  <a:rPr lang="zh-CN" altLang="en-US" sz="4800" b="1" dirty="0">
                    <a:latin typeface="楷体" panose="02010609060101010101" pitchFamily="49" charset="-122"/>
                    <a:ea typeface="楷体" panose="02010609060101010101" pitchFamily="49" charset="-122"/>
                  </a:rPr>
                  <a:t>大</a:t>
                </a:r>
                <a:r>
                  <a:rPr lang="en-US" altLang="zh-CN" sz="4800" b="1" dirty="0">
                    <a:latin typeface="楷体" panose="02010609060101010101" pitchFamily="49" charset="-122"/>
                    <a:ea typeface="楷体" panose="02010609060101010101" pitchFamily="49" charset="-122"/>
                  </a:rPr>
                  <a:t>,</a:t>
                </a:r>
                <a:r>
                  <a:rPr lang="zh-CN" altLang="en-US" sz="4800" b="1" dirty="0">
                    <a:latin typeface="楷体" panose="02010609060101010101" pitchFamily="49" charset="-122"/>
                    <a:ea typeface="楷体" panose="02010609060101010101" pitchFamily="49" charset="-122"/>
                  </a:rPr>
                  <a:t>沸点高的烃                沸点低的烃</a:t>
                </a:r>
              </a:p>
            </p:txBody>
          </p:sp>
        </p:grpSp>
        <p:pic>
          <p:nvPicPr>
            <p:cNvPr id="19567" name="Picture 111"/>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59148" y="6340018"/>
              <a:ext cx="3152937" cy="15038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4" name="组合 13"/>
          <p:cNvGrpSpPr/>
          <p:nvPr/>
        </p:nvGrpSpPr>
        <p:grpSpPr>
          <a:xfrm>
            <a:off x="4832324" y="8566656"/>
            <a:ext cx="16198876" cy="3083595"/>
            <a:chOff x="4832324" y="8566656"/>
            <a:chExt cx="16198876" cy="3083595"/>
          </a:xfrm>
        </p:grpSpPr>
        <p:grpSp>
          <p:nvGrpSpPr>
            <p:cNvPr id="52" name="组合 51">
              <a:extLst>
                <a:ext uri="{FF2B5EF4-FFF2-40B4-BE49-F238E27FC236}">
                  <a16:creationId xmlns:a16="http://schemas.microsoft.com/office/drawing/2014/main" xmlns="" id="{21D304D4-D360-4C73-BC87-EA494F3051C3}"/>
                </a:ext>
              </a:extLst>
            </p:cNvPr>
            <p:cNvGrpSpPr/>
            <p:nvPr/>
          </p:nvGrpSpPr>
          <p:grpSpPr>
            <a:xfrm>
              <a:off x="4832324" y="8566656"/>
              <a:ext cx="16198876" cy="3083595"/>
              <a:chOff x="4832324" y="5418516"/>
              <a:chExt cx="16198876" cy="3083595"/>
            </a:xfrm>
          </p:grpSpPr>
          <p:sp>
            <p:nvSpPr>
              <p:cNvPr id="53" name="矩形: 圆角 52">
                <a:extLst>
                  <a:ext uri="{FF2B5EF4-FFF2-40B4-BE49-F238E27FC236}">
                    <a16:creationId xmlns:a16="http://schemas.microsoft.com/office/drawing/2014/main" xmlns="" id="{EAE4E3A9-F0CE-442A-81AD-69A6CA45D9FB}"/>
                  </a:ext>
                </a:extLst>
              </p:cNvPr>
              <p:cNvSpPr/>
              <p:nvPr/>
            </p:nvSpPr>
            <p:spPr>
              <a:xfrm>
                <a:off x="7846902" y="5418516"/>
                <a:ext cx="12833670" cy="9000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获得短链不饱和烃作化工原料</a:t>
                </a:r>
              </a:p>
            </p:txBody>
          </p:sp>
          <p:sp>
            <p:nvSpPr>
              <p:cNvPr id="54" name="矩形: 圆角 53">
                <a:extLst>
                  <a:ext uri="{FF2B5EF4-FFF2-40B4-BE49-F238E27FC236}">
                    <a16:creationId xmlns:a16="http://schemas.microsoft.com/office/drawing/2014/main" xmlns="" id="{2E85DAAF-7F00-4266-9817-E4B97297B94A}"/>
                  </a:ext>
                </a:extLst>
              </p:cNvPr>
              <p:cNvSpPr/>
              <p:nvPr/>
            </p:nvSpPr>
            <p:spPr>
              <a:xfrm>
                <a:off x="4832324" y="6170324"/>
                <a:ext cx="1765184" cy="900000"/>
              </a:xfrm>
              <a:prstGeom prst="roundRect">
                <a:avLst/>
              </a:prstGeom>
              <a:solidFill>
                <a:srgbClr val="DFF2FC"/>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4800" b="1" dirty="0">
                    <a:latin typeface="楷体" panose="02010609060101010101" pitchFamily="49" charset="-122"/>
                    <a:ea typeface="楷体" panose="02010609060101010101" pitchFamily="49" charset="-122"/>
                  </a:rPr>
                  <a:t>裂解</a:t>
                </a:r>
              </a:p>
            </p:txBody>
          </p:sp>
          <p:cxnSp>
            <p:nvCxnSpPr>
              <p:cNvPr id="55" name="直接箭头连接符 54">
                <a:extLst>
                  <a:ext uri="{FF2B5EF4-FFF2-40B4-BE49-F238E27FC236}">
                    <a16:creationId xmlns:a16="http://schemas.microsoft.com/office/drawing/2014/main" xmlns="" id="{08A87441-D054-4CE0-836C-73BF3949011D}"/>
                  </a:ext>
                </a:extLst>
              </p:cNvPr>
              <p:cNvCxnSpPr>
                <a:cxnSpLocks/>
                <a:stCxn id="54" idx="3"/>
                <a:endCxn id="58" idx="1"/>
              </p:cNvCxnSpPr>
              <p:nvPr/>
            </p:nvCxnSpPr>
            <p:spPr>
              <a:xfrm>
                <a:off x="6597508" y="6620324"/>
                <a:ext cx="1249394" cy="981787"/>
              </a:xfrm>
              <a:prstGeom prst="straightConnector1">
                <a:avLst/>
              </a:prstGeom>
              <a:ln w="57150">
                <a:solidFill>
                  <a:srgbClr val="2A5CAA"/>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a:extLst>
                  <a:ext uri="{FF2B5EF4-FFF2-40B4-BE49-F238E27FC236}">
                    <a16:creationId xmlns:a16="http://schemas.microsoft.com/office/drawing/2014/main" xmlns="" id="{7C0FCE0C-3761-43C4-9E4C-6EC83C53A991}"/>
                  </a:ext>
                </a:extLst>
              </p:cNvPr>
              <p:cNvCxnSpPr>
                <a:cxnSpLocks/>
                <a:stCxn id="54" idx="3"/>
              </p:cNvCxnSpPr>
              <p:nvPr/>
            </p:nvCxnSpPr>
            <p:spPr>
              <a:xfrm flipV="1">
                <a:off x="6597508" y="5831686"/>
                <a:ext cx="1204417" cy="788638"/>
              </a:xfrm>
              <a:prstGeom prst="straightConnector1">
                <a:avLst/>
              </a:prstGeom>
              <a:ln w="57150">
                <a:solidFill>
                  <a:srgbClr val="F0831D"/>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58" name="矩形: 圆角 57">
                <a:extLst>
                  <a:ext uri="{FF2B5EF4-FFF2-40B4-BE49-F238E27FC236}">
                    <a16:creationId xmlns:a16="http://schemas.microsoft.com/office/drawing/2014/main" xmlns="" id="{3B12815B-B6FF-484F-97CF-5D3553982961}"/>
                  </a:ext>
                </a:extLst>
              </p:cNvPr>
              <p:cNvSpPr/>
              <p:nvPr/>
            </p:nvSpPr>
            <p:spPr>
              <a:xfrm>
                <a:off x="7846902" y="6702111"/>
                <a:ext cx="13184298" cy="1800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zh-CN" altLang="en-US" sz="4800" b="1" dirty="0">
                    <a:latin typeface="楷体" panose="02010609060101010101" pitchFamily="49" charset="-122"/>
                    <a:ea typeface="楷体" panose="02010609060101010101" pitchFamily="49" charset="-122"/>
                  </a:rPr>
                  <a:t>长链烃         短链烃          乙烯、丙烯</a:t>
                </a:r>
              </a:p>
            </p:txBody>
          </p:sp>
        </p:grpSp>
        <p:pic>
          <p:nvPicPr>
            <p:cNvPr id="19568" name="Picture 112"/>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71396" y="10038979"/>
              <a:ext cx="2851611" cy="1422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569" name="Picture 113"/>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31804" y="10038979"/>
              <a:ext cx="2886579" cy="1109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84938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下列对聚丙烯（</a:t>
            </a:r>
            <a:r>
              <a:rPr lang="en-US" altLang="zh-CN" sz="5400" b="1" spc="130" dirty="0">
                <a:solidFill>
                  <a:prstClr val="black"/>
                </a:solidFill>
                <a:cs typeface="Times New Roman" panose="02020603050405020304" pitchFamily="18" charset="0"/>
                <a:sym typeface="+mn-lt"/>
              </a:rPr>
              <a:t>                    </a:t>
            </a:r>
            <a:r>
              <a:rPr lang="zh-CN" altLang="en-US" sz="5400" b="1" spc="130" dirty="0">
                <a:solidFill>
                  <a:prstClr val="black"/>
                </a:solidFill>
                <a:cs typeface="Times New Roman" panose="02020603050405020304" pitchFamily="18" charset="0"/>
                <a:sym typeface="+mn-lt"/>
              </a:rPr>
              <a:t>）的描述中，错误的是</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．聚丙烯的分子长链是由</a:t>
            </a:r>
            <a:r>
              <a:rPr lang="en-US" altLang="zh-CN" sz="5400" b="1" spc="130" dirty="0">
                <a:solidFill>
                  <a:prstClr val="black"/>
                </a:solidFill>
                <a:cs typeface="Times New Roman" panose="02020603050405020304" pitchFamily="18" charset="0"/>
                <a:sym typeface="+mn-lt"/>
              </a:rPr>
              <a:t>C—C</a:t>
            </a:r>
            <a:r>
              <a:rPr lang="zh-CN" altLang="en-US" sz="5400" b="1" spc="130" dirty="0">
                <a:solidFill>
                  <a:prstClr val="black"/>
                </a:solidFill>
                <a:cs typeface="Times New Roman" panose="02020603050405020304" pitchFamily="18" charset="0"/>
                <a:sym typeface="+mn-lt"/>
              </a:rPr>
              <a:t>键连接而成的</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．聚丙烯分子的长链上有支链</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．聚丙烯每个链节内含</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个碳原子</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．聚丙烯能使溴水褪色</a:t>
            </a:r>
          </a:p>
        </p:txBody>
      </p:sp>
      <p:pic>
        <p:nvPicPr>
          <p:cNvPr id="20551" name="Picture 7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19750" y="2066237"/>
            <a:ext cx="4140200" cy="1994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 name="组合 1"/>
          <p:cNvGrpSpPr/>
          <p:nvPr/>
        </p:nvGrpSpPr>
        <p:grpSpPr>
          <a:xfrm>
            <a:off x="2552689" y="8932979"/>
            <a:ext cx="19138195" cy="4049238"/>
            <a:chOff x="2552689" y="8932979"/>
            <a:chExt cx="19138195" cy="4049238"/>
          </a:xfrm>
        </p:grpSpPr>
        <p:sp>
          <p:nvSpPr>
            <p:cNvPr id="35" name="矩形 34">
              <a:extLst>
                <a:ext uri="{FF2B5EF4-FFF2-40B4-BE49-F238E27FC236}">
                  <a16:creationId xmlns:a16="http://schemas.microsoft.com/office/drawing/2014/main" xmlns="" id="{5591B8D5-D11D-4B9C-A830-8AAB17634127}"/>
                </a:ext>
              </a:extLst>
            </p:cNvPr>
            <p:cNvSpPr/>
            <p:nvPr/>
          </p:nvSpPr>
          <p:spPr>
            <a:xfrm>
              <a:off x="2552689" y="9344298"/>
              <a:ext cx="18841392" cy="3637919"/>
            </a:xfrm>
            <a:prstGeom prst="rect">
              <a:avLst/>
            </a:prstGeom>
          </p:spPr>
          <p:txBody>
            <a:bodyPr wrap="square">
              <a:spAutoFit/>
            </a:bodyPr>
            <a:lstStyle/>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丙烯生成聚丙烯的化学方程式为</a:t>
              </a:r>
              <a:r>
                <a:rPr lang="en-US" altLang="zh-CN" sz="4800" b="1" spc="130" dirty="0">
                  <a:solidFill>
                    <a:srgbClr val="2A5CAA"/>
                  </a:solidFill>
                  <a:ea typeface="楷体" panose="02010609060101010101" pitchFamily="49" charset="-122"/>
                  <a:cs typeface="Times New Roman" panose="02020603050405020304" pitchFamily="18" charset="0"/>
                  <a:sym typeface="+mn-lt"/>
                </a:rPr>
                <a:t>                                                       </a:t>
              </a:r>
            </a:p>
            <a:p>
              <a:pPr>
                <a:lnSpc>
                  <a:spcPct val="120000"/>
                </a:lnSpc>
              </a:pPr>
              <a:endParaRPr lang="en-US" altLang="zh-CN" sz="4800" b="1" spc="130" dirty="0">
                <a:solidFill>
                  <a:srgbClr val="2A5CAA"/>
                </a:solidFill>
                <a:ea typeface="楷体" panose="02010609060101010101" pitchFamily="49" charset="-122"/>
                <a:cs typeface="Times New Roman" panose="02020603050405020304" pitchFamily="18" charset="0"/>
                <a:sym typeface="+mn-lt"/>
              </a:endParaRPr>
            </a:p>
            <a:p>
              <a:pPr>
                <a:lnSpc>
                  <a:spcPct val="120000"/>
                </a:lnSpc>
              </a:pPr>
              <a:r>
                <a:rPr lang="zh-CN" altLang="en-US" sz="4800" b="1" spc="130" dirty="0">
                  <a:solidFill>
                    <a:srgbClr val="2A5CAA"/>
                  </a:solidFill>
                  <a:ea typeface="楷体" panose="02010609060101010101" pitchFamily="49" charset="-122"/>
                  <a:cs typeface="Times New Roman" panose="02020603050405020304" pitchFamily="18" charset="0"/>
                  <a:sym typeface="+mn-lt"/>
                </a:rPr>
                <a:t>可见聚丙烯分子的长链是由</a:t>
              </a:r>
              <a:r>
                <a:rPr lang="en-US" altLang="zh-CN" sz="4800" b="1" spc="130" dirty="0">
                  <a:solidFill>
                    <a:srgbClr val="2A5CAA"/>
                  </a:solidFill>
                  <a:ea typeface="楷体" panose="02010609060101010101" pitchFamily="49" charset="-122"/>
                  <a:cs typeface="Times New Roman" panose="02020603050405020304" pitchFamily="18" charset="0"/>
                  <a:sym typeface="+mn-lt"/>
                </a:rPr>
                <a:t>C—C</a:t>
              </a:r>
              <a:r>
                <a:rPr lang="zh-CN" altLang="en-US" sz="4800" b="1" spc="130" dirty="0">
                  <a:solidFill>
                    <a:srgbClr val="2A5CAA"/>
                  </a:solidFill>
                  <a:ea typeface="楷体" panose="02010609060101010101" pitchFamily="49" charset="-122"/>
                  <a:cs typeface="Times New Roman" panose="02020603050405020304" pitchFamily="18" charset="0"/>
                  <a:sym typeface="+mn-lt"/>
                </a:rPr>
                <a:t>键连接而成的，并且有 </a:t>
              </a:r>
              <a:r>
                <a:rPr lang="en-US" altLang="zh-CN" sz="4800" b="1" spc="130" dirty="0">
                  <a:solidFill>
                    <a:srgbClr val="2A5CAA"/>
                  </a:solidFill>
                  <a:ea typeface="楷体" panose="02010609060101010101" pitchFamily="49" charset="-122"/>
                  <a:cs typeface="Times New Roman" panose="02020603050405020304" pitchFamily="18" charset="0"/>
                  <a:sym typeface="+mn-lt"/>
                </a:rPr>
                <a:t>—CH</a:t>
              </a:r>
              <a:r>
                <a:rPr lang="en-US" altLang="zh-CN" sz="4800" b="1" spc="130" baseline="-25000" dirty="0">
                  <a:solidFill>
                    <a:srgbClr val="2A5CAA"/>
                  </a:solidFill>
                  <a:ea typeface="楷体" panose="02010609060101010101" pitchFamily="49" charset="-122"/>
                  <a:cs typeface="Times New Roman" panose="02020603050405020304" pitchFamily="18" charset="0"/>
                  <a:sym typeface="+mn-lt"/>
                </a:rPr>
                <a:t>3</a:t>
              </a:r>
              <a:r>
                <a:rPr lang="zh-CN" altLang="en-US" sz="4800" b="1" spc="130" dirty="0">
                  <a:solidFill>
                    <a:srgbClr val="2A5CAA"/>
                  </a:solidFill>
                  <a:ea typeface="楷体" panose="02010609060101010101" pitchFamily="49" charset="-122"/>
                  <a:cs typeface="Times New Roman" panose="02020603050405020304" pitchFamily="18" charset="0"/>
                  <a:sym typeface="+mn-lt"/>
                </a:rPr>
                <a:t>支链，故</a:t>
              </a:r>
              <a:r>
                <a:rPr lang="en-US" altLang="zh-CN" sz="4800" b="1" spc="130" dirty="0">
                  <a:solidFill>
                    <a:srgbClr val="2A5CAA"/>
                  </a:solidFill>
                  <a:ea typeface="楷体" panose="02010609060101010101" pitchFamily="49" charset="-122"/>
                  <a:cs typeface="Times New Roman" panose="02020603050405020304" pitchFamily="18" charset="0"/>
                  <a:sym typeface="+mn-lt"/>
                </a:rPr>
                <a:t>A</a:t>
              </a:r>
              <a:r>
                <a:rPr lang="zh-CN" altLang="en-US" sz="4800" b="1" spc="130" dirty="0">
                  <a:solidFill>
                    <a:srgbClr val="2A5CAA"/>
                  </a:solidFill>
                  <a:ea typeface="楷体" panose="02010609060101010101" pitchFamily="49" charset="-122"/>
                  <a:cs typeface="Times New Roman" panose="02020603050405020304" pitchFamily="18" charset="0"/>
                  <a:sym typeface="+mn-lt"/>
                </a:rPr>
                <a:t>项正确，不符合题意。 </a:t>
              </a:r>
            </a:p>
          </p:txBody>
        </p:sp>
        <p:pic>
          <p:nvPicPr>
            <p:cNvPr id="20553" name="Picture 73"/>
            <p:cNvPicPr>
              <a:picLocks noChangeAspect="1" noChangeArrowheads="1"/>
            </p:cNvPicPr>
            <p:nvPr/>
          </p:nvPicPr>
          <p:blipFill>
            <a:blip r:embed="rId4">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552135" y="8932979"/>
              <a:ext cx="4048125" cy="1504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4" name="Picture 74"/>
            <p:cNvPicPr>
              <a:picLocks noChangeAspect="1" noChangeArrowheads="1"/>
            </p:cNvPicPr>
            <p:nvPr/>
          </p:nvPicPr>
          <p:blipFill>
            <a:blip r:embed="rId5">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652034" y="9021470"/>
              <a:ext cx="6038850" cy="233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915075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下列对聚丙烯（</a:t>
            </a:r>
            <a:r>
              <a:rPr lang="en-US" altLang="zh-CN" sz="5400" b="1" spc="130" dirty="0">
                <a:solidFill>
                  <a:prstClr val="black"/>
                </a:solidFill>
                <a:cs typeface="Times New Roman" panose="02020603050405020304" pitchFamily="18" charset="0"/>
                <a:sym typeface="+mn-lt"/>
              </a:rPr>
              <a:t>                    </a:t>
            </a:r>
            <a:r>
              <a:rPr lang="zh-CN" altLang="en-US" sz="5400" b="1" spc="130" dirty="0">
                <a:solidFill>
                  <a:prstClr val="black"/>
                </a:solidFill>
                <a:cs typeface="Times New Roman" panose="02020603050405020304" pitchFamily="18" charset="0"/>
                <a:sym typeface="+mn-lt"/>
              </a:rPr>
              <a:t>）的描述中，错误的是</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．聚丙烯的分子长链是由</a:t>
            </a:r>
            <a:r>
              <a:rPr lang="en-US" altLang="zh-CN" sz="5400" b="1" spc="130" dirty="0">
                <a:solidFill>
                  <a:prstClr val="black"/>
                </a:solidFill>
                <a:cs typeface="Times New Roman" panose="02020603050405020304" pitchFamily="18" charset="0"/>
                <a:sym typeface="+mn-lt"/>
              </a:rPr>
              <a:t>C—C</a:t>
            </a:r>
            <a:r>
              <a:rPr lang="zh-CN" altLang="en-US" sz="5400" b="1" spc="130" dirty="0">
                <a:solidFill>
                  <a:prstClr val="black"/>
                </a:solidFill>
                <a:cs typeface="Times New Roman" panose="02020603050405020304" pitchFamily="18" charset="0"/>
                <a:sym typeface="+mn-lt"/>
              </a:rPr>
              <a:t>键连接而成的</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．聚丙烯分子的长链上有支链</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．聚丙烯每个链节内含</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个碳原子</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．聚丙烯能使溴水褪色</a:t>
            </a:r>
          </a:p>
        </p:txBody>
      </p:sp>
      <p:sp>
        <p:nvSpPr>
          <p:cNvPr id="35" name="矩形 34">
            <a:extLst>
              <a:ext uri="{FF2B5EF4-FFF2-40B4-BE49-F238E27FC236}">
                <a16:creationId xmlns:a16="http://schemas.microsoft.com/office/drawing/2014/main" xmlns="" id="{5591B8D5-D11D-4B9C-A830-8AAB17634127}"/>
              </a:ext>
            </a:extLst>
          </p:cNvPr>
          <p:cNvSpPr/>
          <p:nvPr/>
        </p:nvSpPr>
        <p:spPr>
          <a:xfrm>
            <a:off x="2964231" y="9344298"/>
            <a:ext cx="18841392" cy="1991314"/>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聚丙烯的链节主链上有</a:t>
            </a:r>
            <a:r>
              <a:rPr lang="en-US" altLang="zh-CN" sz="5400" b="1" spc="130" dirty="0">
                <a:solidFill>
                  <a:srgbClr val="2A5CAA"/>
                </a:solidFill>
                <a:ea typeface="楷体" panose="02010609060101010101" pitchFamily="49" charset="-122"/>
                <a:cs typeface="Times New Roman" panose="02020603050405020304" pitchFamily="18" charset="0"/>
                <a:sym typeface="+mn-lt"/>
              </a:rPr>
              <a:t>2</a:t>
            </a:r>
            <a:r>
              <a:rPr lang="zh-CN" altLang="en-US" sz="5400" b="1" spc="130" dirty="0">
                <a:solidFill>
                  <a:srgbClr val="2A5CAA"/>
                </a:solidFill>
                <a:ea typeface="楷体" panose="02010609060101010101" pitchFamily="49" charset="-122"/>
                <a:cs typeface="Times New Roman" panose="02020603050405020304" pitchFamily="18" charset="0"/>
                <a:sym typeface="+mn-lt"/>
              </a:rPr>
              <a:t>个碳原子，还有</a:t>
            </a:r>
            <a:r>
              <a:rPr lang="en-US" altLang="zh-CN" sz="5400" b="1" spc="130" dirty="0">
                <a:solidFill>
                  <a:srgbClr val="2A5CAA"/>
                </a:solidFill>
                <a:ea typeface="楷体" panose="02010609060101010101" pitchFamily="49" charset="-122"/>
                <a:cs typeface="Times New Roman" panose="02020603050405020304" pitchFamily="18" charset="0"/>
                <a:sym typeface="+mn-lt"/>
              </a:rPr>
              <a:t>1</a:t>
            </a:r>
            <a:r>
              <a:rPr lang="zh-CN" altLang="en-US" sz="5400" b="1" spc="130" dirty="0">
                <a:solidFill>
                  <a:srgbClr val="2A5CAA"/>
                </a:solidFill>
                <a:ea typeface="楷体" panose="02010609060101010101" pitchFamily="49" charset="-122"/>
                <a:cs typeface="Times New Roman" panose="02020603050405020304" pitchFamily="18" charset="0"/>
                <a:sym typeface="+mn-lt"/>
              </a:rPr>
              <a:t>个甲基支链，故</a:t>
            </a:r>
            <a:r>
              <a:rPr lang="en-US" altLang="zh-CN" sz="5400" b="1" spc="130" dirty="0">
                <a:solidFill>
                  <a:srgbClr val="2A5CAA"/>
                </a:solidFill>
                <a:ea typeface="楷体" panose="02010609060101010101" pitchFamily="49" charset="-122"/>
                <a:cs typeface="Times New Roman" panose="02020603050405020304" pitchFamily="18" charset="0"/>
                <a:sym typeface="+mn-lt"/>
              </a:rPr>
              <a:t>B</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pic>
        <p:nvPicPr>
          <p:cNvPr id="14" name="Picture 7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19750" y="2066237"/>
            <a:ext cx="4140200" cy="1994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214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uiExpand="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下列对聚丙烯（</a:t>
            </a:r>
            <a:r>
              <a:rPr lang="en-US" altLang="zh-CN" sz="5400" b="1" spc="130" dirty="0">
                <a:solidFill>
                  <a:prstClr val="black"/>
                </a:solidFill>
                <a:cs typeface="Times New Roman" panose="02020603050405020304" pitchFamily="18" charset="0"/>
                <a:sym typeface="+mn-lt"/>
              </a:rPr>
              <a:t>                    </a:t>
            </a:r>
            <a:r>
              <a:rPr lang="zh-CN" altLang="en-US" sz="5400" b="1" spc="130" dirty="0">
                <a:solidFill>
                  <a:prstClr val="black"/>
                </a:solidFill>
                <a:cs typeface="Times New Roman" panose="02020603050405020304" pitchFamily="18" charset="0"/>
                <a:sym typeface="+mn-lt"/>
              </a:rPr>
              <a:t>）的描述中，错误的是</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．聚丙烯的分子长链是由</a:t>
            </a:r>
            <a:r>
              <a:rPr lang="en-US" altLang="zh-CN" sz="5400" b="1" spc="130" dirty="0">
                <a:solidFill>
                  <a:prstClr val="black"/>
                </a:solidFill>
                <a:cs typeface="Times New Roman" panose="02020603050405020304" pitchFamily="18" charset="0"/>
                <a:sym typeface="+mn-lt"/>
              </a:rPr>
              <a:t>C—C</a:t>
            </a:r>
            <a:r>
              <a:rPr lang="zh-CN" altLang="en-US" sz="5400" b="1" spc="130" dirty="0">
                <a:solidFill>
                  <a:prstClr val="black"/>
                </a:solidFill>
                <a:cs typeface="Times New Roman" panose="02020603050405020304" pitchFamily="18" charset="0"/>
                <a:sym typeface="+mn-lt"/>
              </a:rPr>
              <a:t>键连接而成的</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．聚丙烯分子的长链上有支链</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．聚丙烯每个链节内含</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个碳原子</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．聚丙烯能使溴水褪色</a:t>
            </a:r>
          </a:p>
        </p:txBody>
      </p:sp>
      <p:sp>
        <p:nvSpPr>
          <p:cNvPr id="35" name="矩形 34">
            <a:extLst>
              <a:ext uri="{FF2B5EF4-FFF2-40B4-BE49-F238E27FC236}">
                <a16:creationId xmlns:a16="http://schemas.microsoft.com/office/drawing/2014/main" xmlns="" id="{5591B8D5-D11D-4B9C-A830-8AAB17634127}"/>
              </a:ext>
            </a:extLst>
          </p:cNvPr>
          <p:cNvSpPr/>
          <p:nvPr/>
        </p:nvSpPr>
        <p:spPr>
          <a:xfrm>
            <a:off x="2964231" y="9344298"/>
            <a:ext cx="18841392" cy="2086725"/>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聚丙烯的链节：</a:t>
            </a:r>
            <a:r>
              <a:rPr lang="en-US" altLang="zh-CN" sz="5400" b="1" spc="130" dirty="0">
                <a:solidFill>
                  <a:srgbClr val="2A5CAA"/>
                </a:solidFill>
                <a:ea typeface="楷体" panose="02010609060101010101" pitchFamily="49" charset="-122"/>
                <a:cs typeface="Times New Roman" panose="02020603050405020304" pitchFamily="18" charset="0"/>
                <a:sym typeface="+mn-lt"/>
              </a:rPr>
              <a:t>—CH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2</a:t>
            </a:r>
            <a:r>
              <a:rPr lang="en-US" altLang="zh-CN" sz="5400" b="1" spc="130" dirty="0">
                <a:solidFill>
                  <a:srgbClr val="2A5CAA"/>
                </a:solidFill>
                <a:ea typeface="楷体" panose="02010609060101010101" pitchFamily="49" charset="-122"/>
                <a:cs typeface="Times New Roman" panose="02020603050405020304" pitchFamily="18" charset="0"/>
                <a:sym typeface="+mn-lt"/>
              </a:rPr>
              <a:t>—CH(CH</a:t>
            </a:r>
            <a:r>
              <a:rPr lang="en-US" altLang="zh-CN" sz="5400" b="1" spc="130" baseline="-25000" dirty="0">
                <a:solidFill>
                  <a:srgbClr val="2A5CAA"/>
                </a:solidFill>
                <a:ea typeface="楷体" panose="02010609060101010101" pitchFamily="49" charset="-122"/>
                <a:cs typeface="Times New Roman" panose="02020603050405020304" pitchFamily="18" charset="0"/>
                <a:sym typeface="+mn-lt"/>
              </a:rPr>
              <a:t>3</a:t>
            </a:r>
            <a:r>
              <a:rPr lang="en-US" altLang="zh-CN" sz="5400" b="1" spc="130" dirty="0">
                <a:solidFill>
                  <a:srgbClr val="2A5CAA"/>
                </a:solidFill>
                <a:ea typeface="楷体" panose="02010609060101010101" pitchFamily="49" charset="-122"/>
                <a:cs typeface="Times New Roman" panose="02020603050405020304" pitchFamily="18" charset="0"/>
                <a:sym typeface="+mn-lt"/>
              </a:rPr>
              <a:t>)—</a:t>
            </a:r>
            <a:r>
              <a:rPr lang="zh-CN" altLang="en-US" sz="5400" b="1" spc="130" dirty="0">
                <a:solidFill>
                  <a:srgbClr val="2A5CAA"/>
                </a:solidFill>
                <a:ea typeface="楷体" panose="02010609060101010101" pitchFamily="49" charset="-122"/>
                <a:cs typeface="Times New Roman" panose="02020603050405020304" pitchFamily="18" charset="0"/>
                <a:sym typeface="+mn-lt"/>
              </a:rPr>
              <a:t>，每个链节内含</a:t>
            </a:r>
            <a:r>
              <a:rPr lang="en-US" altLang="zh-CN" sz="5400" b="1" spc="130" dirty="0">
                <a:solidFill>
                  <a:srgbClr val="2A5CAA"/>
                </a:solidFill>
                <a:ea typeface="楷体" panose="02010609060101010101" pitchFamily="49" charset="-122"/>
                <a:cs typeface="Times New Roman" panose="02020603050405020304" pitchFamily="18" charset="0"/>
                <a:sym typeface="+mn-lt"/>
              </a:rPr>
              <a:t>3</a:t>
            </a:r>
            <a:r>
              <a:rPr lang="zh-CN" altLang="en-US" sz="5400" b="1" spc="130" dirty="0">
                <a:solidFill>
                  <a:srgbClr val="2A5CAA"/>
                </a:solidFill>
                <a:ea typeface="楷体" panose="02010609060101010101" pitchFamily="49" charset="-122"/>
                <a:cs typeface="Times New Roman" panose="02020603050405020304" pitchFamily="18" charset="0"/>
                <a:sym typeface="+mn-lt"/>
              </a:rPr>
              <a:t>个碳原子，故</a:t>
            </a:r>
            <a:r>
              <a:rPr lang="en-US" altLang="zh-CN" sz="5400" b="1" spc="130" dirty="0">
                <a:solidFill>
                  <a:srgbClr val="2A5CAA"/>
                </a:solidFill>
                <a:ea typeface="楷体" panose="02010609060101010101" pitchFamily="49" charset="-122"/>
                <a:cs typeface="Times New Roman" panose="02020603050405020304" pitchFamily="18" charset="0"/>
                <a:sym typeface="+mn-lt"/>
              </a:rPr>
              <a:t>C</a:t>
            </a:r>
            <a:r>
              <a:rPr lang="zh-CN" altLang="en-US" sz="5400" b="1" spc="130" dirty="0">
                <a:solidFill>
                  <a:srgbClr val="2A5CAA"/>
                </a:solidFill>
                <a:ea typeface="楷体" panose="02010609060101010101" pitchFamily="49" charset="-122"/>
                <a:cs typeface="Times New Roman" panose="02020603050405020304" pitchFamily="18" charset="0"/>
                <a:sym typeface="+mn-lt"/>
              </a:rPr>
              <a:t>项正确，不符合题意。</a:t>
            </a:r>
          </a:p>
        </p:txBody>
      </p:sp>
      <p:pic>
        <p:nvPicPr>
          <p:cNvPr id="15" name="Picture 7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19750" y="2066237"/>
            <a:ext cx="4140200" cy="1994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713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uiExpand="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68" cy="4593666"/>
            <a:chOff x="21320650" y="4338000"/>
            <a:chExt cx="2744998"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607431" y="5868000"/>
              <a:ext cx="2458217"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15</a:t>
              </a:r>
              <a:r>
                <a:rPr lang="zh-CN" altLang="en-US" sz="3598" dirty="0">
                  <a:solidFill>
                    <a:prstClr val="black"/>
                  </a:solidFill>
                  <a:latin typeface="+mn-lt"/>
                  <a:ea typeface="宋体" panose="02010600030101010101" pitchFamily="2" charset="-122"/>
                  <a:sym typeface="+mn-lt"/>
                </a:rPr>
                <a:t>）题</a:t>
              </a:r>
            </a:p>
            <a:p>
              <a:pPr algn="ctr" defTabSz="1826616">
                <a:defRPr/>
              </a:pP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grpSp>
        <p:nvGrpSpPr>
          <p:cNvPr id="26" name="组合 25">
            <a:extLst>
              <a:ext uri="{FF2B5EF4-FFF2-40B4-BE49-F238E27FC236}">
                <a16:creationId xmlns:a16="http://schemas.microsoft.com/office/drawing/2014/main" xmlns="" id="{9BF923D6-A89B-4C11-90E4-B362D10065BA}"/>
              </a:ext>
            </a:extLst>
          </p:cNvPr>
          <p:cNvGrpSpPr/>
          <p:nvPr/>
        </p:nvGrpSpPr>
        <p:grpSpPr>
          <a:xfrm>
            <a:off x="1270857" y="739730"/>
            <a:ext cx="4270025" cy="854555"/>
            <a:chOff x="1265164" y="736542"/>
            <a:chExt cx="4272250" cy="855000"/>
          </a:xfrm>
        </p:grpSpPr>
        <p:sp>
          <p:nvSpPr>
            <p:cNvPr id="27" name="椭圆 26">
              <a:extLst>
                <a:ext uri="{FF2B5EF4-FFF2-40B4-BE49-F238E27FC236}">
                  <a16:creationId xmlns:a16="http://schemas.microsoft.com/office/drawing/2014/main" xmlns="" id="{E4AB4219-F716-4A00-A095-DD53A54185DE}"/>
                </a:ext>
              </a:extLst>
            </p:cNvPr>
            <p:cNvSpPr/>
            <p:nvPr/>
          </p:nvSpPr>
          <p:spPr>
            <a:xfrm>
              <a:off x="126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三</a:t>
              </a:r>
            </a:p>
          </p:txBody>
        </p:sp>
        <p:sp>
          <p:nvSpPr>
            <p:cNvPr id="28" name="椭圆 27">
              <a:extLst>
                <a:ext uri="{FF2B5EF4-FFF2-40B4-BE49-F238E27FC236}">
                  <a16:creationId xmlns:a16="http://schemas.microsoft.com/office/drawing/2014/main" xmlns="" id="{80E3594F-97E3-4DAF-8444-FF23141E6C2D}"/>
                </a:ext>
              </a:extLst>
            </p:cNvPr>
            <p:cNvSpPr/>
            <p:nvPr/>
          </p:nvSpPr>
          <p:spPr>
            <a:xfrm>
              <a:off x="2120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组</a:t>
              </a:r>
            </a:p>
          </p:txBody>
        </p:sp>
        <p:sp>
          <p:nvSpPr>
            <p:cNvPr id="29" name="椭圆 28">
              <a:extLst>
                <a:ext uri="{FF2B5EF4-FFF2-40B4-BE49-F238E27FC236}">
                  <a16:creationId xmlns:a16="http://schemas.microsoft.com/office/drawing/2014/main" xmlns="" id="{88F16E02-91D5-4454-9EF5-7755B0C3E846}"/>
                </a:ext>
              </a:extLst>
            </p:cNvPr>
            <p:cNvSpPr/>
            <p:nvPr/>
          </p:nvSpPr>
          <p:spPr>
            <a:xfrm>
              <a:off x="297516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题</a:t>
              </a:r>
            </a:p>
          </p:txBody>
        </p:sp>
        <p:sp>
          <p:nvSpPr>
            <p:cNvPr id="30" name="椭圆 29">
              <a:extLst>
                <a:ext uri="{FF2B5EF4-FFF2-40B4-BE49-F238E27FC236}">
                  <a16:creationId xmlns:a16="http://schemas.microsoft.com/office/drawing/2014/main" xmlns="" id="{9AED479C-7E07-4553-94B1-EB4983189880}"/>
                </a:ext>
              </a:extLst>
            </p:cNvPr>
            <p:cNvSpPr/>
            <p:nvPr/>
          </p:nvSpPr>
          <p:spPr>
            <a:xfrm>
              <a:off x="3827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讲</a:t>
              </a:r>
            </a:p>
          </p:txBody>
        </p:sp>
        <p:sp>
          <p:nvSpPr>
            <p:cNvPr id="31" name="椭圆 30">
              <a:extLst>
                <a:ext uri="{FF2B5EF4-FFF2-40B4-BE49-F238E27FC236}">
                  <a16:creationId xmlns:a16="http://schemas.microsoft.com/office/drawing/2014/main" xmlns="" id="{FF5CF588-B9E2-40C0-B74A-B32AD4186DF8}"/>
                </a:ext>
              </a:extLst>
            </p:cNvPr>
            <p:cNvSpPr/>
            <p:nvPr/>
          </p:nvSpPr>
          <p:spPr>
            <a:xfrm>
              <a:off x="4682414" y="736542"/>
              <a:ext cx="855000" cy="855000"/>
            </a:xfrm>
            <a:prstGeom prst="ellipse">
              <a:avLst/>
            </a:prstGeom>
            <a:solidFill>
              <a:srgbClr val="00AEEF"/>
            </a:solidFill>
            <a:ln w="12700" cap="flat" cmpd="sng" algn="ctr">
              <a:noFill/>
              <a:prstDash val="solid"/>
              <a:miter lim="800000"/>
            </a:ln>
            <a:effectLst/>
          </p:spPr>
          <p:txBody>
            <a:bodyPr rtlCol="0" anchor="ctr"/>
            <a:lstStyle/>
            <a:p>
              <a:pPr algn="ctr" defTabSz="1826616">
                <a:defRPr/>
              </a:pPr>
              <a:r>
                <a:rPr lang="zh-CN" altLang="en-US" sz="5397" b="1" kern="0" dirty="0">
                  <a:solidFill>
                    <a:prstClr val="white"/>
                  </a:solidFill>
                  <a:ea typeface="楷体" panose="02010609060101010101" pitchFamily="49" charset="-122"/>
                  <a:sym typeface="+mn-lt"/>
                </a:rPr>
                <a:t>透</a:t>
              </a:r>
            </a:p>
          </p:txBody>
        </p:sp>
      </p:grpSp>
      <p:sp>
        <p:nvSpPr>
          <p:cNvPr id="19" name="TextBox 1">
            <a:extLst>
              <a:ext uri="{FF2B5EF4-FFF2-40B4-BE49-F238E27FC236}">
                <a16:creationId xmlns:a16="http://schemas.microsoft.com/office/drawing/2014/main" xmlns="" id="{8C19A468-4FEE-4E3D-B480-7EFD89C60EB8}"/>
              </a:ext>
            </a:extLst>
          </p:cNvPr>
          <p:cNvSpPr txBox="1"/>
          <p:nvPr/>
        </p:nvSpPr>
        <p:spPr>
          <a:xfrm>
            <a:off x="2125412" y="1980644"/>
            <a:ext cx="18982035" cy="6977295"/>
          </a:xfrm>
          <a:prstGeom prst="rect">
            <a:avLst/>
          </a:prstGeom>
          <a:noFill/>
        </p:spPr>
        <p:txBody>
          <a:bodyPr wrap="square" rtlCol="0">
            <a:spAutoFit/>
          </a:bodyPr>
          <a:lstStyle/>
          <a:p>
            <a:pPr algn="just" defTabSz="1826616">
              <a:lnSpc>
                <a:spcPct val="120000"/>
              </a:lnSpc>
            </a:pPr>
            <a:r>
              <a:rPr lang="zh-CN" altLang="en-US" sz="5400" b="1" spc="130" dirty="0">
                <a:solidFill>
                  <a:prstClr val="black"/>
                </a:solidFill>
                <a:cs typeface="Times New Roman" panose="02020603050405020304" pitchFamily="18" charset="0"/>
                <a:sym typeface="+mn-lt"/>
              </a:rPr>
              <a:t>（</a:t>
            </a:r>
            <a:r>
              <a:rPr lang="en-US" altLang="zh-CN" sz="5400" b="1" spc="130" dirty="0">
                <a:solidFill>
                  <a:prstClr val="black"/>
                </a:solidFill>
                <a:cs typeface="Times New Roman" panose="02020603050405020304" pitchFamily="18" charset="0"/>
                <a:sym typeface="+mn-lt"/>
              </a:rPr>
              <a:t>15</a:t>
            </a:r>
            <a:r>
              <a:rPr lang="zh-CN" altLang="en-US" sz="5400" b="1" spc="130" dirty="0">
                <a:solidFill>
                  <a:prstClr val="black"/>
                </a:solidFill>
                <a:cs typeface="Times New Roman" panose="02020603050405020304" pitchFamily="18" charset="0"/>
                <a:sym typeface="+mn-lt"/>
              </a:rPr>
              <a:t>）</a:t>
            </a:r>
            <a:r>
              <a:rPr lang="zh-CN" altLang="en-US" sz="5400" b="1" spc="130" dirty="0">
                <a:solidFill>
                  <a:srgbClr val="FF0000"/>
                </a:solidFill>
                <a:ea typeface="楷体" panose="02010609060101010101" pitchFamily="49" charset="-122"/>
                <a:cs typeface="Times New Roman" panose="02020603050405020304" pitchFamily="18" charset="0"/>
                <a:sym typeface="+mn-lt"/>
              </a:rPr>
              <a:t>（经典题，</a:t>
            </a:r>
            <a:r>
              <a:rPr lang="en-US" altLang="zh-CN" sz="5400" b="1" spc="130" dirty="0">
                <a:solidFill>
                  <a:srgbClr val="FF0000"/>
                </a:solidFill>
                <a:ea typeface="楷体" panose="02010609060101010101" pitchFamily="49" charset="-122"/>
                <a:cs typeface="Times New Roman" panose="02020603050405020304" pitchFamily="18" charset="0"/>
                <a:sym typeface="+mn-lt"/>
              </a:rPr>
              <a:t>6</a:t>
            </a:r>
            <a:r>
              <a:rPr lang="zh-CN" altLang="en-US" sz="5400" b="1" spc="130" dirty="0">
                <a:solidFill>
                  <a:srgbClr val="FF0000"/>
                </a:solidFill>
                <a:ea typeface="楷体" panose="02010609060101010101" pitchFamily="49" charset="-122"/>
                <a:cs typeface="Times New Roman" panose="02020603050405020304" pitchFamily="18" charset="0"/>
                <a:sym typeface="+mn-lt"/>
              </a:rPr>
              <a:t>分）</a:t>
            </a:r>
            <a:r>
              <a:rPr lang="zh-CN" altLang="en-US" sz="5400" b="1" spc="130" dirty="0">
                <a:solidFill>
                  <a:prstClr val="black"/>
                </a:solidFill>
                <a:cs typeface="Times New Roman" panose="02020603050405020304" pitchFamily="18" charset="0"/>
                <a:sym typeface="+mn-lt"/>
              </a:rPr>
              <a:t>下列对聚丙烯（</a:t>
            </a:r>
            <a:r>
              <a:rPr lang="en-US" altLang="zh-CN" sz="5400" b="1" spc="130" dirty="0">
                <a:solidFill>
                  <a:prstClr val="black"/>
                </a:solidFill>
                <a:cs typeface="Times New Roman" panose="02020603050405020304" pitchFamily="18" charset="0"/>
                <a:sym typeface="+mn-lt"/>
              </a:rPr>
              <a:t>                    </a:t>
            </a:r>
            <a:r>
              <a:rPr lang="zh-CN" altLang="en-US" sz="5400" b="1" spc="130" dirty="0">
                <a:solidFill>
                  <a:prstClr val="black"/>
                </a:solidFill>
                <a:cs typeface="Times New Roman" panose="02020603050405020304" pitchFamily="18" charset="0"/>
                <a:sym typeface="+mn-lt"/>
              </a:rPr>
              <a:t>）的描述中，错误的是</a:t>
            </a:r>
            <a:r>
              <a:rPr lang="en-US" altLang="zh-CN" sz="5400" b="1" spc="130" dirty="0">
                <a:solidFill>
                  <a:prstClr val="black"/>
                </a:solidFill>
                <a:cs typeface="Times New Roman" panose="02020603050405020304" pitchFamily="18" charset="0"/>
                <a:sym typeface="+mn-lt"/>
              </a:rPr>
              <a:t>(      )</a:t>
            </a:r>
          </a:p>
          <a:p>
            <a:pPr algn="just" defTabSz="1826616">
              <a:lnSpc>
                <a:spcPct val="120000"/>
              </a:lnSpc>
            </a:pPr>
            <a:endParaRPr lang="en-US" altLang="zh-CN" sz="5400" b="1" spc="130" dirty="0">
              <a:solidFill>
                <a:prstClr val="black"/>
              </a:solidFill>
              <a:cs typeface="Times New Roman" panose="02020603050405020304" pitchFamily="18" charset="0"/>
              <a:sym typeface="+mn-lt"/>
            </a:endParaRPr>
          </a:p>
          <a:p>
            <a:pPr algn="just" defTabSz="1826616">
              <a:lnSpc>
                <a:spcPct val="120000"/>
              </a:lnSpc>
            </a:pPr>
            <a:r>
              <a:rPr lang="en-US" altLang="zh-CN" sz="5400" b="1" spc="130" dirty="0">
                <a:solidFill>
                  <a:prstClr val="black"/>
                </a:solidFill>
                <a:cs typeface="Times New Roman" panose="02020603050405020304" pitchFamily="18" charset="0"/>
                <a:sym typeface="+mn-lt"/>
              </a:rPr>
              <a:t>A</a:t>
            </a:r>
            <a:r>
              <a:rPr lang="zh-CN" altLang="en-US" sz="5400" b="1" spc="130" dirty="0">
                <a:solidFill>
                  <a:prstClr val="black"/>
                </a:solidFill>
                <a:cs typeface="Times New Roman" panose="02020603050405020304" pitchFamily="18" charset="0"/>
                <a:sym typeface="+mn-lt"/>
              </a:rPr>
              <a:t>．聚丙烯的分子长链是由</a:t>
            </a:r>
            <a:r>
              <a:rPr lang="en-US" altLang="zh-CN" sz="5400" b="1" spc="130" dirty="0">
                <a:solidFill>
                  <a:prstClr val="black"/>
                </a:solidFill>
                <a:cs typeface="Times New Roman" panose="02020603050405020304" pitchFamily="18" charset="0"/>
                <a:sym typeface="+mn-lt"/>
              </a:rPr>
              <a:t>C—C</a:t>
            </a:r>
            <a:r>
              <a:rPr lang="zh-CN" altLang="en-US" sz="5400" b="1" spc="130" dirty="0">
                <a:solidFill>
                  <a:prstClr val="black"/>
                </a:solidFill>
                <a:cs typeface="Times New Roman" panose="02020603050405020304" pitchFamily="18" charset="0"/>
                <a:sym typeface="+mn-lt"/>
              </a:rPr>
              <a:t>键连接而成的</a:t>
            </a:r>
          </a:p>
          <a:p>
            <a:pPr algn="just" defTabSz="1826616">
              <a:lnSpc>
                <a:spcPct val="120000"/>
              </a:lnSpc>
            </a:pPr>
            <a:r>
              <a:rPr lang="en-US" altLang="zh-CN" sz="5400" b="1" spc="130" dirty="0">
                <a:solidFill>
                  <a:prstClr val="black"/>
                </a:solidFill>
                <a:cs typeface="Times New Roman" panose="02020603050405020304" pitchFamily="18" charset="0"/>
                <a:sym typeface="+mn-lt"/>
              </a:rPr>
              <a:t>B</a:t>
            </a:r>
            <a:r>
              <a:rPr lang="zh-CN" altLang="en-US" sz="5400" b="1" spc="130" dirty="0">
                <a:solidFill>
                  <a:prstClr val="black"/>
                </a:solidFill>
                <a:cs typeface="Times New Roman" panose="02020603050405020304" pitchFamily="18" charset="0"/>
                <a:sym typeface="+mn-lt"/>
              </a:rPr>
              <a:t>．聚丙烯分子的长链上有支链</a:t>
            </a:r>
          </a:p>
          <a:p>
            <a:pPr algn="just" defTabSz="1826616">
              <a:lnSpc>
                <a:spcPct val="120000"/>
              </a:lnSpc>
            </a:pPr>
            <a:r>
              <a:rPr lang="en-US" altLang="zh-CN" sz="5400" b="1" spc="130" dirty="0">
                <a:solidFill>
                  <a:prstClr val="black"/>
                </a:solidFill>
                <a:cs typeface="Times New Roman" panose="02020603050405020304" pitchFamily="18" charset="0"/>
                <a:sym typeface="+mn-lt"/>
              </a:rPr>
              <a:t>C</a:t>
            </a:r>
            <a:r>
              <a:rPr lang="zh-CN" altLang="en-US" sz="5400" b="1" spc="130" dirty="0">
                <a:solidFill>
                  <a:prstClr val="black"/>
                </a:solidFill>
                <a:cs typeface="Times New Roman" panose="02020603050405020304" pitchFamily="18" charset="0"/>
                <a:sym typeface="+mn-lt"/>
              </a:rPr>
              <a:t>．聚丙烯每个链节内含</a:t>
            </a:r>
            <a:r>
              <a:rPr lang="en-US" altLang="zh-CN" sz="5400" b="1" spc="130" dirty="0">
                <a:solidFill>
                  <a:prstClr val="black"/>
                </a:solidFill>
                <a:cs typeface="Times New Roman" panose="02020603050405020304" pitchFamily="18" charset="0"/>
                <a:sym typeface="+mn-lt"/>
              </a:rPr>
              <a:t>3</a:t>
            </a:r>
            <a:r>
              <a:rPr lang="zh-CN" altLang="en-US" sz="5400" b="1" spc="130" dirty="0">
                <a:solidFill>
                  <a:prstClr val="black"/>
                </a:solidFill>
                <a:cs typeface="Times New Roman" panose="02020603050405020304" pitchFamily="18" charset="0"/>
                <a:sym typeface="+mn-lt"/>
              </a:rPr>
              <a:t>个碳原子</a:t>
            </a:r>
          </a:p>
          <a:p>
            <a:pPr algn="just" defTabSz="1826616">
              <a:lnSpc>
                <a:spcPct val="120000"/>
              </a:lnSpc>
            </a:pPr>
            <a:r>
              <a:rPr lang="en-US" altLang="zh-CN" sz="5400" b="1" spc="130" dirty="0">
                <a:solidFill>
                  <a:prstClr val="black"/>
                </a:solidFill>
                <a:cs typeface="Times New Roman" panose="02020603050405020304" pitchFamily="18" charset="0"/>
                <a:sym typeface="+mn-lt"/>
              </a:rPr>
              <a:t>D</a:t>
            </a:r>
            <a:r>
              <a:rPr lang="zh-CN" altLang="en-US" sz="5400" b="1" spc="130" dirty="0">
                <a:solidFill>
                  <a:prstClr val="black"/>
                </a:solidFill>
                <a:cs typeface="Times New Roman" panose="02020603050405020304" pitchFamily="18" charset="0"/>
                <a:sym typeface="+mn-lt"/>
              </a:rPr>
              <a:t>．聚丙烯能使溴水褪色</a:t>
            </a:r>
          </a:p>
        </p:txBody>
      </p:sp>
      <p:sp>
        <p:nvSpPr>
          <p:cNvPr id="36" name="文本框 35">
            <a:extLst>
              <a:ext uri="{FF2B5EF4-FFF2-40B4-BE49-F238E27FC236}">
                <a16:creationId xmlns:a16="http://schemas.microsoft.com/office/drawing/2014/main" xmlns="" id="{7AE5F997-C662-45D5-B7D1-9CB1E0A47095}"/>
              </a:ext>
            </a:extLst>
          </p:cNvPr>
          <p:cNvSpPr txBox="1"/>
          <p:nvPr/>
        </p:nvSpPr>
        <p:spPr>
          <a:xfrm>
            <a:off x="7574323" y="3042529"/>
            <a:ext cx="740908" cy="1015663"/>
          </a:xfrm>
          <a:prstGeom prst="rect">
            <a:avLst/>
          </a:prstGeom>
          <a:noFill/>
        </p:spPr>
        <p:txBody>
          <a:bodyPr wrap="none" rtlCol="0">
            <a:spAutoFit/>
          </a:bodyPr>
          <a:lstStyle/>
          <a:p>
            <a:r>
              <a:rPr lang="en-US" altLang="zh-CN" sz="6000" b="1" dirty="0">
                <a:solidFill>
                  <a:srgbClr val="FF0000"/>
                </a:solidFill>
              </a:rPr>
              <a:t>D</a:t>
            </a:r>
            <a:endParaRPr lang="zh-CN" altLang="en-US" sz="6000" b="1" dirty="0">
              <a:solidFill>
                <a:srgbClr val="FF0000"/>
              </a:solidFill>
            </a:endParaRPr>
          </a:p>
        </p:txBody>
      </p:sp>
      <p:sp>
        <p:nvSpPr>
          <p:cNvPr id="35" name="矩形 34">
            <a:extLst>
              <a:ext uri="{FF2B5EF4-FFF2-40B4-BE49-F238E27FC236}">
                <a16:creationId xmlns:a16="http://schemas.microsoft.com/office/drawing/2014/main" xmlns="" id="{5591B8D5-D11D-4B9C-A830-8AAB17634127}"/>
              </a:ext>
            </a:extLst>
          </p:cNvPr>
          <p:cNvSpPr/>
          <p:nvPr/>
        </p:nvSpPr>
        <p:spPr>
          <a:xfrm>
            <a:off x="2964231" y="9344298"/>
            <a:ext cx="18841392" cy="2086725"/>
          </a:xfrm>
          <a:prstGeom prst="rect">
            <a:avLst/>
          </a:prstGeom>
        </p:spPr>
        <p:txBody>
          <a:bodyPr wrap="square">
            <a:spAutoFit/>
          </a:bodyPr>
          <a:lstStyle/>
          <a:p>
            <a:pPr>
              <a:lnSpc>
                <a:spcPct val="120000"/>
              </a:lnSpc>
            </a:pPr>
            <a:r>
              <a:rPr lang="zh-CN" altLang="en-US" sz="5400" b="1" spc="130" dirty="0">
                <a:solidFill>
                  <a:srgbClr val="2A5CAA"/>
                </a:solidFill>
                <a:ea typeface="楷体" panose="02010609060101010101" pitchFamily="49" charset="-122"/>
                <a:cs typeface="Times New Roman" panose="02020603050405020304" pitchFamily="18" charset="0"/>
                <a:sym typeface="+mn-lt"/>
              </a:rPr>
              <a:t>丙烯碳碳双键断裂，由</a:t>
            </a:r>
            <a:r>
              <a:rPr lang="en-US" altLang="zh-CN" sz="5400" b="1" spc="130" dirty="0">
                <a:solidFill>
                  <a:srgbClr val="2A5CAA"/>
                </a:solidFill>
                <a:ea typeface="楷体" panose="02010609060101010101" pitchFamily="49" charset="-122"/>
                <a:cs typeface="Times New Roman" panose="02020603050405020304" pitchFamily="18" charset="0"/>
                <a:sym typeface="+mn-lt"/>
              </a:rPr>
              <a:t>C—C</a:t>
            </a:r>
            <a:r>
              <a:rPr lang="zh-CN" altLang="en-US" sz="5400" b="1" spc="130" dirty="0">
                <a:solidFill>
                  <a:srgbClr val="2A5CAA"/>
                </a:solidFill>
                <a:ea typeface="楷体" panose="02010609060101010101" pitchFamily="49" charset="-122"/>
                <a:cs typeface="Times New Roman" panose="02020603050405020304" pitchFamily="18" charset="0"/>
                <a:sym typeface="+mn-lt"/>
              </a:rPr>
              <a:t>键连接而成聚丙烯，聚丙烯中无碳碳双键，所以不能使溴水褪色，故</a:t>
            </a:r>
            <a:r>
              <a:rPr lang="en-US" altLang="zh-CN" sz="5400" b="1" spc="130" dirty="0">
                <a:solidFill>
                  <a:srgbClr val="2A5CAA"/>
                </a:solidFill>
                <a:ea typeface="楷体" panose="02010609060101010101" pitchFamily="49" charset="-122"/>
                <a:cs typeface="Times New Roman" panose="02020603050405020304" pitchFamily="18" charset="0"/>
                <a:sym typeface="+mn-lt"/>
              </a:rPr>
              <a:t>D</a:t>
            </a:r>
            <a:r>
              <a:rPr lang="zh-CN" altLang="en-US" sz="5400" b="1" spc="130" dirty="0">
                <a:solidFill>
                  <a:srgbClr val="2A5CAA"/>
                </a:solidFill>
                <a:ea typeface="楷体" panose="02010609060101010101" pitchFamily="49" charset="-122"/>
                <a:cs typeface="Times New Roman" panose="02020603050405020304" pitchFamily="18" charset="0"/>
                <a:sym typeface="+mn-lt"/>
              </a:rPr>
              <a:t>项错误，符合题意。 </a:t>
            </a:r>
          </a:p>
        </p:txBody>
      </p:sp>
      <p:pic>
        <p:nvPicPr>
          <p:cNvPr id="15" name="Picture 7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19750" y="2066237"/>
            <a:ext cx="4140200" cy="1994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7328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uiExpand="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9A342A3B-2BE7-4216-9A57-FDE09766DE9C}"/>
              </a:ext>
            </a:extLst>
          </p:cNvPr>
          <p:cNvGrpSpPr/>
          <p:nvPr/>
        </p:nvGrpSpPr>
        <p:grpSpPr>
          <a:xfrm>
            <a:off x="21315892" y="4339313"/>
            <a:ext cx="2743570" cy="4593666"/>
            <a:chOff x="21320650" y="4338000"/>
            <a:chExt cx="2745000" cy="4596059"/>
          </a:xfrm>
        </p:grpSpPr>
        <p:pic>
          <p:nvPicPr>
            <p:cNvPr id="10" name="图片 9">
              <a:extLst>
                <a:ext uri="{FF2B5EF4-FFF2-40B4-BE49-F238E27FC236}">
                  <a16:creationId xmlns:a16="http://schemas.microsoft.com/office/drawing/2014/main" xmlns="" id="{DDB4CE5B-A8C8-4061-8455-6F1A5733A20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20650" y="4338000"/>
              <a:ext cx="2700000" cy="4596059"/>
            </a:xfrm>
            <a:prstGeom prst="rect">
              <a:avLst/>
            </a:prstGeom>
          </p:spPr>
        </p:pic>
        <p:sp>
          <p:nvSpPr>
            <p:cNvPr id="11" name="页脚占位符 11">
              <a:extLst>
                <a:ext uri="{FF2B5EF4-FFF2-40B4-BE49-F238E27FC236}">
                  <a16:creationId xmlns:a16="http://schemas.microsoft.com/office/drawing/2014/main" xmlns="" id="{28275F5D-5E93-458B-B314-303ADEE56A96}"/>
                </a:ext>
              </a:extLst>
            </p:cNvPr>
            <p:cNvSpPr txBox="1">
              <a:spLocks/>
            </p:cNvSpPr>
            <p:nvPr/>
          </p:nvSpPr>
          <p:spPr>
            <a:xfrm>
              <a:off x="21780260" y="5868000"/>
              <a:ext cx="2285390" cy="1596555"/>
            </a:xfrm>
            <a:prstGeom prst="rect">
              <a:avLst/>
            </a:prstGeom>
          </p:spPr>
          <p:txBody>
            <a:bodyPr vert="horz" lIns="65350" tIns="32675" rIns="65350" bIns="32675" rtlCol="0" anchor="ctr"/>
            <a:lstStyle>
              <a:defPPr>
                <a:defRPr lang="zh-CN"/>
              </a:defPPr>
              <a:lvl1pPr marL="0" algn="l" defTabSz="1827530" rtl="0" eaLnBrk="1" latinLnBrk="0" hangingPunct="1">
                <a:defRPr sz="2400" b="1" kern="1200">
                  <a:solidFill>
                    <a:schemeClr val="tx1"/>
                  </a:solidFill>
                  <a:latin typeface="方正书宋_GBK" panose="03000509000000000000" pitchFamily="65" charset="-122"/>
                  <a:ea typeface="方正书宋_GBK" panose="03000509000000000000" pitchFamily="65" charset="-122"/>
                  <a:cs typeface="+mn-cs"/>
                </a:defRPr>
              </a:lvl1pPr>
              <a:lvl2pPr marL="913765" algn="l" defTabSz="1827530" rtl="0" eaLnBrk="1" latinLnBrk="0" hangingPunct="1">
                <a:defRPr sz="3600" kern="1200">
                  <a:solidFill>
                    <a:schemeClr val="tx1"/>
                  </a:solidFill>
                  <a:latin typeface="+mn-lt"/>
                  <a:ea typeface="+mn-ea"/>
                  <a:cs typeface="+mn-cs"/>
                </a:defRPr>
              </a:lvl2pPr>
              <a:lvl3pPr marL="1828165" algn="l" defTabSz="1827530" rtl="0" eaLnBrk="1" latinLnBrk="0" hangingPunct="1">
                <a:defRPr sz="3600" kern="1200">
                  <a:solidFill>
                    <a:schemeClr val="tx1"/>
                  </a:solidFill>
                  <a:latin typeface="+mn-lt"/>
                  <a:ea typeface="+mn-ea"/>
                  <a:cs typeface="+mn-cs"/>
                </a:defRPr>
              </a:lvl3pPr>
              <a:lvl4pPr marL="2741930" algn="l" defTabSz="1827530" rtl="0" eaLnBrk="1" latinLnBrk="0" hangingPunct="1">
                <a:defRPr sz="3600" kern="1200">
                  <a:solidFill>
                    <a:schemeClr val="tx1"/>
                  </a:solidFill>
                  <a:latin typeface="+mn-lt"/>
                  <a:ea typeface="+mn-ea"/>
                  <a:cs typeface="+mn-cs"/>
                </a:defRPr>
              </a:lvl4pPr>
              <a:lvl5pPr marL="3655695" algn="l" defTabSz="1827530" rtl="0" eaLnBrk="1" latinLnBrk="0" hangingPunct="1">
                <a:defRPr sz="3600" kern="1200">
                  <a:solidFill>
                    <a:schemeClr val="tx1"/>
                  </a:solidFill>
                  <a:latin typeface="+mn-lt"/>
                  <a:ea typeface="+mn-ea"/>
                  <a:cs typeface="+mn-cs"/>
                </a:defRPr>
              </a:lvl5pPr>
              <a:lvl6pPr marL="4570095" algn="l" defTabSz="1827530" rtl="0" eaLnBrk="1" latinLnBrk="0" hangingPunct="1">
                <a:defRPr sz="3600" kern="1200">
                  <a:solidFill>
                    <a:schemeClr val="tx1"/>
                  </a:solidFill>
                  <a:latin typeface="+mn-lt"/>
                  <a:ea typeface="+mn-ea"/>
                  <a:cs typeface="+mn-cs"/>
                </a:defRPr>
              </a:lvl6pPr>
              <a:lvl7pPr marL="5483860" algn="l" defTabSz="1827530" rtl="0" eaLnBrk="1" latinLnBrk="0" hangingPunct="1">
                <a:defRPr sz="3600" kern="1200">
                  <a:solidFill>
                    <a:schemeClr val="tx1"/>
                  </a:solidFill>
                  <a:latin typeface="+mn-lt"/>
                  <a:ea typeface="+mn-ea"/>
                  <a:cs typeface="+mn-cs"/>
                </a:defRPr>
              </a:lvl7pPr>
              <a:lvl8pPr marL="6397625" algn="l" defTabSz="1827530" rtl="0" eaLnBrk="1" latinLnBrk="0" hangingPunct="1">
                <a:defRPr sz="3600" kern="1200">
                  <a:solidFill>
                    <a:schemeClr val="tx1"/>
                  </a:solidFill>
                  <a:latin typeface="+mn-lt"/>
                  <a:ea typeface="+mn-ea"/>
                  <a:cs typeface="+mn-cs"/>
                </a:defRPr>
              </a:lvl8pPr>
              <a:lvl9pPr marL="7311390" algn="l" defTabSz="1827530" rtl="0" eaLnBrk="1" latinLnBrk="0" hangingPunct="1">
                <a:defRPr sz="3600" kern="1200">
                  <a:solidFill>
                    <a:schemeClr val="tx1"/>
                  </a:solidFill>
                  <a:latin typeface="+mn-lt"/>
                  <a:ea typeface="+mn-ea"/>
                  <a:cs typeface="+mn-cs"/>
                </a:defRPr>
              </a:lvl9pPr>
            </a:lstStyle>
            <a:p>
              <a:pPr algn="ctr" defTabSz="1826616">
                <a:defRPr/>
              </a:pPr>
              <a:r>
                <a:rPr lang="zh-CN" altLang="en-US" sz="3598" dirty="0">
                  <a:solidFill>
                    <a:prstClr val="black"/>
                  </a:solidFill>
                  <a:latin typeface="+mn-lt"/>
                  <a:ea typeface="宋体" panose="02010600030101010101" pitchFamily="2" charset="-122"/>
                  <a:sym typeface="+mn-lt"/>
                </a:rPr>
                <a:t>第</a:t>
              </a:r>
              <a:r>
                <a:rPr lang="en-US" altLang="zh-CN" sz="3598" dirty="0">
                  <a:solidFill>
                    <a:prstClr val="black"/>
                  </a:solidFill>
                  <a:latin typeface="+mn-lt"/>
                  <a:ea typeface="宋体" panose="02010600030101010101" pitchFamily="2" charset="-122"/>
                  <a:sym typeface="+mn-lt"/>
                </a:rPr>
                <a:t>27</a:t>
              </a:r>
              <a:r>
                <a:rPr lang="zh-CN" altLang="en-US" sz="3598" dirty="0">
                  <a:solidFill>
                    <a:prstClr val="black"/>
                  </a:solidFill>
                  <a:latin typeface="+mn-lt"/>
                  <a:ea typeface="宋体" panose="02010600030101010101" pitchFamily="2" charset="-122"/>
                  <a:sym typeface="+mn-lt"/>
                </a:rPr>
                <a:t>课  </a:t>
              </a:r>
              <a:endParaRPr lang="en-US" altLang="zh-CN" sz="3598" dirty="0">
                <a:solidFill>
                  <a:prstClr val="black"/>
                </a:solidFill>
                <a:latin typeface="+mn-lt"/>
                <a:ea typeface="宋体" panose="02010600030101010101" pitchFamily="2" charset="-122"/>
                <a:sym typeface="+mn-lt"/>
              </a:endParaRPr>
            </a:p>
            <a:p>
              <a:pPr algn="ctr" defTabSz="1826616">
                <a:defRPr/>
              </a:pPr>
              <a:r>
                <a:rPr lang="zh-CN" altLang="en-US" sz="3598" dirty="0">
                  <a:solidFill>
                    <a:prstClr val="black"/>
                  </a:solidFill>
                  <a:latin typeface="+mn-lt"/>
                  <a:ea typeface="宋体" panose="02010600030101010101" pitchFamily="2" charset="-122"/>
                  <a:sym typeface="+mn-lt"/>
                </a:rPr>
                <a:t>小积累</a:t>
              </a:r>
              <a:r>
                <a:rPr lang="en-US" altLang="zh-CN" sz="3598" dirty="0">
                  <a:solidFill>
                    <a:srgbClr val="FF0000"/>
                  </a:solidFill>
                  <a:latin typeface="+mn-lt"/>
                  <a:ea typeface="宋体" panose="02010600030101010101" pitchFamily="2" charset="-122"/>
                  <a:sym typeface="+mn-lt"/>
                </a:rPr>
                <a:t>P214</a:t>
              </a:r>
              <a:endParaRPr lang="zh-CN" altLang="en-US" sz="3598" dirty="0">
                <a:solidFill>
                  <a:srgbClr val="FF0000"/>
                </a:solidFill>
                <a:latin typeface="+mn-lt"/>
                <a:ea typeface="宋体" panose="02010600030101010101" pitchFamily="2" charset="-122"/>
                <a:sym typeface="+mn-lt"/>
              </a:endParaRPr>
            </a:p>
          </p:txBody>
        </p:sp>
      </p:grpSp>
      <p:pic>
        <p:nvPicPr>
          <p:cNvPr id="3" name="图片 2">
            <a:extLst>
              <a:ext uri="{FF2B5EF4-FFF2-40B4-BE49-F238E27FC236}">
                <a16:creationId xmlns:a16="http://schemas.microsoft.com/office/drawing/2014/main" xmlns="" id="{4214B854-C429-483E-A4B3-2F21A296D7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743" y="25938"/>
            <a:ext cx="4467510" cy="2158875"/>
          </a:xfrm>
          <a:prstGeom prst="rect">
            <a:avLst/>
          </a:prstGeom>
        </p:spPr>
      </p:pic>
      <p:sp>
        <p:nvSpPr>
          <p:cNvPr id="44" name="TextBox 1">
            <a:extLst>
              <a:ext uri="{FF2B5EF4-FFF2-40B4-BE49-F238E27FC236}">
                <a16:creationId xmlns:a16="http://schemas.microsoft.com/office/drawing/2014/main" xmlns="" id="{E48474AD-031A-44F2-8664-A3DE79933141}"/>
              </a:ext>
            </a:extLst>
          </p:cNvPr>
          <p:cNvSpPr txBox="1"/>
          <p:nvPr/>
        </p:nvSpPr>
        <p:spPr>
          <a:xfrm>
            <a:off x="5931433" y="1464405"/>
            <a:ext cx="11439467" cy="1004057"/>
          </a:xfrm>
          <a:prstGeom prst="rect">
            <a:avLst/>
          </a:prstGeom>
          <a:noFill/>
        </p:spPr>
        <p:txBody>
          <a:bodyPr wrap="square" rtlCol="0">
            <a:spAutoFit/>
          </a:bodyPr>
          <a:lstStyle/>
          <a:p>
            <a:pPr algn="ctr" defTabSz="1218149">
              <a:lnSpc>
                <a:spcPct val="120000"/>
              </a:lnSpc>
            </a:pPr>
            <a:r>
              <a:rPr lang="zh-CN" altLang="en-US" sz="5397" b="1" dirty="0">
                <a:solidFill>
                  <a:prstClr val="black"/>
                </a:solidFill>
                <a:ea typeface="微软雅黑" panose="020B0503020204020204" pitchFamily="34" charset="-122"/>
                <a:sym typeface="+mn-lt"/>
              </a:rPr>
              <a:t>加聚反应特点 </a:t>
            </a:r>
          </a:p>
        </p:txBody>
      </p:sp>
      <p:grpSp>
        <p:nvGrpSpPr>
          <p:cNvPr id="15" name="组合 14">
            <a:extLst>
              <a:ext uri="{FF2B5EF4-FFF2-40B4-BE49-F238E27FC236}">
                <a16:creationId xmlns:a16="http://schemas.microsoft.com/office/drawing/2014/main" xmlns="" id="{6A1E39C7-7349-412A-B876-63ACE961EC90}"/>
              </a:ext>
            </a:extLst>
          </p:cNvPr>
          <p:cNvGrpSpPr/>
          <p:nvPr/>
        </p:nvGrpSpPr>
        <p:grpSpPr>
          <a:xfrm>
            <a:off x="4505378" y="2869200"/>
            <a:ext cx="14350569" cy="4370578"/>
            <a:chOff x="4579770" y="4698000"/>
            <a:chExt cx="14350569" cy="4370578"/>
          </a:xfrm>
        </p:grpSpPr>
        <p:pic>
          <p:nvPicPr>
            <p:cNvPr id="14" name="图片 13" descr="图片包含 地图&#10;&#10;已生成极高可信度的说明">
              <a:extLst>
                <a:ext uri="{FF2B5EF4-FFF2-40B4-BE49-F238E27FC236}">
                  <a16:creationId xmlns:a16="http://schemas.microsoft.com/office/drawing/2014/main" xmlns="" id="{2CBCA704-8AEB-415C-A198-29261938BE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9770" y="4698000"/>
              <a:ext cx="14350569" cy="4320000"/>
            </a:xfrm>
            <a:prstGeom prst="rect">
              <a:avLst/>
            </a:prstGeom>
          </p:spPr>
        </p:pic>
        <p:sp>
          <p:nvSpPr>
            <p:cNvPr id="41" name="矩形: 圆角 40">
              <a:extLst>
                <a:ext uri="{FF2B5EF4-FFF2-40B4-BE49-F238E27FC236}">
                  <a16:creationId xmlns:a16="http://schemas.microsoft.com/office/drawing/2014/main" xmlns="" id="{2DFD618F-110A-400A-99C1-9530E3D2CFF0}"/>
                </a:ext>
              </a:extLst>
            </p:cNvPr>
            <p:cNvSpPr/>
            <p:nvPr/>
          </p:nvSpPr>
          <p:spPr>
            <a:xfrm>
              <a:off x="4815747" y="4882994"/>
              <a:ext cx="5301648" cy="1272140"/>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r>
                <a:rPr lang="zh-CN" altLang="en-US" sz="4800" b="1" dirty="0">
                  <a:solidFill>
                    <a:schemeClr val="tx1"/>
                  </a:solidFill>
                  <a:latin typeface="楷体" panose="02010609060101010101" pitchFamily="49" charset="-122"/>
                  <a:ea typeface="楷体" panose="02010609060101010101" pitchFamily="49" charset="-122"/>
                </a:rPr>
                <a:t>单体含不饱和键如乙烯</a:t>
              </a:r>
            </a:p>
          </p:txBody>
        </p:sp>
        <p:sp>
          <p:nvSpPr>
            <p:cNvPr id="37" name="矩形: 圆角 36">
              <a:extLst>
                <a:ext uri="{FF2B5EF4-FFF2-40B4-BE49-F238E27FC236}">
                  <a16:creationId xmlns:a16="http://schemas.microsoft.com/office/drawing/2014/main" xmlns="" id="{1453C336-9A1B-4258-8168-4BD178E6ADDF}"/>
                </a:ext>
              </a:extLst>
            </p:cNvPr>
            <p:cNvSpPr/>
            <p:nvPr/>
          </p:nvSpPr>
          <p:spPr>
            <a:xfrm>
              <a:off x="13265333" y="4882994"/>
              <a:ext cx="5301648" cy="1272140"/>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r>
                <a:rPr lang="zh-CN" altLang="en-US" sz="4800" b="1" dirty="0">
                  <a:solidFill>
                    <a:schemeClr val="tx1"/>
                  </a:solidFill>
                  <a:latin typeface="楷体" panose="02010609060101010101" pitchFamily="49" charset="-122"/>
                  <a:ea typeface="楷体" panose="02010609060101010101" pitchFamily="49" charset="-122"/>
                </a:rPr>
                <a:t>没有副产物生成</a:t>
              </a:r>
            </a:p>
          </p:txBody>
        </p:sp>
        <p:sp>
          <p:nvSpPr>
            <p:cNvPr id="38" name="矩形: 圆角 37">
              <a:extLst>
                <a:ext uri="{FF2B5EF4-FFF2-40B4-BE49-F238E27FC236}">
                  <a16:creationId xmlns:a16="http://schemas.microsoft.com/office/drawing/2014/main" xmlns="" id="{46FAE018-8A65-467A-A3F0-5C729654820E}"/>
                </a:ext>
              </a:extLst>
            </p:cNvPr>
            <p:cNvSpPr/>
            <p:nvPr/>
          </p:nvSpPr>
          <p:spPr>
            <a:xfrm>
              <a:off x="5424217" y="7158089"/>
              <a:ext cx="12716300" cy="1910489"/>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nSpc>
                  <a:spcPct val="120000"/>
                </a:lnSpc>
              </a:pPr>
              <a:r>
                <a:rPr lang="zh-CN" altLang="en-US" sz="4800" b="1" dirty="0">
                  <a:solidFill>
                    <a:schemeClr val="tx1"/>
                  </a:solidFill>
                  <a:latin typeface="楷体" panose="02010609060101010101" pitchFamily="49" charset="-122"/>
                  <a:ea typeface="楷体" panose="02010609060101010101" pitchFamily="49" charset="-122"/>
                </a:rPr>
                <a:t>链节和单体的化学组成相同（聚合物平均相对分子质量为链节的相对质量的</a:t>
              </a:r>
              <a:r>
                <a:rPr lang="en-US" altLang="zh-CN" sz="4800" b="1" i="1" dirty="0">
                  <a:solidFill>
                    <a:schemeClr val="tx1"/>
                  </a:solidFill>
                  <a:ea typeface="楷体" panose="02010609060101010101" pitchFamily="49" charset="-122"/>
                </a:rPr>
                <a:t>n</a:t>
              </a:r>
              <a:r>
                <a:rPr lang="zh-CN" altLang="en-US" sz="4800" b="1" dirty="0">
                  <a:solidFill>
                    <a:schemeClr val="tx1"/>
                  </a:solidFill>
                  <a:latin typeface="楷体" panose="02010609060101010101" pitchFamily="49" charset="-122"/>
                  <a:ea typeface="楷体" panose="02010609060101010101" pitchFamily="49" charset="-122"/>
                </a:rPr>
                <a:t>倍）</a:t>
              </a:r>
            </a:p>
          </p:txBody>
        </p:sp>
      </p:grpSp>
      <p:grpSp>
        <p:nvGrpSpPr>
          <p:cNvPr id="22" name="组合 21">
            <a:extLst>
              <a:ext uri="{FF2B5EF4-FFF2-40B4-BE49-F238E27FC236}">
                <a16:creationId xmlns:a16="http://schemas.microsoft.com/office/drawing/2014/main" xmlns="" id="{90B6E98B-A404-4D49-9F6E-DF80377DE6D3}"/>
              </a:ext>
            </a:extLst>
          </p:cNvPr>
          <p:cNvGrpSpPr/>
          <p:nvPr/>
        </p:nvGrpSpPr>
        <p:grpSpPr>
          <a:xfrm>
            <a:off x="5392255" y="7931596"/>
            <a:ext cx="11978645" cy="4319999"/>
            <a:chOff x="5392255" y="7931596"/>
            <a:chExt cx="11978645" cy="4319999"/>
          </a:xfrm>
        </p:grpSpPr>
        <p:pic>
          <p:nvPicPr>
            <p:cNvPr id="18" name="图片 17">
              <a:extLst>
                <a:ext uri="{FF2B5EF4-FFF2-40B4-BE49-F238E27FC236}">
                  <a16:creationId xmlns:a16="http://schemas.microsoft.com/office/drawing/2014/main" xmlns="" id="{EA745ADC-8FAE-4C1F-BA34-52AF76E477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37467" y="7931596"/>
              <a:ext cx="10333433" cy="4319999"/>
            </a:xfrm>
            <a:prstGeom prst="rect">
              <a:avLst/>
            </a:prstGeom>
          </p:spPr>
        </p:pic>
        <p:sp>
          <p:nvSpPr>
            <p:cNvPr id="21" name="椭圆 20">
              <a:extLst>
                <a:ext uri="{FF2B5EF4-FFF2-40B4-BE49-F238E27FC236}">
                  <a16:creationId xmlns:a16="http://schemas.microsoft.com/office/drawing/2014/main" xmlns="" id="{6F4EB4B6-1648-432C-B1A9-AF2B4AC32AB6}"/>
                </a:ext>
              </a:extLst>
            </p:cNvPr>
            <p:cNvSpPr/>
            <p:nvPr/>
          </p:nvSpPr>
          <p:spPr>
            <a:xfrm>
              <a:off x="5392255" y="8235930"/>
              <a:ext cx="1007462" cy="100746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latin typeface="黑体" panose="02010609060101010101" pitchFamily="49" charset="-122"/>
                  <a:ea typeface="黑体" panose="02010609060101010101" pitchFamily="49" charset="-122"/>
                </a:rPr>
                <a:t>例</a:t>
              </a:r>
            </a:p>
          </p:txBody>
        </p:sp>
      </p:grpSp>
    </p:spTree>
    <p:extLst>
      <p:ext uri="{BB962C8B-B14F-4D97-AF65-F5344CB8AC3E}">
        <p14:creationId xmlns:p14="http://schemas.microsoft.com/office/powerpoint/2010/main" val="161231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4ea5gtgv">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2976</TotalTime>
  <Words>8556</Words>
  <Application>Microsoft Office PowerPoint</Application>
  <PresentationFormat>自定义</PresentationFormat>
  <Paragraphs>1647</Paragraphs>
  <Slides>97</Slides>
  <Notes>0</Notes>
  <HiddenSlides>0</HiddenSlides>
  <MMClips>0</MMClips>
  <ScaleCrop>false</ScaleCrop>
  <HeadingPairs>
    <vt:vector size="6" baseType="variant">
      <vt:variant>
        <vt:lpstr>主题</vt:lpstr>
      </vt:variant>
      <vt:variant>
        <vt:i4>1</vt:i4>
      </vt:variant>
      <vt:variant>
        <vt:lpstr>嵌入 OLE 服务器</vt:lpstr>
      </vt:variant>
      <vt:variant>
        <vt:i4>3</vt:i4>
      </vt:variant>
      <vt:variant>
        <vt:lpstr>幻灯片标题</vt:lpstr>
      </vt:variant>
      <vt:variant>
        <vt:i4>97</vt:i4>
      </vt:variant>
    </vt:vector>
  </HeadingPairs>
  <TitlesOfParts>
    <vt:vector size="101" baseType="lpstr">
      <vt:lpstr>Office 主题​​</vt:lpstr>
      <vt:lpstr>CS ChemDraw Drawing</vt:lpstr>
      <vt:lpstr>Equation</vt:lpstr>
      <vt:lpstr>MathType 6.0 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韩煜杰</dc:creator>
  <cp:lastModifiedBy>封</cp:lastModifiedBy>
  <cp:revision>456</cp:revision>
  <dcterms:created xsi:type="dcterms:W3CDTF">2018-03-13T09:36:44Z</dcterms:created>
  <dcterms:modified xsi:type="dcterms:W3CDTF">2018-04-27T08:02:20Z</dcterms:modified>
</cp:coreProperties>
</file>