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5"/>
  </p:notesMasterIdLst>
  <p:sldIdLst>
    <p:sldId id="256" r:id="rId2"/>
    <p:sldId id="452" r:id="rId3"/>
    <p:sldId id="257" r:id="rId4"/>
    <p:sldId id="258" r:id="rId5"/>
    <p:sldId id="259" r:id="rId6"/>
    <p:sldId id="260" r:id="rId7"/>
    <p:sldId id="431" r:id="rId8"/>
    <p:sldId id="435" r:id="rId9"/>
    <p:sldId id="438" r:id="rId10"/>
    <p:sldId id="439" r:id="rId11"/>
    <p:sldId id="440" r:id="rId12"/>
    <p:sldId id="441" r:id="rId13"/>
    <p:sldId id="455" r:id="rId1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884" y="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37DD30-F7EE-4902-BC90-41BC61E47990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EFB528-CDC7-43F8-96EE-995C35F3D6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907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EFB528-CDC7-43F8-96EE-995C35F3D6F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959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EFB528-CDC7-43F8-96EE-995C35F3D6F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959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72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728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2728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29831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/>
              <a:t>单击此处编辑母版副标题样式</a:t>
            </a:r>
            <a:endParaRPr kumimoji="0" lang="en-US"/>
          </a:p>
        </p:txBody>
      </p:sp>
      <p:sp>
        <p:nvSpPr>
          <p:cNvPr id="28" name="日期占位符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10" name="矩形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矩形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矩形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直接连接符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直接连接符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矩形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椭圆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椭圆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椭圆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灯片编号占位符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8" name="内容占位符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页脚占位符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9" name="矩形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接连接符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直接连接符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直接连接符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矩形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椭圆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椭圆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椭圆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椭圆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椭圆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9" name="内容占位符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内容占位符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3" name="内容占位符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12" name="文本占位符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4" name="文本占位符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8" name="直接连接符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矩形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直接连接符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椭圆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内容占位符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21" name="日期占位符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22" name="灯片编号占位符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3" name="页脚占位符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椭圆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zh-CN" altLang="en-US"/>
              <a:t>单击图标添加图片</a:t>
            </a:r>
            <a:endParaRPr kumimoji="0" 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</p:txBody>
      </p:sp>
      <p:sp>
        <p:nvSpPr>
          <p:cNvPr id="10" name="直接连接符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矩形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直接连接符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直接连接符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直接连接符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日期占位符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1" name="页脚占位符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CN" altLang="en-US"/>
              <a:t>单击此处编辑母版文本样式</a:t>
            </a:r>
          </a:p>
          <a:p>
            <a:pPr lvl="1" eaLnBrk="1" latinLnBrk="0" hangingPunct="1"/>
            <a:r>
              <a:rPr lang="zh-CN" altLang="en-US"/>
              <a:t>第二级</a:t>
            </a:r>
          </a:p>
          <a:p>
            <a:pPr lvl="2" eaLnBrk="1" latinLnBrk="0" hangingPunct="1"/>
            <a:r>
              <a:rPr lang="zh-CN" altLang="en-US"/>
              <a:t>第三级</a:t>
            </a:r>
          </a:p>
          <a:p>
            <a:pPr lvl="3" eaLnBrk="1" latinLnBrk="0" hangingPunct="1"/>
            <a:r>
              <a:rPr lang="zh-CN" altLang="en-US"/>
              <a:t>第四级</a:t>
            </a:r>
          </a:p>
          <a:p>
            <a:pPr lvl="4" eaLnBrk="1" latinLnBrk="0" hangingPunct="1"/>
            <a:r>
              <a:rPr lang="zh-CN" altLang="en-US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94719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直接连接符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标题占位符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zh-CN" altLang="en-US"/>
              <a:t>单击此处编辑母版标题样式</a:t>
            </a:r>
            <a:endParaRPr kumimoji="0" lang="en-US"/>
          </a:p>
        </p:txBody>
      </p:sp>
      <p:sp>
        <p:nvSpPr>
          <p:cNvPr id="13" name="文本占位符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/>
              <a:t>单击此处编辑母版文本样式</a:t>
            </a:r>
          </a:p>
          <a:p>
            <a:pPr lvl="1" eaLnBrk="1" latinLnBrk="0" hangingPunct="1"/>
            <a:r>
              <a:rPr kumimoji="0" lang="zh-CN" altLang="en-US"/>
              <a:t>第二级</a:t>
            </a:r>
          </a:p>
          <a:p>
            <a:pPr lvl="2" eaLnBrk="1" latinLnBrk="0" hangingPunct="1"/>
            <a:r>
              <a:rPr kumimoji="0" lang="zh-CN" altLang="en-US"/>
              <a:t>第三级</a:t>
            </a:r>
          </a:p>
          <a:p>
            <a:pPr lvl="3" eaLnBrk="1" latinLnBrk="0" hangingPunct="1"/>
            <a:r>
              <a:rPr kumimoji="0" lang="zh-CN" altLang="en-US"/>
              <a:t>第四级</a:t>
            </a:r>
          </a:p>
          <a:p>
            <a:pPr lvl="4" eaLnBrk="1" latinLnBrk="0" hangingPunct="1"/>
            <a:r>
              <a:rPr kumimoji="0" lang="zh-CN" altLang="en-US"/>
              <a:t>第五级</a:t>
            </a:r>
            <a:endParaRPr kumimoji="0" lang="en-US"/>
          </a:p>
        </p:txBody>
      </p:sp>
      <p:sp>
        <p:nvSpPr>
          <p:cNvPr id="14" name="日期占位符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42DEF9B-959A-4D56-9F59-11329040F1C1}" type="datetimeFigureOut">
              <a:rPr lang="zh-CN" altLang="en-US" smtClean="0"/>
              <a:t>2021/2/24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直接连接符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直接连接符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矩形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直接连接符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椭圆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灯片编号占位符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96F85AD-CC06-4B01-AED9-B2A0E0E5266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file:///E:\Youku%20Files\download\&#24503;&#22283;&#33879;&#21517;&#33067;&#21475;&#31168;&#20027;&#25345;&#20154;Kaya%20Yanar&#35527;&#24503;&#25991;&#23450;&#20896;&#35422;der,%20die,%20das_&#26631;&#28165;.flv" TargetMode="External"/><Relationship Id="rId5" Type="http://schemas.openxmlformats.org/officeDocument/2006/relationships/image" Target="../media/image9.jpg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de-DE" altLang="zh-CN" sz="4400" dirty="0"/>
              <a:t>Wiederholung</a:t>
            </a:r>
            <a:endParaRPr lang="zh-CN" altLang="en-US" sz="4400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5652120" y="5075330"/>
            <a:ext cx="2592288" cy="369894"/>
          </a:xfrm>
        </p:spPr>
        <p:txBody>
          <a:bodyPr/>
          <a:lstStyle/>
          <a:p>
            <a:r>
              <a:rPr lang="de-DE" altLang="zh-CN" dirty="0"/>
              <a:t>Einheit 1– Einheit 3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16378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4426" y="332656"/>
            <a:ext cx="4875147" cy="6046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8110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635896" y="1196752"/>
            <a:ext cx="5112568" cy="792088"/>
          </a:xfrm>
        </p:spPr>
        <p:txBody>
          <a:bodyPr>
            <a:noAutofit/>
          </a:bodyPr>
          <a:lstStyle/>
          <a:p>
            <a:r>
              <a:rPr lang="de-DE" altLang="zh-CN" sz="2800" dirty="0"/>
              <a:t>Sie ist _______   ___________.</a:t>
            </a:r>
            <a:endParaRPr lang="zh-CN" altLang="en-US" sz="2800" dirty="0"/>
          </a:p>
        </p:txBody>
      </p:sp>
      <p:pic>
        <p:nvPicPr>
          <p:cNvPr id="1025" name="Picture 1" descr="C:\Users\Administrator\AppData\Roaming\Tencent\Users\493525575\QQ\WinTemp\RichOle\{8_%WBX)6@`THMEBJ}X[2@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0" y="1978536"/>
            <a:ext cx="3607296" cy="2746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内容占位符 2"/>
          <p:cNvSpPr txBox="1">
            <a:spLocks/>
          </p:cNvSpPr>
          <p:nvPr/>
        </p:nvSpPr>
        <p:spPr>
          <a:xfrm>
            <a:off x="3635896" y="332656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Was ist das?</a:t>
            </a:r>
            <a:endParaRPr lang="zh-CN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5220072" y="117758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/>
              <a:t>eine</a:t>
            </a:r>
            <a:endParaRPr lang="zh-CN" altLang="en-US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6732240" y="1177588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/>
              <a:t>Katze</a:t>
            </a:r>
            <a:endParaRPr lang="zh-CN" altLang="en-US" sz="2800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635896" y="1988840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Wie heißt sie?</a:t>
            </a:r>
            <a:endParaRPr lang="zh-CN" altLang="en-US" sz="2800" dirty="0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3635896" y="2708920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Sie heißt Miao.</a:t>
            </a:r>
            <a:endParaRPr lang="zh-CN" altLang="en-US" sz="2800" dirty="0"/>
          </a:p>
        </p:txBody>
      </p:sp>
      <p:sp>
        <p:nvSpPr>
          <p:cNvPr id="12" name="内容占位符 2"/>
          <p:cNvSpPr txBox="1">
            <a:spLocks/>
          </p:cNvSpPr>
          <p:nvPr/>
        </p:nvSpPr>
        <p:spPr>
          <a:xfrm>
            <a:off x="3635896" y="4221088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Sie kommt aus China.</a:t>
            </a:r>
            <a:endParaRPr lang="zh-CN" altLang="en-US" sz="2800" dirty="0"/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3671900" y="3501008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Woher kommt sie?</a:t>
            </a:r>
            <a:endParaRPr lang="zh-CN" altLang="en-US" sz="2800" dirty="0"/>
          </a:p>
        </p:txBody>
      </p:sp>
      <p:sp>
        <p:nvSpPr>
          <p:cNvPr id="13" name="内容占位符 2">
            <a:extLst>
              <a:ext uri="{FF2B5EF4-FFF2-40B4-BE49-F238E27FC236}">
                <a16:creationId xmlns:a16="http://schemas.microsoft.com/office/drawing/2014/main" id="{0849560E-6606-4F8B-A386-0699697FBC13}"/>
              </a:ext>
            </a:extLst>
          </p:cNvPr>
          <p:cNvSpPr txBox="1">
            <a:spLocks/>
          </p:cNvSpPr>
          <p:nvPr/>
        </p:nvSpPr>
        <p:spPr>
          <a:xfrm>
            <a:off x="3671900" y="5589240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Sie </a:t>
            </a:r>
            <a:r>
              <a:rPr lang="en-US" altLang="zh-CN" sz="2800" dirty="0" err="1"/>
              <a:t>wohn</a:t>
            </a:r>
            <a:r>
              <a:rPr lang="de-DE" altLang="zh-CN" sz="2800" dirty="0"/>
              <a:t>t in Guangzhou.</a:t>
            </a:r>
            <a:endParaRPr lang="zh-CN" altLang="en-US" sz="2800" dirty="0"/>
          </a:p>
        </p:txBody>
      </p:sp>
      <p:sp>
        <p:nvSpPr>
          <p:cNvPr id="15" name="内容占位符 2">
            <a:extLst>
              <a:ext uri="{FF2B5EF4-FFF2-40B4-BE49-F238E27FC236}">
                <a16:creationId xmlns:a16="http://schemas.microsoft.com/office/drawing/2014/main" id="{A4DE54E2-33E1-4E8F-AC56-BA52DE1DE193}"/>
              </a:ext>
            </a:extLst>
          </p:cNvPr>
          <p:cNvSpPr txBox="1">
            <a:spLocks/>
          </p:cNvSpPr>
          <p:nvPr/>
        </p:nvSpPr>
        <p:spPr>
          <a:xfrm>
            <a:off x="3635896" y="4905164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Wo wohnt sie?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0503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2" grpId="0"/>
      <p:bldP spid="14" grpId="0"/>
      <p:bldP spid="13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 txBox="1">
            <a:spLocks/>
          </p:cNvSpPr>
          <p:nvPr/>
        </p:nvSpPr>
        <p:spPr>
          <a:xfrm>
            <a:off x="3635896" y="332655"/>
            <a:ext cx="5112568" cy="1512169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Sie ist sehr aktiv. Sie begrüßt allen.</a:t>
            </a:r>
            <a:r>
              <a:rPr lang="zh-CN" altLang="en-US" sz="2800" dirty="0"/>
              <a:t>（给大家打招呼）</a:t>
            </a:r>
            <a:r>
              <a:rPr lang="en-US" altLang="zh-CN" sz="2800" dirty="0" err="1"/>
              <a:t>Wie</a:t>
            </a:r>
            <a:r>
              <a:rPr lang="en-US" altLang="zh-CN" sz="2800" dirty="0"/>
              <a:t>?</a:t>
            </a:r>
            <a:endParaRPr lang="zh-CN" altLang="en-US" sz="2800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 rot="20610630">
            <a:off x="3838169" y="2181220"/>
            <a:ext cx="1296144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Hallo!</a:t>
            </a:r>
            <a:endParaRPr lang="zh-CN" altLang="en-US" sz="2800" dirty="0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 rot="1359462">
            <a:off x="5790555" y="2552543"/>
            <a:ext cx="223224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Guten Tag!</a:t>
            </a:r>
            <a:endParaRPr lang="zh-CN" altLang="en-US" sz="2800" dirty="0"/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3923928" y="3284984"/>
            <a:ext cx="2880320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Guten Morgen!</a:t>
            </a:r>
            <a:endParaRPr lang="zh-CN" altLang="en-US" sz="2800" dirty="0"/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 rot="528383">
            <a:off x="2946474" y="4452589"/>
            <a:ext cx="2856385" cy="62045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Guten Abend!</a:t>
            </a:r>
            <a:endParaRPr lang="zh-CN" altLang="en-US" sz="2800" dirty="0"/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6156176" y="4221088"/>
            <a:ext cx="2880320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Gute Nacht!</a:t>
            </a:r>
            <a:endParaRPr lang="zh-CN" altLang="en-US" sz="2800" dirty="0"/>
          </a:p>
        </p:txBody>
      </p:sp>
      <p:sp>
        <p:nvSpPr>
          <p:cNvPr id="18" name="内容占位符 2"/>
          <p:cNvSpPr txBox="1">
            <a:spLocks/>
          </p:cNvSpPr>
          <p:nvPr/>
        </p:nvSpPr>
        <p:spPr>
          <a:xfrm>
            <a:off x="2123728" y="5373216"/>
            <a:ext cx="2362513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Wie geht´s?</a:t>
            </a:r>
            <a:endParaRPr lang="zh-CN" altLang="en-US" sz="2800" dirty="0"/>
          </a:p>
        </p:txBody>
      </p:sp>
      <p:sp>
        <p:nvSpPr>
          <p:cNvPr id="19" name="内容占位符 2"/>
          <p:cNvSpPr txBox="1">
            <a:spLocks/>
          </p:cNvSpPr>
          <p:nvPr/>
        </p:nvSpPr>
        <p:spPr>
          <a:xfrm>
            <a:off x="4788024" y="5805264"/>
            <a:ext cx="3456384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de-DE" altLang="zh-CN" sz="2800" dirty="0"/>
              <a:t>Wie geht es Ihnen?</a:t>
            </a:r>
            <a:endParaRPr lang="zh-CN" altLang="en-US" sz="2800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537310"/>
            <a:ext cx="2899802" cy="2899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48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3203848" y="1340768"/>
            <a:ext cx="5328592" cy="1080120"/>
          </a:xfrm>
        </p:spPr>
        <p:txBody>
          <a:bodyPr>
            <a:noAutofit/>
          </a:bodyPr>
          <a:lstStyle/>
          <a:p>
            <a:r>
              <a:rPr lang="de-DE" altLang="zh-CN" sz="2800" dirty="0"/>
              <a:t>Sie mag            und  </a:t>
            </a:r>
            <a:endParaRPr lang="zh-CN" altLang="en-US" sz="2800" dirty="0"/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3203848" y="548680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Was mag sie?</a:t>
            </a:r>
            <a:endParaRPr lang="zh-CN" alt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932040" y="134076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/>
              <a:t>essen</a:t>
            </a:r>
            <a:endParaRPr lang="zh-CN" altLang="en-US" sz="2800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3203848" y="2564904"/>
            <a:ext cx="5400600" cy="43204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Wie ist seine Handynummer?</a:t>
            </a:r>
            <a:endParaRPr lang="zh-CN" altLang="en-US" sz="2800" dirty="0"/>
          </a:p>
        </p:txBody>
      </p:sp>
      <p:sp>
        <p:nvSpPr>
          <p:cNvPr id="9" name="内容占位符 2"/>
          <p:cNvSpPr txBox="1">
            <a:spLocks/>
          </p:cNvSpPr>
          <p:nvPr/>
        </p:nvSpPr>
        <p:spPr>
          <a:xfrm>
            <a:off x="3275856" y="3356992"/>
            <a:ext cx="5112568" cy="93610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Seine Handynummer ist</a:t>
            </a:r>
            <a:r>
              <a:rPr lang="zh-CN" altLang="en-US" sz="2800" dirty="0"/>
              <a:t> </a:t>
            </a:r>
            <a:r>
              <a:rPr lang="de-DE" altLang="zh-CN" sz="2800" dirty="0"/>
              <a:t>17502446967.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6" y="332656"/>
            <a:ext cx="2286000" cy="2286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816" y="3268588"/>
            <a:ext cx="2718048" cy="271804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491880" y="1897668"/>
            <a:ext cx="2727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800" dirty="0"/>
              <a:t>Handy spielen. 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712362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2"/>
          <p:cNvSpPr txBox="1">
            <a:spLocks/>
          </p:cNvSpPr>
          <p:nvPr/>
        </p:nvSpPr>
        <p:spPr>
          <a:xfrm>
            <a:off x="2771800" y="548680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Was ist sein Lieblingstier?</a:t>
            </a:r>
            <a:endParaRPr lang="zh-CN" altLang="en-US" sz="2800" dirty="0"/>
          </a:p>
        </p:txBody>
      </p:sp>
      <p:sp>
        <p:nvSpPr>
          <p:cNvPr id="8" name="内容占位符 2"/>
          <p:cNvSpPr txBox="1">
            <a:spLocks/>
          </p:cNvSpPr>
          <p:nvPr/>
        </p:nvSpPr>
        <p:spPr>
          <a:xfrm>
            <a:off x="2771800" y="1268760"/>
            <a:ext cx="6027238" cy="6755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Sein Lieblingstier ist der Pinguin.</a:t>
            </a:r>
            <a:endParaRPr lang="zh-CN" altLang="en-US" sz="2800" dirty="0"/>
          </a:p>
        </p:txBody>
      </p:sp>
      <p:pic>
        <p:nvPicPr>
          <p:cNvPr id="2049" name="Picture 1" descr="C:\Users\Administrator\AppData\Roaming\Tencent\Users\493525575\QQ\WinTemp\RichOle\8{B9N$_K@2`8C5_13C~@H3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857500" cy="275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573016"/>
            <a:ext cx="2592288" cy="2592288"/>
          </a:xfrm>
          <a:prstGeom prst="rect">
            <a:avLst/>
          </a:prstGeom>
        </p:spPr>
      </p:pic>
      <p:sp>
        <p:nvSpPr>
          <p:cNvPr id="13" name="内容占位符 2"/>
          <p:cNvSpPr txBox="1">
            <a:spLocks/>
          </p:cNvSpPr>
          <p:nvPr/>
        </p:nvSpPr>
        <p:spPr>
          <a:xfrm>
            <a:off x="2915816" y="3573016"/>
            <a:ext cx="5112568" cy="792088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他有一个女性朋友。</a:t>
            </a:r>
          </a:p>
        </p:txBody>
      </p:sp>
      <p:sp>
        <p:nvSpPr>
          <p:cNvPr id="14" name="内容占位符 2"/>
          <p:cNvSpPr txBox="1">
            <a:spLocks/>
          </p:cNvSpPr>
          <p:nvPr/>
        </p:nvSpPr>
        <p:spPr>
          <a:xfrm>
            <a:off x="2924200" y="4273330"/>
            <a:ext cx="6027238" cy="7398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Er hat eine Freundin.</a:t>
            </a: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987824" y="4993410"/>
            <a:ext cx="6027238" cy="7398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他有一只宠物。</a:t>
            </a:r>
            <a:endParaRPr lang="de-DE" altLang="zh-CN" sz="2800" dirty="0"/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2987824" y="5641482"/>
            <a:ext cx="6027238" cy="739846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de-DE" altLang="zh-CN" sz="2800" dirty="0"/>
              <a:t>Er hat ein Haus</a:t>
            </a:r>
            <a:r>
              <a:rPr lang="en-US" altLang="zh-CN" sz="2800" dirty="0"/>
              <a:t>t</a:t>
            </a:r>
            <a:r>
              <a:rPr lang="de-DE" altLang="zh-CN" sz="2800" dirty="0"/>
              <a:t>ier.</a:t>
            </a: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89040"/>
            <a:ext cx="2441426" cy="2441426"/>
          </a:xfrm>
          <a:prstGeom prst="rect">
            <a:avLst/>
          </a:prstGeom>
        </p:spPr>
      </p:pic>
      <p:sp>
        <p:nvSpPr>
          <p:cNvPr id="12" name="动作按钮: 影片 11">
            <a:hlinkClick r:id="rId6" action="ppaction://hlinkfile" highlightClick="1"/>
          </p:cNvPr>
          <p:cNvSpPr/>
          <p:nvPr/>
        </p:nvSpPr>
        <p:spPr>
          <a:xfrm>
            <a:off x="8028384" y="5733256"/>
            <a:ext cx="770654" cy="792088"/>
          </a:xfrm>
          <a:prstGeom prst="actionButtonMovi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7657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13" grpId="0"/>
      <p:bldP spid="14" grpId="0"/>
      <p:bldP spid="16" grpId="0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5566" y="1022894"/>
            <a:ext cx="106802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100" dirty="0">
                <a:solidFill>
                  <a:schemeClr val="tx1"/>
                </a:solidFill>
                <a:latin typeface="+mn-ea"/>
              </a:rPr>
              <a:t>数到</a:t>
            </a:r>
            <a:r>
              <a:rPr lang="en-US" altLang="zh-CN" sz="2100" dirty="0">
                <a:solidFill>
                  <a:schemeClr val="tx1"/>
                </a:solidFill>
                <a:latin typeface="+mn-ea"/>
              </a:rPr>
              <a:t>10</a:t>
            </a:r>
            <a:endParaRPr lang="zh-CN" altLang="en-US" sz="2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43634" y="1022894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komm_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du komm__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210616" y="1022894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-Guten Tag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-  .................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006992" y="1022894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bin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du _______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773974" y="1022894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Wie.....? Wo....?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Woher.....?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15566" y="2019066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Wohnst du in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Berlin?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982548" y="1924347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 Tiere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der..., das..., die...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788724" y="1924347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 Sätze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mag...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5542639" y="1924347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mag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du _______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332485" y="1924348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Magst du Fußball?</a:t>
            </a:r>
          </a:p>
        </p:txBody>
      </p:sp>
      <p:sp>
        <p:nvSpPr>
          <p:cNvPr id="13" name="矩形 12"/>
          <p:cNvSpPr/>
          <p:nvPr/>
        </p:nvSpPr>
        <p:spPr>
          <a:xfrm>
            <a:off x="215566" y="3018504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 Wörter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Sport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1982548" y="3018504"/>
            <a:ext cx="1652667" cy="829598"/>
            <a:chOff x="2643052" y="2882537"/>
            <a:chExt cx="2203269" cy="1105987"/>
          </a:xfrm>
        </p:grpSpPr>
        <p:sp>
          <p:nvSpPr>
            <p:cNvPr id="14" name="矩形 13"/>
            <p:cNvSpPr/>
            <p:nvPr/>
          </p:nvSpPr>
          <p:spPr>
            <a:xfrm>
              <a:off x="2643052" y="2882537"/>
              <a:ext cx="2203269" cy="110598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altLang="zh-CN" dirty="0">
                  <a:solidFill>
                    <a:schemeClr val="tx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Was ist das?</a:t>
              </a:r>
            </a:p>
            <a:p>
              <a:pPr algn="ctr"/>
              <a:endPara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36643" y="3513909"/>
              <a:ext cx="1816085" cy="407194"/>
            </a:xfrm>
            <a:prstGeom prst="rect">
              <a:avLst/>
            </a:prstGeom>
          </p:spPr>
        </p:pic>
      </p:grpSp>
      <p:sp>
        <p:nvSpPr>
          <p:cNvPr id="17" name="矩形 16"/>
          <p:cNvSpPr/>
          <p:nvPr/>
        </p:nvSpPr>
        <p:spPr>
          <a:xfrm>
            <a:off x="3788724" y="3018504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Wo wohnst du?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607965" y="3018504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3 Städte in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D/A/CH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374947" y="2989214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 Kuli,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....Bleistift,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....... Schere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5566" y="4044072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209" indent="-257209" algn="ctr">
              <a:buFontTx/>
              <a:buChar char="-"/>
            </a:pPr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Hallo, wie geht´s?</a:t>
            </a:r>
          </a:p>
          <a:p>
            <a:pPr marL="257209" indent="-257209" algn="ctr">
              <a:buFontTx/>
              <a:buChar char="-"/>
            </a:pPr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................</a:t>
            </a:r>
          </a:p>
        </p:txBody>
      </p:sp>
      <p:sp>
        <p:nvSpPr>
          <p:cNvPr id="22" name="矩形 21"/>
          <p:cNvSpPr/>
          <p:nvPr/>
        </p:nvSpPr>
        <p:spPr>
          <a:xfrm>
            <a:off x="1989080" y="4044072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Wie heißt dein Freund/deine Freundin?</a:t>
            </a:r>
          </a:p>
        </p:txBody>
      </p:sp>
      <p:sp>
        <p:nvSpPr>
          <p:cNvPr id="23" name="矩形 22"/>
          <p:cNvSpPr/>
          <p:nvPr/>
        </p:nvSpPr>
        <p:spPr>
          <a:xfrm>
            <a:off x="3788724" y="4044072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Hast du eine Katze?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5607965" y="4044072"/>
            <a:ext cx="1770741" cy="950558"/>
            <a:chOff x="7476312" y="4249783"/>
            <a:chExt cx="2360681" cy="1267245"/>
          </a:xfrm>
        </p:grpSpPr>
        <p:sp>
          <p:nvSpPr>
            <p:cNvPr id="24" name="矩形 23"/>
            <p:cNvSpPr/>
            <p:nvPr/>
          </p:nvSpPr>
          <p:spPr>
            <a:xfrm>
              <a:off x="7476312" y="4249783"/>
              <a:ext cx="2203269" cy="110598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altLang="zh-CN" dirty="0">
                  <a:solidFill>
                    <a:schemeClr val="tx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Ist das ein Spitzer?</a:t>
              </a:r>
            </a:p>
          </p:txBody>
        </p:sp>
        <p:pic>
          <p:nvPicPr>
            <p:cNvPr id="25" name="图片 2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87962">
              <a:off x="9206746" y="4717309"/>
              <a:ext cx="630247" cy="799719"/>
            </a:xfrm>
            <a:prstGeom prst="rect">
              <a:avLst/>
            </a:prstGeom>
          </p:spPr>
        </p:pic>
      </p:grpSp>
      <p:grpSp>
        <p:nvGrpSpPr>
          <p:cNvPr id="29" name="组合 28"/>
          <p:cNvGrpSpPr/>
          <p:nvPr/>
        </p:nvGrpSpPr>
        <p:grpSpPr>
          <a:xfrm>
            <a:off x="7384747" y="4044071"/>
            <a:ext cx="1652667" cy="1259811"/>
            <a:chOff x="9845047" y="4249782"/>
            <a:chExt cx="2203269" cy="1679529"/>
          </a:xfrm>
        </p:grpSpPr>
        <p:sp>
          <p:nvSpPr>
            <p:cNvPr id="27" name="矩形 26"/>
            <p:cNvSpPr/>
            <p:nvPr/>
          </p:nvSpPr>
          <p:spPr>
            <a:xfrm>
              <a:off x="9845047" y="4249782"/>
              <a:ext cx="2203269" cy="110598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altLang="zh-CN" dirty="0">
                  <a:solidFill>
                    <a:schemeClr val="tx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Wie heißt das auf Deutsch?</a:t>
              </a:r>
              <a:endParaRPr lang="zh-CN" altLang="en-US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52924" y="5179010"/>
              <a:ext cx="1187513" cy="750301"/>
            </a:xfrm>
            <a:prstGeom prst="rect">
              <a:avLst/>
            </a:prstGeom>
          </p:spPr>
        </p:pic>
      </p:grpSp>
      <p:sp>
        <p:nvSpPr>
          <p:cNvPr id="30" name="矩形 29"/>
          <p:cNvSpPr/>
          <p:nvPr/>
        </p:nvSpPr>
        <p:spPr>
          <a:xfrm>
            <a:off x="215565" y="5081272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habe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du _______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89080" y="5076394"/>
            <a:ext cx="1652667" cy="100743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P</a:t>
            </a:r>
            <a:r>
              <a:rPr lang="en-US" altLang="zh-CN" dirty="0" err="1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lural</a:t>
            </a:r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: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das Buch,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die _________ </a:t>
            </a:r>
          </a:p>
        </p:txBody>
      </p:sp>
      <p:sp>
        <p:nvSpPr>
          <p:cNvPr id="32" name="矩形 31"/>
          <p:cNvSpPr/>
          <p:nvPr/>
        </p:nvSpPr>
        <p:spPr>
          <a:xfrm>
            <a:off x="3788723" y="5076393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Magst du Sport?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5607965" y="5076392"/>
            <a:ext cx="2429326" cy="846866"/>
            <a:chOff x="7476313" y="5626030"/>
            <a:chExt cx="3238680" cy="1129007"/>
          </a:xfrm>
        </p:grpSpPr>
        <p:sp>
          <p:nvSpPr>
            <p:cNvPr id="34" name="矩形 33"/>
            <p:cNvSpPr/>
            <p:nvPr/>
          </p:nvSpPr>
          <p:spPr>
            <a:xfrm>
              <a:off x="7476313" y="5626030"/>
              <a:ext cx="2203269" cy="1105987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altLang="zh-CN" dirty="0">
                  <a:solidFill>
                    <a:schemeClr val="tx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Wie heißt das auf Deutsch?</a:t>
              </a:r>
              <a:endParaRPr lang="zh-CN" altLang="en-US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92492" y="5632536"/>
              <a:ext cx="1122501" cy="1122501"/>
            </a:xfrm>
            <a:prstGeom prst="rect">
              <a:avLst/>
            </a:prstGeom>
          </p:spPr>
        </p:pic>
      </p:grpSp>
      <p:sp>
        <p:nvSpPr>
          <p:cNvPr id="33" name="TextBox 32"/>
          <p:cNvSpPr txBox="1"/>
          <p:nvPr/>
        </p:nvSpPr>
        <p:spPr>
          <a:xfrm>
            <a:off x="2632605" y="1043067"/>
            <a:ext cx="3025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</a:rPr>
              <a:t>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2565361" y="1328853"/>
            <a:ext cx="49174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st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3486601" y="1281783"/>
            <a:ext cx="15203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Guten Tag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477017" y="1315406"/>
            <a:ext cx="15203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bist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45227" y="2256819"/>
            <a:ext cx="15203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magst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7616051" y="2902963"/>
            <a:ext cx="58840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der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437855" y="3158490"/>
            <a:ext cx="58840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der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538721" y="3430827"/>
            <a:ext cx="58840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die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596930" y="4451114"/>
            <a:ext cx="14540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Danke, ... Und dir?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755534" y="5367385"/>
            <a:ext cx="72701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hast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520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0" grpId="0" animBg="1"/>
      <p:bldP spid="31" grpId="0" animBg="1"/>
      <p:bldP spid="32" grpId="0" animBg="1"/>
      <p:bldP spid="33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17675" y="1757775"/>
            <a:ext cx="106802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sz="2100" dirty="0">
                <a:solidFill>
                  <a:schemeClr val="tx1"/>
                </a:solidFill>
                <a:latin typeface="+mn-ea"/>
              </a:rPr>
              <a:t>10</a:t>
            </a:r>
            <a:r>
              <a:rPr lang="zh-CN" altLang="en-US" sz="2100" dirty="0">
                <a:solidFill>
                  <a:schemeClr val="tx1"/>
                </a:solidFill>
                <a:latin typeface="+mn-ea"/>
              </a:rPr>
              <a:t>数到</a:t>
            </a:r>
            <a:r>
              <a:rPr lang="en-US" altLang="zh-CN" sz="2100" dirty="0">
                <a:solidFill>
                  <a:schemeClr val="tx1"/>
                </a:solidFill>
                <a:latin typeface="+mn-ea"/>
              </a:rPr>
              <a:t>20</a:t>
            </a:r>
            <a:endParaRPr lang="zh-CN" altLang="en-US" sz="2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557949" y="1757775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spiel_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du spiel__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119838" y="1709396"/>
            <a:ext cx="1652667" cy="7348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ich komme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du _______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444208" y="1637397"/>
            <a:ext cx="1761186" cy="818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Deine Handynummer ist.....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1520" y="3020041"/>
            <a:ext cx="2018447" cy="81816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 Tafel,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....Füller,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....... Buch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582651" y="2800631"/>
            <a:ext cx="2061357" cy="1154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Artikel</a:t>
            </a:r>
            <a:r>
              <a:rPr lang="en-US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+Plural</a:t>
            </a:r>
            <a:endParaRPr lang="de-DE" altLang="zh-CN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...Bleistift..., 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...Heft..., </a:t>
            </a:r>
          </a:p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...Katze...</a:t>
            </a:r>
            <a:endParaRPr lang="zh-CN" altLang="en-US" dirty="0">
              <a:solidFill>
                <a:schemeClr val="tx1"/>
              </a:solidFill>
              <a:latin typeface="Arial Unicode MS" panose="020B0604020202020204" pitchFamily="34" charset="-122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939058" y="3030128"/>
            <a:ext cx="1652667" cy="8295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altLang="zh-CN" dirty="0">
                <a:solidFill>
                  <a:schemeClr val="tx1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rPr>
              <a:t>Magst du Rap-Musik?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4922978" y="2783147"/>
            <a:ext cx="1875629" cy="1337071"/>
            <a:chOff x="3026228" y="3396481"/>
            <a:chExt cx="2500513" cy="1782529"/>
          </a:xfrm>
        </p:grpSpPr>
        <p:sp>
          <p:nvSpPr>
            <p:cNvPr id="23" name="矩形 22"/>
            <p:cNvSpPr/>
            <p:nvPr/>
          </p:nvSpPr>
          <p:spPr>
            <a:xfrm>
              <a:off x="3026228" y="3396481"/>
              <a:ext cx="2500513" cy="1782529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de-DE" altLang="zh-CN" dirty="0">
                  <a:solidFill>
                    <a:schemeClr val="tx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Kommst du aus </a:t>
              </a:r>
            </a:p>
            <a:p>
              <a:pPr algn="ctr"/>
              <a:r>
                <a:rPr lang="de-DE" altLang="zh-CN" dirty="0">
                  <a:solidFill>
                    <a:schemeClr val="tx1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?</a:t>
              </a:r>
            </a:p>
          </p:txBody>
        </p:sp>
        <p:sp>
          <p:nvSpPr>
            <p:cNvPr id="33" name="矩形 32"/>
            <p:cNvSpPr/>
            <p:nvPr/>
          </p:nvSpPr>
          <p:spPr>
            <a:xfrm>
              <a:off x="3254188" y="4287746"/>
              <a:ext cx="873675" cy="160280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5" name="矩形 34"/>
            <p:cNvSpPr/>
            <p:nvPr/>
          </p:nvSpPr>
          <p:spPr>
            <a:xfrm>
              <a:off x="3254188" y="4482215"/>
              <a:ext cx="873675" cy="160280"/>
            </a:xfrm>
            <a:prstGeom prst="rect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  <p:sp>
          <p:nvSpPr>
            <p:cNvPr id="36" name="矩形 35"/>
            <p:cNvSpPr/>
            <p:nvPr/>
          </p:nvSpPr>
          <p:spPr>
            <a:xfrm>
              <a:off x="3258671" y="4648062"/>
              <a:ext cx="873675" cy="160280"/>
            </a:xfrm>
            <a:prstGeom prst="rect">
              <a:avLst/>
            </a:prstGeom>
            <a:solidFill>
              <a:srgbClr val="FFFF00"/>
            </a:solidFill>
            <a:ln>
              <a:solidFill>
                <a:srgbClr val="FFFF00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350"/>
            </a:p>
          </p:txBody>
        </p:sp>
      </p:grpSp>
      <p:sp>
        <p:nvSpPr>
          <p:cNvPr id="17" name="TextBox 16"/>
          <p:cNvSpPr txBox="1"/>
          <p:nvPr/>
        </p:nvSpPr>
        <p:spPr>
          <a:xfrm>
            <a:off x="2672952" y="1775354"/>
            <a:ext cx="30259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</a:rPr>
              <a:t>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05708" y="2061141"/>
            <a:ext cx="470707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st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552333" y="1974370"/>
            <a:ext cx="13863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kommst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66336" y="2903631"/>
            <a:ext cx="77038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</a:rPr>
              <a:t>die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6336" y="3163171"/>
            <a:ext cx="8430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</a:rPr>
              <a:t>der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344" y="3444927"/>
            <a:ext cx="77008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</a:rPr>
              <a:t>das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693466" y="2982431"/>
            <a:ext cx="65505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</a:rPr>
              <a:t>der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883051" y="2991049"/>
            <a:ext cx="53401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-e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09348" y="3243480"/>
            <a:ext cx="719299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das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729516" y="3243934"/>
            <a:ext cx="53401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-e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837480" y="3553000"/>
            <a:ext cx="84353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die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809143" y="3539353"/>
            <a:ext cx="53401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</a:rPr>
              <a:t>-n</a:t>
            </a:r>
            <a:endParaRPr lang="zh-CN" altLang="en-US" sz="21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4616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8" grpId="0" animBg="1"/>
      <p:bldP spid="9" grpId="0" animBg="1"/>
      <p:bldP spid="12" grpId="0" animBg="1"/>
      <p:bldP spid="17" grpId="0"/>
      <p:bldP spid="18" grpId="0"/>
      <p:bldP spid="19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4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230245" y="1203267"/>
            <a:ext cx="6695586" cy="489595"/>
            <a:chOff x="-1052408" y="215798"/>
            <a:chExt cx="8926286" cy="652708"/>
          </a:xfrm>
        </p:grpSpPr>
        <p:sp>
          <p:nvSpPr>
            <p:cNvPr id="6" name="9"/>
            <p:cNvSpPr txBox="1"/>
            <p:nvPr/>
          </p:nvSpPr>
          <p:spPr>
            <a:xfrm>
              <a:off x="-942517" y="215798"/>
              <a:ext cx="5982055" cy="430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de-DE" altLang="zh-CN" sz="2100" dirty="0">
                  <a:latin typeface="微软雅黑" pitchFamily="34" charset="-122"/>
                  <a:ea typeface="微软雅黑" pitchFamily="34" charset="-122"/>
                </a:rPr>
                <a:t>Personalpronomen und Verben</a:t>
              </a:r>
              <a:endParaRPr lang="zh-CN" altLang="en-US" sz="21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7" name="品 11"/>
            <p:cNvCxnSpPr>
              <a:cxnSpLocks/>
            </p:cNvCxnSpPr>
            <p:nvPr>
              <p:custDataLst>
                <p:tags r:id="rId1"/>
              </p:custDataLst>
            </p:nvPr>
          </p:nvCxnSpPr>
          <p:spPr>
            <a:xfrm>
              <a:off x="-1052408" y="868506"/>
              <a:ext cx="8926286" cy="0"/>
            </a:xfrm>
            <a:prstGeom prst="line">
              <a:avLst/>
            </a:prstGeom>
            <a:noFill/>
            <a:ln w="38100" cap="flat" cmpd="sng" algn="ctr">
              <a:solidFill>
                <a:srgbClr val="025C6F"/>
              </a:solidFill>
              <a:prstDash val="solid"/>
              <a:miter lim="800000"/>
            </a:ln>
            <a:effectLst/>
          </p:spPr>
        </p:cxnSp>
      </p:grpSp>
      <p:grpSp>
        <p:nvGrpSpPr>
          <p:cNvPr id="11" name="组合 10"/>
          <p:cNvGrpSpPr/>
          <p:nvPr/>
        </p:nvGrpSpPr>
        <p:grpSpPr>
          <a:xfrm>
            <a:off x="63520" y="1827115"/>
            <a:ext cx="3267849" cy="2579813"/>
            <a:chOff x="438150" y="2997693"/>
            <a:chExt cx="3104153" cy="3439303"/>
          </a:xfrm>
        </p:grpSpPr>
        <p:sp>
          <p:nvSpPr>
            <p:cNvPr id="12" name="文本框 8"/>
            <p:cNvSpPr txBox="1"/>
            <p:nvPr/>
          </p:nvSpPr>
          <p:spPr>
            <a:xfrm>
              <a:off x="438150" y="2997693"/>
              <a:ext cx="1836420" cy="605830"/>
            </a:xfrm>
            <a:prstGeom prst="roundRect">
              <a:avLst>
                <a:gd name="adj" fmla="val 50000"/>
              </a:avLst>
            </a:prstGeom>
            <a:solidFill>
              <a:srgbClr val="025C6F"/>
            </a:solidFill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l"/>
              <a:r>
                <a:rPr lang="zh-CN" altLang="en-US" sz="1500" b="1" dirty="0"/>
                <a:t>一般变化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19537" y="3565302"/>
              <a:ext cx="3022766" cy="28716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规则：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ich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          du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          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er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es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sie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          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wir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sie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Sie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           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ihr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</a:p>
          </p:txBody>
        </p:sp>
      </p:grpSp>
      <p:sp>
        <p:nvSpPr>
          <p:cNvPr id="18" name="文本框 14"/>
          <p:cNvSpPr txBox="1"/>
          <p:nvPr/>
        </p:nvSpPr>
        <p:spPr>
          <a:xfrm>
            <a:off x="3889291" y="1827115"/>
            <a:ext cx="1377494" cy="454432"/>
          </a:xfrm>
          <a:prstGeom prst="roundRect">
            <a:avLst>
              <a:gd name="adj" fmla="val 50000"/>
            </a:avLst>
          </a:prstGeom>
          <a:solidFill>
            <a:srgbClr val="025C6F"/>
          </a:solidFill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填一填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49155" y="2281119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071830" y="2683671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</a:t>
            </a:r>
            <a:r>
              <a:rPr lang="en-US" altLang="zh-CN" sz="2100" dirty="0" err="1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831681" y="311494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76290" y="3510307"/>
            <a:ext cx="686718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</a:t>
            </a:r>
            <a:r>
              <a:rPr lang="en-US" altLang="zh-CN" sz="2100" dirty="0" err="1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159242" y="3951217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811455" y="2365316"/>
          <a:ext cx="4368783" cy="2056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7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764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75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285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kommen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schreiben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spielen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ich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komm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schreib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spiel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du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komm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schreib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spiel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er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es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komm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schreib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spiel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wir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komm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schreib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spiel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ihr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komm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schreib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spiel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672742" y="266944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795715" y="265341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727041" y="2656774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655931" y="3005667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778902" y="3009030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7720315" y="301239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669380" y="335197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2438" y="336542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723678" y="3358699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653248" y="3645024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795714" y="3681469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7716954" y="369491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672743" y="404122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795714" y="403449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727041" y="4040605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b="1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b="1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1270261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  <p:bldP spid="22" grpId="0"/>
      <p:bldP spid="23" grpId="0"/>
      <p:bldP spid="24" grpId="0"/>
      <p:bldP spid="20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230245" y="1203267"/>
            <a:ext cx="6695586" cy="489595"/>
            <a:chOff x="-1052408" y="215798"/>
            <a:chExt cx="8926286" cy="652708"/>
          </a:xfrm>
        </p:grpSpPr>
        <p:sp>
          <p:nvSpPr>
            <p:cNvPr id="6" name="9"/>
            <p:cNvSpPr txBox="1"/>
            <p:nvPr/>
          </p:nvSpPr>
          <p:spPr>
            <a:xfrm>
              <a:off x="-942517" y="215798"/>
              <a:ext cx="5982055" cy="430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de-DE" altLang="zh-CN" sz="2100" dirty="0">
                  <a:latin typeface="微软雅黑" pitchFamily="34" charset="-122"/>
                  <a:ea typeface="微软雅黑" pitchFamily="34" charset="-122"/>
                </a:rPr>
                <a:t>Personalpronomen und Verben</a:t>
              </a:r>
              <a:endParaRPr lang="zh-CN" altLang="en-US" sz="21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7" name="品 11"/>
            <p:cNvCxnSpPr>
              <a:cxnSpLocks/>
            </p:cNvCxnSpPr>
            <p:nvPr>
              <p:custDataLst>
                <p:tags r:id="rId1"/>
              </p:custDataLst>
            </p:nvPr>
          </p:nvCxnSpPr>
          <p:spPr>
            <a:xfrm>
              <a:off x="-1052408" y="868506"/>
              <a:ext cx="8926286" cy="0"/>
            </a:xfrm>
            <a:prstGeom prst="line">
              <a:avLst/>
            </a:prstGeom>
            <a:noFill/>
            <a:ln w="38100" cap="flat" cmpd="sng" algn="ctr">
              <a:solidFill>
                <a:srgbClr val="025C6F"/>
              </a:solidFill>
              <a:prstDash val="solid"/>
              <a:miter lim="800000"/>
            </a:ln>
            <a:effectLst/>
          </p:spPr>
        </p:cxnSp>
      </p:grpSp>
      <p:grpSp>
        <p:nvGrpSpPr>
          <p:cNvPr id="11" name="组合 10"/>
          <p:cNvGrpSpPr/>
          <p:nvPr/>
        </p:nvGrpSpPr>
        <p:grpSpPr>
          <a:xfrm>
            <a:off x="63520" y="1827115"/>
            <a:ext cx="3267849" cy="3420043"/>
            <a:chOff x="438150" y="2997693"/>
            <a:chExt cx="3104153" cy="4559464"/>
          </a:xfrm>
        </p:grpSpPr>
        <p:sp>
          <p:nvSpPr>
            <p:cNvPr id="12" name="文本框 8"/>
            <p:cNvSpPr txBox="1"/>
            <p:nvPr/>
          </p:nvSpPr>
          <p:spPr>
            <a:xfrm>
              <a:off x="438150" y="2997693"/>
              <a:ext cx="1836420" cy="605831"/>
            </a:xfrm>
            <a:prstGeom prst="roundRect">
              <a:avLst>
                <a:gd name="adj" fmla="val 50000"/>
              </a:avLst>
            </a:prstGeom>
            <a:solidFill>
              <a:srgbClr val="7030A0"/>
            </a:solidFill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l"/>
              <a:r>
                <a:rPr lang="zh-CN" altLang="en-US" sz="1500" b="1" dirty="0"/>
                <a:t>不规则变化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19537" y="3565302"/>
              <a:ext cx="3022766" cy="3991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情况</a:t>
              </a:r>
              <a:r>
                <a:rPr lang="en-US" altLang="zh-CN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r>
                <a:rPr lang="zh-CN" altLang="en-US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：动词词干的结尾字母是</a:t>
              </a:r>
              <a:r>
                <a:rPr lang="en-US" altLang="zh-CN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</a:t>
              </a:r>
              <a:r>
                <a:rPr lang="zh-CN" altLang="en-US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或</a:t>
              </a:r>
              <a:r>
                <a:rPr lang="de-DE" altLang="zh-CN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ß.</a:t>
              </a:r>
              <a:endParaRPr lang="en-US" altLang="zh-CN" sz="21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ich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du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er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es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sie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wir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sie</a:t>
              </a:r>
              <a:r>
                <a:rPr lang="en-US" altLang="zh-CN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/</a:t>
              </a: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Sie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  <a:endParaRPr lang="en-US" altLang="zh-CN" sz="2100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en-US" altLang="zh-CN" sz="2100" dirty="0" err="1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ihr</a:t>
              </a:r>
              <a:r>
                <a:rPr lang="zh-CN" altLang="en-US" sz="2100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的词尾</a:t>
              </a:r>
            </a:p>
          </p:txBody>
        </p:sp>
      </p:grpSp>
      <p:sp>
        <p:nvSpPr>
          <p:cNvPr id="18" name="文本框 14"/>
          <p:cNvSpPr txBox="1"/>
          <p:nvPr/>
        </p:nvSpPr>
        <p:spPr>
          <a:xfrm>
            <a:off x="3889291" y="1827115"/>
            <a:ext cx="1377494" cy="454432"/>
          </a:xfrm>
          <a:prstGeom prst="roundRect">
            <a:avLst>
              <a:gd name="adj" fmla="val 50000"/>
            </a:avLst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填一填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302588" y="312211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302588" y="3528934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996782" y="3952117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205945" y="4354670"/>
            <a:ext cx="78268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</a:t>
            </a:r>
            <a:r>
              <a:rPr lang="en-US" altLang="zh-CN" sz="2100" dirty="0" err="1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312674" y="477831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-t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811455" y="2365316"/>
          <a:ext cx="3218911" cy="2056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78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699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041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1285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hassen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heißen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ich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hass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heiß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du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hass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heiß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er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es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hass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heiß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wir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hass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heiß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ihr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hass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heiß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511356" y="265936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23378" y="265341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04633" y="3005667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526738" y="3009030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18082" y="335197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530101" y="3355336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521445" y="368819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513290" y="3681469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501271" y="404122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513290" y="403449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488039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/>
      <p:bldP spid="22" grpId="0"/>
      <p:bldP spid="23" grpId="0"/>
      <p:bldP spid="24" grpId="0"/>
      <p:bldP spid="20" grpId="0"/>
      <p:bldP spid="25" grpId="0"/>
      <p:bldP spid="27" grpId="0"/>
      <p:bldP spid="28" grpId="0"/>
      <p:bldP spid="30" grpId="0"/>
      <p:bldP spid="31" grpId="0"/>
      <p:bldP spid="33" grpId="0"/>
      <p:bldP spid="34" grpId="0"/>
      <p:bldP spid="36" grpId="0"/>
      <p:bldP spid="3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230245" y="1203267"/>
            <a:ext cx="6695586" cy="489595"/>
            <a:chOff x="-1052408" y="215798"/>
            <a:chExt cx="8926286" cy="652708"/>
          </a:xfrm>
        </p:grpSpPr>
        <p:sp>
          <p:nvSpPr>
            <p:cNvPr id="6" name="9"/>
            <p:cNvSpPr txBox="1"/>
            <p:nvPr/>
          </p:nvSpPr>
          <p:spPr>
            <a:xfrm>
              <a:off x="-942517" y="215798"/>
              <a:ext cx="5982055" cy="430830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/>
              <a:r>
                <a:rPr lang="de-DE" altLang="zh-CN" sz="2100" dirty="0">
                  <a:latin typeface="微软雅黑" pitchFamily="34" charset="-122"/>
                  <a:ea typeface="微软雅黑" pitchFamily="34" charset="-122"/>
                </a:rPr>
                <a:t>Personalpronomen und Verben</a:t>
              </a:r>
              <a:endParaRPr lang="zh-CN" altLang="en-US" sz="21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7" name="品 11"/>
            <p:cNvCxnSpPr>
              <a:cxnSpLocks/>
            </p:cNvCxnSpPr>
            <p:nvPr>
              <p:custDataLst>
                <p:tags r:id="rId1"/>
              </p:custDataLst>
            </p:nvPr>
          </p:nvCxnSpPr>
          <p:spPr>
            <a:xfrm>
              <a:off x="-1052408" y="868506"/>
              <a:ext cx="8926286" cy="0"/>
            </a:xfrm>
            <a:prstGeom prst="line">
              <a:avLst/>
            </a:prstGeom>
            <a:noFill/>
            <a:ln w="38100" cap="flat" cmpd="sng" algn="ctr">
              <a:solidFill>
                <a:srgbClr val="025C6F"/>
              </a:solidFill>
              <a:prstDash val="solid"/>
              <a:miter lim="800000"/>
            </a:ln>
            <a:effectLst/>
          </p:spPr>
        </p:cxnSp>
      </p:grpSp>
      <p:grpSp>
        <p:nvGrpSpPr>
          <p:cNvPr id="11" name="组合 10"/>
          <p:cNvGrpSpPr/>
          <p:nvPr/>
        </p:nvGrpSpPr>
        <p:grpSpPr>
          <a:xfrm>
            <a:off x="63520" y="1827115"/>
            <a:ext cx="3267849" cy="1739583"/>
            <a:chOff x="438150" y="2997693"/>
            <a:chExt cx="3104153" cy="2319142"/>
          </a:xfrm>
        </p:grpSpPr>
        <p:sp>
          <p:nvSpPr>
            <p:cNvPr id="12" name="文本框 8"/>
            <p:cNvSpPr txBox="1"/>
            <p:nvPr/>
          </p:nvSpPr>
          <p:spPr>
            <a:xfrm>
              <a:off x="438150" y="2997693"/>
              <a:ext cx="1836420" cy="605830"/>
            </a:xfrm>
            <a:prstGeom prst="roundRect">
              <a:avLst>
                <a:gd name="adj" fmla="val 50000"/>
              </a:avLst>
            </a:prstGeom>
            <a:solidFill>
              <a:srgbClr val="7030A0"/>
            </a:solidFill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defRPr>
              </a:lvl1pPr>
            </a:lstStyle>
            <a:p>
              <a:pPr algn="l"/>
              <a:r>
                <a:rPr lang="zh-CN" altLang="en-US" sz="1500" b="1" dirty="0"/>
                <a:t>不规则变化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19537" y="3565302"/>
              <a:ext cx="3022766" cy="175153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情况</a:t>
              </a:r>
              <a:r>
                <a:rPr lang="en-US" altLang="zh-CN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r>
                <a:rPr lang="zh-CN" altLang="en-US" sz="2100" b="1" dirty="0"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：动词是不规则变化动词。已经学过的不规则变化动词见右表</a:t>
              </a:r>
              <a:endParaRPr lang="en-US" altLang="zh-CN" sz="2100" b="1" dirty="0"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8" name="文本框 14"/>
          <p:cNvSpPr txBox="1"/>
          <p:nvPr/>
        </p:nvSpPr>
        <p:spPr>
          <a:xfrm>
            <a:off x="3889291" y="1827115"/>
            <a:ext cx="1377494" cy="454432"/>
          </a:xfrm>
          <a:prstGeom prst="roundRect">
            <a:avLst>
              <a:gd name="adj" fmla="val 50000"/>
            </a:avLst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r>
              <a:rPr lang="zh-CN" altLang="en-US" sz="1500" b="1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不规则动词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/>
        </p:nvGraphicFramePr>
        <p:xfrm>
          <a:off x="3811454" y="2365316"/>
          <a:ext cx="3752924" cy="20560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35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349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29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29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1285">
                <a:tc>
                  <a:txBody>
                    <a:bodyPr/>
                    <a:lstStyle/>
                    <a:p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ha</a:t>
                      </a:r>
                      <a:r>
                        <a:rPr lang="en-US" altLang="zh-CN" sz="1400" dirty="0"/>
                        <a:t>ben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mögen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sein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ich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hab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mag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r>
                        <a:rPr lang="de-DE" altLang="zh-CN" sz="1400" dirty="0"/>
                        <a:t>bin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du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mag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bist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er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es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mag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ist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wir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r>
                        <a:rPr lang="en-US" altLang="zh-CN" sz="1800" dirty="0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/</a:t>
                      </a:r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Sie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mög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sind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42945">
                <a:tc>
                  <a:txBody>
                    <a:bodyPr/>
                    <a:lstStyle/>
                    <a:p>
                      <a:r>
                        <a:rPr lang="en-US" altLang="zh-CN" sz="1800" dirty="0" err="1">
                          <a:latin typeface="微软雅黑 Light" panose="020B0502040204020203" pitchFamily="34" charset="-122"/>
                          <a:ea typeface="微软雅黑 Light" panose="020B0502040204020203" pitchFamily="34" charset="-122"/>
                        </a:rPr>
                        <a:t>ihr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hab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mög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tc>
                  <a:txBody>
                    <a:bodyPr/>
                    <a:lstStyle/>
                    <a:p>
                      <a:pPr marL="0" marR="0" indent="0" algn="l" defTabSz="121917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de-DE" altLang="zh-CN" sz="1400" dirty="0"/>
                        <a:t>seid</a:t>
                      </a:r>
                      <a:endParaRPr lang="zh-CN" altLang="en-US" sz="1400" dirty="0"/>
                    </a:p>
                  </a:txBody>
                  <a:tcPr marL="68589" marR="68589" marT="34294" marB="34294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5442767" y="2659362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18461" y="3005667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6301372" y="3018829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st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12313" y="335197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43056" y="3688193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307521" y="3710864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en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452279" y="4051018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317320" y="4063894"/>
            <a:ext cx="57493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altLang="zh-CN" sz="2100" dirty="0">
                <a:solidFill>
                  <a:srgbClr val="FF0000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t</a:t>
            </a:r>
            <a:endParaRPr lang="zh-CN" altLang="en-US" sz="2100" dirty="0">
              <a:solidFill>
                <a:srgbClr val="FF0000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7131436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decel="100000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7" grpId="0"/>
      <p:bldP spid="28" grpId="0"/>
      <p:bldP spid="30" grpId="0"/>
      <p:bldP spid="33" grpId="0"/>
      <p:bldP spid="34" grpId="0"/>
      <p:bldP spid="36" grpId="0"/>
      <p:bldP spid="3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230245" y="1201265"/>
            <a:ext cx="6695586" cy="491596"/>
            <a:chOff x="-1052408" y="213130"/>
            <a:chExt cx="8926286" cy="655376"/>
          </a:xfrm>
        </p:grpSpPr>
        <p:sp>
          <p:nvSpPr>
            <p:cNvPr id="6" name="9"/>
            <p:cNvSpPr txBox="1"/>
            <p:nvPr/>
          </p:nvSpPr>
          <p:spPr>
            <a:xfrm>
              <a:off x="1693107" y="213130"/>
              <a:ext cx="3435255" cy="43083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marL="0" lvl="1" algn="ctr"/>
              <a:r>
                <a:rPr lang="de-DE" altLang="zh-CN" sz="2100" dirty="0">
                  <a:latin typeface="微软雅黑" pitchFamily="34" charset="-122"/>
                  <a:ea typeface="微软雅黑" pitchFamily="34" charset="-122"/>
                </a:rPr>
                <a:t>Grammatikspiel</a:t>
              </a:r>
              <a:endParaRPr lang="zh-CN" altLang="en-US" sz="2100" dirty="0">
                <a:latin typeface="微软雅黑" pitchFamily="34" charset="-122"/>
                <a:ea typeface="微软雅黑" pitchFamily="34" charset="-122"/>
              </a:endParaRPr>
            </a:p>
          </p:txBody>
        </p:sp>
        <p:cxnSp>
          <p:nvCxnSpPr>
            <p:cNvPr id="7" name="品 11"/>
            <p:cNvCxnSpPr>
              <a:cxnSpLocks/>
            </p:cNvCxnSpPr>
            <p:nvPr>
              <p:custDataLst>
                <p:tags r:id="rId1"/>
              </p:custDataLst>
            </p:nvPr>
          </p:nvCxnSpPr>
          <p:spPr>
            <a:xfrm>
              <a:off x="-1052408" y="868506"/>
              <a:ext cx="8926286" cy="0"/>
            </a:xfrm>
            <a:prstGeom prst="line">
              <a:avLst/>
            </a:prstGeom>
            <a:noFill/>
            <a:ln w="38100" cap="flat" cmpd="sng" algn="ctr">
              <a:solidFill>
                <a:srgbClr val="025C6F"/>
              </a:solidFill>
              <a:prstDash val="solid"/>
              <a:miter lim="800000"/>
            </a:ln>
            <a:effectLst/>
          </p:spPr>
        </p:cxnSp>
      </p:grpSp>
      <p:grpSp>
        <p:nvGrpSpPr>
          <p:cNvPr id="8" name="组合 7"/>
          <p:cNvGrpSpPr/>
          <p:nvPr/>
        </p:nvGrpSpPr>
        <p:grpSpPr>
          <a:xfrm>
            <a:off x="81401" y="2283983"/>
            <a:ext cx="4810967" cy="3265947"/>
            <a:chOff x="3175" y="1397000"/>
            <a:chExt cx="4595148" cy="3119438"/>
          </a:xfrm>
        </p:grpSpPr>
        <p:grpSp>
          <p:nvGrpSpPr>
            <p:cNvPr id="9" name="组合 8"/>
            <p:cNvGrpSpPr>
              <a:grpSpLocks/>
            </p:cNvGrpSpPr>
            <p:nvPr/>
          </p:nvGrpSpPr>
          <p:grpSpPr bwMode="auto">
            <a:xfrm>
              <a:off x="3175" y="1995488"/>
              <a:ext cx="2630488" cy="2520950"/>
              <a:chOff x="0" y="1707654"/>
              <a:chExt cx="2630776" cy="2520082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0" y="1707654"/>
                <a:ext cx="2630776" cy="2520082"/>
              </a:xfrm>
              <a:prstGeom prst="rect">
                <a:avLst/>
              </a:prstGeom>
              <a:solidFill>
                <a:srgbClr val="025C6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>
                      <a:lumMod val="50000"/>
                    </a:schemeClr>
                  </a:solidFill>
                </a:endParaRP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76208" y="1948871"/>
                <a:ext cx="2535516" cy="1606283"/>
              </a:xfrm>
              <a:prstGeom prst="rect">
                <a:avLst/>
              </a:prstGeom>
            </p:spPr>
            <p:txBody>
              <a:bodyPr lIns="68566" tIns="34282" rIns="68566" bIns="34282">
                <a:spAutoFit/>
              </a:bodyPr>
              <a:lstStyle/>
              <a:p>
                <a:pPr algn="just" defTabSz="685651">
                  <a:lnSpc>
                    <a:spcPct val="150000"/>
                  </a:lnSpc>
                  <a:defRPr/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每人扔两次骰子：</a:t>
                </a:r>
                <a:endParaRPr lang="en-US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just" defTabSz="685651">
                  <a:lnSpc>
                    <a:spcPct val="150000"/>
                  </a:lnSpc>
                  <a:defRPr/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第</a:t>
                </a:r>
                <a:r>
                  <a:rPr lang="en-US" altLang="zh-CN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1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次代表走的步数；</a:t>
                </a:r>
                <a:endParaRPr lang="en-US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just" defTabSz="685651">
                  <a:lnSpc>
                    <a:spcPct val="150000"/>
                  </a:lnSpc>
                  <a:defRPr/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第</a:t>
                </a:r>
                <a:r>
                  <a:rPr lang="en-US" altLang="zh-CN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2</a:t>
                </a:r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次代表主语；</a:t>
                </a:r>
                <a:endParaRPr lang="en-US" altLang="zh-CN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endParaRPr>
              </a:p>
              <a:p>
                <a:pPr algn="just" defTabSz="685651">
                  <a:lnSpc>
                    <a:spcPct val="150000"/>
                  </a:lnSpc>
                  <a:defRPr/>
                </a:pPr>
                <a:r>
                  <a:rPr lang="zh-CN" altLang="en-US" dirty="0">
                    <a:solidFill>
                      <a:schemeClr val="bg1"/>
                    </a:solidFill>
                    <a:latin typeface="微软雅黑" pitchFamily="34" charset="-122"/>
                    <a:ea typeface="微软雅黑" pitchFamily="34" charset="-122"/>
                  </a:rPr>
                  <a:t>说出动词变化的正确形式</a:t>
                </a:r>
              </a:p>
            </p:txBody>
          </p:sp>
        </p:grpSp>
        <p:sp>
          <p:nvSpPr>
            <p:cNvPr id="11" name="TextBox 17"/>
            <p:cNvSpPr txBox="1">
              <a:spLocks noChangeArrowheads="1"/>
            </p:cNvSpPr>
            <p:nvPr/>
          </p:nvSpPr>
          <p:spPr bwMode="auto">
            <a:xfrm>
              <a:off x="149225" y="1397000"/>
              <a:ext cx="2519363" cy="3527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b="1" dirty="0">
                  <a:latin typeface="微软雅黑"/>
                  <a:ea typeface="微软雅黑"/>
                  <a:cs typeface="微软雅黑"/>
                </a:rPr>
                <a:t>游戏规则</a:t>
              </a:r>
            </a:p>
          </p:txBody>
        </p:sp>
        <p:sp>
          <p:nvSpPr>
            <p:cNvPr id="22" name="椭圆 21"/>
            <p:cNvSpPr/>
            <p:nvPr/>
          </p:nvSpPr>
          <p:spPr bwMode="auto">
            <a:xfrm>
              <a:off x="4014123" y="1459289"/>
              <a:ext cx="584200" cy="5842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3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 bwMode="auto">
            <a:xfrm>
              <a:off x="4014123" y="2579351"/>
              <a:ext cx="584200" cy="585787"/>
            </a:xfrm>
            <a:prstGeom prst="ellipse">
              <a:avLst/>
            </a:prstGeom>
            <a:solidFill>
              <a:srgbClr val="025C6F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3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8" name="椭圆 17"/>
            <p:cNvSpPr/>
            <p:nvPr/>
          </p:nvSpPr>
          <p:spPr bwMode="auto">
            <a:xfrm>
              <a:off x="4014123" y="3749551"/>
              <a:ext cx="584200" cy="5842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33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15" name="矩形 14"/>
            <p:cNvSpPr>
              <a:spLocks noChangeArrowheads="1"/>
            </p:cNvSpPr>
            <p:nvPr/>
          </p:nvSpPr>
          <p:spPr bwMode="auto">
            <a:xfrm>
              <a:off x="3139253" y="1677397"/>
              <a:ext cx="577036" cy="23205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just">
                <a:lnSpc>
                  <a:spcPts val="900"/>
                </a:lnSpc>
              </a:pPr>
              <a:r>
                <a:rPr lang="de-DE" altLang="zh-CN" sz="2100" dirty="0">
                  <a:latin typeface="微软雅黑"/>
                  <a:ea typeface="微软雅黑"/>
                  <a:cs typeface="微软雅黑"/>
                </a:rPr>
                <a:t>ich</a:t>
              </a:r>
              <a:endParaRPr lang="zh-CN" altLang="en-US" sz="2100" dirty="0">
                <a:latin typeface="微软雅黑"/>
                <a:ea typeface="微软雅黑"/>
                <a:cs typeface="微软雅黑"/>
              </a:endParaRPr>
            </a:p>
          </p:txBody>
        </p:sp>
      </p:grpSp>
      <p:sp>
        <p:nvSpPr>
          <p:cNvPr id="26" name="椭圆 25"/>
          <p:cNvSpPr/>
          <p:nvPr/>
        </p:nvSpPr>
        <p:spPr bwMode="auto">
          <a:xfrm>
            <a:off x="5694101" y="2350661"/>
            <a:ext cx="611638" cy="613299"/>
          </a:xfrm>
          <a:prstGeom prst="ellipse">
            <a:avLst/>
          </a:prstGeom>
          <a:solidFill>
            <a:srgbClr val="025C6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3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7" name="椭圆 26"/>
          <p:cNvSpPr/>
          <p:nvPr/>
        </p:nvSpPr>
        <p:spPr bwMode="auto">
          <a:xfrm>
            <a:off x="5694101" y="3521865"/>
            <a:ext cx="611638" cy="611638"/>
          </a:xfrm>
          <a:prstGeom prst="ellipse">
            <a:avLst/>
          </a:prstGeom>
          <a:solidFill>
            <a:schemeClr val="accent4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3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椭圆 27"/>
          <p:cNvSpPr/>
          <p:nvPr/>
        </p:nvSpPr>
        <p:spPr bwMode="auto">
          <a:xfrm>
            <a:off x="5713719" y="4753551"/>
            <a:ext cx="611638" cy="613299"/>
          </a:xfrm>
          <a:prstGeom prst="ellipse">
            <a:avLst/>
          </a:prstGeom>
          <a:solidFill>
            <a:srgbClr val="025C6F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33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3364770" y="3828514"/>
            <a:ext cx="604138" cy="24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ts val="900"/>
              </a:lnSpc>
            </a:pPr>
            <a:r>
              <a:rPr lang="de-DE" altLang="zh-CN" sz="2100" dirty="0">
                <a:latin typeface="微软雅黑"/>
                <a:ea typeface="微软雅黑"/>
                <a:cs typeface="微软雅黑"/>
              </a:rPr>
              <a:t>du</a:t>
            </a:r>
            <a:endParaRPr lang="zh-CN" altLang="en-US" sz="2100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30" name="矩形 29"/>
          <p:cNvSpPr>
            <a:spLocks noChangeArrowheads="1"/>
          </p:cNvSpPr>
          <p:nvPr/>
        </p:nvSpPr>
        <p:spPr bwMode="auto">
          <a:xfrm>
            <a:off x="2987581" y="5014121"/>
            <a:ext cx="1293150" cy="24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ts val="900"/>
              </a:lnSpc>
            </a:pPr>
            <a:r>
              <a:rPr lang="de-DE" altLang="zh-CN" sz="2100" dirty="0">
                <a:latin typeface="微软雅黑"/>
                <a:ea typeface="微软雅黑"/>
                <a:cs typeface="微软雅黑"/>
              </a:rPr>
              <a:t>er/es/sie</a:t>
            </a:r>
            <a:endParaRPr lang="zh-CN" altLang="en-US" sz="2100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5109581" y="2561687"/>
            <a:ext cx="604138" cy="24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ts val="900"/>
              </a:lnSpc>
            </a:pPr>
            <a:r>
              <a:rPr lang="de-DE" altLang="zh-CN" sz="2100" dirty="0">
                <a:latin typeface="微软雅黑"/>
                <a:ea typeface="微软雅黑"/>
                <a:cs typeface="微软雅黑"/>
              </a:rPr>
              <a:t>wir</a:t>
            </a:r>
            <a:endParaRPr lang="zh-CN" altLang="en-US" sz="2100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32" name="矩形 31"/>
          <p:cNvSpPr>
            <a:spLocks noChangeArrowheads="1"/>
          </p:cNvSpPr>
          <p:nvPr/>
        </p:nvSpPr>
        <p:spPr bwMode="auto">
          <a:xfrm>
            <a:off x="5174904" y="3802832"/>
            <a:ext cx="604138" cy="24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ts val="900"/>
              </a:lnSpc>
            </a:pPr>
            <a:r>
              <a:rPr lang="de-DE" altLang="zh-CN" sz="2100" dirty="0">
                <a:latin typeface="微软雅黑"/>
                <a:ea typeface="微软雅黑"/>
                <a:cs typeface="微软雅黑"/>
              </a:rPr>
              <a:t>ihr</a:t>
            </a:r>
            <a:endParaRPr lang="zh-CN" altLang="en-US" sz="2100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4805273" y="5034179"/>
            <a:ext cx="1127170" cy="242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lnSpc>
                <a:spcPts val="900"/>
              </a:lnSpc>
            </a:pPr>
            <a:r>
              <a:rPr lang="de-DE" altLang="zh-CN" sz="2100" dirty="0">
                <a:latin typeface="微软雅黑"/>
                <a:ea typeface="微软雅黑"/>
                <a:cs typeface="微软雅黑"/>
              </a:rPr>
              <a:t>sie/Sie</a:t>
            </a:r>
            <a:endParaRPr lang="zh-CN" altLang="en-US" sz="2100" dirty="0">
              <a:latin typeface="微软雅黑"/>
              <a:ea typeface="微软雅黑"/>
              <a:cs typeface="微软雅黑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0544" y="2441264"/>
            <a:ext cx="412010" cy="457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2033" y="3576664"/>
            <a:ext cx="412010" cy="5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80"/>
          <a:stretch>
            <a:fillRect/>
          </a:stretch>
        </p:blipFill>
        <p:spPr bwMode="auto">
          <a:xfrm>
            <a:off x="4380544" y="4825471"/>
            <a:ext cx="412010" cy="5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55" y="2423382"/>
            <a:ext cx="412010" cy="46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07" r="18898"/>
          <a:stretch>
            <a:fillRect/>
          </a:stretch>
        </p:blipFill>
        <p:spPr bwMode="auto">
          <a:xfrm>
            <a:off x="5799182" y="3594526"/>
            <a:ext cx="412010" cy="467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 cstate="print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780"/>
          <a:stretch>
            <a:fillRect/>
          </a:stretch>
        </p:blipFill>
        <p:spPr bwMode="auto">
          <a:xfrm>
            <a:off x="5813533" y="4819663"/>
            <a:ext cx="412010" cy="4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6451728" y="1772816"/>
            <a:ext cx="2637850" cy="50485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</a:rPr>
              <a:t>例如：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/>
                </a:solidFill>
              </a:rPr>
              <a:t>Frau JI</a:t>
            </a:r>
            <a:r>
              <a:rPr lang="zh-CN" altLang="en-US" dirty="0">
                <a:solidFill>
                  <a:schemeClr val="tx1"/>
                </a:solidFill>
              </a:rPr>
              <a:t>第一次扔骰子扔到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</a:rPr>
              <a:t>走</a:t>
            </a:r>
            <a:r>
              <a:rPr lang="de-DE" altLang="zh-CN" dirty="0">
                <a:solidFill>
                  <a:schemeClr val="tx1"/>
                </a:solidFill>
              </a:rPr>
              <a:t>2</a:t>
            </a:r>
            <a:r>
              <a:rPr lang="zh-CN" altLang="en-US" dirty="0">
                <a:solidFill>
                  <a:schemeClr val="tx1"/>
                </a:solidFill>
              </a:rPr>
              <a:t>步得到动词“</a:t>
            </a:r>
            <a:r>
              <a:rPr lang="en-US" altLang="zh-CN" dirty="0" err="1">
                <a:solidFill>
                  <a:schemeClr val="tx1"/>
                </a:solidFill>
              </a:rPr>
              <a:t>haben</a:t>
            </a:r>
            <a:r>
              <a:rPr lang="zh-CN" altLang="en-US" dirty="0">
                <a:solidFill>
                  <a:schemeClr val="tx1"/>
                </a:solidFill>
              </a:rPr>
              <a:t>”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</a:rPr>
              <a:t>第二次扔骰子扔到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</a:rPr>
              <a:t>可选主语为</a:t>
            </a:r>
            <a:r>
              <a:rPr lang="en-US" altLang="zh-CN" dirty="0" err="1">
                <a:solidFill>
                  <a:schemeClr val="tx1"/>
                </a:solidFill>
              </a:rPr>
              <a:t>er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en-US" altLang="zh-CN" dirty="0" err="1">
                <a:solidFill>
                  <a:schemeClr val="tx1"/>
                </a:solidFill>
              </a:rPr>
              <a:t>es</a:t>
            </a:r>
            <a:r>
              <a:rPr lang="en-US" altLang="zh-CN" dirty="0">
                <a:solidFill>
                  <a:schemeClr val="tx1"/>
                </a:solidFill>
              </a:rPr>
              <a:t>/</a:t>
            </a:r>
            <a:r>
              <a:rPr lang="en-US" altLang="zh-CN" dirty="0" err="1">
                <a:solidFill>
                  <a:schemeClr val="tx1"/>
                </a:solidFill>
              </a:rPr>
              <a:t>sie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CN" dirty="0">
                <a:solidFill>
                  <a:schemeClr val="tx1"/>
                </a:solidFill>
              </a:rPr>
              <a:t>Frau JI</a:t>
            </a:r>
            <a:r>
              <a:rPr lang="zh-CN" altLang="en-US" dirty="0">
                <a:solidFill>
                  <a:schemeClr val="tx1"/>
                </a:solidFill>
              </a:rPr>
              <a:t>选择了</a:t>
            </a:r>
            <a:r>
              <a:rPr lang="en-US" altLang="zh-CN" dirty="0" err="1">
                <a:solidFill>
                  <a:schemeClr val="tx1"/>
                </a:solidFill>
              </a:rPr>
              <a:t>sie</a:t>
            </a:r>
            <a:endParaRPr lang="en-US" altLang="zh-CN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dirty="0">
                <a:solidFill>
                  <a:schemeClr val="tx1"/>
                </a:solidFill>
              </a:rPr>
              <a:t>因此</a:t>
            </a:r>
            <a:r>
              <a:rPr lang="en-US" altLang="zh-CN" dirty="0">
                <a:solidFill>
                  <a:schemeClr val="tx1"/>
                </a:solidFill>
              </a:rPr>
              <a:t>Frau JI</a:t>
            </a:r>
            <a:r>
              <a:rPr lang="zh-CN" altLang="en-US" dirty="0">
                <a:solidFill>
                  <a:schemeClr val="tx1"/>
                </a:solidFill>
              </a:rPr>
              <a:t>要说出动词的正常变化：</a:t>
            </a:r>
            <a:r>
              <a:rPr lang="en-US" altLang="zh-CN" dirty="0" err="1">
                <a:solidFill>
                  <a:schemeClr val="tx1"/>
                </a:solidFill>
              </a:rPr>
              <a:t>sie</a:t>
            </a:r>
            <a:r>
              <a:rPr lang="en-US" altLang="zh-CN" dirty="0">
                <a:solidFill>
                  <a:schemeClr val="tx1"/>
                </a:solidFill>
              </a:rPr>
              <a:t> hat</a:t>
            </a:r>
          </a:p>
        </p:txBody>
      </p:sp>
      <p:pic>
        <p:nvPicPr>
          <p:cNvPr id="38" name="Picture 3"/>
          <p:cNvPicPr>
            <a:picLocks noChangeAspect="1" noChangeArrowheads="1"/>
          </p:cNvPicPr>
          <p:nvPr/>
        </p:nvPicPr>
        <p:blipFill>
          <a:blip r:embed="rId5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595" y="2639508"/>
            <a:ext cx="412010" cy="5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6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80"/>
          <a:stretch>
            <a:fillRect/>
          </a:stretch>
        </p:blipFill>
        <p:spPr bwMode="auto">
          <a:xfrm>
            <a:off x="7413065" y="3832248"/>
            <a:ext cx="412010" cy="50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1424244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74" y="2209753"/>
            <a:ext cx="8711934" cy="2300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5811748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凸显">
  <a:themeElements>
    <a:clrScheme name="凸显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凸显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凸显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577</TotalTime>
  <Words>688</Words>
  <Application>Microsoft Office PowerPoint</Application>
  <PresentationFormat>全屏显示(4:3)</PresentationFormat>
  <Paragraphs>264</Paragraphs>
  <Slides>13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 Unicode MS</vt:lpstr>
      <vt:lpstr>宋体</vt:lpstr>
      <vt:lpstr>微软雅黑</vt:lpstr>
      <vt:lpstr>微软雅黑 Light</vt:lpstr>
      <vt:lpstr>Calibri</vt:lpstr>
      <vt:lpstr>Century Schoolbook</vt:lpstr>
      <vt:lpstr>Wingdings</vt:lpstr>
      <vt:lpstr>Wingdings 2</vt:lpstr>
      <vt:lpstr>凸显</vt:lpstr>
      <vt:lpstr>Wiederholung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Wiederholung</dc:title>
  <dc:creator>admin</dc:creator>
  <cp:lastModifiedBy>Ji Kexin</cp:lastModifiedBy>
  <cp:revision>18</cp:revision>
  <dcterms:created xsi:type="dcterms:W3CDTF">2017-02-10T00:32:21Z</dcterms:created>
  <dcterms:modified xsi:type="dcterms:W3CDTF">2021-02-24T09:27:56Z</dcterms:modified>
</cp:coreProperties>
</file>