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54" r:id="rId3"/>
    <p:sldId id="356" r:id="rId4"/>
    <p:sldId id="364" r:id="rId5"/>
    <p:sldId id="372" r:id="rId6"/>
    <p:sldId id="373" r:id="rId7"/>
    <p:sldId id="375" r:id="rId8"/>
    <p:sldId id="376" r:id="rId9"/>
    <p:sldId id="392" r:id="rId10"/>
    <p:sldId id="384" r:id="rId11"/>
    <p:sldId id="393" r:id="rId12"/>
    <p:sldId id="385" r:id="rId13"/>
    <p:sldId id="322" r:id="rId14"/>
    <p:sldId id="423" r:id="rId15"/>
    <p:sldId id="424" r:id="rId16"/>
    <p:sldId id="389" r:id="rId17"/>
    <p:sldId id="408" r:id="rId18"/>
    <p:sldId id="409" r:id="rId1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9" d="100"/>
          <a:sy n="99" d="100"/>
        </p:scale>
        <p:origin x="90"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DC15AAA-4A35-42FC-B347-96483BEE79A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0346CC3-BAB7-43B3-B14F-713C255E94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498EDEC-A68B-41A3-ADC4-D6CCF15FEECB}"/>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5" name="页脚占位符 4">
            <a:extLst>
              <a:ext uri="{FF2B5EF4-FFF2-40B4-BE49-F238E27FC236}">
                <a16:creationId xmlns:a16="http://schemas.microsoft.com/office/drawing/2014/main" id="{C2A53BE9-6DE3-4470-861A-3D08244C7C4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988DED2-5943-4883-97A8-37F283828970}"/>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2069757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F97B52B-7FF3-43EE-B577-C4BFE7A9F6A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E61D9DA-C0D6-4A32-B290-8A20BC973899}"/>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E047845-93EF-4080-93A7-E5EA7ECEB280}"/>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5" name="页脚占位符 4">
            <a:extLst>
              <a:ext uri="{FF2B5EF4-FFF2-40B4-BE49-F238E27FC236}">
                <a16:creationId xmlns:a16="http://schemas.microsoft.com/office/drawing/2014/main" id="{6AB6FEE0-C4C5-41CE-853D-16D75892EA7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1D3A5A8-1EF1-4572-B00C-6D95085C23AB}"/>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1734229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BA2D329-551B-415C-BCD9-FF518753DD1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ACA2B713-EEC2-4761-B5A7-179C06C965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BBD9A9A2-F18B-4664-8DAB-D9940DBCC540}"/>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5" name="页脚占位符 4">
            <a:extLst>
              <a:ext uri="{FF2B5EF4-FFF2-40B4-BE49-F238E27FC236}">
                <a16:creationId xmlns:a16="http://schemas.microsoft.com/office/drawing/2014/main" id="{C213092C-6512-437F-AA81-3F25875C81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CF15181-5CD7-4AC7-95F1-BD7BD9F68D3D}"/>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2905170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DEFBFF7-1DAF-4B15-8594-2DCDABABE53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9F47CF23-D6B2-47C5-AF7B-DD2EFFEF4EE8}"/>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C48CC4B2-D18C-4129-B989-02463138915C}"/>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64944319-D175-438E-847C-C40F06D36DA4}"/>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6" name="页脚占位符 5">
            <a:extLst>
              <a:ext uri="{FF2B5EF4-FFF2-40B4-BE49-F238E27FC236}">
                <a16:creationId xmlns:a16="http://schemas.microsoft.com/office/drawing/2014/main" id="{D3F60301-7E55-4683-9F80-0554435AF3E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D327CAD-41F2-45EB-9D68-E5C07B578910}"/>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3773278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4B8F644-4297-44BA-A7B8-7B27DC3222DF}"/>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F92E2423-3A0D-4549-9382-AE8CBC6688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683377E6-8519-44F7-B69E-2F503EA8CFDB}"/>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033D3A0D-D634-4BF9-B3AA-52B834CCCC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2334FDF9-CF3F-4B9D-8649-1D29190FF6B6}"/>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B80479CF-CCE3-4F2A-800F-7D950BCCA64B}"/>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8" name="页脚占位符 7">
            <a:extLst>
              <a:ext uri="{FF2B5EF4-FFF2-40B4-BE49-F238E27FC236}">
                <a16:creationId xmlns:a16="http://schemas.microsoft.com/office/drawing/2014/main" id="{4EEB34F0-9328-4279-8A88-59A4844BB7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2A48F83B-23C1-4FAD-A63C-0D184F62BF0F}"/>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2909932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52EEFB-B3A0-4792-B692-E22B87DBD0B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2FE95E9-6572-4C64-9B27-1AC60A50C5F0}"/>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4" name="页脚占位符 3">
            <a:extLst>
              <a:ext uri="{FF2B5EF4-FFF2-40B4-BE49-F238E27FC236}">
                <a16:creationId xmlns:a16="http://schemas.microsoft.com/office/drawing/2014/main" id="{C29F3B00-9447-4596-A0E2-B61C88A0D7F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AC6F46D6-5360-4C5A-A22F-D4307DEBB3E1}"/>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3169913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E765C37-F6C9-462E-B41D-7FC24B4D02E5}"/>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3" name="页脚占位符 2">
            <a:extLst>
              <a:ext uri="{FF2B5EF4-FFF2-40B4-BE49-F238E27FC236}">
                <a16:creationId xmlns:a16="http://schemas.microsoft.com/office/drawing/2014/main" id="{79384050-D124-4104-9C3B-AC041E2A9CAC}"/>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DF7F2319-7036-47B9-B7CD-B3C257E9059A}"/>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1545205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F587CA6-1261-425B-B31A-F89EF9DB164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291E8F42-168A-435A-8F77-B931041499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64C7AB5B-7F58-4279-AD14-FB88F0E6D5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FE0ADF8-0EDD-4F74-94D4-00C46D022316}"/>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6" name="页脚占位符 5">
            <a:extLst>
              <a:ext uri="{FF2B5EF4-FFF2-40B4-BE49-F238E27FC236}">
                <a16:creationId xmlns:a16="http://schemas.microsoft.com/office/drawing/2014/main" id="{0B302719-9476-4D91-B15A-DCC6FB122BF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B300297-C755-41A5-8DE3-FB7F83B20AFD}"/>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2949731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CFFA5D-98AF-4D8A-AC48-912B6784476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022B4A49-AA2C-4F10-B855-0981EA1C0C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EB05D2C-76FE-4F1A-BE2A-0E5609BDF6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409DD9A-A3B5-4E32-B29A-CF0B22711466}"/>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6" name="页脚占位符 5">
            <a:extLst>
              <a:ext uri="{FF2B5EF4-FFF2-40B4-BE49-F238E27FC236}">
                <a16:creationId xmlns:a16="http://schemas.microsoft.com/office/drawing/2014/main" id="{883C20AC-F257-4173-97AE-1D422647280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2178DEE-B03D-4E2C-83E1-26EA0A08D5D1}"/>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170975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50001F-1494-45F4-BA57-BB656641CBA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E91D671D-EE41-474B-BCB6-F43240F7E2BE}"/>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EC104B8-4FEC-4347-9B3B-36BF1DB34FC1}"/>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5" name="页脚占位符 4">
            <a:extLst>
              <a:ext uri="{FF2B5EF4-FFF2-40B4-BE49-F238E27FC236}">
                <a16:creationId xmlns:a16="http://schemas.microsoft.com/office/drawing/2014/main" id="{42243B31-927E-4666-AE65-348EBE73CF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0C27F78-4E92-4DEE-8BF7-AB2550B4ADF1}"/>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3349340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9DED3016-2D29-457B-8F41-E8D0D36694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7347DC3-15B7-4095-B55C-F3D2E9B2F0B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747592F-4D73-47E1-8F46-D374AA6FB41C}"/>
              </a:ext>
            </a:extLst>
          </p:cNvPr>
          <p:cNvSpPr>
            <a:spLocks noGrp="1"/>
          </p:cNvSpPr>
          <p:nvPr>
            <p:ph type="dt" sz="half" idx="10"/>
          </p:nvPr>
        </p:nvSpPr>
        <p:spPr/>
        <p:txBody>
          <a:bodyPr/>
          <a:lstStyle/>
          <a:p>
            <a:fld id="{EE0703EA-4172-430D-B6D9-FB110CDE5ECC}" type="datetimeFigureOut">
              <a:rPr lang="zh-CN" altLang="en-US" smtClean="0"/>
              <a:t>2020/8/16</a:t>
            </a:fld>
            <a:endParaRPr lang="zh-CN" altLang="en-US"/>
          </a:p>
        </p:txBody>
      </p:sp>
      <p:sp>
        <p:nvSpPr>
          <p:cNvPr id="5" name="页脚占位符 4">
            <a:extLst>
              <a:ext uri="{FF2B5EF4-FFF2-40B4-BE49-F238E27FC236}">
                <a16:creationId xmlns:a16="http://schemas.microsoft.com/office/drawing/2014/main" id="{174ABA3A-634C-43A3-A761-A56AFB0F4EE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3B51824-2629-4B07-A402-42F99474DB77}"/>
              </a:ext>
            </a:extLst>
          </p:cNvPr>
          <p:cNvSpPr>
            <a:spLocks noGrp="1"/>
          </p:cNvSpPr>
          <p:nvPr>
            <p:ph type="sldNum" sz="quarter" idx="12"/>
          </p:nvPr>
        </p:nvSpPr>
        <p:spPr/>
        <p:txBody>
          <a:body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18260894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7483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0425AD3D-E053-4D9E-9E0C-2621D1869F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4D2838EF-A72C-45D6-A437-F1E1997DB7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A232CEA-514C-46AA-AF60-98FE30FA0A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0703EA-4172-430D-B6D9-FB110CDE5ECC}" type="datetimeFigureOut">
              <a:rPr lang="zh-CN" altLang="en-US" smtClean="0"/>
              <a:t>2020/8/16</a:t>
            </a:fld>
            <a:endParaRPr lang="zh-CN" altLang="en-US"/>
          </a:p>
        </p:txBody>
      </p:sp>
      <p:sp>
        <p:nvSpPr>
          <p:cNvPr id="5" name="页脚占位符 4">
            <a:extLst>
              <a:ext uri="{FF2B5EF4-FFF2-40B4-BE49-F238E27FC236}">
                <a16:creationId xmlns:a16="http://schemas.microsoft.com/office/drawing/2014/main" id="{BDFDBE1C-A355-4532-A5D1-4C6936DBAB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A589C2EE-7825-44B2-BA6B-1BDA0C5A10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691C75-816A-46E8-8140-2B608408D629}" type="slidenum">
              <a:rPr lang="zh-CN" altLang="en-US" smtClean="0"/>
              <a:t>‹#›</a:t>
            </a:fld>
            <a:endParaRPr lang="zh-CN" altLang="en-US"/>
          </a:p>
        </p:txBody>
      </p:sp>
    </p:spTree>
    <p:extLst>
      <p:ext uri="{BB962C8B-B14F-4D97-AF65-F5344CB8AC3E}">
        <p14:creationId xmlns:p14="http://schemas.microsoft.com/office/powerpoint/2010/main" val="2990644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jpe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jpe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2.xml"/><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jpeg"/><Relationship Id="rId1" Type="http://schemas.openxmlformats.org/officeDocument/2006/relationships/slideLayout" Target="../slideLayouts/slideLayout12.xml"/><Relationship Id="rId5" Type="http://schemas.openxmlformats.org/officeDocument/2006/relationships/image" Target="../media/image24.jpe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E79023-2CEC-465D-8E3F-5435B4BF0CD0}"/>
              </a:ext>
            </a:extLst>
          </p:cNvPr>
          <p:cNvSpPr>
            <a:spLocks noGrp="1"/>
          </p:cNvSpPr>
          <p:nvPr>
            <p:ph type="ctrTitle"/>
          </p:nvPr>
        </p:nvSpPr>
        <p:spPr/>
        <p:txBody>
          <a:bodyPr/>
          <a:lstStyle/>
          <a:p>
            <a:r>
              <a:rPr lang="zh-CN" altLang="en-US" dirty="0"/>
              <a:t>打点计时器的使用</a:t>
            </a:r>
          </a:p>
        </p:txBody>
      </p:sp>
      <p:sp>
        <p:nvSpPr>
          <p:cNvPr id="3" name="副标题 2">
            <a:extLst>
              <a:ext uri="{FF2B5EF4-FFF2-40B4-BE49-F238E27FC236}">
                <a16:creationId xmlns:a16="http://schemas.microsoft.com/office/drawing/2014/main" id="{33EDCE02-851C-47E3-9B0E-11311B5379BD}"/>
              </a:ext>
            </a:extLst>
          </p:cNvPr>
          <p:cNvSpPr>
            <a:spLocks noGrp="1"/>
          </p:cNvSpPr>
          <p:nvPr>
            <p:ph type="subTitle" idx="1"/>
          </p:nvPr>
        </p:nvSpPr>
        <p:spPr/>
        <p:txBody>
          <a:bodyPr/>
          <a:lstStyle/>
          <a:p>
            <a:r>
              <a:rPr lang="en-US" altLang="zh-CN" dirty="0"/>
              <a:t>2020.8.17</a:t>
            </a:r>
            <a:endParaRPr lang="zh-CN" altLang="en-US" dirty="0"/>
          </a:p>
        </p:txBody>
      </p:sp>
    </p:spTree>
    <p:extLst>
      <p:ext uri="{BB962C8B-B14F-4D97-AF65-F5344CB8AC3E}">
        <p14:creationId xmlns:p14="http://schemas.microsoft.com/office/powerpoint/2010/main" val="1527765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A517E0F-1887-4C16-BEF4-1A0ED10923F4}"/>
              </a:ext>
            </a:extLst>
          </p:cNvPr>
          <p:cNvSpPr/>
          <p:nvPr/>
        </p:nvSpPr>
        <p:spPr>
          <a:xfrm>
            <a:off x="400613" y="-54171"/>
            <a:ext cx="10861668" cy="6807889"/>
          </a:xfrm>
          <a:prstGeom prst="rect">
            <a:avLst/>
          </a:prstGeom>
        </p:spPr>
        <p:txBody>
          <a:bodyPr wrap="square">
            <a:spAutoFit/>
          </a:bodyPr>
          <a:lstStyle/>
          <a:p>
            <a:pPr>
              <a:lnSpc>
                <a:spcPct val="150000"/>
              </a:lnSpc>
            </a:pPr>
            <a:r>
              <a:rPr lang="zh-CN" altLang="en-US" sz="2566" b="1"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知识备忘录</a:t>
            </a:r>
            <a:endParaRPr lang="en-US" altLang="zh-CN" sz="2566" b="1"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电磁打点计时器和电火花计时器都是使用交流电源的计时仪器</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电磁打点计时器的工作电压在</a:t>
            </a: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000000"/>
                </a:solidFill>
                <a:latin typeface="NEU-BZ-S92" panose="02020503000000020003" pitchFamily="18" charset="-122"/>
                <a:ea typeface="Times New Roman" panose="02020603050405020304" pitchFamily="18" charset="0"/>
                <a:cs typeface="Times New Roman" panose="02020603050405020304" pitchFamily="18" charset="0"/>
              </a:rPr>
              <a:t> </a:t>
            </a:r>
            <a:r>
              <a:rPr lang="en-US" altLang="zh-CN" sz="2566" dirty="0">
                <a:solidFill>
                  <a:srgbClr val="000000"/>
                </a:solidFill>
                <a:latin typeface="NEU-BZ-S92" panose="02020503000000020003" pitchFamily="18" charset="-122"/>
                <a:ea typeface="Times New Roman" panose="02020603050405020304" pitchFamily="18" charset="0"/>
                <a:cs typeface="Times New Roman" panose="02020603050405020304" pitchFamily="18" charset="0"/>
              </a:rPr>
              <a:t>V</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以下</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电火花计时器的工作电压是</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220 V</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当电源频率是</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50 Hz</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时</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它每隔</a:t>
            </a: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打一次点</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在小车运动过程中</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使用电火花计时器时纸带受到的摩擦力比使用电磁打点计时器时小一些</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p>
          <a:p>
            <a:pPr>
              <a:lnSpc>
                <a:spcPct val="150000"/>
              </a:lnSpc>
              <a:spcAft>
                <a:spcPts val="0"/>
              </a:spcAft>
            </a:pP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利用纸带判断物体运动状态的方法</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设纸带上连续相等时间</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内的位移分别为</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纸带上相邻两点间的位移差为</a:t>
            </a:r>
            <a:r>
              <a:rPr lang="en-US" altLang="zh-CN" sz="28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Δ</a:t>
            </a:r>
            <a:r>
              <a:rPr lang="en-US" altLang="zh-CN" sz="2800"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80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spcAft>
                <a:spcPts val="0"/>
              </a:spcAft>
            </a:pP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若</a:t>
            </a:r>
            <a:r>
              <a:rPr lang="en-US" altLang="zh-CN" sz="28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Δ</a:t>
            </a:r>
            <a:r>
              <a:rPr lang="en-US" altLang="zh-CN" sz="2800"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为零</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则说明物体做</a:t>
            </a:r>
            <a:r>
              <a:rPr lang="zh-CN" altLang="zh-CN" sz="2800"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运动</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80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spcAft>
                <a:spcPts val="0"/>
              </a:spcAft>
            </a:pP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若</a:t>
            </a:r>
            <a:r>
              <a:rPr lang="en-US" altLang="zh-CN" sz="28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Δ</a:t>
            </a:r>
            <a:r>
              <a:rPr lang="en-US" altLang="zh-CN" sz="2800"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en-US" altLang="zh-CN" sz="2800"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800" i="1"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为非零常数</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则说明物体做</a:t>
            </a:r>
            <a:r>
              <a:rPr lang="zh-CN" altLang="zh-CN" sz="2800"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运动</a:t>
            </a:r>
            <a:r>
              <a:rPr lang="en-US" altLang="zh-CN" sz="28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8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80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3" name="矩形 2">
            <a:extLst>
              <a:ext uri="{FF2B5EF4-FFF2-40B4-BE49-F238E27FC236}">
                <a16:creationId xmlns:a16="http://schemas.microsoft.com/office/drawing/2014/main" id="{8CB5A25A-94D3-4704-91D6-76519E08361B}"/>
              </a:ext>
            </a:extLst>
          </p:cNvPr>
          <p:cNvSpPr/>
          <p:nvPr/>
        </p:nvSpPr>
        <p:spPr>
          <a:xfrm>
            <a:off x="3829151" y="1071436"/>
            <a:ext cx="349776" cy="614592"/>
          </a:xfrm>
          <a:prstGeom prst="rect">
            <a:avLst/>
          </a:prstGeom>
        </p:spPr>
        <p:txBody>
          <a:bodyPr wrap="none">
            <a:spAutoFit/>
          </a:bodyPr>
          <a:lstStyle/>
          <a:p>
            <a:pPr>
              <a:lnSpc>
                <a:spcPct val="150000"/>
              </a:lnSpc>
            </a:pP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6</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5" name="矩形 4">
            <a:extLst>
              <a:ext uri="{FF2B5EF4-FFF2-40B4-BE49-F238E27FC236}">
                <a16:creationId xmlns:a16="http://schemas.microsoft.com/office/drawing/2014/main" id="{42F90CF9-3405-43F4-99C2-04AA6AADC0E3}"/>
              </a:ext>
            </a:extLst>
          </p:cNvPr>
          <p:cNvSpPr/>
          <p:nvPr/>
        </p:nvSpPr>
        <p:spPr>
          <a:xfrm>
            <a:off x="4585168" y="1686028"/>
            <a:ext cx="761747" cy="614592"/>
          </a:xfrm>
          <a:prstGeom prst="rect">
            <a:avLst/>
          </a:prstGeom>
        </p:spPr>
        <p:txBody>
          <a:bodyPr wrap="none">
            <a:spAutoFit/>
          </a:bodyPr>
          <a:lstStyle/>
          <a:p>
            <a:pPr>
              <a:lnSpc>
                <a:spcPct val="150000"/>
              </a:lnSpc>
            </a:pP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02</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4" name="椭圆 3">
            <a:extLst>
              <a:ext uri="{FF2B5EF4-FFF2-40B4-BE49-F238E27FC236}">
                <a16:creationId xmlns:a16="http://schemas.microsoft.com/office/drawing/2014/main" id="{BC4E2848-6BB1-4DDF-8BB6-3583636A3F24}"/>
              </a:ext>
            </a:extLst>
          </p:cNvPr>
          <p:cNvSpPr/>
          <p:nvPr/>
        </p:nvSpPr>
        <p:spPr>
          <a:xfrm>
            <a:off x="9508526" y="625478"/>
            <a:ext cx="1090569" cy="61459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a:extLst>
              <a:ext uri="{FF2B5EF4-FFF2-40B4-BE49-F238E27FC236}">
                <a16:creationId xmlns:a16="http://schemas.microsoft.com/office/drawing/2014/main" id="{303AB172-380E-4F98-852B-851570C3E817}"/>
              </a:ext>
            </a:extLst>
          </p:cNvPr>
          <p:cNvSpPr/>
          <p:nvPr/>
        </p:nvSpPr>
        <p:spPr>
          <a:xfrm>
            <a:off x="5753157" y="1163068"/>
            <a:ext cx="1090569" cy="61459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a:extLst>
              <a:ext uri="{FF2B5EF4-FFF2-40B4-BE49-F238E27FC236}">
                <a16:creationId xmlns:a16="http://schemas.microsoft.com/office/drawing/2014/main" id="{567C315B-71A1-4602-A3CF-17013CCF1C73}"/>
              </a:ext>
            </a:extLst>
          </p:cNvPr>
          <p:cNvCxnSpPr/>
          <p:nvPr/>
        </p:nvCxnSpPr>
        <p:spPr>
          <a:xfrm>
            <a:off x="3724906" y="1588168"/>
            <a:ext cx="5582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7C83C781-6E8D-4538-A342-BA7D4F91381D}"/>
              </a:ext>
            </a:extLst>
          </p:cNvPr>
          <p:cNvCxnSpPr/>
          <p:nvPr/>
        </p:nvCxnSpPr>
        <p:spPr>
          <a:xfrm>
            <a:off x="9631978" y="1686031"/>
            <a:ext cx="558266"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4" name="矩形 13">
            <a:extLst>
              <a:ext uri="{FF2B5EF4-FFF2-40B4-BE49-F238E27FC236}">
                <a16:creationId xmlns:a16="http://schemas.microsoft.com/office/drawing/2014/main" id="{A5114CE8-F39F-4985-A221-026C99A2D49E}"/>
              </a:ext>
            </a:extLst>
          </p:cNvPr>
          <p:cNvSpPr/>
          <p:nvPr/>
        </p:nvSpPr>
        <p:spPr>
          <a:xfrm>
            <a:off x="6096000" y="4623401"/>
            <a:ext cx="1415772" cy="581057"/>
          </a:xfrm>
          <a:prstGeom prst="rect">
            <a:avLst/>
          </a:prstGeom>
        </p:spPr>
        <p:txBody>
          <a:bodyPr wrap="none">
            <a:spAutoFit/>
          </a:bodyPr>
          <a:lstStyle/>
          <a:p>
            <a:pPr>
              <a:lnSpc>
                <a:spcPct val="150000"/>
              </a:lnSpc>
              <a:spcAft>
                <a:spcPts val="0"/>
              </a:spcAft>
            </a:pPr>
            <a:r>
              <a:rPr lang="zh-CN" altLang="zh-CN" sz="24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匀速直线</a:t>
            </a:r>
            <a:endParaRPr lang="zh-CN" altLang="zh-CN" sz="24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p:txBody>
      </p:sp>
      <p:sp>
        <p:nvSpPr>
          <p:cNvPr id="15" name="矩形 14">
            <a:extLst>
              <a:ext uri="{FF2B5EF4-FFF2-40B4-BE49-F238E27FC236}">
                <a16:creationId xmlns:a16="http://schemas.microsoft.com/office/drawing/2014/main" id="{0B449632-F7BE-4301-B036-B8B7CF9091AC}"/>
              </a:ext>
            </a:extLst>
          </p:cNvPr>
          <p:cNvSpPr/>
          <p:nvPr/>
        </p:nvSpPr>
        <p:spPr>
          <a:xfrm>
            <a:off x="7074646" y="5438779"/>
            <a:ext cx="1723549" cy="581057"/>
          </a:xfrm>
          <a:prstGeom prst="rect">
            <a:avLst/>
          </a:prstGeom>
        </p:spPr>
        <p:txBody>
          <a:bodyPr wrap="none">
            <a:spAutoFit/>
          </a:bodyPr>
          <a:lstStyle/>
          <a:p>
            <a:pPr>
              <a:lnSpc>
                <a:spcPct val="150000"/>
              </a:lnSpc>
              <a:spcAft>
                <a:spcPts val="0"/>
              </a:spcAft>
            </a:pPr>
            <a:r>
              <a:rPr lang="zh-CN" altLang="zh-CN" sz="24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匀变速直线</a:t>
            </a:r>
            <a:endParaRPr lang="zh-CN" altLang="zh-CN" sz="24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38602861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31" dur="500"/>
                                        <p:tgtEl>
                                          <p:spTgt spid="1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36"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A517E0F-1887-4C16-BEF4-1A0ED10923F4}"/>
              </a:ext>
            </a:extLst>
          </p:cNvPr>
          <p:cNvSpPr/>
          <p:nvPr/>
        </p:nvSpPr>
        <p:spPr>
          <a:xfrm>
            <a:off x="564243" y="56402"/>
            <a:ext cx="10861668" cy="1206869"/>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利用纸带求瞬时速度的方法</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如图所示</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点的瞬时速度等于</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AC</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段的平均速度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即</a:t>
            </a:r>
            <a:r>
              <a:rPr lang="en-US" altLang="zh-CN" sz="2566"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4" name="AXA1.EPS" descr="id:2147503543;FounderCES">
            <a:extLst>
              <a:ext uri="{FF2B5EF4-FFF2-40B4-BE49-F238E27FC236}">
                <a16:creationId xmlns:a16="http://schemas.microsoft.com/office/drawing/2014/main" id="{80CEF509-221D-46A6-872A-263A47270996}"/>
              </a:ext>
            </a:extLst>
          </p:cNvPr>
          <p:cNvPicPr/>
          <p:nvPr/>
        </p:nvPicPr>
        <p:blipFill>
          <a:blip r:embed="rId2"/>
          <a:stretch>
            <a:fillRect/>
          </a:stretch>
        </p:blipFill>
        <p:spPr>
          <a:xfrm>
            <a:off x="8017277" y="1409664"/>
            <a:ext cx="4174723" cy="825281"/>
          </a:xfrm>
          <a:prstGeom prst="rect">
            <a:avLst/>
          </a:prstGeom>
        </p:spPr>
      </p:pic>
      <mc:AlternateContent xmlns:mc="http://schemas.openxmlformats.org/markup-compatibility/2006">
        <mc:Choice xmlns:a14="http://schemas.microsoft.com/office/drawing/2010/main" Requires="a14">
          <p:sp>
            <p:nvSpPr>
              <p:cNvPr id="5" name="矩形 4">
                <a:extLst>
                  <a:ext uri="{FF2B5EF4-FFF2-40B4-BE49-F238E27FC236}">
                    <a16:creationId xmlns:a16="http://schemas.microsoft.com/office/drawing/2014/main" id="{9981EEA4-3E9B-404C-85A4-69684155B7EB}"/>
                  </a:ext>
                </a:extLst>
              </p:cNvPr>
              <p:cNvSpPr/>
              <p:nvPr/>
            </p:nvSpPr>
            <p:spPr>
              <a:xfrm>
                <a:off x="8855938" y="329621"/>
                <a:ext cx="1307537" cy="80682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zh-CN" altLang="en-US" sz="2566" i="1">
                              <a:solidFill>
                                <a:srgbClr val="A50021"/>
                              </a:solidFill>
                              <a:latin typeface="Cambria Math" panose="02040503050406030204" pitchFamily="18" charset="0"/>
                            </a:rPr>
                          </m:ctrlPr>
                        </m:fPr>
                        <m:num>
                          <m:sSub>
                            <m:sSubPr>
                              <m:ctrlPr>
                                <a:rPr lang="zh-CN" altLang="en-US" sz="2566" i="1">
                                  <a:solidFill>
                                    <a:srgbClr val="A50021"/>
                                  </a:solidFill>
                                  <a:latin typeface="Cambria Math" panose="02040503050406030204" pitchFamily="18" charset="0"/>
                                </a:rPr>
                              </m:ctrlPr>
                            </m:sSubPr>
                            <m:e>
                              <m:r>
                                <a:rPr lang="zh-CN" altLang="en-US" sz="2566" i="1">
                                  <a:solidFill>
                                    <a:srgbClr val="A50021"/>
                                  </a:solidFill>
                                  <a:latin typeface="Cambria Math" panose="02040503050406030204" pitchFamily="18" charset="0"/>
                                </a:rPr>
                                <m:t>𝑥</m:t>
                              </m:r>
                            </m:e>
                            <m:sub>
                              <m:r>
                                <a:rPr lang="zh-CN" altLang="en-US" sz="2566">
                                  <a:solidFill>
                                    <a:srgbClr val="A50021"/>
                                  </a:solidFill>
                                  <a:latin typeface="Cambria Math" panose="02040503050406030204" pitchFamily="18" charset="0"/>
                                </a:rPr>
                                <m:t>1</m:t>
                              </m:r>
                            </m:sub>
                          </m:sSub>
                          <m:r>
                            <a:rPr lang="zh-CN" altLang="en-US" sz="2566">
                              <a:solidFill>
                                <a:srgbClr val="A50021"/>
                              </a:solidFill>
                              <a:latin typeface="Cambria Math" panose="02040503050406030204" pitchFamily="18" charset="0"/>
                            </a:rPr>
                            <m:t>+</m:t>
                          </m:r>
                          <m:sSub>
                            <m:sSubPr>
                              <m:ctrlPr>
                                <a:rPr lang="zh-CN" altLang="en-US" sz="2566" i="1">
                                  <a:solidFill>
                                    <a:srgbClr val="A50021"/>
                                  </a:solidFill>
                                  <a:latin typeface="Cambria Math" panose="02040503050406030204" pitchFamily="18" charset="0"/>
                                </a:rPr>
                              </m:ctrlPr>
                            </m:sSubPr>
                            <m:e>
                              <m:r>
                                <a:rPr lang="zh-CN" altLang="en-US" sz="2566" i="1">
                                  <a:solidFill>
                                    <a:srgbClr val="A50021"/>
                                  </a:solidFill>
                                  <a:latin typeface="Cambria Math" panose="02040503050406030204" pitchFamily="18" charset="0"/>
                                </a:rPr>
                                <m:t>𝑥</m:t>
                              </m:r>
                            </m:e>
                            <m:sub>
                              <m:r>
                                <a:rPr lang="zh-CN" altLang="en-US" sz="2566">
                                  <a:solidFill>
                                    <a:srgbClr val="A50021"/>
                                  </a:solidFill>
                                  <a:latin typeface="Cambria Math" panose="02040503050406030204" pitchFamily="18" charset="0"/>
                                </a:rPr>
                                <m:t>2</m:t>
                              </m:r>
                            </m:sub>
                          </m:sSub>
                        </m:num>
                        <m:den>
                          <m:r>
                            <a:rPr lang="zh-CN" altLang="en-US" sz="2566">
                              <a:solidFill>
                                <a:srgbClr val="A50021"/>
                              </a:solidFill>
                              <a:latin typeface="Cambria Math" panose="02040503050406030204" pitchFamily="18" charset="0"/>
                            </a:rPr>
                            <m:t>2</m:t>
                          </m:r>
                          <m:r>
                            <a:rPr lang="zh-CN" altLang="en-US" sz="2566" i="1">
                              <a:solidFill>
                                <a:srgbClr val="A50021"/>
                              </a:solidFill>
                              <a:latin typeface="Cambria Math" panose="02040503050406030204" pitchFamily="18" charset="0"/>
                            </a:rPr>
                            <m:t>𝑇</m:t>
                          </m:r>
                        </m:den>
                      </m:f>
                    </m:oMath>
                  </m:oMathPara>
                </a14:m>
                <a:endParaRPr lang="zh-CN" altLang="en-US" sz="2566" dirty="0">
                  <a:solidFill>
                    <a:srgbClr val="A50021"/>
                  </a:solidFill>
                </a:endParaRPr>
              </a:p>
            </p:txBody>
          </p:sp>
        </mc:Choice>
        <mc:Fallback>
          <p:sp>
            <p:nvSpPr>
              <p:cNvPr id="5" name="矩形 4">
                <a:extLst>
                  <a:ext uri="{FF2B5EF4-FFF2-40B4-BE49-F238E27FC236}">
                    <a16:creationId xmlns:a16="http://schemas.microsoft.com/office/drawing/2014/main" id="{9981EEA4-3E9B-404C-85A4-69684155B7EB}"/>
                  </a:ext>
                </a:extLst>
              </p:cNvPr>
              <p:cNvSpPr>
                <a:spLocks noRot="1" noChangeAspect="1" noMove="1" noResize="1" noEditPoints="1" noAdjustHandles="1" noChangeArrowheads="1" noChangeShapeType="1" noTextEdit="1"/>
              </p:cNvSpPr>
              <p:nvPr/>
            </p:nvSpPr>
            <p:spPr>
              <a:xfrm>
                <a:off x="8855938" y="329621"/>
                <a:ext cx="1307537" cy="806824"/>
              </a:xfrm>
              <a:prstGeom prst="rect">
                <a:avLst/>
              </a:prstGeom>
              <a:blipFill>
                <a:blip r:embed="rId3"/>
                <a:stretch>
                  <a:fillRect/>
                </a:stretch>
              </a:blipFill>
            </p:spPr>
            <p:txBody>
              <a:bodyPr/>
              <a:lstStyle/>
              <a:p>
                <a:r>
                  <a:rPr lang="zh-CN" altLang="en-US">
                    <a:noFill/>
                  </a:rPr>
                  <a:t> </a:t>
                </a:r>
              </a:p>
            </p:txBody>
          </p:sp>
        </mc:Fallback>
      </mc:AlternateContent>
      <p:sp>
        <p:nvSpPr>
          <p:cNvPr id="6" name="矩形 5">
            <a:extLst>
              <a:ext uri="{FF2B5EF4-FFF2-40B4-BE49-F238E27FC236}">
                <a16:creationId xmlns:a16="http://schemas.microsoft.com/office/drawing/2014/main" id="{9BD38B7E-5AB2-4A30-868E-BF4F3C0203EE}"/>
              </a:ext>
            </a:extLst>
          </p:cNvPr>
          <p:cNvSpPr/>
          <p:nvPr/>
        </p:nvSpPr>
        <p:spPr>
          <a:xfrm>
            <a:off x="564243" y="1748246"/>
            <a:ext cx="10335500" cy="1688860"/>
          </a:xfrm>
          <a:prstGeom prst="rect">
            <a:avLst/>
          </a:prstGeom>
        </p:spPr>
        <p:txBody>
          <a:bodyPr wrap="square">
            <a:spAutoFit/>
          </a:bodyPr>
          <a:lstStyle/>
          <a:p>
            <a:pPr>
              <a:lnSpc>
                <a:spcPct val="150000"/>
              </a:lnSpc>
              <a:spcAft>
                <a:spcPts val="0"/>
              </a:spcAft>
            </a:pPr>
            <a:r>
              <a:rPr lang="en-US" altLang="zh-CN" sz="2400" b="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en-US" altLang="zh-CN" sz="2400" b="1"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00" b="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利用纸带求加速度的方法</a:t>
            </a:r>
            <a:endParaRPr lang="zh-CN" altLang="zh-CN" sz="240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spcAft>
                <a:spcPts val="0"/>
              </a:spcAft>
            </a:pPr>
            <a:r>
              <a:rPr lang="en-US"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用相邻计数点间的位移差求加速度</a:t>
            </a:r>
            <a:r>
              <a:rPr lang="en-US"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400"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4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40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spcAft>
                <a:spcPts val="0"/>
              </a:spcAft>
            </a:pPr>
            <a:r>
              <a:rPr lang="en-US"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a:t>
            </a:r>
            <a:r>
              <a:rPr lang="en-US" altLang="zh-CN" sz="24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图像的斜率求加速度</a:t>
            </a:r>
            <a:r>
              <a:rPr lang="en-US"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400"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40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40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AlternateContent xmlns:mc="http://schemas.openxmlformats.org/markup-compatibility/2006">
        <mc:Choice xmlns:a14="http://schemas.microsoft.com/office/drawing/2010/main" Requires="a14">
          <p:sp>
            <p:nvSpPr>
              <p:cNvPr id="9" name="矩形 8">
                <a:extLst>
                  <a:ext uri="{FF2B5EF4-FFF2-40B4-BE49-F238E27FC236}">
                    <a16:creationId xmlns:a16="http://schemas.microsoft.com/office/drawing/2014/main" id="{7D36B630-4B67-4C01-9EBC-E3E37E56C381}"/>
                  </a:ext>
                </a:extLst>
              </p:cNvPr>
              <p:cNvSpPr/>
              <p:nvPr/>
            </p:nvSpPr>
            <p:spPr>
              <a:xfrm>
                <a:off x="6336158" y="1949812"/>
                <a:ext cx="625171" cy="78380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zh-CN" altLang="en-US" sz="2400" i="1" smtClean="0">
                              <a:solidFill>
                                <a:srgbClr val="A50021"/>
                              </a:solidFill>
                              <a:latin typeface="Cambria Math" panose="02040503050406030204" pitchFamily="18" charset="0"/>
                            </a:rPr>
                          </m:ctrlPr>
                        </m:fPr>
                        <m:num>
                          <m:r>
                            <m:rPr>
                              <m:sty m:val="p"/>
                            </m:rPr>
                            <a:rPr lang="zh-CN" altLang="en-US" sz="2400">
                              <a:solidFill>
                                <a:srgbClr val="A50021"/>
                              </a:solidFill>
                              <a:latin typeface="Cambria Math" panose="02040503050406030204" pitchFamily="18" charset="0"/>
                            </a:rPr>
                            <m:t>Δ</m:t>
                          </m:r>
                          <m:r>
                            <a:rPr lang="zh-CN" altLang="en-US" sz="2400" i="1">
                              <a:solidFill>
                                <a:srgbClr val="A50021"/>
                              </a:solidFill>
                              <a:latin typeface="Cambria Math" panose="02040503050406030204" pitchFamily="18" charset="0"/>
                            </a:rPr>
                            <m:t>𝑥</m:t>
                          </m:r>
                        </m:num>
                        <m:den>
                          <m:sSup>
                            <m:sSupPr>
                              <m:ctrlPr>
                                <a:rPr lang="zh-CN" altLang="en-US" sz="2400" i="1">
                                  <a:solidFill>
                                    <a:srgbClr val="A50021"/>
                                  </a:solidFill>
                                  <a:latin typeface="Cambria Math" panose="02040503050406030204" pitchFamily="18" charset="0"/>
                                </a:rPr>
                              </m:ctrlPr>
                            </m:sSupPr>
                            <m:e>
                              <m:r>
                                <a:rPr lang="zh-CN" altLang="en-US" sz="2400" i="1">
                                  <a:solidFill>
                                    <a:srgbClr val="A50021"/>
                                  </a:solidFill>
                                  <a:latin typeface="Cambria Math" panose="02040503050406030204" pitchFamily="18" charset="0"/>
                                </a:rPr>
                                <m:t>𝑇</m:t>
                              </m:r>
                            </m:e>
                            <m:sup>
                              <m:r>
                                <a:rPr lang="zh-CN" altLang="en-US" sz="2400" i="0">
                                  <a:solidFill>
                                    <a:srgbClr val="A50021"/>
                                  </a:solidFill>
                                  <a:latin typeface="Cambria Math" panose="02040503050406030204" pitchFamily="18" charset="0"/>
                                </a:rPr>
                                <m:t>2</m:t>
                              </m:r>
                            </m:sup>
                          </m:sSup>
                        </m:den>
                      </m:f>
                    </m:oMath>
                  </m:oMathPara>
                </a14:m>
                <a:endParaRPr lang="zh-CN" altLang="en-US" sz="2400" dirty="0">
                  <a:solidFill>
                    <a:srgbClr val="A50021"/>
                  </a:solidFill>
                </a:endParaRPr>
              </a:p>
            </p:txBody>
          </p:sp>
        </mc:Choice>
        <mc:Fallback>
          <p:sp>
            <p:nvSpPr>
              <p:cNvPr id="9" name="矩形 8">
                <a:extLst>
                  <a:ext uri="{FF2B5EF4-FFF2-40B4-BE49-F238E27FC236}">
                    <a16:creationId xmlns:a16="http://schemas.microsoft.com/office/drawing/2014/main" id="{7D36B630-4B67-4C01-9EBC-E3E37E56C381}"/>
                  </a:ext>
                </a:extLst>
              </p:cNvPr>
              <p:cNvSpPr>
                <a:spLocks noRot="1" noChangeAspect="1" noMove="1" noResize="1" noEditPoints="1" noAdjustHandles="1" noChangeArrowheads="1" noChangeShapeType="1" noTextEdit="1"/>
              </p:cNvSpPr>
              <p:nvPr/>
            </p:nvSpPr>
            <p:spPr>
              <a:xfrm>
                <a:off x="6336158" y="1949812"/>
                <a:ext cx="625171" cy="783804"/>
              </a:xfrm>
              <a:prstGeom prst="rect">
                <a:avLst/>
              </a:prstGeom>
              <a:blipFill>
                <a:blip r:embed="rId4"/>
                <a:stretch>
                  <a:fillRect/>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10" name="矩形 9">
                <a:extLst>
                  <a:ext uri="{FF2B5EF4-FFF2-40B4-BE49-F238E27FC236}">
                    <a16:creationId xmlns:a16="http://schemas.microsoft.com/office/drawing/2014/main" id="{655EF44C-918F-4C11-9237-90728301444B}"/>
                  </a:ext>
                </a:extLst>
              </p:cNvPr>
              <p:cNvSpPr/>
              <p:nvPr/>
            </p:nvSpPr>
            <p:spPr>
              <a:xfrm>
                <a:off x="5227722" y="2733616"/>
                <a:ext cx="628121" cy="7861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zh-CN" altLang="en-US" sz="2400" i="1" smtClean="0">
                              <a:solidFill>
                                <a:srgbClr val="A50021"/>
                              </a:solidFill>
                              <a:latin typeface="Cambria Math" panose="02040503050406030204" pitchFamily="18" charset="0"/>
                            </a:rPr>
                          </m:ctrlPr>
                        </m:fPr>
                        <m:num>
                          <m:r>
                            <m:rPr>
                              <m:sty m:val="p"/>
                            </m:rPr>
                            <a:rPr lang="zh-CN" altLang="en-US" sz="2400">
                              <a:solidFill>
                                <a:srgbClr val="A50021"/>
                              </a:solidFill>
                              <a:latin typeface="Cambria Math" panose="02040503050406030204" pitchFamily="18" charset="0"/>
                            </a:rPr>
                            <m:t>Δ</m:t>
                          </m:r>
                          <m:r>
                            <a:rPr lang="zh-CN" altLang="en-US" sz="2400" i="1">
                              <a:solidFill>
                                <a:srgbClr val="A50021"/>
                              </a:solidFill>
                              <a:latin typeface="Cambria Math" panose="02040503050406030204" pitchFamily="18" charset="0"/>
                            </a:rPr>
                            <m:t>𝑣</m:t>
                          </m:r>
                        </m:num>
                        <m:den>
                          <m:r>
                            <m:rPr>
                              <m:sty m:val="p"/>
                            </m:rPr>
                            <a:rPr lang="zh-CN" altLang="en-US" sz="2400" i="0">
                              <a:solidFill>
                                <a:srgbClr val="A50021"/>
                              </a:solidFill>
                              <a:latin typeface="Cambria Math" panose="02040503050406030204" pitchFamily="18" charset="0"/>
                            </a:rPr>
                            <m:t>Δ</m:t>
                          </m:r>
                          <m:r>
                            <a:rPr lang="zh-CN" altLang="en-US" sz="2400" i="1">
                              <a:solidFill>
                                <a:srgbClr val="A50021"/>
                              </a:solidFill>
                              <a:latin typeface="Cambria Math" panose="02040503050406030204" pitchFamily="18" charset="0"/>
                            </a:rPr>
                            <m:t>𝑡</m:t>
                          </m:r>
                        </m:den>
                      </m:f>
                    </m:oMath>
                  </m:oMathPara>
                </a14:m>
                <a:endParaRPr lang="zh-CN" altLang="en-US" sz="2400" dirty="0">
                  <a:solidFill>
                    <a:srgbClr val="A50021"/>
                  </a:solidFill>
                </a:endParaRPr>
              </a:p>
            </p:txBody>
          </p:sp>
        </mc:Choice>
        <mc:Fallback>
          <p:sp>
            <p:nvSpPr>
              <p:cNvPr id="10" name="矩形 9">
                <a:extLst>
                  <a:ext uri="{FF2B5EF4-FFF2-40B4-BE49-F238E27FC236}">
                    <a16:creationId xmlns:a16="http://schemas.microsoft.com/office/drawing/2014/main" id="{655EF44C-918F-4C11-9237-90728301444B}"/>
                  </a:ext>
                </a:extLst>
              </p:cNvPr>
              <p:cNvSpPr>
                <a:spLocks noRot="1" noChangeAspect="1" noMove="1" noResize="1" noEditPoints="1" noAdjustHandles="1" noChangeArrowheads="1" noChangeShapeType="1" noTextEdit="1"/>
              </p:cNvSpPr>
              <p:nvPr/>
            </p:nvSpPr>
            <p:spPr>
              <a:xfrm>
                <a:off x="5227722" y="2733616"/>
                <a:ext cx="628121" cy="786177"/>
              </a:xfrm>
              <a:prstGeom prst="rect">
                <a:avLst/>
              </a:prstGeom>
              <a:blipFill>
                <a:blip r:embed="rId5"/>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5274221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547334"/>
            <a:ext cx="10758927" cy="343728"/>
          </a:xfrm>
          <a:prstGeom prst="rect">
            <a:avLst/>
          </a:prstGeom>
        </p:spPr>
      </p:pic>
      <p:sp>
        <p:nvSpPr>
          <p:cNvPr id="3" name="矩形 2">
            <a:extLst>
              <a:ext uri="{FF2B5EF4-FFF2-40B4-BE49-F238E27FC236}">
                <a16:creationId xmlns:a16="http://schemas.microsoft.com/office/drawing/2014/main" id="{9824718E-A621-4028-AE0E-210B61676094}"/>
              </a:ext>
            </a:extLst>
          </p:cNvPr>
          <p:cNvSpPr/>
          <p:nvPr/>
        </p:nvSpPr>
        <p:spPr>
          <a:xfrm>
            <a:off x="766679" y="990667"/>
            <a:ext cx="341821" cy="787139"/>
          </a:xfrm>
          <a:prstGeom prst="rect">
            <a:avLst/>
          </a:prstGeom>
        </p:spPr>
        <p:txBody>
          <a:bodyPr wrap="square">
            <a:spAutoFit/>
          </a:bodyPr>
          <a:lstStyle/>
          <a:p>
            <a:r>
              <a:rPr lang="zh-CN" altLang="zh-CN" sz="4515" dirty="0">
                <a:solidFill>
                  <a:srgbClr val="000000"/>
                </a:solidFill>
                <a:ea typeface="MS Mincho" panose="02020609040205080304" pitchFamily="49" charset="-128"/>
                <a:cs typeface="MS Mincho" panose="02020609040205080304" pitchFamily="49" charset="-128"/>
              </a:rPr>
              <a:t>◉</a:t>
            </a:r>
            <a:endParaRPr lang="zh-CN" altLang="en-US" sz="4515" dirty="0"/>
          </a:p>
        </p:txBody>
      </p:sp>
      <p:sp>
        <p:nvSpPr>
          <p:cNvPr id="5" name="矩形 4">
            <a:extLst>
              <a:ext uri="{FF2B5EF4-FFF2-40B4-BE49-F238E27FC236}">
                <a16:creationId xmlns:a16="http://schemas.microsoft.com/office/drawing/2014/main" id="{5F9ED0FC-9806-435A-959A-A35175314978}"/>
              </a:ext>
            </a:extLst>
          </p:cNvPr>
          <p:cNvSpPr/>
          <p:nvPr/>
        </p:nvSpPr>
        <p:spPr>
          <a:xfrm>
            <a:off x="1145444" y="1138445"/>
            <a:ext cx="1499128" cy="487185"/>
          </a:xfrm>
          <a:prstGeom prst="rect">
            <a:avLst/>
          </a:prstGeom>
        </p:spPr>
        <p:txBody>
          <a:bodyPr wrap="none">
            <a:spAutoFit/>
          </a:bodyPr>
          <a:lstStyle/>
          <a:p>
            <a:r>
              <a:rPr lang="zh-CN" altLang="zh-CN" sz="2566" b="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要点总结</a:t>
            </a:r>
            <a:endParaRPr lang="zh-CN" altLang="en-US" sz="2566" dirty="0"/>
          </a:p>
        </p:txBody>
      </p:sp>
      <p:pic>
        <p:nvPicPr>
          <p:cNvPr id="6" name="图片 5">
            <a:extLst>
              <a:ext uri="{FF2B5EF4-FFF2-40B4-BE49-F238E27FC236}">
                <a16:creationId xmlns:a16="http://schemas.microsoft.com/office/drawing/2014/main" id="{E53F851A-5620-4E18-994A-4F75055C1BB2}"/>
              </a:ext>
            </a:extLst>
          </p:cNvPr>
          <p:cNvPicPr/>
          <p:nvPr/>
        </p:nvPicPr>
        <p:blipFill>
          <a:blip r:embed="rId3"/>
          <a:stretch>
            <a:fillRect/>
          </a:stretch>
        </p:blipFill>
        <p:spPr>
          <a:xfrm>
            <a:off x="2586278" y="1160028"/>
            <a:ext cx="8906178" cy="458694"/>
          </a:xfrm>
          <a:prstGeom prst="rect">
            <a:avLst/>
          </a:prstGeom>
        </p:spPr>
      </p:pic>
      <p:sp>
        <p:nvSpPr>
          <p:cNvPr id="2" name="矩形 1">
            <a:extLst>
              <a:ext uri="{FF2B5EF4-FFF2-40B4-BE49-F238E27FC236}">
                <a16:creationId xmlns:a16="http://schemas.microsoft.com/office/drawing/2014/main" id="{D8EE3B13-AC2F-4F68-BCEC-FE9438890E8E}"/>
              </a:ext>
            </a:extLst>
          </p:cNvPr>
          <p:cNvSpPr/>
          <p:nvPr/>
        </p:nvSpPr>
        <p:spPr>
          <a:xfrm>
            <a:off x="766678" y="1655667"/>
            <a:ext cx="10725777" cy="4005071"/>
          </a:xfrm>
          <a:prstGeom prst="rect">
            <a:avLst/>
          </a:prstGeom>
        </p:spPr>
        <p:txBody>
          <a:bodyPr wrap="square">
            <a:spAutoFit/>
          </a:bodyPr>
          <a:lstStyle/>
          <a:p>
            <a:pPr>
              <a:lnSpc>
                <a:spcPct val="150000"/>
              </a:lnSpc>
            </a:pP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纸带和细线要与木板平行</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小车运动要平稳</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463"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实验中应先接通电源</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后让小车运动</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实验后先断开电源</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后取纸带</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463"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要防止钩码落地以及小车与滑轮相撞</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463"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小车的加速度应适当大些</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可以减小长度的测量误差</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加速度大小以能在约</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50 cm</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的纸带上清晰地选取</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6</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7</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个计数点为宜</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463"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选择一条较理想的纸带</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是指纸带上的点迹清晰</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舍弃打点密集的部分</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适当选取计数点</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注意计数点与计时点的区别</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弄清楚所选的时间间隔</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等于多少</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463"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1541412786"/>
      </p:ext>
    </p:extLst>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A517E0F-1887-4C16-BEF4-1A0ED10923F4}"/>
              </a:ext>
            </a:extLst>
          </p:cNvPr>
          <p:cNvSpPr/>
          <p:nvPr/>
        </p:nvSpPr>
        <p:spPr>
          <a:xfrm>
            <a:off x="790911" y="1581778"/>
            <a:ext cx="10758927" cy="2983702"/>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纸带的取点处理原则</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如图</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所示</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从打下的纸带中选取点迹清晰的纸带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舍掉开始比较密集的点迹</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从便于测量的位置取一个开始点</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然后每</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个点</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或每隔</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个点</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取一个计数点</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分别记为</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C</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D</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E</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F</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这样每两个计数点之间的时间间隔为</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 s,</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计算比较方便</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4" name="实验热点探究.EPS" descr="id:2147503557;FounderCES">
            <a:extLst>
              <a:ext uri="{FF2B5EF4-FFF2-40B4-BE49-F238E27FC236}">
                <a16:creationId xmlns:a16="http://schemas.microsoft.com/office/drawing/2014/main" id="{530A7F1E-3A3B-4377-9460-E2B05424F344}"/>
              </a:ext>
            </a:extLst>
          </p:cNvPr>
          <p:cNvPicPr/>
          <p:nvPr/>
        </p:nvPicPr>
        <p:blipFill>
          <a:blip r:embed="rId2"/>
          <a:stretch>
            <a:fillRect/>
          </a:stretch>
        </p:blipFill>
        <p:spPr>
          <a:xfrm>
            <a:off x="790911" y="547334"/>
            <a:ext cx="10758927" cy="343728"/>
          </a:xfrm>
          <a:prstGeom prst="rect">
            <a:avLst/>
          </a:prstGeom>
        </p:spPr>
      </p:pic>
      <p:sp>
        <p:nvSpPr>
          <p:cNvPr id="3" name="矩形 2">
            <a:extLst>
              <a:ext uri="{FF2B5EF4-FFF2-40B4-BE49-F238E27FC236}">
                <a16:creationId xmlns:a16="http://schemas.microsoft.com/office/drawing/2014/main" id="{6263DDFB-2837-485A-83D7-422B0BF90D0F}"/>
              </a:ext>
            </a:extLst>
          </p:cNvPr>
          <p:cNvSpPr/>
          <p:nvPr/>
        </p:nvSpPr>
        <p:spPr>
          <a:xfrm>
            <a:off x="4083346" y="953722"/>
            <a:ext cx="4456669" cy="614848"/>
          </a:xfrm>
          <a:prstGeom prst="rect">
            <a:avLst/>
          </a:prstGeom>
        </p:spPr>
        <p:txBody>
          <a:bodyPr wrap="none">
            <a:spAutoFit/>
          </a:bodyPr>
          <a:lstStyle/>
          <a:p>
            <a:pPr algn="ctr">
              <a:lnSpc>
                <a:spcPct val="150000"/>
              </a:lnSpc>
            </a:pPr>
            <a:r>
              <a:rPr lang="zh-CN" altLang="en-US" sz="2566" b="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热点二　数据处理与误差分析</a:t>
            </a:r>
            <a:endParaRPr lang="zh-CN" altLang="zh-CN" sz="2566" b="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7" name="20YLWL78.EPS" descr="id:2147503578;FounderCES">
            <a:extLst>
              <a:ext uri="{FF2B5EF4-FFF2-40B4-BE49-F238E27FC236}">
                <a16:creationId xmlns:a16="http://schemas.microsoft.com/office/drawing/2014/main" id="{288F7521-EE83-4957-A1FD-3C6A49C766D5}"/>
              </a:ext>
            </a:extLst>
          </p:cNvPr>
          <p:cNvPicPr/>
          <p:nvPr/>
        </p:nvPicPr>
        <p:blipFill>
          <a:blip r:embed="rId3"/>
          <a:stretch>
            <a:fillRect/>
          </a:stretch>
        </p:blipFill>
        <p:spPr>
          <a:xfrm>
            <a:off x="4581277" y="4306842"/>
            <a:ext cx="5246112" cy="784659"/>
          </a:xfrm>
          <a:prstGeom prst="rect">
            <a:avLst/>
          </a:prstGeom>
        </p:spPr>
      </p:pic>
      <p:sp>
        <p:nvSpPr>
          <p:cNvPr id="8" name="矩形 7">
            <a:extLst>
              <a:ext uri="{FF2B5EF4-FFF2-40B4-BE49-F238E27FC236}">
                <a16:creationId xmlns:a16="http://schemas.microsoft.com/office/drawing/2014/main" id="{9D0D7E3C-16F5-47C7-ADCB-625E6DD41BE9}"/>
              </a:ext>
            </a:extLst>
          </p:cNvPr>
          <p:cNvSpPr/>
          <p:nvPr/>
        </p:nvSpPr>
        <p:spPr>
          <a:xfrm>
            <a:off x="6274653" y="5138355"/>
            <a:ext cx="101983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3331502217"/>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547334"/>
            <a:ext cx="10758927" cy="343728"/>
          </a:xfrm>
          <a:prstGeom prst="rect">
            <a:avLst/>
          </a:prstGeom>
        </p:spPr>
      </p:pic>
      <p:sp>
        <p:nvSpPr>
          <p:cNvPr id="3" name="矩形 2">
            <a:extLst>
              <a:ext uri="{FF2B5EF4-FFF2-40B4-BE49-F238E27FC236}">
                <a16:creationId xmlns:a16="http://schemas.microsoft.com/office/drawing/2014/main" id="{B0E059B1-664C-4B82-8C60-77D97F23B09B}"/>
              </a:ext>
            </a:extLst>
          </p:cNvPr>
          <p:cNvSpPr/>
          <p:nvPr/>
        </p:nvSpPr>
        <p:spPr>
          <a:xfrm>
            <a:off x="813185" y="953722"/>
            <a:ext cx="10736653" cy="2983702"/>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从纸带上读取长度的方法</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利用毫米刻度尺测出各点到</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点的距离</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算出相邻计数点间的距离</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由于毫米刻度尺的最小刻度是</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 mm,</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读数时必须估读到</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 mm</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a:t>
            </a:r>
            <a:r>
              <a:rPr lang="en-US" altLang="zh-CN" sz="2566"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Δ</a:t>
            </a:r>
            <a:r>
              <a:rPr lang="en-US" altLang="zh-CN" sz="2566"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确定物体的运动是匀速直线运动还是匀变速直线运动</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用瞬时速度与平均速度的关系求瞬时速度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a:t>
            </a:r>
            <a:r>
              <a:rPr lang="en-US" altLang="zh-CN" sz="2566"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Δ</a:t>
            </a:r>
            <a:r>
              <a:rPr lang="en-US" altLang="zh-CN" sz="2566"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或</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图像求加速度</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7" name="20YLWL78.EPS" descr="id:2147503578;FounderCES">
            <a:extLst>
              <a:ext uri="{FF2B5EF4-FFF2-40B4-BE49-F238E27FC236}">
                <a16:creationId xmlns:a16="http://schemas.microsoft.com/office/drawing/2014/main" id="{A2A6B238-2DB7-4F9C-92BF-7AA4261AAE9D}"/>
              </a:ext>
            </a:extLst>
          </p:cNvPr>
          <p:cNvPicPr/>
          <p:nvPr/>
        </p:nvPicPr>
        <p:blipFill>
          <a:blip r:embed="rId3"/>
          <a:stretch>
            <a:fillRect/>
          </a:stretch>
        </p:blipFill>
        <p:spPr>
          <a:xfrm>
            <a:off x="3251277" y="4057056"/>
            <a:ext cx="5246112" cy="784659"/>
          </a:xfrm>
          <a:prstGeom prst="rect">
            <a:avLst/>
          </a:prstGeom>
        </p:spPr>
      </p:pic>
      <p:sp>
        <p:nvSpPr>
          <p:cNvPr id="5" name="矩形 4">
            <a:extLst>
              <a:ext uri="{FF2B5EF4-FFF2-40B4-BE49-F238E27FC236}">
                <a16:creationId xmlns:a16="http://schemas.microsoft.com/office/drawing/2014/main" id="{D21F1826-9AE5-4766-9218-3581889EB2FC}"/>
              </a:ext>
            </a:extLst>
          </p:cNvPr>
          <p:cNvSpPr/>
          <p:nvPr/>
        </p:nvSpPr>
        <p:spPr>
          <a:xfrm>
            <a:off x="4898837" y="4860127"/>
            <a:ext cx="101983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323431107"/>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547334"/>
            <a:ext cx="10758927" cy="343728"/>
          </a:xfrm>
          <a:prstGeom prst="rect">
            <a:avLst/>
          </a:prstGeom>
        </p:spPr>
      </p:pic>
      <mc:AlternateContent xmlns:mc="http://schemas.openxmlformats.org/markup-compatibility/2006">
        <mc:Choice xmlns:a14="http://schemas.microsoft.com/office/drawing/2010/main" Requires="a14">
          <p:sp>
            <p:nvSpPr>
              <p:cNvPr id="3" name="矩形 2">
                <a:extLst>
                  <a:ext uri="{FF2B5EF4-FFF2-40B4-BE49-F238E27FC236}">
                    <a16:creationId xmlns:a16="http://schemas.microsoft.com/office/drawing/2014/main" id="{B0E059B1-664C-4B82-8C60-77D97F23B09B}"/>
                  </a:ext>
                </a:extLst>
              </p:cNvPr>
              <p:cNvSpPr/>
              <p:nvPr/>
            </p:nvSpPr>
            <p:spPr>
              <a:xfrm>
                <a:off x="813185" y="953722"/>
                <a:ext cx="10736653" cy="2869183"/>
              </a:xfrm>
              <a:prstGeom prst="rect">
                <a:avLst/>
              </a:prstGeom>
            </p:spPr>
            <p:txBody>
              <a:bodyPr wrap="square">
                <a:spAutoFit/>
              </a:bodyPr>
              <a:lstStyle/>
              <a:p>
                <a:pPr>
                  <a:lnSpc>
                    <a:spcPct val="150000"/>
                  </a:lnSpc>
                </a:pPr>
                <a:r>
                  <a:rPr lang="zh-CN" altLang="zh-CN" sz="2566" i="1" dirty="0">
                    <a:solidFill>
                      <a:srgbClr val="000000"/>
                    </a:solidFill>
                    <a:latin typeface="NEU-BZ-S92" panose="02020503000000020003" pitchFamily="18" charset="-122"/>
                    <a:cs typeface="宋体" panose="02010600030101010101" pitchFamily="2" charset="-122"/>
                  </a:rPr>
                  <a:t>①</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用逐差法求加速度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一般取</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6</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段</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偶数段</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位移</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根据</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4</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6</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分别求出</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4</m:t>
                            </m:r>
                          </m:sub>
                        </m:sSub>
                        <m:r>
                          <m:rPr>
                            <m:nor/>
                          </m:rPr>
                          <a:rPr lang="en-US" altLang="zh-CN" sz="2566" i="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1</m:t>
                            </m:r>
                          </m:sub>
                        </m:sSub>
                      </m:num>
                      <m:den>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3</m:t>
                        </m:r>
                        <m:sSup>
                          <m:sSup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𝑇</m:t>
                            </m:r>
                          </m:e>
                          <m:sup>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5</m:t>
                            </m:r>
                          </m:sub>
                        </m:sSub>
                        <m:r>
                          <m:rPr>
                            <m:nor/>
                          </m:rPr>
                          <a:rPr lang="en-US" altLang="zh-CN" sz="2566" i="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b>
                        </m:sSub>
                      </m:num>
                      <m:den>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3</m:t>
                        </m:r>
                        <m:sSup>
                          <m:sSup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𝑇</m:t>
                            </m:r>
                          </m:e>
                          <m:sup>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6</m:t>
                            </m:r>
                          </m:sub>
                        </m:sSub>
                        <m:r>
                          <m:rPr>
                            <m:nor/>
                          </m:rPr>
                          <a:rPr lang="en-US" altLang="zh-CN" sz="2566" i="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3</m:t>
                            </m:r>
                          </m:sub>
                        </m:sSub>
                      </m:num>
                      <m:den>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3</m:t>
                        </m:r>
                        <m:sSup>
                          <m:sSup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𝑇</m:t>
                            </m:r>
                          </m:e>
                          <m:sup>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再取它们的平均值</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1</m:t>
                        </m:r>
                      </m:num>
                      <m:den>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3</m:t>
                        </m:r>
                      </m:den>
                    </m:f>
                  </m:oMath>
                </a14:m>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baseline="-25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作为物体运动的加速度的测量值</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则</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6</m:t>
                            </m:r>
                          </m:sub>
                        </m:s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5</m:t>
                            </m:r>
                          </m:sub>
                        </m:s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4</m:t>
                            </m:r>
                          </m:sub>
                        </m:sSub>
                        <m:r>
                          <m:rPr>
                            <m:nor/>
                          </m:rPr>
                          <a:rPr lang="en-US" altLang="zh-CN" sz="2566" i="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3</m:t>
                            </m:r>
                          </m:sub>
                        </m:sSub>
                        <m:r>
                          <m:rPr>
                            <m:nor/>
                          </m:rPr>
                          <a:rPr lang="en-US" altLang="zh-CN" sz="2566" i="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b>
                        </m:sSub>
                        <m:r>
                          <m:rPr>
                            <m:nor/>
                          </m:rPr>
                          <a:rPr lang="en-US" altLang="zh-CN" sz="2566" i="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1</m:t>
                            </m:r>
                          </m:sub>
                        </m:sSub>
                      </m:num>
                      <m:den>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9</m:t>
                        </m:r>
                        <m:sSup>
                          <m:sSup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𝑇</m:t>
                            </m:r>
                          </m:e>
                          <m:sup>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3" name="矩形 2">
                <a:extLst>
                  <a:ext uri="{FF2B5EF4-FFF2-40B4-BE49-F238E27FC236}">
                    <a16:creationId xmlns:a16="http://schemas.microsoft.com/office/drawing/2014/main" id="{B0E059B1-664C-4B82-8C60-77D97F23B09B}"/>
                  </a:ext>
                </a:extLst>
              </p:cNvPr>
              <p:cNvSpPr>
                <a:spLocks noRot="1" noChangeAspect="1" noMove="1" noResize="1" noEditPoints="1" noAdjustHandles="1" noChangeArrowheads="1" noChangeShapeType="1" noTextEdit="1"/>
              </p:cNvSpPr>
              <p:nvPr/>
            </p:nvSpPr>
            <p:spPr>
              <a:xfrm>
                <a:off x="813185" y="953722"/>
                <a:ext cx="10736653" cy="2869183"/>
              </a:xfrm>
              <a:prstGeom prst="rect">
                <a:avLst/>
              </a:prstGeom>
              <a:blipFill>
                <a:blip r:embed="rId3"/>
                <a:stretch>
                  <a:fillRect l="-965" b="-1274"/>
                </a:stretch>
              </a:blipFill>
            </p:spPr>
            <p:txBody>
              <a:bodyPr/>
              <a:lstStyle/>
              <a:p>
                <a:r>
                  <a:rPr lang="zh-CN" altLang="en-US">
                    <a:noFill/>
                  </a:rPr>
                  <a:t> </a:t>
                </a:r>
              </a:p>
            </p:txBody>
          </p:sp>
        </mc:Fallback>
      </mc:AlternateContent>
      <p:pic>
        <p:nvPicPr>
          <p:cNvPr id="7" name="20YLWL78.EPS" descr="id:2147503578;FounderCES">
            <a:extLst>
              <a:ext uri="{FF2B5EF4-FFF2-40B4-BE49-F238E27FC236}">
                <a16:creationId xmlns:a16="http://schemas.microsoft.com/office/drawing/2014/main" id="{A2A6B238-2DB7-4F9C-92BF-7AA4261AAE9D}"/>
              </a:ext>
            </a:extLst>
          </p:cNvPr>
          <p:cNvPicPr/>
          <p:nvPr/>
        </p:nvPicPr>
        <p:blipFill>
          <a:blip r:embed="rId4"/>
          <a:stretch>
            <a:fillRect/>
          </a:stretch>
        </p:blipFill>
        <p:spPr>
          <a:xfrm>
            <a:off x="3029611" y="4057056"/>
            <a:ext cx="5434113" cy="812778"/>
          </a:xfrm>
          <a:prstGeom prst="rect">
            <a:avLst/>
          </a:prstGeom>
        </p:spPr>
      </p:pic>
      <p:sp>
        <p:nvSpPr>
          <p:cNvPr id="5" name="矩形 4">
            <a:extLst>
              <a:ext uri="{FF2B5EF4-FFF2-40B4-BE49-F238E27FC236}">
                <a16:creationId xmlns:a16="http://schemas.microsoft.com/office/drawing/2014/main" id="{DA9572E8-ECBD-47A6-9CD7-2547009B2013}"/>
              </a:ext>
            </a:extLst>
          </p:cNvPr>
          <p:cNvSpPr/>
          <p:nvPr/>
        </p:nvSpPr>
        <p:spPr>
          <a:xfrm>
            <a:off x="4869444" y="4916688"/>
            <a:ext cx="101983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2509292678"/>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547334"/>
            <a:ext cx="10758927" cy="343728"/>
          </a:xfrm>
          <a:prstGeom prst="rect">
            <a:avLst/>
          </a:prstGeom>
        </p:spPr>
      </p:pic>
      <mc:AlternateContent xmlns:mc="http://schemas.openxmlformats.org/markup-compatibility/2006">
        <mc:Choice xmlns:a14="http://schemas.microsoft.com/office/drawing/2010/main" Requires="a14">
          <p:sp>
            <p:nvSpPr>
              <p:cNvPr id="3" name="矩形 2">
                <a:extLst>
                  <a:ext uri="{FF2B5EF4-FFF2-40B4-BE49-F238E27FC236}">
                    <a16:creationId xmlns:a16="http://schemas.microsoft.com/office/drawing/2014/main" id="{B0E059B1-664C-4B82-8C60-77D97F23B09B}"/>
                  </a:ext>
                </a:extLst>
              </p:cNvPr>
              <p:cNvSpPr/>
              <p:nvPr/>
            </p:nvSpPr>
            <p:spPr>
              <a:xfrm>
                <a:off x="813185" y="953722"/>
                <a:ext cx="10736653" cy="2881494"/>
              </a:xfrm>
              <a:prstGeom prst="rect">
                <a:avLst/>
              </a:prstGeom>
            </p:spPr>
            <p:txBody>
              <a:bodyPr wrap="square">
                <a:spAutoFit/>
              </a:bodyPr>
              <a:lstStyle/>
              <a:p>
                <a:pPr>
                  <a:lnSpc>
                    <a:spcPct val="150000"/>
                  </a:lnSpc>
                </a:pPr>
                <a:r>
                  <a:rPr lang="zh-CN" altLang="zh-CN" sz="2566" i="1" dirty="0">
                    <a:solidFill>
                      <a:srgbClr val="000000"/>
                    </a:solidFill>
                    <a:latin typeface="NEU-BZ-S92" panose="02020503000000020003" pitchFamily="18" charset="-122"/>
                    <a:cs typeface="宋体" panose="02010600030101010101" pitchFamily="2" charset="-122"/>
                  </a:rPr>
                  <a:t>②</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图像求加速度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根据匀变速直线运动在某段时间中点的瞬时速度等于这段时间内的平均速度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即</a:t>
                </a:r>
                <a:r>
                  <a:rPr lang="en-US" altLang="zh-CN" sz="2566"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n</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𝑛</m:t>
                            </m:r>
                          </m:sub>
                        </m:sSub>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m:t>
                        </m:r>
                        <m:sSub>
                          <m:sSub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𝑥</m:t>
                            </m:r>
                          </m:e>
                          <m:sub>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𝑛</m:t>
                            </m:r>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+1</m:t>
                            </m:r>
                          </m:sub>
                        </m:sSub>
                      </m:num>
                      <m:den>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𝑇</m:t>
                        </m:r>
                      </m:den>
                    </m:f>
                  </m:oMath>
                </a14:m>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求出打各点时纸带的瞬时速度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然后作出</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如图</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6</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所示</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则图线的斜率等于物体运动的加速度</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即</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r>
                          <m:rPr>
                            <m:sty m:val="p"/>
                          </m:rP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Δ</m:t>
                        </m:r>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𝑣</m:t>
                        </m:r>
                      </m:num>
                      <m:den>
                        <m:r>
                          <m:rPr>
                            <m:sty m:val="p"/>
                          </m:rP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Δ</m:t>
                        </m:r>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𝑡</m:t>
                        </m:r>
                      </m:den>
                    </m:f>
                  </m:oMath>
                </a14:m>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3" name="矩形 2">
                <a:extLst>
                  <a:ext uri="{FF2B5EF4-FFF2-40B4-BE49-F238E27FC236}">
                    <a16:creationId xmlns:a16="http://schemas.microsoft.com/office/drawing/2014/main" id="{B0E059B1-664C-4B82-8C60-77D97F23B09B}"/>
                  </a:ext>
                </a:extLst>
              </p:cNvPr>
              <p:cNvSpPr>
                <a:spLocks noRot="1" noChangeAspect="1" noMove="1" noResize="1" noEditPoints="1" noAdjustHandles="1" noChangeArrowheads="1" noChangeShapeType="1" noTextEdit="1"/>
              </p:cNvSpPr>
              <p:nvPr/>
            </p:nvSpPr>
            <p:spPr>
              <a:xfrm>
                <a:off x="813185" y="953722"/>
                <a:ext cx="10736653" cy="2881494"/>
              </a:xfrm>
              <a:prstGeom prst="rect">
                <a:avLst/>
              </a:prstGeom>
              <a:blipFill>
                <a:blip r:embed="rId3"/>
                <a:stretch>
                  <a:fillRect l="-965" b="-1268"/>
                </a:stretch>
              </a:blipFill>
            </p:spPr>
            <p:txBody>
              <a:bodyPr/>
              <a:lstStyle/>
              <a:p>
                <a:r>
                  <a:rPr lang="zh-CN" altLang="en-US">
                    <a:noFill/>
                  </a:rPr>
                  <a:t> </a:t>
                </a:r>
              </a:p>
            </p:txBody>
          </p:sp>
        </mc:Fallback>
      </mc:AlternateContent>
      <p:pic>
        <p:nvPicPr>
          <p:cNvPr id="5" name="20YLWL79.EPS" descr="id:2147503585;FounderCES">
            <a:extLst>
              <a:ext uri="{FF2B5EF4-FFF2-40B4-BE49-F238E27FC236}">
                <a16:creationId xmlns:a16="http://schemas.microsoft.com/office/drawing/2014/main" id="{4F8E6AEF-9457-46D3-B028-8BDDE4222407}"/>
              </a:ext>
            </a:extLst>
          </p:cNvPr>
          <p:cNvPicPr/>
          <p:nvPr/>
        </p:nvPicPr>
        <p:blipFill>
          <a:blip r:embed="rId4"/>
          <a:stretch>
            <a:fillRect/>
          </a:stretch>
        </p:blipFill>
        <p:spPr>
          <a:xfrm>
            <a:off x="8312667" y="2911778"/>
            <a:ext cx="2746701" cy="2276094"/>
          </a:xfrm>
          <a:prstGeom prst="rect">
            <a:avLst/>
          </a:prstGeom>
        </p:spPr>
      </p:pic>
      <p:sp>
        <p:nvSpPr>
          <p:cNvPr id="2" name="矩形 1">
            <a:extLst>
              <a:ext uri="{FF2B5EF4-FFF2-40B4-BE49-F238E27FC236}">
                <a16:creationId xmlns:a16="http://schemas.microsoft.com/office/drawing/2014/main" id="{16413225-FCE1-4A77-918D-B506D22EDAB0}"/>
              </a:ext>
            </a:extLst>
          </p:cNvPr>
          <p:cNvSpPr/>
          <p:nvPr/>
        </p:nvSpPr>
        <p:spPr>
          <a:xfrm>
            <a:off x="9081111" y="5350112"/>
            <a:ext cx="101983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6</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3145683412"/>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499161"/>
            <a:ext cx="10758927" cy="343728"/>
          </a:xfrm>
          <a:prstGeom prst="rect">
            <a:avLst/>
          </a:prstGeom>
        </p:spPr>
      </p:pic>
      <p:sp>
        <p:nvSpPr>
          <p:cNvPr id="3" name="矩形 2">
            <a:extLst>
              <a:ext uri="{FF2B5EF4-FFF2-40B4-BE49-F238E27FC236}">
                <a16:creationId xmlns:a16="http://schemas.microsoft.com/office/drawing/2014/main" id="{B0E059B1-664C-4B82-8C60-77D97F23B09B}"/>
              </a:ext>
            </a:extLst>
          </p:cNvPr>
          <p:cNvSpPr/>
          <p:nvPr/>
        </p:nvSpPr>
        <p:spPr>
          <a:xfrm>
            <a:off x="813185" y="879833"/>
            <a:ext cx="10736653" cy="5482463"/>
          </a:xfrm>
          <a:prstGeom prst="rect">
            <a:avLst/>
          </a:prstGeom>
        </p:spPr>
        <p:txBody>
          <a:bodyPr wrap="square">
            <a:spAutoFit/>
          </a:bodyPr>
          <a:lstStyle/>
          <a:p>
            <a:pPr>
              <a:lnSpc>
                <a:spcPct val="150000"/>
              </a:lnSpc>
            </a:pPr>
            <a:r>
              <a:rPr lang="zh-CN" altLang="zh-CN" sz="2360" b="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例</a:t>
            </a:r>
            <a:r>
              <a:rPr lang="en-US" altLang="zh-CN" sz="2360" b="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360" b="1"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360"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2019·</a:t>
            </a:r>
            <a:r>
              <a:rPr lang="zh-CN" altLang="zh-CN" sz="2360" dirty="0">
                <a:latin typeface="Times New Roman"/>
                <a:ea typeface="微软雅黑"/>
                <a:cs typeface="Arial"/>
              </a:rPr>
              <a:t>广东北江中学月考</a:t>
            </a:r>
            <a:r>
              <a:rPr lang="en-US" altLang="zh-CN" sz="2360" b="1"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如图</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9</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所示为某中学物理课外学习小组设计的测定当地重力加速度的实验装置</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他们的主要操作如下</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zh-CN" altLang="zh-CN" sz="2360" i="1" dirty="0">
                <a:solidFill>
                  <a:srgbClr val="000000"/>
                </a:solidFill>
                <a:latin typeface="NEU-BZ-S92" panose="02020503000000020003" pitchFamily="18" charset="-122"/>
                <a:cs typeface="宋体" panose="02010600030101010101" pitchFamily="2" charset="-122"/>
              </a:rPr>
              <a:t>①</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安装实验器材</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调节试管夹</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小铁球</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、光电门和纸杯在同一</a:t>
            </a:r>
            <a:endPar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竖直线上</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36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360" i="1" dirty="0">
                <a:solidFill>
                  <a:srgbClr val="000000"/>
                </a:solidFill>
                <a:latin typeface="NEU-BZ-S92" panose="02020503000000020003" pitchFamily="18" charset="-122"/>
                <a:cs typeface="宋体" panose="02010600030101010101" pitchFamily="2" charset="-122"/>
              </a:rPr>
              <a:t>②</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打开试管夹</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由静止释放小铁球</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用光电计时器记录小铁球在</a:t>
            </a:r>
            <a:endPar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两个光电门间的运动时间</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并用刻度尺测量出两个光电门的高</a:t>
            </a:r>
            <a:endPar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度差</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h</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计算出小铁球通过两光电门间的平均速度</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36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360" i="1" dirty="0">
                <a:solidFill>
                  <a:srgbClr val="000000"/>
                </a:solidFill>
                <a:latin typeface="NEU-BZ-S92" panose="02020503000000020003" pitchFamily="18" charset="-122"/>
                <a:cs typeface="宋体" panose="02010600030101010101" pitchFamily="2" charset="-122"/>
              </a:rPr>
              <a:t>③</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固定光电门</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的位置不变</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改变光电门</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的高度</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重复</a:t>
            </a:r>
            <a:r>
              <a:rPr lang="zh-CN" altLang="zh-CN" sz="2360" i="1" dirty="0">
                <a:solidFill>
                  <a:srgbClr val="000000"/>
                </a:solidFill>
                <a:latin typeface="NEU-BZ-S92" panose="02020503000000020003" pitchFamily="18" charset="-122"/>
                <a:cs typeface="宋体" panose="02010600030101010101" pitchFamily="2" charset="-122"/>
              </a:rPr>
              <a:t>②</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的操作</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测出多组</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360"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h</a:t>
            </a:r>
            <a:r>
              <a:rPr lang="en-US" altLang="zh-CN" sz="236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360"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计算出对应的平均速度</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36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360" i="1" dirty="0">
                <a:solidFill>
                  <a:srgbClr val="000000"/>
                </a:solidFill>
                <a:latin typeface="NEU-BZ-S92" panose="02020503000000020003" pitchFamily="18" charset="-122"/>
                <a:cs typeface="宋体" panose="02010600030101010101" pitchFamily="2" charset="-122"/>
              </a:rPr>
              <a:t>④</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画出</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36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a:t>
            </a:r>
            <a:r>
              <a:rPr lang="en-US" altLang="zh-CN" sz="2360"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360"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5" name="21YLT-43.EPS" descr="id:2147503613;FounderCES">
            <a:extLst>
              <a:ext uri="{FF2B5EF4-FFF2-40B4-BE49-F238E27FC236}">
                <a16:creationId xmlns:a16="http://schemas.microsoft.com/office/drawing/2014/main" id="{DDC47257-4A6D-4318-B020-6C6706E92CEE}"/>
              </a:ext>
            </a:extLst>
          </p:cNvPr>
          <p:cNvPicPr/>
          <p:nvPr/>
        </p:nvPicPr>
        <p:blipFill>
          <a:blip r:embed="rId3"/>
          <a:stretch>
            <a:fillRect/>
          </a:stretch>
        </p:blipFill>
        <p:spPr>
          <a:xfrm>
            <a:off x="8940723" y="1584462"/>
            <a:ext cx="2512222" cy="3100650"/>
          </a:xfrm>
          <a:prstGeom prst="rect">
            <a:avLst/>
          </a:prstGeom>
        </p:spPr>
      </p:pic>
      <p:sp>
        <p:nvSpPr>
          <p:cNvPr id="2" name="矩形 1">
            <a:extLst>
              <a:ext uri="{FF2B5EF4-FFF2-40B4-BE49-F238E27FC236}">
                <a16:creationId xmlns:a16="http://schemas.microsoft.com/office/drawing/2014/main" id="{2B84DA44-17D8-40B2-981C-3E1DB9AA8E77}"/>
              </a:ext>
            </a:extLst>
          </p:cNvPr>
          <p:cNvSpPr/>
          <p:nvPr/>
        </p:nvSpPr>
        <p:spPr>
          <a:xfrm>
            <a:off x="9701615" y="4842799"/>
            <a:ext cx="101983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9</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435109253"/>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398E3070-92AF-41FC-BC55-354B32A0C856}"/>
              </a:ext>
            </a:extLst>
          </p:cNvPr>
          <p:cNvSpPr/>
          <p:nvPr/>
        </p:nvSpPr>
        <p:spPr>
          <a:xfrm>
            <a:off x="824817" y="3983167"/>
            <a:ext cx="10736653" cy="158861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66"/>
          </a:p>
        </p:txBody>
      </p:sp>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436500"/>
            <a:ext cx="10758927" cy="343728"/>
          </a:xfrm>
          <a:prstGeom prst="rect">
            <a:avLst/>
          </a:prstGeom>
        </p:spPr>
      </p:pic>
      <p:sp>
        <p:nvSpPr>
          <p:cNvPr id="3" name="矩形 2">
            <a:extLst>
              <a:ext uri="{FF2B5EF4-FFF2-40B4-BE49-F238E27FC236}">
                <a16:creationId xmlns:a16="http://schemas.microsoft.com/office/drawing/2014/main" id="{B0E059B1-664C-4B82-8C60-77D97F23B09B}"/>
              </a:ext>
            </a:extLst>
          </p:cNvPr>
          <p:cNvSpPr/>
          <p:nvPr/>
        </p:nvSpPr>
        <p:spPr>
          <a:xfrm>
            <a:off x="813185" y="896755"/>
            <a:ext cx="8349205" cy="2983702"/>
          </a:xfrm>
          <a:prstGeom prst="rect">
            <a:avLst/>
          </a:prstGeom>
        </p:spPr>
        <p:txBody>
          <a:bodyPr wrap="square">
            <a:spAutoFit/>
          </a:bodyPr>
          <a:lstStyle/>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请根据实验</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回答如下问题</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设小铁球到达光电门</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时的速度为</a:t>
            </a:r>
            <a:r>
              <a:rPr lang="en-US" altLang="zh-CN" sz="2566"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当地的重力加速度为</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g</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则小铁球通过两光电门间的平均速度</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的表达式为</a:t>
            </a:r>
            <a:endPar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endParaRPr lang="en-US"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a:t>
            </a:r>
            <a:r>
              <a:rPr lang="en-US" altLang="zh-CN" sz="2566" i="1"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g</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和</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表示</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000000"/>
                </a:solidFill>
                <a:latin typeface="NEU-BZ-S92" panose="02020503000000020003" pitchFamily="18" charset="-122"/>
                <a:ea typeface="Times New Roman" panose="02020603050405020304" pitchFamily="18" charset="0"/>
                <a:cs typeface="Times New Roman" panose="02020603050405020304" pitchFamily="18" charset="0"/>
              </a:rPr>
              <a:t> </a:t>
            </a:r>
            <a:r>
              <a:rPr lang="zh-CN"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000000"/>
                </a:solidFill>
                <a:latin typeface="NEU-BZ-S92" panose="02020503000000020003" pitchFamily="18" charset="-122"/>
                <a:ea typeface="Times New Roman" panose="02020603050405020304" pitchFamily="18" charset="0"/>
                <a:cs typeface="Times New Roman" panose="02020603050405020304" pitchFamily="18" charset="0"/>
              </a:rPr>
              <a:t> </a:t>
            </a:r>
            <a:r>
              <a:rPr lang="zh-CN"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000000"/>
                </a:solidFill>
                <a:latin typeface="NEU-BZ-S92" panose="02020503000000020003" pitchFamily="18" charset="-122"/>
                <a:ea typeface="Times New Roman" panose="02020603050405020304" pitchFamily="18" charset="0"/>
                <a:cs typeface="Times New Roman" panose="02020603050405020304" pitchFamily="18" charset="0"/>
              </a:rPr>
              <a:t> </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5" name="21YLT-43.EPS" descr="id:2147503613;FounderCES">
            <a:extLst>
              <a:ext uri="{FF2B5EF4-FFF2-40B4-BE49-F238E27FC236}">
                <a16:creationId xmlns:a16="http://schemas.microsoft.com/office/drawing/2014/main" id="{3DBB708B-EE5E-4B2C-88BC-3BE1CAB76959}"/>
              </a:ext>
            </a:extLst>
          </p:cNvPr>
          <p:cNvPicPr/>
          <p:nvPr/>
        </p:nvPicPr>
        <p:blipFill>
          <a:blip r:embed="rId3"/>
          <a:stretch>
            <a:fillRect/>
          </a:stretch>
        </p:blipFill>
        <p:spPr>
          <a:xfrm>
            <a:off x="9273464" y="805945"/>
            <a:ext cx="2216426" cy="2735570"/>
          </a:xfrm>
          <a:prstGeom prst="rect">
            <a:avLst/>
          </a:prstGeom>
        </p:spPr>
      </p:pic>
      <mc:AlternateContent xmlns:mc="http://schemas.openxmlformats.org/markup-compatibility/2006">
        <mc:Choice xmlns:a14="http://schemas.microsoft.com/office/drawing/2010/main" Requires="a14">
          <p:sp>
            <p:nvSpPr>
              <p:cNvPr id="2" name="矩形 1">
                <a:extLst>
                  <a:ext uri="{FF2B5EF4-FFF2-40B4-BE49-F238E27FC236}">
                    <a16:creationId xmlns:a16="http://schemas.microsoft.com/office/drawing/2014/main" id="{28288306-8FD9-4FA1-AE90-04D1996624C9}"/>
                  </a:ext>
                </a:extLst>
              </p:cNvPr>
              <p:cNvSpPr/>
              <p:nvPr/>
            </p:nvSpPr>
            <p:spPr>
              <a:xfrm>
                <a:off x="1034610" y="2971990"/>
                <a:ext cx="1338828" cy="649730"/>
              </a:xfrm>
              <a:prstGeom prst="rect">
                <a:avLst/>
              </a:prstGeom>
            </p:spPr>
            <p:txBody>
              <a:bodyPr wrap="none">
                <a:spAutoFit/>
              </a:bodyPr>
              <a:lstStyle/>
              <a:p>
                <a:r>
                  <a:rPr lang="en-US" altLang="zh-CN" sz="2566" i="1" dirty="0">
                    <a:solidFill>
                      <a:srgbClr val="A50021"/>
                    </a:solidFill>
                    <a:latin typeface="Times New Roman" panose="02020603050405020304" pitchFamily="18" charset="0"/>
                    <a:ea typeface="微软雅黑" panose="020B0503020204020204" pitchFamily="34" charset="-122"/>
                  </a:rPr>
                  <a:t>v=</a:t>
                </a:r>
                <a:r>
                  <a:rPr lang="en-US" altLang="zh-CN" sz="2566" i="1" dirty="0" err="1">
                    <a:solidFill>
                      <a:srgbClr val="A50021"/>
                    </a:solidFill>
                    <a:latin typeface="Times New Roman" panose="02020603050405020304" pitchFamily="18" charset="0"/>
                    <a:ea typeface="微软雅黑" panose="020B0503020204020204" pitchFamily="34" charset="-122"/>
                  </a:rPr>
                  <a:t>v</a:t>
                </a:r>
                <a:r>
                  <a:rPr lang="en-US" altLang="zh-CN" sz="2566" i="1" baseline="-25000" dirty="0" err="1">
                    <a:solidFill>
                      <a:srgbClr val="A50021"/>
                    </a:solidFill>
                    <a:latin typeface="Times New Roman" panose="02020603050405020304" pitchFamily="18" charset="0"/>
                    <a:ea typeface="微软雅黑" panose="020B0503020204020204" pitchFamily="34" charset="-122"/>
                  </a:rPr>
                  <a:t>B</a:t>
                </a:r>
                <a:r>
                  <a:rPr lang="en-US" altLang="zh-CN" sz="2566" i="1" dirty="0">
                    <a:solidFill>
                      <a:srgbClr val="A50021"/>
                    </a:solidFill>
                    <a:latin typeface="Times New Roman" panose="02020603050405020304" pitchFamily="18" charset="0"/>
                    <a:ea typeface="微软雅黑" panose="020B0503020204020204" pitchFamily="34" charset="-122"/>
                  </a:rPr>
                  <a:t>-</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den>
                    </m:f>
                  </m:oMath>
                </a14:m>
                <a:r>
                  <a:rPr lang="en-US" altLang="zh-CN" sz="2566" i="1" dirty="0" err="1">
                    <a:solidFill>
                      <a:srgbClr val="A50021"/>
                    </a:solidFill>
                    <a:latin typeface="Times New Roman" panose="02020603050405020304" pitchFamily="18" charset="0"/>
                    <a:ea typeface="微软雅黑" panose="020B0503020204020204" pitchFamily="34" charset="-122"/>
                  </a:rPr>
                  <a:t>gt</a:t>
                </a:r>
                <a:endParaRPr lang="zh-CN" altLang="en-US" sz="2566" dirty="0"/>
              </a:p>
            </p:txBody>
          </p:sp>
        </mc:Choice>
        <mc:Fallback>
          <p:sp>
            <p:nvSpPr>
              <p:cNvPr id="2" name="矩形 1">
                <a:extLst>
                  <a:ext uri="{FF2B5EF4-FFF2-40B4-BE49-F238E27FC236}">
                    <a16:creationId xmlns:a16="http://schemas.microsoft.com/office/drawing/2014/main" id="{28288306-8FD9-4FA1-AE90-04D1996624C9}"/>
                  </a:ext>
                </a:extLst>
              </p:cNvPr>
              <p:cNvSpPr>
                <a:spLocks noRot="1" noChangeAspect="1" noMove="1" noResize="1" noEditPoints="1" noAdjustHandles="1" noChangeArrowheads="1" noChangeShapeType="1" noTextEdit="1"/>
              </p:cNvSpPr>
              <p:nvPr/>
            </p:nvSpPr>
            <p:spPr>
              <a:xfrm>
                <a:off x="1034610" y="2971990"/>
                <a:ext cx="1338828" cy="649730"/>
              </a:xfrm>
              <a:prstGeom prst="rect">
                <a:avLst/>
              </a:prstGeom>
              <a:blipFill>
                <a:blip r:embed="rId4"/>
                <a:stretch>
                  <a:fillRect l="-8219" r="-7763" b="-9434"/>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 name="矩形 5">
                <a:extLst>
                  <a:ext uri="{FF2B5EF4-FFF2-40B4-BE49-F238E27FC236}">
                    <a16:creationId xmlns:a16="http://schemas.microsoft.com/office/drawing/2014/main" id="{9A50AC96-72C2-4FD4-961E-9DEEC2DE0E5F}"/>
                  </a:ext>
                </a:extLst>
              </p:cNvPr>
              <p:cNvSpPr/>
              <p:nvPr/>
            </p:nvSpPr>
            <p:spPr>
              <a:xfrm>
                <a:off x="812944" y="4018027"/>
                <a:ext cx="10758927" cy="1451103"/>
              </a:xfrm>
              <a:prstGeom prst="rect">
                <a:avLst/>
              </a:prstGeom>
            </p:spPr>
            <p:txBody>
              <a:bodyPr wrap="square">
                <a:spAutoFit/>
              </a:bodyPr>
              <a:lstStyle/>
              <a:p>
                <a:pPr>
                  <a:lnSpc>
                    <a:spcPct val="150000"/>
                  </a:lnSpc>
                </a:pP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解析</a:t>
                </a: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根据匀变速直线运动中间时刻的速度等于该过程中的平均速度</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有</a:t>
                </a:r>
                <a:r>
                  <a:rPr lang="en-US" altLang="zh-CN" sz="2566"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den>
                    </m:f>
                  </m:oMath>
                </a14:m>
                <a:r>
                  <a:rPr lang="en-US" altLang="zh-CN" sz="2566"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gt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可得小铁球通过两光电门间平均速度</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的表达式为</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den>
                    </m:f>
                  </m:oMath>
                </a14:m>
                <a:r>
                  <a:rPr lang="en-US" altLang="zh-CN" sz="2566"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gt.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6" name="矩形 5">
                <a:extLst>
                  <a:ext uri="{FF2B5EF4-FFF2-40B4-BE49-F238E27FC236}">
                    <a16:creationId xmlns:a16="http://schemas.microsoft.com/office/drawing/2014/main" id="{9A50AC96-72C2-4FD4-961E-9DEEC2DE0E5F}"/>
                  </a:ext>
                </a:extLst>
              </p:cNvPr>
              <p:cNvSpPr>
                <a:spLocks noRot="1" noChangeAspect="1" noMove="1" noResize="1" noEditPoints="1" noAdjustHandles="1" noChangeArrowheads="1" noChangeShapeType="1" noTextEdit="1"/>
              </p:cNvSpPr>
              <p:nvPr/>
            </p:nvSpPr>
            <p:spPr>
              <a:xfrm>
                <a:off x="812944" y="4018027"/>
                <a:ext cx="10758927" cy="1451103"/>
              </a:xfrm>
              <a:prstGeom prst="rect">
                <a:avLst/>
              </a:prstGeom>
              <a:blipFill>
                <a:blip r:embed="rId5"/>
                <a:stretch>
                  <a:fillRect l="-963" b="-3782"/>
                </a:stretch>
              </a:blipFill>
            </p:spPr>
            <p:txBody>
              <a:bodyPr/>
              <a:lstStyle/>
              <a:p>
                <a:r>
                  <a:rPr lang="zh-CN" altLang="en-US">
                    <a:noFill/>
                  </a:rPr>
                  <a:t> </a:t>
                </a:r>
              </a:p>
            </p:txBody>
          </p:sp>
        </mc:Fallback>
      </mc:AlternateContent>
      <p:sp>
        <p:nvSpPr>
          <p:cNvPr id="7" name="矩形 6">
            <a:extLst>
              <a:ext uri="{FF2B5EF4-FFF2-40B4-BE49-F238E27FC236}">
                <a16:creationId xmlns:a16="http://schemas.microsoft.com/office/drawing/2014/main" id="{0C88B983-CC3D-4A7A-9BA1-1AD55429144F}"/>
              </a:ext>
            </a:extLst>
          </p:cNvPr>
          <p:cNvSpPr/>
          <p:nvPr/>
        </p:nvSpPr>
        <p:spPr>
          <a:xfrm>
            <a:off x="9871760" y="3502889"/>
            <a:ext cx="101983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9</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426808933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horizontal)">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5F9058D9-1095-4B34-9531-5F863152A8E5}"/>
              </a:ext>
            </a:extLst>
          </p:cNvPr>
          <p:cNvSpPr/>
          <p:nvPr/>
        </p:nvSpPr>
        <p:spPr>
          <a:xfrm>
            <a:off x="8238778" y="1032566"/>
            <a:ext cx="3322692" cy="42436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66"/>
          </a:p>
        </p:txBody>
      </p:sp>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473445"/>
            <a:ext cx="10758927" cy="343728"/>
          </a:xfrm>
          <a:prstGeom prst="rect">
            <a:avLst/>
          </a:prstGeom>
        </p:spPr>
      </p:pic>
      <p:sp>
        <p:nvSpPr>
          <p:cNvPr id="3" name="矩形 2">
            <a:extLst>
              <a:ext uri="{FF2B5EF4-FFF2-40B4-BE49-F238E27FC236}">
                <a16:creationId xmlns:a16="http://schemas.microsoft.com/office/drawing/2014/main" id="{B0E059B1-664C-4B82-8C60-77D97F23B09B}"/>
              </a:ext>
            </a:extLst>
          </p:cNvPr>
          <p:cNvSpPr/>
          <p:nvPr/>
        </p:nvSpPr>
        <p:spPr>
          <a:xfrm>
            <a:off x="776000" y="879833"/>
            <a:ext cx="10736653" cy="614592"/>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实验测得的数据如下表</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graphicFrame>
        <p:nvGraphicFramePr>
          <p:cNvPr id="6" name="表格 5">
            <a:extLst>
              <a:ext uri="{FF2B5EF4-FFF2-40B4-BE49-F238E27FC236}">
                <a16:creationId xmlns:a16="http://schemas.microsoft.com/office/drawing/2014/main" id="{BB968024-7A81-43D5-8BB9-24E9A61D6255}"/>
              </a:ext>
            </a:extLst>
          </p:cNvPr>
          <p:cNvGraphicFramePr>
            <a:graphicFrameLocks noGrp="1"/>
          </p:cNvGraphicFramePr>
          <p:nvPr/>
        </p:nvGraphicFramePr>
        <p:xfrm>
          <a:off x="776000" y="1544833"/>
          <a:ext cx="4404507" cy="3612396"/>
        </p:xfrm>
        <a:graphic>
          <a:graphicData uri="http://schemas.openxmlformats.org/drawingml/2006/table">
            <a:tbl>
              <a:tblPr firstRow="1" firstCol="1" bandRow="1"/>
              <a:tblGrid>
                <a:gridCol w="1329237">
                  <a:extLst>
                    <a:ext uri="{9D8B030D-6E8A-4147-A177-3AD203B41FA5}">
                      <a16:colId xmlns:a16="http://schemas.microsoft.com/office/drawing/2014/main" val="592795879"/>
                    </a:ext>
                  </a:extLst>
                </a:gridCol>
                <a:gridCol w="1138430">
                  <a:extLst>
                    <a:ext uri="{9D8B030D-6E8A-4147-A177-3AD203B41FA5}">
                      <a16:colId xmlns:a16="http://schemas.microsoft.com/office/drawing/2014/main" val="1799072696"/>
                    </a:ext>
                  </a:extLst>
                </a:gridCol>
                <a:gridCol w="781904">
                  <a:extLst>
                    <a:ext uri="{9D8B030D-6E8A-4147-A177-3AD203B41FA5}">
                      <a16:colId xmlns:a16="http://schemas.microsoft.com/office/drawing/2014/main" val="205674318"/>
                    </a:ext>
                  </a:extLst>
                </a:gridCol>
                <a:gridCol w="1154937">
                  <a:extLst>
                    <a:ext uri="{9D8B030D-6E8A-4147-A177-3AD203B41FA5}">
                      <a16:colId xmlns:a16="http://schemas.microsoft.com/office/drawing/2014/main" val="4012465073"/>
                    </a:ext>
                  </a:extLst>
                </a:gridCol>
              </a:tblGrid>
              <a:tr h="455264">
                <a:tc>
                  <a:txBody>
                    <a:bodyPr/>
                    <a:lstStyle/>
                    <a:p>
                      <a:pPr algn="ctr">
                        <a:lnSpc>
                          <a:spcPct val="150000"/>
                        </a:lnSpc>
                        <a:spcAft>
                          <a:spcPts val="0"/>
                        </a:spcAft>
                      </a:pPr>
                      <a:r>
                        <a:rPr lang="zh-CN"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实验次数</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h/</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cm</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i="1"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t/</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s</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i="1"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v/</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(m·s</a:t>
                      </a:r>
                      <a:r>
                        <a:rPr lang="en-US" sz="2300" i="1" baseline="300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baseline="300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1</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671621704"/>
                  </a:ext>
                </a:extLst>
              </a:tr>
              <a:tr h="455068">
                <a:tc>
                  <a:txBody>
                    <a:bodyPr/>
                    <a:lstStyle/>
                    <a:p>
                      <a:pPr algn="ctr">
                        <a:lnSpc>
                          <a:spcPct val="150000"/>
                        </a:lnSpc>
                        <a:spcAft>
                          <a:spcPts val="0"/>
                        </a:spcAft>
                      </a:pP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1</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10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028</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57</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953216063"/>
                  </a:ext>
                </a:extLst>
              </a:tr>
              <a:tr h="455068">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2</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20</a:t>
                      </a:r>
                      <a:r>
                        <a:rPr lang="en-US" sz="2300" i="1"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059</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a:t>
                      </a:r>
                      <a:r>
                        <a:rPr lang="en-US" sz="2300" i="1"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39</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57551603"/>
                  </a:ext>
                </a:extLst>
              </a:tr>
              <a:tr h="455068">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30</a:t>
                      </a:r>
                      <a:r>
                        <a:rPr lang="en-US" sz="2300" i="1"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092</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26</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38994816"/>
                  </a:ext>
                </a:extLst>
              </a:tr>
              <a:tr h="455068">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4</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40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131</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3</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05</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177634933"/>
                  </a:ext>
                </a:extLst>
              </a:tr>
              <a:tr h="455068">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5</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50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176</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2</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84</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973857714"/>
                  </a:ext>
                </a:extLst>
              </a:tr>
              <a:tr h="455068">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6</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60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0</a:t>
                      </a:r>
                      <a:r>
                        <a:rPr lang="en-US" sz="2300" i="1">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235</a:t>
                      </a:r>
                      <a:endParaRPr lang="zh-CN" sz="230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2</a:t>
                      </a:r>
                      <a:r>
                        <a:rPr lang="en-US" sz="2300" i="1"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a:t>
                      </a:r>
                      <a:r>
                        <a:rPr lang="en-US" sz="2300" dirty="0">
                          <a:solidFill>
                            <a:srgbClr val="000000"/>
                          </a:solidFill>
                          <a:effectLst/>
                          <a:latin typeface="Times New Roman" panose="02020603050405020304" pitchFamily="18" charset="0"/>
                          <a:ea typeface="微软雅黑" panose="020B0503020204020204" pitchFamily="34" charset="-122"/>
                          <a:cs typeface="Times New Roman" panose="02020603050405020304" pitchFamily="18" charset="0"/>
                        </a:rPr>
                        <a:t>55</a:t>
                      </a:r>
                      <a:endParaRPr lang="zh-CN" sz="2300" dirty="0">
                        <a:solidFill>
                          <a:srgbClr val="000000"/>
                        </a:solidFill>
                        <a:effectLst/>
                        <a:latin typeface="NEU-BZ-S92" panose="02020503000000020003" pitchFamily="18" charset="-122"/>
                        <a:ea typeface="NEU-BZ-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43846435"/>
                  </a:ext>
                </a:extLst>
              </a:tr>
            </a:tbl>
          </a:graphicData>
        </a:graphic>
      </p:graphicFrame>
      <p:pic>
        <p:nvPicPr>
          <p:cNvPr id="7" name="21YLT-44.EPS" descr="id:2147503628;FounderCES">
            <a:extLst>
              <a:ext uri="{FF2B5EF4-FFF2-40B4-BE49-F238E27FC236}">
                <a16:creationId xmlns:a16="http://schemas.microsoft.com/office/drawing/2014/main" id="{BF268233-3985-47C4-9C69-C28E73FCA733}"/>
              </a:ext>
            </a:extLst>
          </p:cNvPr>
          <p:cNvPicPr/>
          <p:nvPr/>
        </p:nvPicPr>
        <p:blipFill>
          <a:blip r:embed="rId3"/>
          <a:stretch>
            <a:fillRect/>
          </a:stretch>
        </p:blipFill>
        <p:spPr>
          <a:xfrm>
            <a:off x="5320167" y="1474573"/>
            <a:ext cx="2844722" cy="3062761"/>
          </a:xfrm>
          <a:prstGeom prst="rect">
            <a:avLst/>
          </a:prstGeom>
        </p:spPr>
      </p:pic>
      <p:sp>
        <p:nvSpPr>
          <p:cNvPr id="8" name="矩形 7">
            <a:extLst>
              <a:ext uri="{FF2B5EF4-FFF2-40B4-BE49-F238E27FC236}">
                <a16:creationId xmlns:a16="http://schemas.microsoft.com/office/drawing/2014/main" id="{96F8BDFC-1819-49DD-BE78-9DCA4C45AE8E}"/>
              </a:ext>
            </a:extLst>
          </p:cNvPr>
          <p:cNvSpPr/>
          <p:nvPr/>
        </p:nvSpPr>
        <p:spPr>
          <a:xfrm>
            <a:off x="6014962" y="4653122"/>
            <a:ext cx="116410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10</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9" name="矩形 8">
            <a:extLst>
              <a:ext uri="{FF2B5EF4-FFF2-40B4-BE49-F238E27FC236}">
                <a16:creationId xmlns:a16="http://schemas.microsoft.com/office/drawing/2014/main" id="{01C480A3-D6CB-42DD-8610-FD8EA8AE8084}"/>
              </a:ext>
            </a:extLst>
          </p:cNvPr>
          <p:cNvSpPr/>
          <p:nvPr/>
        </p:nvSpPr>
        <p:spPr>
          <a:xfrm>
            <a:off x="748871" y="4906778"/>
            <a:ext cx="5144357" cy="593752"/>
          </a:xfrm>
          <a:prstGeom prst="rect">
            <a:avLst/>
          </a:prstGeom>
        </p:spPr>
        <p:txBody>
          <a:bodyPr wrap="none">
            <a:spAutoFit/>
          </a:bodyPr>
          <a:lstStyle/>
          <a:p>
            <a:pPr>
              <a:lnSpc>
                <a:spcPct val="150000"/>
              </a:lnSpc>
            </a:pP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请在图</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10</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的坐标纸上画出</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10" name="矩形 9">
            <a:extLst>
              <a:ext uri="{FF2B5EF4-FFF2-40B4-BE49-F238E27FC236}">
                <a16:creationId xmlns:a16="http://schemas.microsoft.com/office/drawing/2014/main" id="{6620D6E1-52C1-489C-BE74-A0DA812E45D1}"/>
              </a:ext>
            </a:extLst>
          </p:cNvPr>
          <p:cNvSpPr/>
          <p:nvPr/>
        </p:nvSpPr>
        <p:spPr>
          <a:xfrm>
            <a:off x="8386556" y="1101500"/>
            <a:ext cx="1027845" cy="471347"/>
          </a:xfrm>
          <a:prstGeom prst="rect">
            <a:avLst/>
          </a:prstGeom>
        </p:spPr>
        <p:txBody>
          <a:bodyPr wrap="none">
            <a:spAutoFit/>
          </a:bodyPr>
          <a:lstStyle/>
          <a:p>
            <a:r>
              <a:rPr lang="en-US" altLang="zh-CN" sz="2463" b="1" dirty="0">
                <a:solidFill>
                  <a:srgbClr val="A50021"/>
                </a:solidFill>
                <a:latin typeface="Times New Roman" panose="02020603050405020304" pitchFamily="18" charset="0"/>
                <a:ea typeface="微软雅黑" panose="020B0503020204020204" pitchFamily="34" charset="-122"/>
              </a:rPr>
              <a:t>[</a:t>
            </a:r>
            <a:r>
              <a:rPr lang="zh-CN" altLang="en-US"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答案</a:t>
            </a:r>
            <a:r>
              <a:rPr lang="en-US" altLang="zh-CN" sz="2463" b="1" dirty="0">
                <a:solidFill>
                  <a:srgbClr val="A50021"/>
                </a:solidFill>
                <a:latin typeface="Times New Roman" panose="02020603050405020304" pitchFamily="18" charset="0"/>
                <a:ea typeface="微软雅黑" panose="020B0503020204020204" pitchFamily="34" charset="-122"/>
              </a:rPr>
              <a:t>]</a:t>
            </a:r>
            <a:endParaRPr lang="zh-CN" altLang="en-US" sz="2258" dirty="0"/>
          </a:p>
        </p:txBody>
      </p:sp>
      <p:pic>
        <p:nvPicPr>
          <p:cNvPr id="11" name="21YLT-45.EPS" descr="id:2147488988;FounderCES">
            <a:extLst>
              <a:ext uri="{FF2B5EF4-FFF2-40B4-BE49-F238E27FC236}">
                <a16:creationId xmlns:a16="http://schemas.microsoft.com/office/drawing/2014/main" id="{2DE3CBDF-88E3-4121-88CF-6EE4936AE984}"/>
              </a:ext>
            </a:extLst>
          </p:cNvPr>
          <p:cNvPicPr/>
          <p:nvPr/>
        </p:nvPicPr>
        <p:blipFill>
          <a:blip r:embed="rId4"/>
          <a:stretch>
            <a:fillRect/>
          </a:stretch>
        </p:blipFill>
        <p:spPr>
          <a:xfrm>
            <a:off x="8386556" y="1663124"/>
            <a:ext cx="3052208" cy="3243654"/>
          </a:xfrm>
          <a:prstGeom prst="rect">
            <a:avLst/>
          </a:prstGeom>
        </p:spPr>
      </p:pic>
    </p:spTree>
    <p:extLst>
      <p:ext uri="{BB962C8B-B14F-4D97-AF65-F5344CB8AC3E}">
        <p14:creationId xmlns:p14="http://schemas.microsoft.com/office/powerpoint/2010/main" val="17543549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CA860CB8-C4D6-41DE-82B1-D82A0DDC391D}"/>
              </a:ext>
            </a:extLst>
          </p:cNvPr>
          <p:cNvSpPr/>
          <p:nvPr/>
        </p:nvSpPr>
        <p:spPr>
          <a:xfrm>
            <a:off x="824817" y="2189781"/>
            <a:ext cx="7798274" cy="35667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66"/>
          </a:p>
        </p:txBody>
      </p:sp>
      <p:pic>
        <p:nvPicPr>
          <p:cNvPr id="4" name="实验热点探究.EPS" descr="id:2147503557;FounderCES">
            <a:extLst>
              <a:ext uri="{FF2B5EF4-FFF2-40B4-BE49-F238E27FC236}">
                <a16:creationId xmlns:a16="http://schemas.microsoft.com/office/drawing/2014/main" id="{DB46E043-9EA0-4DE6-934F-81B6173CB5B6}"/>
              </a:ext>
            </a:extLst>
          </p:cNvPr>
          <p:cNvPicPr/>
          <p:nvPr/>
        </p:nvPicPr>
        <p:blipFill>
          <a:blip r:embed="rId2"/>
          <a:stretch>
            <a:fillRect/>
          </a:stretch>
        </p:blipFill>
        <p:spPr>
          <a:xfrm>
            <a:off x="790911" y="547334"/>
            <a:ext cx="10758927" cy="343728"/>
          </a:xfrm>
          <a:prstGeom prst="rect">
            <a:avLst/>
          </a:prstGeom>
        </p:spPr>
      </p:pic>
      <p:sp>
        <p:nvSpPr>
          <p:cNvPr id="3" name="矩形 2">
            <a:extLst>
              <a:ext uri="{FF2B5EF4-FFF2-40B4-BE49-F238E27FC236}">
                <a16:creationId xmlns:a16="http://schemas.microsoft.com/office/drawing/2014/main" id="{B0E059B1-664C-4B82-8C60-77D97F23B09B}"/>
              </a:ext>
            </a:extLst>
          </p:cNvPr>
          <p:cNvSpPr/>
          <p:nvPr/>
        </p:nvSpPr>
        <p:spPr>
          <a:xfrm>
            <a:off x="813185" y="953722"/>
            <a:ext cx="10736653" cy="1206869"/>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根据</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图像</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可以求得当地重力加速度</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g=</a:t>
            </a: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m/s</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试管夹到光电门</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的距离约为</a:t>
            </a: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cm</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均保留</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位有效数字</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6" name="矩形 5">
            <a:extLst>
              <a:ext uri="{FF2B5EF4-FFF2-40B4-BE49-F238E27FC236}">
                <a16:creationId xmlns:a16="http://schemas.microsoft.com/office/drawing/2014/main" id="{AA80B9F6-B6AC-465F-87E2-8D4138200399}"/>
              </a:ext>
            </a:extLst>
          </p:cNvPr>
          <p:cNvSpPr/>
          <p:nvPr/>
        </p:nvSpPr>
        <p:spPr>
          <a:xfrm>
            <a:off x="7241278" y="879833"/>
            <a:ext cx="739305" cy="593752"/>
          </a:xfrm>
          <a:prstGeom prst="rect">
            <a:avLst/>
          </a:prstGeom>
        </p:spPr>
        <p:txBody>
          <a:bodyPr wrap="none">
            <a:spAutoFit/>
          </a:bodyPr>
          <a:lstStyle/>
          <a:p>
            <a:pPr>
              <a:lnSpc>
                <a:spcPct val="150000"/>
              </a:lnSpc>
            </a:pP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10</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7" name="矩形 6">
            <a:extLst>
              <a:ext uri="{FF2B5EF4-FFF2-40B4-BE49-F238E27FC236}">
                <a16:creationId xmlns:a16="http://schemas.microsoft.com/office/drawing/2014/main" id="{77FCC285-7C82-426F-B6C1-F9EE91CB2B4F}"/>
              </a:ext>
            </a:extLst>
          </p:cNvPr>
          <p:cNvSpPr/>
          <p:nvPr/>
        </p:nvSpPr>
        <p:spPr>
          <a:xfrm>
            <a:off x="3256429" y="1475986"/>
            <a:ext cx="739305" cy="593752"/>
          </a:xfrm>
          <a:prstGeom prst="rect">
            <a:avLst/>
          </a:prstGeom>
        </p:spPr>
        <p:txBody>
          <a:bodyPr wrap="none">
            <a:spAutoFit/>
          </a:bodyPr>
          <a:lstStyle/>
          <a:p>
            <a:pPr>
              <a:lnSpc>
                <a:spcPct val="150000"/>
              </a:lnSpc>
            </a:pP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68</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5</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AlternateContent xmlns:mc="http://schemas.openxmlformats.org/markup-compatibility/2006">
        <mc:Choice xmlns:a14="http://schemas.microsoft.com/office/drawing/2010/main" Requires="a14">
          <p:sp>
            <p:nvSpPr>
              <p:cNvPr id="8" name="矩形 7">
                <a:extLst>
                  <a:ext uri="{FF2B5EF4-FFF2-40B4-BE49-F238E27FC236}">
                    <a16:creationId xmlns:a16="http://schemas.microsoft.com/office/drawing/2014/main" id="{8E175C4C-63E8-496F-BC11-117D8273F6E9}"/>
                  </a:ext>
                </a:extLst>
              </p:cNvPr>
              <p:cNvSpPr/>
              <p:nvPr/>
            </p:nvSpPr>
            <p:spPr>
              <a:xfrm>
                <a:off x="837116" y="2227388"/>
                <a:ext cx="7660273" cy="4070345"/>
              </a:xfrm>
              <a:prstGeom prst="rect">
                <a:avLst/>
              </a:prstGeom>
            </p:spPr>
            <p:txBody>
              <a:bodyPr wrap="square">
                <a:spAutoFit/>
              </a:bodyPr>
              <a:lstStyle/>
              <a:p>
                <a:pPr>
                  <a:lnSpc>
                    <a:spcPct val="150000"/>
                  </a:lnSpc>
                </a:pPr>
                <a:r>
                  <a:rPr lang="en-US" altLang="zh-CN"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解析</a:t>
                </a:r>
                <a:r>
                  <a:rPr lang="en-US" altLang="zh-CN"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小铁球通过两光电门间平均速度</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的表达式为</a:t>
                </a:r>
                <a:endPar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463"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463" i="1" baseline="-25000"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463"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m:t>
                        </m:r>
                      </m:num>
                      <m:den>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den>
                    </m:f>
                  </m:oMath>
                </a14:m>
                <a:r>
                  <a:rPr lang="en-US" altLang="zh-CN" sz="2463"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gt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所以</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图像的斜率大小表示</a:t>
                </a:r>
                <a14:m>
                  <m:oMath xmlns:m="http://schemas.openxmlformats.org/officeDocument/2006/math">
                    <m:f>
                      <m:fPr>
                        <m:ctrlPr>
                          <a:rPr lang="zh-CN" altLang="zh-CN" sz="2463"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m:t>
                        </m:r>
                      </m:num>
                      <m:den>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den>
                    </m:f>
                  </m:oMath>
                </a14:m>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g</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则当地重力加速</a:t>
                </a:r>
                <a:endPar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度</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g=</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k</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≈10</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 m/s</a:t>
                </a:r>
                <a:r>
                  <a:rPr lang="en-US" altLang="zh-CN" sz="2463"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图像在</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轴上的截距等于</a:t>
                </a:r>
                <a:r>
                  <a:rPr lang="en-US" altLang="zh-CN" sz="2463"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463" i="1" baseline="-25000"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根据图像得</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463" i="1" baseline="-25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B</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7 m/s,</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根据</a:t>
                </a:r>
                <a14:m>
                  <m:oMath xmlns:m="http://schemas.openxmlformats.org/officeDocument/2006/math">
                    <m:sSubSup>
                      <m:sSubSupPr>
                        <m:ctrlPr>
                          <a:rPr lang="zh-CN" altLang="zh-CN" sz="2463"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sSubSupPr>
                      <m:e>
                        <m:r>
                          <a:rPr lang="en-US" altLang="zh-CN" sz="2463"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𝑣</m:t>
                        </m:r>
                      </m:e>
                      <m:sub>
                        <m:r>
                          <a:rPr lang="en-US" altLang="zh-CN" sz="2463"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𝐵</m:t>
                        </m:r>
                      </m:sub>
                      <m:sup>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sup>
                    </m:sSubSup>
                  </m:oMath>
                </a14:m>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gh</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得</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试管夹到光电门</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的距离约为</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h=</a:t>
                </a:r>
                <a14:m>
                  <m:oMath xmlns:m="http://schemas.openxmlformats.org/officeDocument/2006/math">
                    <m:f>
                      <m:fPr>
                        <m:ctrlPr>
                          <a:rPr lang="zh-CN" altLang="zh-CN" sz="2463"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sSubSup>
                          <m:sSubSupPr>
                            <m:ctrlPr>
                              <a:rPr lang="zh-CN" altLang="zh-CN" sz="2463"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sSubSupPr>
                          <m:e>
                            <m:r>
                              <a:rPr lang="en-US" altLang="zh-CN" sz="2463"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𝑣</m:t>
                            </m:r>
                          </m:e>
                          <m:sub>
                            <m:r>
                              <a:rPr lang="en-US" altLang="zh-CN" sz="2463"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𝐵</m:t>
                            </m:r>
                          </m:sub>
                          <m:sup>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sup>
                        </m:sSubSup>
                      </m:num>
                      <m:den>
                        <m:r>
                          <a:rPr lang="en-US" altLang="zh-CN" sz="2463">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r>
                          <a:rPr lang="en-US" altLang="zh-CN" sz="2463"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𝑔</m:t>
                        </m:r>
                      </m:den>
                    </m:f>
                  </m:oMath>
                </a14:m>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≈68</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5 cm</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8" name="矩形 7">
                <a:extLst>
                  <a:ext uri="{FF2B5EF4-FFF2-40B4-BE49-F238E27FC236}">
                    <a16:creationId xmlns:a16="http://schemas.microsoft.com/office/drawing/2014/main" id="{8E175C4C-63E8-496F-BC11-117D8273F6E9}"/>
                  </a:ext>
                </a:extLst>
              </p:cNvPr>
              <p:cNvSpPr>
                <a:spLocks noRot="1" noChangeAspect="1" noMove="1" noResize="1" noEditPoints="1" noAdjustHandles="1" noChangeArrowheads="1" noChangeShapeType="1" noTextEdit="1"/>
              </p:cNvSpPr>
              <p:nvPr/>
            </p:nvSpPr>
            <p:spPr>
              <a:xfrm>
                <a:off x="837116" y="2227388"/>
                <a:ext cx="7660273" cy="4070345"/>
              </a:xfrm>
              <a:prstGeom prst="rect">
                <a:avLst/>
              </a:prstGeom>
              <a:blipFill>
                <a:blip r:embed="rId3"/>
                <a:stretch>
                  <a:fillRect l="-1273" r="-159"/>
                </a:stretch>
              </a:blipFill>
            </p:spPr>
            <p:txBody>
              <a:bodyPr/>
              <a:lstStyle/>
              <a:p>
                <a:r>
                  <a:rPr lang="zh-CN" altLang="en-US">
                    <a:noFill/>
                  </a:rPr>
                  <a:t> </a:t>
                </a:r>
              </a:p>
            </p:txBody>
          </p:sp>
        </mc:Fallback>
      </mc:AlternateContent>
      <p:pic>
        <p:nvPicPr>
          <p:cNvPr id="9" name="21YLT-45.EPS" descr="id:2147488988;FounderCES">
            <a:extLst>
              <a:ext uri="{FF2B5EF4-FFF2-40B4-BE49-F238E27FC236}">
                <a16:creationId xmlns:a16="http://schemas.microsoft.com/office/drawing/2014/main" id="{FBC44349-01EF-42C0-AB65-AC853FEDB825}"/>
              </a:ext>
            </a:extLst>
          </p:cNvPr>
          <p:cNvPicPr/>
          <p:nvPr/>
        </p:nvPicPr>
        <p:blipFill>
          <a:blip r:embed="rId4"/>
          <a:stretch>
            <a:fillRect/>
          </a:stretch>
        </p:blipFill>
        <p:spPr>
          <a:xfrm>
            <a:off x="8683039" y="2069513"/>
            <a:ext cx="2806851" cy="3021987"/>
          </a:xfrm>
          <a:prstGeom prst="rect">
            <a:avLst/>
          </a:prstGeom>
        </p:spPr>
      </p:pic>
      <p:sp>
        <p:nvSpPr>
          <p:cNvPr id="10" name="矩形 9">
            <a:extLst>
              <a:ext uri="{FF2B5EF4-FFF2-40B4-BE49-F238E27FC236}">
                <a16:creationId xmlns:a16="http://schemas.microsoft.com/office/drawing/2014/main" id="{31DA6AE0-5723-47AE-915E-258D06079FE3}"/>
              </a:ext>
            </a:extLst>
          </p:cNvPr>
          <p:cNvSpPr/>
          <p:nvPr/>
        </p:nvSpPr>
        <p:spPr>
          <a:xfrm>
            <a:off x="9630994" y="5165389"/>
            <a:ext cx="1164101" cy="552011"/>
          </a:xfrm>
          <a:prstGeom prst="rect">
            <a:avLst/>
          </a:prstGeom>
        </p:spPr>
        <p:txBody>
          <a:bodyPr wrap="none">
            <a:spAutoFit/>
          </a:bodyPr>
          <a:lstStyle/>
          <a:p>
            <a:pPr algn="ctr">
              <a:lnSpc>
                <a:spcPct val="150000"/>
              </a:lnSpc>
            </a:pPr>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10</a:t>
            </a:r>
            <a:endParaRPr lang="zh-CN" altLang="zh-CN" sz="718"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14698694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randombar(horizontal)">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1A4BC75A-AF86-4AAA-97DE-19150894B7E0}"/>
              </a:ext>
            </a:extLst>
          </p:cNvPr>
          <p:cNvSpPr/>
          <p:nvPr/>
        </p:nvSpPr>
        <p:spPr>
          <a:xfrm>
            <a:off x="764906" y="851598"/>
            <a:ext cx="10835817" cy="2983702"/>
          </a:xfrm>
          <a:prstGeom prst="rect">
            <a:avLst/>
          </a:prstGeom>
        </p:spPr>
        <p:txBody>
          <a:bodyPr wrap="square">
            <a:spAutoFit/>
          </a:bodyPr>
          <a:lstStyle/>
          <a:p>
            <a:pPr>
              <a:lnSpc>
                <a:spcPct val="150000"/>
              </a:lnSpc>
            </a:pP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1" dirty="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2017·</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全国卷</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Ⅰ</a:t>
            </a:r>
            <a:r>
              <a:rPr lang="en-US" altLang="zh-CN" sz="2566" b="1" dirty="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某探究小组为了研究小车在桌面上的直线运动</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用自制</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滴水计时器</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计量时间</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实验前</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将该计时器固定在小车旁</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如图甲所示</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实验时</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保持桌面水平</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用手轻推一下小车</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在小车运动过程中</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滴水计时器等时间间隔地滴下小水滴</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图乙记录了桌面上连续的</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6</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个水滴的位置</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已知滴水计时器每</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30 s</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内共滴下</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46</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个小水滴</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latin typeface="NEU-BZ-S92" panose="02020503000000020003" pitchFamily="18" charset="-122"/>
              <a:ea typeface="NEU-BZ-S92" panose="02020503000000020003" pitchFamily="18" charset="-122"/>
              <a:cs typeface="Times New Roman" panose="02020603050405020304" pitchFamily="18" charset="0"/>
            </a:endParaRPr>
          </a:p>
        </p:txBody>
      </p:sp>
      <p:pic>
        <p:nvPicPr>
          <p:cNvPr id="7" name="7QGW1-8.EPS" descr="id:2147489016;FounderCES">
            <a:extLst>
              <a:ext uri="{FF2B5EF4-FFF2-40B4-BE49-F238E27FC236}">
                <a16:creationId xmlns:a16="http://schemas.microsoft.com/office/drawing/2014/main" id="{42FAE362-33FA-4328-8546-0AD8062D64E0}"/>
              </a:ext>
            </a:extLst>
          </p:cNvPr>
          <p:cNvPicPr/>
          <p:nvPr/>
        </p:nvPicPr>
        <p:blipFill>
          <a:blip r:embed="rId2"/>
          <a:stretch>
            <a:fillRect/>
          </a:stretch>
        </p:blipFill>
        <p:spPr>
          <a:xfrm>
            <a:off x="886833" y="3752839"/>
            <a:ext cx="3842223" cy="1273481"/>
          </a:xfrm>
          <a:prstGeom prst="rect">
            <a:avLst/>
          </a:prstGeom>
        </p:spPr>
      </p:pic>
      <p:sp>
        <p:nvSpPr>
          <p:cNvPr id="5" name="矩形 4">
            <a:extLst>
              <a:ext uri="{FF2B5EF4-FFF2-40B4-BE49-F238E27FC236}">
                <a16:creationId xmlns:a16="http://schemas.microsoft.com/office/drawing/2014/main" id="{0EAEE0F3-BE35-4699-AE34-9EAD510D0C3E}"/>
              </a:ext>
            </a:extLst>
          </p:cNvPr>
          <p:cNvSpPr/>
          <p:nvPr/>
        </p:nvSpPr>
        <p:spPr>
          <a:xfrm>
            <a:off x="1972029" y="5054556"/>
            <a:ext cx="474810" cy="552202"/>
          </a:xfrm>
          <a:prstGeom prst="rect">
            <a:avLst/>
          </a:prstGeom>
        </p:spPr>
        <p:txBody>
          <a:bodyPr wrap="none">
            <a:spAutoFit/>
          </a:bodyPr>
          <a:lstStyle/>
          <a:p>
            <a:pPr algn="ctr">
              <a:lnSpc>
                <a:spcPct val="150000"/>
              </a:lnSpc>
            </a:pPr>
            <a:r>
              <a:rPr lang="zh-CN" altLang="zh-CN" sz="2258" dirty="0">
                <a:latin typeface="Times New Roman" panose="02020603050405020304" pitchFamily="18" charset="0"/>
                <a:ea typeface="微软雅黑" panose="020B0503020204020204" pitchFamily="34" charset="-122"/>
                <a:cs typeface="Times New Roman" panose="02020603050405020304" pitchFamily="18" charset="0"/>
              </a:rPr>
              <a:t>甲</a:t>
            </a:r>
            <a:endParaRPr lang="zh-CN" altLang="zh-CN" sz="718" dirty="0">
              <a:latin typeface="NEU-BZ-S92" panose="02020503000000020003" pitchFamily="18" charset="-122"/>
              <a:ea typeface="NEU-BZ-S92" panose="02020503000000020003" pitchFamily="18" charset="-122"/>
              <a:cs typeface="Times New Roman" panose="02020603050405020304" pitchFamily="18" charset="0"/>
            </a:endParaRPr>
          </a:p>
        </p:txBody>
      </p:sp>
      <p:pic>
        <p:nvPicPr>
          <p:cNvPr id="9" name="7QGW1-9.EPS" descr="id:2147489023;FounderCES">
            <a:extLst>
              <a:ext uri="{FF2B5EF4-FFF2-40B4-BE49-F238E27FC236}">
                <a16:creationId xmlns:a16="http://schemas.microsoft.com/office/drawing/2014/main" id="{0F53D581-BF5A-447E-A81F-C81B81B1153B}"/>
              </a:ext>
            </a:extLst>
          </p:cNvPr>
          <p:cNvPicPr/>
          <p:nvPr/>
        </p:nvPicPr>
        <p:blipFill>
          <a:blip r:embed="rId3"/>
          <a:stretch>
            <a:fillRect/>
          </a:stretch>
        </p:blipFill>
        <p:spPr>
          <a:xfrm>
            <a:off x="5061555" y="3991875"/>
            <a:ext cx="6188857" cy="701945"/>
          </a:xfrm>
          <a:prstGeom prst="rect">
            <a:avLst/>
          </a:prstGeom>
        </p:spPr>
      </p:pic>
      <p:sp>
        <p:nvSpPr>
          <p:cNvPr id="10" name="矩形 9">
            <a:extLst>
              <a:ext uri="{FF2B5EF4-FFF2-40B4-BE49-F238E27FC236}">
                <a16:creationId xmlns:a16="http://schemas.microsoft.com/office/drawing/2014/main" id="{DDE5FB81-8545-496A-902C-C3CAB0CD4EBD}"/>
              </a:ext>
            </a:extLst>
          </p:cNvPr>
          <p:cNvSpPr/>
          <p:nvPr/>
        </p:nvSpPr>
        <p:spPr>
          <a:xfrm>
            <a:off x="7733909" y="4980667"/>
            <a:ext cx="474810" cy="552202"/>
          </a:xfrm>
          <a:prstGeom prst="rect">
            <a:avLst/>
          </a:prstGeom>
        </p:spPr>
        <p:txBody>
          <a:bodyPr wrap="none">
            <a:spAutoFit/>
          </a:bodyPr>
          <a:lstStyle/>
          <a:p>
            <a:pPr algn="ctr">
              <a:lnSpc>
                <a:spcPct val="150000"/>
              </a:lnSpc>
            </a:pPr>
            <a:r>
              <a:rPr lang="zh-CN" altLang="zh-CN" sz="2258" dirty="0">
                <a:latin typeface="Times New Roman" panose="02020603050405020304" pitchFamily="18" charset="0"/>
                <a:ea typeface="微软雅黑" panose="020B0503020204020204" pitchFamily="34" charset="-122"/>
                <a:cs typeface="Times New Roman" panose="02020603050405020304" pitchFamily="18" charset="0"/>
              </a:rPr>
              <a:t>乙</a:t>
            </a:r>
            <a:endParaRPr lang="zh-CN" altLang="zh-CN" sz="718" dirty="0">
              <a:latin typeface="NEU-BZ-S92" panose="02020503000000020003" pitchFamily="18" charset="-122"/>
              <a:ea typeface="NEU-BZ-S92" panose="02020503000000020003" pitchFamily="18" charset="-122"/>
              <a:cs typeface="Times New Roman" panose="02020603050405020304" pitchFamily="18" charset="0"/>
            </a:endParaRPr>
          </a:p>
        </p:txBody>
      </p:sp>
      <p:pic>
        <p:nvPicPr>
          <p:cNvPr id="11" name="教师备用习题.EPS" descr="id:2147486800;FounderCES">
            <a:extLst>
              <a:ext uri="{FF2B5EF4-FFF2-40B4-BE49-F238E27FC236}">
                <a16:creationId xmlns:a16="http://schemas.microsoft.com/office/drawing/2014/main" id="{0FE9D309-400C-4126-B4AA-C02E2C25AC04}"/>
              </a:ext>
            </a:extLst>
          </p:cNvPr>
          <p:cNvPicPr/>
          <p:nvPr/>
        </p:nvPicPr>
        <p:blipFill>
          <a:blip r:embed="rId4"/>
          <a:stretch>
            <a:fillRect/>
          </a:stretch>
        </p:blipFill>
        <p:spPr>
          <a:xfrm>
            <a:off x="754320" y="473444"/>
            <a:ext cx="10846403" cy="341209"/>
          </a:xfrm>
          <a:prstGeom prst="rect">
            <a:avLst/>
          </a:prstGeom>
        </p:spPr>
      </p:pic>
    </p:spTree>
    <p:extLst>
      <p:ext uri="{BB962C8B-B14F-4D97-AF65-F5344CB8AC3E}">
        <p14:creationId xmlns:p14="http://schemas.microsoft.com/office/powerpoint/2010/main" val="1513893133"/>
      </p:ext>
    </p:extLst>
  </p:cSld>
  <p:clrMapOvr>
    <a:masterClrMapping/>
  </p:clrMapOvr>
  <p:transition>
    <p:pull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C0723146-0D38-4D87-9C15-7DCF4DE91F3A}"/>
              </a:ext>
            </a:extLst>
          </p:cNvPr>
          <p:cNvSpPr/>
          <p:nvPr/>
        </p:nvSpPr>
        <p:spPr>
          <a:xfrm>
            <a:off x="739055" y="4020111"/>
            <a:ext cx="10824723" cy="13669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24"/>
          </a:p>
        </p:txBody>
      </p:sp>
      <p:sp>
        <p:nvSpPr>
          <p:cNvPr id="2" name="矩形 1">
            <a:extLst>
              <a:ext uri="{FF2B5EF4-FFF2-40B4-BE49-F238E27FC236}">
                <a16:creationId xmlns:a16="http://schemas.microsoft.com/office/drawing/2014/main" id="{1A4BC75A-AF86-4AAA-97DE-19150894B7E0}"/>
              </a:ext>
            </a:extLst>
          </p:cNvPr>
          <p:cNvSpPr/>
          <p:nvPr/>
        </p:nvSpPr>
        <p:spPr>
          <a:xfrm>
            <a:off x="764906" y="888542"/>
            <a:ext cx="10835817" cy="1206869"/>
          </a:xfrm>
          <a:prstGeom prst="rect">
            <a:avLst/>
          </a:prstGeom>
        </p:spPr>
        <p:txBody>
          <a:bodyPr wrap="square">
            <a:spAutoFit/>
          </a:bodyPr>
          <a:lstStyle/>
          <a:p>
            <a:pPr>
              <a:lnSpc>
                <a:spcPct val="150000"/>
              </a:lnSpc>
            </a:pP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由图乙可知</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小车在桌面上是</a:t>
            </a:r>
            <a:r>
              <a:rPr lang="zh-CN" altLang="zh-CN" sz="2566" i="1" u="sng" dirty="0">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选填</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从右向左</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或</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从左向右</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运动的</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566" dirty="0">
              <a:latin typeface="NEU-BZ-S92" panose="02020503000000020003" pitchFamily="18" charset="-122"/>
              <a:ea typeface="NEU-BZ-S92" panose="02020503000000020003" pitchFamily="18" charset="-122"/>
              <a:cs typeface="Times New Roman" panose="02020603050405020304" pitchFamily="18" charset="0"/>
            </a:endParaRPr>
          </a:p>
        </p:txBody>
      </p:sp>
      <p:pic>
        <p:nvPicPr>
          <p:cNvPr id="7" name="7QGW1-8.EPS" descr="id:2147489016;FounderCES">
            <a:extLst>
              <a:ext uri="{FF2B5EF4-FFF2-40B4-BE49-F238E27FC236}">
                <a16:creationId xmlns:a16="http://schemas.microsoft.com/office/drawing/2014/main" id="{42FAE362-33FA-4328-8546-0AD8062D64E0}"/>
              </a:ext>
            </a:extLst>
          </p:cNvPr>
          <p:cNvPicPr/>
          <p:nvPr/>
        </p:nvPicPr>
        <p:blipFill>
          <a:blip r:embed="rId2"/>
          <a:stretch>
            <a:fillRect/>
          </a:stretch>
        </p:blipFill>
        <p:spPr>
          <a:xfrm>
            <a:off x="849888" y="2155519"/>
            <a:ext cx="3842223" cy="1273481"/>
          </a:xfrm>
          <a:prstGeom prst="rect">
            <a:avLst/>
          </a:prstGeom>
        </p:spPr>
      </p:pic>
      <p:sp>
        <p:nvSpPr>
          <p:cNvPr id="5" name="矩形 4">
            <a:extLst>
              <a:ext uri="{FF2B5EF4-FFF2-40B4-BE49-F238E27FC236}">
                <a16:creationId xmlns:a16="http://schemas.microsoft.com/office/drawing/2014/main" id="{0EAEE0F3-BE35-4699-AE34-9EAD510D0C3E}"/>
              </a:ext>
            </a:extLst>
          </p:cNvPr>
          <p:cNvSpPr/>
          <p:nvPr/>
        </p:nvSpPr>
        <p:spPr>
          <a:xfrm>
            <a:off x="2267585" y="3405131"/>
            <a:ext cx="474810" cy="552202"/>
          </a:xfrm>
          <a:prstGeom prst="rect">
            <a:avLst/>
          </a:prstGeom>
        </p:spPr>
        <p:txBody>
          <a:bodyPr wrap="none">
            <a:spAutoFit/>
          </a:bodyPr>
          <a:lstStyle/>
          <a:p>
            <a:pPr algn="ctr">
              <a:lnSpc>
                <a:spcPct val="150000"/>
              </a:lnSpc>
            </a:pPr>
            <a:r>
              <a:rPr lang="zh-CN" altLang="zh-CN" sz="2258" dirty="0">
                <a:latin typeface="Times New Roman" panose="02020603050405020304" pitchFamily="18" charset="0"/>
                <a:ea typeface="微软雅黑" panose="020B0503020204020204" pitchFamily="34" charset="-122"/>
                <a:cs typeface="Times New Roman" panose="02020603050405020304" pitchFamily="18" charset="0"/>
              </a:rPr>
              <a:t>甲</a:t>
            </a:r>
            <a:endParaRPr lang="zh-CN" altLang="zh-CN" sz="718" dirty="0">
              <a:latin typeface="NEU-BZ-S92" panose="02020503000000020003" pitchFamily="18" charset="-122"/>
              <a:ea typeface="NEU-BZ-S92" panose="02020503000000020003" pitchFamily="18" charset="-122"/>
              <a:cs typeface="Times New Roman" panose="02020603050405020304" pitchFamily="18" charset="0"/>
            </a:endParaRPr>
          </a:p>
        </p:txBody>
      </p:sp>
      <p:pic>
        <p:nvPicPr>
          <p:cNvPr id="9" name="7QGW1-9.EPS" descr="id:2147489023;FounderCES">
            <a:extLst>
              <a:ext uri="{FF2B5EF4-FFF2-40B4-BE49-F238E27FC236}">
                <a16:creationId xmlns:a16="http://schemas.microsoft.com/office/drawing/2014/main" id="{0F53D581-BF5A-447E-A81F-C81B81B1153B}"/>
              </a:ext>
            </a:extLst>
          </p:cNvPr>
          <p:cNvPicPr/>
          <p:nvPr/>
        </p:nvPicPr>
        <p:blipFill>
          <a:blip r:embed="rId3"/>
          <a:stretch>
            <a:fillRect/>
          </a:stretch>
        </p:blipFill>
        <p:spPr>
          <a:xfrm>
            <a:off x="4876885" y="2514097"/>
            <a:ext cx="6188857" cy="701945"/>
          </a:xfrm>
          <a:prstGeom prst="rect">
            <a:avLst/>
          </a:prstGeom>
        </p:spPr>
      </p:pic>
      <p:sp>
        <p:nvSpPr>
          <p:cNvPr id="10" name="矩形 9">
            <a:extLst>
              <a:ext uri="{FF2B5EF4-FFF2-40B4-BE49-F238E27FC236}">
                <a16:creationId xmlns:a16="http://schemas.microsoft.com/office/drawing/2014/main" id="{DDE5FB81-8545-496A-902C-C3CAB0CD4EBD}"/>
              </a:ext>
            </a:extLst>
          </p:cNvPr>
          <p:cNvSpPr/>
          <p:nvPr/>
        </p:nvSpPr>
        <p:spPr>
          <a:xfrm>
            <a:off x="7733908" y="3548542"/>
            <a:ext cx="474810" cy="552202"/>
          </a:xfrm>
          <a:prstGeom prst="rect">
            <a:avLst/>
          </a:prstGeom>
        </p:spPr>
        <p:txBody>
          <a:bodyPr wrap="none">
            <a:spAutoFit/>
          </a:bodyPr>
          <a:lstStyle/>
          <a:p>
            <a:pPr algn="ctr">
              <a:lnSpc>
                <a:spcPct val="150000"/>
              </a:lnSpc>
            </a:pPr>
            <a:r>
              <a:rPr lang="zh-CN" altLang="zh-CN" sz="2258" dirty="0">
                <a:latin typeface="Times New Roman" panose="02020603050405020304" pitchFamily="18" charset="0"/>
                <a:ea typeface="微软雅黑" panose="020B0503020204020204" pitchFamily="34" charset="-122"/>
                <a:cs typeface="Times New Roman" panose="02020603050405020304" pitchFamily="18" charset="0"/>
              </a:rPr>
              <a:t>乙</a:t>
            </a:r>
            <a:endParaRPr lang="zh-CN" altLang="zh-CN" sz="718" dirty="0">
              <a:latin typeface="NEU-BZ-S92" panose="02020503000000020003" pitchFamily="18" charset="-122"/>
              <a:ea typeface="NEU-BZ-S92" panose="02020503000000020003" pitchFamily="18" charset="-122"/>
              <a:cs typeface="Times New Roman" panose="02020603050405020304" pitchFamily="18" charset="0"/>
            </a:endParaRPr>
          </a:p>
        </p:txBody>
      </p:sp>
      <p:sp>
        <p:nvSpPr>
          <p:cNvPr id="3" name="矩形 2">
            <a:extLst>
              <a:ext uri="{FF2B5EF4-FFF2-40B4-BE49-F238E27FC236}">
                <a16:creationId xmlns:a16="http://schemas.microsoft.com/office/drawing/2014/main" id="{183C9377-C54C-40C1-BBD5-4F05431D5461}"/>
              </a:ext>
            </a:extLst>
          </p:cNvPr>
          <p:cNvSpPr/>
          <p:nvPr/>
        </p:nvSpPr>
        <p:spPr>
          <a:xfrm>
            <a:off x="5218270" y="868580"/>
            <a:ext cx="1499128" cy="487185"/>
          </a:xfrm>
          <a:prstGeom prst="rect">
            <a:avLst/>
          </a:prstGeom>
        </p:spPr>
        <p:txBody>
          <a:bodyPr wrap="none">
            <a:spAutoFit/>
          </a:bodyPr>
          <a:lstStyle/>
          <a:p>
            <a:r>
              <a:rPr lang="zh-CN" altLang="zh-CN" sz="2566"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从右向左</a:t>
            </a:r>
            <a:endParaRPr lang="zh-CN" altLang="en-US" sz="2566" dirty="0"/>
          </a:p>
        </p:txBody>
      </p:sp>
      <p:sp>
        <p:nvSpPr>
          <p:cNvPr id="4" name="矩形 3">
            <a:extLst>
              <a:ext uri="{FF2B5EF4-FFF2-40B4-BE49-F238E27FC236}">
                <a16:creationId xmlns:a16="http://schemas.microsoft.com/office/drawing/2014/main" id="{0AEADD29-F72E-48A2-9D31-4CB44042D2E7}"/>
              </a:ext>
            </a:extLst>
          </p:cNvPr>
          <p:cNvSpPr/>
          <p:nvPr/>
        </p:nvSpPr>
        <p:spPr>
          <a:xfrm>
            <a:off x="776000" y="4057055"/>
            <a:ext cx="10727882" cy="1206869"/>
          </a:xfrm>
          <a:prstGeom prst="rect">
            <a:avLst/>
          </a:prstGeom>
        </p:spPr>
        <p:txBody>
          <a:bodyPr wrap="square">
            <a:spAutoFit/>
          </a:bodyPr>
          <a:lstStyle/>
          <a:p>
            <a:pPr>
              <a:lnSpc>
                <a:spcPct val="150000"/>
              </a:lnSpc>
            </a:pP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解析</a:t>
            </a: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小车在桌面上做减速直线运动</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由图乙可知小车在桌面上是从右向左运动的</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11" name="教师备用习题.EPS" descr="id:2147486800;FounderCES">
            <a:extLst>
              <a:ext uri="{FF2B5EF4-FFF2-40B4-BE49-F238E27FC236}">
                <a16:creationId xmlns:a16="http://schemas.microsoft.com/office/drawing/2014/main" id="{88491ABA-1852-439B-82B8-AC949BF2C672}"/>
              </a:ext>
            </a:extLst>
          </p:cNvPr>
          <p:cNvPicPr/>
          <p:nvPr/>
        </p:nvPicPr>
        <p:blipFill>
          <a:blip r:embed="rId4"/>
          <a:stretch>
            <a:fillRect/>
          </a:stretch>
        </p:blipFill>
        <p:spPr>
          <a:xfrm>
            <a:off x="754320" y="473444"/>
            <a:ext cx="10846403" cy="341209"/>
          </a:xfrm>
          <a:prstGeom prst="rect">
            <a:avLst/>
          </a:prstGeom>
        </p:spPr>
      </p:pic>
    </p:spTree>
    <p:extLst>
      <p:ext uri="{BB962C8B-B14F-4D97-AF65-F5344CB8AC3E}">
        <p14:creationId xmlns:p14="http://schemas.microsoft.com/office/powerpoint/2010/main" val="6352039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2" dur="500"/>
                                        <p:tgtEl>
                                          <p:spTgt spid="4">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A58441CD-609A-46E6-901F-93B70F5B9930}"/>
              </a:ext>
            </a:extLst>
          </p:cNvPr>
          <p:cNvSpPr/>
          <p:nvPr/>
        </p:nvSpPr>
        <p:spPr>
          <a:xfrm>
            <a:off x="739055" y="3318167"/>
            <a:ext cx="10824723" cy="225361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66"/>
          </a:p>
        </p:txBody>
      </p:sp>
      <p:sp>
        <p:nvSpPr>
          <p:cNvPr id="2" name="矩形 1">
            <a:extLst>
              <a:ext uri="{FF2B5EF4-FFF2-40B4-BE49-F238E27FC236}">
                <a16:creationId xmlns:a16="http://schemas.microsoft.com/office/drawing/2014/main" id="{1A4BC75A-AF86-4AAA-97DE-19150894B7E0}"/>
              </a:ext>
            </a:extLst>
          </p:cNvPr>
          <p:cNvSpPr/>
          <p:nvPr/>
        </p:nvSpPr>
        <p:spPr>
          <a:xfrm>
            <a:off x="764906" y="916778"/>
            <a:ext cx="10688039" cy="1799147"/>
          </a:xfrm>
          <a:prstGeom prst="rect">
            <a:avLst/>
          </a:prstGeom>
        </p:spPr>
        <p:txBody>
          <a:bodyPr wrap="square">
            <a:spAutoFit/>
          </a:bodyPr>
          <a:lstStyle/>
          <a:p>
            <a:pPr>
              <a:lnSpc>
                <a:spcPct val="150000"/>
              </a:lnSpc>
            </a:pP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该小组同学根据图乙的数据判断出小车做匀变速运动</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小车运动到图乙中</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点位置时的速度大小为</a:t>
            </a:r>
            <a:r>
              <a:rPr lang="zh-CN" altLang="zh-CN" sz="2566" i="1" u="sng" dirty="0">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m/s,</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加速度大小为</a:t>
            </a:r>
            <a:r>
              <a:rPr lang="zh-CN" altLang="zh-CN" sz="2566" i="1" u="sng" dirty="0">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m/s</a:t>
            </a:r>
            <a:r>
              <a:rPr lang="en-US" altLang="zh-CN" sz="2566" baseline="30000" dirty="0">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结果均保留</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latin typeface="Times New Roman" panose="02020603050405020304" pitchFamily="18" charset="0"/>
                <a:ea typeface="微软雅黑" panose="020B0503020204020204" pitchFamily="34" charset="-122"/>
                <a:cs typeface="Times New Roman" panose="02020603050405020304" pitchFamily="18" charset="0"/>
              </a:rPr>
              <a:t>位有效数字</a:t>
            </a:r>
            <a:r>
              <a:rPr lang="en-US" altLang="zh-CN" sz="2566" dirty="0">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566" dirty="0">
              <a:latin typeface="NEU-BZ-S92" panose="02020503000000020003" pitchFamily="18" charset="-122"/>
              <a:ea typeface="NEU-BZ-S92" panose="02020503000000020003" pitchFamily="18" charset="-122"/>
              <a:cs typeface="Times New Roman" panose="02020603050405020304" pitchFamily="18" charset="0"/>
            </a:endParaRPr>
          </a:p>
        </p:txBody>
      </p:sp>
      <p:pic>
        <p:nvPicPr>
          <p:cNvPr id="9" name="7QGW1-9.EPS" descr="id:2147489023;FounderCES">
            <a:extLst>
              <a:ext uri="{FF2B5EF4-FFF2-40B4-BE49-F238E27FC236}">
                <a16:creationId xmlns:a16="http://schemas.microsoft.com/office/drawing/2014/main" id="{0F53D581-BF5A-447E-A81F-C81B81B1153B}"/>
              </a:ext>
            </a:extLst>
          </p:cNvPr>
          <p:cNvPicPr/>
          <p:nvPr/>
        </p:nvPicPr>
        <p:blipFill>
          <a:blip r:embed="rId2"/>
          <a:stretch>
            <a:fillRect/>
          </a:stretch>
        </p:blipFill>
        <p:spPr>
          <a:xfrm>
            <a:off x="5111129" y="2135944"/>
            <a:ext cx="6188857" cy="701945"/>
          </a:xfrm>
          <a:prstGeom prst="rect">
            <a:avLst/>
          </a:prstGeom>
        </p:spPr>
      </p:pic>
      <p:sp>
        <p:nvSpPr>
          <p:cNvPr id="10" name="矩形 9">
            <a:extLst>
              <a:ext uri="{FF2B5EF4-FFF2-40B4-BE49-F238E27FC236}">
                <a16:creationId xmlns:a16="http://schemas.microsoft.com/office/drawing/2014/main" id="{DDE5FB81-8545-496A-902C-C3CAB0CD4EBD}"/>
              </a:ext>
            </a:extLst>
          </p:cNvPr>
          <p:cNvSpPr/>
          <p:nvPr/>
        </p:nvSpPr>
        <p:spPr>
          <a:xfrm>
            <a:off x="7713217" y="2810657"/>
            <a:ext cx="474810" cy="552202"/>
          </a:xfrm>
          <a:prstGeom prst="rect">
            <a:avLst/>
          </a:prstGeom>
        </p:spPr>
        <p:txBody>
          <a:bodyPr wrap="none">
            <a:spAutoFit/>
          </a:bodyPr>
          <a:lstStyle/>
          <a:p>
            <a:pPr algn="ctr">
              <a:lnSpc>
                <a:spcPct val="150000"/>
              </a:lnSpc>
            </a:pPr>
            <a:r>
              <a:rPr lang="zh-CN" altLang="zh-CN" sz="2258" dirty="0">
                <a:latin typeface="Times New Roman" panose="02020603050405020304" pitchFamily="18" charset="0"/>
                <a:ea typeface="微软雅黑" panose="020B0503020204020204" pitchFamily="34" charset="-122"/>
                <a:cs typeface="Times New Roman" panose="02020603050405020304" pitchFamily="18" charset="0"/>
              </a:rPr>
              <a:t>乙</a:t>
            </a:r>
            <a:endParaRPr lang="zh-CN" altLang="zh-CN" sz="718" dirty="0">
              <a:latin typeface="NEU-BZ-S92" panose="02020503000000020003" pitchFamily="18" charset="-122"/>
              <a:ea typeface="NEU-BZ-S92" panose="02020503000000020003" pitchFamily="18" charset="-122"/>
              <a:cs typeface="Times New Roman" panose="02020603050405020304" pitchFamily="18" charset="0"/>
            </a:endParaRPr>
          </a:p>
        </p:txBody>
      </p:sp>
      <p:sp>
        <p:nvSpPr>
          <p:cNvPr id="3" name="矩形 2">
            <a:extLst>
              <a:ext uri="{FF2B5EF4-FFF2-40B4-BE49-F238E27FC236}">
                <a16:creationId xmlns:a16="http://schemas.microsoft.com/office/drawing/2014/main" id="{77E44436-6F91-47AE-8DDC-7296D9CB30BB}"/>
              </a:ext>
            </a:extLst>
          </p:cNvPr>
          <p:cNvSpPr/>
          <p:nvPr/>
        </p:nvSpPr>
        <p:spPr>
          <a:xfrm>
            <a:off x="4501938" y="1544834"/>
            <a:ext cx="761747" cy="487185"/>
          </a:xfrm>
          <a:prstGeom prst="rect">
            <a:avLst/>
          </a:prstGeom>
        </p:spPr>
        <p:txBody>
          <a:bodyPr wrap="none">
            <a:spAutoFit/>
          </a:bodyPr>
          <a:lstStyle/>
          <a:p>
            <a:r>
              <a:rPr lang="en-US" altLang="zh-CN" sz="2566"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19</a:t>
            </a:r>
            <a:endParaRPr lang="zh-CN" altLang="en-US" sz="2566" dirty="0"/>
          </a:p>
        </p:txBody>
      </p:sp>
      <p:sp>
        <p:nvSpPr>
          <p:cNvPr id="4" name="矩形 3">
            <a:extLst>
              <a:ext uri="{FF2B5EF4-FFF2-40B4-BE49-F238E27FC236}">
                <a16:creationId xmlns:a16="http://schemas.microsoft.com/office/drawing/2014/main" id="{E4E1B8D6-D8CF-4737-A143-60F3AA49DD02}"/>
              </a:ext>
            </a:extLst>
          </p:cNvPr>
          <p:cNvSpPr/>
          <p:nvPr/>
        </p:nvSpPr>
        <p:spPr>
          <a:xfrm>
            <a:off x="8253562" y="1546025"/>
            <a:ext cx="926857" cy="487185"/>
          </a:xfrm>
          <a:prstGeom prst="rect">
            <a:avLst/>
          </a:prstGeom>
        </p:spPr>
        <p:txBody>
          <a:bodyPr wrap="none">
            <a:spAutoFit/>
          </a:bodyPr>
          <a:lstStyle/>
          <a:p>
            <a:r>
              <a:rPr lang="en-US" altLang="zh-CN" sz="2566"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037</a:t>
            </a:r>
            <a:endParaRPr lang="zh-CN" altLang="en-US" sz="2566" dirty="0"/>
          </a:p>
        </p:txBody>
      </p:sp>
      <mc:AlternateContent xmlns:mc="http://schemas.openxmlformats.org/markup-compatibility/2006">
        <mc:Choice xmlns:a14="http://schemas.microsoft.com/office/drawing/2010/main" Requires="a14">
          <p:sp>
            <p:nvSpPr>
              <p:cNvPr id="6" name="矩形 5">
                <a:extLst>
                  <a:ext uri="{FF2B5EF4-FFF2-40B4-BE49-F238E27FC236}">
                    <a16:creationId xmlns:a16="http://schemas.microsoft.com/office/drawing/2014/main" id="{1B118E1C-7F66-449D-A420-3F115F552BF9}"/>
                  </a:ext>
                </a:extLst>
              </p:cNvPr>
              <p:cNvSpPr/>
              <p:nvPr/>
            </p:nvSpPr>
            <p:spPr>
              <a:xfrm>
                <a:off x="776240" y="3375508"/>
                <a:ext cx="10787538" cy="2130711"/>
              </a:xfrm>
              <a:prstGeom prst="rect">
                <a:avLst/>
              </a:prstGeom>
            </p:spPr>
            <p:txBody>
              <a:bodyPr wrap="square">
                <a:spAutoFit/>
              </a:bodyPr>
              <a:lstStyle/>
              <a:p>
                <a:pPr>
                  <a:lnSpc>
                    <a:spcPct val="150000"/>
                  </a:lnSpc>
                </a:pP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解析</a:t>
                </a: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滴水周期</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T=</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30</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45</m:t>
                        </m:r>
                      </m:den>
                    </m:f>
                  </m:oMath>
                </a14:m>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s</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3</m:t>
                        </m:r>
                      </m:den>
                    </m:f>
                  </m:oMath>
                </a14:m>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s,</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小车运动到图乙中</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点位置时的速度</a:t>
                </a:r>
                <a:r>
                  <a:rPr lang="en-US" altLang="zh-CN" sz="2566" i="1"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i="1" baseline="-25000" dirty="0" err="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117+133</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3</m:t>
                            </m:r>
                          </m:den>
                        </m:f>
                      </m:den>
                    </m:f>
                  </m:oMath>
                </a14:m>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10</a:t>
                </a:r>
                <a:r>
                  <a:rPr lang="en-US" altLang="zh-CN" sz="2566" i="1"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m/s</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19 m/s,</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加速度</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150+133</m:t>
                        </m:r>
                        <m:r>
                          <m:rPr>
                            <m:nor/>
                          </m:rPr>
                          <a:rPr lang="en-US" altLang="zh-CN" sz="2566" i="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m:t>−</m:t>
                        </m:r>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117</m:t>
                        </m:r>
                        <m:r>
                          <m:rPr>
                            <m:nor/>
                          </m:rPr>
                          <a:rPr lang="en-US" altLang="zh-CN" sz="2566" i="1">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m:t>−</m:t>
                        </m:r>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100</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4×</m:t>
                        </m:r>
                        <m:sSup>
                          <m:sSup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sSupPr>
                          <m:e>
                            <m:d>
                              <m:d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dPr>
                              <m:e>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num>
                                  <m:den>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3</m:t>
                                    </m:r>
                                  </m:den>
                                </m:f>
                              </m:e>
                            </m:d>
                          </m:e>
                          <m:sup>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10</a:t>
                </a:r>
                <a:r>
                  <a:rPr lang="en-US" altLang="zh-CN" sz="2566" i="1"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3</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m/s</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037 m/s</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6" name="矩形 5">
                <a:extLst>
                  <a:ext uri="{FF2B5EF4-FFF2-40B4-BE49-F238E27FC236}">
                    <a16:creationId xmlns:a16="http://schemas.microsoft.com/office/drawing/2014/main" id="{1B118E1C-7F66-449D-A420-3F115F552BF9}"/>
                  </a:ext>
                </a:extLst>
              </p:cNvPr>
              <p:cNvSpPr>
                <a:spLocks noRot="1" noChangeAspect="1" noMove="1" noResize="1" noEditPoints="1" noAdjustHandles="1" noChangeArrowheads="1" noChangeShapeType="1" noTextEdit="1"/>
              </p:cNvSpPr>
              <p:nvPr/>
            </p:nvSpPr>
            <p:spPr>
              <a:xfrm>
                <a:off x="776240" y="3375508"/>
                <a:ext cx="10787538" cy="2130711"/>
              </a:xfrm>
              <a:prstGeom prst="rect">
                <a:avLst/>
              </a:prstGeom>
              <a:blipFill>
                <a:blip r:embed="rId3"/>
                <a:stretch>
                  <a:fillRect l="-960"/>
                </a:stretch>
              </a:blipFill>
            </p:spPr>
            <p:txBody>
              <a:bodyPr/>
              <a:lstStyle/>
              <a:p>
                <a:r>
                  <a:rPr lang="zh-CN" altLang="en-US">
                    <a:noFill/>
                  </a:rPr>
                  <a:t> </a:t>
                </a:r>
              </a:p>
            </p:txBody>
          </p:sp>
        </mc:Fallback>
      </mc:AlternateContent>
      <p:pic>
        <p:nvPicPr>
          <p:cNvPr id="11" name="教师备用习题.EPS" descr="id:2147486800;FounderCES">
            <a:extLst>
              <a:ext uri="{FF2B5EF4-FFF2-40B4-BE49-F238E27FC236}">
                <a16:creationId xmlns:a16="http://schemas.microsoft.com/office/drawing/2014/main" id="{AF61180D-B30A-4D0F-87AF-46A2133B145F}"/>
              </a:ext>
            </a:extLst>
          </p:cNvPr>
          <p:cNvPicPr/>
          <p:nvPr/>
        </p:nvPicPr>
        <p:blipFill>
          <a:blip r:embed="rId4"/>
          <a:stretch>
            <a:fillRect/>
          </a:stretch>
        </p:blipFill>
        <p:spPr>
          <a:xfrm>
            <a:off x="754320" y="538624"/>
            <a:ext cx="10846403" cy="341209"/>
          </a:xfrm>
          <a:prstGeom prst="rect">
            <a:avLst/>
          </a:prstGeom>
        </p:spPr>
      </p:pic>
    </p:spTree>
    <p:extLst>
      <p:ext uri="{BB962C8B-B14F-4D97-AF65-F5344CB8AC3E}">
        <p14:creationId xmlns:p14="http://schemas.microsoft.com/office/powerpoint/2010/main" val="5028982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randombar(horizontal)">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课时巩固训练.EPS" descr="id:2147503635;FounderCES">
            <a:extLst>
              <a:ext uri="{FF2B5EF4-FFF2-40B4-BE49-F238E27FC236}">
                <a16:creationId xmlns:a16="http://schemas.microsoft.com/office/drawing/2014/main" id="{B0FBBF16-7AC6-4F1A-A31A-D84094EC5417}"/>
              </a:ext>
            </a:extLst>
          </p:cNvPr>
          <p:cNvPicPr/>
          <p:nvPr/>
        </p:nvPicPr>
        <p:blipFill>
          <a:blip r:embed="rId2"/>
          <a:stretch>
            <a:fillRect/>
          </a:stretch>
        </p:blipFill>
        <p:spPr>
          <a:xfrm>
            <a:off x="739055" y="510389"/>
            <a:ext cx="10913269" cy="348660"/>
          </a:xfrm>
          <a:prstGeom prst="rect">
            <a:avLst/>
          </a:prstGeom>
        </p:spPr>
      </p:pic>
      <p:sp>
        <p:nvSpPr>
          <p:cNvPr id="2" name="矩形 1">
            <a:extLst>
              <a:ext uri="{FF2B5EF4-FFF2-40B4-BE49-F238E27FC236}">
                <a16:creationId xmlns:a16="http://schemas.microsoft.com/office/drawing/2014/main" id="{2DB13164-9CB4-4C56-A7DD-37923D2D3657}"/>
              </a:ext>
            </a:extLst>
          </p:cNvPr>
          <p:cNvSpPr/>
          <p:nvPr/>
        </p:nvSpPr>
        <p:spPr>
          <a:xfrm>
            <a:off x="739296" y="879833"/>
            <a:ext cx="10913028" cy="1206869"/>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5</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1"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2019·</a:t>
            </a:r>
            <a:r>
              <a:rPr lang="zh-CN" altLang="zh-CN" sz="2566"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广州一模</a:t>
            </a:r>
            <a:r>
              <a:rPr lang="en-US" altLang="zh-CN" sz="2566" b="1" dirty="0">
                <a:solidFill>
                  <a:srgbClr val="4C4C4C"/>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用如图</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20</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甲所示的实验</a:t>
            </a:r>
            <a:endPar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装置来测量匀变速直线运动的加速度</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10" name="21YLT-51.EPS" descr="id:2147503719;FounderCES">
            <a:extLst>
              <a:ext uri="{FF2B5EF4-FFF2-40B4-BE49-F238E27FC236}">
                <a16:creationId xmlns:a16="http://schemas.microsoft.com/office/drawing/2014/main" id="{85773A94-86B1-4BF7-8FB5-395EEF204413}"/>
              </a:ext>
            </a:extLst>
          </p:cNvPr>
          <p:cNvPicPr/>
          <p:nvPr/>
        </p:nvPicPr>
        <p:blipFill>
          <a:blip r:embed="rId3"/>
          <a:stretch>
            <a:fillRect/>
          </a:stretch>
        </p:blipFill>
        <p:spPr>
          <a:xfrm>
            <a:off x="886833" y="2025111"/>
            <a:ext cx="3953056" cy="2119391"/>
          </a:xfrm>
          <a:prstGeom prst="rect">
            <a:avLst/>
          </a:prstGeom>
        </p:spPr>
      </p:pic>
      <p:pic>
        <p:nvPicPr>
          <p:cNvPr id="11" name="21YLT-52.EPS" descr="id:2147503726;FounderCES">
            <a:extLst>
              <a:ext uri="{FF2B5EF4-FFF2-40B4-BE49-F238E27FC236}">
                <a16:creationId xmlns:a16="http://schemas.microsoft.com/office/drawing/2014/main" id="{7BF57080-4D41-4BD0-AC48-2D82844192F2}"/>
              </a:ext>
            </a:extLst>
          </p:cNvPr>
          <p:cNvPicPr/>
          <p:nvPr/>
        </p:nvPicPr>
        <p:blipFill>
          <a:blip r:embed="rId4"/>
          <a:stretch>
            <a:fillRect/>
          </a:stretch>
        </p:blipFill>
        <p:spPr>
          <a:xfrm>
            <a:off x="800796" y="4352611"/>
            <a:ext cx="4704093" cy="1407837"/>
          </a:xfrm>
          <a:prstGeom prst="rect">
            <a:avLst/>
          </a:prstGeom>
        </p:spPr>
      </p:pic>
      <p:pic>
        <p:nvPicPr>
          <p:cNvPr id="12" name="21YLT-53.EPS" descr="id:2147503733;FounderCES">
            <a:extLst>
              <a:ext uri="{FF2B5EF4-FFF2-40B4-BE49-F238E27FC236}">
                <a16:creationId xmlns:a16="http://schemas.microsoft.com/office/drawing/2014/main" id="{7F99D801-5085-494C-9EDE-B18FB1DACB68}"/>
              </a:ext>
            </a:extLst>
          </p:cNvPr>
          <p:cNvPicPr/>
          <p:nvPr/>
        </p:nvPicPr>
        <p:blipFill>
          <a:blip r:embed="rId5"/>
          <a:stretch>
            <a:fillRect/>
          </a:stretch>
        </p:blipFill>
        <p:spPr>
          <a:xfrm>
            <a:off x="7337452" y="1052634"/>
            <a:ext cx="4115490" cy="4577123"/>
          </a:xfrm>
          <a:prstGeom prst="rect">
            <a:avLst/>
          </a:prstGeom>
        </p:spPr>
      </p:pic>
      <p:sp>
        <p:nvSpPr>
          <p:cNvPr id="4" name="矩形 3">
            <a:extLst>
              <a:ext uri="{FF2B5EF4-FFF2-40B4-BE49-F238E27FC236}">
                <a16:creationId xmlns:a16="http://schemas.microsoft.com/office/drawing/2014/main" id="{FC10B240-906E-4F05-8ACF-0FC95B4B960B}"/>
              </a:ext>
            </a:extLst>
          </p:cNvPr>
          <p:cNvSpPr/>
          <p:nvPr/>
        </p:nvSpPr>
        <p:spPr>
          <a:xfrm>
            <a:off x="5726556" y="5571778"/>
            <a:ext cx="1164101" cy="439800"/>
          </a:xfrm>
          <a:prstGeom prst="rect">
            <a:avLst/>
          </a:prstGeom>
        </p:spPr>
        <p:txBody>
          <a:bodyPr wrap="none">
            <a:spAutoFit/>
          </a:bodyPr>
          <a:lstStyle/>
          <a:p>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20</a:t>
            </a:r>
            <a:endParaRPr lang="zh-CN" altLang="en-US" sz="924" dirty="0"/>
          </a:p>
        </p:txBody>
      </p:sp>
    </p:spTree>
    <p:extLst>
      <p:ext uri="{BB962C8B-B14F-4D97-AF65-F5344CB8AC3E}">
        <p14:creationId xmlns:p14="http://schemas.microsoft.com/office/powerpoint/2010/main" val="801162491"/>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4786B210-C981-4B93-B2E8-11ADC247865B}"/>
              </a:ext>
            </a:extLst>
          </p:cNvPr>
          <p:cNvSpPr/>
          <p:nvPr/>
        </p:nvSpPr>
        <p:spPr>
          <a:xfrm>
            <a:off x="739055" y="4895159"/>
            <a:ext cx="10839380" cy="94330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66"/>
          </a:p>
        </p:txBody>
      </p:sp>
      <p:pic>
        <p:nvPicPr>
          <p:cNvPr id="9" name="课时巩固训练.EPS" descr="id:2147503635;FounderCES">
            <a:extLst>
              <a:ext uri="{FF2B5EF4-FFF2-40B4-BE49-F238E27FC236}">
                <a16:creationId xmlns:a16="http://schemas.microsoft.com/office/drawing/2014/main" id="{B0FBBF16-7AC6-4F1A-A31A-D84094EC5417}"/>
              </a:ext>
            </a:extLst>
          </p:cNvPr>
          <p:cNvPicPr/>
          <p:nvPr/>
        </p:nvPicPr>
        <p:blipFill>
          <a:blip r:embed="rId2"/>
          <a:stretch>
            <a:fillRect/>
          </a:stretch>
        </p:blipFill>
        <p:spPr>
          <a:xfrm>
            <a:off x="739055" y="436500"/>
            <a:ext cx="10913269" cy="348660"/>
          </a:xfrm>
          <a:prstGeom prst="rect">
            <a:avLst/>
          </a:prstGeom>
        </p:spPr>
      </p:pic>
      <p:sp>
        <p:nvSpPr>
          <p:cNvPr id="2" name="矩形 1">
            <a:extLst>
              <a:ext uri="{FF2B5EF4-FFF2-40B4-BE49-F238E27FC236}">
                <a16:creationId xmlns:a16="http://schemas.microsoft.com/office/drawing/2014/main" id="{7BA63B22-4CD9-4003-8866-43EA3EC1AFCC}"/>
              </a:ext>
            </a:extLst>
          </p:cNvPr>
          <p:cNvSpPr/>
          <p:nvPr/>
        </p:nvSpPr>
        <p:spPr>
          <a:xfrm>
            <a:off x="739055" y="805944"/>
            <a:ext cx="10913269" cy="4005071"/>
          </a:xfrm>
          <a:prstGeom prst="rect">
            <a:avLst/>
          </a:prstGeom>
        </p:spPr>
        <p:txBody>
          <a:bodyPr wrap="square">
            <a:spAutoFit/>
          </a:bodyPr>
          <a:lstStyle/>
          <a:p>
            <a:pPr>
              <a:lnSpc>
                <a:spcPct val="150000"/>
              </a:lnSpc>
            </a:pP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实验的主要步骤如下</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463" i="1" dirty="0">
                <a:solidFill>
                  <a:srgbClr val="000000"/>
                </a:solidFill>
                <a:latin typeface="NEU-BZ-S92" panose="02020503000000020003" pitchFamily="18" charset="-122"/>
                <a:cs typeface="宋体" panose="02010600030101010101" pitchFamily="2" charset="-122"/>
              </a:rPr>
              <a:t>①</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用游标卡尺测量挡光片的宽度</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d</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结果如图乙所示</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则</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d=</a:t>
            </a:r>
            <a:r>
              <a:rPr lang="zh-CN" altLang="zh-CN" sz="2463"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mm; </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463" i="1" dirty="0">
                <a:solidFill>
                  <a:srgbClr val="000000"/>
                </a:solidFill>
                <a:latin typeface="NEU-BZ-S92" panose="02020503000000020003" pitchFamily="18" charset="-122"/>
                <a:cs typeface="宋体" panose="02010600030101010101" pitchFamily="2" charset="-122"/>
              </a:rPr>
              <a:t>②</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用刻度尺测量</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点到光电门所在位置</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点之间的水平距离</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463" i="1" dirty="0">
                <a:solidFill>
                  <a:srgbClr val="000000"/>
                </a:solidFill>
                <a:latin typeface="NEU-BZ-S92" panose="02020503000000020003" pitchFamily="18" charset="-122"/>
                <a:cs typeface="宋体" panose="02010600030101010101" pitchFamily="2" charset="-122"/>
              </a:rPr>
              <a:t>③</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滑块从</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点由静止释放</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已知砝码盘落地前挡光片已通过光电门</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463" i="1" dirty="0">
                <a:solidFill>
                  <a:srgbClr val="000000"/>
                </a:solidFill>
                <a:latin typeface="NEU-BZ-S92" panose="02020503000000020003" pitchFamily="18" charset="-122"/>
                <a:cs typeface="宋体" panose="02010600030101010101" pitchFamily="2" charset="-122"/>
              </a:rPr>
              <a:t>④</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读出挡光片通过光电门所用的时间</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a:p>
            <a:pPr>
              <a:lnSpc>
                <a:spcPct val="150000"/>
              </a:lnSpc>
            </a:pPr>
            <a:r>
              <a:rPr lang="zh-CN" altLang="zh-CN" sz="2463" i="1" dirty="0">
                <a:solidFill>
                  <a:srgbClr val="000000"/>
                </a:solidFill>
                <a:latin typeface="NEU-BZ-S92" panose="02020503000000020003" pitchFamily="18" charset="-122"/>
                <a:cs typeface="宋体" panose="02010600030101010101" pitchFamily="2" charset="-122"/>
              </a:rPr>
              <a:t>⑤</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改变光电门的位置</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滑块每次都从</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点由</a:t>
            </a:r>
            <a:endPar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静止释放</a:t>
            </a:r>
            <a:r>
              <a:rPr lang="en-US"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测量相应的</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值并读出</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t</a:t>
            </a:r>
            <a:r>
              <a:rPr lang="zh-CN" altLang="zh-CN" sz="2463"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值</a:t>
            </a:r>
            <a:r>
              <a:rPr lang="en-US" altLang="zh-CN" sz="2463"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sp>
        <p:nvSpPr>
          <p:cNvPr id="3" name="矩形 2">
            <a:extLst>
              <a:ext uri="{FF2B5EF4-FFF2-40B4-BE49-F238E27FC236}">
                <a16:creationId xmlns:a16="http://schemas.microsoft.com/office/drawing/2014/main" id="{18F61784-11B3-4499-9B7B-73CDD92B7BCA}"/>
              </a:ext>
            </a:extLst>
          </p:cNvPr>
          <p:cNvSpPr/>
          <p:nvPr/>
        </p:nvSpPr>
        <p:spPr>
          <a:xfrm>
            <a:off x="8551911" y="1434000"/>
            <a:ext cx="758256" cy="487185"/>
          </a:xfrm>
          <a:prstGeom prst="rect">
            <a:avLst/>
          </a:prstGeom>
        </p:spPr>
        <p:txBody>
          <a:bodyPr wrap="square">
            <a:spAutoFit/>
          </a:bodyPr>
          <a:lstStyle/>
          <a:p>
            <a:r>
              <a:rPr lang="en-US" altLang="zh-CN" sz="2566" dirty="0">
                <a:solidFill>
                  <a:srgbClr val="A50021"/>
                </a:solidFill>
                <a:latin typeface="Times New Roman" panose="02020603050405020304" pitchFamily="18" charset="0"/>
                <a:ea typeface="微软雅黑" panose="020B0503020204020204" pitchFamily="34" charset="-122"/>
              </a:rPr>
              <a:t>6</a:t>
            </a:r>
            <a:r>
              <a:rPr lang="en-US" altLang="zh-CN" sz="2566" i="1" dirty="0">
                <a:solidFill>
                  <a:srgbClr val="A50021"/>
                </a:solidFill>
                <a:latin typeface="Times New Roman" panose="02020603050405020304" pitchFamily="18" charset="0"/>
                <a:ea typeface="微软雅黑" panose="020B0503020204020204" pitchFamily="34" charset="-122"/>
              </a:rPr>
              <a:t>.</a:t>
            </a:r>
            <a:r>
              <a:rPr lang="en-US" altLang="zh-CN" sz="2566" dirty="0">
                <a:solidFill>
                  <a:srgbClr val="A50021"/>
                </a:solidFill>
                <a:latin typeface="Times New Roman" panose="02020603050405020304" pitchFamily="18" charset="0"/>
                <a:ea typeface="微软雅黑" panose="020B0503020204020204" pitchFamily="34" charset="-122"/>
              </a:rPr>
              <a:t>55</a:t>
            </a:r>
            <a:endParaRPr lang="zh-CN" altLang="en-US" sz="2566" dirty="0"/>
          </a:p>
        </p:txBody>
      </p:sp>
      <p:sp>
        <p:nvSpPr>
          <p:cNvPr id="4" name="矩形 3">
            <a:extLst>
              <a:ext uri="{FF2B5EF4-FFF2-40B4-BE49-F238E27FC236}">
                <a16:creationId xmlns:a16="http://schemas.microsoft.com/office/drawing/2014/main" id="{BDA3F789-1FB5-4C99-B7D6-75B26CCD7C7B}"/>
              </a:ext>
            </a:extLst>
          </p:cNvPr>
          <p:cNvSpPr/>
          <p:nvPr/>
        </p:nvSpPr>
        <p:spPr>
          <a:xfrm>
            <a:off x="739055" y="5022653"/>
            <a:ext cx="10787779" cy="593752"/>
          </a:xfrm>
          <a:prstGeom prst="rect">
            <a:avLst/>
          </a:prstGeom>
        </p:spPr>
        <p:txBody>
          <a:bodyPr wrap="square">
            <a:spAutoFit/>
          </a:bodyPr>
          <a:lstStyle/>
          <a:p>
            <a:pPr>
              <a:lnSpc>
                <a:spcPct val="150000"/>
              </a:lnSpc>
            </a:pPr>
            <a:r>
              <a:rPr lang="en-US" altLang="zh-CN"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解析</a:t>
            </a:r>
            <a:r>
              <a:rPr lang="en-US" altLang="zh-CN" sz="2463"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根据游标卡尺读数规则</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挡光片的宽度</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d=</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6 mm</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11</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05 mm</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6</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463"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55 mm</a:t>
            </a:r>
            <a:r>
              <a:rPr lang="en-US" altLang="zh-CN" sz="2463"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821"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p:pic>
        <p:nvPicPr>
          <p:cNvPr id="6" name="21YLT-52.EPS" descr="id:2147503726;FounderCES">
            <a:extLst>
              <a:ext uri="{FF2B5EF4-FFF2-40B4-BE49-F238E27FC236}">
                <a16:creationId xmlns:a16="http://schemas.microsoft.com/office/drawing/2014/main" id="{63ADB875-F2E5-47C2-8CCB-5804D7A56DFE}"/>
              </a:ext>
            </a:extLst>
          </p:cNvPr>
          <p:cNvPicPr/>
          <p:nvPr/>
        </p:nvPicPr>
        <p:blipFill>
          <a:blip r:embed="rId3"/>
          <a:stretch>
            <a:fillRect/>
          </a:stretch>
        </p:blipFill>
        <p:spPr>
          <a:xfrm>
            <a:off x="6982667" y="3022611"/>
            <a:ext cx="4248612" cy="1419299"/>
          </a:xfrm>
          <a:prstGeom prst="rect">
            <a:avLst/>
          </a:prstGeom>
        </p:spPr>
      </p:pic>
      <p:sp>
        <p:nvSpPr>
          <p:cNvPr id="5" name="矩形 4">
            <a:extLst>
              <a:ext uri="{FF2B5EF4-FFF2-40B4-BE49-F238E27FC236}">
                <a16:creationId xmlns:a16="http://schemas.microsoft.com/office/drawing/2014/main" id="{073AE9C1-44B0-4C29-AE07-DBF37FCB705A}"/>
              </a:ext>
            </a:extLst>
          </p:cNvPr>
          <p:cNvSpPr/>
          <p:nvPr/>
        </p:nvSpPr>
        <p:spPr>
          <a:xfrm>
            <a:off x="8534334" y="4500389"/>
            <a:ext cx="1164101" cy="439800"/>
          </a:xfrm>
          <a:prstGeom prst="rect">
            <a:avLst/>
          </a:prstGeom>
        </p:spPr>
        <p:txBody>
          <a:bodyPr wrap="none">
            <a:spAutoFit/>
          </a:bodyPr>
          <a:lstStyle/>
          <a:p>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20</a:t>
            </a:r>
            <a:endParaRPr lang="zh-CN" altLang="en-US" sz="924" dirty="0"/>
          </a:p>
        </p:txBody>
      </p:sp>
    </p:spTree>
    <p:extLst>
      <p:ext uri="{BB962C8B-B14F-4D97-AF65-F5344CB8AC3E}">
        <p14:creationId xmlns:p14="http://schemas.microsoft.com/office/powerpoint/2010/main" val="31023547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2" dur="500"/>
                                        <p:tgtEl>
                                          <p:spTgt spid="4">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1AE8EB1D-35FD-497A-9E11-FBFC2B48446B}"/>
              </a:ext>
            </a:extLst>
          </p:cNvPr>
          <p:cNvSpPr/>
          <p:nvPr/>
        </p:nvSpPr>
        <p:spPr>
          <a:xfrm>
            <a:off x="739055" y="4311264"/>
            <a:ext cx="10839380" cy="147630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66"/>
          </a:p>
        </p:txBody>
      </p:sp>
      <p:pic>
        <p:nvPicPr>
          <p:cNvPr id="9" name="课时巩固训练.EPS" descr="id:2147503635;FounderCES">
            <a:extLst>
              <a:ext uri="{FF2B5EF4-FFF2-40B4-BE49-F238E27FC236}">
                <a16:creationId xmlns:a16="http://schemas.microsoft.com/office/drawing/2014/main" id="{B0FBBF16-7AC6-4F1A-A31A-D84094EC5417}"/>
              </a:ext>
            </a:extLst>
          </p:cNvPr>
          <p:cNvPicPr/>
          <p:nvPr/>
        </p:nvPicPr>
        <p:blipFill>
          <a:blip r:embed="rId2"/>
          <a:stretch>
            <a:fillRect/>
          </a:stretch>
        </p:blipFill>
        <p:spPr>
          <a:xfrm>
            <a:off x="739055" y="510389"/>
            <a:ext cx="10913269" cy="348660"/>
          </a:xfrm>
          <a:prstGeom prst="rect">
            <a:avLst/>
          </a:prstGeom>
        </p:spPr>
      </p:pic>
      <mc:AlternateContent xmlns:mc="http://schemas.openxmlformats.org/markup-compatibility/2006">
        <mc:Choice xmlns:a14="http://schemas.microsoft.com/office/drawing/2010/main" Requires="a14">
          <p:sp>
            <p:nvSpPr>
              <p:cNvPr id="2" name="矩形 1">
                <a:extLst>
                  <a:ext uri="{FF2B5EF4-FFF2-40B4-BE49-F238E27FC236}">
                    <a16:creationId xmlns:a16="http://schemas.microsoft.com/office/drawing/2014/main" id="{9D8437C0-DD1A-421D-A38B-23DE74A4D8CA}"/>
                  </a:ext>
                </a:extLst>
              </p:cNvPr>
              <p:cNvSpPr/>
              <p:nvPr/>
            </p:nvSpPr>
            <p:spPr>
              <a:xfrm>
                <a:off x="739296" y="916778"/>
                <a:ext cx="8142192" cy="2885405"/>
              </a:xfrm>
              <a:prstGeom prst="rect">
                <a:avLst/>
              </a:prstGeom>
            </p:spPr>
            <p:txBody>
              <a:bodyPr wrap="square">
                <a:spAutoFit/>
              </a:bodyPr>
              <a:lstStyle/>
              <a:p>
                <a:pPr>
                  <a:lnSpc>
                    <a:spcPct val="150000"/>
                  </a:lnSpc>
                </a:pP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根据实验测得的数据</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以</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为横坐标</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1</m:t>
                        </m:r>
                      </m:num>
                      <m:den>
                        <m:sSup>
                          <m:sSup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𝑡</m:t>
                            </m:r>
                          </m:e>
                          <m:sup>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为纵坐标</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在坐标纸中作出</a:t>
                </a:r>
                <a14:m>
                  <m:oMath xmlns:m="http://schemas.openxmlformats.org/officeDocument/2006/math">
                    <m:f>
                      <m:f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1</m:t>
                        </m:r>
                      </m:num>
                      <m:den>
                        <m:sSup>
                          <m:sSupPr>
                            <m:ctrlPr>
                              <a:rPr lang="zh-CN" altLang="zh-CN" sz="2566" i="1">
                                <a:solidFill>
                                  <a:srgbClr val="000000"/>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𝑡</m:t>
                            </m:r>
                          </m:e>
                          <m:sup>
                            <m:r>
                              <a:rPr lang="en-US" altLang="zh-CN" sz="2566">
                                <a:solidFill>
                                  <a:srgbClr val="000000"/>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-x</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图线如图丙所示</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求得该图线的斜率</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k=</a:t>
                </a:r>
              </a:p>
              <a:p>
                <a:pPr>
                  <a:lnSpc>
                    <a:spcPct val="150000"/>
                  </a:lnSpc>
                </a:pP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m</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由此进一步求得滑块的加速度</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a:t>
                </a:r>
              </a:p>
              <a:p>
                <a:pPr>
                  <a:lnSpc>
                    <a:spcPct val="150000"/>
                  </a:lnSpc>
                </a:pPr>
                <a:r>
                  <a:rPr lang="zh-CN" altLang="zh-CN" sz="2566" i="1" u="sng" dirty="0">
                    <a:solidFill>
                      <a:srgbClr val="000000"/>
                    </a:solidFill>
                    <a:uFill>
                      <a:solidFill>
                        <a:srgbClr val="000000"/>
                      </a:solidFill>
                    </a:u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m·s</a:t>
                </a:r>
                <a:r>
                  <a:rPr lang="en-US" altLang="zh-CN" sz="2566" i="1"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aseline="30000"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结果均保留</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3</a:t>
                </a:r>
                <a:r>
                  <a:rPr lang="zh-CN"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位有效数字</a:t>
                </a:r>
                <a:r>
                  <a:rPr lang="en-US" altLang="zh-CN" sz="2566"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2" name="矩形 1">
                <a:extLst>
                  <a:ext uri="{FF2B5EF4-FFF2-40B4-BE49-F238E27FC236}">
                    <a16:creationId xmlns:a16="http://schemas.microsoft.com/office/drawing/2014/main" id="{9D8437C0-DD1A-421D-A38B-23DE74A4D8CA}"/>
                  </a:ext>
                </a:extLst>
              </p:cNvPr>
              <p:cNvSpPr>
                <a:spLocks noRot="1" noChangeAspect="1" noMove="1" noResize="1" noEditPoints="1" noAdjustHandles="1" noChangeArrowheads="1" noChangeShapeType="1" noTextEdit="1"/>
              </p:cNvSpPr>
              <p:nvPr/>
            </p:nvSpPr>
            <p:spPr>
              <a:xfrm>
                <a:off x="739296" y="916778"/>
                <a:ext cx="8142192" cy="2885405"/>
              </a:xfrm>
              <a:prstGeom prst="rect">
                <a:avLst/>
              </a:prstGeom>
              <a:blipFill>
                <a:blip r:embed="rId3"/>
                <a:stretch>
                  <a:fillRect l="-1272" b="-4219"/>
                </a:stretch>
              </a:blipFill>
            </p:spPr>
            <p:txBody>
              <a:bodyPr/>
              <a:lstStyle/>
              <a:p>
                <a:r>
                  <a:rPr lang="zh-CN" altLang="en-US">
                    <a:noFill/>
                  </a:rPr>
                  <a:t> </a:t>
                </a:r>
              </a:p>
            </p:txBody>
          </p:sp>
        </mc:Fallback>
      </mc:AlternateContent>
      <p:sp>
        <p:nvSpPr>
          <p:cNvPr id="3" name="矩形 2">
            <a:extLst>
              <a:ext uri="{FF2B5EF4-FFF2-40B4-BE49-F238E27FC236}">
                <a16:creationId xmlns:a16="http://schemas.microsoft.com/office/drawing/2014/main" id="{BF391D20-CAD3-463D-A724-90F38DD949F0}"/>
              </a:ext>
            </a:extLst>
          </p:cNvPr>
          <p:cNvSpPr/>
          <p:nvPr/>
        </p:nvSpPr>
        <p:spPr>
          <a:xfrm>
            <a:off x="863760" y="2579278"/>
            <a:ext cx="1444626" cy="487185"/>
          </a:xfrm>
          <a:prstGeom prst="rect">
            <a:avLst/>
          </a:prstGeom>
        </p:spPr>
        <p:txBody>
          <a:bodyPr wrap="none">
            <a:spAutoFit/>
          </a:bodyPr>
          <a:lstStyle/>
          <a:p>
            <a:r>
              <a:rPr lang="en-US" altLang="zh-CN" sz="2566" dirty="0">
                <a:solidFill>
                  <a:srgbClr val="A50021"/>
                </a:solidFill>
                <a:latin typeface="Times New Roman" panose="02020603050405020304" pitchFamily="18" charset="0"/>
                <a:ea typeface="微软雅黑" panose="020B0503020204020204" pitchFamily="34" charset="-122"/>
              </a:rPr>
              <a:t>2</a:t>
            </a:r>
            <a:r>
              <a:rPr lang="en-US" altLang="zh-CN" sz="2566" i="1" dirty="0">
                <a:solidFill>
                  <a:srgbClr val="A50021"/>
                </a:solidFill>
                <a:latin typeface="Times New Roman" panose="02020603050405020304" pitchFamily="18" charset="0"/>
                <a:ea typeface="微软雅黑" panose="020B0503020204020204" pitchFamily="34" charset="-122"/>
              </a:rPr>
              <a:t>.</a:t>
            </a:r>
            <a:r>
              <a:rPr lang="en-US" altLang="zh-CN" sz="2566" dirty="0">
                <a:solidFill>
                  <a:srgbClr val="A50021"/>
                </a:solidFill>
                <a:latin typeface="Times New Roman" panose="02020603050405020304" pitchFamily="18" charset="0"/>
                <a:ea typeface="微软雅黑" panose="020B0503020204020204" pitchFamily="34" charset="-122"/>
              </a:rPr>
              <a:t>38</a:t>
            </a:r>
            <a:r>
              <a:rPr lang="en-US" altLang="zh-CN" sz="2566" i="1" dirty="0">
                <a:solidFill>
                  <a:srgbClr val="A50021"/>
                </a:solidFill>
                <a:latin typeface="Times New Roman" panose="02020603050405020304" pitchFamily="18" charset="0"/>
                <a:ea typeface="微软雅黑" panose="020B0503020204020204" pitchFamily="34" charset="-122"/>
              </a:rPr>
              <a:t>×</a:t>
            </a:r>
            <a:r>
              <a:rPr lang="en-US" altLang="zh-CN" sz="2566" dirty="0">
                <a:solidFill>
                  <a:srgbClr val="A50021"/>
                </a:solidFill>
                <a:latin typeface="Times New Roman" panose="02020603050405020304" pitchFamily="18" charset="0"/>
                <a:ea typeface="微软雅黑" panose="020B0503020204020204" pitchFamily="34" charset="-122"/>
              </a:rPr>
              <a:t>10</a:t>
            </a:r>
            <a:r>
              <a:rPr lang="en-US" altLang="zh-CN" sz="2566" baseline="30000" dirty="0">
                <a:solidFill>
                  <a:srgbClr val="A50021"/>
                </a:solidFill>
                <a:latin typeface="Times New Roman" panose="02020603050405020304" pitchFamily="18" charset="0"/>
                <a:ea typeface="微软雅黑" panose="020B0503020204020204" pitchFamily="34" charset="-122"/>
              </a:rPr>
              <a:t>4</a:t>
            </a:r>
            <a:endParaRPr lang="zh-CN" altLang="en-US" sz="2566" dirty="0"/>
          </a:p>
        </p:txBody>
      </p:sp>
      <p:sp>
        <p:nvSpPr>
          <p:cNvPr id="4" name="矩形 3">
            <a:extLst>
              <a:ext uri="{FF2B5EF4-FFF2-40B4-BE49-F238E27FC236}">
                <a16:creationId xmlns:a16="http://schemas.microsoft.com/office/drawing/2014/main" id="{23733166-512D-49C6-8C37-E4CD48E9307F}"/>
              </a:ext>
            </a:extLst>
          </p:cNvPr>
          <p:cNvSpPr/>
          <p:nvPr/>
        </p:nvSpPr>
        <p:spPr>
          <a:xfrm>
            <a:off x="987710" y="3208525"/>
            <a:ext cx="914674" cy="487185"/>
          </a:xfrm>
          <a:prstGeom prst="rect">
            <a:avLst/>
          </a:prstGeom>
        </p:spPr>
        <p:txBody>
          <a:bodyPr wrap="none">
            <a:spAutoFit/>
          </a:bodyPr>
          <a:lstStyle/>
          <a:p>
            <a:r>
              <a:rPr lang="en-US" altLang="zh-CN" sz="2566" dirty="0">
                <a:solidFill>
                  <a:srgbClr val="A50021"/>
                </a:solidFill>
                <a:latin typeface="Times New Roman" panose="02020603050405020304" pitchFamily="18" charset="0"/>
                <a:ea typeface="微软雅黑" panose="020B0503020204020204" pitchFamily="34" charset="-122"/>
              </a:rPr>
              <a:t>0</a:t>
            </a:r>
            <a:r>
              <a:rPr lang="en-US" altLang="zh-CN" sz="2566" i="1" dirty="0">
                <a:solidFill>
                  <a:srgbClr val="A50021"/>
                </a:solidFill>
                <a:latin typeface="Times New Roman" panose="02020603050405020304" pitchFamily="18" charset="0"/>
                <a:ea typeface="微软雅黑" panose="020B0503020204020204" pitchFamily="34" charset="-122"/>
              </a:rPr>
              <a:t>.</a:t>
            </a:r>
            <a:r>
              <a:rPr lang="en-US" altLang="zh-CN" sz="2566" dirty="0">
                <a:solidFill>
                  <a:srgbClr val="A50021"/>
                </a:solidFill>
                <a:latin typeface="Times New Roman" panose="02020603050405020304" pitchFamily="18" charset="0"/>
                <a:ea typeface="微软雅黑" panose="020B0503020204020204" pitchFamily="34" charset="-122"/>
              </a:rPr>
              <a:t>511</a:t>
            </a:r>
            <a:endParaRPr lang="zh-CN" altLang="en-US" sz="2566" dirty="0"/>
          </a:p>
        </p:txBody>
      </p:sp>
      <mc:AlternateContent xmlns:mc="http://schemas.openxmlformats.org/markup-compatibility/2006">
        <mc:Choice xmlns:a14="http://schemas.microsoft.com/office/drawing/2010/main" Requires="a14">
          <p:sp>
            <p:nvSpPr>
              <p:cNvPr id="5" name="矩形 4">
                <a:extLst>
                  <a:ext uri="{FF2B5EF4-FFF2-40B4-BE49-F238E27FC236}">
                    <a16:creationId xmlns:a16="http://schemas.microsoft.com/office/drawing/2014/main" id="{38DC1D01-4E47-4716-B923-63B3CC936B38}"/>
                  </a:ext>
                </a:extLst>
              </p:cNvPr>
              <p:cNvSpPr/>
              <p:nvPr/>
            </p:nvSpPr>
            <p:spPr>
              <a:xfrm>
                <a:off x="739296" y="4130944"/>
                <a:ext cx="10713649" cy="1715726"/>
              </a:xfrm>
              <a:prstGeom prst="rect">
                <a:avLst/>
              </a:prstGeom>
            </p:spPr>
            <p:txBody>
              <a:bodyPr wrap="square">
                <a:spAutoFit/>
              </a:bodyPr>
              <a:lstStyle/>
              <a:p>
                <a:pPr>
                  <a:lnSpc>
                    <a:spcPct val="150000"/>
                  </a:lnSpc>
                </a:pP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解析</a:t>
                </a:r>
                <a:r>
                  <a:rPr lang="en-US" altLang="zh-CN" sz="2566" b="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该图线的斜率</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k=</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38</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10</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4</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 m</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-1</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·s</a:t>
                </a:r>
                <a:r>
                  <a:rPr lang="en-US" altLang="zh-CN" sz="2566" i="1"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滑块通过光电门时的速度</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𝑑</m:t>
                        </m:r>
                      </m:num>
                      <m:den>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𝑡</m:t>
                        </m:r>
                      </m:den>
                    </m:f>
                  </m:oMath>
                </a14:m>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由</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v</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ax</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可得</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1</m:t>
                        </m:r>
                      </m:num>
                      <m:den>
                        <m:sSup>
                          <m:sSup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𝑡</m:t>
                            </m:r>
                          </m:e>
                          <m:sup>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𝑎</m:t>
                        </m:r>
                      </m:num>
                      <m:den>
                        <m:sSup>
                          <m:sSup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𝑑</m:t>
                            </m:r>
                          </m:e>
                          <m:sup>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x</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由</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k=</a:t>
                </a:r>
                <a14:m>
                  <m:oMath xmlns:m="http://schemas.openxmlformats.org/officeDocument/2006/math">
                    <m:f>
                      <m:f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𝑎</m:t>
                        </m:r>
                      </m:num>
                      <m:den>
                        <m:sSup>
                          <m:sSupPr>
                            <m:ctrlPr>
                              <a:rPr lang="zh-CN" altLang="zh-CN" sz="2566"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2566" i="1">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𝑑</m:t>
                            </m:r>
                          </m:e>
                          <m:sup>
                            <m:r>
                              <a:rPr lang="en-US" altLang="zh-CN" sz="2566">
                                <a:solidFill>
                                  <a:srgbClr val="A50021"/>
                                </a:solidFill>
                                <a:latin typeface="Cambria Math" panose="02040503050406030204" pitchFamily="18" charset="0"/>
                                <a:ea typeface="微软雅黑" panose="020B0503020204020204" pitchFamily="34" charset="-122"/>
                                <a:cs typeface="Times New Roman" panose="02020603050405020304" pitchFamily="18" charset="0"/>
                              </a:rPr>
                              <m:t>2</m:t>
                            </m:r>
                          </m:sup>
                        </m:sSup>
                      </m:den>
                    </m:f>
                  </m:oMath>
                </a14:m>
                <a:r>
                  <a:rPr lang="zh-CN"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可求得滑块的加速度</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511 m·s</a:t>
                </a:r>
                <a:r>
                  <a:rPr lang="en-US" altLang="zh-CN" sz="2566" i="1"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566" baseline="30000"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566" i="1" dirty="0">
                    <a:solidFill>
                      <a:srgbClr val="A50021"/>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566" dirty="0">
                  <a:solidFill>
                    <a:srgbClr val="000000"/>
                  </a:solidFill>
                  <a:latin typeface="NEU-BZ-S92" panose="02020503000000020003" pitchFamily="18" charset="-122"/>
                  <a:ea typeface="NEU-BZ-S92" panose="02020503000000020003" pitchFamily="18" charset="-122"/>
                  <a:cs typeface="Times New Roman" panose="02020603050405020304" pitchFamily="18" charset="0"/>
                </a:endParaRPr>
              </a:p>
            </p:txBody>
          </p:sp>
        </mc:Choice>
        <mc:Fallback>
          <p:sp>
            <p:nvSpPr>
              <p:cNvPr id="5" name="矩形 4">
                <a:extLst>
                  <a:ext uri="{FF2B5EF4-FFF2-40B4-BE49-F238E27FC236}">
                    <a16:creationId xmlns:a16="http://schemas.microsoft.com/office/drawing/2014/main" id="{38DC1D01-4E47-4716-B923-63B3CC936B38}"/>
                  </a:ext>
                </a:extLst>
              </p:cNvPr>
              <p:cNvSpPr>
                <a:spLocks noRot="1" noChangeAspect="1" noMove="1" noResize="1" noEditPoints="1" noAdjustHandles="1" noChangeArrowheads="1" noChangeShapeType="1" noTextEdit="1"/>
              </p:cNvSpPr>
              <p:nvPr/>
            </p:nvSpPr>
            <p:spPr>
              <a:xfrm>
                <a:off x="739296" y="4130944"/>
                <a:ext cx="10713649" cy="1715726"/>
              </a:xfrm>
              <a:prstGeom prst="rect">
                <a:avLst/>
              </a:prstGeom>
              <a:blipFill>
                <a:blip r:embed="rId4"/>
                <a:stretch>
                  <a:fillRect l="-967" b="-3203"/>
                </a:stretch>
              </a:blipFill>
            </p:spPr>
            <p:txBody>
              <a:bodyPr/>
              <a:lstStyle/>
              <a:p>
                <a:r>
                  <a:rPr lang="zh-CN" altLang="en-US">
                    <a:noFill/>
                  </a:rPr>
                  <a:t> </a:t>
                </a:r>
              </a:p>
            </p:txBody>
          </p:sp>
        </mc:Fallback>
      </mc:AlternateContent>
      <p:pic>
        <p:nvPicPr>
          <p:cNvPr id="8" name="21YLT-53.EPS" descr="id:2147503733;FounderCES">
            <a:extLst>
              <a:ext uri="{FF2B5EF4-FFF2-40B4-BE49-F238E27FC236}">
                <a16:creationId xmlns:a16="http://schemas.microsoft.com/office/drawing/2014/main" id="{0A745A54-00C0-4E1F-88CB-0F0EDF0FB12F}"/>
              </a:ext>
            </a:extLst>
          </p:cNvPr>
          <p:cNvPicPr/>
          <p:nvPr/>
        </p:nvPicPr>
        <p:blipFill>
          <a:blip r:embed="rId5"/>
          <a:stretch>
            <a:fillRect/>
          </a:stretch>
        </p:blipFill>
        <p:spPr>
          <a:xfrm>
            <a:off x="8977665" y="916778"/>
            <a:ext cx="2623058" cy="2917286"/>
          </a:xfrm>
          <a:prstGeom prst="rect">
            <a:avLst/>
          </a:prstGeom>
        </p:spPr>
      </p:pic>
      <p:sp>
        <p:nvSpPr>
          <p:cNvPr id="10" name="矩形 9">
            <a:extLst>
              <a:ext uri="{FF2B5EF4-FFF2-40B4-BE49-F238E27FC236}">
                <a16:creationId xmlns:a16="http://schemas.microsoft.com/office/drawing/2014/main" id="{614F234B-6D1B-44ED-A4F8-8F452D6E376A}"/>
              </a:ext>
            </a:extLst>
          </p:cNvPr>
          <p:cNvSpPr/>
          <p:nvPr/>
        </p:nvSpPr>
        <p:spPr>
          <a:xfrm>
            <a:off x="9675088" y="3872333"/>
            <a:ext cx="1164101" cy="439800"/>
          </a:xfrm>
          <a:prstGeom prst="rect">
            <a:avLst/>
          </a:prstGeom>
        </p:spPr>
        <p:txBody>
          <a:bodyPr wrap="none">
            <a:spAutoFit/>
          </a:bodyPr>
          <a:lstStyle/>
          <a:p>
            <a:r>
              <a:rPr lang="zh-CN"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图</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S1</a:t>
            </a:r>
            <a:r>
              <a:rPr lang="en-US" altLang="zh-CN" sz="2258" i="1"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258" dirty="0">
                <a:solidFill>
                  <a:srgbClr val="000000"/>
                </a:solidFill>
                <a:latin typeface="Times New Roman" panose="02020603050405020304" pitchFamily="18" charset="0"/>
                <a:ea typeface="微软雅黑" panose="020B0503020204020204" pitchFamily="34" charset="-122"/>
                <a:cs typeface="Times New Roman" panose="02020603050405020304" pitchFamily="18" charset="0"/>
              </a:rPr>
              <a:t>20</a:t>
            </a:r>
            <a:endParaRPr lang="zh-CN" altLang="en-US" sz="924" dirty="0"/>
          </a:p>
        </p:txBody>
      </p:sp>
    </p:spTree>
    <p:extLst>
      <p:ext uri="{BB962C8B-B14F-4D97-AF65-F5344CB8AC3E}">
        <p14:creationId xmlns:p14="http://schemas.microsoft.com/office/powerpoint/2010/main" val="5565506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7" dur="500"/>
                                        <p:tgtEl>
                                          <p:spTgt spid="5">
                                            <p:txEl>
                                              <p:pRg st="0" end="0"/>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1761</Words>
  <Application>Microsoft Office PowerPoint</Application>
  <PresentationFormat>宽屏</PresentationFormat>
  <Paragraphs>131</Paragraphs>
  <Slides>18</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18</vt:i4>
      </vt:variant>
    </vt:vector>
  </HeadingPairs>
  <TitlesOfParts>
    <vt:vector size="25" baseType="lpstr">
      <vt:lpstr>NEU-BZ-S92</vt:lpstr>
      <vt:lpstr>等线</vt:lpstr>
      <vt:lpstr>等线 Light</vt:lpstr>
      <vt:lpstr>Arial</vt:lpstr>
      <vt:lpstr>Cambria Math</vt:lpstr>
      <vt:lpstr>Times New Roman</vt:lpstr>
      <vt:lpstr>Office 主题​​</vt:lpstr>
      <vt:lpstr>打点计时器的使用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4</cp:revision>
  <dcterms:created xsi:type="dcterms:W3CDTF">2020-08-16T11:45:01Z</dcterms:created>
  <dcterms:modified xsi:type="dcterms:W3CDTF">2020-08-16T12:04:56Z</dcterms:modified>
</cp:coreProperties>
</file>