
<file path=[Content_Types].xml><?xml version="1.0" encoding="utf-8"?>
<Types xmlns="http://schemas.openxmlformats.org/package/2006/content-types"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23"/>
  </p:handoutMasterIdLst>
  <p:sldIdLst>
    <p:sldId id="282" r:id="rId3"/>
    <p:sldId id="278" r:id="rId4"/>
    <p:sldId id="256" r:id="rId5"/>
    <p:sldId id="257" r:id="rId7"/>
    <p:sldId id="258" r:id="rId8"/>
    <p:sldId id="259" r:id="rId9"/>
    <p:sldId id="260" r:id="rId10"/>
    <p:sldId id="261" r:id="rId11"/>
    <p:sldId id="262" r:id="rId12"/>
    <p:sldId id="263" r:id="rId13"/>
    <p:sldId id="279" r:id="rId14"/>
    <p:sldId id="264" r:id="rId15"/>
    <p:sldId id="265" r:id="rId16"/>
    <p:sldId id="266" r:id="rId17"/>
    <p:sldId id="267" r:id="rId18"/>
    <p:sldId id="313" r:id="rId19"/>
    <p:sldId id="314" r:id="rId20"/>
    <p:sldId id="315" r:id="rId21"/>
    <p:sldId id="316" r:id="rId22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gs" Target="tags/tag80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2588281"/>
            <a:ext cx="8139178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3566160"/>
            <a:ext cx="8139178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432000"/>
            <a:ext cx="8139178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1296000"/>
            <a:ext cx="8139178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3808730"/>
            <a:ext cx="8139178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4511675"/>
            <a:ext cx="8139178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432000"/>
            <a:ext cx="8139178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1296000"/>
            <a:ext cx="396243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432000"/>
            <a:ext cx="8139178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1296000"/>
            <a:ext cx="396243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789043"/>
            <a:ext cx="39624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1296000"/>
            <a:ext cx="396243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789043"/>
            <a:ext cx="396243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1296000"/>
            <a:ext cx="396243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952508"/>
            <a:ext cx="713238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952500"/>
            <a:ext cx="7371076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952508"/>
            <a:ext cx="8139178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2588281"/>
            <a:ext cx="8139178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02412" y="432000"/>
            <a:ext cx="8139178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502412" y="1296000"/>
            <a:ext cx="8139178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59807" y="6349833"/>
            <a:ext cx="2025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6349833"/>
            <a:ext cx="297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6349833"/>
            <a:ext cx="2025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3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4.xml"/><Relationship Id="rId2" Type="http://schemas.openxmlformats.org/officeDocument/2006/relationships/image" Target="../media/image3.png"/><Relationship Id="rId1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6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6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67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8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9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70.xml"/><Relationship Id="rId2" Type="http://schemas.openxmlformats.org/officeDocument/2006/relationships/image" Target="../media/image12.png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71.xml"/><Relationship Id="rId4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72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3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74.xml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75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6.xml"/><Relationship Id="rId1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7.xml"/><Relationship Id="rId1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8.xml"/><Relationship Id="rId1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9.xml"/><Relationship Id="rId1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8575" y="109220"/>
            <a:ext cx="9086850" cy="63696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日本是机器人生产、研发和使用大国，全球工业机器人约有四成在日本。近年来，日本工业机器人公司纷纷转移生产基地到中国。作为“世界工厂”的中国将产生新的变化。据此完成下列问题。</a:t>
            </a:r>
            <a:endParaRPr lang="zh-CN" altLang="en-US" sz="2400"/>
          </a:p>
          <a:p>
            <a:endParaRPr lang="zh-CN" altLang="en-US" sz="2400"/>
          </a:p>
          <a:p>
            <a:r>
              <a:rPr lang="en-US" altLang="zh-CN" sz="2400">
                <a:sym typeface="+mn-ea"/>
              </a:rPr>
              <a:t>1</a:t>
            </a:r>
            <a:r>
              <a:rPr lang="zh-CN" altLang="en-US" sz="2400">
                <a:sym typeface="+mn-ea"/>
              </a:rPr>
              <a:t>．日本成为机器人使用大国的根本原因是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>
                <a:sym typeface="+mn-ea"/>
              </a:rPr>
              <a:t>A. 人口老龄化，劳动力不足    B. 技术先进，科技发达</a:t>
            </a:r>
            <a:endParaRPr lang="zh-CN" altLang="en-US" sz="2400"/>
          </a:p>
          <a:p>
            <a:r>
              <a:rPr lang="zh-CN" altLang="en-US" sz="2400">
                <a:sym typeface="+mn-ea"/>
              </a:rPr>
              <a:t>C. 痴痴赋存少，资源不足       D. 降低成本，提高利润</a:t>
            </a:r>
            <a:endParaRPr lang="zh-CN" altLang="en-US" sz="2400"/>
          </a:p>
          <a:p>
            <a:endParaRPr lang="zh-CN" altLang="en-US" sz="2400"/>
          </a:p>
          <a:p>
            <a:r>
              <a:rPr lang="en-US" altLang="zh-CN" sz="2400">
                <a:sym typeface="+mn-ea"/>
              </a:rPr>
              <a:t>2</a:t>
            </a:r>
            <a:r>
              <a:rPr lang="zh-CN" altLang="en-US" sz="2400">
                <a:sym typeface="+mn-ea"/>
              </a:rPr>
              <a:t>．日本机器人公司将生产转移到我国，主要是因为我国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>
                <a:sym typeface="+mn-ea"/>
              </a:rPr>
              <a:t>A. 劳动力丰富廉价       B. 自然资源充足</a:t>
            </a:r>
            <a:endParaRPr lang="zh-CN" altLang="en-US" sz="2400"/>
          </a:p>
          <a:p>
            <a:r>
              <a:rPr lang="zh-CN" altLang="en-US" sz="2400">
                <a:sym typeface="+mn-ea"/>
              </a:rPr>
              <a:t>C. 潜在消费市场广阔    D. 制造业技术先进</a:t>
            </a:r>
            <a:endParaRPr lang="zh-CN" altLang="en-US" sz="2400"/>
          </a:p>
          <a:p>
            <a:endParaRPr lang="zh-CN" altLang="en-US" sz="2400"/>
          </a:p>
          <a:p>
            <a:r>
              <a:rPr lang="en-US" altLang="zh-CN" sz="2400">
                <a:sym typeface="+mn-ea"/>
              </a:rPr>
              <a:t>3</a:t>
            </a:r>
            <a:r>
              <a:rPr lang="zh-CN" altLang="en-US" sz="2400">
                <a:sym typeface="+mn-ea"/>
              </a:rPr>
              <a:t>．与日本相比，我国发展机器人产业的主要优势是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>
                <a:sym typeface="+mn-ea"/>
              </a:rPr>
              <a:t>A. 科技力量强    B. 生产成本低    C. 重工业基础好    D. 政策支持</a:t>
            </a:r>
            <a:endParaRPr lang="zh-CN" altLang="en-US" sz="2400"/>
          </a:p>
        </p:txBody>
      </p:sp>
      <p:sp>
        <p:nvSpPr>
          <p:cNvPr id="3" name="笑脸 2"/>
          <p:cNvSpPr/>
          <p:nvPr/>
        </p:nvSpPr>
        <p:spPr>
          <a:xfrm>
            <a:off x="113665" y="2301240"/>
            <a:ext cx="477520" cy="41783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笑脸 5"/>
          <p:cNvSpPr/>
          <p:nvPr/>
        </p:nvSpPr>
        <p:spPr>
          <a:xfrm>
            <a:off x="28575" y="4495800"/>
            <a:ext cx="477520" cy="41783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2219325" y="5994400"/>
            <a:ext cx="477520" cy="41783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 bldLvl="0" animBg="1"/>
      <p:bldP spid="7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49555" y="3315335"/>
            <a:ext cx="8871585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根据柬埔寨对外贸易的法规和政策规定，作为最不发达国家，</a:t>
            </a:r>
            <a:r>
              <a:rPr lang="zh-CN" altLang="en-US" sz="2800">
                <a:solidFill>
                  <a:srgbClr val="FF0000"/>
                </a:solidFill>
              </a:rPr>
              <a:t>欧盟、美国、日本等28个国家给予柬埔寨普惠制待遇</a:t>
            </a:r>
            <a:r>
              <a:rPr lang="zh-CN" altLang="en-US" sz="2800"/>
              <a:t>。美国给予柬埔寨</a:t>
            </a:r>
            <a:r>
              <a:rPr lang="zh-CN" altLang="en-US" sz="2800">
                <a:solidFill>
                  <a:srgbClr val="FF0000"/>
                </a:solidFill>
              </a:rPr>
              <a:t>较宽松的配额和进口关税</a:t>
            </a:r>
            <a:r>
              <a:rPr lang="zh-CN" altLang="en-US" sz="2800"/>
              <a:t>，欧盟在“除军火外所有商品倡议”下，给予柬埔寨除军火外几乎所有产品</a:t>
            </a:r>
            <a:r>
              <a:rPr lang="zh-CN" altLang="en-US" sz="2800">
                <a:solidFill>
                  <a:srgbClr val="FF0000"/>
                </a:solidFill>
              </a:rPr>
              <a:t>零关税的待遇</a:t>
            </a:r>
            <a:r>
              <a:rPr lang="zh-CN" altLang="en-US" sz="2800"/>
              <a:t>。柬埔寨对日本的出口也享受</a:t>
            </a:r>
            <a:r>
              <a:rPr lang="zh-CN" altLang="en-US" sz="2800">
                <a:solidFill>
                  <a:srgbClr val="FF0000"/>
                </a:solidFill>
              </a:rPr>
              <a:t>零关税待遇</a:t>
            </a:r>
            <a:r>
              <a:rPr lang="zh-CN" altLang="en-US" sz="2800"/>
              <a:t>，和从中国直接出口到日本需要缴纳大约10%的关税相比，在柬埔寨生产的产品销往日本显然更</a:t>
            </a:r>
            <a:r>
              <a:rPr lang="zh-CN" altLang="en-US" sz="2800">
                <a:solidFill>
                  <a:srgbClr val="FF0000"/>
                </a:solidFill>
              </a:rPr>
              <a:t>具价格竞争力</a:t>
            </a:r>
            <a:r>
              <a:rPr lang="zh-CN" altLang="en-US" sz="2800"/>
              <a:t>。</a:t>
            </a:r>
            <a:endParaRPr lang="zh-CN" altLang="en-US" sz="28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165" y="132715"/>
            <a:ext cx="7744460" cy="30175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4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1965" y="1314450"/>
            <a:ext cx="5044440" cy="466534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039745" y="204470"/>
            <a:ext cx="2468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/>
              <a:t>东南亚</a:t>
            </a:r>
            <a:endParaRPr lang="zh-CN" altLang="en-US" sz="6000"/>
          </a:p>
        </p:txBody>
      </p:sp>
      <p:cxnSp>
        <p:nvCxnSpPr>
          <p:cNvPr id="8" name="直接连接符 7"/>
          <p:cNvCxnSpPr/>
          <p:nvPr/>
        </p:nvCxnSpPr>
        <p:spPr>
          <a:xfrm>
            <a:off x="863600" y="2415540"/>
            <a:ext cx="6442710" cy="406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367155" y="4784090"/>
            <a:ext cx="5932805" cy="203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2854325" y="1346200"/>
            <a:ext cx="51435" cy="49568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972685" y="1376680"/>
            <a:ext cx="54610" cy="47555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563485" y="2312670"/>
            <a:ext cx="9575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</a:rPr>
              <a:t>20</a:t>
            </a:r>
            <a:r>
              <a:rPr lang="en-US" altLang="zh-CN" sz="2800" b="1">
                <a:solidFill>
                  <a:srgbClr val="FF0000"/>
                </a:solidFill>
                <a:latin typeface="Calibri" panose="020F0502020204030204" charset="0"/>
              </a:rPr>
              <a:t>°N</a:t>
            </a:r>
            <a:endParaRPr lang="en-US" altLang="zh-CN" sz="2800" b="1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54265" y="4455160"/>
            <a:ext cx="5086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Calibri" panose="020F0502020204030204" charset="0"/>
              </a:rPr>
              <a:t>0°</a:t>
            </a:r>
            <a:endParaRPr lang="en-US" altLang="zh-CN" sz="2800" b="1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97480" y="6132195"/>
            <a:ext cx="104267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Calibri" panose="020F0502020204030204" charset="0"/>
              </a:rPr>
              <a:t>100°E</a:t>
            </a:r>
            <a:endParaRPr lang="en-US" altLang="zh-CN" sz="2800" b="1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603115" y="6217920"/>
            <a:ext cx="104267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Calibri" panose="020F0502020204030204" charset="0"/>
              </a:rPr>
              <a:t>120°E</a:t>
            </a:r>
            <a:endParaRPr lang="en-US" altLang="zh-CN" sz="2800" b="1">
              <a:solidFill>
                <a:srgbClr val="FF0000"/>
              </a:solidFill>
              <a:latin typeface="Calibri" panose="020F0502020204030204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70" y="98425"/>
            <a:ext cx="3117215" cy="311721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72820" y="1478915"/>
            <a:ext cx="16052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十字路口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15" grpId="0"/>
      <p:bldP spid="14" grpId="0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-21590" y="136525"/>
            <a:ext cx="4632960" cy="4733925"/>
          </a:xfrm>
          <a:prstGeom prst="rect">
            <a:avLst/>
          </a:prstGeom>
        </p:spPr>
      </p:pic>
      <p:sp>
        <p:nvSpPr>
          <p:cNvPr id="101" name="文本框 100"/>
          <p:cNvSpPr txBox="1"/>
          <p:nvPr/>
        </p:nvSpPr>
        <p:spPr>
          <a:xfrm>
            <a:off x="629285" y="5175885"/>
            <a:ext cx="78860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altLang="zh-CN" sz="2800" b="0">
                <a:ea typeface="宋体" panose="02010600030101010101" pitchFamily="2" charset="-122"/>
              </a:rPr>
              <a:t>1</a:t>
            </a:r>
            <a:r>
              <a:rPr lang="zh-CN" sz="2800" b="0">
                <a:ea typeface="宋体" panose="02010600030101010101" pitchFamily="2" charset="-122"/>
              </a:rPr>
              <a:t>）图中该半岛的地形特征及形成原因（6分）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4477385" y="291465"/>
            <a:ext cx="472884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266700"/>
            <a:r>
              <a:rPr lang="zh-CN" sz="2800">
                <a:ea typeface="宋体" panose="02010600030101010101" pitchFamily="2" charset="-122"/>
                <a:sym typeface="+mn-ea"/>
              </a:rPr>
              <a:t>湄公河发源于青海省唐古拉山，流经中国、老挝、缅甸、泰国、柬埔寨和越南，流入中国南海。湄公河流域水能理论蕴藏量为5800万千瓦，可开发水能估计为3700万千瓦，当前已开发的水能不足1%。下图为中南半岛山河分布示意图。</a:t>
            </a:r>
            <a:endParaRPr lang="zh-CN" altLang="en-US" sz="280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800"/>
            <a:ext cx="4281805" cy="499808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415" y="1089025"/>
            <a:ext cx="7948295" cy="337693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-22225" y="4465955"/>
            <a:ext cx="9123680" cy="224536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/>
              <a:t>中南半岛</a:t>
            </a:r>
            <a:r>
              <a:rPr lang="zh-CN" altLang="en-US" sz="2800">
                <a:solidFill>
                  <a:srgbClr val="FF0000"/>
                </a:solidFill>
              </a:rPr>
              <a:t>北部</a:t>
            </a:r>
            <a:r>
              <a:rPr lang="zh-CN" altLang="en-US" sz="2800"/>
              <a:t>地形起伏较大,山河相间分布,</a:t>
            </a:r>
            <a:r>
              <a:rPr lang="zh-CN" altLang="en-US" sz="2800">
                <a:solidFill>
                  <a:srgbClr val="FF0000"/>
                </a:solidFill>
              </a:rPr>
              <a:t>南部</a:t>
            </a:r>
            <a:r>
              <a:rPr lang="zh-CN" altLang="en-US" sz="2800"/>
              <a:t>则平原三角洲广大.</a:t>
            </a:r>
            <a:endParaRPr lang="zh-CN" altLang="en-US" sz="2800"/>
          </a:p>
          <a:p>
            <a:r>
              <a:rPr lang="zh-CN" altLang="en-US" sz="2800"/>
              <a:t>成因：</a:t>
            </a:r>
            <a:r>
              <a:rPr lang="zh-CN" altLang="en-US" sz="2800">
                <a:solidFill>
                  <a:srgbClr val="FF0000"/>
                </a:solidFill>
              </a:rPr>
              <a:t>北部</a:t>
            </a:r>
            <a:r>
              <a:rPr lang="zh-CN" altLang="en-US" sz="2800"/>
              <a:t>地形是受</a:t>
            </a:r>
            <a:r>
              <a:rPr lang="zh-CN" altLang="en-US" sz="2800">
                <a:solidFill>
                  <a:srgbClr val="FF0000"/>
                </a:solidFill>
              </a:rPr>
              <a:t>地壳运动</a:t>
            </a:r>
            <a:r>
              <a:rPr lang="zh-CN" altLang="en-US" sz="2800"/>
              <a:t>影响,形成高大山地,再加上流水等</a:t>
            </a:r>
            <a:r>
              <a:rPr lang="zh-CN" altLang="en-US" sz="2800">
                <a:solidFill>
                  <a:srgbClr val="FF0000"/>
                </a:solidFill>
              </a:rPr>
              <a:t>外力侵蚀作用</a:t>
            </a:r>
            <a:r>
              <a:rPr lang="zh-CN" altLang="en-US" sz="2800"/>
              <a:t>影响,形成深谷；</a:t>
            </a:r>
            <a:r>
              <a:rPr lang="zh-CN" altLang="en-US" sz="2800">
                <a:solidFill>
                  <a:srgbClr val="FF0000"/>
                </a:solidFill>
              </a:rPr>
              <a:t>南部</a:t>
            </a:r>
            <a:r>
              <a:rPr lang="zh-CN" altLang="en-US" sz="2800"/>
              <a:t>则以</a:t>
            </a:r>
            <a:r>
              <a:rPr lang="zh-CN" altLang="en-US" sz="2800">
                <a:solidFill>
                  <a:srgbClr val="FF0000"/>
                </a:solidFill>
              </a:rPr>
              <a:t>外力作用沉积</a:t>
            </a:r>
            <a:r>
              <a:rPr lang="zh-CN" altLang="en-US" sz="2800"/>
              <a:t>为主,形成面积广大的流水堆积地貌-三角洲平原.</a:t>
            </a:r>
            <a:endParaRPr lang="zh-CN" altLang="en-US" sz="280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-12700" y="280035"/>
            <a:ext cx="884174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altLang="zh-CN" sz="2800" b="0">
                <a:ea typeface="宋体" panose="02010600030101010101" pitchFamily="2" charset="-122"/>
              </a:rPr>
              <a:t>2</a:t>
            </a:r>
            <a:r>
              <a:rPr lang="zh-CN" sz="2800" b="0">
                <a:ea typeface="宋体" panose="02010600030101010101" pitchFamily="2" charset="-122"/>
              </a:rPr>
              <a:t>）图中主要城市的分布特点并评价这种分布的利弊（8分）</a:t>
            </a:r>
            <a:endParaRPr lang="zh-CN" altLang="en-US" sz="28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610" y="1634490"/>
            <a:ext cx="6110605" cy="345884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95935" y="2216150"/>
            <a:ext cx="8333105" cy="310769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/>
              <a:t>沿河分布，主要在河流入海口的</a:t>
            </a:r>
            <a:r>
              <a:rPr lang="zh-CN" altLang="en-US" sz="2800">
                <a:solidFill>
                  <a:srgbClr val="FF0000"/>
                </a:solidFill>
              </a:rPr>
              <a:t>三角洲平原</a:t>
            </a:r>
            <a:endParaRPr lang="zh-CN" altLang="en-US" sz="2800"/>
          </a:p>
          <a:p>
            <a:r>
              <a:rPr lang="zh-CN" altLang="en-US" sz="2800">
                <a:solidFill>
                  <a:srgbClr val="FF0000"/>
                </a:solidFill>
              </a:rPr>
              <a:t>利</a:t>
            </a:r>
            <a:r>
              <a:rPr lang="zh-CN" altLang="en-US" sz="2800"/>
              <a:t>：</a:t>
            </a:r>
            <a:r>
              <a:rPr lang="zh-CN" altLang="en-US" sz="2800">
                <a:solidFill>
                  <a:srgbClr val="FF0000"/>
                </a:solidFill>
              </a:rPr>
              <a:t>地形</a:t>
            </a:r>
            <a:r>
              <a:rPr lang="zh-CN" altLang="en-US" sz="2800">
                <a:solidFill>
                  <a:schemeClr val="tx1"/>
                </a:solidFill>
              </a:rPr>
              <a:t>平</a:t>
            </a:r>
            <a:r>
              <a:rPr lang="zh-CN" altLang="en-US" sz="2800"/>
              <a:t>坦,有利于城市建设； （</a:t>
            </a:r>
            <a:r>
              <a:rPr lang="zh-CN" altLang="en-US" sz="2800">
                <a:solidFill>
                  <a:srgbClr val="FF0000"/>
                </a:solidFill>
              </a:rPr>
              <a:t>土壤</a:t>
            </a:r>
            <a:r>
              <a:rPr lang="zh-CN" altLang="en-US" sz="2800"/>
              <a:t>肥沃,灌溉水充沛,农业发达）为城市提供基础； 水源充足； 河口三角洲地带兼内河</a:t>
            </a:r>
            <a:r>
              <a:rPr lang="zh-CN" altLang="en-US" sz="2800">
                <a:solidFill>
                  <a:srgbClr val="FF0000"/>
                </a:solidFill>
              </a:rPr>
              <a:t>航运、海运</a:t>
            </a:r>
            <a:r>
              <a:rPr lang="zh-CN" altLang="en-US" sz="2800"/>
              <a:t>于一身,交通优势明显.</a:t>
            </a:r>
            <a:endParaRPr lang="zh-CN" altLang="en-US" sz="2800"/>
          </a:p>
          <a:p>
            <a:r>
              <a:rPr lang="zh-CN" altLang="en-US" sz="2800">
                <a:solidFill>
                  <a:srgbClr val="FF0000"/>
                </a:solidFill>
              </a:rPr>
              <a:t>弊</a:t>
            </a:r>
            <a:r>
              <a:rPr lang="zh-CN" altLang="en-US" sz="2800"/>
              <a:t>：受河流</a:t>
            </a:r>
            <a:r>
              <a:rPr lang="zh-CN" altLang="en-US" sz="2800">
                <a:solidFill>
                  <a:srgbClr val="FF0000"/>
                </a:solidFill>
              </a:rPr>
              <a:t>洪涝</a:t>
            </a:r>
            <a:r>
              <a:rPr lang="zh-CN" altLang="en-US" sz="2800"/>
              <a:t>灾害影响； 河口三角洲地带易受</a:t>
            </a:r>
            <a:r>
              <a:rPr lang="zh-CN" altLang="en-US" sz="2800">
                <a:solidFill>
                  <a:srgbClr val="FF0000"/>
                </a:solidFill>
              </a:rPr>
              <a:t>海洋等自然灾害影响</a:t>
            </a:r>
            <a:r>
              <a:rPr lang="zh-CN" altLang="en-US" sz="2800"/>
              <a:t>（台风、海啸、海水侵蚀）； </a:t>
            </a:r>
            <a:r>
              <a:rPr lang="zh-CN" altLang="en-US" sz="2800">
                <a:solidFill>
                  <a:srgbClr val="FF0000"/>
                </a:solidFill>
              </a:rPr>
              <a:t>土质以松散</a:t>
            </a:r>
            <a:r>
              <a:rPr lang="zh-CN" altLang="en-US" sz="2800"/>
              <a:t>柔软的淤沙为主,不利于城市基础设施</a:t>
            </a:r>
            <a:r>
              <a:rPr lang="zh-CN" altLang="en-US" sz="2800">
                <a:solidFill>
                  <a:srgbClr val="FF0000"/>
                </a:solidFill>
              </a:rPr>
              <a:t>建设</a:t>
            </a:r>
            <a:r>
              <a:rPr lang="zh-CN" altLang="en-US" sz="2800"/>
              <a:t>.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80" y="1716405"/>
            <a:ext cx="5271135" cy="458089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273050" y="506095"/>
            <a:ext cx="84721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altLang="zh-CN" sz="2800" b="0">
                <a:ea typeface="宋体" panose="02010600030101010101" pitchFamily="2" charset="-122"/>
              </a:rPr>
              <a:t>3</a:t>
            </a:r>
            <a:r>
              <a:rPr lang="zh-CN" sz="2800" b="0">
                <a:ea typeface="宋体" panose="02010600030101010101" pitchFamily="2" charset="-122"/>
              </a:rPr>
              <a:t>）评价湄公河流域开发水能的自然条件。（8分）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180" y="1294130"/>
            <a:ext cx="5488940" cy="427037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85" y="3905250"/>
            <a:ext cx="4511040" cy="25527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80" y="1028065"/>
            <a:ext cx="4996815" cy="340931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659120" y="1294130"/>
            <a:ext cx="3292475" cy="4831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（1）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有利条件</a:t>
            </a:r>
            <a:r>
              <a:rPr lang="zh-CN" sz="2800" b="0">
                <a:ea typeface="宋体" panose="02010600030101010101" pitchFamily="2" charset="-122"/>
              </a:rPr>
              <a:t>：地处热带季风气候区，降水丰富，径流量大；山地面积广，落差大，水能丰富。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不利条件</a:t>
            </a:r>
            <a:r>
              <a:rPr lang="zh-CN" sz="2800" b="0">
                <a:ea typeface="宋体" panose="02010600030101010101" pitchFamily="2" charset="-122"/>
              </a:rPr>
              <a:t>：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地形</a:t>
            </a:r>
            <a:r>
              <a:rPr lang="zh-CN" sz="2800" b="0">
                <a:ea typeface="宋体" panose="02010600030101010101" pitchFamily="2" charset="-122"/>
              </a:rPr>
              <a:t>复杂、起伏大，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生态脆弱</a:t>
            </a:r>
            <a:r>
              <a:rPr lang="zh-CN" sz="2800" b="0">
                <a:ea typeface="宋体" panose="02010600030101010101" pitchFamily="2" charset="-122"/>
              </a:rPr>
              <a:t>；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季风</a:t>
            </a:r>
            <a:r>
              <a:rPr lang="zh-CN" sz="2800" b="0">
                <a:ea typeface="宋体" panose="02010600030101010101" pitchFamily="2" charset="-122"/>
              </a:rPr>
              <a:t>气候，径流季节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差异大</a:t>
            </a:r>
            <a:r>
              <a:rPr lang="zh-CN" sz="2800" b="0">
                <a:ea typeface="宋体" panose="02010600030101010101" pitchFamily="2" charset="-122"/>
              </a:rPr>
              <a:t>；地质条件复杂，多滑坡泥石流等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灾害</a:t>
            </a:r>
            <a:r>
              <a:rPr lang="zh-CN" sz="2800" b="0">
                <a:ea typeface="宋体" panose="02010600030101010101" pitchFamily="2" charset="-122"/>
              </a:rPr>
              <a:t>。</a:t>
            </a:r>
            <a:endParaRPr lang="zh-CN" altLang="en-US" sz="280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192405" y="537210"/>
            <a:ext cx="88004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sz="2800" b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sz="2800" b="0">
                <a:ea typeface="宋体" panose="02010600030101010101" pitchFamily="2" charset="-122"/>
              </a:rPr>
              <a:t>）从社会经济角度分析湄公河流域水能开发较低的原因。（6分）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1025525" y="2656205"/>
            <a:ext cx="709358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0">
                <a:ea typeface="宋体" panose="02010600030101010101" pitchFamily="2" charset="-122"/>
              </a:rPr>
              <a:t>中上游地形复杂，</a:t>
            </a:r>
            <a:r>
              <a:rPr lang="zh-CN" sz="3600" b="0">
                <a:solidFill>
                  <a:srgbClr val="FF0000"/>
                </a:solidFill>
                <a:ea typeface="宋体" panose="02010600030101010101" pitchFamily="2" charset="-122"/>
              </a:rPr>
              <a:t>交通</a:t>
            </a:r>
            <a:r>
              <a:rPr lang="zh-CN" sz="3600" b="0">
                <a:ea typeface="宋体" panose="02010600030101010101" pitchFamily="2" charset="-122"/>
              </a:rPr>
              <a:t>不便；</a:t>
            </a:r>
            <a:r>
              <a:rPr lang="zh-CN" sz="3600" b="0">
                <a:solidFill>
                  <a:srgbClr val="FF0000"/>
                </a:solidFill>
                <a:ea typeface="宋体" panose="02010600030101010101" pitchFamily="2" charset="-122"/>
              </a:rPr>
              <a:t>资金和技术条件</a:t>
            </a:r>
            <a:r>
              <a:rPr lang="zh-CN" sz="3600" b="0">
                <a:ea typeface="宋体" panose="02010600030101010101" pitchFamily="2" charset="-122"/>
              </a:rPr>
              <a:t>不足，开发难度大；经济欠发达，</a:t>
            </a:r>
            <a:r>
              <a:rPr lang="zh-CN" sz="3600" b="0">
                <a:solidFill>
                  <a:srgbClr val="FF0000"/>
                </a:solidFill>
                <a:ea typeface="宋体" panose="02010600030101010101" pitchFamily="2" charset="-122"/>
              </a:rPr>
              <a:t>能源需求</a:t>
            </a:r>
            <a:r>
              <a:rPr lang="zh-CN" sz="3600" b="0">
                <a:ea typeface="宋体" panose="02010600030101010101" pitchFamily="2" charset="-122"/>
              </a:rPr>
              <a:t>小，</a:t>
            </a:r>
            <a:r>
              <a:rPr lang="zh-CN" sz="3600" b="0">
                <a:solidFill>
                  <a:srgbClr val="FF0000"/>
                </a:solidFill>
                <a:ea typeface="宋体" panose="02010600030101010101" pitchFamily="2" charset="-122"/>
              </a:rPr>
              <a:t>市场</a:t>
            </a:r>
            <a:r>
              <a:rPr lang="zh-CN" sz="3600" b="0">
                <a:ea typeface="宋体" panose="02010600030101010101" pitchFamily="2" charset="-122"/>
              </a:rPr>
              <a:t>狭小。</a:t>
            </a:r>
            <a:endParaRPr lang="zh-CN" altLang="en-US" sz="36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6070" y="510540"/>
            <a:ext cx="824547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0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sz="2800" b="0">
                <a:ea typeface="宋体" panose="02010600030101010101" pitchFamily="2" charset="-122"/>
              </a:rPr>
              <a:t>．阅读材料，回答问题。材料一</a:t>
            </a:r>
            <a:r>
              <a:rPr lang="en-US" sz="2800" b="0">
                <a:latin typeface="楷体" panose="02010609060101010101" charset="-122"/>
                <a:ea typeface="宋体" panose="02010600030101010101" pitchFamily="2" charset="-122"/>
              </a:rPr>
              <a:t> </a:t>
            </a:r>
            <a:r>
              <a:rPr lang="zh-CN" sz="2800" b="0">
                <a:ea typeface="宋体" panose="02010600030101010101" pitchFamily="2" charset="-122"/>
              </a:rPr>
              <a:t>爪哇岛的地形以山地、丘陵为主，中间间隔盆地，地质活跃，多地震和火山。爪哇东西长 1,064 公里，中部宽约100 公里，两端宽约 160 公里。岛上有一东西走向的纵向褶皱山脉，山脊有许多火山。图甲为“爪哇岛等高线示意图”。</a:t>
            </a:r>
            <a:endParaRPr lang="zh-CN" altLang="en-US" sz="2800"/>
          </a:p>
        </p:txBody>
      </p:sp>
      <p:pic>
        <p:nvPicPr>
          <p:cNvPr id="5" name="图片 5"/>
          <p:cNvPicPr/>
          <p:nvPr/>
        </p:nvPicPr>
        <p:blipFill>
          <a:blip r:embed="rId1"/>
          <a:stretch>
            <a:fillRect/>
          </a:stretch>
        </p:blipFill>
        <p:spPr>
          <a:xfrm>
            <a:off x="506730" y="3434715"/>
            <a:ext cx="4531360" cy="2713355"/>
          </a:xfrm>
          <a:prstGeom prst="rect">
            <a:avLst/>
          </a:prstGeom>
        </p:spPr>
      </p:pic>
      <p:pic>
        <p:nvPicPr>
          <p:cNvPr id="100001" name="图片 100001"/>
          <p:cNvPicPr/>
          <p:nvPr/>
        </p:nvPicPr>
        <p:blipFill>
          <a:blip r:embed="rId2"/>
          <a:stretch>
            <a:fillRect/>
          </a:stretch>
        </p:blipFill>
        <p:spPr>
          <a:xfrm>
            <a:off x="5826760" y="3551555"/>
            <a:ext cx="2724785" cy="2479675"/>
          </a:xfrm>
          <a:prstGeom prst="rect">
            <a:avLst/>
          </a:prstGeom>
        </p:spPr>
      </p:pic>
      <p:cxnSp>
        <p:nvCxnSpPr>
          <p:cNvPr id="9" name="直接箭头连接符 9"/>
          <p:cNvCxnSpPr/>
          <p:nvPr/>
        </p:nvCxnSpPr>
        <p:spPr>
          <a:xfrm flipV="1">
            <a:off x="1944370" y="4235450"/>
            <a:ext cx="3850640" cy="9861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8"/>
          <p:cNvCxnSpPr/>
          <p:nvPr/>
        </p:nvCxnSpPr>
        <p:spPr>
          <a:xfrm>
            <a:off x="2000885" y="5325110"/>
            <a:ext cx="3722370" cy="6375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0002" name="图片 100002"/>
          <p:cNvPicPr/>
          <p:nvPr/>
        </p:nvPicPr>
        <p:blipFill>
          <a:blip r:embed="rId1"/>
          <a:stretch>
            <a:fillRect/>
          </a:stretch>
        </p:blipFill>
        <p:spPr>
          <a:xfrm>
            <a:off x="194945" y="285750"/>
            <a:ext cx="3840480" cy="3429000"/>
          </a:xfrm>
          <a:prstGeom prst="rect">
            <a:avLst/>
          </a:prstGeom>
        </p:spPr>
      </p:pic>
      <p:sp>
        <p:nvSpPr>
          <p:cNvPr id="101" name="文本框 100"/>
          <p:cNvSpPr txBox="1"/>
          <p:nvPr/>
        </p:nvSpPr>
        <p:spPr>
          <a:xfrm>
            <a:off x="643890" y="4064000"/>
            <a:ext cx="76295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（1）雅加达最高气温为何出现在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</a:rPr>
              <a:t> 10 </a:t>
            </a:r>
            <a:r>
              <a:rPr lang="zh-CN" sz="2800" b="0">
                <a:ea typeface="宋体" panose="02010600030101010101" pitchFamily="2" charset="-122"/>
              </a:rPr>
              <a:t>月份左右。</a:t>
            </a:r>
            <a:endParaRPr lang="zh-CN" altLang="en-US" sz="2800"/>
          </a:p>
        </p:txBody>
      </p:sp>
      <p:pic>
        <p:nvPicPr>
          <p:cNvPr id="5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4475480" y="535305"/>
            <a:ext cx="4531360" cy="27133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54000" y="5030470"/>
            <a:ext cx="863663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此时太阳直射点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南移</a:t>
            </a:r>
            <a:r>
              <a:rPr lang="zh-CN" sz="2800" b="0">
                <a:ea typeface="宋体" panose="02010600030101010101" pitchFamily="2" charset="-122"/>
              </a:rPr>
              <a:t>，该地太阳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高度大</a:t>
            </a:r>
            <a:r>
              <a:rPr lang="zh-CN" sz="2800" b="0">
                <a:ea typeface="宋体" panose="02010600030101010101" pitchFamily="2" charset="-122"/>
              </a:rPr>
              <a:t>；此时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雨季</a:t>
            </a:r>
            <a:r>
              <a:rPr lang="zh-CN" sz="2800" b="0">
                <a:ea typeface="宋体" panose="02010600030101010101" pitchFamily="2" charset="-122"/>
              </a:rPr>
              <a:t>未到，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云量少</a:t>
            </a:r>
            <a:r>
              <a:rPr lang="zh-CN" sz="2800" b="0">
                <a:ea typeface="宋体" panose="02010600030101010101" pitchFamily="2" charset="-122"/>
              </a:rPr>
              <a:t>，对太阳辐射的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削弱作用弱</a:t>
            </a:r>
            <a:r>
              <a:rPr lang="zh-CN" sz="2800" b="0">
                <a:ea typeface="宋体" panose="02010600030101010101" pitchFamily="2" charset="-122"/>
              </a:rPr>
              <a:t>，到达地面的太阳辐射强。</a:t>
            </a:r>
            <a:endParaRPr lang="zh-CN" altLang="en-US" sz="280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170180" y="423545"/>
            <a:ext cx="86683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（1）分析雅加达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</a:rPr>
              <a:t> 1 </a:t>
            </a:r>
            <a:r>
              <a:rPr lang="zh-CN" sz="2800" b="0">
                <a:ea typeface="宋体" panose="02010600030101010101" pitchFamily="2" charset="-122"/>
              </a:rPr>
              <a:t>月、</a:t>
            </a:r>
            <a:r>
              <a:rPr lang="en-US" sz="2800" b="0">
                <a:latin typeface="Calibri" panose="020F0502020204030204" charset="0"/>
                <a:ea typeface="宋体" panose="02010600030101010101" pitchFamily="2" charset="-122"/>
              </a:rPr>
              <a:t>7 </a:t>
            </a:r>
            <a:r>
              <a:rPr lang="zh-CN" sz="2800" b="0">
                <a:ea typeface="宋体" panose="02010600030101010101" pitchFamily="2" charset="-122"/>
              </a:rPr>
              <a:t>月降水量差异的形成原因。</a:t>
            </a:r>
            <a:endParaRPr lang="zh-CN" altLang="en-US" sz="2800"/>
          </a:p>
        </p:txBody>
      </p:sp>
      <p:pic>
        <p:nvPicPr>
          <p:cNvPr id="100002" name="图片 100002"/>
          <p:cNvPicPr/>
          <p:nvPr/>
        </p:nvPicPr>
        <p:blipFill>
          <a:blip r:embed="rId1"/>
          <a:stretch>
            <a:fillRect/>
          </a:stretch>
        </p:blipFill>
        <p:spPr>
          <a:xfrm>
            <a:off x="170180" y="3364865"/>
            <a:ext cx="3840480" cy="3429000"/>
          </a:xfrm>
          <a:prstGeom prst="rect">
            <a:avLst/>
          </a:prstGeom>
        </p:spPr>
      </p:pic>
      <p:pic>
        <p:nvPicPr>
          <p:cNvPr id="100001" name="图片 100001"/>
          <p:cNvPicPr/>
          <p:nvPr/>
        </p:nvPicPr>
        <p:blipFill>
          <a:blip r:embed="rId2"/>
          <a:stretch>
            <a:fillRect/>
          </a:stretch>
        </p:blipFill>
        <p:spPr>
          <a:xfrm>
            <a:off x="5261610" y="4127500"/>
            <a:ext cx="2724785" cy="24796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795" y="3197860"/>
            <a:ext cx="4996815" cy="340931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0640" y="2349500"/>
            <a:ext cx="5236845" cy="42576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-27940" y="1061720"/>
            <a:ext cx="9065260" cy="2676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1月</a:t>
            </a:r>
            <a:r>
              <a:rPr lang="zh-CN" sz="2800" b="1">
                <a:ea typeface="宋体" panose="02010600030101010101" pitchFamily="2" charset="-122"/>
              </a:rPr>
              <a:t>，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赤道地气压</a:t>
            </a:r>
            <a:r>
              <a:rPr lang="zh-CN" sz="2800" b="1">
                <a:ea typeface="宋体" panose="02010600030101010101" pitchFamily="2" charset="-122"/>
              </a:rPr>
              <a:t>带位置偏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南</a:t>
            </a:r>
            <a:r>
              <a:rPr lang="zh-CN" sz="2800" b="1">
                <a:ea typeface="宋体" panose="02010600030101010101" pitchFamily="2" charset="-122"/>
              </a:rPr>
              <a:t>，对雅加达影响较大，气流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上升运动</a:t>
            </a:r>
            <a:r>
              <a:rPr lang="zh-CN" sz="2800" b="1">
                <a:ea typeface="宋体" panose="02010600030101010101" pitchFamily="2" charset="-122"/>
              </a:rPr>
              <a:t>显著，因此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降水</a:t>
            </a:r>
            <a:r>
              <a:rPr lang="zh-CN" sz="2800" b="1">
                <a:ea typeface="宋体" panose="02010600030101010101" pitchFamily="2" charset="-122"/>
              </a:rPr>
              <a:t>更多； 1月，北半球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东北信风</a:t>
            </a:r>
            <a:r>
              <a:rPr lang="zh-CN" sz="2800" b="1">
                <a:ea typeface="宋体" panose="02010600030101010101" pitchFamily="2" charset="-122"/>
              </a:rPr>
              <a:t>越过赤道，偏转成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西北季风</a:t>
            </a:r>
            <a:r>
              <a:rPr lang="zh-CN" sz="2800" b="1">
                <a:ea typeface="宋体" panose="02010600030101010101" pitchFamily="2" charset="-122"/>
              </a:rPr>
              <a:t>，并受到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地形抬升</a:t>
            </a:r>
            <a:r>
              <a:rPr lang="zh-CN" sz="2800" b="1">
                <a:ea typeface="宋体" panose="02010600030101010101" pitchFamily="2" charset="-122"/>
              </a:rPr>
              <a:t>的影响，形成地形雨；</a:t>
            </a:r>
            <a:endParaRPr lang="zh-CN" sz="2800" b="1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ea typeface="宋体" panose="02010600030101010101" pitchFamily="2" charset="-122"/>
              </a:rPr>
              <a:t>而7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月</a:t>
            </a:r>
            <a:r>
              <a:rPr lang="zh-CN" sz="2800" b="1">
                <a:ea typeface="宋体" panose="02010600030101010101" pitchFamily="2" charset="-122"/>
              </a:rPr>
              <a:t>风带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北</a:t>
            </a:r>
            <a:r>
              <a:rPr lang="zh-CN" sz="2800" b="1">
                <a:ea typeface="宋体" panose="02010600030101010101" pitchFamily="2" charset="-122"/>
              </a:rPr>
              <a:t>移，受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东南信风</a:t>
            </a:r>
            <a:r>
              <a:rPr lang="zh-CN" sz="2800" b="1">
                <a:ea typeface="宋体" panose="02010600030101010101" pitchFamily="2" charset="-122"/>
              </a:rPr>
              <a:t>影响，因为位于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背风坡</a:t>
            </a:r>
            <a:r>
              <a:rPr lang="zh-CN" sz="2800" b="1">
                <a:ea typeface="宋体" panose="02010600030101010101" pitchFamily="2" charset="-122"/>
              </a:rPr>
              <a:t>地带，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降水少</a:t>
            </a:r>
            <a:r>
              <a:rPr lang="zh-CN" sz="2800" b="1">
                <a:ea typeface="宋体" panose="02010600030101010101" pitchFamily="2" charset="-122"/>
              </a:rPr>
              <a:t>。</a:t>
            </a:r>
            <a:endParaRPr lang="zh-CN" altLang="en-US" sz="2800" b="1"/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239469" y="116517"/>
            <a:ext cx="1595309" cy="430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2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二、选择题</a:t>
            </a:r>
            <a:endParaRPr lang="en-US" altLang="zh-CN" sz="22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-17311" y="4509120"/>
            <a:ext cx="837187" cy="57606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9469" y="4100765"/>
            <a:ext cx="8928992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2. </a:t>
            </a:r>
            <a:r>
              <a:rPr lang="zh-CN" altLang="en-US" sz="2800" b="1" dirty="0"/>
              <a:t>关于该岛的气候，说法正确的是</a:t>
            </a:r>
            <a:endParaRPr lang="zh-CN" altLang="en-US" sz="2800" b="1" dirty="0"/>
          </a:p>
          <a:p>
            <a:r>
              <a:rPr lang="en-US" altLang="zh-CN" sz="2800" b="1" dirty="0"/>
              <a:t>A. 11</a:t>
            </a:r>
            <a:r>
              <a:rPr lang="zh-CN" altLang="en-US" sz="2800" b="1" dirty="0"/>
              <a:t>月至次年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月，北部</a:t>
            </a:r>
            <a:r>
              <a:rPr lang="zh-CN" altLang="en-US" sz="2800" b="1" dirty="0"/>
              <a:t>盛行西北季风，北部降水多</a:t>
            </a:r>
            <a:endParaRPr lang="zh-CN" altLang="en-US" sz="2800" b="1" dirty="0"/>
          </a:p>
          <a:p>
            <a:r>
              <a:rPr lang="en-US" altLang="zh-CN" sz="2800" b="1" dirty="0"/>
              <a:t>B. 5</a:t>
            </a:r>
            <a:r>
              <a:rPr lang="zh-CN" altLang="en-US" sz="2800" b="1" dirty="0"/>
              <a:t>月至</a:t>
            </a:r>
            <a:r>
              <a:rPr lang="en-US" altLang="zh-CN" sz="2800" b="1" dirty="0"/>
              <a:t>10</a:t>
            </a:r>
            <a:r>
              <a:rPr lang="zh-CN" altLang="en-US" sz="2800" b="1" dirty="0"/>
              <a:t>月，全岛盛行干燥的东南信风，较为干旱</a:t>
            </a:r>
            <a:endParaRPr lang="zh-CN" altLang="en-US" sz="2800" b="1" dirty="0"/>
          </a:p>
          <a:p>
            <a:r>
              <a:rPr lang="en-US" altLang="zh-CN" sz="2800" b="1" dirty="0"/>
              <a:t>C. </a:t>
            </a:r>
            <a:r>
              <a:rPr lang="zh-CN" altLang="en-US" sz="2800" b="1" dirty="0"/>
              <a:t>大部分地区属热带雨林气候，降水丰富且季节分配均匀</a:t>
            </a:r>
            <a:endParaRPr lang="zh-CN" altLang="en-US" sz="2800" b="1" dirty="0"/>
          </a:p>
          <a:p>
            <a:r>
              <a:rPr lang="en-US" altLang="zh-CN" sz="2800" b="1" dirty="0"/>
              <a:t>D. </a:t>
            </a:r>
            <a:r>
              <a:rPr lang="zh-CN" altLang="en-US" sz="2800" b="1" dirty="0"/>
              <a:t>地处低纬地区，全岛全年高温，温差较小</a:t>
            </a:r>
            <a:endParaRPr lang="zh-CN" altLang="en-US" sz="2800" b="1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4055" y="547370"/>
            <a:ext cx="5974080" cy="338645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60242"/>
          <a:stretch>
            <a:fillRect/>
          </a:stretch>
        </p:blipFill>
        <p:spPr>
          <a:xfrm>
            <a:off x="31750" y="1321435"/>
            <a:ext cx="9080500" cy="50171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62585" y="20320"/>
            <a:ext cx="8006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/>
              <a:t>印尼向我国出口的主要产品是什么？有什么特点？</a:t>
            </a:r>
            <a:endParaRPr lang="zh-CN" altLang="en-US" sz="28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385" y="897890"/>
            <a:ext cx="5871845" cy="554545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58951"/>
          <a:stretch>
            <a:fillRect/>
          </a:stretch>
        </p:blipFill>
        <p:spPr>
          <a:xfrm>
            <a:off x="-64135" y="1051560"/>
            <a:ext cx="9272270" cy="524129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55600" y="224155"/>
            <a:ext cx="8006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+mn-ea"/>
              </a:rPr>
              <a:t>我国向印尼出口的主要产品是什么？有什么特点？</a:t>
            </a:r>
            <a:endParaRPr lang="zh-CN" altLang="en-US" sz="2800"/>
          </a:p>
        </p:txBody>
      </p:sp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-78740" y="26035"/>
            <a:ext cx="90754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</a:t>
            </a:r>
            <a:r>
              <a:rPr lang="en-US" sz="2800" b="0">
                <a:latin typeface="Time New Romans" charset="0"/>
                <a:ea typeface="宋体" panose="02010600030101010101" pitchFamily="2" charset="-122"/>
                <a:cs typeface="Time New Romans" charset="0"/>
              </a:rPr>
              <a:t>3</a:t>
            </a:r>
            <a:r>
              <a:rPr lang="zh-CN" sz="2800" b="0">
                <a:ea typeface="宋体" panose="02010600030101010101" pitchFamily="2" charset="-122"/>
              </a:rPr>
              <a:t>）简述我国与该区域内各</a:t>
            </a:r>
            <a:r>
              <a:rPr lang="zh-CN" sz="2800" b="0">
                <a:ea typeface="宋体" panose="02010600030101010101" pitchFamily="2" charset="-122"/>
              </a:rPr>
              <a:t>国加强经济合作的重要意义。</a:t>
            </a:r>
            <a:endParaRPr lang="zh-CN" altLang="en-US" sz="28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63270"/>
          <a:stretch>
            <a:fillRect/>
          </a:stretch>
        </p:blipFill>
        <p:spPr>
          <a:xfrm>
            <a:off x="-78740" y="548005"/>
            <a:ext cx="5922010" cy="3124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b="62786"/>
          <a:stretch>
            <a:fillRect/>
          </a:stretch>
        </p:blipFill>
        <p:spPr>
          <a:xfrm>
            <a:off x="2973070" y="3634740"/>
            <a:ext cx="6023610" cy="327215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9600" y="2782570"/>
            <a:ext cx="5991225" cy="37865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8580" y="892175"/>
            <a:ext cx="9006840" cy="18148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我国与该区域内其他国家加强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经济合作</a:t>
            </a:r>
            <a:r>
              <a:rPr lang="zh-CN" sz="2800" b="0">
                <a:ea typeface="宋体" panose="02010600030101010101" pitchFamily="2" charset="-122"/>
              </a:rPr>
              <a:t>，有利于我国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西南部地区的开发</a:t>
            </a:r>
            <a:r>
              <a:rPr lang="zh-CN" sz="2800" b="0">
                <a:ea typeface="宋体" panose="02010600030101010101" pitchFamily="2" charset="-122"/>
              </a:rPr>
              <a:t>，促进区域内各国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国际大通道</a:t>
            </a:r>
            <a:r>
              <a:rPr lang="zh-CN" sz="2800" b="0">
                <a:ea typeface="宋体" panose="02010600030101010101" pitchFamily="2" charset="-122"/>
              </a:rPr>
              <a:t>的建设。有利于区域内各国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资源优势互补与市场共享</a:t>
            </a:r>
            <a:r>
              <a:rPr lang="zh-CN" sz="2800" b="0">
                <a:ea typeface="宋体" panose="02010600030101010101" pitchFamily="2" charset="-122"/>
              </a:rPr>
              <a:t>，有利于区域内各国经济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共同发展与繁荣</a:t>
            </a:r>
            <a:r>
              <a:rPr lang="zh-CN" sz="2800" b="0">
                <a:ea typeface="宋体" panose="02010600030101010101" pitchFamily="2" charset="-122"/>
              </a:rPr>
              <a:t>。</a:t>
            </a:r>
            <a:endParaRPr lang="zh-CN" altLang="en-US" sz="280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8440" y="130810"/>
            <a:ext cx="5394960" cy="52984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980" y="1170305"/>
            <a:ext cx="5358765" cy="363347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135" y="2526030"/>
            <a:ext cx="5240655" cy="40671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355" y="1520190"/>
            <a:ext cx="8387715" cy="472122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6985" y="-17780"/>
            <a:ext cx="79889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（1）从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区位因素</a:t>
            </a:r>
            <a:r>
              <a:rPr lang="zh-CN" sz="2800" b="0">
                <a:ea typeface="宋体" panose="02010600030101010101" pitchFamily="2" charset="-122"/>
              </a:rPr>
              <a:t>的角度分析印度尼西亚发展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油棕榈树</a:t>
            </a:r>
            <a:r>
              <a:rPr lang="zh-CN" sz="2800" b="0">
                <a:ea typeface="宋体" panose="02010600030101010101" pitchFamily="2" charset="-122"/>
              </a:rPr>
              <a:t>种植的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有利自然条件</a:t>
            </a:r>
            <a:r>
              <a:rPr lang="zh-CN" sz="2800" b="0">
                <a:ea typeface="宋体" panose="02010600030101010101" pitchFamily="2" charset="-122"/>
              </a:rPr>
              <a:t>。（6分）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252730" y="935355"/>
            <a:ext cx="774319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2800" b="0">
                <a:ea typeface="宋体" panose="02010600030101010101" pitchFamily="2" charset="-122"/>
              </a:rPr>
              <a:t>材料二：棕榈油是世界主要油料作物，它是油棕榈树上的棕榈果压榨而成。油棕榈树是一种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喜光热、好水忌涝的植物</a:t>
            </a:r>
            <a:r>
              <a:rPr lang="zh-CN" sz="2800" b="0">
                <a:ea typeface="宋体" panose="02010600030101010101" pitchFamily="2" charset="-122"/>
              </a:rPr>
              <a:t>。印度尼西亚是世界重要的油棕果生产国，产品主要用于出口。二战后，世界新兴的油棕榈林主要集中在印度尼西亚。</a:t>
            </a:r>
            <a:endParaRPr lang="zh-CN" altLang="en-US" sz="2800"/>
          </a:p>
        </p:txBody>
      </p:sp>
      <p:pic>
        <p:nvPicPr>
          <p:cNvPr id="100018" name="图片 100018"/>
          <p:cNvPicPr/>
          <p:nvPr/>
        </p:nvPicPr>
        <p:blipFill>
          <a:blip r:embed="rId1"/>
          <a:stretch>
            <a:fillRect/>
          </a:stretch>
        </p:blipFill>
        <p:spPr>
          <a:xfrm>
            <a:off x="387350" y="3305810"/>
            <a:ext cx="5554345" cy="24453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193415" y="4238308"/>
            <a:ext cx="5080000" cy="22453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（2）地处</a:t>
            </a:r>
            <a:r>
              <a:rPr lang="zh-CN" sz="2800" b="1">
                <a:ea typeface="宋体" panose="02010600030101010101" pitchFamily="2" charset="-122"/>
              </a:rPr>
              <a:t>热带雨林</a:t>
            </a:r>
            <a:r>
              <a:rPr lang="zh-CN" sz="2800" b="0">
                <a:ea typeface="宋体" panose="02010600030101010101" pitchFamily="2" charset="-122"/>
              </a:rPr>
              <a:t>气候区，全年高温多雨，</a:t>
            </a:r>
            <a:r>
              <a:rPr lang="zh-CN" sz="2800" b="1">
                <a:ea typeface="宋体" panose="02010600030101010101" pitchFamily="2" charset="-122"/>
              </a:rPr>
              <a:t>光、热、水充足</a:t>
            </a:r>
            <a:r>
              <a:rPr lang="zh-CN" sz="2800" b="0">
                <a:ea typeface="宋体" panose="02010600030101010101" pitchFamily="2" charset="-122"/>
              </a:rPr>
              <a:t>；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西部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山地地形利于排水</a:t>
            </a:r>
            <a:r>
              <a:rPr lang="zh-CN" sz="2800" b="0">
                <a:ea typeface="宋体" panose="02010600030101010101" pitchFamily="2" charset="-122"/>
              </a:rPr>
              <a:t>；由火山喷发的火山灰形成的</a:t>
            </a:r>
            <a:r>
              <a:rPr lang="zh-CN" sz="2800" b="1">
                <a:ea typeface="宋体" panose="02010600030101010101" pitchFamily="2" charset="-122"/>
              </a:rPr>
              <a:t>土壤肥力</a:t>
            </a:r>
            <a:r>
              <a:rPr lang="zh-CN" sz="2800" b="0">
                <a:ea typeface="宋体" panose="02010600030101010101" pitchFamily="2" charset="-122"/>
              </a:rPr>
              <a:t>高。</a:t>
            </a:r>
            <a:r>
              <a:rPr lang="en-US" sz="1200" b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91540" y="659765"/>
            <a:ext cx="73615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（3）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评价</a:t>
            </a:r>
            <a:r>
              <a:rPr lang="zh-CN" sz="2800" b="0">
                <a:ea typeface="宋体" panose="02010600030101010101" pitchFamily="2" charset="-122"/>
              </a:rPr>
              <a:t>日本</a:t>
            </a:r>
            <a:r>
              <a:rPr lang="zh-CN" sz="2800" b="0">
                <a:solidFill>
                  <a:srgbClr val="FF0000"/>
                </a:solidFill>
                <a:ea typeface="宋体" panose="02010600030101010101" pitchFamily="2" charset="-122"/>
              </a:rPr>
              <a:t>工业</a:t>
            </a:r>
            <a:r>
              <a:rPr lang="zh-CN" sz="2800" b="0">
                <a:ea typeface="宋体" panose="02010600030101010101" pitchFamily="2" charset="-122"/>
              </a:rPr>
              <a:t>发展的条件。（8分）</a:t>
            </a:r>
            <a:endParaRPr lang="zh-CN" altLang="en-US" sz="2800"/>
          </a:p>
        </p:txBody>
      </p:sp>
      <p:pic>
        <p:nvPicPr>
          <p:cNvPr id="100018" name="图片 100018"/>
          <p:cNvPicPr/>
          <p:nvPr/>
        </p:nvPicPr>
        <p:blipFill>
          <a:blip r:embed="rId1"/>
          <a:stretch>
            <a:fillRect/>
          </a:stretch>
        </p:blipFill>
        <p:spPr>
          <a:xfrm>
            <a:off x="1191260" y="1579245"/>
            <a:ext cx="6264910" cy="275463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885305" y="153035"/>
            <a:ext cx="9956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岛国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60095" y="4658995"/>
            <a:ext cx="785495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（3）</a:t>
            </a:r>
            <a:r>
              <a:rPr lang="zh-CN" sz="2800" b="1">
                <a:ea typeface="宋体" panose="02010600030101010101" pitchFamily="2" charset="-122"/>
              </a:rPr>
              <a:t>有利</a:t>
            </a:r>
            <a:r>
              <a:rPr lang="zh-CN" sz="2800" b="0">
                <a:ea typeface="宋体" panose="02010600030101010101" pitchFamily="2" charset="-122"/>
              </a:rPr>
              <a:t>：①多优良港湾，利于港口建设，对外联系便利；②劳动力技术水平高；③科技力量强。</a:t>
            </a:r>
            <a:endParaRPr lang="zh-CN" sz="2800" b="0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ea typeface="宋体" panose="02010600030101010101" pitchFamily="2" charset="-122"/>
              </a:rPr>
              <a:t>不利</a:t>
            </a:r>
            <a:r>
              <a:rPr lang="zh-CN" sz="2800" b="0">
                <a:ea typeface="宋体" panose="02010600030101010101" pitchFamily="2" charset="-122"/>
              </a:rPr>
              <a:t>：①能源和矿产资源缺乏；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②国内市场狭小</a:t>
            </a:r>
            <a:r>
              <a:rPr lang="zh-CN" sz="2800" b="0">
                <a:ea typeface="宋体" panose="02010600030101010101" pitchFamily="2" charset="-122"/>
              </a:rPr>
              <a:t>。</a:t>
            </a:r>
            <a:endParaRPr lang="zh-CN" altLang="en-US" sz="28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/>
      <p:bldP spid="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61290" y="166370"/>
            <a:ext cx="8851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0">
                <a:ea typeface="宋体" panose="02010600030101010101" pitchFamily="2" charset="-122"/>
              </a:rPr>
              <a:t>（2）分析新加坡淡水资源严重不足的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主要原因</a:t>
            </a:r>
            <a:r>
              <a:rPr lang="zh-CN" sz="2800" b="0">
                <a:ea typeface="宋体" panose="02010600030101010101" pitchFamily="2" charset="-122"/>
              </a:rPr>
              <a:t>。（6分）</a:t>
            </a:r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88900" y="944880"/>
            <a:ext cx="731202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/>
            <a:r>
              <a:rPr lang="zh-CN" sz="2800" b="0">
                <a:ea typeface="宋体" panose="02010600030101010101" pitchFamily="2" charset="-122"/>
              </a:rPr>
              <a:t>新加坡是一个位于岛屿上的城市国家，国土面积约640平方千米，其中主岛面积约540平方千米，地形平坦且单一，平均海拔不足15米。岛上河流最长不足16千米。该国经济发达，2015年常住人口约550万，淡水资源严重不足，约50%的用水仍需从马来西亚进口。为了保障供水安全，该国不断加强对水资源的开发和管理，确保在2061年实现供水完全自给。左图示意新加坡岛及其附近地区，右图为新加坡的气候资料。</a:t>
            </a:r>
            <a:endParaRPr lang="zh-CN" altLang="en-US" sz="2800"/>
          </a:p>
        </p:txBody>
      </p:sp>
      <p:pic>
        <p:nvPicPr>
          <p:cNvPr id="5" name="图片 5"/>
          <p:cNvPicPr/>
          <p:nvPr/>
        </p:nvPicPr>
        <p:blipFill>
          <a:blip r:embed="rId1"/>
          <a:stretch>
            <a:fillRect/>
          </a:stretch>
        </p:blipFill>
        <p:spPr>
          <a:xfrm>
            <a:off x="386080" y="4502150"/>
            <a:ext cx="4639945" cy="19875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638425" y="4145280"/>
            <a:ext cx="6251575" cy="22453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供给角度</a:t>
            </a:r>
            <a:r>
              <a:rPr lang="zh-CN" sz="2800" b="0">
                <a:ea typeface="宋体" panose="02010600030101010101" pitchFamily="2" charset="-122"/>
              </a:rPr>
              <a:t>：</a:t>
            </a:r>
            <a:r>
              <a:rPr lang="en-US" sz="2800" b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sz="2800" b="0">
                <a:ea typeface="宋体" panose="02010600030101010101" pitchFamily="2" charset="-122"/>
              </a:rPr>
              <a:t>国土</a:t>
            </a:r>
            <a:r>
              <a:rPr lang="zh-CN" sz="2800" b="1">
                <a:ea typeface="宋体" panose="02010600030101010101" pitchFamily="2" charset="-122"/>
              </a:rPr>
              <a:t>面积小</a:t>
            </a:r>
            <a:r>
              <a:rPr lang="zh-CN" sz="2800" b="0">
                <a:ea typeface="宋体" panose="02010600030101010101" pitchFamily="2" charset="-122"/>
              </a:rPr>
              <a:t>；地势低平（缺少天然湖泊），河流短小，储存淡水（雨水）的条件差；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需求角度</a:t>
            </a:r>
            <a:r>
              <a:rPr lang="zh-CN" sz="2800" b="0">
                <a:ea typeface="宋体" panose="02010600030101010101" pitchFamily="2" charset="-122"/>
              </a:rPr>
              <a:t>：</a:t>
            </a:r>
            <a:r>
              <a:rPr lang="zh-CN" sz="2800" b="1">
                <a:ea typeface="宋体" panose="02010600030101010101" pitchFamily="2" charset="-122"/>
              </a:rPr>
              <a:t>人口密度大</a:t>
            </a:r>
            <a:r>
              <a:rPr lang="zh-CN" sz="2800" b="0">
                <a:ea typeface="宋体" panose="02010600030101010101" pitchFamily="2" charset="-122"/>
              </a:rPr>
              <a:t>（经济发达），生产生活对淡水需求量大</a:t>
            </a:r>
            <a:endParaRPr lang="zh-CN" altLang="en-US" sz="28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-39370" y="60325"/>
            <a:ext cx="893318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/>
              <a:t>四川航空成都飞迪拜，川航这架“五粮液号”飞机没有空中放油设备，不得不在成都上空盘旋6小时、至少转了“30多圈”耗油减重。</a:t>
            </a:r>
            <a:endParaRPr lang="zh-CN" altLang="en-US" sz="40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74975" y="2496185"/>
            <a:ext cx="5755005" cy="43160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4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LIDE_MODEL_TYPE" val="numdgm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0.xml><?xml version="1.0" encoding="utf-8"?>
<p:tagLst xmlns:p="http://schemas.openxmlformats.org/presentationml/2006/main">
  <p:tag name="KSO_WM_DOC_GUID" val="{3b916a30-76d9-4bd5-b96e-6442cebb9ea3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2384</Words>
  <Application>WPS 演示</Application>
  <PresentationFormat>宽屏</PresentationFormat>
  <Paragraphs>101</Paragraphs>
  <Slides>19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Calibri</vt:lpstr>
      <vt:lpstr>Times New Roman</vt:lpstr>
      <vt:lpstr>楷体</vt:lpstr>
      <vt:lpstr>Arial Unicode MS</vt:lpstr>
      <vt:lpstr>Time New Romans</vt:lpstr>
      <vt:lpstr>Segoe Print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飘渺</cp:lastModifiedBy>
  <cp:revision>69</cp:revision>
  <dcterms:created xsi:type="dcterms:W3CDTF">2019-03-26T02:05:00Z</dcterms:created>
  <dcterms:modified xsi:type="dcterms:W3CDTF">2019-07-02T07:21:06Z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2052-11.1.0.8612</vt:lpwstr>
  </property>
</Properties>
</file>