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Default Extension="wdp" ContentType="image/vnd.ms-photo"/>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2"/>
  </p:notesMasterIdLst>
  <p:sldIdLst>
    <p:sldId id="426" r:id="rId3"/>
    <p:sldId id="339" r:id="rId4"/>
    <p:sldId id="388" r:id="rId5"/>
    <p:sldId id="340" r:id="rId6"/>
    <p:sldId id="392" r:id="rId7"/>
    <p:sldId id="393" r:id="rId8"/>
    <p:sldId id="395" r:id="rId9"/>
    <p:sldId id="396" r:id="rId10"/>
    <p:sldId id="397" r:id="rId11"/>
    <p:sldId id="399" r:id="rId12"/>
    <p:sldId id="401" r:id="rId13"/>
    <p:sldId id="400" r:id="rId14"/>
    <p:sldId id="398" r:id="rId15"/>
    <p:sldId id="389" r:id="rId16"/>
    <p:sldId id="391" r:id="rId17"/>
    <p:sldId id="390" r:id="rId18"/>
    <p:sldId id="402" r:id="rId19"/>
    <p:sldId id="403" r:id="rId20"/>
    <p:sldId id="406" r:id="rId21"/>
    <p:sldId id="405" r:id="rId22"/>
    <p:sldId id="409" r:id="rId23"/>
    <p:sldId id="408" r:id="rId24"/>
    <p:sldId id="410" r:id="rId25"/>
    <p:sldId id="411" r:id="rId26"/>
    <p:sldId id="420" r:id="rId27"/>
    <p:sldId id="404" r:id="rId28"/>
    <p:sldId id="412" r:id="rId29"/>
    <p:sldId id="413" r:id="rId30"/>
    <p:sldId id="415" r:id="rId31"/>
    <p:sldId id="414" r:id="rId32"/>
    <p:sldId id="416" r:id="rId33"/>
    <p:sldId id="417" r:id="rId34"/>
    <p:sldId id="418" r:id="rId35"/>
    <p:sldId id="419" r:id="rId36"/>
    <p:sldId id="427" r:id="rId37"/>
    <p:sldId id="421" r:id="rId38"/>
    <p:sldId id="423" r:id="rId39"/>
    <p:sldId id="424" r:id="rId40"/>
    <p:sldId id="425" r:id="rId41"/>
  </p:sldIdLst>
  <p:sldSz cx="9144000" cy="6858000" type="screen4x3"/>
  <p:notesSz cx="6858000" cy="9144000"/>
  <p:defaultTextStyle>
    <a:defPPr>
      <a:defRPr lang="zh-CN"/>
    </a:defPPr>
    <a:lvl1pPr algn="l" rtl="0" fontAlgn="base">
      <a:spcBef>
        <a:spcPct val="0"/>
      </a:spcBef>
      <a:spcAft>
        <a:spcPct val="0"/>
      </a:spcAft>
      <a:defRPr b="1" kern="1200">
        <a:solidFill>
          <a:schemeClr val="tx1"/>
        </a:solidFill>
        <a:latin typeface="Arial" charset="0"/>
        <a:ea typeface="宋体" pitchFamily="2" charset="-122"/>
        <a:cs typeface="+mn-cs"/>
      </a:defRPr>
    </a:lvl1pPr>
    <a:lvl2pPr marL="457200" algn="l" rtl="0" fontAlgn="base">
      <a:spcBef>
        <a:spcPct val="0"/>
      </a:spcBef>
      <a:spcAft>
        <a:spcPct val="0"/>
      </a:spcAft>
      <a:defRPr b="1" kern="1200">
        <a:solidFill>
          <a:schemeClr val="tx1"/>
        </a:solidFill>
        <a:latin typeface="Arial" charset="0"/>
        <a:ea typeface="宋体" pitchFamily="2" charset="-122"/>
        <a:cs typeface="+mn-cs"/>
      </a:defRPr>
    </a:lvl2pPr>
    <a:lvl3pPr marL="914400" algn="l" rtl="0" fontAlgn="base">
      <a:spcBef>
        <a:spcPct val="0"/>
      </a:spcBef>
      <a:spcAft>
        <a:spcPct val="0"/>
      </a:spcAft>
      <a:defRPr b="1" kern="1200">
        <a:solidFill>
          <a:schemeClr val="tx1"/>
        </a:solidFill>
        <a:latin typeface="Arial" charset="0"/>
        <a:ea typeface="宋体" pitchFamily="2" charset="-122"/>
        <a:cs typeface="+mn-cs"/>
      </a:defRPr>
    </a:lvl3pPr>
    <a:lvl4pPr marL="1371600" algn="l" rtl="0" fontAlgn="base">
      <a:spcBef>
        <a:spcPct val="0"/>
      </a:spcBef>
      <a:spcAft>
        <a:spcPct val="0"/>
      </a:spcAft>
      <a:defRPr b="1" kern="1200">
        <a:solidFill>
          <a:schemeClr val="tx1"/>
        </a:solidFill>
        <a:latin typeface="Arial" charset="0"/>
        <a:ea typeface="宋体" pitchFamily="2" charset="-122"/>
        <a:cs typeface="+mn-cs"/>
      </a:defRPr>
    </a:lvl4pPr>
    <a:lvl5pPr marL="1828800" algn="l" rtl="0" fontAlgn="base">
      <a:spcBef>
        <a:spcPct val="0"/>
      </a:spcBef>
      <a:spcAft>
        <a:spcPct val="0"/>
      </a:spcAft>
      <a:defRPr b="1" kern="1200">
        <a:solidFill>
          <a:schemeClr val="tx1"/>
        </a:solidFill>
        <a:latin typeface="Arial" charset="0"/>
        <a:ea typeface="宋体" pitchFamily="2" charset="-122"/>
        <a:cs typeface="+mn-cs"/>
      </a:defRPr>
    </a:lvl5pPr>
    <a:lvl6pPr marL="2286000" algn="l" defTabSz="914400" rtl="0" eaLnBrk="1" latinLnBrk="0" hangingPunct="1">
      <a:defRPr b="1" kern="1200">
        <a:solidFill>
          <a:schemeClr val="tx1"/>
        </a:solidFill>
        <a:latin typeface="Arial" charset="0"/>
        <a:ea typeface="宋体" pitchFamily="2" charset="-122"/>
        <a:cs typeface="+mn-cs"/>
      </a:defRPr>
    </a:lvl6pPr>
    <a:lvl7pPr marL="2743200" algn="l" defTabSz="914400" rtl="0" eaLnBrk="1" latinLnBrk="0" hangingPunct="1">
      <a:defRPr b="1" kern="1200">
        <a:solidFill>
          <a:schemeClr val="tx1"/>
        </a:solidFill>
        <a:latin typeface="Arial" charset="0"/>
        <a:ea typeface="宋体" pitchFamily="2" charset="-122"/>
        <a:cs typeface="+mn-cs"/>
      </a:defRPr>
    </a:lvl7pPr>
    <a:lvl8pPr marL="3200400" algn="l" defTabSz="914400" rtl="0" eaLnBrk="1" latinLnBrk="0" hangingPunct="1">
      <a:defRPr b="1" kern="1200">
        <a:solidFill>
          <a:schemeClr val="tx1"/>
        </a:solidFill>
        <a:latin typeface="Arial" charset="0"/>
        <a:ea typeface="宋体" pitchFamily="2" charset="-122"/>
        <a:cs typeface="+mn-cs"/>
      </a:defRPr>
    </a:lvl8pPr>
    <a:lvl9pPr marL="3657600" algn="l" defTabSz="914400" rtl="0" eaLnBrk="1" latinLnBrk="0" hangingPunct="1">
      <a:defRPr b="1" kern="1200">
        <a:solidFill>
          <a:schemeClr val="tx1"/>
        </a:solidFill>
        <a:latin typeface="Arial"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FE19F"/>
    <a:srgbClr val="FFFFFF"/>
    <a:srgbClr val="F66400"/>
    <a:srgbClr val="FF6600"/>
    <a:srgbClr val="D1D373"/>
    <a:srgbClr val="C4C832"/>
    <a:srgbClr val="CD812D"/>
    <a:srgbClr val="FF3300"/>
    <a:srgbClr val="CC000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27407" autoAdjust="0"/>
    <p:restoredTop sz="94646" autoAdjust="0"/>
  </p:normalViewPr>
  <p:slideViewPr>
    <p:cSldViewPr>
      <p:cViewPr varScale="1">
        <p:scale>
          <a:sx n="66" d="100"/>
          <a:sy n="66" d="100"/>
        </p:scale>
        <p:origin x="-1272" y="-11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42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200" b="0">
                <a:latin typeface="Arial" charset="0"/>
              </a:defRPr>
            </a:lvl1pPr>
          </a:lstStyle>
          <a:p>
            <a:pPr>
              <a:defRPr/>
            </a:pPr>
            <a:endParaRPr lang="en-US" altLang="zh-CN"/>
          </a:p>
        </p:txBody>
      </p:sp>
      <p:sp>
        <p:nvSpPr>
          <p:cNvPr id="9219" name="Rectangle 3"/>
          <p:cNvSpPr>
            <a:spLocks noGrp="1" noChangeArrowheads="1"/>
          </p:cNvSpPr>
          <p:nvPr>
            <p:ph type="dt" idx="1"/>
          </p:nvPr>
        </p:nvSpPr>
        <p:spPr bwMode="auto">
          <a:xfrm>
            <a:off x="3884613"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200" b="0">
                <a:latin typeface="Arial" charset="0"/>
              </a:defRPr>
            </a:lvl1pPr>
          </a:lstStyle>
          <a:p>
            <a:pPr>
              <a:defRPr/>
            </a:pPr>
            <a:endParaRPr lang="en-US" altLang="zh-CN"/>
          </a:p>
        </p:txBody>
      </p:sp>
      <p:sp>
        <p:nvSpPr>
          <p:cNvPr id="3686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9221" name="Rectangle 5"/>
          <p:cNvSpPr>
            <a:spLocks noGrp="1" noChangeArrowheads="1"/>
          </p:cNvSpPr>
          <p:nvPr>
            <p:ph type="body" sz="quarter" idx="3"/>
          </p:nvPr>
        </p:nvSpPr>
        <p:spPr bwMode="auto">
          <a:xfrm>
            <a:off x="685800" y="4343400"/>
            <a:ext cx="5486400" cy="4114800"/>
          </a:xfrm>
          <a:prstGeom prst="rect">
            <a:avLst/>
          </a:prstGeom>
          <a:noFill/>
          <a:ln>
            <a:noFill/>
          </a:ln>
          <a:effectLst/>
          <a:extLst/>
        </p:spPr>
        <p:txBody>
          <a:bodyPr vert="horz" wrap="square" lIns="91440" tIns="45720" rIns="91440" bIns="45720" numCol="1" anchor="t"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9222" name="Rectangle 6"/>
          <p:cNvSpPr>
            <a:spLocks noGrp="1" noChangeArrowheads="1"/>
          </p:cNvSpPr>
          <p:nvPr>
            <p:ph type="ftr" sz="quarter" idx="4"/>
          </p:nvPr>
        </p:nvSpPr>
        <p:spPr bwMode="auto">
          <a:xfrm>
            <a:off x="0"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defRPr sz="1200" b="0">
                <a:latin typeface="Arial" charset="0"/>
              </a:defRPr>
            </a:lvl1pPr>
          </a:lstStyle>
          <a:p>
            <a:pPr>
              <a:defRPr/>
            </a:pPr>
            <a:endParaRPr lang="en-US" altLang="zh-CN"/>
          </a:p>
        </p:txBody>
      </p:sp>
      <p:sp>
        <p:nvSpPr>
          <p:cNvPr id="9223" name="Rectangle 7"/>
          <p:cNvSpPr>
            <a:spLocks noGrp="1" noChangeArrowheads="1"/>
          </p:cNvSpPr>
          <p:nvPr>
            <p:ph type="sldNum" sz="quarter" idx="5"/>
          </p:nvPr>
        </p:nvSpPr>
        <p:spPr bwMode="auto">
          <a:xfrm>
            <a:off x="3884613"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a:defRPr sz="1200" b="0">
                <a:latin typeface="Arial" charset="0"/>
              </a:defRPr>
            </a:lvl1pPr>
          </a:lstStyle>
          <a:p>
            <a:pPr>
              <a:defRPr/>
            </a:pPr>
            <a:fld id="{5183D551-0802-4D15-993B-4FF6BD4A07B7}" type="slidenum">
              <a:rPr lang="en-US" altLang="zh-CN"/>
              <a:pPr>
                <a:defRPr/>
              </a:pPr>
              <a:t>‹#›</a:t>
            </a:fld>
            <a:endParaRPr lang="en-US" altLang="zh-CN"/>
          </a:p>
        </p:txBody>
      </p:sp>
    </p:spTree>
    <p:extLst>
      <p:ext uri="{BB962C8B-B14F-4D97-AF65-F5344CB8AC3E}">
        <p14:creationId xmlns="" xmlns:p14="http://schemas.microsoft.com/office/powerpoint/2010/main" val="349967942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宋体" pitchFamily="2" charset="-122"/>
        <a:cs typeface="+mn-cs"/>
      </a:defRPr>
    </a:lvl1pPr>
    <a:lvl2pPr marL="457200" algn="l" rtl="0" eaLnBrk="0" fontAlgn="base" hangingPunct="0">
      <a:spcBef>
        <a:spcPct val="30000"/>
      </a:spcBef>
      <a:spcAft>
        <a:spcPct val="0"/>
      </a:spcAft>
      <a:defRPr sz="1200" kern="1200">
        <a:solidFill>
          <a:schemeClr val="tx1"/>
        </a:solidFill>
        <a:latin typeface="Arial" charset="0"/>
        <a:ea typeface="宋体" pitchFamily="2" charset="-122"/>
        <a:cs typeface="+mn-cs"/>
      </a:defRPr>
    </a:lvl2pPr>
    <a:lvl3pPr marL="914400" algn="l" rtl="0" eaLnBrk="0" fontAlgn="base" hangingPunct="0">
      <a:spcBef>
        <a:spcPct val="30000"/>
      </a:spcBef>
      <a:spcAft>
        <a:spcPct val="0"/>
      </a:spcAft>
      <a:defRPr sz="1200" kern="1200">
        <a:solidFill>
          <a:schemeClr val="tx1"/>
        </a:solidFill>
        <a:latin typeface="Arial" charset="0"/>
        <a:ea typeface="宋体" pitchFamily="2" charset="-122"/>
        <a:cs typeface="+mn-cs"/>
      </a:defRPr>
    </a:lvl3pPr>
    <a:lvl4pPr marL="1371600" algn="l" rtl="0" eaLnBrk="0" fontAlgn="base" hangingPunct="0">
      <a:spcBef>
        <a:spcPct val="30000"/>
      </a:spcBef>
      <a:spcAft>
        <a:spcPct val="0"/>
      </a:spcAft>
      <a:defRPr sz="1200" kern="1200">
        <a:solidFill>
          <a:schemeClr val="tx1"/>
        </a:solidFill>
        <a:latin typeface="Arial" charset="0"/>
        <a:ea typeface="宋体" pitchFamily="2" charset="-122"/>
        <a:cs typeface="+mn-cs"/>
      </a:defRPr>
    </a:lvl4pPr>
    <a:lvl5pPr marL="1828800" algn="l" rtl="0" eaLnBrk="0" fontAlgn="base" hangingPunct="0">
      <a:spcBef>
        <a:spcPct val="30000"/>
      </a:spcBef>
      <a:spcAft>
        <a:spcPct val="0"/>
      </a:spcAft>
      <a:defRPr sz="1200" kern="1200">
        <a:solidFill>
          <a:schemeClr val="tx1"/>
        </a:solidFill>
        <a:latin typeface="Arial"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F9438D31-6BC7-43D9-A149-047C0EF52E78}" type="slidenum">
              <a:rPr lang="en-US" altLang="zh-CN"/>
              <a:pPr>
                <a:defRPr/>
              </a:pPr>
              <a:t>‹#›</a:t>
            </a:fld>
            <a:endParaRPr lang="en-US" altLang="zh-CN"/>
          </a:p>
        </p:txBody>
      </p:sp>
    </p:spTree>
    <p:extLst>
      <p:ext uri="{BB962C8B-B14F-4D97-AF65-F5344CB8AC3E}">
        <p14:creationId xmlns="" xmlns:p14="http://schemas.microsoft.com/office/powerpoint/2010/main" val="42202321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C95F65EE-B045-4E76-BE12-E8465F8E9181}" type="slidenum">
              <a:rPr lang="en-US" altLang="zh-CN"/>
              <a:pPr>
                <a:defRPr/>
              </a:pPr>
              <a:t>‹#›</a:t>
            </a:fld>
            <a:endParaRPr lang="en-US" altLang="zh-CN"/>
          </a:p>
        </p:txBody>
      </p:sp>
    </p:spTree>
    <p:extLst>
      <p:ext uri="{BB962C8B-B14F-4D97-AF65-F5344CB8AC3E}">
        <p14:creationId xmlns="" xmlns:p14="http://schemas.microsoft.com/office/powerpoint/2010/main" val="2802898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0F25A86A-A3D4-431F-ABD4-BEAA30A965B2}" type="slidenum">
              <a:rPr lang="en-US" altLang="zh-CN"/>
              <a:pPr>
                <a:defRPr/>
              </a:pPr>
              <a:t>‹#›</a:t>
            </a:fld>
            <a:endParaRPr lang="en-US" altLang="zh-CN"/>
          </a:p>
        </p:txBody>
      </p:sp>
    </p:spTree>
    <p:extLst>
      <p:ext uri="{BB962C8B-B14F-4D97-AF65-F5344CB8AC3E}">
        <p14:creationId xmlns="" xmlns:p14="http://schemas.microsoft.com/office/powerpoint/2010/main" val="35833389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D18E176D-39EF-42FD-A8ED-F0A19A493588}" type="slidenum">
              <a:rPr lang="en-US" altLang="zh-CN"/>
              <a:pPr>
                <a:defRPr/>
              </a:pPr>
              <a:t>‹#›</a:t>
            </a:fld>
            <a:endParaRPr lang="en-US" altLang="zh-CN"/>
          </a:p>
        </p:txBody>
      </p:sp>
    </p:spTree>
    <p:extLst>
      <p:ext uri="{BB962C8B-B14F-4D97-AF65-F5344CB8AC3E}">
        <p14:creationId xmlns="" xmlns:p14="http://schemas.microsoft.com/office/powerpoint/2010/main" val="33981255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9" name="Rectangle 6"/>
          <p:cNvSpPr>
            <a:spLocks noGrp="1" noChangeArrowheads="1"/>
          </p:cNvSpPr>
          <p:nvPr>
            <p:ph type="sldNum" sz="quarter" idx="12"/>
          </p:nvPr>
        </p:nvSpPr>
        <p:spPr>
          <a:ln/>
        </p:spPr>
        <p:txBody>
          <a:bodyPr/>
          <a:lstStyle>
            <a:lvl1pPr>
              <a:defRPr/>
            </a:lvl1pPr>
          </a:lstStyle>
          <a:p>
            <a:pPr>
              <a:defRPr/>
            </a:pPr>
            <a:fld id="{F87A85DF-2C13-4F64-9478-1F3419F0100A}" type="slidenum">
              <a:rPr lang="en-US" altLang="zh-CN"/>
              <a:pPr>
                <a:defRPr/>
              </a:pPr>
              <a:t>‹#›</a:t>
            </a:fld>
            <a:endParaRPr lang="en-US" altLang="zh-CN"/>
          </a:p>
        </p:txBody>
      </p:sp>
    </p:spTree>
    <p:extLst>
      <p:ext uri="{BB962C8B-B14F-4D97-AF65-F5344CB8AC3E}">
        <p14:creationId xmlns="" xmlns:p14="http://schemas.microsoft.com/office/powerpoint/2010/main" val="8207337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6"/>
          <p:cNvSpPr>
            <a:spLocks noGrp="1" noChangeArrowheads="1"/>
          </p:cNvSpPr>
          <p:nvPr>
            <p:ph type="sldNum" sz="quarter" idx="12"/>
          </p:nvPr>
        </p:nvSpPr>
        <p:spPr>
          <a:ln/>
        </p:spPr>
        <p:txBody>
          <a:bodyPr/>
          <a:lstStyle>
            <a:lvl1pPr>
              <a:defRPr/>
            </a:lvl1pPr>
          </a:lstStyle>
          <a:p>
            <a:pPr>
              <a:defRPr/>
            </a:pPr>
            <a:fld id="{53D34C8C-D7A1-4D0C-8DBD-103AFF8CCE04}" type="slidenum">
              <a:rPr lang="en-US" altLang="zh-CN"/>
              <a:pPr>
                <a:defRPr/>
              </a:pPr>
              <a:t>‹#›</a:t>
            </a:fld>
            <a:endParaRPr lang="en-US" altLang="zh-CN"/>
          </a:p>
        </p:txBody>
      </p:sp>
    </p:spTree>
    <p:extLst>
      <p:ext uri="{BB962C8B-B14F-4D97-AF65-F5344CB8AC3E}">
        <p14:creationId xmlns="" xmlns:p14="http://schemas.microsoft.com/office/powerpoint/2010/main" val="29838739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4" name="Rectangle 6"/>
          <p:cNvSpPr>
            <a:spLocks noGrp="1" noChangeArrowheads="1"/>
          </p:cNvSpPr>
          <p:nvPr>
            <p:ph type="sldNum" sz="quarter" idx="12"/>
          </p:nvPr>
        </p:nvSpPr>
        <p:spPr>
          <a:ln/>
        </p:spPr>
        <p:txBody>
          <a:bodyPr/>
          <a:lstStyle>
            <a:lvl1pPr>
              <a:defRPr/>
            </a:lvl1pPr>
          </a:lstStyle>
          <a:p>
            <a:pPr>
              <a:defRPr/>
            </a:pPr>
            <a:fld id="{FF2FA5B6-FD1B-4B18-961F-208BCCDDF19B}" type="slidenum">
              <a:rPr lang="en-US" altLang="zh-CN"/>
              <a:pPr>
                <a:defRPr/>
              </a:pPr>
              <a:t>‹#›</a:t>
            </a:fld>
            <a:endParaRPr lang="en-US" altLang="zh-CN"/>
          </a:p>
        </p:txBody>
      </p:sp>
    </p:spTree>
    <p:extLst>
      <p:ext uri="{BB962C8B-B14F-4D97-AF65-F5344CB8AC3E}">
        <p14:creationId xmlns="" xmlns:p14="http://schemas.microsoft.com/office/powerpoint/2010/main" val="6094194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AA0C05E4-E7AF-475E-9DC9-53E15773BA76}" type="slidenum">
              <a:rPr lang="en-US" altLang="zh-CN"/>
              <a:pPr>
                <a:defRPr/>
              </a:pPr>
              <a:t>‹#›</a:t>
            </a:fld>
            <a:endParaRPr lang="en-US" altLang="zh-CN"/>
          </a:p>
        </p:txBody>
      </p:sp>
    </p:spTree>
    <p:extLst>
      <p:ext uri="{BB962C8B-B14F-4D97-AF65-F5344CB8AC3E}">
        <p14:creationId xmlns="" xmlns:p14="http://schemas.microsoft.com/office/powerpoint/2010/main" val="26961721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11901DAF-E4A9-4862-A9AC-6BA4A8A147DF}" type="slidenum">
              <a:rPr lang="en-US" altLang="zh-CN"/>
              <a:pPr>
                <a:defRPr/>
              </a:pPr>
              <a:t>‹#›</a:t>
            </a:fld>
            <a:endParaRPr lang="en-US" altLang="zh-CN"/>
          </a:p>
        </p:txBody>
      </p:sp>
    </p:spTree>
    <p:extLst>
      <p:ext uri="{BB962C8B-B14F-4D97-AF65-F5344CB8AC3E}">
        <p14:creationId xmlns="" xmlns:p14="http://schemas.microsoft.com/office/powerpoint/2010/main" val="28686386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272B6B88-A8F8-4268-B4F5-35BA3EE7DF68}" type="slidenum">
              <a:rPr lang="en-US" altLang="zh-CN"/>
              <a:pPr>
                <a:defRPr/>
              </a:pPr>
              <a:t>‹#›</a:t>
            </a:fld>
            <a:endParaRPr lang="en-US" altLang="zh-CN"/>
          </a:p>
        </p:txBody>
      </p:sp>
    </p:spTree>
    <p:extLst>
      <p:ext uri="{BB962C8B-B14F-4D97-AF65-F5344CB8AC3E}">
        <p14:creationId xmlns="" xmlns:p14="http://schemas.microsoft.com/office/powerpoint/2010/main" val="38680985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CB7C2B99-8911-42AF-9349-EECBCEB01EA4}" type="slidenum">
              <a:rPr lang="en-US" altLang="zh-CN"/>
              <a:pPr>
                <a:defRPr/>
              </a:pPr>
              <a:t>‹#›</a:t>
            </a:fld>
            <a:endParaRPr lang="en-US" altLang="zh-CN"/>
          </a:p>
        </p:txBody>
      </p:sp>
    </p:spTree>
    <p:extLst>
      <p:ext uri="{BB962C8B-B14F-4D97-AF65-F5344CB8AC3E}">
        <p14:creationId xmlns="" xmlns:p14="http://schemas.microsoft.com/office/powerpoint/2010/main" val="23039125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B106FB5-0C09-45B2-B721-3413EF2D46D0}"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 xmlns:p14="http://schemas.microsoft.com/office/powerpoint/2010/main" val="9855214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EF74F97-CFF9-435E-ACA4-EE20FB1AF040}"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 xmlns:p14="http://schemas.microsoft.com/office/powerpoint/2010/main" val="630666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D015F34-95EA-4A6C-B18C-383E0310379B}"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 xmlns:p14="http://schemas.microsoft.com/office/powerpoint/2010/main" val="25003782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CC4E8F2-EBFC-454D-AE1D-0643792AA1F6}"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 xmlns:p14="http://schemas.microsoft.com/office/powerpoint/2010/main" val="28538099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254F7284-9E57-48E5-92F4-75CC3DCEEE77}"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 xmlns:p14="http://schemas.microsoft.com/office/powerpoint/2010/main" val="5469994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A5C09062-463D-43FF-A83A-71BE29AC2889}"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 xmlns:p14="http://schemas.microsoft.com/office/powerpoint/2010/main" val="16739651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BC95273-8C99-4BD2-A396-7C3F17586D61}"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 xmlns:p14="http://schemas.microsoft.com/office/powerpoint/2010/main" val="330793115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083E126-B506-4125-998B-4ED69F1D01FA}"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 xmlns:p14="http://schemas.microsoft.com/office/powerpoint/2010/main" val="35784270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5DF1049-3FED-440E-BEFB-11A67F652A4C}"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 xmlns:p14="http://schemas.microsoft.com/office/powerpoint/2010/main" val="8521215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AE657F7-FA2E-4A47-9F61-8332E3544E67}"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 xmlns:p14="http://schemas.microsoft.com/office/powerpoint/2010/main" val="41409999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304FD2F-308E-45DF-91AB-F57D4FD02DA5}"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 xmlns:p14="http://schemas.microsoft.com/office/powerpoint/2010/main" val="21788210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400" b="0">
                <a:latin typeface="Arial" charset="0"/>
              </a:defRPr>
            </a:lvl1pPr>
          </a:lstStyle>
          <a:p>
            <a:pPr>
              <a:defRPr/>
            </a:pPr>
            <a:endParaRPr lang="en-US" altLang="zh-CN"/>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400" b="0">
                <a:latin typeface="Arial" charset="0"/>
              </a:defRPr>
            </a:lvl1pPr>
          </a:lstStyle>
          <a:p>
            <a:pPr>
              <a:defRPr/>
            </a:pPr>
            <a:endParaRPr lang="en-US" altLang="zh-CN"/>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400" b="0">
                <a:latin typeface="Arial" charset="0"/>
              </a:defRPr>
            </a:lvl1pPr>
          </a:lstStyle>
          <a:p>
            <a:pPr>
              <a:defRPr/>
            </a:pPr>
            <a:fld id="{3FB88DE8-CF15-402A-9F4E-C6DFA3A4922B}" type="slidenum">
              <a:rPr lang="en-US" altLang="zh-CN"/>
              <a:pPr>
                <a:defRPr/>
              </a:pPr>
              <a:t>‹#›</a:t>
            </a:fld>
            <a:endParaRPr lang="en-US" altLang="zh-C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b="0"/>
            </a:lvl1pPr>
          </a:lstStyle>
          <a:p>
            <a:pPr>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b="0"/>
            </a:lvl1pPr>
          </a:lstStyle>
          <a:p>
            <a:pPr>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b="0"/>
            </a:lvl1pPr>
          </a:lstStyle>
          <a:p>
            <a:pPr>
              <a:defRPr/>
            </a:pPr>
            <a:fld id="{D196552F-6FB9-4E4B-BA8E-FB4A3569E21A}"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 xmlns:p14="http://schemas.microsoft.com/office/powerpoint/2010/main" val="265268769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jpe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yahoo.com/" TargetMode="Externa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www.google.com.hk/" TargetMode="External"/><Relationship Id="rId2" Type="http://schemas.openxmlformats.org/officeDocument/2006/relationships/hyperlink" Target="http://www.baidu.com/" TargetMode="Externa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txBox="1">
            <a:spLocks noChangeArrowheads="1"/>
          </p:cNvSpPr>
          <p:nvPr/>
        </p:nvSpPr>
        <p:spPr bwMode="auto">
          <a:xfrm>
            <a:off x="1668463" y="2060575"/>
            <a:ext cx="7772400" cy="1655763"/>
          </a:xfrm>
          <a:prstGeom prst="rect">
            <a:avLst/>
          </a:prstGeom>
          <a:noFill/>
          <a:ln w="9525">
            <a:noFill/>
            <a:miter lim="800000"/>
            <a:headEnd/>
            <a:tailEnd/>
          </a:ln>
          <a:effectLst/>
        </p:spPr>
        <p:txBody>
          <a:bodyPr anchor="ctr"/>
          <a:lstStyle/>
          <a:p>
            <a:pPr>
              <a:lnSpc>
                <a:spcPct val="250000"/>
              </a:lnSpc>
              <a:defRPr/>
            </a:pPr>
            <a:r>
              <a:rPr lang="zh-CN" altLang="en-US" sz="3600" kern="0" dirty="0">
                <a:solidFill>
                  <a:srgbClr val="002060"/>
                </a:solidFill>
                <a:effectLst>
                  <a:outerShdw blurRad="38100" dist="38100" dir="2700000" algn="tl">
                    <a:srgbClr val="000000">
                      <a:alpha val="43137"/>
                    </a:srgbClr>
                  </a:outerShdw>
                </a:effectLst>
                <a:latin typeface="+mj-lt"/>
                <a:ea typeface="微软雅黑" pitchFamily="34" charset="-122"/>
                <a:cs typeface="+mj-cs"/>
              </a:rPr>
              <a:t>高一</a:t>
            </a:r>
            <a:r>
              <a:rPr lang="en-US" altLang="zh-CN" sz="3600" kern="0" dirty="0">
                <a:solidFill>
                  <a:srgbClr val="002060"/>
                </a:solidFill>
                <a:effectLst>
                  <a:outerShdw blurRad="38100" dist="38100" dir="2700000" algn="tl">
                    <a:srgbClr val="000000">
                      <a:alpha val="43137"/>
                    </a:srgbClr>
                  </a:outerShdw>
                </a:effectLst>
                <a:latin typeface="+mj-lt"/>
                <a:ea typeface="微软雅黑" pitchFamily="34" charset="-122"/>
                <a:cs typeface="+mj-cs"/>
              </a:rPr>
              <a:t>《</a:t>
            </a:r>
            <a:r>
              <a:rPr lang="zh-CN" altLang="en-US" sz="3600" kern="0" dirty="0">
                <a:solidFill>
                  <a:srgbClr val="002060"/>
                </a:solidFill>
                <a:effectLst>
                  <a:outerShdw blurRad="38100" dist="38100" dir="2700000" algn="tl">
                    <a:srgbClr val="000000">
                      <a:alpha val="43137"/>
                    </a:srgbClr>
                  </a:outerShdw>
                </a:effectLst>
                <a:latin typeface="+mj-lt"/>
                <a:ea typeface="微软雅黑" pitchFamily="34" charset="-122"/>
                <a:cs typeface="+mj-cs"/>
              </a:rPr>
              <a:t>信息技术基础</a:t>
            </a:r>
            <a:r>
              <a:rPr lang="en-US" altLang="zh-CN" sz="3600" kern="0" dirty="0">
                <a:solidFill>
                  <a:srgbClr val="002060"/>
                </a:solidFill>
                <a:effectLst>
                  <a:outerShdw blurRad="38100" dist="38100" dir="2700000" algn="tl">
                    <a:srgbClr val="000000">
                      <a:alpha val="43137"/>
                    </a:srgbClr>
                  </a:outerShdw>
                </a:effectLst>
                <a:latin typeface="+mj-lt"/>
                <a:ea typeface="微软雅黑" pitchFamily="34" charset="-122"/>
                <a:cs typeface="+mj-cs"/>
              </a:rPr>
              <a:t>》</a:t>
            </a:r>
            <a:r>
              <a:rPr lang="zh-CN" altLang="en-US" sz="3600" kern="0" dirty="0">
                <a:solidFill>
                  <a:srgbClr val="002060"/>
                </a:solidFill>
                <a:effectLst>
                  <a:outerShdw blurRad="38100" dist="38100" dir="2700000" algn="tl">
                    <a:srgbClr val="000000">
                      <a:alpha val="43137"/>
                    </a:srgbClr>
                  </a:outerShdw>
                </a:effectLst>
                <a:latin typeface="+mj-lt"/>
                <a:ea typeface="微软雅黑" pitchFamily="34" charset="-122"/>
                <a:cs typeface="+mj-cs"/>
              </a:rPr>
              <a:t>（必修）</a:t>
            </a:r>
            <a:endParaRPr lang="en-US" altLang="zh-CN" sz="3600" kern="0" dirty="0">
              <a:solidFill>
                <a:srgbClr val="002060"/>
              </a:solidFill>
              <a:effectLst>
                <a:outerShdw blurRad="38100" dist="38100" dir="2700000" algn="tl">
                  <a:srgbClr val="000000">
                    <a:alpha val="43137"/>
                  </a:srgbClr>
                </a:outerShdw>
              </a:effectLst>
              <a:latin typeface="+mj-lt"/>
              <a:ea typeface="微软雅黑" pitchFamily="34" charset="-122"/>
              <a:cs typeface="+mj-cs"/>
            </a:endParaRPr>
          </a:p>
          <a:p>
            <a:pPr>
              <a:lnSpc>
                <a:spcPct val="150000"/>
              </a:lnSpc>
              <a:defRPr/>
            </a:pPr>
            <a:r>
              <a:rPr lang="zh-CN" altLang="en-US" sz="2000" kern="0" dirty="0">
                <a:solidFill>
                  <a:schemeClr val="tx1">
                    <a:lumMod val="75000"/>
                    <a:lumOff val="25000"/>
                  </a:schemeClr>
                </a:solidFill>
                <a:effectLst>
                  <a:outerShdw blurRad="38100" dist="38100" dir="2700000" algn="tl">
                    <a:srgbClr val="000000">
                      <a:alpha val="43137"/>
                    </a:srgbClr>
                  </a:outerShdw>
                </a:effectLst>
                <a:latin typeface="+mj-lt"/>
                <a:ea typeface="微软雅黑" pitchFamily="34" charset="-122"/>
                <a:cs typeface="+mj-cs"/>
              </a:rPr>
              <a:t>   </a:t>
            </a:r>
            <a:r>
              <a:rPr lang="zh-CN" altLang="en-US" sz="2000" kern="0" dirty="0" smtClean="0">
                <a:solidFill>
                  <a:schemeClr val="tx1">
                    <a:lumMod val="75000"/>
                    <a:lumOff val="25000"/>
                  </a:schemeClr>
                </a:solidFill>
                <a:effectLst>
                  <a:outerShdw blurRad="38100" dist="38100" dir="2700000" algn="tl">
                    <a:srgbClr val="000000">
                      <a:alpha val="43137"/>
                    </a:srgbClr>
                  </a:outerShdw>
                </a:effectLst>
                <a:latin typeface="+mj-lt"/>
                <a:ea typeface="微软雅黑" pitchFamily="34" charset="-122"/>
                <a:cs typeface="+mj-cs"/>
              </a:rPr>
              <a:t> </a:t>
            </a:r>
            <a:r>
              <a:rPr lang="en-US" altLang="zh-CN" sz="2000" kern="0" dirty="0" smtClean="0">
                <a:solidFill>
                  <a:schemeClr val="tx1">
                    <a:lumMod val="75000"/>
                    <a:lumOff val="25000"/>
                  </a:schemeClr>
                </a:solidFill>
                <a:effectLst>
                  <a:outerShdw blurRad="38100" dist="38100" dir="2700000" algn="tl">
                    <a:srgbClr val="000000">
                      <a:alpha val="43137"/>
                    </a:srgbClr>
                  </a:outerShdw>
                </a:effectLst>
                <a:latin typeface="+mj-lt"/>
                <a:ea typeface="微软雅黑" pitchFamily="34" charset="-122"/>
                <a:cs typeface="+mj-cs"/>
              </a:rPr>
              <a:t>1</a:t>
            </a:r>
            <a:r>
              <a:rPr lang="zh-CN" altLang="en-US" sz="2000" kern="0" dirty="0">
                <a:solidFill>
                  <a:schemeClr val="tx1">
                    <a:lumMod val="75000"/>
                    <a:lumOff val="25000"/>
                  </a:schemeClr>
                </a:solidFill>
                <a:effectLst>
                  <a:outerShdw blurRad="38100" dist="38100" dir="2700000" algn="tl">
                    <a:srgbClr val="000000">
                      <a:alpha val="43137"/>
                    </a:srgbClr>
                  </a:outerShdw>
                </a:effectLst>
                <a:latin typeface="+mj-lt"/>
                <a:ea typeface="微软雅黑" pitchFamily="34" charset="-122"/>
                <a:cs typeface="+mj-cs"/>
              </a:rPr>
              <a:t>、 信息与信息技术（第</a:t>
            </a:r>
            <a:r>
              <a:rPr lang="en-US" altLang="zh-CN" sz="2000" kern="0" dirty="0">
                <a:solidFill>
                  <a:schemeClr val="tx1">
                    <a:lumMod val="75000"/>
                    <a:lumOff val="25000"/>
                  </a:schemeClr>
                </a:solidFill>
                <a:effectLst>
                  <a:outerShdw blurRad="38100" dist="38100" dir="2700000" algn="tl">
                    <a:srgbClr val="000000">
                      <a:alpha val="43137"/>
                    </a:srgbClr>
                  </a:outerShdw>
                </a:effectLst>
                <a:latin typeface="+mj-lt"/>
                <a:ea typeface="微软雅黑" pitchFamily="34" charset="-122"/>
                <a:cs typeface="+mj-cs"/>
              </a:rPr>
              <a:t>1</a:t>
            </a:r>
            <a:r>
              <a:rPr lang="zh-CN" altLang="en-US" sz="2000" kern="0" dirty="0">
                <a:solidFill>
                  <a:schemeClr val="tx1">
                    <a:lumMod val="75000"/>
                    <a:lumOff val="25000"/>
                  </a:schemeClr>
                </a:solidFill>
                <a:effectLst>
                  <a:outerShdw blurRad="38100" dist="38100" dir="2700000" algn="tl">
                    <a:srgbClr val="000000">
                      <a:alpha val="43137"/>
                    </a:srgbClr>
                  </a:outerShdw>
                </a:effectLst>
                <a:latin typeface="+mj-lt"/>
                <a:ea typeface="微软雅黑" pitchFamily="34" charset="-122"/>
                <a:cs typeface="+mj-cs"/>
              </a:rPr>
              <a:t>章）</a:t>
            </a:r>
            <a:endParaRPr lang="en-US" altLang="zh-CN" sz="2000" kern="0" dirty="0">
              <a:solidFill>
                <a:schemeClr val="tx1">
                  <a:lumMod val="75000"/>
                  <a:lumOff val="25000"/>
                </a:schemeClr>
              </a:solidFill>
              <a:effectLst>
                <a:outerShdw blurRad="38100" dist="38100" dir="2700000" algn="tl">
                  <a:srgbClr val="000000">
                    <a:alpha val="43137"/>
                  </a:srgbClr>
                </a:outerShdw>
              </a:effectLst>
              <a:latin typeface="+mj-lt"/>
              <a:ea typeface="微软雅黑" pitchFamily="34" charset="-122"/>
              <a:cs typeface="+mj-cs"/>
            </a:endParaRPr>
          </a:p>
          <a:p>
            <a:pPr>
              <a:lnSpc>
                <a:spcPct val="150000"/>
              </a:lnSpc>
              <a:defRPr/>
            </a:pPr>
            <a:r>
              <a:rPr lang="zh-CN" altLang="en-US" sz="2000" kern="0" dirty="0">
                <a:solidFill>
                  <a:srgbClr val="FF0000"/>
                </a:solidFill>
                <a:latin typeface="+mj-lt"/>
                <a:ea typeface="微软雅黑" pitchFamily="34" charset="-122"/>
                <a:cs typeface="+mj-cs"/>
              </a:rPr>
              <a:t>    </a:t>
            </a:r>
            <a:r>
              <a:rPr lang="en-US" altLang="zh-CN" sz="2000" kern="0" dirty="0">
                <a:solidFill>
                  <a:srgbClr val="FF0000"/>
                </a:solidFill>
                <a:latin typeface="+mj-lt"/>
                <a:ea typeface="微软雅黑" pitchFamily="34" charset="-122"/>
                <a:cs typeface="+mj-cs"/>
              </a:rPr>
              <a:t>2</a:t>
            </a:r>
            <a:r>
              <a:rPr lang="zh-CN" altLang="en-US" sz="2000" kern="0" dirty="0">
                <a:solidFill>
                  <a:srgbClr val="FF0000"/>
                </a:solidFill>
                <a:latin typeface="+mj-lt"/>
                <a:ea typeface="微软雅黑" pitchFamily="34" charset="-122"/>
                <a:cs typeface="+mj-cs"/>
              </a:rPr>
              <a:t>、信息获取（第</a:t>
            </a:r>
            <a:r>
              <a:rPr lang="en-US" altLang="zh-CN" sz="2000" kern="0" dirty="0">
                <a:solidFill>
                  <a:srgbClr val="FF0000"/>
                </a:solidFill>
                <a:latin typeface="+mj-lt"/>
                <a:ea typeface="微软雅黑" pitchFamily="34" charset="-122"/>
                <a:cs typeface="+mj-cs"/>
              </a:rPr>
              <a:t>2</a:t>
            </a:r>
            <a:r>
              <a:rPr lang="zh-CN" altLang="en-US" sz="2000" kern="0" dirty="0">
                <a:solidFill>
                  <a:srgbClr val="FF0000"/>
                </a:solidFill>
                <a:latin typeface="+mj-lt"/>
                <a:ea typeface="微软雅黑" pitchFamily="34" charset="-122"/>
                <a:cs typeface="+mj-cs"/>
              </a:rPr>
              <a:t>章 ）</a:t>
            </a:r>
            <a:endParaRPr lang="en-US" altLang="zh-CN" sz="2000" kern="0" dirty="0">
              <a:solidFill>
                <a:srgbClr val="FF0000"/>
              </a:solidFill>
              <a:latin typeface="+mj-lt"/>
              <a:ea typeface="微软雅黑" pitchFamily="34" charset="-122"/>
              <a:cs typeface="+mj-cs"/>
            </a:endParaRPr>
          </a:p>
          <a:p>
            <a:pPr>
              <a:lnSpc>
                <a:spcPct val="150000"/>
              </a:lnSpc>
              <a:defRPr/>
            </a:pPr>
            <a:r>
              <a:rPr lang="zh-CN" altLang="en-US" sz="2000" kern="0" dirty="0">
                <a:solidFill>
                  <a:schemeClr val="tx1">
                    <a:lumMod val="75000"/>
                    <a:lumOff val="25000"/>
                  </a:schemeClr>
                </a:solidFill>
                <a:effectLst>
                  <a:outerShdw blurRad="38100" dist="38100" dir="2700000" algn="tl">
                    <a:srgbClr val="000000">
                      <a:alpha val="43137"/>
                    </a:srgbClr>
                  </a:outerShdw>
                </a:effectLst>
                <a:latin typeface="+mj-lt"/>
                <a:ea typeface="微软雅黑" pitchFamily="34" charset="-122"/>
                <a:cs typeface="+mj-cs"/>
              </a:rPr>
              <a:t>    </a:t>
            </a:r>
            <a:r>
              <a:rPr lang="en-US" altLang="zh-CN" sz="2000" kern="0" dirty="0">
                <a:solidFill>
                  <a:schemeClr val="tx1">
                    <a:lumMod val="75000"/>
                    <a:lumOff val="25000"/>
                  </a:schemeClr>
                </a:solidFill>
                <a:effectLst>
                  <a:outerShdw blurRad="38100" dist="38100" dir="2700000" algn="tl">
                    <a:srgbClr val="000000">
                      <a:alpha val="43137"/>
                    </a:srgbClr>
                  </a:outerShdw>
                </a:effectLst>
                <a:latin typeface="+mj-lt"/>
                <a:ea typeface="微软雅黑" pitchFamily="34" charset="-122"/>
                <a:cs typeface="+mj-cs"/>
              </a:rPr>
              <a:t>3</a:t>
            </a:r>
            <a:r>
              <a:rPr lang="zh-CN" altLang="en-US" sz="2000" kern="0" dirty="0">
                <a:solidFill>
                  <a:schemeClr val="tx1">
                    <a:lumMod val="75000"/>
                    <a:lumOff val="25000"/>
                  </a:schemeClr>
                </a:solidFill>
                <a:effectLst>
                  <a:outerShdw blurRad="38100" dist="38100" dir="2700000" algn="tl">
                    <a:srgbClr val="000000">
                      <a:alpha val="43137"/>
                    </a:srgbClr>
                  </a:outerShdw>
                </a:effectLst>
                <a:latin typeface="+mj-lt"/>
                <a:ea typeface="微软雅黑" pitchFamily="34" charset="-122"/>
                <a:cs typeface="+mj-cs"/>
              </a:rPr>
              <a:t>、信息加工（第</a:t>
            </a:r>
            <a:r>
              <a:rPr lang="en-US" altLang="zh-CN" sz="2000" kern="0" dirty="0">
                <a:solidFill>
                  <a:schemeClr val="tx1">
                    <a:lumMod val="75000"/>
                    <a:lumOff val="25000"/>
                  </a:schemeClr>
                </a:solidFill>
                <a:effectLst>
                  <a:outerShdw blurRad="38100" dist="38100" dir="2700000" algn="tl">
                    <a:srgbClr val="000000">
                      <a:alpha val="43137"/>
                    </a:srgbClr>
                  </a:outerShdw>
                </a:effectLst>
                <a:latin typeface="+mj-lt"/>
                <a:ea typeface="微软雅黑" pitchFamily="34" charset="-122"/>
                <a:cs typeface="+mj-cs"/>
              </a:rPr>
              <a:t>3</a:t>
            </a:r>
            <a:r>
              <a:rPr lang="zh-CN" altLang="en-US" sz="2000" kern="0" dirty="0">
                <a:solidFill>
                  <a:schemeClr val="tx1">
                    <a:lumMod val="75000"/>
                    <a:lumOff val="25000"/>
                  </a:schemeClr>
                </a:solidFill>
                <a:effectLst>
                  <a:outerShdw blurRad="38100" dist="38100" dir="2700000" algn="tl">
                    <a:srgbClr val="000000">
                      <a:alpha val="43137"/>
                    </a:srgbClr>
                  </a:outerShdw>
                </a:effectLst>
                <a:latin typeface="+mj-lt"/>
                <a:ea typeface="微软雅黑" pitchFamily="34" charset="-122"/>
                <a:cs typeface="+mj-cs"/>
              </a:rPr>
              <a:t>、</a:t>
            </a:r>
            <a:r>
              <a:rPr lang="en-US" altLang="zh-CN" sz="2000" kern="0" dirty="0">
                <a:solidFill>
                  <a:schemeClr val="tx1">
                    <a:lumMod val="75000"/>
                    <a:lumOff val="25000"/>
                  </a:schemeClr>
                </a:solidFill>
                <a:effectLst>
                  <a:outerShdw blurRad="38100" dist="38100" dir="2700000" algn="tl">
                    <a:srgbClr val="000000">
                      <a:alpha val="43137"/>
                    </a:srgbClr>
                  </a:outerShdw>
                </a:effectLst>
                <a:latin typeface="+mj-lt"/>
                <a:ea typeface="微软雅黑" pitchFamily="34" charset="-122"/>
                <a:cs typeface="+mj-cs"/>
              </a:rPr>
              <a:t>4</a:t>
            </a:r>
            <a:r>
              <a:rPr lang="zh-CN" altLang="en-US" sz="2000" kern="0" dirty="0">
                <a:solidFill>
                  <a:schemeClr val="tx1">
                    <a:lumMod val="75000"/>
                    <a:lumOff val="25000"/>
                  </a:schemeClr>
                </a:solidFill>
                <a:effectLst>
                  <a:outerShdw blurRad="38100" dist="38100" dir="2700000" algn="tl">
                    <a:srgbClr val="000000">
                      <a:alpha val="43137"/>
                    </a:srgbClr>
                  </a:outerShdw>
                </a:effectLst>
                <a:latin typeface="+mj-lt"/>
                <a:ea typeface="微软雅黑" pitchFamily="34" charset="-122"/>
                <a:cs typeface="+mj-cs"/>
              </a:rPr>
              <a:t>、</a:t>
            </a:r>
            <a:r>
              <a:rPr lang="en-US" altLang="zh-CN" sz="2000" kern="0" dirty="0">
                <a:solidFill>
                  <a:schemeClr val="tx1">
                    <a:lumMod val="75000"/>
                    <a:lumOff val="25000"/>
                  </a:schemeClr>
                </a:solidFill>
                <a:effectLst>
                  <a:outerShdw blurRad="38100" dist="38100" dir="2700000" algn="tl">
                    <a:srgbClr val="000000">
                      <a:alpha val="43137"/>
                    </a:srgbClr>
                  </a:outerShdw>
                </a:effectLst>
                <a:latin typeface="+mj-lt"/>
                <a:ea typeface="微软雅黑" pitchFamily="34" charset="-122"/>
                <a:cs typeface="+mj-cs"/>
              </a:rPr>
              <a:t>5</a:t>
            </a:r>
            <a:r>
              <a:rPr lang="zh-CN" altLang="en-US" sz="2000" kern="0" dirty="0">
                <a:solidFill>
                  <a:schemeClr val="tx1">
                    <a:lumMod val="75000"/>
                    <a:lumOff val="25000"/>
                  </a:schemeClr>
                </a:solidFill>
                <a:effectLst>
                  <a:outerShdw blurRad="38100" dist="38100" dir="2700000" algn="tl">
                    <a:srgbClr val="000000">
                      <a:alpha val="43137"/>
                    </a:srgbClr>
                  </a:outerShdw>
                </a:effectLst>
                <a:latin typeface="+mj-lt"/>
                <a:ea typeface="微软雅黑" pitchFamily="34" charset="-122"/>
                <a:cs typeface="+mj-cs"/>
              </a:rPr>
              <a:t>章）</a:t>
            </a:r>
            <a:endParaRPr lang="en-US" altLang="zh-CN" sz="2000" kern="0" dirty="0">
              <a:solidFill>
                <a:schemeClr val="tx1">
                  <a:lumMod val="75000"/>
                  <a:lumOff val="25000"/>
                </a:schemeClr>
              </a:solidFill>
              <a:effectLst>
                <a:outerShdw blurRad="38100" dist="38100" dir="2700000" algn="tl">
                  <a:srgbClr val="000000">
                    <a:alpha val="43137"/>
                  </a:srgbClr>
                </a:outerShdw>
              </a:effectLst>
              <a:latin typeface="+mj-lt"/>
              <a:ea typeface="微软雅黑" pitchFamily="34" charset="-122"/>
              <a:cs typeface="+mj-cs"/>
            </a:endParaRPr>
          </a:p>
          <a:p>
            <a:pPr>
              <a:lnSpc>
                <a:spcPct val="150000"/>
              </a:lnSpc>
              <a:defRPr/>
            </a:pPr>
            <a:r>
              <a:rPr lang="zh-CN" altLang="en-US" sz="2000" kern="0" dirty="0">
                <a:solidFill>
                  <a:schemeClr val="tx1">
                    <a:lumMod val="75000"/>
                    <a:lumOff val="25000"/>
                  </a:schemeClr>
                </a:solidFill>
                <a:effectLst>
                  <a:outerShdw blurRad="38100" dist="38100" dir="2700000" algn="tl">
                    <a:srgbClr val="000000">
                      <a:alpha val="43137"/>
                    </a:srgbClr>
                  </a:outerShdw>
                </a:effectLst>
                <a:latin typeface="+mj-lt"/>
                <a:ea typeface="微软雅黑" pitchFamily="34" charset="-122"/>
                <a:cs typeface="+mj-cs"/>
              </a:rPr>
              <a:t>    </a:t>
            </a:r>
            <a:r>
              <a:rPr lang="en-US" altLang="zh-CN" sz="2000" kern="0" dirty="0">
                <a:solidFill>
                  <a:schemeClr val="tx1">
                    <a:lumMod val="75000"/>
                    <a:lumOff val="25000"/>
                  </a:schemeClr>
                </a:solidFill>
                <a:effectLst>
                  <a:outerShdw blurRad="38100" dist="38100" dir="2700000" algn="tl">
                    <a:srgbClr val="000000">
                      <a:alpha val="43137"/>
                    </a:srgbClr>
                  </a:outerShdw>
                </a:effectLst>
                <a:latin typeface="+mj-lt"/>
                <a:ea typeface="微软雅黑" pitchFamily="34" charset="-122"/>
                <a:cs typeface="+mj-cs"/>
              </a:rPr>
              <a:t>4</a:t>
            </a:r>
            <a:r>
              <a:rPr lang="zh-CN" altLang="en-US" sz="2000" kern="0" dirty="0">
                <a:solidFill>
                  <a:schemeClr val="tx1">
                    <a:lumMod val="75000"/>
                    <a:lumOff val="25000"/>
                  </a:schemeClr>
                </a:solidFill>
                <a:effectLst>
                  <a:outerShdw blurRad="38100" dist="38100" dir="2700000" algn="tl">
                    <a:srgbClr val="000000">
                      <a:alpha val="43137"/>
                    </a:srgbClr>
                  </a:outerShdw>
                </a:effectLst>
                <a:latin typeface="+mj-lt"/>
                <a:ea typeface="微软雅黑" pitchFamily="34" charset="-122"/>
                <a:cs typeface="+mj-cs"/>
              </a:rPr>
              <a:t>、信息集成与信息交流（第</a:t>
            </a:r>
            <a:r>
              <a:rPr lang="en-US" altLang="zh-CN" sz="2000" kern="0" dirty="0">
                <a:solidFill>
                  <a:schemeClr val="tx1">
                    <a:lumMod val="75000"/>
                    <a:lumOff val="25000"/>
                  </a:schemeClr>
                </a:solidFill>
                <a:effectLst>
                  <a:outerShdw blurRad="38100" dist="38100" dir="2700000" algn="tl">
                    <a:srgbClr val="000000">
                      <a:alpha val="43137"/>
                    </a:srgbClr>
                  </a:outerShdw>
                </a:effectLst>
                <a:latin typeface="+mj-lt"/>
                <a:ea typeface="微软雅黑" pitchFamily="34" charset="-122"/>
                <a:cs typeface="+mj-cs"/>
              </a:rPr>
              <a:t>6</a:t>
            </a:r>
            <a:r>
              <a:rPr lang="zh-CN" altLang="en-US" sz="2000" kern="0" dirty="0">
                <a:solidFill>
                  <a:schemeClr val="tx1">
                    <a:lumMod val="75000"/>
                    <a:lumOff val="25000"/>
                  </a:schemeClr>
                </a:solidFill>
                <a:effectLst>
                  <a:outerShdw blurRad="38100" dist="38100" dir="2700000" algn="tl">
                    <a:srgbClr val="000000">
                      <a:alpha val="43137"/>
                    </a:srgbClr>
                  </a:outerShdw>
                </a:effectLst>
                <a:latin typeface="+mj-lt"/>
                <a:ea typeface="微软雅黑" pitchFamily="34" charset="-122"/>
                <a:cs typeface="+mj-cs"/>
              </a:rPr>
              <a:t>章）</a:t>
            </a:r>
            <a:endParaRPr lang="en-US" altLang="zh-CN" sz="2000" kern="0" dirty="0">
              <a:solidFill>
                <a:schemeClr val="tx1">
                  <a:lumMod val="75000"/>
                  <a:lumOff val="25000"/>
                </a:schemeClr>
              </a:solidFill>
              <a:effectLst>
                <a:outerShdw blurRad="38100" dist="38100" dir="2700000" algn="tl">
                  <a:srgbClr val="000000">
                    <a:alpha val="43137"/>
                  </a:srgbClr>
                </a:outerShdw>
              </a:effectLst>
              <a:latin typeface="+mj-lt"/>
              <a:ea typeface="微软雅黑" pitchFamily="34" charset="-122"/>
              <a:cs typeface="+mj-cs"/>
            </a:endParaRPr>
          </a:p>
          <a:p>
            <a:pPr>
              <a:lnSpc>
                <a:spcPct val="150000"/>
              </a:lnSpc>
              <a:defRPr/>
            </a:pPr>
            <a:r>
              <a:rPr lang="zh-CN" altLang="en-US" sz="2000" kern="0" dirty="0">
                <a:solidFill>
                  <a:schemeClr val="tx1">
                    <a:lumMod val="75000"/>
                    <a:lumOff val="25000"/>
                  </a:schemeClr>
                </a:solidFill>
                <a:effectLst>
                  <a:outerShdw blurRad="38100" dist="38100" dir="2700000" algn="tl">
                    <a:srgbClr val="000000">
                      <a:alpha val="43137"/>
                    </a:srgbClr>
                  </a:outerShdw>
                </a:effectLst>
                <a:latin typeface="+mj-lt"/>
                <a:ea typeface="微软雅黑" pitchFamily="34" charset="-122"/>
                <a:cs typeface="+mj-cs"/>
              </a:rPr>
              <a:t>    </a:t>
            </a:r>
            <a:r>
              <a:rPr lang="en-US" altLang="zh-CN" sz="2000" kern="0" dirty="0">
                <a:solidFill>
                  <a:schemeClr val="tx1">
                    <a:lumMod val="75000"/>
                    <a:lumOff val="25000"/>
                  </a:schemeClr>
                </a:solidFill>
                <a:effectLst>
                  <a:outerShdw blurRad="38100" dist="38100" dir="2700000" algn="tl">
                    <a:srgbClr val="000000">
                      <a:alpha val="43137"/>
                    </a:srgbClr>
                  </a:outerShdw>
                </a:effectLst>
                <a:latin typeface="+mj-lt"/>
                <a:ea typeface="微软雅黑" pitchFamily="34" charset="-122"/>
                <a:cs typeface="+mj-cs"/>
              </a:rPr>
              <a:t>5</a:t>
            </a:r>
            <a:r>
              <a:rPr lang="zh-CN" altLang="en-US" sz="2000" kern="0" dirty="0">
                <a:solidFill>
                  <a:schemeClr val="tx1">
                    <a:lumMod val="75000"/>
                    <a:lumOff val="25000"/>
                  </a:schemeClr>
                </a:solidFill>
                <a:effectLst>
                  <a:outerShdw blurRad="38100" dist="38100" dir="2700000" algn="tl">
                    <a:srgbClr val="000000">
                      <a:alpha val="43137"/>
                    </a:srgbClr>
                  </a:outerShdw>
                </a:effectLst>
                <a:latin typeface="+mj-lt"/>
                <a:ea typeface="微软雅黑" pitchFamily="34" charset="-122"/>
                <a:cs typeface="+mj-cs"/>
              </a:rPr>
              <a:t>、信息资源管理（第</a:t>
            </a:r>
            <a:r>
              <a:rPr lang="en-US" altLang="zh-CN" sz="2000" kern="0" dirty="0">
                <a:solidFill>
                  <a:schemeClr val="tx1">
                    <a:lumMod val="75000"/>
                    <a:lumOff val="25000"/>
                  </a:schemeClr>
                </a:solidFill>
                <a:effectLst>
                  <a:outerShdw blurRad="38100" dist="38100" dir="2700000" algn="tl">
                    <a:srgbClr val="000000">
                      <a:alpha val="43137"/>
                    </a:srgbClr>
                  </a:outerShdw>
                </a:effectLst>
                <a:latin typeface="+mj-lt"/>
                <a:ea typeface="微软雅黑" pitchFamily="34" charset="-122"/>
                <a:cs typeface="+mj-cs"/>
              </a:rPr>
              <a:t>7</a:t>
            </a:r>
            <a:r>
              <a:rPr lang="zh-CN" altLang="en-US" sz="2000" kern="0" dirty="0">
                <a:solidFill>
                  <a:schemeClr val="tx1">
                    <a:lumMod val="75000"/>
                    <a:lumOff val="25000"/>
                  </a:schemeClr>
                </a:solidFill>
                <a:effectLst>
                  <a:outerShdw blurRad="38100" dist="38100" dir="2700000" algn="tl">
                    <a:srgbClr val="000000">
                      <a:alpha val="43137"/>
                    </a:srgbClr>
                  </a:outerShdw>
                </a:effectLst>
                <a:latin typeface="+mj-lt"/>
                <a:ea typeface="微软雅黑" pitchFamily="34" charset="-122"/>
                <a:cs typeface="+mj-cs"/>
              </a:rPr>
              <a:t>章）</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txBox="1">
            <a:spLocks noChangeArrowheads="1"/>
          </p:cNvSpPr>
          <p:nvPr/>
        </p:nvSpPr>
        <p:spPr bwMode="auto">
          <a:xfrm>
            <a:off x="1319213" y="981075"/>
            <a:ext cx="7772400" cy="3168650"/>
          </a:xfrm>
          <a:prstGeom prst="rect">
            <a:avLst/>
          </a:prstGeom>
          <a:noFill/>
          <a:ln w="9525">
            <a:noFill/>
            <a:miter lim="800000"/>
            <a:headEnd/>
            <a:tailEnd/>
          </a:ln>
          <a:effectLst/>
        </p:spPr>
        <p:txBody>
          <a:bodyPr anchor="ctr"/>
          <a:lstStyle/>
          <a:p>
            <a:pPr>
              <a:lnSpc>
                <a:spcPct val="250000"/>
              </a:lnSpc>
              <a:defRPr/>
            </a:pPr>
            <a:r>
              <a:rPr lang="zh-CN" altLang="en-US" sz="4000" kern="0" dirty="0">
                <a:solidFill>
                  <a:srgbClr val="0070C0"/>
                </a:solidFill>
                <a:effectLst>
                  <a:outerShdw blurRad="38100" dist="38100" dir="2700000" algn="tl">
                    <a:srgbClr val="000000">
                      <a:alpha val="43137"/>
                    </a:srgbClr>
                  </a:outerShdw>
                </a:effectLst>
                <a:latin typeface="+mj-lt"/>
                <a:ea typeface="微软雅黑" pitchFamily="34" charset="-122"/>
                <a:cs typeface="+mj-cs"/>
              </a:rPr>
              <a:t>第二章： 信息获取</a:t>
            </a:r>
            <a:endParaRPr lang="en-US" altLang="zh-CN" sz="4000" kern="0" dirty="0">
              <a:solidFill>
                <a:srgbClr val="0070C0"/>
              </a:solidFill>
              <a:effectLst>
                <a:outerShdw blurRad="38100" dist="38100" dir="2700000" algn="tl">
                  <a:srgbClr val="000000">
                    <a:alpha val="43137"/>
                  </a:srgbClr>
                </a:outerShdw>
              </a:effectLst>
              <a:latin typeface="+mj-lt"/>
              <a:ea typeface="微软雅黑" pitchFamily="34" charset="-122"/>
              <a:cs typeface="+mj-cs"/>
            </a:endParaRPr>
          </a:p>
          <a:p>
            <a:pPr>
              <a:lnSpc>
                <a:spcPct val="150000"/>
              </a:lnSpc>
              <a:defRPr/>
            </a:pPr>
            <a:r>
              <a:rPr lang="en-US" altLang="zh-CN" sz="2000" kern="0" dirty="0">
                <a:solidFill>
                  <a:schemeClr val="bg1">
                    <a:lumMod val="50000"/>
                  </a:schemeClr>
                </a:solidFill>
                <a:effectLst>
                  <a:outerShdw blurRad="38100" dist="38100" dir="2700000" algn="tl">
                    <a:srgbClr val="000000">
                      <a:alpha val="43137"/>
                    </a:srgbClr>
                  </a:outerShdw>
                </a:effectLst>
                <a:latin typeface="+mj-lt"/>
                <a:ea typeface="微软雅黑" pitchFamily="34" charset="-122"/>
                <a:cs typeface="+mj-cs"/>
              </a:rPr>
              <a:t>    </a:t>
            </a:r>
            <a:r>
              <a:rPr lang="en-US" altLang="zh-CN" sz="2000" kern="0" dirty="0">
                <a:solidFill>
                  <a:schemeClr val="bg1">
                    <a:lumMod val="50000"/>
                  </a:schemeClr>
                </a:solidFill>
                <a:latin typeface="+mj-lt"/>
                <a:ea typeface="微软雅黑" pitchFamily="34" charset="-122"/>
                <a:cs typeface="+mj-cs"/>
              </a:rPr>
              <a:t>2.1</a:t>
            </a:r>
            <a:r>
              <a:rPr lang="zh-CN" altLang="en-US" sz="2000" kern="0" dirty="0">
                <a:solidFill>
                  <a:schemeClr val="bg1">
                    <a:lumMod val="50000"/>
                  </a:schemeClr>
                </a:solidFill>
                <a:latin typeface="+mj-lt"/>
                <a:ea typeface="微软雅黑" pitchFamily="34" charset="-122"/>
                <a:cs typeface="+mj-cs"/>
              </a:rPr>
              <a:t> 信息获取的一般过程</a:t>
            </a:r>
            <a:endParaRPr lang="en-US" altLang="zh-CN" sz="2000" kern="0" dirty="0">
              <a:solidFill>
                <a:schemeClr val="bg1">
                  <a:lumMod val="50000"/>
                </a:schemeClr>
              </a:solidFill>
              <a:latin typeface="+mj-lt"/>
              <a:ea typeface="微软雅黑" pitchFamily="34" charset="-122"/>
              <a:cs typeface="+mj-cs"/>
            </a:endParaRPr>
          </a:p>
          <a:p>
            <a:pPr>
              <a:lnSpc>
                <a:spcPct val="150000"/>
              </a:lnSpc>
              <a:defRPr/>
            </a:pPr>
            <a:r>
              <a:rPr lang="en-US" altLang="zh-CN" sz="2000" kern="0" dirty="0">
                <a:solidFill>
                  <a:schemeClr val="bg1">
                    <a:lumMod val="50000"/>
                  </a:schemeClr>
                </a:solidFill>
                <a:latin typeface="+mj-lt"/>
                <a:ea typeface="微软雅黑" pitchFamily="34" charset="-122"/>
                <a:cs typeface="+mj-cs"/>
              </a:rPr>
              <a:t>    2.2 </a:t>
            </a:r>
            <a:r>
              <a:rPr lang="zh-CN" altLang="en-US" sz="2000" kern="0" dirty="0">
                <a:solidFill>
                  <a:schemeClr val="bg1">
                    <a:lumMod val="50000"/>
                  </a:schemeClr>
                </a:solidFill>
                <a:latin typeface="+mj-lt"/>
                <a:ea typeface="微软雅黑" pitchFamily="34" charset="-122"/>
                <a:cs typeface="+mj-cs"/>
              </a:rPr>
              <a:t>因特网信息的查找</a:t>
            </a:r>
            <a:endParaRPr lang="en-US" altLang="zh-CN" sz="2000" kern="0" dirty="0">
              <a:solidFill>
                <a:schemeClr val="bg1">
                  <a:lumMod val="50000"/>
                </a:schemeClr>
              </a:solidFill>
              <a:latin typeface="+mj-lt"/>
              <a:ea typeface="微软雅黑" pitchFamily="34" charset="-122"/>
              <a:cs typeface="+mj-cs"/>
            </a:endParaRPr>
          </a:p>
          <a:p>
            <a:pPr>
              <a:lnSpc>
                <a:spcPct val="150000"/>
              </a:lnSpc>
              <a:defRPr/>
            </a:pPr>
            <a:r>
              <a:rPr lang="en-US" altLang="zh-CN" sz="2000" kern="0" dirty="0">
                <a:solidFill>
                  <a:schemeClr val="bg1">
                    <a:lumMod val="50000"/>
                  </a:schemeClr>
                </a:solidFill>
                <a:latin typeface="+mj-lt"/>
                <a:ea typeface="微软雅黑" pitchFamily="34" charset="-122"/>
                <a:cs typeface="+mj-cs"/>
              </a:rPr>
              <a:t>    2.3 </a:t>
            </a:r>
            <a:r>
              <a:rPr lang="zh-CN" altLang="en-US" sz="2000" kern="0" dirty="0">
                <a:solidFill>
                  <a:schemeClr val="bg1">
                    <a:lumMod val="50000"/>
                  </a:schemeClr>
                </a:solidFill>
                <a:latin typeface="+mj-lt"/>
                <a:ea typeface="微软雅黑" pitchFamily="34" charset="-122"/>
                <a:cs typeface="+mj-cs"/>
              </a:rPr>
              <a:t>文件的下载</a:t>
            </a:r>
            <a:endParaRPr lang="en-US" altLang="zh-CN" sz="2000" kern="0" dirty="0">
              <a:solidFill>
                <a:schemeClr val="bg1">
                  <a:lumMod val="50000"/>
                </a:schemeClr>
              </a:solidFill>
              <a:latin typeface="+mj-lt"/>
              <a:ea typeface="微软雅黑" pitchFamily="34" charset="-122"/>
              <a:cs typeface="+mj-cs"/>
            </a:endParaRPr>
          </a:p>
          <a:p>
            <a:pPr>
              <a:lnSpc>
                <a:spcPct val="150000"/>
              </a:lnSpc>
              <a:defRPr/>
            </a:pPr>
            <a:r>
              <a:rPr lang="en-US" altLang="zh-CN" sz="2000" kern="0" dirty="0">
                <a:solidFill>
                  <a:schemeClr val="bg1">
                    <a:lumMod val="50000"/>
                  </a:schemeClr>
                </a:solidFill>
                <a:latin typeface="+mj-lt"/>
                <a:ea typeface="微软雅黑" pitchFamily="34" charset="-122"/>
                <a:cs typeface="+mj-cs"/>
              </a:rPr>
              <a:t>    2.4 </a:t>
            </a:r>
            <a:r>
              <a:rPr lang="zh-CN" altLang="en-US" sz="2000" kern="0" dirty="0">
                <a:solidFill>
                  <a:schemeClr val="bg1">
                    <a:lumMod val="50000"/>
                  </a:schemeClr>
                </a:solidFill>
                <a:latin typeface="+mj-lt"/>
                <a:ea typeface="微软雅黑" pitchFamily="34" charset="-122"/>
                <a:cs typeface="+mj-cs"/>
              </a:rPr>
              <a:t>网络数据库的信息检索</a:t>
            </a:r>
          </a:p>
        </p:txBody>
      </p:sp>
      <p:sp>
        <p:nvSpPr>
          <p:cNvPr id="3" name="矩形 2"/>
          <p:cNvSpPr/>
          <p:nvPr/>
        </p:nvSpPr>
        <p:spPr>
          <a:xfrm>
            <a:off x="395288" y="0"/>
            <a:ext cx="7993062" cy="1431925"/>
          </a:xfrm>
          <a:prstGeom prst="rect">
            <a:avLst/>
          </a:prstGeom>
        </p:spPr>
        <p:txBody>
          <a:bodyPr>
            <a:spAutoFit/>
          </a:bodyPr>
          <a:lstStyle/>
          <a:p>
            <a:pPr>
              <a:lnSpc>
                <a:spcPct val="250000"/>
              </a:lnSpc>
              <a:defRPr/>
            </a:pPr>
            <a:r>
              <a:rPr lang="en-US" altLang="zh-CN" sz="2400" kern="0" dirty="0">
                <a:solidFill>
                  <a:schemeClr val="accent2">
                    <a:lumMod val="50000"/>
                  </a:schemeClr>
                </a:solidFill>
                <a:latin typeface="微软雅黑" panose="020B0503020204020204" pitchFamily="34" charset="-122"/>
                <a:ea typeface="微软雅黑" panose="020B0503020204020204" pitchFamily="34" charset="-122"/>
              </a:rPr>
              <a:t>《</a:t>
            </a:r>
            <a:r>
              <a:rPr lang="zh-CN" altLang="en-US" sz="2400" kern="0" dirty="0">
                <a:solidFill>
                  <a:schemeClr val="accent2">
                    <a:lumMod val="50000"/>
                  </a:schemeClr>
                </a:solidFill>
                <a:latin typeface="微软雅黑" panose="020B0503020204020204" pitchFamily="34" charset="-122"/>
                <a:ea typeface="微软雅黑" panose="020B0503020204020204" pitchFamily="34" charset="-122"/>
              </a:rPr>
              <a:t>信息技术基础</a:t>
            </a:r>
            <a:r>
              <a:rPr lang="en-US" altLang="zh-CN" sz="2400" kern="0" dirty="0">
                <a:solidFill>
                  <a:schemeClr val="accent2">
                    <a:lumMod val="50000"/>
                  </a:schemeClr>
                </a:solidFill>
                <a:latin typeface="微软雅黑" panose="020B0503020204020204" pitchFamily="34" charset="-122"/>
                <a:ea typeface="微软雅黑" panose="020B0503020204020204" pitchFamily="34" charset="-122"/>
              </a:rPr>
              <a:t>》</a:t>
            </a:r>
            <a:r>
              <a:rPr lang="zh-CN" altLang="en-US" sz="2400" kern="0" dirty="0">
                <a:solidFill>
                  <a:schemeClr val="accent2">
                    <a:lumMod val="50000"/>
                  </a:schemeClr>
                </a:solidFill>
                <a:latin typeface="微软雅黑" panose="020B0503020204020204" pitchFamily="34" charset="-122"/>
                <a:ea typeface="微软雅黑" panose="020B0503020204020204" pitchFamily="34" charset="-122"/>
              </a:rPr>
              <a:t>（必修）</a:t>
            </a:r>
            <a:endParaRPr lang="en-US" altLang="zh-CN" sz="2400" kern="0" dirty="0">
              <a:solidFill>
                <a:schemeClr val="accent2">
                  <a:lumMod val="50000"/>
                </a:schemeClr>
              </a:solidFill>
              <a:latin typeface="微软雅黑" panose="020B0503020204020204" pitchFamily="34" charset="-122"/>
              <a:ea typeface="微软雅黑" panose="020B0503020204020204" pitchFamily="34" charset="-122"/>
            </a:endParaRPr>
          </a:p>
          <a:p>
            <a:pPr>
              <a:lnSpc>
                <a:spcPct val="150000"/>
              </a:lnSpc>
              <a:defRPr/>
            </a:pPr>
            <a:r>
              <a:rPr lang="zh-CN" altLang="en-US" kern="0" dirty="0">
                <a:effectLst>
                  <a:outerShdw blurRad="38100" dist="38100" dir="2700000" algn="tl">
                    <a:srgbClr val="000000">
                      <a:alpha val="43137"/>
                    </a:srgbClr>
                  </a:outerShdw>
                </a:effectLst>
                <a:ea typeface="微软雅黑" pitchFamily="34" charset="-122"/>
              </a:rPr>
              <a:t>   </a:t>
            </a:r>
            <a:endParaRPr lang="zh-CN" altLang="en-US" kern="0" dirty="0">
              <a:solidFill>
                <a:schemeClr val="bg1">
                  <a:lumMod val="50000"/>
                </a:schemeClr>
              </a:solidFill>
              <a:effectLst>
                <a:outerShdw blurRad="38100" dist="38100" dir="2700000" algn="tl">
                  <a:srgbClr val="000000">
                    <a:alpha val="43137"/>
                  </a:srgbClr>
                </a:outerShdw>
              </a:effectLst>
              <a:ea typeface="微软雅黑" pitchFamily="34"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txBox="1">
            <a:spLocks noChangeArrowheads="1"/>
          </p:cNvSpPr>
          <p:nvPr/>
        </p:nvSpPr>
        <p:spPr bwMode="auto">
          <a:xfrm>
            <a:off x="1319213" y="981075"/>
            <a:ext cx="7772400" cy="3168650"/>
          </a:xfrm>
          <a:prstGeom prst="rect">
            <a:avLst/>
          </a:prstGeom>
          <a:noFill/>
          <a:ln w="9525">
            <a:noFill/>
            <a:miter lim="800000"/>
            <a:headEnd/>
            <a:tailEnd/>
          </a:ln>
          <a:effectLst/>
        </p:spPr>
        <p:txBody>
          <a:bodyPr anchor="ctr"/>
          <a:lstStyle/>
          <a:p>
            <a:pPr>
              <a:lnSpc>
                <a:spcPct val="250000"/>
              </a:lnSpc>
              <a:defRPr/>
            </a:pPr>
            <a:r>
              <a:rPr lang="zh-CN" altLang="en-US" sz="4000" kern="0" dirty="0">
                <a:solidFill>
                  <a:srgbClr val="0070C0"/>
                </a:solidFill>
                <a:effectLst>
                  <a:outerShdw blurRad="38100" dist="38100" dir="2700000" algn="tl">
                    <a:srgbClr val="000000">
                      <a:alpha val="43137"/>
                    </a:srgbClr>
                  </a:outerShdw>
                </a:effectLst>
                <a:latin typeface="+mj-lt"/>
                <a:ea typeface="微软雅黑" pitchFamily="34" charset="-122"/>
                <a:cs typeface="+mj-cs"/>
              </a:rPr>
              <a:t>第二章： 信息获取</a:t>
            </a:r>
            <a:endParaRPr lang="en-US" altLang="zh-CN" sz="4000" kern="0" dirty="0">
              <a:solidFill>
                <a:srgbClr val="0070C0"/>
              </a:solidFill>
              <a:effectLst>
                <a:outerShdw blurRad="38100" dist="38100" dir="2700000" algn="tl">
                  <a:srgbClr val="000000">
                    <a:alpha val="43137"/>
                  </a:srgbClr>
                </a:outerShdw>
              </a:effectLst>
              <a:latin typeface="+mj-lt"/>
              <a:ea typeface="微软雅黑" pitchFamily="34" charset="-122"/>
              <a:cs typeface="+mj-cs"/>
            </a:endParaRPr>
          </a:p>
          <a:p>
            <a:pPr>
              <a:lnSpc>
                <a:spcPct val="150000"/>
              </a:lnSpc>
              <a:defRPr/>
            </a:pPr>
            <a:r>
              <a:rPr lang="en-US" altLang="zh-CN" sz="2000" kern="0" dirty="0">
                <a:solidFill>
                  <a:schemeClr val="bg1">
                    <a:lumMod val="50000"/>
                  </a:schemeClr>
                </a:solidFill>
                <a:latin typeface="+mj-lt"/>
                <a:ea typeface="微软雅黑" pitchFamily="34" charset="-122"/>
                <a:cs typeface="+mj-cs"/>
              </a:rPr>
              <a:t>    </a:t>
            </a:r>
            <a:r>
              <a:rPr lang="en-US" altLang="zh-CN" sz="2000" kern="0" dirty="0">
                <a:solidFill>
                  <a:schemeClr val="tx1">
                    <a:lumMod val="95000"/>
                    <a:lumOff val="5000"/>
                  </a:schemeClr>
                </a:solidFill>
                <a:latin typeface="+mj-lt"/>
                <a:ea typeface="微软雅黑" pitchFamily="34" charset="-122"/>
                <a:cs typeface="+mj-cs"/>
              </a:rPr>
              <a:t>2.1</a:t>
            </a:r>
            <a:r>
              <a:rPr lang="zh-CN" altLang="en-US" sz="2000" kern="0" dirty="0">
                <a:solidFill>
                  <a:schemeClr val="tx1">
                    <a:lumMod val="95000"/>
                    <a:lumOff val="5000"/>
                  </a:schemeClr>
                </a:solidFill>
                <a:latin typeface="+mj-lt"/>
                <a:ea typeface="微软雅黑" pitchFamily="34" charset="-122"/>
                <a:cs typeface="+mj-cs"/>
              </a:rPr>
              <a:t> 信息获取的一般过程</a:t>
            </a:r>
            <a:endParaRPr lang="en-US" altLang="zh-CN" sz="2000" kern="0" dirty="0">
              <a:solidFill>
                <a:schemeClr val="tx1">
                  <a:lumMod val="95000"/>
                  <a:lumOff val="5000"/>
                </a:schemeClr>
              </a:solidFill>
              <a:latin typeface="+mj-lt"/>
              <a:ea typeface="微软雅黑" pitchFamily="34" charset="-122"/>
              <a:cs typeface="+mj-cs"/>
            </a:endParaRPr>
          </a:p>
          <a:p>
            <a:pPr>
              <a:lnSpc>
                <a:spcPct val="150000"/>
              </a:lnSpc>
              <a:defRPr/>
            </a:pPr>
            <a:r>
              <a:rPr lang="en-US" altLang="zh-CN" sz="2000" kern="0" dirty="0">
                <a:solidFill>
                  <a:schemeClr val="bg1">
                    <a:lumMod val="50000"/>
                  </a:schemeClr>
                </a:solidFill>
                <a:latin typeface="+mj-lt"/>
                <a:ea typeface="微软雅黑" pitchFamily="34" charset="-122"/>
                <a:cs typeface="+mj-cs"/>
              </a:rPr>
              <a:t>    2.2 </a:t>
            </a:r>
            <a:r>
              <a:rPr lang="zh-CN" altLang="en-US" sz="2000" kern="0" dirty="0">
                <a:solidFill>
                  <a:schemeClr val="bg1">
                    <a:lumMod val="50000"/>
                  </a:schemeClr>
                </a:solidFill>
                <a:latin typeface="+mj-lt"/>
                <a:ea typeface="微软雅黑" pitchFamily="34" charset="-122"/>
                <a:cs typeface="+mj-cs"/>
              </a:rPr>
              <a:t>因特网信息的查找</a:t>
            </a:r>
            <a:endParaRPr lang="en-US" altLang="zh-CN" sz="2000" kern="0" dirty="0">
              <a:solidFill>
                <a:schemeClr val="bg1">
                  <a:lumMod val="50000"/>
                </a:schemeClr>
              </a:solidFill>
              <a:latin typeface="+mj-lt"/>
              <a:ea typeface="微软雅黑" pitchFamily="34" charset="-122"/>
              <a:cs typeface="+mj-cs"/>
            </a:endParaRPr>
          </a:p>
          <a:p>
            <a:pPr>
              <a:lnSpc>
                <a:spcPct val="150000"/>
              </a:lnSpc>
              <a:defRPr/>
            </a:pPr>
            <a:r>
              <a:rPr lang="en-US" altLang="zh-CN" sz="2000" kern="0" dirty="0">
                <a:solidFill>
                  <a:schemeClr val="bg1">
                    <a:lumMod val="50000"/>
                  </a:schemeClr>
                </a:solidFill>
                <a:latin typeface="+mj-lt"/>
                <a:ea typeface="微软雅黑" pitchFamily="34" charset="-122"/>
                <a:cs typeface="+mj-cs"/>
              </a:rPr>
              <a:t>    2.3 </a:t>
            </a:r>
            <a:r>
              <a:rPr lang="zh-CN" altLang="en-US" sz="2000" kern="0" dirty="0">
                <a:solidFill>
                  <a:schemeClr val="bg1">
                    <a:lumMod val="50000"/>
                  </a:schemeClr>
                </a:solidFill>
                <a:latin typeface="+mj-lt"/>
                <a:ea typeface="微软雅黑" pitchFamily="34" charset="-122"/>
                <a:cs typeface="+mj-cs"/>
              </a:rPr>
              <a:t>文件的下载</a:t>
            </a:r>
            <a:endParaRPr lang="en-US" altLang="zh-CN" sz="2000" kern="0" dirty="0">
              <a:solidFill>
                <a:schemeClr val="bg1">
                  <a:lumMod val="50000"/>
                </a:schemeClr>
              </a:solidFill>
              <a:latin typeface="+mj-lt"/>
              <a:ea typeface="微软雅黑" pitchFamily="34" charset="-122"/>
              <a:cs typeface="+mj-cs"/>
            </a:endParaRPr>
          </a:p>
          <a:p>
            <a:pPr>
              <a:lnSpc>
                <a:spcPct val="150000"/>
              </a:lnSpc>
              <a:defRPr/>
            </a:pPr>
            <a:r>
              <a:rPr lang="en-US" altLang="zh-CN" sz="2000" kern="0" dirty="0">
                <a:solidFill>
                  <a:schemeClr val="bg1">
                    <a:lumMod val="50000"/>
                  </a:schemeClr>
                </a:solidFill>
                <a:latin typeface="+mj-lt"/>
                <a:ea typeface="微软雅黑" pitchFamily="34" charset="-122"/>
                <a:cs typeface="+mj-cs"/>
              </a:rPr>
              <a:t>    2.4 </a:t>
            </a:r>
            <a:r>
              <a:rPr lang="zh-CN" altLang="en-US" sz="2000" kern="0" dirty="0">
                <a:solidFill>
                  <a:schemeClr val="bg1">
                    <a:lumMod val="50000"/>
                  </a:schemeClr>
                </a:solidFill>
                <a:latin typeface="+mj-lt"/>
                <a:ea typeface="微软雅黑" pitchFamily="34" charset="-122"/>
                <a:cs typeface="+mj-cs"/>
              </a:rPr>
              <a:t>网络数据库的信息检索</a:t>
            </a:r>
          </a:p>
        </p:txBody>
      </p:sp>
      <p:sp>
        <p:nvSpPr>
          <p:cNvPr id="3" name="矩形 2"/>
          <p:cNvSpPr/>
          <p:nvPr/>
        </p:nvSpPr>
        <p:spPr>
          <a:xfrm>
            <a:off x="395288" y="0"/>
            <a:ext cx="7993062" cy="1431925"/>
          </a:xfrm>
          <a:prstGeom prst="rect">
            <a:avLst/>
          </a:prstGeom>
        </p:spPr>
        <p:txBody>
          <a:bodyPr>
            <a:spAutoFit/>
          </a:bodyPr>
          <a:lstStyle/>
          <a:p>
            <a:pPr>
              <a:lnSpc>
                <a:spcPct val="250000"/>
              </a:lnSpc>
              <a:defRPr/>
            </a:pPr>
            <a:r>
              <a:rPr lang="en-US" altLang="zh-CN" sz="2400" kern="0" dirty="0">
                <a:solidFill>
                  <a:schemeClr val="accent2">
                    <a:lumMod val="50000"/>
                  </a:schemeClr>
                </a:solidFill>
                <a:latin typeface="微软雅黑" panose="020B0503020204020204" pitchFamily="34" charset="-122"/>
                <a:ea typeface="微软雅黑" panose="020B0503020204020204" pitchFamily="34" charset="-122"/>
              </a:rPr>
              <a:t>《</a:t>
            </a:r>
            <a:r>
              <a:rPr lang="zh-CN" altLang="en-US" sz="2400" kern="0" dirty="0">
                <a:solidFill>
                  <a:schemeClr val="accent2">
                    <a:lumMod val="50000"/>
                  </a:schemeClr>
                </a:solidFill>
                <a:latin typeface="微软雅黑" panose="020B0503020204020204" pitchFamily="34" charset="-122"/>
                <a:ea typeface="微软雅黑" panose="020B0503020204020204" pitchFamily="34" charset="-122"/>
              </a:rPr>
              <a:t>信息技术基础</a:t>
            </a:r>
            <a:r>
              <a:rPr lang="en-US" altLang="zh-CN" sz="2400" kern="0" dirty="0">
                <a:solidFill>
                  <a:schemeClr val="accent2">
                    <a:lumMod val="50000"/>
                  </a:schemeClr>
                </a:solidFill>
                <a:latin typeface="微软雅黑" panose="020B0503020204020204" pitchFamily="34" charset="-122"/>
                <a:ea typeface="微软雅黑" panose="020B0503020204020204" pitchFamily="34" charset="-122"/>
              </a:rPr>
              <a:t>》</a:t>
            </a:r>
            <a:r>
              <a:rPr lang="zh-CN" altLang="en-US" sz="2400" kern="0" dirty="0">
                <a:solidFill>
                  <a:schemeClr val="accent2">
                    <a:lumMod val="50000"/>
                  </a:schemeClr>
                </a:solidFill>
                <a:latin typeface="微软雅黑" panose="020B0503020204020204" pitchFamily="34" charset="-122"/>
                <a:ea typeface="微软雅黑" panose="020B0503020204020204" pitchFamily="34" charset="-122"/>
              </a:rPr>
              <a:t>（必修）</a:t>
            </a:r>
            <a:endParaRPr lang="en-US" altLang="zh-CN" sz="2400" kern="0" dirty="0">
              <a:solidFill>
                <a:schemeClr val="accent2">
                  <a:lumMod val="50000"/>
                </a:schemeClr>
              </a:solidFill>
              <a:latin typeface="微软雅黑" panose="020B0503020204020204" pitchFamily="34" charset="-122"/>
              <a:ea typeface="微软雅黑" panose="020B0503020204020204" pitchFamily="34" charset="-122"/>
            </a:endParaRPr>
          </a:p>
          <a:p>
            <a:pPr>
              <a:lnSpc>
                <a:spcPct val="150000"/>
              </a:lnSpc>
              <a:defRPr/>
            </a:pPr>
            <a:r>
              <a:rPr lang="zh-CN" altLang="en-US" kern="0" dirty="0">
                <a:effectLst>
                  <a:outerShdw blurRad="38100" dist="38100" dir="2700000" algn="tl">
                    <a:srgbClr val="000000">
                      <a:alpha val="43137"/>
                    </a:srgbClr>
                  </a:outerShdw>
                </a:effectLst>
                <a:ea typeface="微软雅黑" pitchFamily="34" charset="-122"/>
              </a:rPr>
              <a:t>   </a:t>
            </a:r>
            <a:endParaRPr lang="zh-CN" altLang="en-US" kern="0" dirty="0">
              <a:solidFill>
                <a:schemeClr val="bg1">
                  <a:lumMod val="50000"/>
                </a:schemeClr>
              </a:solidFill>
              <a:effectLst>
                <a:outerShdw blurRad="38100" dist="38100" dir="2700000" algn="tl">
                  <a:srgbClr val="000000">
                    <a:alpha val="43137"/>
                  </a:srgbClr>
                </a:outerShdw>
              </a:effectLst>
              <a:ea typeface="微软雅黑" pitchFamily="34"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Shape 120"/>
          <p:cNvSpPr>
            <a:spLocks noChangeArrowheads="1"/>
          </p:cNvSpPr>
          <p:nvPr/>
        </p:nvSpPr>
        <p:spPr bwMode="auto">
          <a:xfrm>
            <a:off x="900113" y="765175"/>
            <a:ext cx="4924425" cy="3683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400000"/>
                <a:headEnd/>
                <a:tailEnd/>
              </a14:hiddenLine>
            </a:ext>
          </a:extLst>
        </p:spPr>
        <p:txBody>
          <a:bodyPr wrap="none" lIns="0" tIns="0" rIns="0" bIns="0">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r>
              <a:rPr lang="zh-CN" altLang="en-US" sz="2400">
                <a:solidFill>
                  <a:srgbClr val="C00000"/>
                </a:solidFill>
                <a:latin typeface="微软雅黑" pitchFamily="34" charset="-122"/>
                <a:ea typeface="微软雅黑" pitchFamily="34" charset="-122"/>
                <a:sym typeface="微软雅黑" pitchFamily="34" charset="-122"/>
              </a:rPr>
              <a:t>教材案例：</a:t>
            </a:r>
            <a:r>
              <a:rPr lang="zh-CN" altLang="zh-CN" sz="2400">
                <a:solidFill>
                  <a:srgbClr val="C00000"/>
                </a:solidFill>
                <a:latin typeface="微软雅黑" pitchFamily="34" charset="-122"/>
                <a:ea typeface="微软雅黑" pitchFamily="34" charset="-122"/>
                <a:sym typeface="微软雅黑" pitchFamily="34" charset="-122"/>
              </a:rPr>
              <a:t>获取周日郊区的天气信息</a:t>
            </a:r>
          </a:p>
        </p:txBody>
      </p:sp>
      <p:pic>
        <p:nvPicPr>
          <p:cNvPr id="3" name="图片 2"/>
          <p:cNvPicPr>
            <a:picLocks noChangeAspect="1"/>
          </p:cNvPicPr>
          <p:nvPr/>
        </p:nvPicPr>
        <p:blipFill>
          <a:blip r:embed="rId2">
            <a:clrChange>
              <a:clrFrom>
                <a:srgbClr val="FEFEFE"/>
              </a:clrFrom>
              <a:clrTo>
                <a:srgbClr val="FEFEFE">
                  <a:alpha val="0"/>
                </a:srgbClr>
              </a:clrTo>
            </a:clrChange>
            <a:extLst>
              <a:ext uri="{28A0092B-C50C-407E-A947-70E740481C1C}">
                <a14:useLocalDpi xmlns="" xmlns:a14="http://schemas.microsoft.com/office/drawing/2010/main" val="0"/>
              </a:ext>
            </a:extLst>
          </a:blip>
          <a:stretch>
            <a:fillRect/>
          </a:stretch>
        </p:blipFill>
        <p:spPr>
          <a:xfrm>
            <a:off x="251520" y="1628800"/>
            <a:ext cx="4851129" cy="3802236"/>
          </a:xfrm>
          <a:prstGeom prst="rect">
            <a:avLst/>
          </a:prstGeom>
        </p:spPr>
      </p:pic>
      <p:grpSp>
        <p:nvGrpSpPr>
          <p:cNvPr id="7" name="组合 6"/>
          <p:cNvGrpSpPr/>
          <p:nvPr/>
        </p:nvGrpSpPr>
        <p:grpSpPr>
          <a:xfrm>
            <a:off x="4932040" y="1736812"/>
            <a:ext cx="2736304" cy="432048"/>
            <a:chOff x="4932040" y="1736812"/>
            <a:chExt cx="2736304" cy="432048"/>
          </a:xfrm>
        </p:grpSpPr>
        <p:sp>
          <p:nvSpPr>
            <p:cNvPr id="4" name="圆角矩形 3"/>
            <p:cNvSpPr/>
            <p:nvPr/>
          </p:nvSpPr>
          <p:spPr bwMode="auto">
            <a:xfrm>
              <a:off x="5595474" y="1736812"/>
              <a:ext cx="2072870" cy="432048"/>
            </a:xfrm>
            <a:prstGeom prst="roundRect">
              <a:avLst/>
            </a:prstGeom>
            <a:solidFill>
              <a:schemeClr val="bg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r>
                <a:rPr lang="en-US" altLang="zh-CN" dirty="0" smtClean="0">
                  <a:solidFill>
                    <a:srgbClr val="990000"/>
                  </a:solidFill>
                  <a:latin typeface="微软雅黑" panose="020B0503020204020204" pitchFamily="34" charset="-122"/>
                  <a:ea typeface="微软雅黑" panose="020B0503020204020204" pitchFamily="34" charset="-122"/>
                </a:rPr>
                <a:t>1</a:t>
              </a:r>
              <a:r>
                <a:rPr lang="zh-CN" altLang="en-US" dirty="0" smtClean="0">
                  <a:solidFill>
                    <a:srgbClr val="990000"/>
                  </a:solidFill>
                  <a:latin typeface="微软雅黑" panose="020B0503020204020204" pitchFamily="34" charset="-122"/>
                  <a:ea typeface="微软雅黑" panose="020B0503020204020204" pitchFamily="34" charset="-122"/>
                </a:rPr>
                <a:t>、定位信息需求</a:t>
              </a:r>
            </a:p>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dirty="0" smtClean="0">
                <a:ln>
                  <a:noFill/>
                </a:ln>
                <a:solidFill>
                  <a:schemeClr val="tx1"/>
                </a:solidFill>
                <a:effectLst/>
                <a:latin typeface="Arial" charset="0"/>
                <a:ea typeface="宋体" pitchFamily="2" charset="-122"/>
              </a:endParaRPr>
            </a:p>
          </p:txBody>
        </p:sp>
        <p:cxnSp>
          <p:nvCxnSpPr>
            <p:cNvPr id="6" name="直接连接符 5"/>
            <p:cNvCxnSpPr/>
            <p:nvPr/>
          </p:nvCxnSpPr>
          <p:spPr bwMode="auto">
            <a:xfrm>
              <a:off x="4932040" y="1952836"/>
              <a:ext cx="504056" cy="0"/>
            </a:xfrm>
            <a:prstGeom prst="line">
              <a:avLst/>
            </a:prstGeom>
            <a:ln w="38100">
              <a:prstDash val="sysDash"/>
              <a:headEnd type="none" w="med" len="med"/>
              <a:tailEnd type="none" w="med" len="med"/>
            </a:ln>
            <a:extLst/>
          </p:spPr>
          <p:style>
            <a:lnRef idx="1">
              <a:schemeClr val="accent2"/>
            </a:lnRef>
            <a:fillRef idx="0">
              <a:schemeClr val="accent2"/>
            </a:fillRef>
            <a:effectRef idx="0">
              <a:schemeClr val="accent2"/>
            </a:effectRef>
            <a:fontRef idx="minor">
              <a:schemeClr val="tx1"/>
            </a:fontRef>
          </p:style>
        </p:cxnSp>
      </p:grpSp>
      <p:grpSp>
        <p:nvGrpSpPr>
          <p:cNvPr id="10" name="组合 9"/>
          <p:cNvGrpSpPr/>
          <p:nvPr/>
        </p:nvGrpSpPr>
        <p:grpSpPr>
          <a:xfrm>
            <a:off x="4932040" y="2852936"/>
            <a:ext cx="2880320" cy="432048"/>
            <a:chOff x="4932040" y="1700808"/>
            <a:chExt cx="2880320" cy="432048"/>
          </a:xfrm>
          <a:solidFill>
            <a:schemeClr val="bg1"/>
          </a:solidFill>
        </p:grpSpPr>
        <p:sp>
          <p:nvSpPr>
            <p:cNvPr id="11" name="圆角矩形 10"/>
            <p:cNvSpPr/>
            <p:nvPr/>
          </p:nvSpPr>
          <p:spPr bwMode="auto">
            <a:xfrm>
              <a:off x="5595474" y="1700808"/>
              <a:ext cx="2216886" cy="432048"/>
            </a:xfrm>
            <a:prstGeom prst="roundRect">
              <a:avLst/>
            </a:prstGeom>
            <a:grp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r>
                <a:rPr lang="en-US" altLang="zh-CN" dirty="0" smtClean="0">
                  <a:solidFill>
                    <a:srgbClr val="990000"/>
                  </a:solidFill>
                  <a:latin typeface="微软雅黑" panose="020B0503020204020204" pitchFamily="34" charset="-122"/>
                  <a:ea typeface="微软雅黑" panose="020B0503020204020204" pitchFamily="34" charset="-122"/>
                </a:rPr>
                <a:t>2</a:t>
              </a:r>
              <a:r>
                <a:rPr lang="zh-CN" altLang="en-US" dirty="0" smtClean="0">
                  <a:solidFill>
                    <a:srgbClr val="990000"/>
                  </a:solidFill>
                  <a:latin typeface="微软雅黑" panose="020B0503020204020204" pitchFamily="34" charset="-122"/>
                  <a:ea typeface="微软雅黑" panose="020B0503020204020204" pitchFamily="34" charset="-122"/>
                </a:rPr>
                <a:t>、选择信息来源 </a:t>
              </a:r>
              <a:endParaRPr kumimoji="0" lang="zh-CN" altLang="en-US" sz="1800" b="1" i="0" u="none" strike="noStrike" cap="none" normalizeH="0" baseline="0" dirty="0" smtClean="0">
                <a:ln>
                  <a:noFill/>
                </a:ln>
                <a:solidFill>
                  <a:schemeClr val="tx1"/>
                </a:solidFill>
                <a:effectLst/>
                <a:latin typeface="Arial" charset="0"/>
                <a:ea typeface="宋体" pitchFamily="2" charset="-122"/>
              </a:endParaRPr>
            </a:p>
          </p:txBody>
        </p:sp>
        <p:cxnSp>
          <p:nvCxnSpPr>
            <p:cNvPr id="12" name="直接连接符 11"/>
            <p:cNvCxnSpPr/>
            <p:nvPr/>
          </p:nvCxnSpPr>
          <p:spPr bwMode="auto">
            <a:xfrm>
              <a:off x="4932040" y="1952836"/>
              <a:ext cx="504056" cy="0"/>
            </a:xfrm>
            <a:prstGeom prst="line">
              <a:avLst/>
            </a:prstGeom>
            <a:grpFill/>
            <a:ln w="38100">
              <a:prstDash val="sysDash"/>
              <a:headEnd type="none" w="med" len="med"/>
              <a:tailEnd type="none" w="med" len="med"/>
            </a:ln>
            <a:extLst/>
          </p:spPr>
          <p:style>
            <a:lnRef idx="1">
              <a:schemeClr val="accent2"/>
            </a:lnRef>
            <a:fillRef idx="0">
              <a:schemeClr val="accent2"/>
            </a:fillRef>
            <a:effectRef idx="0">
              <a:schemeClr val="accent2"/>
            </a:effectRef>
            <a:fontRef idx="minor">
              <a:schemeClr val="tx1"/>
            </a:fontRef>
          </p:style>
        </p:cxnSp>
      </p:grpSp>
      <p:grpSp>
        <p:nvGrpSpPr>
          <p:cNvPr id="13" name="组合 12"/>
          <p:cNvGrpSpPr/>
          <p:nvPr/>
        </p:nvGrpSpPr>
        <p:grpSpPr>
          <a:xfrm>
            <a:off x="4644008" y="3681028"/>
            <a:ext cx="3960440" cy="432048"/>
            <a:chOff x="4932040" y="1700808"/>
            <a:chExt cx="3960440" cy="432048"/>
          </a:xfrm>
          <a:solidFill>
            <a:schemeClr val="bg1"/>
          </a:solidFill>
        </p:grpSpPr>
        <p:sp>
          <p:nvSpPr>
            <p:cNvPr id="14" name="圆角矩形 13"/>
            <p:cNvSpPr/>
            <p:nvPr/>
          </p:nvSpPr>
          <p:spPr bwMode="auto">
            <a:xfrm>
              <a:off x="5292080" y="1700808"/>
              <a:ext cx="3600400" cy="432048"/>
            </a:xfrm>
            <a:prstGeom prst="roundRect">
              <a:avLst/>
            </a:prstGeom>
            <a:grp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r>
                <a:rPr lang="en-US" altLang="zh-CN" dirty="0" smtClean="0">
                  <a:solidFill>
                    <a:srgbClr val="990000"/>
                  </a:solidFill>
                  <a:latin typeface="微软雅黑" panose="020B0503020204020204" pitchFamily="34" charset="-122"/>
                  <a:ea typeface="微软雅黑" panose="020B0503020204020204" pitchFamily="34" charset="-122"/>
                </a:rPr>
                <a:t>3</a:t>
              </a:r>
              <a:r>
                <a:rPr lang="zh-CN" altLang="en-US" dirty="0" smtClean="0">
                  <a:solidFill>
                    <a:srgbClr val="990000"/>
                  </a:solidFill>
                  <a:latin typeface="微软雅黑" panose="020B0503020204020204" pitchFamily="34" charset="-122"/>
                  <a:ea typeface="微软雅黑" panose="020B0503020204020204" pitchFamily="34" charset="-122"/>
                </a:rPr>
                <a:t>、确定信息获取方法，获取信息 </a:t>
              </a:r>
              <a:endParaRPr kumimoji="0" lang="zh-CN" altLang="en-US" sz="1800" b="1" i="0" u="none" strike="noStrike" cap="none" normalizeH="0" baseline="0" dirty="0" smtClean="0">
                <a:ln>
                  <a:noFill/>
                </a:ln>
                <a:solidFill>
                  <a:schemeClr val="tx1"/>
                </a:solidFill>
                <a:effectLst/>
                <a:latin typeface="Arial" charset="0"/>
                <a:ea typeface="宋体" pitchFamily="2" charset="-122"/>
              </a:endParaRPr>
            </a:p>
          </p:txBody>
        </p:sp>
        <p:cxnSp>
          <p:nvCxnSpPr>
            <p:cNvPr id="15" name="直接连接符 14"/>
            <p:cNvCxnSpPr/>
            <p:nvPr/>
          </p:nvCxnSpPr>
          <p:spPr bwMode="auto">
            <a:xfrm>
              <a:off x="4932040" y="1952836"/>
              <a:ext cx="288032" cy="0"/>
            </a:xfrm>
            <a:prstGeom prst="line">
              <a:avLst/>
            </a:prstGeom>
            <a:grpFill/>
            <a:ln w="38100">
              <a:prstDash val="sysDash"/>
              <a:headEnd type="none" w="med" len="med"/>
              <a:tailEnd type="none" w="med" len="med"/>
            </a:ln>
            <a:extLst/>
          </p:spPr>
          <p:style>
            <a:lnRef idx="1">
              <a:schemeClr val="accent2"/>
            </a:lnRef>
            <a:fillRef idx="0">
              <a:schemeClr val="accent2"/>
            </a:fillRef>
            <a:effectRef idx="0">
              <a:schemeClr val="accent2"/>
            </a:effectRef>
            <a:fontRef idx="minor">
              <a:schemeClr val="tx1"/>
            </a:fontRef>
          </p:style>
        </p:cxnSp>
      </p:grpSp>
      <p:grpSp>
        <p:nvGrpSpPr>
          <p:cNvPr id="23" name="组合 22"/>
          <p:cNvGrpSpPr/>
          <p:nvPr/>
        </p:nvGrpSpPr>
        <p:grpSpPr>
          <a:xfrm>
            <a:off x="4039621" y="4437112"/>
            <a:ext cx="2404587" cy="432048"/>
            <a:chOff x="4932040" y="1700808"/>
            <a:chExt cx="2404587" cy="432048"/>
          </a:xfrm>
          <a:solidFill>
            <a:schemeClr val="bg1"/>
          </a:solidFill>
        </p:grpSpPr>
        <p:sp>
          <p:nvSpPr>
            <p:cNvPr id="24" name="圆角矩形 23"/>
            <p:cNvSpPr/>
            <p:nvPr/>
          </p:nvSpPr>
          <p:spPr bwMode="auto">
            <a:xfrm>
              <a:off x="5595474" y="1700808"/>
              <a:ext cx="1741153" cy="432048"/>
            </a:xfrm>
            <a:prstGeom prst="roundRect">
              <a:avLst/>
            </a:prstGeom>
            <a:grp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r>
                <a:rPr lang="en-US" altLang="zh-CN" dirty="0" smtClean="0">
                  <a:solidFill>
                    <a:srgbClr val="990000"/>
                  </a:solidFill>
                  <a:latin typeface="微软雅黑" panose="020B0503020204020204" pitchFamily="34" charset="-122"/>
                  <a:ea typeface="微软雅黑" panose="020B0503020204020204" pitchFamily="34" charset="-122"/>
                </a:rPr>
                <a:t>4</a:t>
              </a:r>
              <a:r>
                <a:rPr lang="zh-CN" altLang="en-US" dirty="0" smtClean="0">
                  <a:solidFill>
                    <a:srgbClr val="990000"/>
                  </a:solidFill>
                  <a:latin typeface="微软雅黑" panose="020B0503020204020204" pitchFamily="34" charset="-122"/>
                  <a:ea typeface="微软雅黑" panose="020B0503020204020204" pitchFamily="34" charset="-122"/>
                </a:rPr>
                <a:t>、评价信息 </a:t>
              </a:r>
              <a:endParaRPr kumimoji="0" lang="zh-CN" altLang="en-US" sz="1800" b="1" i="0" u="none" strike="noStrike" cap="none" normalizeH="0" baseline="0" dirty="0" smtClean="0">
                <a:ln>
                  <a:noFill/>
                </a:ln>
                <a:solidFill>
                  <a:schemeClr val="tx1"/>
                </a:solidFill>
                <a:effectLst/>
                <a:latin typeface="Arial" charset="0"/>
                <a:ea typeface="宋体" pitchFamily="2" charset="-122"/>
              </a:endParaRPr>
            </a:p>
          </p:txBody>
        </p:sp>
        <p:cxnSp>
          <p:nvCxnSpPr>
            <p:cNvPr id="25" name="直接连接符 24"/>
            <p:cNvCxnSpPr/>
            <p:nvPr/>
          </p:nvCxnSpPr>
          <p:spPr bwMode="auto">
            <a:xfrm>
              <a:off x="4932040" y="1952836"/>
              <a:ext cx="504056" cy="0"/>
            </a:xfrm>
            <a:prstGeom prst="line">
              <a:avLst/>
            </a:prstGeom>
            <a:grpFill/>
            <a:ln w="38100">
              <a:prstDash val="sysDash"/>
              <a:headEnd type="none" w="med" len="med"/>
              <a:tailEnd type="none" w="med" len="med"/>
            </a:ln>
            <a:extLst/>
          </p:spPr>
          <p:style>
            <a:lnRef idx="1">
              <a:schemeClr val="accent2"/>
            </a:lnRef>
            <a:fillRef idx="0">
              <a:schemeClr val="accent2"/>
            </a:fillRef>
            <a:effectRef idx="0">
              <a:schemeClr val="accent2"/>
            </a:effectRef>
            <a:fontRef idx="minor">
              <a:schemeClr val="tx1"/>
            </a:fontRef>
          </p:style>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wipe(left)">
                                      <p:cBhvr>
                                        <p:cTn id="2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图片 3" descr="C:\Users\Administrator\Desktop\未标题-1.png"/>
          <p:cNvPicPr>
            <a:picLocks noChangeAspect="1"/>
          </p:cNvPicPr>
          <p:nvPr/>
        </p:nvPicPr>
        <p:blipFill rotWithShape="1">
          <a:blip r:embed="rId2">
            <a:clrChange>
              <a:clrFrom>
                <a:srgbClr val="FFFFFF"/>
              </a:clrFrom>
              <a:clrTo>
                <a:srgbClr val="FFFFFF">
                  <a:alpha val="0"/>
                </a:srgbClr>
              </a:clrTo>
            </a:clrChange>
            <a:extLst>
              <a:ext uri="{BEBA8EAE-BF5A-486C-A8C5-ECC9F3942E4B}">
                <a14:imgProps xmlns="" xmlns:a14="http://schemas.microsoft.com/office/drawing/2010/main">
                  <a14:imgLayer r:embed="rId3">
                    <a14:imgEffect>
                      <a14:brightnessContrast contrast="20000"/>
                    </a14:imgEffect>
                  </a14:imgLayer>
                </a14:imgProps>
              </a:ext>
              <a:ext uri="{28A0092B-C50C-407E-A947-70E740481C1C}">
                <a14:useLocalDpi xmlns="" xmlns:a14="http://schemas.microsoft.com/office/drawing/2010/main" val="0"/>
              </a:ext>
            </a:extLst>
          </a:blip>
          <a:srcRect t="50000"/>
          <a:stretch/>
        </p:blipFill>
        <p:spPr bwMode="auto">
          <a:xfrm>
            <a:off x="971550" y="3614142"/>
            <a:ext cx="6973887" cy="76120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文本框 2"/>
          <p:cNvSpPr txBox="1"/>
          <p:nvPr/>
        </p:nvSpPr>
        <p:spPr>
          <a:xfrm>
            <a:off x="827584" y="1196752"/>
            <a:ext cx="4901776" cy="523218"/>
          </a:xfrm>
          <a:prstGeom prst="rect">
            <a:avLst/>
          </a:prstGeom>
          <a:noFill/>
          <a:ln w="12700" cap="flat">
            <a:noFill/>
            <a:miter lim="400000"/>
          </a:ln>
        </p:spPr>
        <p:style>
          <a:lnRef idx="0">
            <a:scrgbClr r="0" g="0" b="0"/>
          </a:lnRef>
          <a:fillRef idx="0">
            <a:scrgbClr r="0" g="0" b="0"/>
          </a:fillRef>
          <a:effectRef idx="0">
            <a:scrgbClr r="0" g="0" b="0"/>
          </a:effectRef>
          <a:fontRef idx="none"/>
        </p:style>
        <p:txBody>
          <a:bodyPr wrap="square" lIns="45719" tIns="45719" rIns="45719" bIns="45719" spcCol="38100">
            <a:spAutoFit/>
          </a:bodyPr>
          <a:lstStyle/>
          <a:p>
            <a:pPr fontAlgn="auto" latinLnBrk="1" hangingPunct="0">
              <a:spcBef>
                <a:spcPts val="0"/>
              </a:spcBef>
              <a:spcAft>
                <a:spcPts val="0"/>
              </a:spcAft>
              <a:defRPr/>
            </a:pPr>
            <a:r>
              <a:rPr lang="zh-CN" altLang="en-US" sz="2800" dirty="0">
                <a:solidFill>
                  <a:srgbClr val="000000"/>
                </a:solidFill>
                <a:latin typeface="微软雅黑" panose="020B0503020204020204" charset="-122"/>
                <a:ea typeface="微软雅黑" panose="020B0503020204020204" charset="-122"/>
                <a:cs typeface="Arial" panose="020B0604020202020204"/>
                <a:sym typeface="Arial" panose="020B0604020202020204"/>
              </a:rPr>
              <a:t>信息获取的一般过程</a:t>
            </a:r>
          </a:p>
        </p:txBody>
      </p:sp>
      <p:sp>
        <p:nvSpPr>
          <p:cNvPr id="7" name="下箭头 6"/>
          <p:cNvSpPr/>
          <p:nvPr/>
        </p:nvSpPr>
        <p:spPr>
          <a:xfrm>
            <a:off x="2106553" y="2130703"/>
            <a:ext cx="236538" cy="427038"/>
          </a:xfrm>
          <a:prstGeom prst="downArrow">
            <a:avLst/>
          </a:prstGeom>
          <a:solidFill>
            <a:srgbClr val="C00000"/>
          </a:solidFill>
          <a:ln w="12700" cap="flat">
            <a:solidFill>
              <a:srgbClr val="C00000"/>
            </a:solidFill>
            <a:prstDash val="solid"/>
            <a:miter lim="800000"/>
          </a:ln>
        </p:spPr>
        <p:style>
          <a:lnRef idx="0">
            <a:scrgbClr r="0" g="0" b="0"/>
          </a:lnRef>
          <a:fillRef idx="0">
            <a:scrgbClr r="0" g="0" b="0"/>
          </a:fillRef>
          <a:effectRef idx="0">
            <a:scrgbClr r="0" g="0" b="0"/>
          </a:effectRef>
          <a:fontRef idx="none"/>
        </p:style>
        <p:txBody>
          <a:bodyPr lIns="45719" tIns="45719" rIns="45719" bIns="45719" spcCol="38100" anchor="ctr">
            <a:spAutoFit/>
          </a:bodyPr>
          <a:lstStyle/>
          <a:p>
            <a:pPr fontAlgn="auto" latinLnBrk="1" hangingPunct="0">
              <a:spcBef>
                <a:spcPts val="0"/>
              </a:spcBef>
              <a:spcAft>
                <a:spcPts val="0"/>
              </a:spcAft>
              <a:defRPr/>
            </a:pPr>
            <a:endParaRPr lang="zh-CN" altLang="en-US" b="0">
              <a:solidFill>
                <a:srgbClr val="000000"/>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8" name="图片 3" descr="C:\Users\Administrator\Desktop\未标题-1.png"/>
          <p:cNvPicPr>
            <a:picLocks noChangeAspect="1"/>
          </p:cNvPicPr>
          <p:nvPr/>
        </p:nvPicPr>
        <p:blipFill rotWithShape="1">
          <a:blip r:embed="rId2">
            <a:clrChange>
              <a:clrFrom>
                <a:srgbClr val="FFFFFF"/>
              </a:clrFrom>
              <a:clrTo>
                <a:srgbClr val="FFFFFF">
                  <a:alpha val="0"/>
                </a:srgbClr>
              </a:clrTo>
            </a:clrChange>
            <a:extLst>
              <a:ext uri="{BEBA8EAE-BF5A-486C-A8C5-ECC9F3942E4B}">
                <a14:imgProps xmlns="" xmlns:a14="http://schemas.microsoft.com/office/drawing/2010/main">
                  <a14:imgLayer r:embed="rId3">
                    <a14:imgEffect>
                      <a14:brightnessContrast contrast="20000"/>
                    </a14:imgEffect>
                  </a14:imgLayer>
                </a14:imgProps>
              </a:ext>
              <a:ext uri="{28A0092B-C50C-407E-A947-70E740481C1C}">
                <a14:useLocalDpi xmlns="" xmlns:a14="http://schemas.microsoft.com/office/drawing/2010/main" val="0"/>
              </a:ext>
            </a:extLst>
          </a:blip>
          <a:srcRect b="50000"/>
          <a:stretch/>
        </p:blipFill>
        <p:spPr bwMode="auto">
          <a:xfrm>
            <a:off x="934315" y="2780928"/>
            <a:ext cx="6973887" cy="76120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hape 120"/>
          <p:cNvSpPr>
            <a:spLocks noChangeArrowheads="1"/>
          </p:cNvSpPr>
          <p:nvPr/>
        </p:nvSpPr>
        <p:spPr bwMode="auto">
          <a:xfrm>
            <a:off x="900113" y="765175"/>
            <a:ext cx="4247951"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400000"/>
                <a:headEnd/>
                <a:tailEnd/>
              </a14:hiddenLine>
            </a:ext>
          </a:extLst>
        </p:spPr>
        <p:txBody>
          <a:bodyPr wrap="square" lIns="0" tIns="0" rIns="0" bIns="0">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r>
              <a:rPr lang="zh-CN" altLang="en-US" sz="2400" dirty="0" smtClean="0">
                <a:latin typeface="微软雅黑" pitchFamily="34" charset="-122"/>
                <a:ea typeface="微软雅黑" pitchFamily="34" charset="-122"/>
                <a:sym typeface="微软雅黑" pitchFamily="34" charset="-122"/>
              </a:rPr>
              <a:t>信息获取的各个环节： </a:t>
            </a:r>
          </a:p>
        </p:txBody>
      </p:sp>
      <p:sp>
        <p:nvSpPr>
          <p:cNvPr id="9" name="Text Box 3"/>
          <p:cNvSpPr txBox="1">
            <a:spLocks noChangeArrowheads="1"/>
          </p:cNvSpPr>
          <p:nvPr/>
        </p:nvSpPr>
        <p:spPr bwMode="auto">
          <a:xfrm>
            <a:off x="909657" y="1412776"/>
            <a:ext cx="6681637" cy="360098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lnSpc>
                <a:spcPct val="200000"/>
              </a:lnSpc>
            </a:pPr>
            <a:r>
              <a:rPr lang="en-US" altLang="zh-CN" sz="2400" dirty="0">
                <a:solidFill>
                  <a:srgbClr val="990000"/>
                </a:solidFill>
                <a:latin typeface="微软雅黑" panose="020B0503020204020204" pitchFamily="34" charset="-122"/>
                <a:ea typeface="微软雅黑" panose="020B0503020204020204" pitchFamily="34" charset="-122"/>
              </a:rPr>
              <a:t>1</a:t>
            </a:r>
            <a:r>
              <a:rPr lang="zh-CN" altLang="en-US" sz="2400" dirty="0">
                <a:solidFill>
                  <a:srgbClr val="990000"/>
                </a:solidFill>
                <a:latin typeface="微软雅黑" panose="020B0503020204020204" pitchFamily="34" charset="-122"/>
                <a:ea typeface="微软雅黑" panose="020B0503020204020204" pitchFamily="34" charset="-122"/>
              </a:rPr>
              <a:t>、 定位信息需求</a:t>
            </a:r>
          </a:p>
          <a:p>
            <a:pPr eaLnBrk="1" hangingPunct="1">
              <a:lnSpc>
                <a:spcPct val="150000"/>
              </a:lnSpc>
            </a:pPr>
            <a:r>
              <a:rPr lang="zh-CN" altLang="en-US" sz="2400" dirty="0">
                <a:solidFill>
                  <a:srgbClr val="333333"/>
                </a:solidFill>
                <a:latin typeface="仿宋" panose="02010609060101010101" pitchFamily="49" charset="-122"/>
                <a:ea typeface="仿宋" panose="02010609060101010101" pitchFamily="49" charset="-122"/>
              </a:rPr>
              <a:t>定位信息需求即是需要什么</a:t>
            </a:r>
            <a:r>
              <a:rPr lang="zh-CN" altLang="en-US" sz="2400" dirty="0" smtClean="0">
                <a:solidFill>
                  <a:srgbClr val="333333"/>
                </a:solidFill>
                <a:latin typeface="仿宋" panose="02010609060101010101" pitchFamily="49" charset="-122"/>
                <a:ea typeface="仿宋" panose="02010609060101010101" pitchFamily="49" charset="-122"/>
              </a:rPr>
              <a:t>信息、有什么要求？</a:t>
            </a:r>
            <a:endParaRPr lang="en-US" altLang="zh-CN" sz="2400" dirty="0" smtClean="0">
              <a:solidFill>
                <a:srgbClr val="333333"/>
              </a:solidFill>
              <a:latin typeface="仿宋" panose="02010609060101010101" pitchFamily="49" charset="-122"/>
              <a:ea typeface="仿宋" panose="02010609060101010101" pitchFamily="49" charset="-122"/>
            </a:endParaRPr>
          </a:p>
          <a:p>
            <a:pPr eaLnBrk="1" hangingPunct="1">
              <a:lnSpc>
                <a:spcPct val="150000"/>
              </a:lnSpc>
            </a:pPr>
            <a:r>
              <a:rPr lang="zh-CN" altLang="en-US" sz="2400" dirty="0" smtClean="0">
                <a:solidFill>
                  <a:srgbClr val="333333"/>
                </a:solidFill>
                <a:latin typeface="仿宋" panose="02010609060101010101" pitchFamily="49" charset="-122"/>
                <a:ea typeface="仿宋" panose="02010609060101010101" pitchFamily="49" charset="-122"/>
              </a:rPr>
              <a:t>表现</a:t>
            </a:r>
            <a:r>
              <a:rPr lang="zh-CN" altLang="en-US" sz="2400" dirty="0">
                <a:solidFill>
                  <a:srgbClr val="333333"/>
                </a:solidFill>
                <a:latin typeface="仿宋" panose="02010609060101010101" pitchFamily="49" charset="-122"/>
                <a:ea typeface="仿宋" panose="02010609060101010101" pitchFamily="49" charset="-122"/>
              </a:rPr>
              <a:t>在以下三个</a:t>
            </a:r>
            <a:r>
              <a:rPr lang="zh-CN" altLang="en-US" sz="2400" dirty="0" smtClean="0">
                <a:solidFill>
                  <a:srgbClr val="333333"/>
                </a:solidFill>
                <a:latin typeface="仿宋" panose="02010609060101010101" pitchFamily="49" charset="-122"/>
                <a:ea typeface="仿宋" panose="02010609060101010101" pitchFamily="49" charset="-122"/>
              </a:rPr>
              <a:t>方面：</a:t>
            </a:r>
            <a:endParaRPr lang="en-US" altLang="zh-CN" sz="2400" dirty="0" smtClean="0">
              <a:solidFill>
                <a:srgbClr val="333333"/>
              </a:solidFill>
              <a:latin typeface="仿宋" panose="02010609060101010101" pitchFamily="49" charset="-122"/>
              <a:ea typeface="仿宋" panose="02010609060101010101" pitchFamily="49" charset="-122"/>
            </a:endParaRPr>
          </a:p>
          <a:p>
            <a:pPr eaLnBrk="1" hangingPunct="1">
              <a:lnSpc>
                <a:spcPct val="150000"/>
              </a:lnSpc>
            </a:pPr>
            <a:r>
              <a:rPr lang="en-US" altLang="zh-CN" sz="2400" dirty="0">
                <a:solidFill>
                  <a:srgbClr val="333333"/>
                </a:solidFill>
                <a:latin typeface="仿宋" panose="02010609060101010101" pitchFamily="49" charset="-122"/>
                <a:ea typeface="仿宋" panose="02010609060101010101" pitchFamily="49" charset="-122"/>
              </a:rPr>
              <a:t> </a:t>
            </a:r>
            <a:r>
              <a:rPr lang="en-US" altLang="zh-CN" sz="2400" dirty="0" smtClean="0">
                <a:solidFill>
                  <a:srgbClr val="333333"/>
                </a:solidFill>
                <a:latin typeface="仿宋" panose="02010609060101010101" pitchFamily="49" charset="-122"/>
                <a:ea typeface="仿宋" panose="02010609060101010101" pitchFamily="49" charset="-122"/>
              </a:rPr>
              <a:t>   </a:t>
            </a:r>
            <a:r>
              <a:rPr lang="zh-CN" altLang="en-US" sz="2400" dirty="0" smtClean="0">
                <a:solidFill>
                  <a:srgbClr val="333333"/>
                </a:solidFill>
                <a:latin typeface="仿宋" panose="02010609060101010101" pitchFamily="49" charset="-122"/>
                <a:ea typeface="仿宋" panose="02010609060101010101" pitchFamily="49" charset="-122"/>
              </a:rPr>
              <a:t>信息的时间范围、</a:t>
            </a:r>
            <a:endParaRPr lang="en-US" altLang="zh-CN" sz="2400" dirty="0" smtClean="0">
              <a:solidFill>
                <a:srgbClr val="333333"/>
              </a:solidFill>
              <a:latin typeface="仿宋" panose="02010609060101010101" pitchFamily="49" charset="-122"/>
              <a:ea typeface="仿宋" panose="02010609060101010101" pitchFamily="49" charset="-122"/>
            </a:endParaRPr>
          </a:p>
          <a:p>
            <a:pPr eaLnBrk="1" hangingPunct="1">
              <a:lnSpc>
                <a:spcPct val="150000"/>
              </a:lnSpc>
            </a:pPr>
            <a:r>
              <a:rPr lang="en-US" altLang="zh-CN" sz="2400" dirty="0">
                <a:solidFill>
                  <a:srgbClr val="333333"/>
                </a:solidFill>
                <a:latin typeface="仿宋" panose="02010609060101010101" pitchFamily="49" charset="-122"/>
                <a:ea typeface="仿宋" panose="02010609060101010101" pitchFamily="49" charset="-122"/>
              </a:rPr>
              <a:t> </a:t>
            </a:r>
            <a:r>
              <a:rPr lang="en-US" altLang="zh-CN" sz="2400" dirty="0" smtClean="0">
                <a:solidFill>
                  <a:srgbClr val="333333"/>
                </a:solidFill>
                <a:latin typeface="仿宋" panose="02010609060101010101" pitchFamily="49" charset="-122"/>
                <a:ea typeface="仿宋" panose="02010609060101010101" pitchFamily="49" charset="-122"/>
              </a:rPr>
              <a:t>   </a:t>
            </a:r>
            <a:r>
              <a:rPr lang="zh-CN" altLang="en-US" sz="2400" dirty="0" smtClean="0">
                <a:solidFill>
                  <a:srgbClr val="333333"/>
                </a:solidFill>
                <a:latin typeface="仿宋" panose="02010609060101010101" pitchFamily="49" charset="-122"/>
                <a:ea typeface="仿宋" panose="02010609060101010101" pitchFamily="49" charset="-122"/>
              </a:rPr>
              <a:t>信息的地域范围、</a:t>
            </a:r>
            <a:endParaRPr lang="en-US" altLang="zh-CN" sz="2400" dirty="0" smtClean="0">
              <a:solidFill>
                <a:srgbClr val="333333"/>
              </a:solidFill>
              <a:latin typeface="仿宋" panose="02010609060101010101" pitchFamily="49" charset="-122"/>
              <a:ea typeface="仿宋" panose="02010609060101010101" pitchFamily="49" charset="-122"/>
            </a:endParaRPr>
          </a:p>
          <a:p>
            <a:pPr eaLnBrk="1" hangingPunct="1">
              <a:lnSpc>
                <a:spcPct val="150000"/>
              </a:lnSpc>
            </a:pPr>
            <a:r>
              <a:rPr lang="en-US" altLang="zh-CN" sz="2400" dirty="0">
                <a:solidFill>
                  <a:srgbClr val="333333"/>
                </a:solidFill>
                <a:latin typeface="仿宋" panose="02010609060101010101" pitchFamily="49" charset="-122"/>
                <a:ea typeface="仿宋" panose="02010609060101010101" pitchFamily="49" charset="-122"/>
              </a:rPr>
              <a:t> </a:t>
            </a:r>
            <a:r>
              <a:rPr lang="en-US" altLang="zh-CN" sz="2400" dirty="0" smtClean="0">
                <a:solidFill>
                  <a:srgbClr val="333333"/>
                </a:solidFill>
                <a:latin typeface="仿宋" panose="02010609060101010101" pitchFamily="49" charset="-122"/>
                <a:ea typeface="仿宋" panose="02010609060101010101" pitchFamily="49" charset="-122"/>
              </a:rPr>
              <a:t>   </a:t>
            </a:r>
            <a:r>
              <a:rPr lang="zh-CN" altLang="en-US" sz="2400" dirty="0" smtClean="0">
                <a:solidFill>
                  <a:srgbClr val="333333"/>
                </a:solidFill>
                <a:latin typeface="仿宋" panose="02010609060101010101" pitchFamily="49" charset="-122"/>
                <a:ea typeface="仿宋" panose="02010609060101010101" pitchFamily="49" charset="-122"/>
              </a:rPr>
              <a:t>信息的内容</a:t>
            </a:r>
            <a:r>
              <a:rPr lang="zh-CN" altLang="en-US" sz="2400" dirty="0">
                <a:solidFill>
                  <a:srgbClr val="333333"/>
                </a:solidFill>
                <a:latin typeface="仿宋" panose="02010609060101010101" pitchFamily="49" charset="-122"/>
                <a:ea typeface="仿宋" panose="02010609060101010101" pitchFamily="49" charset="-122"/>
              </a:rPr>
              <a:t>范围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hape 120"/>
          <p:cNvSpPr>
            <a:spLocks noChangeArrowheads="1"/>
          </p:cNvSpPr>
          <p:nvPr/>
        </p:nvSpPr>
        <p:spPr bwMode="auto">
          <a:xfrm>
            <a:off x="900113" y="765175"/>
            <a:ext cx="4247951"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400000"/>
                <a:headEnd/>
                <a:tailEnd/>
              </a14:hiddenLine>
            </a:ext>
          </a:extLst>
        </p:spPr>
        <p:txBody>
          <a:bodyPr wrap="square" lIns="0" tIns="0" rIns="0" bIns="0">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r>
              <a:rPr lang="zh-CN" altLang="en-US" sz="2400" dirty="0" smtClean="0">
                <a:latin typeface="微软雅黑" pitchFamily="34" charset="-122"/>
                <a:ea typeface="微软雅黑" pitchFamily="34" charset="-122"/>
                <a:sym typeface="微软雅黑" pitchFamily="34" charset="-122"/>
              </a:rPr>
              <a:t>信息获取的各个环节： </a:t>
            </a:r>
          </a:p>
        </p:txBody>
      </p:sp>
      <p:sp>
        <p:nvSpPr>
          <p:cNvPr id="9" name="Text Box 3"/>
          <p:cNvSpPr txBox="1">
            <a:spLocks noChangeArrowheads="1"/>
          </p:cNvSpPr>
          <p:nvPr/>
        </p:nvSpPr>
        <p:spPr bwMode="auto">
          <a:xfrm>
            <a:off x="909657" y="1412776"/>
            <a:ext cx="2619628" cy="71955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lnSpc>
                <a:spcPct val="200000"/>
              </a:lnSpc>
            </a:pPr>
            <a:r>
              <a:rPr lang="en-US" altLang="zh-CN" sz="2400" dirty="0" smtClean="0">
                <a:solidFill>
                  <a:srgbClr val="990000"/>
                </a:solidFill>
                <a:latin typeface="微软雅黑" panose="020B0503020204020204" pitchFamily="34" charset="-122"/>
                <a:ea typeface="微软雅黑" panose="020B0503020204020204" pitchFamily="34" charset="-122"/>
              </a:rPr>
              <a:t>2</a:t>
            </a:r>
            <a:r>
              <a:rPr lang="zh-CN" altLang="en-US" sz="2400" dirty="0" smtClean="0">
                <a:solidFill>
                  <a:srgbClr val="990000"/>
                </a:solidFill>
                <a:latin typeface="微软雅黑" panose="020B0503020204020204" pitchFamily="34" charset="-122"/>
                <a:ea typeface="微软雅黑" panose="020B0503020204020204" pitchFamily="34" charset="-122"/>
              </a:rPr>
              <a:t>、选择信息来源 </a:t>
            </a:r>
            <a:endParaRPr lang="zh-CN" altLang="en-US" sz="2400" dirty="0">
              <a:solidFill>
                <a:srgbClr val="990000"/>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840008" y="2375929"/>
            <a:ext cx="8052471" cy="3357327"/>
          </a:xfrm>
          <a:prstGeom prst="rect">
            <a:avLst/>
          </a:prstGeom>
        </p:spPr>
      </p:pic>
    </p:spTree>
    <p:extLst>
      <p:ext uri="{BB962C8B-B14F-4D97-AF65-F5344CB8AC3E}">
        <p14:creationId xmlns="" xmlns:p14="http://schemas.microsoft.com/office/powerpoint/2010/main" val="4846851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hape 120"/>
          <p:cNvSpPr>
            <a:spLocks noChangeArrowheads="1"/>
          </p:cNvSpPr>
          <p:nvPr/>
        </p:nvSpPr>
        <p:spPr bwMode="auto">
          <a:xfrm>
            <a:off x="900113" y="765175"/>
            <a:ext cx="4247951"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400000"/>
                <a:headEnd/>
                <a:tailEnd/>
              </a14:hiddenLine>
            </a:ext>
          </a:extLst>
        </p:spPr>
        <p:txBody>
          <a:bodyPr wrap="square" lIns="0" tIns="0" rIns="0" bIns="0">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r>
              <a:rPr lang="zh-CN" altLang="en-US" sz="2400" dirty="0" smtClean="0">
                <a:latin typeface="微软雅黑" pitchFamily="34" charset="-122"/>
                <a:ea typeface="微软雅黑" pitchFamily="34" charset="-122"/>
                <a:sym typeface="微软雅黑" pitchFamily="34" charset="-122"/>
              </a:rPr>
              <a:t>信息获取的各个环节： </a:t>
            </a:r>
          </a:p>
        </p:txBody>
      </p:sp>
      <p:sp>
        <p:nvSpPr>
          <p:cNvPr id="9" name="Text Box 3"/>
          <p:cNvSpPr txBox="1">
            <a:spLocks noChangeArrowheads="1"/>
          </p:cNvSpPr>
          <p:nvPr/>
        </p:nvSpPr>
        <p:spPr bwMode="auto">
          <a:xfrm>
            <a:off x="909657" y="1412776"/>
            <a:ext cx="7919156" cy="230832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lnSpc>
                <a:spcPct val="200000"/>
              </a:lnSpc>
            </a:pPr>
            <a:r>
              <a:rPr lang="en-US" altLang="zh-CN" sz="2400" dirty="0" smtClean="0">
                <a:solidFill>
                  <a:srgbClr val="990000"/>
                </a:solidFill>
                <a:latin typeface="微软雅黑" panose="020B0503020204020204" pitchFamily="34" charset="-122"/>
                <a:ea typeface="微软雅黑" panose="020B0503020204020204" pitchFamily="34" charset="-122"/>
              </a:rPr>
              <a:t>3</a:t>
            </a:r>
            <a:r>
              <a:rPr lang="zh-CN" altLang="en-US" sz="2400" dirty="0" smtClean="0">
                <a:solidFill>
                  <a:srgbClr val="990000"/>
                </a:solidFill>
                <a:latin typeface="微软雅黑" panose="020B0503020204020204" pitchFamily="34" charset="-122"/>
                <a:ea typeface="微软雅黑" panose="020B0503020204020204" pitchFamily="34" charset="-122"/>
              </a:rPr>
              <a:t>、 确定信息获取方法</a:t>
            </a:r>
          </a:p>
          <a:p>
            <a:pPr eaLnBrk="1" hangingPunct="1">
              <a:lnSpc>
                <a:spcPct val="150000"/>
              </a:lnSpc>
            </a:pPr>
            <a:r>
              <a:rPr lang="zh-CN" altLang="en-US" sz="2400" dirty="0" smtClean="0">
                <a:solidFill>
                  <a:srgbClr val="333333"/>
                </a:solidFill>
                <a:latin typeface="仿宋" panose="02010609060101010101" pitchFamily="49" charset="-122"/>
                <a:ea typeface="仿宋" panose="02010609060101010101" pitchFamily="49" charset="-122"/>
              </a:rPr>
              <a:t>由于信息来源的多样性，决定了信息获取方法的多样性。</a:t>
            </a:r>
            <a:endParaRPr lang="en-US" altLang="zh-CN" sz="2400" dirty="0" smtClean="0">
              <a:solidFill>
                <a:srgbClr val="333333"/>
              </a:solidFill>
              <a:latin typeface="仿宋" panose="02010609060101010101" pitchFamily="49" charset="-122"/>
              <a:ea typeface="仿宋" panose="02010609060101010101" pitchFamily="49" charset="-122"/>
            </a:endParaRPr>
          </a:p>
          <a:p>
            <a:pPr eaLnBrk="1" hangingPunct="1">
              <a:lnSpc>
                <a:spcPct val="150000"/>
              </a:lnSpc>
            </a:pPr>
            <a:r>
              <a:rPr lang="zh-CN" altLang="en-US" sz="2000" dirty="0" smtClean="0">
                <a:solidFill>
                  <a:srgbClr val="333333"/>
                </a:solidFill>
                <a:latin typeface="仿宋" panose="02010609060101010101" pitchFamily="49" charset="-122"/>
                <a:ea typeface="仿宋" panose="02010609060101010101" pitchFamily="49" charset="-122"/>
              </a:rPr>
              <a:t>如进行有关问题的</a:t>
            </a:r>
            <a:r>
              <a:rPr lang="zh-CN" altLang="en-US" sz="2000" dirty="0" smtClean="0">
                <a:solidFill>
                  <a:srgbClr val="C00000"/>
                </a:solidFill>
                <a:latin typeface="仿宋" panose="02010609060101010101" pitchFamily="49" charset="-122"/>
                <a:ea typeface="仿宋" panose="02010609060101010101" pitchFamily="49" charset="-122"/>
              </a:rPr>
              <a:t>现场调查</a:t>
            </a:r>
            <a:r>
              <a:rPr lang="zh-CN" altLang="en-US" sz="2000" dirty="0" smtClean="0">
                <a:solidFill>
                  <a:srgbClr val="333333"/>
                </a:solidFill>
                <a:latin typeface="仿宋" panose="02010609060101010101" pitchFamily="49" charset="-122"/>
                <a:ea typeface="仿宋" panose="02010609060101010101" pitchFamily="49" charset="-122"/>
              </a:rPr>
              <a:t>可采用</a:t>
            </a:r>
            <a:r>
              <a:rPr lang="zh-CN" altLang="en-US" sz="2000" dirty="0" smtClean="0">
                <a:solidFill>
                  <a:srgbClr val="C00000"/>
                </a:solidFill>
                <a:latin typeface="仿宋" panose="02010609060101010101" pitchFamily="49" charset="-122"/>
                <a:ea typeface="仿宋" panose="02010609060101010101" pitchFamily="49" charset="-122"/>
              </a:rPr>
              <a:t>观察法、问卷调查法、访谈法</a:t>
            </a:r>
            <a:endParaRPr lang="en-US" altLang="zh-CN" sz="2000" dirty="0" smtClean="0">
              <a:solidFill>
                <a:srgbClr val="C00000"/>
              </a:solidFill>
              <a:latin typeface="仿宋" panose="02010609060101010101" pitchFamily="49" charset="-122"/>
              <a:ea typeface="仿宋" panose="02010609060101010101" pitchFamily="49" charset="-122"/>
            </a:endParaRPr>
          </a:p>
          <a:p>
            <a:pPr eaLnBrk="1" hangingPunct="1">
              <a:lnSpc>
                <a:spcPct val="150000"/>
              </a:lnSpc>
            </a:pPr>
            <a:r>
              <a:rPr lang="zh-CN" altLang="en-US" sz="2000" dirty="0" smtClean="0">
                <a:solidFill>
                  <a:srgbClr val="333333"/>
                </a:solidFill>
                <a:latin typeface="仿宋" panose="02010609060101010101" pitchFamily="49" charset="-122"/>
                <a:ea typeface="仿宋" panose="02010609060101010101" pitchFamily="49" charset="-122"/>
              </a:rPr>
              <a:t>如去</a:t>
            </a:r>
            <a:r>
              <a:rPr lang="zh-CN" altLang="en-US" sz="2000" dirty="0" smtClean="0">
                <a:solidFill>
                  <a:srgbClr val="C00000"/>
                </a:solidFill>
                <a:latin typeface="仿宋" panose="02010609060101010101" pitchFamily="49" charset="-122"/>
                <a:ea typeface="仿宋" panose="02010609060101010101" pitchFamily="49" charset="-122"/>
              </a:rPr>
              <a:t>图书馆</a:t>
            </a:r>
            <a:r>
              <a:rPr lang="zh-CN" altLang="en-US" sz="2000" dirty="0" smtClean="0">
                <a:solidFill>
                  <a:srgbClr val="333333"/>
                </a:solidFill>
                <a:latin typeface="仿宋" panose="02010609060101010101" pitchFamily="49" charset="-122"/>
                <a:ea typeface="仿宋" panose="02010609060101010101" pitchFamily="49" charset="-122"/>
              </a:rPr>
              <a:t>，可利用</a:t>
            </a:r>
            <a:r>
              <a:rPr lang="zh-CN" altLang="en-US" sz="2000" dirty="0" smtClean="0">
                <a:solidFill>
                  <a:srgbClr val="C00000"/>
                </a:solidFill>
                <a:latin typeface="仿宋" panose="02010609060101010101" pitchFamily="49" charset="-122"/>
                <a:ea typeface="仿宋" panose="02010609060101010101" pitchFamily="49" charset="-122"/>
              </a:rPr>
              <a:t>书架的图书分类、卡片检索、计算机检索</a:t>
            </a:r>
            <a:endParaRPr lang="zh-CN" altLang="en-US" sz="2000" dirty="0">
              <a:solidFill>
                <a:srgbClr val="C00000"/>
              </a:solidFill>
              <a:latin typeface="仿宋" panose="02010609060101010101" pitchFamily="49" charset="-122"/>
              <a:ea typeface="仿宋" panose="02010609060101010101" pitchFamily="49" charset="-122"/>
            </a:endParaRPr>
          </a:p>
        </p:txBody>
      </p:sp>
    </p:spTree>
    <p:extLst>
      <p:ext uri="{BB962C8B-B14F-4D97-AF65-F5344CB8AC3E}">
        <p14:creationId xmlns="" xmlns:p14="http://schemas.microsoft.com/office/powerpoint/2010/main" val="348883184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hape 120"/>
          <p:cNvSpPr>
            <a:spLocks noChangeArrowheads="1"/>
          </p:cNvSpPr>
          <p:nvPr/>
        </p:nvSpPr>
        <p:spPr bwMode="auto">
          <a:xfrm>
            <a:off x="900113" y="765175"/>
            <a:ext cx="4247951"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400000"/>
                <a:headEnd/>
                <a:tailEnd/>
              </a14:hiddenLine>
            </a:ext>
          </a:extLst>
        </p:spPr>
        <p:txBody>
          <a:bodyPr wrap="square" lIns="0" tIns="0" rIns="0" bIns="0">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r>
              <a:rPr lang="zh-CN" altLang="en-US" sz="2400" dirty="0" smtClean="0">
                <a:latin typeface="微软雅黑" pitchFamily="34" charset="-122"/>
                <a:ea typeface="微软雅黑" pitchFamily="34" charset="-122"/>
                <a:sym typeface="微软雅黑" pitchFamily="34" charset="-122"/>
              </a:rPr>
              <a:t>信息获取的各个环节： </a:t>
            </a:r>
          </a:p>
        </p:txBody>
      </p:sp>
      <p:sp>
        <p:nvSpPr>
          <p:cNvPr id="9" name="Text Box 3"/>
          <p:cNvSpPr txBox="1">
            <a:spLocks noChangeArrowheads="1"/>
          </p:cNvSpPr>
          <p:nvPr/>
        </p:nvSpPr>
        <p:spPr bwMode="auto">
          <a:xfrm>
            <a:off x="909657" y="1412776"/>
            <a:ext cx="7300396" cy="360098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lnSpc>
                <a:spcPct val="200000"/>
              </a:lnSpc>
            </a:pPr>
            <a:r>
              <a:rPr lang="en-US" altLang="zh-CN" sz="2400" dirty="0" smtClean="0">
                <a:solidFill>
                  <a:srgbClr val="990000"/>
                </a:solidFill>
                <a:latin typeface="微软雅黑" panose="020B0503020204020204" pitchFamily="34" charset="-122"/>
                <a:ea typeface="微软雅黑" panose="020B0503020204020204" pitchFamily="34" charset="-122"/>
              </a:rPr>
              <a:t>4</a:t>
            </a:r>
            <a:r>
              <a:rPr lang="zh-CN" altLang="en-US" sz="2400" dirty="0" smtClean="0">
                <a:solidFill>
                  <a:srgbClr val="990000"/>
                </a:solidFill>
                <a:latin typeface="微软雅黑" panose="020B0503020204020204" pitchFamily="34" charset="-122"/>
                <a:ea typeface="微软雅黑" panose="020B0503020204020204" pitchFamily="34" charset="-122"/>
              </a:rPr>
              <a:t>、 评价信息</a:t>
            </a:r>
          </a:p>
          <a:p>
            <a:pPr eaLnBrk="1" hangingPunct="1">
              <a:lnSpc>
                <a:spcPct val="150000"/>
              </a:lnSpc>
            </a:pPr>
            <a:r>
              <a:rPr lang="zh-CN" altLang="en-US" sz="2400" dirty="0" smtClean="0">
                <a:solidFill>
                  <a:srgbClr val="333333"/>
                </a:solidFill>
                <a:latin typeface="仿宋" panose="02010609060101010101" pitchFamily="49" charset="-122"/>
                <a:ea typeface="仿宋" panose="02010609060101010101" pitchFamily="49" charset="-122"/>
              </a:rPr>
              <a:t>评价信息是有效获取信息的一个重要步骤，直接涉及</a:t>
            </a:r>
            <a:endParaRPr lang="en-US" altLang="zh-CN" sz="2400" dirty="0" smtClean="0">
              <a:solidFill>
                <a:srgbClr val="333333"/>
              </a:solidFill>
              <a:latin typeface="仿宋" panose="02010609060101010101" pitchFamily="49" charset="-122"/>
              <a:ea typeface="仿宋" panose="02010609060101010101" pitchFamily="49" charset="-122"/>
            </a:endParaRPr>
          </a:p>
          <a:p>
            <a:pPr eaLnBrk="1" hangingPunct="1">
              <a:lnSpc>
                <a:spcPct val="150000"/>
              </a:lnSpc>
            </a:pPr>
            <a:r>
              <a:rPr lang="zh-CN" altLang="en-US" sz="2400" dirty="0" smtClean="0">
                <a:solidFill>
                  <a:srgbClr val="333333"/>
                </a:solidFill>
                <a:latin typeface="仿宋" panose="02010609060101010101" pitchFamily="49" charset="-122"/>
                <a:ea typeface="仿宋" panose="02010609060101010101" pitchFamily="49" charset="-122"/>
              </a:rPr>
              <a:t>信息获取的效益。</a:t>
            </a:r>
            <a:endParaRPr lang="en-US" altLang="zh-CN" sz="2400" dirty="0" smtClean="0">
              <a:solidFill>
                <a:srgbClr val="333333"/>
              </a:solidFill>
              <a:latin typeface="仿宋" panose="02010609060101010101" pitchFamily="49" charset="-122"/>
              <a:ea typeface="仿宋" panose="02010609060101010101" pitchFamily="49" charset="-122"/>
            </a:endParaRPr>
          </a:p>
          <a:p>
            <a:pPr eaLnBrk="1" hangingPunct="1">
              <a:lnSpc>
                <a:spcPct val="150000"/>
              </a:lnSpc>
            </a:pPr>
            <a:r>
              <a:rPr lang="zh-CN" altLang="en-US" sz="2400" dirty="0" smtClean="0">
                <a:solidFill>
                  <a:srgbClr val="333333"/>
                </a:solidFill>
                <a:latin typeface="仿宋" panose="02010609060101010101" pitchFamily="49" charset="-122"/>
                <a:ea typeface="仿宋" panose="02010609060101010101" pitchFamily="49" charset="-122"/>
              </a:rPr>
              <a:t>评价的依据</a:t>
            </a:r>
            <a:r>
              <a:rPr lang="en-US" altLang="zh-CN" sz="2400" dirty="0" smtClean="0">
                <a:solidFill>
                  <a:srgbClr val="333333"/>
                </a:solidFill>
                <a:latin typeface="仿宋" panose="02010609060101010101" pitchFamily="49" charset="-122"/>
                <a:ea typeface="仿宋" panose="02010609060101010101" pitchFamily="49" charset="-122"/>
              </a:rPr>
              <a:t>——</a:t>
            </a:r>
            <a:r>
              <a:rPr lang="zh-CN" altLang="en-US" sz="2400" dirty="0" smtClean="0">
                <a:solidFill>
                  <a:srgbClr val="333333"/>
                </a:solidFill>
                <a:latin typeface="仿宋" panose="02010609060101010101" pitchFamily="49" charset="-122"/>
                <a:ea typeface="仿宋" panose="02010609060101010101" pitchFamily="49" charset="-122"/>
              </a:rPr>
              <a:t>先前确定的信息需求（信息的数量、</a:t>
            </a:r>
            <a:endParaRPr lang="en-US" altLang="zh-CN" sz="2400" dirty="0" smtClean="0">
              <a:solidFill>
                <a:srgbClr val="333333"/>
              </a:solidFill>
              <a:latin typeface="仿宋" panose="02010609060101010101" pitchFamily="49" charset="-122"/>
              <a:ea typeface="仿宋" panose="02010609060101010101" pitchFamily="49" charset="-122"/>
            </a:endParaRPr>
          </a:p>
          <a:p>
            <a:pPr eaLnBrk="1" hangingPunct="1">
              <a:lnSpc>
                <a:spcPct val="150000"/>
              </a:lnSpc>
            </a:pPr>
            <a:r>
              <a:rPr lang="zh-CN" altLang="en-US" sz="2400" dirty="0" smtClean="0">
                <a:solidFill>
                  <a:srgbClr val="333333"/>
                </a:solidFill>
                <a:latin typeface="仿宋" panose="02010609060101010101" pitchFamily="49" charset="-122"/>
                <a:ea typeface="仿宋" panose="02010609060101010101" pitchFamily="49" charset="-122"/>
              </a:rPr>
              <a:t>信息的适应性、信息的载体形式、信息的可信度、</a:t>
            </a:r>
            <a:endParaRPr lang="en-US" altLang="zh-CN" sz="2400" dirty="0" smtClean="0">
              <a:solidFill>
                <a:srgbClr val="333333"/>
              </a:solidFill>
              <a:latin typeface="仿宋" panose="02010609060101010101" pitchFamily="49" charset="-122"/>
              <a:ea typeface="仿宋" panose="02010609060101010101" pitchFamily="49" charset="-122"/>
            </a:endParaRPr>
          </a:p>
          <a:p>
            <a:pPr eaLnBrk="1" hangingPunct="1">
              <a:lnSpc>
                <a:spcPct val="150000"/>
              </a:lnSpc>
            </a:pPr>
            <a:r>
              <a:rPr lang="zh-CN" altLang="en-US" sz="2400" dirty="0" smtClean="0">
                <a:solidFill>
                  <a:srgbClr val="333333"/>
                </a:solidFill>
                <a:latin typeface="仿宋" panose="02010609060101010101" pitchFamily="49" charset="-122"/>
                <a:ea typeface="仿宋" panose="02010609060101010101" pitchFamily="49" charset="-122"/>
              </a:rPr>
              <a:t>信息的时效等）</a:t>
            </a:r>
            <a:endParaRPr lang="en-US" altLang="zh-CN" sz="2400" dirty="0" smtClean="0">
              <a:solidFill>
                <a:srgbClr val="333333"/>
              </a:solidFill>
              <a:latin typeface="仿宋" panose="02010609060101010101" pitchFamily="49" charset="-122"/>
              <a:ea typeface="仿宋" panose="02010609060101010101" pitchFamily="49" charset="-122"/>
            </a:endParaRPr>
          </a:p>
        </p:txBody>
      </p:sp>
    </p:spTree>
    <p:extLst>
      <p:ext uri="{BB962C8B-B14F-4D97-AF65-F5344CB8AC3E}">
        <p14:creationId xmlns="" xmlns:p14="http://schemas.microsoft.com/office/powerpoint/2010/main" val="323746855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3"/>
          <p:cNvSpPr txBox="1">
            <a:spLocks noChangeArrowheads="1"/>
          </p:cNvSpPr>
          <p:nvPr/>
        </p:nvSpPr>
        <p:spPr bwMode="auto">
          <a:xfrm>
            <a:off x="827584" y="764704"/>
            <a:ext cx="7200800" cy="923330"/>
          </a:xfrm>
          <a:prstGeom prst="rect">
            <a:avLst/>
          </a:prstGeom>
          <a:ln/>
        </p:spPr>
        <p:style>
          <a:lnRef idx="2">
            <a:schemeClr val="dk1"/>
          </a:lnRef>
          <a:fillRef idx="1">
            <a:schemeClr val="lt1"/>
          </a:fillRef>
          <a:effectRef idx="0">
            <a:schemeClr val="dk1"/>
          </a:effectRef>
          <a:fontRef idx="minor">
            <a:schemeClr val="dk1"/>
          </a:fontRef>
        </p:style>
        <p:txBody>
          <a:bodyPr wrap="square">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r>
              <a:rPr lang="zh-CN" altLang="en-US" dirty="0" smtClean="0">
                <a:solidFill>
                  <a:srgbClr val="333333"/>
                </a:solidFill>
                <a:latin typeface="仿宋" panose="02010609060101010101" pitchFamily="49" charset="-122"/>
                <a:ea typeface="仿宋" panose="02010609060101010101" pitchFamily="49" charset="-122"/>
              </a:rPr>
              <a:t>案例：</a:t>
            </a:r>
            <a:r>
              <a:rPr lang="en-US" altLang="zh-CN" dirty="0" smtClean="0">
                <a:solidFill>
                  <a:srgbClr val="333333"/>
                </a:solidFill>
                <a:latin typeface="仿宋" panose="02010609060101010101" pitchFamily="49" charset="-122"/>
                <a:ea typeface="仿宋" panose="02010609060101010101" pitchFamily="49" charset="-122"/>
              </a:rPr>
              <a:t>20</a:t>
            </a:r>
            <a:r>
              <a:rPr lang="zh-CN" altLang="en-US" dirty="0" smtClean="0">
                <a:solidFill>
                  <a:srgbClr val="333333"/>
                </a:solidFill>
                <a:latin typeface="仿宋" panose="02010609060101010101" pitchFamily="49" charset="-122"/>
                <a:ea typeface="仿宋" panose="02010609060101010101" pitchFamily="49" charset="-122"/>
              </a:rPr>
              <a:t>世纪</a:t>
            </a:r>
            <a:r>
              <a:rPr lang="en-US" altLang="zh-CN" dirty="0" smtClean="0">
                <a:solidFill>
                  <a:srgbClr val="333333"/>
                </a:solidFill>
                <a:latin typeface="仿宋" panose="02010609060101010101" pitchFamily="49" charset="-122"/>
                <a:ea typeface="仿宋" panose="02010609060101010101" pitchFamily="49" charset="-122"/>
              </a:rPr>
              <a:t>60</a:t>
            </a:r>
            <a:r>
              <a:rPr lang="zh-CN" altLang="en-US" dirty="0" smtClean="0">
                <a:solidFill>
                  <a:srgbClr val="333333"/>
                </a:solidFill>
                <a:latin typeface="仿宋" panose="02010609060101010101" pitchFamily="49" charset="-122"/>
                <a:ea typeface="仿宋" panose="02010609060101010101" pitchFamily="49" charset="-122"/>
              </a:rPr>
              <a:t>年代，中国大庆油田还处于保密时期，但是日本人却最先判断、分析出大庆油田的情况，以至在后来与中国谈判购买设备时占了先机。 </a:t>
            </a:r>
          </a:p>
        </p:txBody>
      </p:sp>
      <p:sp>
        <p:nvSpPr>
          <p:cNvPr id="2" name="矩形 1"/>
          <p:cNvSpPr/>
          <p:nvPr/>
        </p:nvSpPr>
        <p:spPr>
          <a:xfrm>
            <a:off x="836376" y="2348880"/>
            <a:ext cx="7128792" cy="2031325"/>
          </a:xfrm>
          <a:prstGeom prst="rect">
            <a:avLst/>
          </a:prstGeom>
        </p:spPr>
        <p:txBody>
          <a:bodyPr wrap="square">
            <a:spAutoFit/>
          </a:bodyPr>
          <a:lstStyle/>
          <a:p>
            <a:r>
              <a:rPr lang="en-US" altLang="zh-CN" dirty="0" smtClean="0">
                <a:solidFill>
                  <a:schemeClr val="tx1">
                    <a:lumMod val="75000"/>
                    <a:lumOff val="25000"/>
                  </a:schemeClr>
                </a:solidFill>
                <a:latin typeface="微软雅黑" panose="020B0503020204020204" pitchFamily="34" charset="-122"/>
                <a:ea typeface="微软雅黑" panose="020B0503020204020204" pitchFamily="34" charset="-122"/>
              </a:rPr>
              <a:t>1</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、定位信息需求（日本人想获取怎样的信息？）</a:t>
            </a:r>
            <a:endParaRPr lang="en-US" altLang="zh-CN" dirty="0" smtClean="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en-US" altLang="zh-CN" dirty="0" smtClean="0">
                <a:solidFill>
                  <a:schemeClr val="tx1">
                    <a:lumMod val="75000"/>
                    <a:lumOff val="25000"/>
                  </a:schemeClr>
                </a:solidFill>
                <a:latin typeface="微软雅黑" panose="020B0503020204020204" pitchFamily="34" charset="-122"/>
                <a:ea typeface="微软雅黑" panose="020B0503020204020204" pitchFamily="34" charset="-122"/>
              </a:rPr>
              <a:t>2</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、选择信息来源（通过哪些信息途径来获取？）</a:t>
            </a:r>
            <a:endParaRPr lang="en-US" altLang="zh-CN" dirty="0" smtClean="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
            </a:r>
            <a:b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br>
            <a:r>
              <a:rPr lang="en-US" altLang="zh-CN" dirty="0" smtClean="0">
                <a:solidFill>
                  <a:schemeClr val="tx1">
                    <a:lumMod val="75000"/>
                    <a:lumOff val="25000"/>
                  </a:schemeClr>
                </a:solidFill>
                <a:latin typeface="微软雅黑" panose="020B0503020204020204" pitchFamily="34" charset="-122"/>
                <a:ea typeface="微软雅黑" panose="020B0503020204020204" pitchFamily="34" charset="-122"/>
              </a:rPr>
              <a:t>3</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、确定信息获取方法、获取信息（最终用何种方法获取了信息？）</a:t>
            </a:r>
            <a:endParaRPr lang="en-US" altLang="zh-CN" dirty="0" smtClean="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dirty="0" smtClean="0">
              <a:solidFill>
                <a:schemeClr val="tx1">
                  <a:lumMod val="75000"/>
                  <a:lumOff val="25000"/>
                </a:schemeClr>
              </a:solidFill>
              <a:latin typeface="微软雅黑" panose="020B0503020204020204" pitchFamily="34" charset="-122"/>
              <a:ea typeface="微软雅黑" panose="020B0503020204020204" pitchFamily="34" charset="-122"/>
            </a:endParaRPr>
          </a:p>
          <a:p>
            <a:r>
              <a:rPr lang="en-US" altLang="zh-CN" dirty="0" smtClean="0">
                <a:solidFill>
                  <a:schemeClr val="tx1">
                    <a:lumMod val="75000"/>
                    <a:lumOff val="25000"/>
                  </a:schemeClr>
                </a:solidFill>
                <a:latin typeface="微软雅黑" panose="020B0503020204020204" pitchFamily="34" charset="-122"/>
                <a:ea typeface="微软雅黑" panose="020B0503020204020204" pitchFamily="34" charset="-122"/>
              </a:rPr>
              <a:t>4</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、评价信息（如何评价日本人获取大庆油田信息的这一过程？）</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 xmlns:p14="http://schemas.microsoft.com/office/powerpoint/2010/main" val="9277391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bwMode="auto">
          <a:xfrm>
            <a:off x="683568" y="445843"/>
            <a:ext cx="7576419" cy="4927374"/>
          </a:xfrm>
          <a:prstGeom prst="roundRect">
            <a:avLst>
              <a:gd name="adj" fmla="val 5644"/>
            </a:avLst>
          </a:prstGeom>
          <a:solidFill>
            <a:schemeClr val="accent3"/>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nSpc>
                <a:spcPct val="150000"/>
              </a:lnSpc>
            </a:pPr>
            <a:r>
              <a:rPr lang="zh-CN" altLang="en-US" b="0" dirty="0" smtClean="0">
                <a:solidFill>
                  <a:srgbClr val="333333"/>
                </a:solidFill>
                <a:latin typeface="微软雅黑" panose="020B0503020204020204" pitchFamily="34" charset="-122"/>
                <a:ea typeface="微软雅黑" panose="020B0503020204020204" pitchFamily="34" charset="-122"/>
              </a:rPr>
              <a:t>日本人由上面的报道获取了如下信息：</a:t>
            </a:r>
            <a:br>
              <a:rPr lang="zh-CN" altLang="en-US" b="0" dirty="0" smtClean="0">
                <a:solidFill>
                  <a:srgbClr val="333333"/>
                </a:solidFill>
                <a:latin typeface="微软雅黑" panose="020B0503020204020204" pitchFamily="34" charset="-122"/>
                <a:ea typeface="微软雅黑" panose="020B0503020204020204" pitchFamily="34" charset="-122"/>
              </a:rPr>
            </a:br>
            <a:r>
              <a:rPr lang="en-US" altLang="zh-CN" sz="1600" b="0" dirty="0" smtClean="0">
                <a:solidFill>
                  <a:srgbClr val="333333"/>
                </a:solidFill>
                <a:latin typeface="微软雅黑" panose="020B0503020204020204" pitchFamily="34" charset="-122"/>
                <a:ea typeface="微软雅黑" panose="020B0503020204020204" pitchFamily="34" charset="-122"/>
              </a:rPr>
              <a:t>1</a:t>
            </a:r>
            <a:r>
              <a:rPr lang="zh-CN" altLang="en-US" sz="1600" b="0" dirty="0" smtClean="0">
                <a:solidFill>
                  <a:srgbClr val="333333"/>
                </a:solidFill>
                <a:latin typeface="微软雅黑" panose="020B0503020204020204" pitchFamily="34" charset="-122"/>
                <a:ea typeface="微软雅黑" panose="020B0503020204020204" pitchFamily="34" charset="-122"/>
              </a:rPr>
              <a:t>、通过画报封面上铁人王进喜身穿大皮袄的样式，以及下着鹅毛大雪的照片，</a:t>
            </a:r>
            <a:endParaRPr lang="en-US" altLang="zh-CN" sz="1600" b="0" dirty="0" smtClean="0">
              <a:solidFill>
                <a:srgbClr val="333333"/>
              </a:solidFill>
              <a:latin typeface="微软雅黑" panose="020B0503020204020204" pitchFamily="34" charset="-122"/>
              <a:ea typeface="微软雅黑" panose="020B0503020204020204" pitchFamily="34" charset="-122"/>
            </a:endParaRPr>
          </a:p>
          <a:p>
            <a:pPr>
              <a:lnSpc>
                <a:spcPct val="150000"/>
              </a:lnSpc>
            </a:pPr>
            <a:r>
              <a:rPr lang="en-US" altLang="zh-CN" sz="1600" b="0" dirty="0" smtClean="0">
                <a:solidFill>
                  <a:srgbClr val="FF0000"/>
                </a:solidFill>
                <a:latin typeface="微软雅黑" panose="020B0503020204020204" pitchFamily="34" charset="-122"/>
                <a:ea typeface="微软雅黑" panose="020B0503020204020204" pitchFamily="34" charset="-122"/>
              </a:rPr>
              <a:t>——</a:t>
            </a:r>
            <a:r>
              <a:rPr lang="zh-CN" altLang="en-US" sz="1600" b="0" dirty="0" smtClean="0">
                <a:solidFill>
                  <a:srgbClr val="FF0000"/>
                </a:solidFill>
                <a:latin typeface="微软雅黑" panose="020B0503020204020204" pitchFamily="34" charset="-122"/>
                <a:ea typeface="微软雅黑" panose="020B0503020204020204" pitchFamily="34" charset="-122"/>
              </a:rPr>
              <a:t>推断出大庆可能位于东三省的结论</a:t>
            </a:r>
            <a:endParaRPr lang="en-US" altLang="zh-CN" sz="1600" b="0" dirty="0" smtClean="0">
              <a:solidFill>
                <a:srgbClr val="333333"/>
              </a:solidFill>
              <a:latin typeface="微软雅黑" panose="020B0503020204020204" pitchFamily="34" charset="-122"/>
              <a:ea typeface="微软雅黑" panose="020B0503020204020204" pitchFamily="34" charset="-122"/>
            </a:endParaRPr>
          </a:p>
          <a:p>
            <a:pPr>
              <a:lnSpc>
                <a:spcPct val="150000"/>
              </a:lnSpc>
            </a:pPr>
            <a:r>
              <a:rPr lang="en-US" altLang="zh-CN" sz="1600" b="0" dirty="0" smtClean="0">
                <a:solidFill>
                  <a:srgbClr val="333333"/>
                </a:solidFill>
                <a:latin typeface="微软雅黑" panose="020B0503020204020204" pitchFamily="34" charset="-122"/>
                <a:ea typeface="微软雅黑" panose="020B0503020204020204" pitchFamily="34" charset="-122"/>
              </a:rPr>
              <a:t>2</a:t>
            </a:r>
            <a:r>
              <a:rPr lang="zh-CN" altLang="en-US" sz="1600" b="0" dirty="0" smtClean="0">
                <a:solidFill>
                  <a:srgbClr val="333333"/>
                </a:solidFill>
                <a:latin typeface="微软雅黑" panose="020B0503020204020204" pitchFamily="34" charset="-122"/>
                <a:ea typeface="微软雅黑" panose="020B0503020204020204" pitchFamily="34" charset="-122"/>
              </a:rPr>
              <a:t>、通过</a:t>
            </a:r>
            <a:r>
              <a:rPr lang="en-US" altLang="zh-CN" sz="1600" b="0" dirty="0" smtClean="0">
                <a:solidFill>
                  <a:srgbClr val="333333"/>
                </a:solidFill>
                <a:latin typeface="微软雅黑" panose="020B0503020204020204" pitchFamily="34" charset="-122"/>
                <a:ea typeface="微软雅黑" panose="020B0503020204020204" pitchFamily="34" charset="-122"/>
              </a:rPr>
              <a:t>《</a:t>
            </a:r>
            <a:r>
              <a:rPr lang="zh-CN" altLang="en-US" sz="1600" b="0" dirty="0" smtClean="0">
                <a:solidFill>
                  <a:srgbClr val="333333"/>
                </a:solidFill>
                <a:latin typeface="微软雅黑" panose="020B0503020204020204" pitchFamily="34" charset="-122"/>
                <a:ea typeface="微软雅黑" panose="020B0503020204020204" pitchFamily="34" charset="-122"/>
              </a:rPr>
              <a:t>人民日报</a:t>
            </a:r>
            <a:r>
              <a:rPr lang="en-US" altLang="zh-CN" sz="1600" b="0" dirty="0" smtClean="0">
                <a:solidFill>
                  <a:srgbClr val="333333"/>
                </a:solidFill>
                <a:latin typeface="微软雅黑" panose="020B0503020204020204" pitchFamily="34" charset="-122"/>
                <a:ea typeface="微软雅黑" panose="020B0503020204020204" pitchFamily="34" charset="-122"/>
              </a:rPr>
              <a:t>》</a:t>
            </a:r>
            <a:r>
              <a:rPr lang="zh-CN" altLang="en-US" sz="1600" b="0" dirty="0" smtClean="0">
                <a:solidFill>
                  <a:srgbClr val="333333"/>
                </a:solidFill>
                <a:latin typeface="微软雅黑" panose="020B0503020204020204" pitchFamily="34" charset="-122"/>
                <a:ea typeface="微软雅黑" panose="020B0503020204020204" pitchFamily="34" charset="-122"/>
              </a:rPr>
              <a:t>一条新闻报道中“王进喜到马家窑，说了一声‘好大的油田呀！我们要把中国石油落后的帽子甩到太平洋去！’”</a:t>
            </a:r>
            <a:endParaRPr lang="en-US" altLang="zh-CN" sz="1600" b="0" dirty="0" smtClean="0">
              <a:solidFill>
                <a:srgbClr val="333333"/>
              </a:solidFill>
              <a:latin typeface="微软雅黑" panose="020B0503020204020204" pitchFamily="34" charset="-122"/>
              <a:ea typeface="微软雅黑" panose="020B0503020204020204" pitchFamily="34" charset="-122"/>
            </a:endParaRPr>
          </a:p>
          <a:p>
            <a:pPr>
              <a:lnSpc>
                <a:spcPct val="150000"/>
              </a:lnSpc>
            </a:pPr>
            <a:r>
              <a:rPr lang="en-US" altLang="zh-CN" sz="1600" b="0" dirty="0" smtClean="0">
                <a:solidFill>
                  <a:srgbClr val="FF0000"/>
                </a:solidFill>
                <a:latin typeface="微软雅黑" panose="020B0503020204020204" pitchFamily="34" charset="-122"/>
                <a:ea typeface="微软雅黑" panose="020B0503020204020204" pitchFamily="34" charset="-122"/>
              </a:rPr>
              <a:t>——</a:t>
            </a:r>
            <a:r>
              <a:rPr lang="zh-CN" altLang="en-US" sz="1600" b="0" dirty="0" smtClean="0">
                <a:solidFill>
                  <a:srgbClr val="FF0000"/>
                </a:solidFill>
                <a:latin typeface="微软雅黑" panose="020B0503020204020204" pitchFamily="34" charset="-122"/>
                <a:ea typeface="微软雅黑" panose="020B0503020204020204" pitchFamily="34" charset="-122"/>
              </a:rPr>
              <a:t>推断出马家窑就是大庆的中心</a:t>
            </a:r>
            <a:br>
              <a:rPr lang="zh-CN" altLang="en-US" sz="1600" b="0" dirty="0" smtClean="0">
                <a:solidFill>
                  <a:srgbClr val="FF0000"/>
                </a:solidFill>
                <a:latin typeface="微软雅黑" panose="020B0503020204020204" pitchFamily="34" charset="-122"/>
                <a:ea typeface="微软雅黑" panose="020B0503020204020204" pitchFamily="34" charset="-122"/>
              </a:rPr>
            </a:br>
            <a:r>
              <a:rPr lang="en-US" altLang="zh-CN" sz="1600" b="0" dirty="0" smtClean="0">
                <a:solidFill>
                  <a:srgbClr val="333333"/>
                </a:solidFill>
                <a:latin typeface="微软雅黑" panose="020B0503020204020204" pitchFamily="34" charset="-122"/>
                <a:ea typeface="微软雅黑" panose="020B0503020204020204" pitchFamily="34" charset="-122"/>
              </a:rPr>
              <a:t>3</a:t>
            </a:r>
            <a:r>
              <a:rPr lang="zh-CN" altLang="en-US" sz="1600" b="0" dirty="0" smtClean="0">
                <a:solidFill>
                  <a:srgbClr val="333333"/>
                </a:solidFill>
                <a:latin typeface="微软雅黑" panose="020B0503020204020204" pitchFamily="34" charset="-122"/>
                <a:ea typeface="微软雅黑" panose="020B0503020204020204" pitchFamily="34" charset="-122"/>
              </a:rPr>
              <a:t>、从报刊报道的大庆的设备全是肩扛人抬</a:t>
            </a:r>
            <a:endParaRPr lang="en-US" altLang="zh-CN" sz="1600" b="0" dirty="0" smtClean="0">
              <a:solidFill>
                <a:srgbClr val="333333"/>
              </a:solidFill>
              <a:latin typeface="微软雅黑" panose="020B0503020204020204" pitchFamily="34" charset="-122"/>
              <a:ea typeface="微软雅黑" panose="020B0503020204020204" pitchFamily="34" charset="-122"/>
            </a:endParaRPr>
          </a:p>
          <a:p>
            <a:pPr>
              <a:lnSpc>
                <a:spcPct val="150000"/>
              </a:lnSpc>
            </a:pPr>
            <a:r>
              <a:rPr lang="en-US" altLang="zh-CN" sz="1600" b="0" dirty="0">
                <a:solidFill>
                  <a:srgbClr val="333333"/>
                </a:solidFill>
                <a:latin typeface="微软雅黑" panose="020B0503020204020204" pitchFamily="34" charset="-122"/>
                <a:ea typeface="微软雅黑" panose="020B0503020204020204" pitchFamily="34" charset="-122"/>
              </a:rPr>
              <a:t>——</a:t>
            </a:r>
            <a:r>
              <a:rPr lang="zh-CN" altLang="en-US" sz="1600" b="0" dirty="0" smtClean="0">
                <a:solidFill>
                  <a:srgbClr val="FF0000"/>
                </a:solidFill>
                <a:latin typeface="微软雅黑" panose="020B0503020204020204" pitchFamily="34" charset="-122"/>
                <a:ea typeface="微软雅黑" panose="020B0503020204020204" pitchFamily="34" charset="-122"/>
              </a:rPr>
              <a:t>推断：马家窑离火车站不远</a:t>
            </a:r>
            <a:r>
              <a:rPr lang="zh-CN" altLang="en-US" sz="1600" b="0" dirty="0" smtClean="0">
                <a:solidFill>
                  <a:srgbClr val="333333"/>
                </a:solidFill>
                <a:latin typeface="微软雅黑" panose="020B0503020204020204" pitchFamily="34" charset="-122"/>
                <a:ea typeface="微软雅黑" panose="020B0503020204020204" pitchFamily="34" charset="-122"/>
              </a:rPr>
              <a:t>，远了就抬不动了</a:t>
            </a:r>
            <a:endParaRPr lang="en-US" altLang="zh-CN" sz="1600" b="0" dirty="0" smtClean="0">
              <a:solidFill>
                <a:srgbClr val="333333"/>
              </a:solidFill>
              <a:latin typeface="微软雅黑" panose="020B0503020204020204" pitchFamily="34" charset="-122"/>
              <a:ea typeface="微软雅黑" panose="020B0503020204020204" pitchFamily="34" charset="-122"/>
            </a:endParaRPr>
          </a:p>
          <a:p>
            <a:pPr>
              <a:lnSpc>
                <a:spcPct val="150000"/>
              </a:lnSpc>
            </a:pPr>
            <a:r>
              <a:rPr lang="en-US" altLang="zh-CN" sz="1600" b="0" dirty="0" smtClean="0">
                <a:solidFill>
                  <a:srgbClr val="333333"/>
                </a:solidFill>
                <a:latin typeface="微软雅黑" panose="020B0503020204020204" pitchFamily="34" charset="-122"/>
                <a:ea typeface="微软雅黑" panose="020B0503020204020204" pitchFamily="34" charset="-122"/>
              </a:rPr>
              <a:t>4</a:t>
            </a:r>
            <a:r>
              <a:rPr lang="zh-CN" altLang="en-US" sz="1600" b="0" dirty="0" smtClean="0">
                <a:solidFill>
                  <a:srgbClr val="333333"/>
                </a:solidFill>
                <a:latin typeface="微软雅黑" panose="020B0503020204020204" pitchFamily="34" charset="-122"/>
                <a:ea typeface="微软雅黑" panose="020B0503020204020204" pitchFamily="34" charset="-122"/>
              </a:rPr>
              <a:t>、通过王进喜参加中央委员会的报道。</a:t>
            </a:r>
            <a:r>
              <a:rPr lang="en-US" altLang="zh-CN" sz="1600" b="0" dirty="0" smtClean="0">
                <a:solidFill>
                  <a:srgbClr val="FF0000"/>
                </a:solidFill>
                <a:latin typeface="微软雅黑" panose="020B0503020204020204" pitchFamily="34" charset="-122"/>
                <a:ea typeface="微软雅黑" panose="020B0503020204020204" pitchFamily="34" charset="-122"/>
              </a:rPr>
              <a:t>——</a:t>
            </a:r>
            <a:r>
              <a:rPr lang="zh-CN" altLang="en-US" sz="1600" b="0" dirty="0" smtClean="0">
                <a:solidFill>
                  <a:srgbClr val="FF0000"/>
                </a:solidFill>
                <a:latin typeface="微软雅黑" panose="020B0503020204020204" pitchFamily="34" charset="-122"/>
                <a:ea typeface="微软雅黑" panose="020B0503020204020204" pitchFamily="34" charset="-122"/>
              </a:rPr>
              <a:t>推论大庆已经大量出油</a:t>
            </a:r>
            <a:r>
              <a:rPr lang="zh-CN" altLang="en-US" sz="1600" b="0" dirty="0" smtClean="0">
                <a:solidFill>
                  <a:srgbClr val="333333"/>
                </a:solidFill>
                <a:latin typeface="微软雅黑" panose="020B0503020204020204" pitchFamily="34" charset="-122"/>
                <a:ea typeface="微软雅黑" panose="020B0503020204020204" pitchFamily="34" charset="-122"/>
              </a:rPr>
              <a:t/>
            </a:r>
            <a:br>
              <a:rPr lang="zh-CN" altLang="en-US" sz="1600" b="0" dirty="0" smtClean="0">
                <a:solidFill>
                  <a:srgbClr val="333333"/>
                </a:solidFill>
                <a:latin typeface="微软雅黑" panose="020B0503020204020204" pitchFamily="34" charset="-122"/>
                <a:ea typeface="微软雅黑" panose="020B0503020204020204" pitchFamily="34" charset="-122"/>
              </a:rPr>
            </a:br>
            <a:r>
              <a:rPr lang="en-US" altLang="zh-CN" sz="1600" b="0" dirty="0" smtClean="0">
                <a:solidFill>
                  <a:srgbClr val="333333"/>
                </a:solidFill>
                <a:latin typeface="微软雅黑" panose="020B0503020204020204" pitchFamily="34" charset="-122"/>
                <a:ea typeface="微软雅黑" panose="020B0503020204020204" pitchFamily="34" charset="-122"/>
              </a:rPr>
              <a:t>5</a:t>
            </a:r>
            <a:r>
              <a:rPr lang="zh-CN" altLang="en-US" sz="1600" b="0" dirty="0" smtClean="0">
                <a:solidFill>
                  <a:srgbClr val="333333"/>
                </a:solidFill>
                <a:latin typeface="微软雅黑" panose="020B0503020204020204" pitchFamily="34" charset="-122"/>
                <a:ea typeface="微软雅黑" panose="020B0503020204020204" pitchFamily="34" charset="-122"/>
              </a:rPr>
              <a:t>、根据</a:t>
            </a:r>
            <a:r>
              <a:rPr lang="en-US" altLang="zh-CN" sz="1600" b="0" dirty="0" smtClean="0">
                <a:solidFill>
                  <a:srgbClr val="333333"/>
                </a:solidFill>
                <a:latin typeface="微软雅黑" panose="020B0503020204020204" pitchFamily="34" charset="-122"/>
                <a:ea typeface="微软雅黑" panose="020B0503020204020204" pitchFamily="34" charset="-122"/>
              </a:rPr>
              <a:t>《</a:t>
            </a:r>
            <a:r>
              <a:rPr lang="zh-CN" altLang="en-US" sz="1600" b="0" dirty="0" smtClean="0">
                <a:solidFill>
                  <a:srgbClr val="333333"/>
                </a:solidFill>
                <a:latin typeface="微软雅黑" panose="020B0503020204020204" pitchFamily="34" charset="-122"/>
                <a:ea typeface="微软雅黑" panose="020B0503020204020204" pitchFamily="34" charset="-122"/>
              </a:rPr>
              <a:t>人民日报</a:t>
            </a:r>
            <a:r>
              <a:rPr lang="en-US" altLang="zh-CN" sz="1600" b="0" dirty="0" smtClean="0">
                <a:solidFill>
                  <a:srgbClr val="333333"/>
                </a:solidFill>
                <a:latin typeface="微软雅黑" panose="020B0503020204020204" pitchFamily="34" charset="-122"/>
                <a:ea typeface="微软雅黑" panose="020B0503020204020204" pitchFamily="34" charset="-122"/>
              </a:rPr>
              <a:t>》</a:t>
            </a:r>
            <a:r>
              <a:rPr lang="zh-CN" altLang="en-US" sz="1600" b="0" dirty="0" smtClean="0">
                <a:solidFill>
                  <a:srgbClr val="333333"/>
                </a:solidFill>
                <a:latin typeface="微软雅黑" panose="020B0503020204020204" pitchFamily="34" charset="-122"/>
                <a:ea typeface="微软雅黑" panose="020B0503020204020204" pitchFamily="34" charset="-122"/>
              </a:rPr>
              <a:t>一幅照片上钻台手柄的架式</a:t>
            </a:r>
            <a:r>
              <a:rPr lang="en-US" altLang="zh-CN" sz="1600" b="0" dirty="0" smtClean="0">
                <a:solidFill>
                  <a:srgbClr val="FF0000"/>
                </a:solidFill>
                <a:latin typeface="微软雅黑" panose="020B0503020204020204" pitchFamily="34" charset="-122"/>
                <a:ea typeface="微软雅黑" panose="020B0503020204020204" pitchFamily="34" charset="-122"/>
              </a:rPr>
              <a:t>——</a:t>
            </a:r>
            <a:r>
              <a:rPr lang="zh-CN" altLang="en-US" sz="1600" b="0" dirty="0" smtClean="0">
                <a:solidFill>
                  <a:srgbClr val="FF0000"/>
                </a:solidFill>
                <a:latin typeface="微软雅黑" panose="020B0503020204020204" pitchFamily="34" charset="-122"/>
                <a:ea typeface="微软雅黑" panose="020B0503020204020204" pitchFamily="34" charset="-122"/>
              </a:rPr>
              <a:t>计算出了油井的直径</a:t>
            </a:r>
            <a:r>
              <a:rPr lang="zh-CN" altLang="en-US" sz="1600" b="0" dirty="0" smtClean="0">
                <a:solidFill>
                  <a:srgbClr val="333333"/>
                </a:solidFill>
                <a:latin typeface="微软雅黑" panose="020B0503020204020204" pitchFamily="34" charset="-122"/>
                <a:ea typeface="微软雅黑" panose="020B0503020204020204" pitchFamily="34" charset="-122"/>
              </a:rPr>
              <a:t/>
            </a:r>
            <a:br>
              <a:rPr lang="zh-CN" altLang="en-US" sz="1600" b="0" dirty="0" smtClean="0">
                <a:solidFill>
                  <a:srgbClr val="333333"/>
                </a:solidFill>
                <a:latin typeface="微软雅黑" panose="020B0503020204020204" pitchFamily="34" charset="-122"/>
                <a:ea typeface="微软雅黑" panose="020B0503020204020204" pitchFamily="34" charset="-122"/>
              </a:rPr>
            </a:br>
            <a:r>
              <a:rPr lang="en-US" altLang="zh-CN" sz="1600" b="0" dirty="0" smtClean="0">
                <a:solidFill>
                  <a:srgbClr val="333333"/>
                </a:solidFill>
                <a:latin typeface="微软雅黑" panose="020B0503020204020204" pitchFamily="34" charset="-122"/>
                <a:ea typeface="微软雅黑" panose="020B0503020204020204" pitchFamily="34" charset="-122"/>
              </a:rPr>
              <a:t>6</a:t>
            </a:r>
            <a:r>
              <a:rPr lang="zh-CN" altLang="en-US" sz="1600" b="0" dirty="0" smtClean="0">
                <a:solidFill>
                  <a:srgbClr val="333333"/>
                </a:solidFill>
                <a:latin typeface="微软雅黑" panose="020B0503020204020204" pitchFamily="34" charset="-122"/>
                <a:ea typeface="微软雅黑" panose="020B0503020204020204" pitchFamily="34" charset="-122"/>
              </a:rPr>
              <a:t>、根据中国国务院的工作报告</a:t>
            </a:r>
            <a:r>
              <a:rPr lang="zh-CN" altLang="en-US" sz="1600" b="0" dirty="0" smtClean="0">
                <a:solidFill>
                  <a:srgbClr val="FF0000"/>
                </a:solidFill>
                <a:latin typeface="微软雅黑" panose="020B0503020204020204" pitchFamily="34" charset="-122"/>
                <a:ea typeface="微软雅黑" panose="020B0503020204020204" pitchFamily="34" charset="-122"/>
              </a:rPr>
              <a:t>推算，把全国石油产量减去原来的石油产量，剩下的就是大庆的产量。</a:t>
            </a:r>
          </a:p>
          <a:p>
            <a:pPr>
              <a:lnSpc>
                <a:spcPct val="150000"/>
              </a:lnSpc>
            </a:pPr>
            <a:r>
              <a:rPr lang="zh-CN" altLang="en-US" b="0" dirty="0" smtClean="0">
                <a:solidFill>
                  <a:srgbClr val="333333"/>
                </a:solidFill>
                <a:latin typeface="微软雅黑" panose="020B0503020204020204" pitchFamily="34" charset="-122"/>
                <a:ea typeface="微软雅黑" panose="020B0503020204020204" pitchFamily="34" charset="-122"/>
              </a:rPr>
              <a:t/>
            </a:r>
            <a:br>
              <a:rPr lang="zh-CN" altLang="en-US" b="0" dirty="0" smtClean="0">
                <a:solidFill>
                  <a:srgbClr val="333333"/>
                </a:solidFill>
                <a:latin typeface="微软雅黑" panose="020B0503020204020204" pitchFamily="34" charset="-122"/>
                <a:ea typeface="微软雅黑" panose="020B0503020204020204" pitchFamily="34" charset="-122"/>
              </a:rPr>
            </a:br>
            <a:endParaRPr lang="zh-CN" altLang="en-US" b="0" dirty="0" smtClean="0">
              <a:solidFill>
                <a:srgbClr val="333333"/>
              </a:solidFill>
              <a:latin typeface="微软雅黑" panose="020B0503020204020204" pitchFamily="34" charset="-122"/>
              <a:ea typeface="微软雅黑" panose="020B0503020204020204" pitchFamily="34" charset="-122"/>
            </a:endParaRPr>
          </a:p>
        </p:txBody>
      </p:sp>
      <p:pic>
        <p:nvPicPr>
          <p:cNvPr id="4" name="Picture 4" descr="C:\Documents and Settings\shaou\桌面\xinsrc_0320402041600046130794.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rot="1057400">
            <a:off x="6725307" y="5028915"/>
            <a:ext cx="1225144" cy="109548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a:ext uri="{909E8E84-426E-40DD-AFC4-6F175D3DCCD1}">
              <a14:hiddenFill xmlns="" xmlns:a14="http://schemas.microsoft.com/office/drawing/2010/main">
                <a:solidFill>
                  <a:srgbClr val="FFFFFF"/>
                </a:solidFill>
              </a14:hiddenFill>
            </a:ext>
          </a:extLst>
        </p:spPr>
      </p:pic>
      <p:pic>
        <p:nvPicPr>
          <p:cNvPr id="6" name="Picture 5" descr="C:\Documents and Settings\shaou\桌面\xinsrc_4120402041623171304706.jpg"/>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rot="622773">
            <a:off x="3515212" y="5140079"/>
            <a:ext cx="1706526" cy="121334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a:ext uri="{909E8E84-426E-40DD-AFC4-6F175D3DCCD1}">
              <a14:hiddenFill xmlns="" xmlns:a14="http://schemas.microsoft.com/office/drawing/2010/main">
                <a:solidFill>
                  <a:srgbClr val="FFFFFF"/>
                </a:solidFill>
              </a14:hiddenFill>
            </a:ext>
          </a:extLst>
        </p:spPr>
      </p:pic>
      <p:pic>
        <p:nvPicPr>
          <p:cNvPr id="5" name="Picture 4" descr="C:\Documents and Settings\shaou\桌面\xin_360402300820546325412.jpg"/>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5476386" y="4966102"/>
            <a:ext cx="980067" cy="153112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56422285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3"/>
          <p:cNvSpPr txBox="1">
            <a:spLocks noChangeArrowheads="1"/>
          </p:cNvSpPr>
          <p:nvPr/>
        </p:nvSpPr>
        <p:spPr bwMode="auto">
          <a:xfrm>
            <a:off x="495590" y="332656"/>
            <a:ext cx="8108858" cy="3416320"/>
          </a:xfrm>
          <a:prstGeom prst="rect">
            <a:avLst/>
          </a:prstGeom>
          <a:ln w="9525">
            <a:prstDash val="lgDash"/>
          </a:ln>
        </p:spPr>
        <p:style>
          <a:lnRef idx="2">
            <a:schemeClr val="dk1"/>
          </a:lnRef>
          <a:fillRef idx="1">
            <a:schemeClr val="lt1"/>
          </a:fillRef>
          <a:effectRef idx="0">
            <a:schemeClr val="dk1"/>
          </a:effectRef>
          <a:fontRef idx="minor">
            <a:schemeClr val="dk1"/>
          </a:fontRef>
        </p:style>
        <p:txBody>
          <a:bodyPr wrap="square">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r>
              <a:rPr lang="zh-CN" altLang="en-US" b="0" dirty="0" smtClean="0">
                <a:solidFill>
                  <a:srgbClr val="333333"/>
                </a:solidFill>
                <a:latin typeface="微软雅黑" panose="020B0503020204020204" pitchFamily="34" charset="-122"/>
                <a:ea typeface="微软雅黑" panose="020B0503020204020204" pitchFamily="34" charset="-122"/>
              </a:rPr>
              <a:t>*</a:t>
            </a:r>
            <a:r>
              <a:rPr lang="en-US" altLang="zh-CN" b="0" dirty="0" smtClean="0">
                <a:solidFill>
                  <a:srgbClr val="333333"/>
                </a:solidFill>
                <a:latin typeface="微软雅黑" panose="020B0503020204020204" pitchFamily="34" charset="-122"/>
                <a:ea typeface="微软雅黑" panose="020B0503020204020204" pitchFamily="34" charset="-122"/>
              </a:rPr>
              <a:t> 1964</a:t>
            </a:r>
            <a:r>
              <a:rPr lang="zh-CN" altLang="en-US" b="0" dirty="0" smtClean="0">
                <a:solidFill>
                  <a:srgbClr val="333333"/>
                </a:solidFill>
                <a:latin typeface="微软雅黑" panose="020B0503020204020204" pitchFamily="34" charset="-122"/>
                <a:ea typeface="微软雅黑" panose="020B0503020204020204" pitchFamily="34" charset="-122"/>
              </a:rPr>
              <a:t>年</a:t>
            </a:r>
            <a:r>
              <a:rPr lang="en-US" altLang="zh-CN" b="0" dirty="0" smtClean="0">
                <a:solidFill>
                  <a:srgbClr val="333333"/>
                </a:solidFill>
                <a:latin typeface="微软雅黑" panose="020B0503020204020204" pitchFamily="34" charset="-122"/>
                <a:ea typeface="微软雅黑" panose="020B0503020204020204" pitchFamily="34" charset="-122"/>
              </a:rPr>
              <a:t>4</a:t>
            </a:r>
            <a:r>
              <a:rPr lang="zh-CN" altLang="en-US" b="0" dirty="0" smtClean="0">
                <a:solidFill>
                  <a:srgbClr val="333333"/>
                </a:solidFill>
                <a:latin typeface="微软雅黑" panose="020B0503020204020204" pitchFamily="34" charset="-122"/>
                <a:ea typeface="微软雅黑" panose="020B0503020204020204" pitchFamily="34" charset="-122"/>
              </a:rPr>
              <a:t>月</a:t>
            </a:r>
            <a:r>
              <a:rPr lang="en-US" altLang="zh-CN" b="0" dirty="0" smtClean="0">
                <a:solidFill>
                  <a:srgbClr val="333333"/>
                </a:solidFill>
                <a:latin typeface="微软雅黑" panose="020B0503020204020204" pitchFamily="34" charset="-122"/>
                <a:ea typeface="微软雅黑" panose="020B0503020204020204" pitchFamily="34" charset="-122"/>
              </a:rPr>
              <a:t>20</a:t>
            </a:r>
            <a:r>
              <a:rPr lang="zh-CN" altLang="en-US" b="0" dirty="0" smtClean="0">
                <a:solidFill>
                  <a:srgbClr val="333333"/>
                </a:solidFill>
                <a:latin typeface="微软雅黑" panose="020B0503020204020204" pitchFamily="34" charset="-122"/>
                <a:ea typeface="微软雅黑" panose="020B0503020204020204" pitchFamily="34" charset="-122"/>
              </a:rPr>
              <a:t>日，</a:t>
            </a:r>
            <a:r>
              <a:rPr lang="en-US" altLang="zh-CN" b="0" dirty="0" smtClean="0">
                <a:solidFill>
                  <a:srgbClr val="333333"/>
                </a:solidFill>
                <a:latin typeface="微软雅黑" panose="020B0503020204020204" pitchFamily="34" charset="-122"/>
                <a:ea typeface="微软雅黑" panose="020B0503020204020204" pitchFamily="34" charset="-122"/>
              </a:rPr>
              <a:t>《</a:t>
            </a:r>
            <a:r>
              <a:rPr lang="zh-CN" altLang="en-US" b="0" dirty="0" smtClean="0">
                <a:solidFill>
                  <a:srgbClr val="333333"/>
                </a:solidFill>
                <a:latin typeface="微软雅黑" panose="020B0503020204020204" pitchFamily="34" charset="-122"/>
                <a:ea typeface="微软雅黑" panose="020B0503020204020204" pitchFamily="34" charset="-122"/>
              </a:rPr>
              <a:t>人民日报</a:t>
            </a:r>
            <a:r>
              <a:rPr lang="en-US" altLang="zh-CN" b="0" dirty="0" smtClean="0">
                <a:solidFill>
                  <a:srgbClr val="333333"/>
                </a:solidFill>
                <a:latin typeface="微软雅黑" panose="020B0503020204020204" pitchFamily="34" charset="-122"/>
                <a:ea typeface="微软雅黑" panose="020B0503020204020204" pitchFamily="34" charset="-122"/>
              </a:rPr>
              <a:t>》</a:t>
            </a:r>
            <a:r>
              <a:rPr lang="zh-CN" altLang="en-US" b="0" dirty="0" smtClean="0">
                <a:solidFill>
                  <a:srgbClr val="333333"/>
                </a:solidFill>
                <a:latin typeface="微软雅黑" panose="020B0503020204020204" pitchFamily="34" charset="-122"/>
                <a:ea typeface="微软雅黑" panose="020B0503020204020204" pitchFamily="34" charset="-122"/>
              </a:rPr>
              <a:t>发表了社论</a:t>
            </a:r>
            <a:r>
              <a:rPr lang="en-US" altLang="zh-CN" b="0" dirty="0" smtClean="0">
                <a:solidFill>
                  <a:srgbClr val="333333"/>
                </a:solidFill>
                <a:latin typeface="微软雅黑" panose="020B0503020204020204" pitchFamily="34" charset="-122"/>
                <a:ea typeface="微软雅黑" panose="020B0503020204020204" pitchFamily="34" charset="-122"/>
              </a:rPr>
              <a:t>《</a:t>
            </a:r>
            <a:r>
              <a:rPr lang="zh-CN" altLang="en-US" b="0" dirty="0" smtClean="0">
                <a:solidFill>
                  <a:srgbClr val="333333"/>
                </a:solidFill>
                <a:latin typeface="微软雅黑" panose="020B0503020204020204" pitchFamily="34" charset="-122"/>
                <a:ea typeface="微软雅黑" panose="020B0503020204020204" pitchFamily="34" charset="-122"/>
              </a:rPr>
              <a:t>大庆油田大庆人</a:t>
            </a:r>
            <a:r>
              <a:rPr lang="en-US" altLang="zh-CN" b="0" dirty="0" smtClean="0">
                <a:solidFill>
                  <a:srgbClr val="333333"/>
                </a:solidFill>
                <a:latin typeface="微软雅黑" panose="020B0503020204020204" pitchFamily="34" charset="-122"/>
                <a:ea typeface="微软雅黑" panose="020B0503020204020204" pitchFamily="34" charset="-122"/>
              </a:rPr>
              <a:t>》</a:t>
            </a:r>
            <a:r>
              <a:rPr lang="zh-CN" altLang="en-US" b="0" dirty="0" smtClean="0">
                <a:solidFill>
                  <a:srgbClr val="333333"/>
                </a:solidFill>
                <a:latin typeface="微软雅黑" panose="020B0503020204020204" pitchFamily="34" charset="-122"/>
                <a:ea typeface="微软雅黑" panose="020B0503020204020204" pitchFamily="34" charset="-122"/>
              </a:rPr>
              <a:t>。</a:t>
            </a:r>
          </a:p>
          <a:p>
            <a:r>
              <a:rPr lang="zh-CN" altLang="en-US" b="0" dirty="0" smtClean="0">
                <a:solidFill>
                  <a:srgbClr val="333333"/>
                </a:solidFill>
                <a:latin typeface="微软雅黑" panose="020B0503020204020204" pitchFamily="34" charset="-122"/>
                <a:ea typeface="微软雅黑" panose="020B0503020204020204" pitchFamily="34" charset="-122"/>
              </a:rPr>
              <a:t/>
            </a:r>
            <a:br>
              <a:rPr lang="zh-CN" altLang="en-US" b="0" dirty="0" smtClean="0">
                <a:solidFill>
                  <a:srgbClr val="333333"/>
                </a:solidFill>
                <a:latin typeface="微软雅黑" panose="020B0503020204020204" pitchFamily="34" charset="-122"/>
                <a:ea typeface="微软雅黑" panose="020B0503020204020204" pitchFamily="34" charset="-122"/>
              </a:rPr>
            </a:br>
            <a:r>
              <a:rPr lang="zh-CN" altLang="en-US" b="0" dirty="0">
                <a:solidFill>
                  <a:srgbClr val="333333"/>
                </a:solidFill>
                <a:latin typeface="微软雅黑" panose="020B0503020204020204" pitchFamily="34" charset="-122"/>
                <a:ea typeface="微软雅黑" panose="020B0503020204020204" pitchFamily="34" charset="-122"/>
              </a:rPr>
              <a:t>*</a:t>
            </a:r>
            <a:r>
              <a:rPr lang="en-US" altLang="zh-CN" b="0" dirty="0" smtClean="0">
                <a:solidFill>
                  <a:srgbClr val="333333"/>
                </a:solidFill>
                <a:latin typeface="微软雅黑" panose="020B0503020204020204" pitchFamily="34" charset="-122"/>
                <a:ea typeface="微软雅黑" panose="020B0503020204020204" pitchFamily="34" charset="-122"/>
              </a:rPr>
              <a:t> </a:t>
            </a:r>
            <a:r>
              <a:rPr lang="zh-CN" altLang="en-US" b="0" dirty="0" smtClean="0">
                <a:solidFill>
                  <a:srgbClr val="333333"/>
                </a:solidFill>
                <a:latin typeface="微软雅黑" panose="020B0503020204020204" pitchFamily="34" charset="-122"/>
                <a:ea typeface="微软雅黑" panose="020B0503020204020204" pitchFamily="34" charset="-122"/>
              </a:rPr>
              <a:t>画报：周总理接见王进喜时，王身穿大皮袄。</a:t>
            </a:r>
          </a:p>
          <a:p>
            <a:endParaRPr lang="zh-CN" altLang="en-US" b="0" dirty="0" smtClean="0">
              <a:solidFill>
                <a:srgbClr val="333333"/>
              </a:solidFill>
              <a:latin typeface="微软雅黑" panose="020B0503020204020204" pitchFamily="34" charset="-122"/>
              <a:ea typeface="微软雅黑" panose="020B0503020204020204" pitchFamily="34" charset="-122"/>
            </a:endParaRPr>
          </a:p>
          <a:p>
            <a:r>
              <a:rPr lang="zh-CN" altLang="en-US" b="0" dirty="0" smtClean="0">
                <a:solidFill>
                  <a:srgbClr val="333333"/>
                </a:solidFill>
                <a:latin typeface="微软雅黑" panose="020B0503020204020204" pitchFamily="34" charset="-122"/>
                <a:ea typeface="微软雅黑" panose="020B0503020204020204" pitchFamily="34" charset="-122"/>
              </a:rPr>
              <a:t>*</a:t>
            </a:r>
            <a:r>
              <a:rPr lang="en-US" altLang="zh-CN" b="0" dirty="0" smtClean="0">
                <a:solidFill>
                  <a:srgbClr val="333333"/>
                </a:solidFill>
                <a:latin typeface="微软雅黑" panose="020B0503020204020204" pitchFamily="34" charset="-122"/>
                <a:ea typeface="微软雅黑" panose="020B0503020204020204" pitchFamily="34" charset="-122"/>
              </a:rPr>
              <a:t> 《</a:t>
            </a:r>
            <a:r>
              <a:rPr lang="zh-CN" altLang="en-US" b="0" dirty="0" smtClean="0">
                <a:solidFill>
                  <a:srgbClr val="333333"/>
                </a:solidFill>
                <a:latin typeface="微软雅黑" panose="020B0503020204020204" pitchFamily="34" charset="-122"/>
                <a:ea typeface="微软雅黑" panose="020B0503020204020204" pitchFamily="34" charset="-122"/>
              </a:rPr>
              <a:t>人民日报</a:t>
            </a:r>
            <a:r>
              <a:rPr lang="en-US" altLang="zh-CN" b="0" dirty="0" smtClean="0">
                <a:solidFill>
                  <a:srgbClr val="333333"/>
                </a:solidFill>
                <a:latin typeface="微软雅黑" panose="020B0503020204020204" pitchFamily="34" charset="-122"/>
                <a:ea typeface="微软雅黑" panose="020B0503020204020204" pitchFamily="34" charset="-122"/>
              </a:rPr>
              <a:t>》</a:t>
            </a:r>
            <a:r>
              <a:rPr lang="zh-CN" altLang="en-US" b="0" dirty="0" smtClean="0">
                <a:solidFill>
                  <a:srgbClr val="333333"/>
                </a:solidFill>
                <a:latin typeface="微软雅黑" panose="020B0503020204020204" pitchFamily="34" charset="-122"/>
                <a:ea typeface="微软雅黑" panose="020B0503020204020204" pitchFamily="34" charset="-122"/>
              </a:rPr>
              <a:t>一新闻报道：“王进喜到马家窑，说了一声‘好大的油田呀！我们要把中国石油落后的帽子甩到太平洋去！’”。</a:t>
            </a:r>
            <a:endParaRPr lang="en-US" altLang="zh-CN" b="0" dirty="0" smtClean="0">
              <a:solidFill>
                <a:srgbClr val="333333"/>
              </a:solidFill>
              <a:latin typeface="微软雅黑" panose="020B0503020204020204" pitchFamily="34" charset="-122"/>
              <a:ea typeface="微软雅黑" panose="020B0503020204020204" pitchFamily="34" charset="-122"/>
            </a:endParaRPr>
          </a:p>
          <a:p>
            <a:r>
              <a:rPr lang="zh-CN" altLang="en-US" b="0" dirty="0" smtClean="0">
                <a:solidFill>
                  <a:srgbClr val="333333"/>
                </a:solidFill>
                <a:latin typeface="微软雅黑" panose="020B0503020204020204" pitchFamily="34" charset="-122"/>
                <a:ea typeface="微软雅黑" panose="020B0503020204020204" pitchFamily="34" charset="-122"/>
              </a:rPr>
              <a:t/>
            </a:r>
            <a:br>
              <a:rPr lang="zh-CN" altLang="en-US" b="0" dirty="0" smtClean="0">
                <a:solidFill>
                  <a:srgbClr val="333333"/>
                </a:solidFill>
                <a:latin typeface="微软雅黑" panose="020B0503020204020204" pitchFamily="34" charset="-122"/>
                <a:ea typeface="微软雅黑" panose="020B0503020204020204" pitchFamily="34" charset="-122"/>
              </a:rPr>
            </a:br>
            <a:r>
              <a:rPr lang="zh-CN" altLang="en-US" b="0" dirty="0" smtClean="0">
                <a:solidFill>
                  <a:srgbClr val="333333"/>
                </a:solidFill>
                <a:latin typeface="微软雅黑" panose="020B0503020204020204" pitchFamily="34" charset="-122"/>
                <a:ea typeface="微软雅黑" panose="020B0503020204020204" pitchFamily="34" charset="-122"/>
              </a:rPr>
              <a:t>*</a:t>
            </a:r>
            <a:r>
              <a:rPr lang="en-US" altLang="zh-CN" b="0" dirty="0" smtClean="0">
                <a:solidFill>
                  <a:srgbClr val="333333"/>
                </a:solidFill>
                <a:latin typeface="微软雅黑" panose="020B0503020204020204" pitchFamily="34" charset="-122"/>
                <a:ea typeface="微软雅黑" panose="020B0503020204020204" pitchFamily="34" charset="-122"/>
              </a:rPr>
              <a:t> 1966</a:t>
            </a:r>
            <a:r>
              <a:rPr lang="zh-CN" altLang="en-US" b="0" dirty="0" smtClean="0">
                <a:solidFill>
                  <a:srgbClr val="333333"/>
                </a:solidFill>
                <a:latin typeface="微软雅黑" panose="020B0503020204020204" pitchFamily="34" charset="-122"/>
                <a:ea typeface="微软雅黑" panose="020B0503020204020204" pitchFamily="34" charset="-122"/>
              </a:rPr>
              <a:t>年</a:t>
            </a:r>
            <a:r>
              <a:rPr lang="en-US" altLang="zh-CN" b="0" dirty="0" smtClean="0">
                <a:solidFill>
                  <a:srgbClr val="333333"/>
                </a:solidFill>
                <a:latin typeface="微软雅黑" panose="020B0503020204020204" pitchFamily="34" charset="-122"/>
                <a:ea typeface="微软雅黑" panose="020B0503020204020204" pitchFamily="34" charset="-122"/>
              </a:rPr>
              <a:t>7</a:t>
            </a:r>
            <a:r>
              <a:rPr lang="zh-CN" altLang="en-US" b="0" dirty="0" smtClean="0">
                <a:solidFill>
                  <a:srgbClr val="333333"/>
                </a:solidFill>
                <a:latin typeface="微软雅黑" panose="020B0503020204020204" pitchFamily="34" charset="-122"/>
                <a:ea typeface="微软雅黑" panose="020B0503020204020204" pitchFamily="34" charset="-122"/>
              </a:rPr>
              <a:t>月的</a:t>
            </a:r>
            <a:r>
              <a:rPr lang="en-US" altLang="zh-CN" b="0" dirty="0" smtClean="0">
                <a:solidFill>
                  <a:srgbClr val="333333"/>
                </a:solidFill>
                <a:latin typeface="微软雅黑" panose="020B0503020204020204" pitchFamily="34" charset="-122"/>
                <a:ea typeface="微软雅黑" panose="020B0503020204020204" pitchFamily="34" charset="-122"/>
              </a:rPr>
              <a:t>《</a:t>
            </a:r>
            <a:r>
              <a:rPr lang="zh-CN" altLang="en-US" b="0" dirty="0" smtClean="0">
                <a:solidFill>
                  <a:srgbClr val="333333"/>
                </a:solidFill>
                <a:latin typeface="微软雅黑" panose="020B0503020204020204" pitchFamily="34" charset="-122"/>
                <a:ea typeface="微软雅黑" panose="020B0503020204020204" pitchFamily="34" charset="-122"/>
              </a:rPr>
              <a:t>中国画报</a:t>
            </a:r>
            <a:r>
              <a:rPr lang="en-US" altLang="zh-CN" b="0" dirty="0" smtClean="0">
                <a:solidFill>
                  <a:srgbClr val="333333"/>
                </a:solidFill>
                <a:latin typeface="微软雅黑" panose="020B0503020204020204" pitchFamily="34" charset="-122"/>
                <a:ea typeface="微软雅黑" panose="020B0503020204020204" pitchFamily="34" charset="-122"/>
              </a:rPr>
              <a:t>》</a:t>
            </a:r>
            <a:r>
              <a:rPr lang="zh-CN" altLang="en-US" b="0" dirty="0" smtClean="0">
                <a:solidFill>
                  <a:srgbClr val="333333"/>
                </a:solidFill>
                <a:latin typeface="微软雅黑" panose="020B0503020204020204" pitchFamily="34" charset="-122"/>
                <a:ea typeface="微软雅黑" panose="020B0503020204020204" pitchFamily="34" charset="-122"/>
              </a:rPr>
              <a:t>刊登的表彰大庆油田炼油厂的照片。</a:t>
            </a:r>
            <a:endParaRPr lang="en-US" altLang="zh-CN" b="0" dirty="0" smtClean="0">
              <a:solidFill>
                <a:srgbClr val="333333"/>
              </a:solidFill>
              <a:latin typeface="微软雅黑" panose="020B0503020204020204" pitchFamily="34" charset="-122"/>
              <a:ea typeface="微软雅黑" panose="020B0503020204020204" pitchFamily="34" charset="-122"/>
            </a:endParaRPr>
          </a:p>
          <a:p>
            <a:r>
              <a:rPr lang="zh-CN" altLang="en-US" b="0" dirty="0" smtClean="0">
                <a:solidFill>
                  <a:srgbClr val="333333"/>
                </a:solidFill>
                <a:latin typeface="微软雅黑" panose="020B0503020204020204" pitchFamily="34" charset="-122"/>
                <a:ea typeface="微软雅黑" panose="020B0503020204020204" pitchFamily="34" charset="-122"/>
              </a:rPr>
              <a:t/>
            </a:r>
            <a:br>
              <a:rPr lang="zh-CN" altLang="en-US" b="0" dirty="0" smtClean="0">
                <a:solidFill>
                  <a:srgbClr val="333333"/>
                </a:solidFill>
                <a:latin typeface="微软雅黑" panose="020B0503020204020204" pitchFamily="34" charset="-122"/>
                <a:ea typeface="微软雅黑" panose="020B0503020204020204" pitchFamily="34" charset="-122"/>
              </a:rPr>
            </a:br>
            <a:r>
              <a:rPr lang="zh-CN" altLang="en-US" b="0" dirty="0" smtClean="0">
                <a:solidFill>
                  <a:srgbClr val="333333"/>
                </a:solidFill>
                <a:latin typeface="微软雅黑" panose="020B0503020204020204" pitchFamily="34" charset="-122"/>
                <a:ea typeface="微软雅黑" panose="020B0503020204020204" pitchFamily="34" charset="-122"/>
              </a:rPr>
              <a:t>*</a:t>
            </a:r>
            <a:r>
              <a:rPr lang="en-US" altLang="zh-CN" b="0" dirty="0" smtClean="0">
                <a:solidFill>
                  <a:srgbClr val="333333"/>
                </a:solidFill>
                <a:latin typeface="微软雅黑" panose="020B0503020204020204" pitchFamily="34" charset="-122"/>
                <a:ea typeface="微软雅黑" panose="020B0503020204020204" pitchFamily="34" charset="-122"/>
              </a:rPr>
              <a:t> 《</a:t>
            </a:r>
            <a:r>
              <a:rPr lang="zh-CN" altLang="en-US" b="0" dirty="0" smtClean="0">
                <a:solidFill>
                  <a:srgbClr val="333333"/>
                </a:solidFill>
                <a:latin typeface="微软雅黑" panose="020B0503020204020204" pitchFamily="34" charset="-122"/>
                <a:ea typeface="微软雅黑" panose="020B0503020204020204" pitchFamily="34" charset="-122"/>
              </a:rPr>
              <a:t>人民日报</a:t>
            </a:r>
            <a:r>
              <a:rPr lang="en-US" altLang="zh-CN" b="0" dirty="0" smtClean="0">
                <a:solidFill>
                  <a:srgbClr val="333333"/>
                </a:solidFill>
                <a:latin typeface="微软雅黑" panose="020B0503020204020204" pitchFamily="34" charset="-122"/>
                <a:ea typeface="微软雅黑" panose="020B0503020204020204" pitchFamily="34" charset="-122"/>
              </a:rPr>
              <a:t>》</a:t>
            </a:r>
            <a:r>
              <a:rPr lang="zh-CN" altLang="en-US" b="0" dirty="0" smtClean="0">
                <a:solidFill>
                  <a:srgbClr val="333333"/>
                </a:solidFill>
                <a:latin typeface="微软雅黑" panose="020B0503020204020204" pitchFamily="34" charset="-122"/>
                <a:ea typeface="微软雅黑" panose="020B0503020204020204" pitchFamily="34" charset="-122"/>
              </a:rPr>
              <a:t>上一幅含钻台手柄的照片。</a:t>
            </a:r>
            <a:br>
              <a:rPr lang="zh-CN" altLang="en-US" b="0" dirty="0" smtClean="0">
                <a:solidFill>
                  <a:srgbClr val="333333"/>
                </a:solidFill>
                <a:latin typeface="微软雅黑" panose="020B0503020204020204" pitchFamily="34" charset="-122"/>
                <a:ea typeface="微软雅黑" panose="020B0503020204020204" pitchFamily="34" charset="-122"/>
              </a:rPr>
            </a:br>
            <a:r>
              <a:rPr lang="zh-CN" altLang="en-US" b="0" dirty="0" smtClean="0">
                <a:solidFill>
                  <a:srgbClr val="333333"/>
                </a:solidFill>
                <a:latin typeface="微软雅黑" panose="020B0503020204020204" pitchFamily="34" charset="-122"/>
                <a:ea typeface="微软雅黑" panose="020B0503020204020204" pitchFamily="34" charset="-122"/>
              </a:rPr>
              <a:t/>
            </a:r>
            <a:br>
              <a:rPr lang="zh-CN" altLang="en-US" b="0" dirty="0" smtClean="0">
                <a:solidFill>
                  <a:srgbClr val="333333"/>
                </a:solidFill>
                <a:latin typeface="微软雅黑" panose="020B0503020204020204" pitchFamily="34" charset="-122"/>
                <a:ea typeface="微软雅黑" panose="020B0503020204020204" pitchFamily="34" charset="-122"/>
              </a:rPr>
            </a:br>
            <a:endParaRPr lang="zh-CN" altLang="en-US" b="0" dirty="0">
              <a:solidFill>
                <a:srgbClr val="333333"/>
              </a:solidFill>
              <a:latin typeface="微软雅黑" panose="020B0503020204020204" pitchFamily="34" charset="-122"/>
              <a:ea typeface="微软雅黑" panose="020B0503020204020204" pitchFamily="34" charset="-122"/>
            </a:endParaRPr>
          </a:p>
        </p:txBody>
      </p:sp>
      <p:pic>
        <p:nvPicPr>
          <p:cNvPr id="4" name="Picture 4" descr="C:\Documents and Settings\shaou\桌面\xinsrc_0320402041600046130794.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588224" y="3356992"/>
            <a:ext cx="1905000" cy="1703388"/>
          </a:xfrm>
          <a:prstGeom prst="rect">
            <a:avLst/>
          </a:prstGeom>
          <a:noFill/>
          <a:extLst>
            <a:ext uri="{909E8E84-426E-40DD-AFC4-6F175D3DCCD1}">
              <a14:hiddenFill xmlns="" xmlns:a14="http://schemas.microsoft.com/office/drawing/2010/main">
                <a:solidFill>
                  <a:srgbClr val="FFFFFF"/>
                </a:solidFill>
              </a14:hiddenFill>
            </a:ext>
          </a:extLst>
        </p:spPr>
      </p:pic>
      <p:pic>
        <p:nvPicPr>
          <p:cNvPr id="5" name="Picture 4" descr="C:\Documents and Settings\shaou\桌面\xin_360402300820546325412.jpg"/>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495590" y="3356992"/>
            <a:ext cx="2034695" cy="3178740"/>
          </a:xfrm>
          <a:prstGeom prst="rect">
            <a:avLst/>
          </a:prstGeom>
          <a:noFill/>
          <a:extLst>
            <a:ext uri="{909E8E84-426E-40DD-AFC4-6F175D3DCCD1}">
              <a14:hiddenFill xmlns="" xmlns:a14="http://schemas.microsoft.com/office/drawing/2010/main">
                <a:solidFill>
                  <a:srgbClr val="FFFFFF"/>
                </a:solidFill>
              </a14:hiddenFill>
            </a:ext>
          </a:extLst>
        </p:spPr>
      </p:pic>
      <p:pic>
        <p:nvPicPr>
          <p:cNvPr id="6" name="Picture 5" descr="C:\Documents and Settings\shaou\桌面\xinsrc_4120402041623171304706.jpg"/>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2627783" y="3356992"/>
            <a:ext cx="3848505" cy="2736304"/>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49437883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3"/>
          <p:cNvSpPr txBox="1">
            <a:spLocks noChangeArrowheads="1"/>
          </p:cNvSpPr>
          <p:nvPr/>
        </p:nvSpPr>
        <p:spPr bwMode="auto">
          <a:xfrm>
            <a:off x="467544" y="692696"/>
            <a:ext cx="8064896" cy="646331"/>
          </a:xfrm>
          <a:prstGeom prst="rect">
            <a:avLst/>
          </a:prstGeom>
          <a:ln/>
        </p:spPr>
        <p:style>
          <a:lnRef idx="2">
            <a:schemeClr val="dk1"/>
          </a:lnRef>
          <a:fillRef idx="1">
            <a:schemeClr val="lt1"/>
          </a:fillRef>
          <a:effectRef idx="0">
            <a:schemeClr val="dk1"/>
          </a:effectRef>
          <a:fontRef idx="minor">
            <a:schemeClr val="dk1"/>
          </a:fontRef>
        </p:style>
        <p:txBody>
          <a:bodyPr wrap="square">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r>
              <a:rPr lang="zh-CN" altLang="en-US" dirty="0" smtClean="0">
                <a:solidFill>
                  <a:srgbClr val="333333"/>
                </a:solidFill>
                <a:latin typeface="仿宋" panose="02010609060101010101" pitchFamily="49" charset="-122"/>
                <a:ea typeface="仿宋" panose="02010609060101010101" pitchFamily="49" charset="-122"/>
              </a:rPr>
              <a:t>案例：</a:t>
            </a:r>
            <a:r>
              <a:rPr lang="en-US" altLang="zh-CN" dirty="0" smtClean="0">
                <a:solidFill>
                  <a:srgbClr val="333333"/>
                </a:solidFill>
                <a:latin typeface="仿宋" panose="02010609060101010101" pitchFamily="49" charset="-122"/>
                <a:ea typeface="仿宋" panose="02010609060101010101" pitchFamily="49" charset="-122"/>
              </a:rPr>
              <a:t>20</a:t>
            </a:r>
            <a:r>
              <a:rPr lang="zh-CN" altLang="en-US" dirty="0" smtClean="0">
                <a:solidFill>
                  <a:srgbClr val="333333"/>
                </a:solidFill>
                <a:latin typeface="仿宋" panose="02010609060101010101" pitchFamily="49" charset="-122"/>
                <a:ea typeface="仿宋" panose="02010609060101010101" pitchFamily="49" charset="-122"/>
              </a:rPr>
              <a:t>世纪</a:t>
            </a:r>
            <a:r>
              <a:rPr lang="en-US" altLang="zh-CN" dirty="0" smtClean="0">
                <a:solidFill>
                  <a:srgbClr val="333333"/>
                </a:solidFill>
                <a:latin typeface="仿宋" panose="02010609060101010101" pitchFamily="49" charset="-122"/>
                <a:ea typeface="仿宋" panose="02010609060101010101" pitchFamily="49" charset="-122"/>
              </a:rPr>
              <a:t>60</a:t>
            </a:r>
            <a:r>
              <a:rPr lang="zh-CN" altLang="en-US" dirty="0" smtClean="0">
                <a:solidFill>
                  <a:srgbClr val="333333"/>
                </a:solidFill>
                <a:latin typeface="仿宋" panose="02010609060101010101" pitchFamily="49" charset="-122"/>
                <a:ea typeface="仿宋" panose="02010609060101010101" pitchFamily="49" charset="-122"/>
              </a:rPr>
              <a:t>年代，中国大庆油田还处于保密时期，但是日本人却最先判断、分析出大庆油田的情况，以至在后来与中国谈判购买设备时占了先机。 </a:t>
            </a:r>
          </a:p>
        </p:txBody>
      </p:sp>
      <p:sp>
        <p:nvSpPr>
          <p:cNvPr id="2" name="矩形 1"/>
          <p:cNvSpPr/>
          <p:nvPr/>
        </p:nvSpPr>
        <p:spPr>
          <a:xfrm>
            <a:off x="755576" y="1628800"/>
            <a:ext cx="7128792" cy="4662815"/>
          </a:xfrm>
          <a:prstGeom prst="rect">
            <a:avLst/>
          </a:prstGeom>
        </p:spPr>
        <p:txBody>
          <a:bodyPr wrap="square">
            <a:spAutoFit/>
          </a:bodyPr>
          <a:lstStyle/>
          <a:p>
            <a:pPr>
              <a:lnSpc>
                <a:spcPct val="150000"/>
              </a:lnSpc>
            </a:pPr>
            <a:r>
              <a:rPr lang="en-US" altLang="zh-CN" dirty="0" smtClean="0">
                <a:solidFill>
                  <a:srgbClr val="333333"/>
                </a:solidFill>
                <a:latin typeface="微软雅黑" panose="020B0503020204020204" pitchFamily="34" charset="-122"/>
                <a:ea typeface="微软雅黑" panose="020B0503020204020204" pitchFamily="34" charset="-122"/>
              </a:rPr>
              <a:t>1</a:t>
            </a:r>
            <a:r>
              <a:rPr lang="zh-CN" altLang="en-US" dirty="0" smtClean="0">
                <a:solidFill>
                  <a:srgbClr val="333333"/>
                </a:solidFill>
                <a:latin typeface="微软雅黑" panose="020B0503020204020204" pitchFamily="34" charset="-122"/>
                <a:ea typeface="微软雅黑" panose="020B0503020204020204" pitchFamily="34" charset="-122"/>
              </a:rPr>
              <a:t>、定位信息需求（需获取怎样的信息？）</a:t>
            </a:r>
            <a:endParaRPr lang="en-US" altLang="zh-CN" dirty="0" smtClean="0">
              <a:solidFill>
                <a:srgbClr val="333333"/>
              </a:solidFill>
              <a:latin typeface="微软雅黑" panose="020B0503020204020204" pitchFamily="34" charset="-122"/>
              <a:ea typeface="微软雅黑" panose="020B0503020204020204" pitchFamily="34" charset="-122"/>
            </a:endParaRPr>
          </a:p>
          <a:p>
            <a:pPr>
              <a:lnSpc>
                <a:spcPct val="150000"/>
              </a:lnSpc>
            </a:pPr>
            <a:r>
              <a:rPr lang="en-US" altLang="zh-CN" dirty="0" smtClean="0">
                <a:solidFill>
                  <a:srgbClr val="990000"/>
                </a:solidFill>
                <a:latin typeface="微软雅黑" panose="020B0503020204020204" pitchFamily="34" charset="-122"/>
                <a:ea typeface="微软雅黑" panose="020B0503020204020204" pitchFamily="34" charset="-122"/>
              </a:rPr>
              <a:t>——</a:t>
            </a:r>
            <a:r>
              <a:rPr lang="zh-CN" altLang="en-US" dirty="0" smtClean="0">
                <a:solidFill>
                  <a:srgbClr val="990000"/>
                </a:solidFill>
                <a:latin typeface="微软雅黑" panose="020B0503020204020204" pitchFamily="34" charset="-122"/>
                <a:ea typeface="微软雅黑" panose="020B0503020204020204" pitchFamily="34" charset="-122"/>
              </a:rPr>
              <a:t>大庆油田及其产油量和规模</a:t>
            </a:r>
            <a:endParaRPr lang="en-US" altLang="zh-CN" dirty="0" smtClean="0">
              <a:solidFill>
                <a:srgbClr val="990000"/>
              </a:solidFill>
              <a:latin typeface="微软雅黑" panose="020B0503020204020204" pitchFamily="34" charset="-122"/>
              <a:ea typeface="微软雅黑" panose="020B0503020204020204" pitchFamily="34" charset="-122"/>
            </a:endParaRPr>
          </a:p>
          <a:p>
            <a:pPr>
              <a:lnSpc>
                <a:spcPct val="150000"/>
              </a:lnSpc>
            </a:pPr>
            <a:r>
              <a:rPr lang="zh-CN" altLang="en-US" dirty="0" smtClean="0">
                <a:solidFill>
                  <a:srgbClr val="333333"/>
                </a:solidFill>
                <a:latin typeface="微软雅黑" panose="020B0503020204020204" pitchFamily="34" charset="-122"/>
                <a:ea typeface="微软雅黑" panose="020B0503020204020204" pitchFamily="34" charset="-122"/>
              </a:rPr>
              <a:t/>
            </a:r>
            <a:br>
              <a:rPr lang="zh-CN" altLang="en-US" dirty="0" smtClean="0">
                <a:solidFill>
                  <a:srgbClr val="333333"/>
                </a:solidFill>
                <a:latin typeface="微软雅黑" panose="020B0503020204020204" pitchFamily="34" charset="-122"/>
                <a:ea typeface="微软雅黑" panose="020B0503020204020204" pitchFamily="34" charset="-122"/>
              </a:rPr>
            </a:br>
            <a:r>
              <a:rPr lang="en-US" altLang="zh-CN" dirty="0" smtClean="0">
                <a:solidFill>
                  <a:srgbClr val="333333"/>
                </a:solidFill>
                <a:latin typeface="微软雅黑" panose="020B0503020204020204" pitchFamily="34" charset="-122"/>
                <a:ea typeface="微软雅黑" panose="020B0503020204020204" pitchFamily="34" charset="-122"/>
              </a:rPr>
              <a:t>2</a:t>
            </a:r>
            <a:r>
              <a:rPr lang="zh-CN" altLang="en-US" dirty="0" smtClean="0">
                <a:solidFill>
                  <a:srgbClr val="333333"/>
                </a:solidFill>
                <a:latin typeface="微软雅黑" panose="020B0503020204020204" pitchFamily="34" charset="-122"/>
                <a:ea typeface="微软雅黑" panose="020B0503020204020204" pitchFamily="34" charset="-122"/>
              </a:rPr>
              <a:t>、选择信息来源（通过哪些信息途径来获取？）</a:t>
            </a:r>
            <a:endParaRPr lang="en-US" altLang="zh-CN" dirty="0" smtClean="0">
              <a:solidFill>
                <a:srgbClr val="333333"/>
              </a:solidFill>
              <a:latin typeface="微软雅黑" panose="020B0503020204020204" pitchFamily="34" charset="-122"/>
              <a:ea typeface="微软雅黑" panose="020B0503020204020204" pitchFamily="34" charset="-122"/>
            </a:endParaRPr>
          </a:p>
          <a:p>
            <a:pPr>
              <a:lnSpc>
                <a:spcPct val="150000"/>
              </a:lnSpc>
            </a:pPr>
            <a:r>
              <a:rPr lang="en-US" altLang="zh-CN" dirty="0" smtClean="0">
                <a:solidFill>
                  <a:srgbClr val="990000"/>
                </a:solidFill>
                <a:latin typeface="微软雅黑" panose="020B0503020204020204" pitchFamily="34" charset="-122"/>
                <a:ea typeface="微软雅黑" panose="020B0503020204020204" pitchFamily="34" charset="-122"/>
              </a:rPr>
              <a:t>——</a:t>
            </a:r>
            <a:r>
              <a:rPr lang="zh-CN" altLang="en-US" dirty="0" smtClean="0">
                <a:solidFill>
                  <a:srgbClr val="990000"/>
                </a:solidFill>
                <a:latin typeface="微软雅黑" panose="020B0503020204020204" pitchFamily="34" charset="-122"/>
                <a:ea typeface="微软雅黑" panose="020B0503020204020204" pitchFamily="34" charset="-122"/>
              </a:rPr>
              <a:t>报纸、期刊</a:t>
            </a:r>
            <a:r>
              <a:rPr lang="en-US" altLang="zh-CN" dirty="0" smtClean="0">
                <a:solidFill>
                  <a:srgbClr val="990000"/>
                </a:solidFill>
                <a:latin typeface="微软雅黑" panose="020B0503020204020204" pitchFamily="34" charset="-122"/>
                <a:ea typeface="微软雅黑" panose="020B0503020204020204" pitchFamily="34" charset="-122"/>
              </a:rPr>
              <a:t>------</a:t>
            </a:r>
            <a:r>
              <a:rPr lang="zh-CN" altLang="en-US" dirty="0" smtClean="0">
                <a:solidFill>
                  <a:srgbClr val="990000"/>
                </a:solidFill>
                <a:latin typeface="微软雅黑" panose="020B0503020204020204" pitchFamily="34" charset="-122"/>
                <a:ea typeface="微软雅黑" panose="020B0503020204020204" pitchFamily="34" charset="-122"/>
              </a:rPr>
              <a:t>文献型信息源</a:t>
            </a:r>
            <a:endParaRPr lang="en-US" altLang="zh-CN" dirty="0" smtClean="0">
              <a:solidFill>
                <a:srgbClr val="990000"/>
              </a:solidFill>
              <a:latin typeface="微软雅黑" panose="020B0503020204020204" pitchFamily="34" charset="-122"/>
              <a:ea typeface="微软雅黑" panose="020B0503020204020204" pitchFamily="34" charset="-122"/>
            </a:endParaRPr>
          </a:p>
          <a:p>
            <a:pPr>
              <a:lnSpc>
                <a:spcPct val="150000"/>
              </a:lnSpc>
            </a:pPr>
            <a:r>
              <a:rPr lang="zh-CN" altLang="en-US" dirty="0" smtClean="0">
                <a:solidFill>
                  <a:srgbClr val="333333"/>
                </a:solidFill>
                <a:latin typeface="微软雅黑" panose="020B0503020204020204" pitchFamily="34" charset="-122"/>
                <a:ea typeface="微软雅黑" panose="020B0503020204020204" pitchFamily="34" charset="-122"/>
              </a:rPr>
              <a:t/>
            </a:r>
            <a:br>
              <a:rPr lang="zh-CN" altLang="en-US" dirty="0" smtClean="0">
                <a:solidFill>
                  <a:srgbClr val="333333"/>
                </a:solidFill>
                <a:latin typeface="微软雅黑" panose="020B0503020204020204" pitchFamily="34" charset="-122"/>
                <a:ea typeface="微软雅黑" panose="020B0503020204020204" pitchFamily="34" charset="-122"/>
              </a:rPr>
            </a:br>
            <a:r>
              <a:rPr lang="en-US" altLang="zh-CN" dirty="0" smtClean="0">
                <a:solidFill>
                  <a:srgbClr val="333333"/>
                </a:solidFill>
                <a:latin typeface="微软雅黑" panose="020B0503020204020204" pitchFamily="34" charset="-122"/>
                <a:ea typeface="微软雅黑" panose="020B0503020204020204" pitchFamily="34" charset="-122"/>
              </a:rPr>
              <a:t>3</a:t>
            </a:r>
            <a:r>
              <a:rPr lang="zh-CN" altLang="en-US" dirty="0" smtClean="0">
                <a:solidFill>
                  <a:srgbClr val="333333"/>
                </a:solidFill>
                <a:latin typeface="微软雅黑" panose="020B0503020204020204" pitchFamily="34" charset="-122"/>
                <a:ea typeface="微软雅黑" panose="020B0503020204020204" pitchFamily="34" charset="-122"/>
              </a:rPr>
              <a:t>、确定信息获取方法、获取信息（最终用何种方法获取了信息？）</a:t>
            </a:r>
            <a:endParaRPr lang="en-US" altLang="zh-CN" dirty="0" smtClean="0">
              <a:solidFill>
                <a:srgbClr val="333333"/>
              </a:solidFill>
              <a:latin typeface="微软雅黑" panose="020B0503020204020204" pitchFamily="34" charset="-122"/>
              <a:ea typeface="微软雅黑" panose="020B0503020204020204" pitchFamily="34" charset="-122"/>
            </a:endParaRPr>
          </a:p>
          <a:p>
            <a:pPr>
              <a:lnSpc>
                <a:spcPct val="150000"/>
              </a:lnSpc>
            </a:pPr>
            <a:r>
              <a:rPr lang="en-US" altLang="zh-CN" dirty="0" smtClean="0">
                <a:solidFill>
                  <a:srgbClr val="333333"/>
                </a:solidFill>
                <a:latin typeface="微软雅黑" panose="020B0503020204020204" pitchFamily="34" charset="-122"/>
                <a:ea typeface="微软雅黑" panose="020B0503020204020204" pitchFamily="34" charset="-122"/>
              </a:rPr>
              <a:t>——</a:t>
            </a:r>
            <a:r>
              <a:rPr lang="zh-CN" altLang="en-US" dirty="0" smtClean="0">
                <a:solidFill>
                  <a:srgbClr val="990000"/>
                </a:solidFill>
                <a:latin typeface="微软雅黑" panose="020B0503020204020204" pitchFamily="34" charset="-122"/>
                <a:ea typeface="微软雅黑" panose="020B0503020204020204" pitchFamily="34" charset="-122"/>
              </a:rPr>
              <a:t>观察法</a:t>
            </a:r>
            <a:endParaRPr lang="en-US" altLang="zh-CN" dirty="0" smtClean="0">
              <a:solidFill>
                <a:srgbClr val="990000"/>
              </a:solidFill>
              <a:latin typeface="微软雅黑" panose="020B0503020204020204" pitchFamily="34" charset="-122"/>
              <a:ea typeface="微软雅黑" panose="020B0503020204020204" pitchFamily="34" charset="-122"/>
            </a:endParaRPr>
          </a:p>
          <a:p>
            <a:pPr>
              <a:lnSpc>
                <a:spcPct val="150000"/>
              </a:lnSpc>
            </a:pPr>
            <a:r>
              <a:rPr lang="zh-CN" altLang="en-US" dirty="0" smtClean="0">
                <a:solidFill>
                  <a:srgbClr val="333333"/>
                </a:solidFill>
                <a:latin typeface="微软雅黑" panose="020B0503020204020204" pitchFamily="34" charset="-122"/>
                <a:ea typeface="微软雅黑" panose="020B0503020204020204" pitchFamily="34" charset="-122"/>
              </a:rPr>
              <a:t/>
            </a:r>
            <a:br>
              <a:rPr lang="zh-CN" altLang="en-US" dirty="0" smtClean="0">
                <a:solidFill>
                  <a:srgbClr val="333333"/>
                </a:solidFill>
                <a:latin typeface="微软雅黑" panose="020B0503020204020204" pitchFamily="34" charset="-122"/>
                <a:ea typeface="微软雅黑" panose="020B0503020204020204" pitchFamily="34" charset="-122"/>
              </a:rPr>
            </a:br>
            <a:r>
              <a:rPr lang="en-US" altLang="zh-CN" dirty="0" smtClean="0">
                <a:solidFill>
                  <a:srgbClr val="333333"/>
                </a:solidFill>
                <a:latin typeface="微软雅黑" panose="020B0503020204020204" pitchFamily="34" charset="-122"/>
                <a:ea typeface="微软雅黑" panose="020B0503020204020204" pitchFamily="34" charset="-122"/>
              </a:rPr>
              <a:t>4</a:t>
            </a:r>
            <a:r>
              <a:rPr lang="zh-CN" altLang="en-US" dirty="0" smtClean="0">
                <a:solidFill>
                  <a:srgbClr val="333333"/>
                </a:solidFill>
                <a:latin typeface="微软雅黑" panose="020B0503020204020204" pitchFamily="34" charset="-122"/>
                <a:ea typeface="微软雅黑" panose="020B0503020204020204" pitchFamily="34" charset="-122"/>
              </a:rPr>
              <a:t>、评价信息（如何评价日本人获取大庆油田信息的这一过程？）</a:t>
            </a:r>
            <a:endParaRPr lang="en-US" altLang="zh-CN" dirty="0" smtClean="0">
              <a:solidFill>
                <a:srgbClr val="333333"/>
              </a:solidFill>
              <a:latin typeface="微软雅黑" panose="020B0503020204020204" pitchFamily="34" charset="-122"/>
              <a:ea typeface="微软雅黑" panose="020B0503020204020204" pitchFamily="34" charset="-122"/>
            </a:endParaRPr>
          </a:p>
          <a:p>
            <a:pPr>
              <a:lnSpc>
                <a:spcPct val="150000"/>
              </a:lnSpc>
            </a:pPr>
            <a:r>
              <a:rPr lang="en-US" altLang="zh-CN" dirty="0">
                <a:solidFill>
                  <a:srgbClr val="333333"/>
                </a:solidFill>
                <a:latin typeface="微软雅黑" panose="020B0503020204020204" pitchFamily="34" charset="-122"/>
                <a:ea typeface="微软雅黑" panose="020B0503020204020204" pitchFamily="34" charset="-122"/>
              </a:rPr>
              <a:t>——</a:t>
            </a:r>
            <a:r>
              <a:rPr lang="zh-CN" altLang="en-US" dirty="0" smtClean="0">
                <a:solidFill>
                  <a:srgbClr val="990000"/>
                </a:solidFill>
                <a:latin typeface="微软雅黑" panose="020B0503020204020204" pitchFamily="34" charset="-122"/>
                <a:ea typeface="微软雅黑" panose="020B0503020204020204" pitchFamily="34" charset="-122"/>
              </a:rPr>
              <a:t>高效率</a:t>
            </a:r>
            <a:endParaRPr lang="zh-CN" altLang="en-US" dirty="0">
              <a:solidFill>
                <a:srgbClr val="990000"/>
              </a:solidFill>
              <a:latin typeface="微软雅黑" panose="020B0503020204020204" pitchFamily="34" charset="-122"/>
              <a:ea typeface="微软雅黑" panose="020B0503020204020204" pitchFamily="34" charset="-122"/>
            </a:endParaRPr>
          </a:p>
        </p:txBody>
      </p:sp>
    </p:spTree>
    <p:extLst>
      <p:ext uri="{BB962C8B-B14F-4D97-AF65-F5344CB8AC3E}">
        <p14:creationId xmlns="" xmlns:p14="http://schemas.microsoft.com/office/powerpoint/2010/main" val="2879873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3" end="3"/>
                                            </p:txEl>
                                          </p:spTgt>
                                        </p:tgtEl>
                                        <p:attrNameLst>
                                          <p:attrName>style.visibility</p:attrName>
                                        </p:attrNameLst>
                                      </p:cBhvr>
                                      <p:to>
                                        <p:strVal val="visible"/>
                                      </p:to>
                                    </p:set>
                                    <p:animEffect transition="in" filter="fade">
                                      <p:cBhvr>
                                        <p:cTn id="14" dur="1000"/>
                                        <p:tgtEl>
                                          <p:spTgt spid="2">
                                            <p:txEl>
                                              <p:pRg st="3" end="3"/>
                                            </p:txEl>
                                          </p:spTgt>
                                        </p:tgtEl>
                                      </p:cBhvr>
                                    </p:animEffect>
                                    <p:anim calcmode="lin" valueType="num">
                                      <p:cBhvr>
                                        <p:cTn id="15"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animEffect transition="in" filter="fade">
                                      <p:cBhvr>
                                        <p:cTn id="21" dur="1000"/>
                                        <p:tgtEl>
                                          <p:spTgt spid="2">
                                            <p:txEl>
                                              <p:pRg st="5" end="5"/>
                                            </p:txEl>
                                          </p:spTgt>
                                        </p:tgtEl>
                                      </p:cBhvr>
                                    </p:animEffect>
                                    <p:anim calcmode="lin" valueType="num">
                                      <p:cBhvr>
                                        <p:cTn id="22"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7" end="7"/>
                                            </p:txEl>
                                          </p:spTgt>
                                        </p:tgtEl>
                                        <p:attrNameLst>
                                          <p:attrName>style.visibility</p:attrName>
                                        </p:attrNameLst>
                                      </p:cBhvr>
                                      <p:to>
                                        <p:strVal val="visible"/>
                                      </p:to>
                                    </p:set>
                                    <p:animEffect transition="in" filter="fade">
                                      <p:cBhvr>
                                        <p:cTn id="28" dur="1000"/>
                                        <p:tgtEl>
                                          <p:spTgt spid="2">
                                            <p:txEl>
                                              <p:pRg st="7" end="7"/>
                                            </p:txEl>
                                          </p:spTgt>
                                        </p:tgtEl>
                                      </p:cBhvr>
                                    </p:animEffect>
                                    <p:anim calcmode="lin" valueType="num">
                                      <p:cBhvr>
                                        <p:cTn id="29"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7"/>
          <p:cNvSpPr>
            <a:spLocks noGrp="1" noChangeArrowheads="1"/>
          </p:cNvSpPr>
          <p:nvPr>
            <p:ph type="ctrTitle"/>
          </p:nvPr>
        </p:nvSpPr>
        <p:spPr>
          <a:xfrm>
            <a:off x="467544" y="404664"/>
            <a:ext cx="8137525" cy="3528392"/>
          </a:xfrm>
        </p:spPr>
        <p:txBody>
          <a:bodyPr/>
          <a:lstStyle/>
          <a:p>
            <a:pPr algn="l" eaLnBrk="1" hangingPunct="1">
              <a:lnSpc>
                <a:spcPct val="150000"/>
              </a:lnSpc>
              <a:defRPr/>
            </a:pPr>
            <a:r>
              <a:rPr lang="zh-CN" altLang="en-US" sz="1800" b="1" kern="1200" dirty="0">
                <a:solidFill>
                  <a:srgbClr val="333333"/>
                </a:solidFill>
                <a:latin typeface="仿宋" panose="02010609060101010101" pitchFamily="49" charset="-122"/>
                <a:ea typeface="仿宋" panose="02010609060101010101" pitchFamily="49" charset="-122"/>
                <a:cs typeface="+mn-cs"/>
              </a:rPr>
              <a:t>（</a:t>
            </a:r>
            <a:r>
              <a:rPr lang="en-US" altLang="zh-CN" sz="1800" b="1" kern="1200" dirty="0">
                <a:solidFill>
                  <a:srgbClr val="333333"/>
                </a:solidFill>
                <a:latin typeface="仿宋" panose="02010609060101010101" pitchFamily="49" charset="-122"/>
                <a:ea typeface="仿宋" panose="02010609060101010101" pitchFamily="49" charset="-122"/>
                <a:cs typeface="+mn-cs"/>
              </a:rPr>
              <a:t>2019</a:t>
            </a:r>
            <a:r>
              <a:rPr lang="zh-CN" altLang="zh-CN" sz="1800" b="1" kern="1200" dirty="0">
                <a:solidFill>
                  <a:srgbClr val="333333"/>
                </a:solidFill>
                <a:latin typeface="仿宋" panose="02010609060101010101" pitchFamily="49" charset="-122"/>
                <a:ea typeface="仿宋" panose="02010609060101010101" pitchFamily="49" charset="-122"/>
                <a:cs typeface="+mn-cs"/>
              </a:rPr>
              <a:t>江苏高二会考</a:t>
            </a:r>
            <a:r>
              <a:rPr lang="zh-CN" altLang="en-US" sz="1800" b="1" kern="1200" dirty="0">
                <a:solidFill>
                  <a:srgbClr val="333333"/>
                </a:solidFill>
                <a:latin typeface="仿宋" panose="02010609060101010101" pitchFamily="49" charset="-122"/>
                <a:ea typeface="仿宋" panose="02010609060101010101" pitchFamily="49" charset="-122"/>
                <a:cs typeface="+mn-cs"/>
              </a:rPr>
              <a:t>）</a:t>
            </a:r>
            <a:r>
              <a:rPr lang="zh-CN" altLang="zh-CN" sz="1800" b="1" kern="1200" dirty="0">
                <a:solidFill>
                  <a:srgbClr val="333333"/>
                </a:solidFill>
                <a:latin typeface="仿宋" panose="02010609060101010101" pitchFamily="49" charset="-122"/>
                <a:ea typeface="仿宋" panose="02010609060101010101" pitchFamily="49" charset="-122"/>
                <a:cs typeface="+mn-cs"/>
              </a:rPr>
              <a:t>小明全家准备国庆长假去黄山旅游，由小明负责安排游玩路线，为了安排好这次活动，小明决定到网上搜索一下有关信息，他决定到网上搜索信息的行为属于信息获取过程中的哪些环节（ </a:t>
            </a:r>
            <a:r>
              <a:rPr lang="en-US" altLang="zh-CN" sz="1800" b="1" kern="1200" dirty="0">
                <a:solidFill>
                  <a:srgbClr val="333333"/>
                </a:solidFill>
                <a:latin typeface="仿宋" panose="02010609060101010101" pitchFamily="49" charset="-122"/>
                <a:ea typeface="仿宋" panose="02010609060101010101" pitchFamily="49" charset="-122"/>
                <a:cs typeface="+mn-cs"/>
              </a:rPr>
              <a:t>   </a:t>
            </a:r>
            <a:r>
              <a:rPr lang="zh-CN" altLang="zh-CN" sz="1800" b="1" kern="1200" dirty="0">
                <a:solidFill>
                  <a:srgbClr val="333333"/>
                </a:solidFill>
                <a:latin typeface="仿宋" panose="02010609060101010101" pitchFamily="49" charset="-122"/>
                <a:ea typeface="仿宋" panose="02010609060101010101" pitchFamily="49" charset="-122"/>
                <a:cs typeface="+mn-cs"/>
              </a:rPr>
              <a:t>）</a:t>
            </a:r>
            <a:br>
              <a:rPr lang="zh-CN" altLang="zh-CN" sz="1800" b="1" kern="1200" dirty="0">
                <a:solidFill>
                  <a:srgbClr val="333333"/>
                </a:solidFill>
                <a:latin typeface="仿宋" panose="02010609060101010101" pitchFamily="49" charset="-122"/>
                <a:ea typeface="仿宋" panose="02010609060101010101" pitchFamily="49" charset="-122"/>
                <a:cs typeface="+mn-cs"/>
              </a:rPr>
            </a:br>
            <a:r>
              <a:rPr lang="en-US" altLang="zh-CN" sz="1800" b="1" kern="1200" dirty="0" smtClean="0">
                <a:solidFill>
                  <a:srgbClr val="333333"/>
                </a:solidFill>
                <a:latin typeface="仿宋" panose="02010609060101010101" pitchFamily="49" charset="-122"/>
                <a:ea typeface="仿宋" panose="02010609060101010101" pitchFamily="49" charset="-122"/>
                <a:cs typeface="+mn-cs"/>
              </a:rPr>
              <a:t/>
            </a:r>
            <a:br>
              <a:rPr lang="en-US" altLang="zh-CN" sz="1800" b="1" kern="1200" dirty="0" smtClean="0">
                <a:solidFill>
                  <a:srgbClr val="333333"/>
                </a:solidFill>
                <a:latin typeface="仿宋" panose="02010609060101010101" pitchFamily="49" charset="-122"/>
                <a:ea typeface="仿宋" panose="02010609060101010101" pitchFamily="49" charset="-122"/>
                <a:cs typeface="+mn-cs"/>
              </a:rPr>
            </a:br>
            <a:r>
              <a:rPr lang="en-US" altLang="zh-CN" sz="1800" b="1" kern="1200" dirty="0" smtClean="0">
                <a:solidFill>
                  <a:srgbClr val="333333"/>
                </a:solidFill>
                <a:latin typeface="仿宋" panose="02010609060101010101" pitchFamily="49" charset="-122"/>
                <a:ea typeface="仿宋" panose="02010609060101010101" pitchFamily="49" charset="-122"/>
                <a:cs typeface="+mn-cs"/>
              </a:rPr>
              <a:t>A</a:t>
            </a:r>
            <a:r>
              <a:rPr lang="en-US" altLang="zh-CN" sz="1800" b="1" kern="1200" dirty="0">
                <a:solidFill>
                  <a:srgbClr val="333333"/>
                </a:solidFill>
                <a:latin typeface="仿宋" panose="02010609060101010101" pitchFamily="49" charset="-122"/>
                <a:ea typeface="仿宋" panose="02010609060101010101" pitchFamily="49" charset="-122"/>
                <a:cs typeface="+mn-cs"/>
              </a:rPr>
              <a:t>. </a:t>
            </a:r>
            <a:r>
              <a:rPr lang="zh-CN" altLang="zh-CN" sz="1800" b="1" kern="1200" dirty="0">
                <a:solidFill>
                  <a:srgbClr val="333333"/>
                </a:solidFill>
                <a:latin typeface="仿宋" panose="02010609060101010101" pitchFamily="49" charset="-122"/>
                <a:ea typeface="仿宋" panose="02010609060101010101" pitchFamily="49" charset="-122"/>
                <a:cs typeface="+mn-cs"/>
              </a:rPr>
              <a:t>选择信息来源</a:t>
            </a:r>
            <a:br>
              <a:rPr lang="zh-CN" altLang="zh-CN" sz="1800" b="1" kern="1200" dirty="0">
                <a:solidFill>
                  <a:srgbClr val="333333"/>
                </a:solidFill>
                <a:latin typeface="仿宋" panose="02010609060101010101" pitchFamily="49" charset="-122"/>
                <a:ea typeface="仿宋" panose="02010609060101010101" pitchFamily="49" charset="-122"/>
                <a:cs typeface="+mn-cs"/>
              </a:rPr>
            </a:br>
            <a:r>
              <a:rPr lang="en-US" altLang="zh-CN" sz="1800" b="1" kern="1200" dirty="0">
                <a:solidFill>
                  <a:srgbClr val="333333"/>
                </a:solidFill>
                <a:latin typeface="仿宋" panose="02010609060101010101" pitchFamily="49" charset="-122"/>
                <a:ea typeface="仿宋" panose="02010609060101010101" pitchFamily="49" charset="-122"/>
                <a:cs typeface="+mn-cs"/>
              </a:rPr>
              <a:t>B. </a:t>
            </a:r>
            <a:r>
              <a:rPr lang="zh-CN" altLang="zh-CN" sz="1800" b="1" kern="1200" dirty="0">
                <a:solidFill>
                  <a:srgbClr val="333333"/>
                </a:solidFill>
                <a:latin typeface="仿宋" panose="02010609060101010101" pitchFamily="49" charset="-122"/>
                <a:ea typeface="仿宋" panose="02010609060101010101" pitchFamily="49" charset="-122"/>
                <a:cs typeface="+mn-cs"/>
              </a:rPr>
              <a:t>确定信息获取方法并获取信息</a:t>
            </a:r>
            <a:br>
              <a:rPr lang="zh-CN" altLang="zh-CN" sz="1800" b="1" kern="1200" dirty="0">
                <a:solidFill>
                  <a:srgbClr val="333333"/>
                </a:solidFill>
                <a:latin typeface="仿宋" panose="02010609060101010101" pitchFamily="49" charset="-122"/>
                <a:ea typeface="仿宋" panose="02010609060101010101" pitchFamily="49" charset="-122"/>
                <a:cs typeface="+mn-cs"/>
              </a:rPr>
            </a:br>
            <a:r>
              <a:rPr lang="en-US" altLang="zh-CN" sz="1800" b="1" kern="1200" dirty="0">
                <a:solidFill>
                  <a:srgbClr val="333333"/>
                </a:solidFill>
                <a:latin typeface="仿宋" panose="02010609060101010101" pitchFamily="49" charset="-122"/>
                <a:ea typeface="仿宋" panose="02010609060101010101" pitchFamily="49" charset="-122"/>
                <a:cs typeface="+mn-cs"/>
              </a:rPr>
              <a:t>C. </a:t>
            </a:r>
            <a:r>
              <a:rPr lang="zh-CN" altLang="zh-CN" sz="1800" b="1" kern="1200" dirty="0">
                <a:solidFill>
                  <a:srgbClr val="333333"/>
                </a:solidFill>
                <a:latin typeface="仿宋" panose="02010609060101010101" pitchFamily="49" charset="-122"/>
                <a:ea typeface="仿宋" panose="02010609060101010101" pitchFamily="49" charset="-122"/>
                <a:cs typeface="+mn-cs"/>
              </a:rPr>
              <a:t>评价信息</a:t>
            </a:r>
            <a:br>
              <a:rPr lang="zh-CN" altLang="zh-CN" sz="1800" b="1" kern="1200" dirty="0">
                <a:solidFill>
                  <a:srgbClr val="333333"/>
                </a:solidFill>
                <a:latin typeface="仿宋" panose="02010609060101010101" pitchFamily="49" charset="-122"/>
                <a:ea typeface="仿宋" panose="02010609060101010101" pitchFamily="49" charset="-122"/>
                <a:cs typeface="+mn-cs"/>
              </a:rPr>
            </a:br>
            <a:r>
              <a:rPr lang="en-US" altLang="zh-CN" sz="1800" b="1" kern="1200" dirty="0">
                <a:solidFill>
                  <a:srgbClr val="333333"/>
                </a:solidFill>
                <a:latin typeface="仿宋" panose="02010609060101010101" pitchFamily="49" charset="-122"/>
                <a:ea typeface="仿宋" panose="02010609060101010101" pitchFamily="49" charset="-122"/>
                <a:cs typeface="+mn-cs"/>
              </a:rPr>
              <a:t>D. </a:t>
            </a:r>
            <a:r>
              <a:rPr lang="zh-CN" altLang="zh-CN" sz="1800" b="1" kern="1200" dirty="0">
                <a:solidFill>
                  <a:srgbClr val="333333"/>
                </a:solidFill>
                <a:latin typeface="仿宋" panose="02010609060101010101" pitchFamily="49" charset="-122"/>
                <a:ea typeface="仿宋" panose="02010609060101010101" pitchFamily="49" charset="-122"/>
                <a:cs typeface="+mn-cs"/>
              </a:rPr>
              <a:t>定位信息需求</a:t>
            </a:r>
          </a:p>
        </p:txBody>
      </p:sp>
      <p:sp>
        <p:nvSpPr>
          <p:cNvPr id="8195" name="TextBox 1"/>
          <p:cNvSpPr txBox="1">
            <a:spLocks noChangeArrowheads="1"/>
          </p:cNvSpPr>
          <p:nvPr/>
        </p:nvSpPr>
        <p:spPr bwMode="auto">
          <a:xfrm>
            <a:off x="6114950" y="1259036"/>
            <a:ext cx="1049338" cy="5857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r>
              <a:rPr lang="en-US" altLang="zh-CN" sz="3200" dirty="0">
                <a:solidFill>
                  <a:srgbClr val="FF0000"/>
                </a:solidFill>
              </a:rPr>
              <a:t>B</a:t>
            </a:r>
            <a:endParaRPr lang="zh-CN" altLang="en-US" sz="32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fade">
                                      <p:cBhvr>
                                        <p:cTn id="7" dur="500"/>
                                        <p:tgtEl>
                                          <p:spTgt spid="81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7"/>
          <p:cNvSpPr>
            <a:spLocks noGrp="1" noChangeArrowheads="1"/>
          </p:cNvSpPr>
          <p:nvPr>
            <p:ph type="ctrTitle"/>
          </p:nvPr>
        </p:nvSpPr>
        <p:spPr>
          <a:xfrm>
            <a:off x="611560" y="801687"/>
            <a:ext cx="8137525" cy="3095625"/>
          </a:xfrm>
        </p:spPr>
        <p:txBody>
          <a:bodyPr/>
          <a:lstStyle/>
          <a:p>
            <a:pPr algn="l">
              <a:lnSpc>
                <a:spcPct val="150000"/>
              </a:lnSpc>
              <a:defRPr/>
            </a:pPr>
            <a:r>
              <a:rPr lang="zh-CN" altLang="en-US" sz="1800" b="1" kern="1200" dirty="0">
                <a:solidFill>
                  <a:srgbClr val="333333"/>
                </a:solidFill>
                <a:latin typeface="仿宋" panose="02010609060101010101" pitchFamily="49" charset="-122"/>
                <a:ea typeface="仿宋" panose="02010609060101010101" pitchFamily="49" charset="-122"/>
                <a:cs typeface="+mn-cs"/>
              </a:rPr>
              <a:t>（</a:t>
            </a:r>
            <a:r>
              <a:rPr lang="en-US" altLang="zh-CN" sz="1800" b="1" kern="1200" dirty="0">
                <a:solidFill>
                  <a:srgbClr val="333333"/>
                </a:solidFill>
                <a:latin typeface="仿宋" panose="02010609060101010101" pitchFamily="49" charset="-122"/>
                <a:ea typeface="仿宋" panose="02010609060101010101" pitchFamily="49" charset="-122"/>
                <a:cs typeface="+mn-cs"/>
              </a:rPr>
              <a:t>2019</a:t>
            </a:r>
            <a:r>
              <a:rPr lang="zh-CN" altLang="zh-CN" sz="1800" b="1" kern="1200" dirty="0">
                <a:solidFill>
                  <a:srgbClr val="333333"/>
                </a:solidFill>
                <a:latin typeface="仿宋" panose="02010609060101010101" pitchFamily="49" charset="-122"/>
                <a:ea typeface="仿宋" panose="02010609060101010101" pitchFamily="49" charset="-122"/>
                <a:cs typeface="+mn-cs"/>
              </a:rPr>
              <a:t>江苏高二会考</a:t>
            </a:r>
            <a:r>
              <a:rPr lang="zh-CN" altLang="en-US" sz="1800" b="1" kern="1200" dirty="0">
                <a:solidFill>
                  <a:srgbClr val="333333"/>
                </a:solidFill>
                <a:latin typeface="仿宋" panose="02010609060101010101" pitchFamily="49" charset="-122"/>
                <a:ea typeface="仿宋" panose="02010609060101010101" pitchFamily="49" charset="-122"/>
                <a:cs typeface="+mn-cs"/>
              </a:rPr>
              <a:t>）张扬同学想购买某种品牌的一台计算机，它通过访问该公司的网站，了解了各种型号计算机配置信息，张扬了解计算机配置信息的过程属于（    ）</a:t>
            </a:r>
            <a:r>
              <a:rPr lang="en-US" altLang="zh-CN" sz="1800" b="1" kern="1200" dirty="0">
                <a:solidFill>
                  <a:srgbClr val="333333"/>
                </a:solidFill>
                <a:latin typeface="仿宋" panose="02010609060101010101" pitchFamily="49" charset="-122"/>
                <a:ea typeface="仿宋" panose="02010609060101010101" pitchFamily="49" charset="-122"/>
                <a:cs typeface="+mn-cs"/>
              </a:rPr>
              <a:t/>
            </a:r>
            <a:br>
              <a:rPr lang="en-US" altLang="zh-CN" sz="1800" b="1" kern="1200" dirty="0">
                <a:solidFill>
                  <a:srgbClr val="333333"/>
                </a:solidFill>
                <a:latin typeface="仿宋" panose="02010609060101010101" pitchFamily="49" charset="-122"/>
                <a:ea typeface="仿宋" panose="02010609060101010101" pitchFamily="49" charset="-122"/>
                <a:cs typeface="+mn-cs"/>
              </a:rPr>
            </a:br>
            <a:r>
              <a:rPr lang="zh-CN" altLang="en-US" sz="1800" b="1" kern="1200" dirty="0">
                <a:solidFill>
                  <a:srgbClr val="333333"/>
                </a:solidFill>
                <a:latin typeface="仿宋" panose="02010609060101010101" pitchFamily="49" charset="-122"/>
                <a:ea typeface="仿宋" panose="02010609060101010101" pitchFamily="49" charset="-122"/>
                <a:cs typeface="+mn-cs"/>
              </a:rPr>
              <a:t/>
            </a:r>
            <a:br>
              <a:rPr lang="zh-CN" altLang="en-US" sz="1800" b="1" kern="1200" dirty="0">
                <a:solidFill>
                  <a:srgbClr val="333333"/>
                </a:solidFill>
                <a:latin typeface="仿宋" panose="02010609060101010101" pitchFamily="49" charset="-122"/>
                <a:ea typeface="仿宋" panose="02010609060101010101" pitchFamily="49" charset="-122"/>
                <a:cs typeface="+mn-cs"/>
              </a:rPr>
            </a:br>
            <a:r>
              <a:rPr lang="en-US" altLang="zh-CN" sz="1800" b="1" kern="1200" dirty="0">
                <a:solidFill>
                  <a:srgbClr val="333333"/>
                </a:solidFill>
                <a:latin typeface="仿宋" panose="02010609060101010101" pitchFamily="49" charset="-122"/>
                <a:ea typeface="仿宋" panose="02010609060101010101" pitchFamily="49" charset="-122"/>
                <a:cs typeface="+mn-cs"/>
              </a:rPr>
              <a:t>A. </a:t>
            </a:r>
            <a:r>
              <a:rPr lang="zh-CN" altLang="en-US" sz="1800" b="1" kern="1200" dirty="0">
                <a:solidFill>
                  <a:srgbClr val="333333"/>
                </a:solidFill>
                <a:latin typeface="仿宋" panose="02010609060101010101" pitchFamily="49" charset="-122"/>
                <a:ea typeface="仿宋" panose="02010609060101010101" pitchFamily="49" charset="-122"/>
                <a:cs typeface="+mn-cs"/>
              </a:rPr>
              <a:t>获取信息</a:t>
            </a:r>
            <a:br>
              <a:rPr lang="zh-CN" altLang="en-US" sz="1800" b="1" kern="1200" dirty="0">
                <a:solidFill>
                  <a:srgbClr val="333333"/>
                </a:solidFill>
                <a:latin typeface="仿宋" panose="02010609060101010101" pitchFamily="49" charset="-122"/>
                <a:ea typeface="仿宋" panose="02010609060101010101" pitchFamily="49" charset="-122"/>
                <a:cs typeface="+mn-cs"/>
              </a:rPr>
            </a:br>
            <a:r>
              <a:rPr lang="en-US" altLang="zh-CN" sz="1800" b="1" kern="1200" dirty="0">
                <a:solidFill>
                  <a:srgbClr val="333333"/>
                </a:solidFill>
                <a:latin typeface="仿宋" panose="02010609060101010101" pitchFamily="49" charset="-122"/>
                <a:ea typeface="仿宋" panose="02010609060101010101" pitchFamily="49" charset="-122"/>
                <a:cs typeface="+mn-cs"/>
              </a:rPr>
              <a:t>B. </a:t>
            </a:r>
            <a:r>
              <a:rPr lang="zh-CN" altLang="en-US" sz="1800" b="1" kern="1200" dirty="0">
                <a:solidFill>
                  <a:srgbClr val="333333"/>
                </a:solidFill>
                <a:latin typeface="仿宋" panose="02010609060101010101" pitchFamily="49" charset="-122"/>
                <a:ea typeface="仿宋" panose="02010609060101010101" pitchFamily="49" charset="-122"/>
                <a:cs typeface="+mn-cs"/>
              </a:rPr>
              <a:t>加工信息</a:t>
            </a:r>
            <a:br>
              <a:rPr lang="zh-CN" altLang="en-US" sz="1800" b="1" kern="1200" dirty="0">
                <a:solidFill>
                  <a:srgbClr val="333333"/>
                </a:solidFill>
                <a:latin typeface="仿宋" panose="02010609060101010101" pitchFamily="49" charset="-122"/>
                <a:ea typeface="仿宋" panose="02010609060101010101" pitchFamily="49" charset="-122"/>
                <a:cs typeface="+mn-cs"/>
              </a:rPr>
            </a:br>
            <a:r>
              <a:rPr lang="en-US" altLang="zh-CN" sz="1800" b="1" kern="1200" dirty="0">
                <a:solidFill>
                  <a:srgbClr val="333333"/>
                </a:solidFill>
                <a:latin typeface="仿宋" panose="02010609060101010101" pitchFamily="49" charset="-122"/>
                <a:ea typeface="仿宋" panose="02010609060101010101" pitchFamily="49" charset="-122"/>
                <a:cs typeface="+mn-cs"/>
              </a:rPr>
              <a:t>C. </a:t>
            </a:r>
            <a:r>
              <a:rPr lang="zh-CN" altLang="en-US" sz="1800" b="1" kern="1200" dirty="0">
                <a:solidFill>
                  <a:srgbClr val="333333"/>
                </a:solidFill>
                <a:latin typeface="仿宋" panose="02010609060101010101" pitchFamily="49" charset="-122"/>
                <a:ea typeface="仿宋" panose="02010609060101010101" pitchFamily="49" charset="-122"/>
                <a:cs typeface="+mn-cs"/>
              </a:rPr>
              <a:t>发布信息</a:t>
            </a:r>
            <a:br>
              <a:rPr lang="zh-CN" altLang="en-US" sz="1800" b="1" kern="1200" dirty="0">
                <a:solidFill>
                  <a:srgbClr val="333333"/>
                </a:solidFill>
                <a:latin typeface="仿宋" panose="02010609060101010101" pitchFamily="49" charset="-122"/>
                <a:ea typeface="仿宋" panose="02010609060101010101" pitchFamily="49" charset="-122"/>
                <a:cs typeface="+mn-cs"/>
              </a:rPr>
            </a:br>
            <a:r>
              <a:rPr lang="en-US" altLang="zh-CN" sz="1800" b="1" kern="1200" dirty="0">
                <a:solidFill>
                  <a:srgbClr val="333333"/>
                </a:solidFill>
                <a:latin typeface="仿宋" panose="02010609060101010101" pitchFamily="49" charset="-122"/>
                <a:ea typeface="仿宋" panose="02010609060101010101" pitchFamily="49" charset="-122"/>
                <a:cs typeface="+mn-cs"/>
              </a:rPr>
              <a:t>D. </a:t>
            </a:r>
            <a:r>
              <a:rPr lang="zh-CN" altLang="en-US" sz="1800" b="1" kern="1200" dirty="0">
                <a:solidFill>
                  <a:srgbClr val="333333"/>
                </a:solidFill>
                <a:latin typeface="仿宋" panose="02010609060101010101" pitchFamily="49" charset="-122"/>
                <a:ea typeface="仿宋" panose="02010609060101010101" pitchFamily="49" charset="-122"/>
                <a:cs typeface="+mn-cs"/>
              </a:rPr>
              <a:t>选择信息来源</a:t>
            </a:r>
          </a:p>
        </p:txBody>
      </p:sp>
      <p:sp>
        <p:nvSpPr>
          <p:cNvPr id="9219" name="TextBox 1"/>
          <p:cNvSpPr txBox="1">
            <a:spLocks noChangeArrowheads="1"/>
          </p:cNvSpPr>
          <p:nvPr/>
        </p:nvSpPr>
        <p:spPr bwMode="auto">
          <a:xfrm>
            <a:off x="1652042" y="1484784"/>
            <a:ext cx="1047750" cy="584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r>
              <a:rPr lang="en-US" altLang="zh-CN" sz="3200" dirty="0">
                <a:solidFill>
                  <a:srgbClr val="FF0000"/>
                </a:solidFill>
              </a:rPr>
              <a:t>A</a:t>
            </a:r>
            <a:endParaRPr lang="zh-CN" altLang="en-US" sz="32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219"/>
                                        </p:tgtEl>
                                        <p:attrNameLst>
                                          <p:attrName>style.visibility</p:attrName>
                                        </p:attrNameLst>
                                      </p:cBhvr>
                                      <p:to>
                                        <p:strVal val="visible"/>
                                      </p:to>
                                    </p:set>
                                    <p:animEffect transition="in" filter="fade">
                                      <p:cBhvr>
                                        <p:cTn id="7" dur="500"/>
                                        <p:tgtEl>
                                          <p:spTgt spid="92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7"/>
          <p:cNvSpPr>
            <a:spLocks noGrp="1" noChangeArrowheads="1"/>
          </p:cNvSpPr>
          <p:nvPr>
            <p:ph type="ctrTitle"/>
          </p:nvPr>
        </p:nvSpPr>
        <p:spPr>
          <a:xfrm>
            <a:off x="827088" y="1268413"/>
            <a:ext cx="7777162" cy="3095625"/>
          </a:xfrm>
        </p:spPr>
        <p:txBody>
          <a:bodyPr/>
          <a:lstStyle/>
          <a:p>
            <a:pPr algn="l">
              <a:lnSpc>
                <a:spcPct val="150000"/>
              </a:lnSpc>
              <a:defRPr/>
            </a:pPr>
            <a:r>
              <a:rPr lang="zh-CN" altLang="en-US" sz="1800" b="1" kern="1200" dirty="0">
                <a:solidFill>
                  <a:srgbClr val="333333"/>
                </a:solidFill>
                <a:latin typeface="仿宋" panose="02010609060101010101" pitchFamily="49" charset="-122"/>
                <a:ea typeface="仿宋" panose="02010609060101010101" pitchFamily="49" charset="-122"/>
                <a:cs typeface="+mn-cs"/>
              </a:rPr>
              <a:t>黄峰有一道物理题目不会做，他决定第二天去问老师，他的决定属于信息获取的哪个环节</a:t>
            </a:r>
            <a:r>
              <a:rPr lang="zh-CN" altLang="en-US" sz="1800" b="1" kern="1200" dirty="0" smtClean="0">
                <a:solidFill>
                  <a:srgbClr val="333333"/>
                </a:solidFill>
                <a:latin typeface="仿宋" panose="02010609060101010101" pitchFamily="49" charset="-122"/>
                <a:ea typeface="仿宋" panose="02010609060101010101" pitchFamily="49" charset="-122"/>
                <a:cs typeface="+mn-cs"/>
              </a:rPr>
              <a:t>（    </a:t>
            </a:r>
            <a:r>
              <a:rPr lang="zh-CN" altLang="en-US" sz="1800" b="1" kern="1200" dirty="0">
                <a:solidFill>
                  <a:srgbClr val="333333"/>
                </a:solidFill>
                <a:latin typeface="仿宋" panose="02010609060101010101" pitchFamily="49" charset="-122"/>
                <a:ea typeface="仿宋" panose="02010609060101010101" pitchFamily="49" charset="-122"/>
                <a:cs typeface="+mn-cs"/>
              </a:rPr>
              <a:t>）</a:t>
            </a:r>
            <a:r>
              <a:rPr lang="en-US" altLang="zh-CN" sz="1800" b="1" kern="1200" dirty="0">
                <a:solidFill>
                  <a:srgbClr val="333333"/>
                </a:solidFill>
                <a:latin typeface="仿宋" panose="02010609060101010101" pitchFamily="49" charset="-122"/>
                <a:ea typeface="仿宋" panose="02010609060101010101" pitchFamily="49" charset="-122"/>
                <a:cs typeface="+mn-cs"/>
              </a:rPr>
              <a:t/>
            </a:r>
            <a:br>
              <a:rPr lang="en-US" altLang="zh-CN" sz="1800" b="1" kern="1200" dirty="0">
                <a:solidFill>
                  <a:srgbClr val="333333"/>
                </a:solidFill>
                <a:latin typeface="仿宋" panose="02010609060101010101" pitchFamily="49" charset="-122"/>
                <a:ea typeface="仿宋" panose="02010609060101010101" pitchFamily="49" charset="-122"/>
                <a:cs typeface="+mn-cs"/>
              </a:rPr>
            </a:br>
            <a:r>
              <a:rPr lang="zh-CN" altLang="en-US" sz="1800" b="1" kern="1200" dirty="0">
                <a:solidFill>
                  <a:srgbClr val="333333"/>
                </a:solidFill>
                <a:latin typeface="仿宋" panose="02010609060101010101" pitchFamily="49" charset="-122"/>
                <a:ea typeface="仿宋" panose="02010609060101010101" pitchFamily="49" charset="-122"/>
                <a:cs typeface="+mn-cs"/>
              </a:rPr>
              <a:t/>
            </a:r>
            <a:br>
              <a:rPr lang="zh-CN" altLang="en-US" sz="1800" b="1" kern="1200" dirty="0">
                <a:solidFill>
                  <a:srgbClr val="333333"/>
                </a:solidFill>
                <a:latin typeface="仿宋" panose="02010609060101010101" pitchFamily="49" charset="-122"/>
                <a:ea typeface="仿宋" panose="02010609060101010101" pitchFamily="49" charset="-122"/>
                <a:cs typeface="+mn-cs"/>
              </a:rPr>
            </a:br>
            <a:r>
              <a:rPr lang="en-US" altLang="zh-CN" sz="1800" b="1" kern="1200" dirty="0">
                <a:solidFill>
                  <a:srgbClr val="333333"/>
                </a:solidFill>
                <a:latin typeface="仿宋" panose="02010609060101010101" pitchFamily="49" charset="-122"/>
                <a:ea typeface="仿宋" panose="02010609060101010101" pitchFamily="49" charset="-122"/>
                <a:cs typeface="+mn-cs"/>
              </a:rPr>
              <a:t>A. </a:t>
            </a:r>
            <a:r>
              <a:rPr lang="zh-CN" altLang="en-US" sz="1800" b="1" kern="1200" dirty="0">
                <a:solidFill>
                  <a:srgbClr val="333333"/>
                </a:solidFill>
                <a:latin typeface="仿宋" panose="02010609060101010101" pitchFamily="49" charset="-122"/>
                <a:ea typeface="仿宋" panose="02010609060101010101" pitchFamily="49" charset="-122"/>
                <a:cs typeface="+mn-cs"/>
              </a:rPr>
              <a:t>处理信息</a:t>
            </a:r>
            <a:br>
              <a:rPr lang="zh-CN" altLang="en-US" sz="1800" b="1" kern="1200" dirty="0">
                <a:solidFill>
                  <a:srgbClr val="333333"/>
                </a:solidFill>
                <a:latin typeface="仿宋" panose="02010609060101010101" pitchFamily="49" charset="-122"/>
                <a:ea typeface="仿宋" panose="02010609060101010101" pitchFamily="49" charset="-122"/>
                <a:cs typeface="+mn-cs"/>
              </a:rPr>
            </a:br>
            <a:r>
              <a:rPr lang="en-US" altLang="zh-CN" sz="1800" b="1" kern="1200" dirty="0">
                <a:solidFill>
                  <a:srgbClr val="333333"/>
                </a:solidFill>
                <a:latin typeface="仿宋" panose="02010609060101010101" pitchFamily="49" charset="-122"/>
                <a:ea typeface="仿宋" panose="02010609060101010101" pitchFamily="49" charset="-122"/>
                <a:cs typeface="+mn-cs"/>
              </a:rPr>
              <a:t>B. </a:t>
            </a:r>
            <a:r>
              <a:rPr lang="zh-CN" altLang="en-US" sz="1800" b="1" kern="1200" dirty="0">
                <a:solidFill>
                  <a:srgbClr val="333333"/>
                </a:solidFill>
                <a:latin typeface="仿宋" panose="02010609060101010101" pitchFamily="49" charset="-122"/>
                <a:ea typeface="仿宋" panose="02010609060101010101" pitchFamily="49" charset="-122"/>
                <a:cs typeface="+mn-cs"/>
              </a:rPr>
              <a:t>定位信息需求</a:t>
            </a:r>
            <a:br>
              <a:rPr lang="zh-CN" altLang="en-US" sz="1800" b="1" kern="1200" dirty="0">
                <a:solidFill>
                  <a:srgbClr val="333333"/>
                </a:solidFill>
                <a:latin typeface="仿宋" panose="02010609060101010101" pitchFamily="49" charset="-122"/>
                <a:ea typeface="仿宋" panose="02010609060101010101" pitchFamily="49" charset="-122"/>
                <a:cs typeface="+mn-cs"/>
              </a:rPr>
            </a:br>
            <a:r>
              <a:rPr lang="en-US" altLang="zh-CN" sz="1800" b="1" kern="1200" dirty="0">
                <a:solidFill>
                  <a:srgbClr val="333333"/>
                </a:solidFill>
                <a:latin typeface="仿宋" panose="02010609060101010101" pitchFamily="49" charset="-122"/>
                <a:ea typeface="仿宋" panose="02010609060101010101" pitchFamily="49" charset="-122"/>
                <a:cs typeface="+mn-cs"/>
              </a:rPr>
              <a:t>C. </a:t>
            </a:r>
            <a:r>
              <a:rPr lang="zh-CN" altLang="en-US" sz="1800" b="1" kern="1200" dirty="0">
                <a:solidFill>
                  <a:srgbClr val="333333"/>
                </a:solidFill>
                <a:latin typeface="仿宋" panose="02010609060101010101" pitchFamily="49" charset="-122"/>
                <a:ea typeface="仿宋" panose="02010609060101010101" pitchFamily="49" charset="-122"/>
                <a:cs typeface="+mn-cs"/>
              </a:rPr>
              <a:t>评价信息</a:t>
            </a:r>
            <a:br>
              <a:rPr lang="zh-CN" altLang="en-US" sz="1800" b="1" kern="1200" dirty="0">
                <a:solidFill>
                  <a:srgbClr val="333333"/>
                </a:solidFill>
                <a:latin typeface="仿宋" panose="02010609060101010101" pitchFamily="49" charset="-122"/>
                <a:ea typeface="仿宋" panose="02010609060101010101" pitchFamily="49" charset="-122"/>
                <a:cs typeface="+mn-cs"/>
              </a:rPr>
            </a:br>
            <a:r>
              <a:rPr lang="en-US" altLang="zh-CN" sz="1800" b="1" kern="1200" dirty="0">
                <a:solidFill>
                  <a:srgbClr val="333333"/>
                </a:solidFill>
                <a:latin typeface="仿宋" panose="02010609060101010101" pitchFamily="49" charset="-122"/>
                <a:ea typeface="仿宋" panose="02010609060101010101" pitchFamily="49" charset="-122"/>
                <a:cs typeface="+mn-cs"/>
              </a:rPr>
              <a:t>D. </a:t>
            </a:r>
            <a:r>
              <a:rPr lang="zh-CN" altLang="en-US" sz="1800" b="1" kern="1200" dirty="0">
                <a:solidFill>
                  <a:srgbClr val="333333"/>
                </a:solidFill>
                <a:latin typeface="仿宋" panose="02010609060101010101" pitchFamily="49" charset="-122"/>
                <a:ea typeface="仿宋" panose="02010609060101010101" pitchFamily="49" charset="-122"/>
                <a:cs typeface="+mn-cs"/>
              </a:rPr>
              <a:t>选择信息来源</a:t>
            </a:r>
          </a:p>
        </p:txBody>
      </p:sp>
      <p:sp>
        <p:nvSpPr>
          <p:cNvPr id="10243" name="TextBox 2"/>
          <p:cNvSpPr txBox="1">
            <a:spLocks noChangeArrowheads="1"/>
          </p:cNvSpPr>
          <p:nvPr/>
        </p:nvSpPr>
        <p:spPr bwMode="auto">
          <a:xfrm>
            <a:off x="2771800" y="1763093"/>
            <a:ext cx="1049338" cy="5857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r>
              <a:rPr lang="en-US" altLang="zh-CN" sz="3200">
                <a:solidFill>
                  <a:srgbClr val="FF0000"/>
                </a:solidFill>
              </a:rPr>
              <a:t>D</a:t>
            </a:r>
            <a:endParaRPr lang="zh-CN" altLang="en-US" sz="320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243"/>
                                        </p:tgtEl>
                                        <p:attrNameLst>
                                          <p:attrName>style.visibility</p:attrName>
                                        </p:attrNameLst>
                                      </p:cBhvr>
                                      <p:to>
                                        <p:strVal val="visible"/>
                                      </p:to>
                                    </p:set>
                                    <p:animEffect transition="in" filter="fade">
                                      <p:cBhvr>
                                        <p:cTn id="7" dur="500"/>
                                        <p:tgtEl>
                                          <p:spTgt spid="10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txBox="1">
            <a:spLocks noChangeArrowheads="1"/>
          </p:cNvSpPr>
          <p:nvPr/>
        </p:nvSpPr>
        <p:spPr bwMode="auto">
          <a:xfrm>
            <a:off x="1319213" y="981075"/>
            <a:ext cx="7772400" cy="3168650"/>
          </a:xfrm>
          <a:prstGeom prst="rect">
            <a:avLst/>
          </a:prstGeom>
          <a:noFill/>
          <a:ln w="9525">
            <a:noFill/>
            <a:miter lim="800000"/>
            <a:headEnd/>
            <a:tailEnd/>
          </a:ln>
          <a:effectLst/>
        </p:spPr>
        <p:txBody>
          <a:bodyPr anchor="ctr"/>
          <a:lstStyle/>
          <a:p>
            <a:pPr>
              <a:lnSpc>
                <a:spcPct val="250000"/>
              </a:lnSpc>
              <a:defRPr/>
            </a:pPr>
            <a:r>
              <a:rPr lang="zh-CN" altLang="en-US" sz="4000" kern="0" dirty="0">
                <a:solidFill>
                  <a:srgbClr val="0070C0"/>
                </a:solidFill>
                <a:effectLst>
                  <a:outerShdw blurRad="38100" dist="38100" dir="2700000" algn="tl">
                    <a:srgbClr val="000000">
                      <a:alpha val="43137"/>
                    </a:srgbClr>
                  </a:outerShdw>
                </a:effectLst>
                <a:latin typeface="+mj-lt"/>
                <a:ea typeface="微软雅黑" pitchFamily="34" charset="-122"/>
                <a:cs typeface="+mj-cs"/>
              </a:rPr>
              <a:t>第二章： 信息获取</a:t>
            </a:r>
            <a:endParaRPr lang="en-US" altLang="zh-CN" sz="4000" kern="0" dirty="0">
              <a:solidFill>
                <a:srgbClr val="0070C0"/>
              </a:solidFill>
              <a:effectLst>
                <a:outerShdw blurRad="38100" dist="38100" dir="2700000" algn="tl">
                  <a:srgbClr val="000000">
                    <a:alpha val="43137"/>
                  </a:srgbClr>
                </a:outerShdw>
              </a:effectLst>
              <a:latin typeface="+mj-lt"/>
              <a:ea typeface="微软雅黑" pitchFamily="34" charset="-122"/>
              <a:cs typeface="+mj-cs"/>
            </a:endParaRPr>
          </a:p>
          <a:p>
            <a:pPr>
              <a:lnSpc>
                <a:spcPct val="150000"/>
              </a:lnSpc>
              <a:defRPr/>
            </a:pPr>
            <a:r>
              <a:rPr lang="en-US" altLang="zh-CN" sz="2000" kern="0" dirty="0">
                <a:solidFill>
                  <a:schemeClr val="bg1">
                    <a:lumMod val="50000"/>
                  </a:schemeClr>
                </a:solidFill>
                <a:latin typeface="+mj-lt"/>
                <a:ea typeface="微软雅黑" pitchFamily="34" charset="-122"/>
                <a:cs typeface="+mj-cs"/>
              </a:rPr>
              <a:t>    </a:t>
            </a:r>
            <a:r>
              <a:rPr lang="en-US" altLang="zh-CN" sz="2000" kern="0" dirty="0">
                <a:solidFill>
                  <a:srgbClr val="DFE19F"/>
                </a:solidFill>
                <a:latin typeface="+mj-lt"/>
                <a:ea typeface="微软雅黑" pitchFamily="34" charset="-122"/>
                <a:cs typeface="+mj-cs"/>
              </a:rPr>
              <a:t>2.1</a:t>
            </a:r>
            <a:r>
              <a:rPr lang="zh-CN" altLang="en-US" sz="2000" kern="0" dirty="0">
                <a:solidFill>
                  <a:srgbClr val="DFE19F"/>
                </a:solidFill>
                <a:latin typeface="+mj-lt"/>
                <a:ea typeface="微软雅黑" pitchFamily="34" charset="-122"/>
                <a:cs typeface="+mj-cs"/>
              </a:rPr>
              <a:t> 信息获取的一般过程</a:t>
            </a:r>
            <a:endParaRPr lang="en-US" altLang="zh-CN" sz="2000" kern="0" dirty="0">
              <a:solidFill>
                <a:srgbClr val="DFE19F"/>
              </a:solidFill>
              <a:latin typeface="+mj-lt"/>
              <a:ea typeface="微软雅黑" pitchFamily="34" charset="-122"/>
              <a:cs typeface="+mj-cs"/>
            </a:endParaRPr>
          </a:p>
          <a:p>
            <a:pPr>
              <a:lnSpc>
                <a:spcPct val="150000"/>
              </a:lnSpc>
              <a:defRPr/>
            </a:pPr>
            <a:r>
              <a:rPr lang="en-US" altLang="zh-CN" sz="2000" kern="0" dirty="0">
                <a:solidFill>
                  <a:schemeClr val="bg1">
                    <a:lumMod val="50000"/>
                  </a:schemeClr>
                </a:solidFill>
                <a:latin typeface="+mj-lt"/>
                <a:ea typeface="微软雅黑" pitchFamily="34" charset="-122"/>
                <a:cs typeface="+mj-cs"/>
              </a:rPr>
              <a:t>    </a:t>
            </a:r>
            <a:r>
              <a:rPr lang="en-US" altLang="zh-CN" sz="2000" kern="0" dirty="0">
                <a:solidFill>
                  <a:schemeClr val="tx1">
                    <a:lumMod val="95000"/>
                    <a:lumOff val="5000"/>
                  </a:schemeClr>
                </a:solidFill>
                <a:latin typeface="+mj-lt"/>
                <a:ea typeface="微软雅黑" pitchFamily="34" charset="-122"/>
                <a:cs typeface="+mj-cs"/>
              </a:rPr>
              <a:t>2.2 </a:t>
            </a:r>
            <a:r>
              <a:rPr lang="zh-CN" altLang="en-US" sz="2000" kern="0" dirty="0">
                <a:solidFill>
                  <a:schemeClr val="tx1">
                    <a:lumMod val="95000"/>
                    <a:lumOff val="5000"/>
                  </a:schemeClr>
                </a:solidFill>
                <a:latin typeface="+mj-lt"/>
                <a:ea typeface="微软雅黑" pitchFamily="34" charset="-122"/>
                <a:cs typeface="+mj-cs"/>
              </a:rPr>
              <a:t>因特网信息的查找</a:t>
            </a:r>
            <a:endParaRPr lang="en-US" altLang="zh-CN" sz="2000" kern="0" dirty="0">
              <a:solidFill>
                <a:schemeClr val="tx1">
                  <a:lumMod val="95000"/>
                  <a:lumOff val="5000"/>
                </a:schemeClr>
              </a:solidFill>
              <a:latin typeface="+mj-lt"/>
              <a:ea typeface="微软雅黑" pitchFamily="34" charset="-122"/>
              <a:cs typeface="+mj-cs"/>
            </a:endParaRPr>
          </a:p>
          <a:p>
            <a:pPr>
              <a:lnSpc>
                <a:spcPct val="150000"/>
              </a:lnSpc>
              <a:defRPr/>
            </a:pPr>
            <a:r>
              <a:rPr lang="en-US" altLang="zh-CN" sz="2000" kern="0" dirty="0">
                <a:solidFill>
                  <a:schemeClr val="bg1">
                    <a:lumMod val="50000"/>
                  </a:schemeClr>
                </a:solidFill>
                <a:latin typeface="+mj-lt"/>
                <a:ea typeface="微软雅黑" pitchFamily="34" charset="-122"/>
                <a:cs typeface="+mj-cs"/>
              </a:rPr>
              <a:t>    2.3 </a:t>
            </a:r>
            <a:r>
              <a:rPr lang="zh-CN" altLang="en-US" sz="2000" kern="0" dirty="0">
                <a:solidFill>
                  <a:schemeClr val="bg1">
                    <a:lumMod val="50000"/>
                  </a:schemeClr>
                </a:solidFill>
                <a:latin typeface="+mj-lt"/>
                <a:ea typeface="微软雅黑" pitchFamily="34" charset="-122"/>
                <a:cs typeface="+mj-cs"/>
              </a:rPr>
              <a:t>文件的下载</a:t>
            </a:r>
            <a:endParaRPr lang="en-US" altLang="zh-CN" sz="2000" kern="0" dirty="0">
              <a:solidFill>
                <a:schemeClr val="bg1">
                  <a:lumMod val="50000"/>
                </a:schemeClr>
              </a:solidFill>
              <a:latin typeface="+mj-lt"/>
              <a:ea typeface="微软雅黑" pitchFamily="34" charset="-122"/>
              <a:cs typeface="+mj-cs"/>
            </a:endParaRPr>
          </a:p>
          <a:p>
            <a:pPr>
              <a:lnSpc>
                <a:spcPct val="150000"/>
              </a:lnSpc>
              <a:defRPr/>
            </a:pPr>
            <a:r>
              <a:rPr lang="en-US" altLang="zh-CN" sz="2000" kern="0" dirty="0">
                <a:solidFill>
                  <a:schemeClr val="bg1">
                    <a:lumMod val="50000"/>
                  </a:schemeClr>
                </a:solidFill>
                <a:latin typeface="+mj-lt"/>
                <a:ea typeface="微软雅黑" pitchFamily="34" charset="-122"/>
                <a:cs typeface="+mj-cs"/>
              </a:rPr>
              <a:t>    2.4 </a:t>
            </a:r>
            <a:r>
              <a:rPr lang="zh-CN" altLang="en-US" sz="2000" kern="0" dirty="0">
                <a:solidFill>
                  <a:schemeClr val="bg1">
                    <a:lumMod val="50000"/>
                  </a:schemeClr>
                </a:solidFill>
                <a:latin typeface="+mj-lt"/>
                <a:ea typeface="微软雅黑" pitchFamily="34" charset="-122"/>
                <a:cs typeface="+mj-cs"/>
              </a:rPr>
              <a:t>网络数据库的信息检索</a:t>
            </a:r>
          </a:p>
        </p:txBody>
      </p:sp>
      <p:sp>
        <p:nvSpPr>
          <p:cNvPr id="3" name="矩形 2"/>
          <p:cNvSpPr/>
          <p:nvPr/>
        </p:nvSpPr>
        <p:spPr>
          <a:xfrm>
            <a:off x="395288" y="0"/>
            <a:ext cx="7993062" cy="1431925"/>
          </a:xfrm>
          <a:prstGeom prst="rect">
            <a:avLst/>
          </a:prstGeom>
        </p:spPr>
        <p:txBody>
          <a:bodyPr>
            <a:spAutoFit/>
          </a:bodyPr>
          <a:lstStyle/>
          <a:p>
            <a:pPr>
              <a:lnSpc>
                <a:spcPct val="250000"/>
              </a:lnSpc>
              <a:defRPr/>
            </a:pPr>
            <a:r>
              <a:rPr lang="en-US" altLang="zh-CN" sz="2400" kern="0" dirty="0">
                <a:solidFill>
                  <a:schemeClr val="accent2">
                    <a:lumMod val="50000"/>
                  </a:schemeClr>
                </a:solidFill>
                <a:latin typeface="微软雅黑" panose="020B0503020204020204" pitchFamily="34" charset="-122"/>
                <a:ea typeface="微软雅黑" panose="020B0503020204020204" pitchFamily="34" charset="-122"/>
              </a:rPr>
              <a:t>《</a:t>
            </a:r>
            <a:r>
              <a:rPr lang="zh-CN" altLang="en-US" sz="2400" kern="0" dirty="0">
                <a:solidFill>
                  <a:schemeClr val="accent2">
                    <a:lumMod val="50000"/>
                  </a:schemeClr>
                </a:solidFill>
                <a:latin typeface="微软雅黑" panose="020B0503020204020204" pitchFamily="34" charset="-122"/>
                <a:ea typeface="微软雅黑" panose="020B0503020204020204" pitchFamily="34" charset="-122"/>
              </a:rPr>
              <a:t>信息技术基础</a:t>
            </a:r>
            <a:r>
              <a:rPr lang="en-US" altLang="zh-CN" sz="2400" kern="0" dirty="0">
                <a:solidFill>
                  <a:schemeClr val="accent2">
                    <a:lumMod val="50000"/>
                  </a:schemeClr>
                </a:solidFill>
                <a:latin typeface="微软雅黑" panose="020B0503020204020204" pitchFamily="34" charset="-122"/>
                <a:ea typeface="微软雅黑" panose="020B0503020204020204" pitchFamily="34" charset="-122"/>
              </a:rPr>
              <a:t>》</a:t>
            </a:r>
            <a:r>
              <a:rPr lang="zh-CN" altLang="en-US" sz="2400" kern="0" dirty="0">
                <a:solidFill>
                  <a:schemeClr val="accent2">
                    <a:lumMod val="50000"/>
                  </a:schemeClr>
                </a:solidFill>
                <a:latin typeface="微软雅黑" panose="020B0503020204020204" pitchFamily="34" charset="-122"/>
                <a:ea typeface="微软雅黑" panose="020B0503020204020204" pitchFamily="34" charset="-122"/>
              </a:rPr>
              <a:t>（必修）</a:t>
            </a:r>
            <a:endParaRPr lang="en-US" altLang="zh-CN" sz="2400" kern="0" dirty="0">
              <a:solidFill>
                <a:schemeClr val="accent2">
                  <a:lumMod val="50000"/>
                </a:schemeClr>
              </a:solidFill>
              <a:latin typeface="微软雅黑" panose="020B0503020204020204" pitchFamily="34" charset="-122"/>
              <a:ea typeface="微软雅黑" panose="020B0503020204020204" pitchFamily="34" charset="-122"/>
            </a:endParaRPr>
          </a:p>
          <a:p>
            <a:pPr>
              <a:lnSpc>
                <a:spcPct val="150000"/>
              </a:lnSpc>
              <a:defRPr/>
            </a:pPr>
            <a:r>
              <a:rPr lang="zh-CN" altLang="en-US" kern="0" dirty="0">
                <a:effectLst>
                  <a:outerShdw blurRad="38100" dist="38100" dir="2700000" algn="tl">
                    <a:srgbClr val="000000">
                      <a:alpha val="43137"/>
                    </a:srgbClr>
                  </a:outerShdw>
                </a:effectLst>
                <a:ea typeface="微软雅黑" pitchFamily="34" charset="-122"/>
              </a:rPr>
              <a:t>   </a:t>
            </a:r>
            <a:endParaRPr lang="zh-CN" altLang="en-US" kern="0" dirty="0">
              <a:solidFill>
                <a:schemeClr val="bg1">
                  <a:lumMod val="50000"/>
                </a:schemeClr>
              </a:solidFill>
              <a:effectLst>
                <a:outerShdw blurRad="38100" dist="38100" dir="2700000" algn="tl">
                  <a:srgbClr val="000000">
                    <a:alpha val="43137"/>
                  </a:srgbClr>
                </a:outerShdw>
              </a:effectLst>
              <a:ea typeface="微软雅黑" pitchFamily="34" charset="-122"/>
            </a:endParaRPr>
          </a:p>
        </p:txBody>
      </p:sp>
    </p:spTree>
    <p:extLst>
      <p:ext uri="{BB962C8B-B14F-4D97-AF65-F5344CB8AC3E}">
        <p14:creationId xmlns="" xmlns:p14="http://schemas.microsoft.com/office/powerpoint/2010/main" val="233050091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txBox="1">
            <a:spLocks noChangeArrowheads="1"/>
          </p:cNvSpPr>
          <p:nvPr/>
        </p:nvSpPr>
        <p:spPr bwMode="auto">
          <a:xfrm>
            <a:off x="753968" y="553427"/>
            <a:ext cx="7673975" cy="11509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ea typeface="+mn-ea"/>
              </a:defRPr>
            </a:lvl2pPr>
            <a:lvl3pPr marL="914400" indent="0" algn="ctr" rtl="0" eaLnBrk="0" fontAlgn="base" hangingPunct="0">
              <a:spcBef>
                <a:spcPct val="20000"/>
              </a:spcBef>
              <a:spcAft>
                <a:spcPct val="0"/>
              </a:spcAft>
              <a:buNone/>
              <a:defRPr sz="2400">
                <a:solidFill>
                  <a:schemeClr val="tx1"/>
                </a:solidFill>
                <a:latin typeface="+mn-lt"/>
                <a:ea typeface="+mn-ea"/>
              </a:defRPr>
            </a:lvl3pPr>
            <a:lvl4pPr marL="1371600" indent="0" algn="ctr" rtl="0" eaLnBrk="0" fontAlgn="base" hangingPunct="0">
              <a:spcBef>
                <a:spcPct val="20000"/>
              </a:spcBef>
              <a:spcAft>
                <a:spcPct val="0"/>
              </a:spcAft>
              <a:buNone/>
              <a:defRPr sz="2000">
                <a:solidFill>
                  <a:schemeClr val="tx1"/>
                </a:solidFill>
                <a:latin typeface="+mn-lt"/>
                <a:ea typeface="+mn-ea"/>
              </a:defRPr>
            </a:lvl4pPr>
            <a:lvl5pPr marL="1828800" indent="0" algn="ctr" rtl="0" eaLnBrk="0" fontAlgn="base" hangingPunct="0">
              <a:spcBef>
                <a:spcPct val="20000"/>
              </a:spcBef>
              <a:spcAft>
                <a:spcPct val="0"/>
              </a:spcAft>
              <a:buNone/>
              <a:defRPr sz="2000">
                <a:solidFill>
                  <a:schemeClr val="tx1"/>
                </a:solidFill>
                <a:latin typeface="+mn-lt"/>
                <a:ea typeface="+mn-ea"/>
              </a:defRPr>
            </a:lvl5pPr>
            <a:lvl6pPr marL="2286000" indent="0" algn="ctr" rtl="0" fontAlgn="base">
              <a:spcBef>
                <a:spcPct val="20000"/>
              </a:spcBef>
              <a:spcAft>
                <a:spcPct val="0"/>
              </a:spcAft>
              <a:buNone/>
              <a:defRPr sz="2000">
                <a:solidFill>
                  <a:schemeClr val="tx1"/>
                </a:solidFill>
                <a:latin typeface="+mn-lt"/>
                <a:ea typeface="+mn-ea"/>
              </a:defRPr>
            </a:lvl6pPr>
            <a:lvl7pPr marL="2743200" indent="0" algn="ctr" rtl="0" fontAlgn="base">
              <a:spcBef>
                <a:spcPct val="20000"/>
              </a:spcBef>
              <a:spcAft>
                <a:spcPct val="0"/>
              </a:spcAft>
              <a:buNone/>
              <a:defRPr sz="2000">
                <a:solidFill>
                  <a:schemeClr val="tx1"/>
                </a:solidFill>
                <a:latin typeface="+mn-lt"/>
                <a:ea typeface="+mn-ea"/>
              </a:defRPr>
            </a:lvl7pPr>
            <a:lvl8pPr marL="3200400" indent="0" algn="ctr" rtl="0" fontAlgn="base">
              <a:spcBef>
                <a:spcPct val="20000"/>
              </a:spcBef>
              <a:spcAft>
                <a:spcPct val="0"/>
              </a:spcAft>
              <a:buNone/>
              <a:defRPr sz="2000">
                <a:solidFill>
                  <a:schemeClr val="tx1"/>
                </a:solidFill>
                <a:latin typeface="+mn-lt"/>
                <a:ea typeface="+mn-ea"/>
              </a:defRPr>
            </a:lvl8pPr>
            <a:lvl9pPr marL="3657600" indent="0" algn="ctr" rtl="0" fontAlgn="base">
              <a:spcBef>
                <a:spcPct val="20000"/>
              </a:spcBef>
              <a:spcAft>
                <a:spcPct val="0"/>
              </a:spcAft>
              <a:buNone/>
              <a:defRPr sz="2000">
                <a:solidFill>
                  <a:schemeClr val="tx1"/>
                </a:solidFill>
                <a:latin typeface="+mn-lt"/>
                <a:ea typeface="+mn-ea"/>
              </a:defRPr>
            </a:lvl9pPr>
          </a:lstStyle>
          <a:p>
            <a:pPr eaLnBrk="1" hangingPunct="1"/>
            <a:r>
              <a:rPr lang="zh-CN" altLang="en-US" sz="5400" b="1" kern="0" smtClean="0">
                <a:solidFill>
                  <a:srgbClr val="FF6600"/>
                </a:solidFill>
                <a:ea typeface="微软雅黑" pitchFamily="34" charset="-122"/>
              </a:rPr>
              <a:t>搜索引擎</a:t>
            </a:r>
            <a:r>
              <a:rPr lang="en-US" altLang="zh-CN" sz="4000" b="1" kern="0" smtClean="0">
                <a:solidFill>
                  <a:srgbClr val="C00000"/>
                </a:solidFill>
                <a:ea typeface="微软雅黑" pitchFamily="34" charset="-122"/>
              </a:rPr>
              <a:t> _Search Engine</a:t>
            </a:r>
            <a:endParaRPr lang="zh-CN" altLang="en-US" sz="4000" b="1" kern="0" smtClean="0">
              <a:solidFill>
                <a:srgbClr val="C00000"/>
              </a:solidFill>
              <a:ea typeface="微软雅黑" pitchFamily="34" charset="-122"/>
            </a:endParaRPr>
          </a:p>
        </p:txBody>
      </p:sp>
      <p:sp>
        <p:nvSpPr>
          <p:cNvPr id="5" name="Rectangle 5"/>
          <p:cNvSpPr txBox="1">
            <a:spLocks noChangeArrowheads="1"/>
          </p:cNvSpPr>
          <p:nvPr/>
        </p:nvSpPr>
        <p:spPr bwMode="auto">
          <a:xfrm>
            <a:off x="709518" y="1839302"/>
            <a:ext cx="7561263" cy="2232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a:lnSpc>
                <a:spcPct val="120000"/>
              </a:lnSpc>
              <a:buFont typeface="Wingdings" pitchFamily="2" charset="2"/>
              <a:buChar char="ü"/>
              <a:defRPr/>
            </a:pPr>
            <a:r>
              <a:rPr lang="zh-CN" altLang="en-US" sz="2600" kern="0" dirty="0" smtClean="0">
                <a:latin typeface="微软雅黑" pitchFamily="34" charset="-122"/>
                <a:ea typeface="微软雅黑" pitchFamily="34" charset="-122"/>
              </a:rPr>
              <a:t>搜索引擎</a:t>
            </a:r>
            <a:r>
              <a:rPr lang="en-US" altLang="zh-CN" sz="2600" kern="0" dirty="0" smtClean="0">
                <a:latin typeface="微软雅黑" pitchFamily="34" charset="-122"/>
                <a:ea typeface="微软雅黑" pitchFamily="34" charset="-122"/>
              </a:rPr>
              <a:t>—— </a:t>
            </a:r>
            <a:r>
              <a:rPr lang="zh-CN" altLang="en-US" sz="2600" kern="0" dirty="0" smtClean="0">
                <a:latin typeface="微软雅黑" pitchFamily="34" charset="-122"/>
                <a:ea typeface="微软雅黑" pitchFamily="34" charset="-122"/>
              </a:rPr>
              <a:t>用于</a:t>
            </a:r>
            <a:r>
              <a:rPr lang="zh-CN" altLang="en-US" sz="2600" kern="0" dirty="0">
                <a:latin typeface="微软雅黑" pitchFamily="34" charset="-122"/>
                <a:ea typeface="微软雅黑" pitchFamily="34" charset="-122"/>
              </a:rPr>
              <a:t>因特网信息查找的网络工具。最早的搜索引擎出现在</a:t>
            </a:r>
            <a:r>
              <a:rPr lang="en-US" altLang="zh-CN" sz="2600" kern="0" dirty="0">
                <a:latin typeface="微软雅黑" pitchFamily="34" charset="-122"/>
                <a:ea typeface="微软雅黑" pitchFamily="34" charset="-122"/>
              </a:rPr>
              <a:t>1994</a:t>
            </a:r>
            <a:r>
              <a:rPr lang="zh-CN" altLang="en-US" sz="2600" kern="0" dirty="0">
                <a:latin typeface="微软雅黑" pitchFamily="34" charset="-122"/>
                <a:ea typeface="微软雅黑" pitchFamily="34" charset="-122"/>
              </a:rPr>
              <a:t>年，</a:t>
            </a:r>
            <a:r>
              <a:rPr lang="zh-CN" altLang="en-US" sz="2600" kern="0" dirty="0" smtClean="0">
                <a:latin typeface="微软雅黑" pitchFamily="34" charset="-122"/>
                <a:ea typeface="微软雅黑" pitchFamily="34" charset="-122"/>
              </a:rPr>
              <a:t>斯坦福大学</a:t>
            </a:r>
            <a:r>
              <a:rPr lang="zh-CN" altLang="en-US" sz="2600" kern="0" dirty="0">
                <a:latin typeface="微软雅黑" pitchFamily="34" charset="-122"/>
                <a:ea typeface="微软雅黑" pitchFamily="34" charset="-122"/>
              </a:rPr>
              <a:t>的两位博士生，美籍华人杨致远和美国人</a:t>
            </a:r>
            <a:r>
              <a:rPr lang="en-US" altLang="zh-CN" sz="2000" i="1" kern="0" dirty="0">
                <a:latin typeface="微软雅黑" pitchFamily="34" charset="-122"/>
                <a:ea typeface="微软雅黑" pitchFamily="34" charset="-122"/>
              </a:rPr>
              <a:t>David filo</a:t>
            </a:r>
            <a:r>
              <a:rPr lang="zh-CN" altLang="en-US" sz="2600" kern="0" dirty="0">
                <a:latin typeface="微软雅黑" pitchFamily="34" charset="-122"/>
                <a:ea typeface="微软雅黑" pitchFamily="34" charset="-122"/>
              </a:rPr>
              <a:t>共同创办了超级目录索引雅虎（</a:t>
            </a:r>
            <a:r>
              <a:rPr lang="en-US" altLang="zh-CN" sz="2600" kern="0" dirty="0">
                <a:latin typeface="微软雅黑" pitchFamily="34" charset="-122"/>
                <a:ea typeface="微软雅黑" pitchFamily="34" charset="-122"/>
                <a:hlinkClick r:id="rId2"/>
              </a:rPr>
              <a:t>Yahoo</a:t>
            </a:r>
            <a:r>
              <a:rPr lang="zh-CN" altLang="en-US" sz="2600" kern="0" dirty="0" smtClean="0">
                <a:latin typeface="微软雅黑" pitchFamily="34" charset="-122"/>
                <a:ea typeface="微软雅黑" pitchFamily="34" charset="-122"/>
              </a:rPr>
              <a:t>）。</a:t>
            </a:r>
          </a:p>
        </p:txBody>
      </p:sp>
      <p:pic>
        <p:nvPicPr>
          <p:cNvPr id="6" name="图片 1"/>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5764118" y="4045927"/>
            <a:ext cx="2324100" cy="23241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7" name="矩形 2"/>
          <p:cNvSpPr>
            <a:spLocks noChangeArrowheads="1"/>
          </p:cNvSpPr>
          <p:nvPr/>
        </p:nvSpPr>
        <p:spPr bwMode="auto">
          <a:xfrm>
            <a:off x="1131793" y="3860190"/>
            <a:ext cx="2701925" cy="369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r>
              <a:rPr lang="en-US" altLang="zh-CN" dirty="0"/>
              <a:t>http://www.yahoo.com/</a:t>
            </a:r>
            <a:endParaRPr lang="zh-CN" altLang="en-US" dirty="0"/>
          </a:p>
        </p:txBody>
      </p:sp>
      <p:sp>
        <p:nvSpPr>
          <p:cNvPr id="8" name="矩形 1"/>
          <p:cNvSpPr>
            <a:spLocks noChangeArrowheads="1"/>
          </p:cNvSpPr>
          <p:nvPr/>
        </p:nvSpPr>
        <p:spPr bwMode="auto">
          <a:xfrm>
            <a:off x="946056" y="4912702"/>
            <a:ext cx="4789487" cy="1076325"/>
          </a:xfrm>
          <a:prstGeom prst="rect">
            <a:avLst/>
          </a:prstGeom>
          <a:solidFill>
            <a:schemeClr val="bg2"/>
          </a:solidFill>
          <a:ln w="28575">
            <a:solidFill>
              <a:schemeClr val="accent1"/>
            </a:solidFill>
            <a:prstDash val="sysDot"/>
            <a:miter lim="800000"/>
            <a:headEnd/>
            <a:tailEnd/>
          </a:ln>
        </p:spPr>
        <p:txBody>
          <a:bodyPr>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r>
              <a:rPr lang="en-US" altLang="zh-CN" sz="1600">
                <a:solidFill>
                  <a:schemeClr val="bg1"/>
                </a:solidFill>
                <a:latin typeface="微软雅黑" pitchFamily="34" charset="-122"/>
                <a:ea typeface="微软雅黑" pitchFamily="34" charset="-122"/>
              </a:rPr>
              <a:t>2013</a:t>
            </a:r>
            <a:r>
              <a:rPr lang="zh-CN" altLang="en-US" sz="1600">
                <a:solidFill>
                  <a:schemeClr val="bg1"/>
                </a:solidFill>
                <a:latin typeface="微软雅黑" pitchFamily="34" charset="-122"/>
                <a:ea typeface="微软雅黑" pitchFamily="34" charset="-122"/>
              </a:rPr>
              <a:t>年</a:t>
            </a:r>
            <a:r>
              <a:rPr lang="en-US" altLang="zh-CN" sz="1600">
                <a:solidFill>
                  <a:schemeClr val="bg1"/>
                </a:solidFill>
                <a:latin typeface="微软雅黑" pitchFamily="34" charset="-122"/>
                <a:ea typeface="微软雅黑" pitchFamily="34" charset="-122"/>
              </a:rPr>
              <a:t>8</a:t>
            </a:r>
            <a:r>
              <a:rPr lang="zh-CN" altLang="en-US" sz="1600">
                <a:solidFill>
                  <a:schemeClr val="bg1"/>
                </a:solidFill>
                <a:latin typeface="微软雅黑" pitchFamily="34" charset="-122"/>
                <a:ea typeface="微软雅黑" pitchFamily="34" charset="-122"/>
              </a:rPr>
              <a:t>月</a:t>
            </a:r>
            <a:r>
              <a:rPr lang="en-US" altLang="zh-CN" sz="1600">
                <a:solidFill>
                  <a:schemeClr val="bg1"/>
                </a:solidFill>
                <a:latin typeface="微软雅黑" pitchFamily="34" charset="-122"/>
                <a:ea typeface="微软雅黑" pitchFamily="34" charset="-122"/>
              </a:rPr>
              <a:t>20</a:t>
            </a:r>
            <a:r>
              <a:rPr lang="zh-CN" altLang="en-US" sz="1600">
                <a:solidFill>
                  <a:schemeClr val="bg1"/>
                </a:solidFill>
                <a:latin typeface="微软雅黑" pitchFamily="34" charset="-122"/>
                <a:ea typeface="微软雅黑" pitchFamily="34" charset="-122"/>
              </a:rPr>
              <a:t>日</a:t>
            </a:r>
            <a:r>
              <a:rPr lang="en-US" altLang="zh-CN" sz="1600">
                <a:solidFill>
                  <a:schemeClr val="bg1"/>
                </a:solidFill>
                <a:latin typeface="微软雅黑" pitchFamily="34" charset="-122"/>
                <a:ea typeface="微软雅黑" pitchFamily="34" charset="-122"/>
              </a:rPr>
              <a:t>——</a:t>
            </a:r>
            <a:r>
              <a:rPr lang="zh-CN" altLang="en-US" sz="1600">
                <a:solidFill>
                  <a:schemeClr val="bg1"/>
                </a:solidFill>
                <a:latin typeface="微软雅黑" pitchFamily="34" charset="-122"/>
                <a:ea typeface="微软雅黑" pitchFamily="34" charset="-122"/>
              </a:rPr>
              <a:t>中国雅虎邮箱停止服务</a:t>
            </a:r>
          </a:p>
          <a:p>
            <a:pPr eaLnBrk="1" hangingPunct="1"/>
            <a:r>
              <a:rPr lang="en-US" altLang="zh-CN" sz="1600">
                <a:solidFill>
                  <a:schemeClr val="bg1"/>
                </a:solidFill>
                <a:latin typeface="微软雅黑" pitchFamily="34" charset="-122"/>
                <a:ea typeface="微软雅黑" pitchFamily="34" charset="-122"/>
              </a:rPr>
              <a:t>2013</a:t>
            </a:r>
            <a:r>
              <a:rPr lang="zh-CN" altLang="en-US" sz="1600">
                <a:solidFill>
                  <a:schemeClr val="bg1"/>
                </a:solidFill>
                <a:latin typeface="微软雅黑" pitchFamily="34" charset="-122"/>
                <a:ea typeface="微软雅黑" pitchFamily="34" charset="-122"/>
              </a:rPr>
              <a:t>年</a:t>
            </a:r>
            <a:r>
              <a:rPr lang="en-US" altLang="zh-CN" sz="1600">
                <a:solidFill>
                  <a:schemeClr val="bg1"/>
                </a:solidFill>
                <a:latin typeface="微软雅黑" pitchFamily="34" charset="-122"/>
                <a:ea typeface="微软雅黑" pitchFamily="34" charset="-122"/>
              </a:rPr>
              <a:t>8</a:t>
            </a:r>
            <a:r>
              <a:rPr lang="zh-CN" altLang="en-US" sz="1600">
                <a:solidFill>
                  <a:schemeClr val="bg1"/>
                </a:solidFill>
                <a:latin typeface="微软雅黑" pitchFamily="34" charset="-122"/>
                <a:ea typeface="微软雅黑" pitchFamily="34" charset="-122"/>
              </a:rPr>
              <a:t>月</a:t>
            </a:r>
            <a:r>
              <a:rPr lang="en-US" altLang="zh-CN" sz="1600">
                <a:solidFill>
                  <a:schemeClr val="bg1"/>
                </a:solidFill>
                <a:latin typeface="微软雅黑" pitchFamily="34" charset="-122"/>
                <a:ea typeface="微软雅黑" pitchFamily="34" charset="-122"/>
              </a:rPr>
              <a:t>31</a:t>
            </a:r>
            <a:r>
              <a:rPr lang="zh-CN" altLang="en-US" sz="1600">
                <a:solidFill>
                  <a:schemeClr val="bg1"/>
                </a:solidFill>
                <a:latin typeface="微软雅黑" pitchFamily="34" charset="-122"/>
                <a:ea typeface="微软雅黑" pitchFamily="34" charset="-122"/>
              </a:rPr>
              <a:t>日</a:t>
            </a:r>
            <a:r>
              <a:rPr lang="en-US" altLang="zh-CN" sz="1600">
                <a:solidFill>
                  <a:schemeClr val="bg1"/>
                </a:solidFill>
                <a:latin typeface="微软雅黑" pitchFamily="34" charset="-122"/>
                <a:ea typeface="微软雅黑" pitchFamily="34" charset="-122"/>
              </a:rPr>
              <a:t>——</a:t>
            </a:r>
            <a:r>
              <a:rPr lang="zh-CN" altLang="en-US" sz="1600">
                <a:solidFill>
                  <a:schemeClr val="bg1"/>
                </a:solidFill>
                <a:latin typeface="微软雅黑" pitchFamily="34" charset="-122"/>
                <a:ea typeface="微软雅黑" pitchFamily="34" charset="-122"/>
              </a:rPr>
              <a:t>中国雅虎不再提供资讯及社区服务。原有团队将专注于阿里巴巴集团公益事业的传播。</a:t>
            </a:r>
          </a:p>
        </p:txBody>
      </p:sp>
    </p:spTree>
    <p:extLst>
      <p:ext uri="{BB962C8B-B14F-4D97-AF65-F5344CB8AC3E}">
        <p14:creationId xmlns="" xmlns:p14="http://schemas.microsoft.com/office/powerpoint/2010/main" val="304022783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body" idx="1"/>
          </p:nvPr>
        </p:nvSpPr>
        <p:spPr>
          <a:xfrm>
            <a:off x="755650" y="639763"/>
            <a:ext cx="6553200" cy="1150937"/>
          </a:xfrm>
        </p:spPr>
        <p:txBody>
          <a:bodyPr/>
          <a:lstStyle/>
          <a:p>
            <a:pPr eaLnBrk="1" hangingPunct="1">
              <a:buFontTx/>
              <a:buNone/>
            </a:pPr>
            <a:r>
              <a:rPr lang="zh-CN" altLang="en-US" sz="4800" b="1" dirty="0" smtClean="0">
                <a:solidFill>
                  <a:srgbClr val="FF6600"/>
                </a:solidFill>
                <a:ea typeface="微软雅黑" pitchFamily="34" charset="-122"/>
              </a:rPr>
              <a:t>搜索引擎类型：</a:t>
            </a:r>
          </a:p>
        </p:txBody>
      </p:sp>
      <p:sp>
        <p:nvSpPr>
          <p:cNvPr id="6" name="Rectangle 5"/>
          <p:cNvSpPr txBox="1">
            <a:spLocks noChangeArrowheads="1"/>
          </p:cNvSpPr>
          <p:nvPr/>
        </p:nvSpPr>
        <p:spPr bwMode="auto">
          <a:xfrm>
            <a:off x="885825" y="1835150"/>
            <a:ext cx="7561263" cy="13065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a:lnSpc>
                <a:spcPct val="120000"/>
              </a:lnSpc>
              <a:buFont typeface="Wingdings" pitchFamily="2" charset="2"/>
              <a:buChar char="ü"/>
              <a:defRPr/>
            </a:pPr>
            <a:r>
              <a:rPr lang="zh-CN" altLang="en-US" sz="2600" kern="0" dirty="0" smtClean="0">
                <a:solidFill>
                  <a:srgbClr val="000000"/>
                </a:solidFill>
                <a:latin typeface="微软雅黑" pitchFamily="34" charset="-122"/>
                <a:ea typeface="微软雅黑" pitchFamily="34" charset="-122"/>
              </a:rPr>
              <a:t>全文</a:t>
            </a:r>
            <a:r>
              <a:rPr lang="zh-CN" altLang="en-US" sz="2600" kern="0" dirty="0">
                <a:solidFill>
                  <a:srgbClr val="000000"/>
                </a:solidFill>
                <a:latin typeface="微软雅黑" pitchFamily="34" charset="-122"/>
                <a:ea typeface="微软雅黑" pitchFamily="34" charset="-122"/>
              </a:rPr>
              <a:t>搜索引擎</a:t>
            </a:r>
            <a:r>
              <a:rPr lang="zh-CN" altLang="en-US" sz="2600" kern="0" dirty="0" smtClean="0">
                <a:solidFill>
                  <a:srgbClr val="000000"/>
                </a:solidFill>
                <a:latin typeface="微软雅黑" pitchFamily="34" charset="-122"/>
                <a:ea typeface="微软雅黑" pitchFamily="34" charset="-122"/>
              </a:rPr>
              <a:t>：也</a:t>
            </a:r>
            <a:r>
              <a:rPr lang="zh-CN" altLang="en-US" sz="2600" kern="0" dirty="0">
                <a:solidFill>
                  <a:srgbClr val="000000"/>
                </a:solidFill>
                <a:latin typeface="微软雅黑" pitchFamily="34" charset="-122"/>
                <a:ea typeface="微软雅黑" pitchFamily="34" charset="-122"/>
              </a:rPr>
              <a:t>称为</a:t>
            </a:r>
            <a:r>
              <a:rPr lang="en-US" altLang="zh-CN" sz="2600" kern="0" dirty="0">
                <a:solidFill>
                  <a:srgbClr val="000000"/>
                </a:solidFill>
                <a:latin typeface="微软雅黑" pitchFamily="34" charset="-122"/>
                <a:ea typeface="微软雅黑" pitchFamily="34" charset="-122"/>
              </a:rPr>
              <a:t>"</a:t>
            </a:r>
            <a:r>
              <a:rPr lang="zh-CN" altLang="en-US" sz="2600" kern="0" dirty="0">
                <a:solidFill>
                  <a:srgbClr val="000000"/>
                </a:solidFill>
                <a:latin typeface="微软雅黑" pitchFamily="34" charset="-122"/>
                <a:ea typeface="微软雅黑" pitchFamily="34" charset="-122"/>
              </a:rPr>
              <a:t>关键词</a:t>
            </a:r>
            <a:r>
              <a:rPr lang="zh-CN" altLang="en-US" sz="2600" kern="0" dirty="0" smtClean="0">
                <a:solidFill>
                  <a:srgbClr val="000000"/>
                </a:solidFill>
                <a:latin typeface="微软雅黑" pitchFamily="34" charset="-122"/>
                <a:ea typeface="微软雅黑" pitchFamily="34" charset="-122"/>
              </a:rPr>
              <a:t>查询</a:t>
            </a:r>
            <a:r>
              <a:rPr lang="en-US" altLang="zh-CN" sz="2600" kern="0" dirty="0" smtClean="0">
                <a:solidFill>
                  <a:srgbClr val="000000"/>
                </a:solidFill>
                <a:latin typeface="微软雅黑" pitchFamily="34" charset="-122"/>
                <a:ea typeface="微软雅黑" pitchFamily="34" charset="-122"/>
              </a:rPr>
              <a:t>“</a:t>
            </a:r>
          </a:p>
          <a:p>
            <a:pPr marL="0" indent="0">
              <a:lnSpc>
                <a:spcPct val="120000"/>
              </a:lnSpc>
              <a:buFontTx/>
              <a:buNone/>
              <a:defRPr/>
            </a:pPr>
            <a:r>
              <a:rPr lang="en-US" altLang="zh-CN" sz="2600" kern="0" dirty="0" smtClean="0">
                <a:solidFill>
                  <a:srgbClr val="000000"/>
                </a:solidFill>
                <a:latin typeface="微软雅黑" pitchFamily="34" charset="-122"/>
                <a:ea typeface="微软雅黑" pitchFamily="34" charset="-122"/>
              </a:rPr>
              <a:t>—— </a:t>
            </a:r>
            <a:r>
              <a:rPr lang="zh-CN" altLang="en-US" sz="2600" kern="0" dirty="0" smtClean="0">
                <a:solidFill>
                  <a:srgbClr val="000000"/>
                </a:solidFill>
                <a:latin typeface="微软雅黑" pitchFamily="34" charset="-122"/>
                <a:ea typeface="微软雅黑" pitchFamily="34" charset="-122"/>
              </a:rPr>
              <a:t>代表</a:t>
            </a:r>
            <a:r>
              <a:rPr lang="zh-CN" altLang="en-US" sz="2600" kern="0" dirty="0">
                <a:solidFill>
                  <a:srgbClr val="000000"/>
                </a:solidFill>
                <a:latin typeface="微软雅黑" pitchFamily="34" charset="-122"/>
                <a:ea typeface="微软雅黑" pitchFamily="34" charset="-122"/>
              </a:rPr>
              <a:t>有</a:t>
            </a:r>
            <a:r>
              <a:rPr lang="en-US" altLang="zh-CN" sz="2600" kern="0" dirty="0">
                <a:solidFill>
                  <a:srgbClr val="000000"/>
                </a:solidFill>
                <a:latin typeface="微软雅黑" pitchFamily="34" charset="-122"/>
                <a:ea typeface="微软雅黑" pitchFamily="34" charset="-122"/>
              </a:rPr>
              <a:t>"</a:t>
            </a:r>
            <a:r>
              <a:rPr lang="zh-CN" altLang="en-US" sz="2600" kern="0" dirty="0">
                <a:solidFill>
                  <a:srgbClr val="000000"/>
                </a:solidFill>
                <a:latin typeface="微软雅黑" pitchFamily="34" charset="-122"/>
                <a:ea typeface="微软雅黑" pitchFamily="34" charset="-122"/>
                <a:hlinkClick r:id="rId2"/>
              </a:rPr>
              <a:t>百度</a:t>
            </a:r>
            <a:r>
              <a:rPr lang="en-US" altLang="zh-CN" sz="2600" kern="0" dirty="0" err="1">
                <a:solidFill>
                  <a:srgbClr val="000000"/>
                </a:solidFill>
                <a:latin typeface="微软雅黑" pitchFamily="34" charset="-122"/>
                <a:ea typeface="微软雅黑" pitchFamily="34" charset="-122"/>
                <a:hlinkClick r:id="rId2"/>
              </a:rPr>
              <a:t>baidu</a:t>
            </a:r>
            <a:r>
              <a:rPr lang="en-US" altLang="zh-CN" sz="2600" kern="0" dirty="0">
                <a:solidFill>
                  <a:srgbClr val="000000"/>
                </a:solidFill>
                <a:latin typeface="微软雅黑" pitchFamily="34" charset="-122"/>
                <a:ea typeface="微软雅黑" pitchFamily="34" charset="-122"/>
              </a:rPr>
              <a:t>"</a:t>
            </a:r>
            <a:r>
              <a:rPr lang="zh-CN" altLang="en-US" sz="2600" kern="0" dirty="0">
                <a:solidFill>
                  <a:srgbClr val="000000"/>
                </a:solidFill>
                <a:latin typeface="微软雅黑" pitchFamily="34" charset="-122"/>
                <a:ea typeface="微软雅黑" pitchFamily="34" charset="-122"/>
              </a:rPr>
              <a:t>和</a:t>
            </a:r>
            <a:r>
              <a:rPr lang="en-US" altLang="zh-CN" sz="2600" kern="0" dirty="0">
                <a:solidFill>
                  <a:srgbClr val="000000"/>
                </a:solidFill>
                <a:latin typeface="微软雅黑" pitchFamily="34" charset="-122"/>
                <a:ea typeface="微软雅黑" pitchFamily="34" charset="-122"/>
              </a:rPr>
              <a:t>"</a:t>
            </a:r>
            <a:r>
              <a:rPr lang="zh-CN" altLang="en-US" sz="2600" kern="0" dirty="0">
                <a:solidFill>
                  <a:srgbClr val="000000"/>
                </a:solidFill>
                <a:latin typeface="微软雅黑" pitchFamily="34" charset="-122"/>
                <a:ea typeface="微软雅黑" pitchFamily="34" charset="-122"/>
                <a:hlinkClick r:id="rId3"/>
              </a:rPr>
              <a:t>谷歌</a:t>
            </a:r>
            <a:r>
              <a:rPr lang="en-US" altLang="zh-CN" sz="2600" kern="0" dirty="0" err="1">
                <a:solidFill>
                  <a:srgbClr val="000000"/>
                </a:solidFill>
                <a:latin typeface="微软雅黑" pitchFamily="34" charset="-122"/>
                <a:ea typeface="微软雅黑" pitchFamily="34" charset="-122"/>
                <a:hlinkClick r:id="rId3"/>
              </a:rPr>
              <a:t>google</a:t>
            </a:r>
            <a:r>
              <a:rPr lang="en-US" altLang="zh-CN" sz="2600" kern="0" dirty="0">
                <a:solidFill>
                  <a:srgbClr val="000000"/>
                </a:solidFill>
                <a:latin typeface="微软雅黑" pitchFamily="34" charset="-122"/>
                <a:ea typeface="微软雅黑" pitchFamily="34" charset="-122"/>
              </a:rPr>
              <a:t>" </a:t>
            </a:r>
          </a:p>
          <a:p>
            <a:pPr>
              <a:lnSpc>
                <a:spcPct val="120000"/>
              </a:lnSpc>
              <a:buFont typeface="Wingdings" pitchFamily="2" charset="2"/>
              <a:buChar char="ü"/>
              <a:defRPr/>
            </a:pPr>
            <a:endParaRPr lang="en-US" altLang="zh-CN" sz="2600" kern="0" dirty="0">
              <a:solidFill>
                <a:srgbClr val="000000"/>
              </a:solidFill>
              <a:latin typeface="微软雅黑" pitchFamily="34" charset="-122"/>
              <a:ea typeface="微软雅黑" pitchFamily="34" charset="-122"/>
            </a:endParaRPr>
          </a:p>
        </p:txBody>
      </p:sp>
      <p:sp>
        <p:nvSpPr>
          <p:cNvPr id="7" name="Rectangle 5"/>
          <p:cNvSpPr txBox="1">
            <a:spLocks noChangeArrowheads="1"/>
          </p:cNvSpPr>
          <p:nvPr/>
        </p:nvSpPr>
        <p:spPr bwMode="auto">
          <a:xfrm>
            <a:off x="885825" y="3203575"/>
            <a:ext cx="7561263" cy="16652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a:lnSpc>
                <a:spcPct val="120000"/>
              </a:lnSpc>
              <a:buFont typeface="Wingdings" pitchFamily="2" charset="2"/>
              <a:buChar char="ü"/>
              <a:defRPr/>
            </a:pPr>
            <a:r>
              <a:rPr lang="zh-CN" altLang="en-US" sz="2600" kern="0" dirty="0">
                <a:solidFill>
                  <a:srgbClr val="000000"/>
                </a:solidFill>
                <a:latin typeface="微软雅黑" pitchFamily="34" charset="-122"/>
                <a:ea typeface="微软雅黑" pitchFamily="34" charset="-122"/>
              </a:rPr>
              <a:t>目录索引类搜索引擎</a:t>
            </a:r>
            <a:r>
              <a:rPr lang="zh-CN" altLang="en-US" sz="2600" kern="0" dirty="0" smtClean="0">
                <a:solidFill>
                  <a:srgbClr val="000000"/>
                </a:solidFill>
                <a:latin typeface="微软雅黑" pitchFamily="34" charset="-122"/>
                <a:ea typeface="微软雅黑" pitchFamily="34" charset="-122"/>
              </a:rPr>
              <a:t>：也</a:t>
            </a:r>
            <a:r>
              <a:rPr lang="zh-CN" altLang="en-US" sz="2600" kern="0" dirty="0">
                <a:solidFill>
                  <a:srgbClr val="000000"/>
                </a:solidFill>
                <a:latin typeface="微软雅黑" pitchFamily="34" charset="-122"/>
                <a:ea typeface="微软雅黑" pitchFamily="34" charset="-122"/>
              </a:rPr>
              <a:t>被称为分类</a:t>
            </a:r>
            <a:r>
              <a:rPr lang="zh-CN" altLang="en-US" sz="2600" kern="0" dirty="0" smtClean="0">
                <a:solidFill>
                  <a:srgbClr val="000000"/>
                </a:solidFill>
                <a:latin typeface="微软雅黑" pitchFamily="34" charset="-122"/>
                <a:ea typeface="微软雅黑" pitchFamily="34" charset="-122"/>
              </a:rPr>
              <a:t>搜索</a:t>
            </a:r>
            <a:endParaRPr lang="zh-CN" altLang="en-US" sz="2600" kern="0" dirty="0">
              <a:solidFill>
                <a:srgbClr val="000000"/>
              </a:solidFill>
              <a:latin typeface="微软雅黑" pitchFamily="34" charset="-122"/>
              <a:ea typeface="微软雅黑" pitchFamily="34" charset="-122"/>
            </a:endParaRPr>
          </a:p>
          <a:p>
            <a:pPr marL="0" indent="0">
              <a:lnSpc>
                <a:spcPct val="120000"/>
              </a:lnSpc>
              <a:buFontTx/>
              <a:buNone/>
              <a:defRPr/>
            </a:pPr>
            <a:r>
              <a:rPr lang="en-US" altLang="zh-CN" sz="2600" kern="0" dirty="0" smtClean="0">
                <a:solidFill>
                  <a:srgbClr val="000000"/>
                </a:solidFill>
                <a:latin typeface="微软雅黑" pitchFamily="34" charset="-122"/>
                <a:ea typeface="微软雅黑" pitchFamily="34" charset="-122"/>
              </a:rPr>
              <a:t>—— </a:t>
            </a:r>
            <a:r>
              <a:rPr lang="zh-CN" altLang="en-US" sz="2600" kern="0" dirty="0" smtClean="0">
                <a:solidFill>
                  <a:srgbClr val="000000"/>
                </a:solidFill>
                <a:latin typeface="微软雅黑" pitchFamily="34" charset="-122"/>
                <a:ea typeface="微软雅黑" pitchFamily="34" charset="-122"/>
              </a:rPr>
              <a:t>代表有</a:t>
            </a:r>
            <a:r>
              <a:rPr lang="en-US" altLang="zh-CN" sz="2600" kern="0" dirty="0">
                <a:solidFill>
                  <a:srgbClr val="000000"/>
                </a:solidFill>
                <a:latin typeface="微软雅黑" pitchFamily="34" charset="-122"/>
                <a:ea typeface="微软雅黑" pitchFamily="34" charset="-122"/>
              </a:rPr>
              <a:t>Yahoo</a:t>
            </a:r>
            <a:r>
              <a:rPr lang="zh-CN" altLang="en-US" sz="2600" kern="0" dirty="0">
                <a:solidFill>
                  <a:srgbClr val="000000"/>
                </a:solidFill>
                <a:latin typeface="微软雅黑" pitchFamily="34" charset="-122"/>
                <a:ea typeface="微软雅黑" pitchFamily="34" charset="-122"/>
              </a:rPr>
              <a:t>雅虎</a:t>
            </a:r>
            <a:r>
              <a:rPr lang="zh-CN" altLang="en-US" sz="2600" kern="0" dirty="0" smtClean="0">
                <a:solidFill>
                  <a:srgbClr val="000000"/>
                </a:solidFill>
                <a:latin typeface="微软雅黑" pitchFamily="34" charset="-122"/>
                <a:ea typeface="微软雅黑" pitchFamily="34" charset="-122"/>
              </a:rPr>
              <a:t>、</a:t>
            </a:r>
            <a:endParaRPr lang="en-US" altLang="zh-CN" sz="2600" kern="0" dirty="0" smtClean="0">
              <a:solidFill>
                <a:srgbClr val="000000"/>
              </a:solidFill>
              <a:latin typeface="微软雅黑" pitchFamily="34" charset="-122"/>
              <a:ea typeface="微软雅黑" pitchFamily="34" charset="-122"/>
            </a:endParaRPr>
          </a:p>
          <a:p>
            <a:pPr marL="0" indent="0">
              <a:lnSpc>
                <a:spcPct val="120000"/>
              </a:lnSpc>
              <a:buFontTx/>
              <a:buNone/>
              <a:defRPr/>
            </a:pPr>
            <a:r>
              <a:rPr lang="zh-CN" altLang="en-US" sz="2600" kern="0" dirty="0" smtClean="0">
                <a:solidFill>
                  <a:srgbClr val="000000"/>
                </a:solidFill>
                <a:latin typeface="微软雅黑" pitchFamily="34" charset="-122"/>
                <a:ea typeface="微软雅黑" pitchFamily="34" charset="-122"/>
              </a:rPr>
              <a:t>国内</a:t>
            </a:r>
            <a:r>
              <a:rPr lang="zh-CN" altLang="en-US" sz="2600" kern="0" dirty="0">
                <a:solidFill>
                  <a:srgbClr val="000000"/>
                </a:solidFill>
                <a:latin typeface="微软雅黑" pitchFamily="34" charset="-122"/>
                <a:ea typeface="微软雅黑" pitchFamily="34" charset="-122"/>
              </a:rPr>
              <a:t>有搜</a:t>
            </a:r>
            <a:r>
              <a:rPr lang="zh-CN" altLang="en-US" sz="2600" kern="0" dirty="0" smtClean="0">
                <a:solidFill>
                  <a:srgbClr val="000000"/>
                </a:solidFill>
                <a:latin typeface="微软雅黑" pitchFamily="34" charset="-122"/>
                <a:ea typeface="微软雅黑" pitchFamily="34" charset="-122"/>
              </a:rPr>
              <a:t>狐 </a:t>
            </a:r>
            <a:r>
              <a:rPr lang="en-US" altLang="zh-CN" sz="2600" b="0" kern="0" dirty="0" smtClean="0">
                <a:solidFill>
                  <a:srgbClr val="000000"/>
                </a:solidFill>
                <a:latin typeface="微软雅黑" pitchFamily="34" charset="-122"/>
                <a:ea typeface="微软雅黑" pitchFamily="34" charset="-122"/>
              </a:rPr>
              <a:t>http</a:t>
            </a:r>
            <a:r>
              <a:rPr lang="en-US" altLang="zh-CN" sz="2600" b="0" kern="0" dirty="0">
                <a:solidFill>
                  <a:srgbClr val="000000"/>
                </a:solidFill>
                <a:latin typeface="微软雅黑" pitchFamily="34" charset="-122"/>
                <a:ea typeface="微软雅黑" pitchFamily="34" charset="-122"/>
              </a:rPr>
              <a:t>://www.sohu.com/ </a:t>
            </a:r>
            <a:r>
              <a:rPr lang="zh-CN" altLang="en-US" sz="2600" kern="0" dirty="0" smtClean="0">
                <a:solidFill>
                  <a:srgbClr val="000000"/>
                </a:solidFill>
                <a:latin typeface="微软雅黑" pitchFamily="34" charset="-122"/>
                <a:ea typeface="微软雅黑" pitchFamily="34" charset="-122"/>
              </a:rPr>
              <a:t>、</a:t>
            </a:r>
            <a:endParaRPr lang="en-US" altLang="zh-CN" sz="2600" kern="0" dirty="0" smtClean="0">
              <a:solidFill>
                <a:srgbClr val="000000"/>
              </a:solidFill>
              <a:latin typeface="微软雅黑" pitchFamily="34" charset="-122"/>
              <a:ea typeface="微软雅黑" pitchFamily="34" charset="-122"/>
            </a:endParaRPr>
          </a:p>
          <a:p>
            <a:pPr marL="0" indent="0">
              <a:lnSpc>
                <a:spcPct val="120000"/>
              </a:lnSpc>
              <a:buFontTx/>
              <a:buNone/>
              <a:defRPr/>
            </a:pPr>
            <a:r>
              <a:rPr lang="zh-CN" altLang="en-US" sz="2600" kern="0" dirty="0" smtClean="0">
                <a:solidFill>
                  <a:srgbClr val="000000"/>
                </a:solidFill>
                <a:latin typeface="微软雅黑" pitchFamily="34" charset="-122"/>
                <a:ea typeface="微软雅黑" pitchFamily="34" charset="-122"/>
              </a:rPr>
              <a:t>新</a:t>
            </a:r>
            <a:r>
              <a:rPr lang="zh-CN" altLang="en-US" sz="2600" kern="0" dirty="0">
                <a:solidFill>
                  <a:srgbClr val="000000"/>
                </a:solidFill>
                <a:latin typeface="微软雅黑" pitchFamily="34" charset="-122"/>
                <a:ea typeface="微软雅黑" pitchFamily="34" charset="-122"/>
              </a:rPr>
              <a:t>浪、网</a:t>
            </a:r>
            <a:r>
              <a:rPr lang="zh-CN" altLang="en-US" sz="2600" kern="0" dirty="0" smtClean="0">
                <a:solidFill>
                  <a:srgbClr val="000000"/>
                </a:solidFill>
                <a:latin typeface="微软雅黑" pitchFamily="34" charset="-122"/>
                <a:ea typeface="微软雅黑" pitchFamily="34" charset="-122"/>
              </a:rPr>
              <a:t>易、</a:t>
            </a:r>
            <a:endParaRPr lang="en-US" altLang="zh-CN" sz="2600" kern="0" dirty="0" smtClean="0">
              <a:solidFill>
                <a:srgbClr val="000000"/>
              </a:solidFill>
              <a:latin typeface="微软雅黑" pitchFamily="34" charset="-122"/>
              <a:ea typeface="微软雅黑" pitchFamily="34" charset="-122"/>
            </a:endParaRPr>
          </a:p>
          <a:p>
            <a:pPr marL="0" indent="0">
              <a:lnSpc>
                <a:spcPct val="120000"/>
              </a:lnSpc>
              <a:buFontTx/>
              <a:buNone/>
              <a:defRPr/>
            </a:pPr>
            <a:r>
              <a:rPr lang="en-US" altLang="zh-CN" sz="2600" kern="0" dirty="0" smtClean="0">
                <a:solidFill>
                  <a:srgbClr val="000000"/>
                </a:solidFill>
                <a:latin typeface="微软雅黑" pitchFamily="34" charset="-122"/>
                <a:ea typeface="微软雅黑" pitchFamily="34" charset="-122"/>
              </a:rPr>
              <a:t>hao123</a:t>
            </a:r>
            <a:r>
              <a:rPr lang="zh-CN" altLang="en-US" sz="2600" kern="0" dirty="0" smtClean="0">
                <a:solidFill>
                  <a:srgbClr val="000000"/>
                </a:solidFill>
                <a:latin typeface="微软雅黑" pitchFamily="34" charset="-122"/>
                <a:ea typeface="微软雅黑" pitchFamily="34" charset="-122"/>
              </a:rPr>
              <a:t>（网址之家）</a:t>
            </a:r>
            <a:r>
              <a:rPr lang="en-US" altLang="zh-CN" sz="2600" b="0" kern="0" dirty="0" smtClean="0">
                <a:solidFill>
                  <a:srgbClr val="000000"/>
                </a:solidFill>
                <a:latin typeface="微软雅黑" pitchFamily="34" charset="-122"/>
                <a:ea typeface="微软雅黑" pitchFamily="34" charset="-122"/>
              </a:rPr>
              <a:t>hao123.com</a:t>
            </a:r>
          </a:p>
          <a:p>
            <a:pPr marL="0" indent="0">
              <a:lnSpc>
                <a:spcPct val="120000"/>
              </a:lnSpc>
              <a:buFontTx/>
              <a:buNone/>
              <a:defRPr/>
            </a:pPr>
            <a:r>
              <a:rPr lang="en-US" altLang="zh-CN" sz="2600" kern="0" dirty="0" smtClean="0">
                <a:solidFill>
                  <a:srgbClr val="000000"/>
                </a:solidFill>
                <a:latin typeface="微软雅黑" pitchFamily="34" charset="-122"/>
                <a:ea typeface="微软雅黑" pitchFamily="34" charset="-122"/>
              </a:rPr>
              <a:t>……</a:t>
            </a:r>
            <a:endParaRPr lang="en-US" altLang="zh-CN" sz="2600" kern="0" dirty="0">
              <a:solidFill>
                <a:srgbClr val="000000"/>
              </a:solidFill>
              <a:latin typeface="微软雅黑" pitchFamily="34" charset="-122"/>
              <a:ea typeface="微软雅黑" pitchFamily="34" charset="-122"/>
            </a:endParaRPr>
          </a:p>
          <a:p>
            <a:pPr>
              <a:lnSpc>
                <a:spcPct val="120000"/>
              </a:lnSpc>
              <a:buFont typeface="Wingdings" pitchFamily="2" charset="2"/>
              <a:buChar char="ü"/>
              <a:defRPr/>
            </a:pPr>
            <a:endParaRPr lang="en-US" altLang="zh-CN" sz="2600" kern="0" dirty="0">
              <a:solidFill>
                <a:srgbClr val="000000"/>
              </a:solidFill>
              <a:latin typeface="微软雅黑" pitchFamily="34" charset="-122"/>
              <a:ea typeface="微软雅黑" pitchFamily="34" charset="-122"/>
            </a:endParaRPr>
          </a:p>
        </p:txBody>
      </p:sp>
    </p:spTree>
    <p:extLst>
      <p:ext uri="{BB962C8B-B14F-4D97-AF65-F5344CB8AC3E}">
        <p14:creationId xmlns="" xmlns:p14="http://schemas.microsoft.com/office/powerpoint/2010/main" val="41652484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body" idx="1"/>
          </p:nvPr>
        </p:nvSpPr>
        <p:spPr>
          <a:xfrm>
            <a:off x="755650" y="639763"/>
            <a:ext cx="6553200" cy="1150937"/>
          </a:xfrm>
        </p:spPr>
        <p:txBody>
          <a:bodyPr/>
          <a:lstStyle/>
          <a:p>
            <a:pPr eaLnBrk="1" hangingPunct="1">
              <a:buFontTx/>
              <a:buNone/>
            </a:pPr>
            <a:r>
              <a:rPr lang="zh-CN" altLang="en-US" sz="4800" b="1" dirty="0" smtClean="0">
                <a:solidFill>
                  <a:srgbClr val="FF6600"/>
                </a:solidFill>
                <a:ea typeface="微软雅黑" pitchFamily="34" charset="-122"/>
              </a:rPr>
              <a:t>注：</a:t>
            </a:r>
          </a:p>
        </p:txBody>
      </p:sp>
      <p:sp>
        <p:nvSpPr>
          <p:cNvPr id="6" name="Rectangle 5"/>
          <p:cNvSpPr txBox="1">
            <a:spLocks noChangeArrowheads="1"/>
          </p:cNvSpPr>
          <p:nvPr/>
        </p:nvSpPr>
        <p:spPr bwMode="auto">
          <a:xfrm>
            <a:off x="885825" y="1835150"/>
            <a:ext cx="7790631" cy="13065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a:lstStyle>
          <a:p>
            <a:pPr>
              <a:lnSpc>
                <a:spcPct val="120000"/>
              </a:lnSpc>
              <a:buFont typeface="Wingdings" pitchFamily="2" charset="2"/>
              <a:buChar char="ü"/>
              <a:defRPr/>
            </a:pPr>
            <a:r>
              <a:rPr lang="zh-CN" altLang="en-US" sz="2600" kern="0" dirty="0" smtClean="0">
                <a:solidFill>
                  <a:srgbClr val="000000"/>
                </a:solidFill>
                <a:latin typeface="微软雅黑" pitchFamily="34" charset="-122"/>
                <a:ea typeface="微软雅黑" pitchFamily="34" charset="-122"/>
              </a:rPr>
              <a:t>全文搜索引擎背后的检索程序，俗称</a:t>
            </a:r>
            <a:r>
              <a:rPr lang="zh-CN" altLang="en-US" sz="2600" kern="0" dirty="0" smtClean="0">
                <a:solidFill>
                  <a:srgbClr val="C00000"/>
                </a:solidFill>
                <a:latin typeface="微软雅黑" pitchFamily="34" charset="-122"/>
                <a:ea typeface="微软雅黑" pitchFamily="34" charset="-122"/>
              </a:rPr>
              <a:t>“蜘蛛”</a:t>
            </a:r>
            <a:r>
              <a:rPr lang="en-US" altLang="zh-CN" sz="2600" kern="0" dirty="0" smtClean="0">
                <a:solidFill>
                  <a:srgbClr val="C00000"/>
                </a:solidFill>
                <a:latin typeface="微软雅黑" pitchFamily="34" charset="-122"/>
                <a:ea typeface="微软雅黑" pitchFamily="34" charset="-122"/>
              </a:rPr>
              <a:t>Spider</a:t>
            </a:r>
            <a:r>
              <a:rPr lang="zh-CN" altLang="en-US" sz="2600" kern="0" dirty="0" smtClean="0">
                <a:solidFill>
                  <a:srgbClr val="C00000"/>
                </a:solidFill>
                <a:latin typeface="微软雅黑" pitchFamily="34" charset="-122"/>
                <a:ea typeface="微软雅黑" pitchFamily="34" charset="-122"/>
              </a:rPr>
              <a:t>程序或“机器人”</a:t>
            </a:r>
            <a:r>
              <a:rPr lang="en-US" altLang="zh-CN" sz="2600" kern="0" dirty="0" smtClean="0">
                <a:solidFill>
                  <a:srgbClr val="C00000"/>
                </a:solidFill>
                <a:latin typeface="微软雅黑" pitchFamily="34" charset="-122"/>
                <a:ea typeface="微软雅黑" pitchFamily="34" charset="-122"/>
              </a:rPr>
              <a:t>Robot</a:t>
            </a:r>
            <a:r>
              <a:rPr lang="zh-CN" altLang="en-US" sz="2600" kern="0" dirty="0" smtClean="0">
                <a:solidFill>
                  <a:srgbClr val="C00000"/>
                </a:solidFill>
                <a:latin typeface="微软雅黑" pitchFamily="34" charset="-122"/>
                <a:ea typeface="微软雅黑" pitchFamily="34" charset="-122"/>
              </a:rPr>
              <a:t>程序。</a:t>
            </a:r>
            <a:endParaRPr lang="en-US" altLang="zh-CN" sz="2600" kern="0" dirty="0" smtClean="0">
              <a:solidFill>
                <a:srgbClr val="C00000"/>
              </a:solidFill>
              <a:latin typeface="微软雅黑" pitchFamily="34" charset="-122"/>
              <a:ea typeface="微软雅黑" pitchFamily="34" charset="-122"/>
            </a:endParaRPr>
          </a:p>
          <a:p>
            <a:pPr>
              <a:lnSpc>
                <a:spcPct val="120000"/>
              </a:lnSpc>
              <a:buFont typeface="Wingdings" pitchFamily="2" charset="2"/>
              <a:buChar char="ü"/>
              <a:defRPr/>
            </a:pPr>
            <a:endParaRPr lang="en-US" altLang="zh-CN" sz="2600" kern="0" dirty="0" smtClean="0">
              <a:solidFill>
                <a:srgbClr val="C00000"/>
              </a:solidFill>
              <a:latin typeface="微软雅黑" pitchFamily="34" charset="-122"/>
              <a:ea typeface="微软雅黑" pitchFamily="34" charset="-122"/>
            </a:endParaRPr>
          </a:p>
          <a:p>
            <a:pPr>
              <a:lnSpc>
                <a:spcPct val="120000"/>
              </a:lnSpc>
              <a:buFont typeface="Wingdings" pitchFamily="2" charset="2"/>
              <a:buChar char="ü"/>
              <a:defRPr/>
            </a:pPr>
            <a:r>
              <a:rPr lang="zh-CN" altLang="en-US" sz="2600" kern="0" dirty="0">
                <a:solidFill>
                  <a:srgbClr val="000000"/>
                </a:solidFill>
                <a:latin typeface="微软雅黑" pitchFamily="34" charset="-122"/>
                <a:ea typeface="微软雅黑" pitchFamily="34" charset="-122"/>
              </a:rPr>
              <a:t>全文搜索与分类搜索各有利弊，当前各搜索引擎都朝着两者兼备的方向发展。</a:t>
            </a:r>
            <a:endParaRPr lang="en-US" altLang="zh-CN" sz="2600" kern="0" dirty="0">
              <a:solidFill>
                <a:srgbClr val="000000"/>
              </a:solidFill>
              <a:latin typeface="微软雅黑" pitchFamily="34" charset="-122"/>
              <a:ea typeface="微软雅黑" pitchFamily="34" charset="-122"/>
            </a:endParaRPr>
          </a:p>
          <a:p>
            <a:pPr>
              <a:lnSpc>
                <a:spcPct val="120000"/>
              </a:lnSpc>
              <a:buFont typeface="Wingdings" pitchFamily="2" charset="2"/>
              <a:buChar char="ü"/>
              <a:defRPr/>
            </a:pPr>
            <a:endParaRPr lang="en-US" altLang="zh-CN" sz="2600" kern="0" dirty="0">
              <a:solidFill>
                <a:srgbClr val="000000"/>
              </a:solidFill>
              <a:latin typeface="微软雅黑" pitchFamily="34" charset="-122"/>
              <a:ea typeface="微软雅黑" pitchFamily="34" charset="-122"/>
            </a:endParaRPr>
          </a:p>
        </p:txBody>
      </p:sp>
    </p:spTree>
    <p:extLst>
      <p:ext uri="{BB962C8B-B14F-4D97-AF65-F5344CB8AC3E}">
        <p14:creationId xmlns="" xmlns:p14="http://schemas.microsoft.com/office/powerpoint/2010/main" val="278586940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body" idx="1"/>
          </p:nvPr>
        </p:nvSpPr>
        <p:spPr>
          <a:xfrm>
            <a:off x="827584" y="474297"/>
            <a:ext cx="6553200" cy="1150937"/>
          </a:xfrm>
        </p:spPr>
        <p:txBody>
          <a:bodyPr/>
          <a:lstStyle/>
          <a:p>
            <a:pPr eaLnBrk="1" hangingPunct="1">
              <a:buFontTx/>
              <a:buNone/>
            </a:pPr>
            <a:r>
              <a:rPr lang="zh-CN" altLang="en-US" sz="4800" b="1" dirty="0" smtClean="0">
                <a:solidFill>
                  <a:srgbClr val="FF6600"/>
                </a:solidFill>
                <a:ea typeface="微软雅黑" pitchFamily="34" charset="-122"/>
              </a:rPr>
              <a:t>搜索技巧：</a:t>
            </a:r>
          </a:p>
        </p:txBody>
      </p:sp>
      <p:sp>
        <p:nvSpPr>
          <p:cNvPr id="5123" name="Rectangle 4"/>
          <p:cNvSpPr>
            <a:spLocks noChangeArrowheads="1"/>
          </p:cNvSpPr>
          <p:nvPr/>
        </p:nvSpPr>
        <p:spPr bwMode="auto">
          <a:xfrm>
            <a:off x="1042988" y="1628800"/>
            <a:ext cx="7273925" cy="48783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marL="342900" indent="-342900"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lnSpc>
                <a:spcPct val="120000"/>
              </a:lnSpc>
            </a:pPr>
            <a:r>
              <a:rPr lang="en-US" altLang="zh-CN" sz="2800" dirty="0" smtClean="0">
                <a:latin typeface="微软雅黑" pitchFamily="34" charset="-122"/>
                <a:ea typeface="微软雅黑" pitchFamily="34" charset="-122"/>
              </a:rPr>
              <a:t>1</a:t>
            </a:r>
            <a:r>
              <a:rPr lang="zh-CN" altLang="en-US" sz="2800" dirty="0" smtClean="0">
                <a:latin typeface="微软雅黑" pitchFamily="34" charset="-122"/>
                <a:ea typeface="微软雅黑" pitchFamily="34" charset="-122"/>
              </a:rPr>
              <a:t>、关键词：</a:t>
            </a:r>
            <a:endParaRPr lang="en-US" altLang="zh-CN" sz="2800" dirty="0" smtClean="0">
              <a:latin typeface="微软雅黑" pitchFamily="34" charset="-122"/>
              <a:ea typeface="微软雅黑" pitchFamily="34" charset="-122"/>
            </a:endParaRPr>
          </a:p>
          <a:p>
            <a:pPr eaLnBrk="1" hangingPunct="1">
              <a:lnSpc>
                <a:spcPct val="150000"/>
              </a:lnSpc>
            </a:pPr>
            <a:r>
              <a:rPr lang="zh-CN" altLang="en-US" sz="2400" dirty="0">
                <a:solidFill>
                  <a:srgbClr val="333333"/>
                </a:solidFill>
                <a:latin typeface="仿宋" panose="02010609060101010101" pitchFamily="49" charset="-122"/>
                <a:ea typeface="仿宋" panose="02010609060101010101" pitchFamily="49" charset="-122"/>
              </a:rPr>
              <a:t>（</a:t>
            </a:r>
            <a:r>
              <a:rPr lang="en-US" altLang="zh-CN" sz="2400" dirty="0">
                <a:solidFill>
                  <a:srgbClr val="333333"/>
                </a:solidFill>
                <a:latin typeface="仿宋" panose="02010609060101010101" pitchFamily="49" charset="-122"/>
                <a:ea typeface="仿宋" panose="02010609060101010101" pitchFamily="49" charset="-122"/>
              </a:rPr>
              <a:t>1</a:t>
            </a:r>
            <a:r>
              <a:rPr lang="zh-CN" altLang="en-US" sz="2400" dirty="0">
                <a:solidFill>
                  <a:srgbClr val="333333"/>
                </a:solidFill>
                <a:latin typeface="仿宋" panose="02010609060101010101" pitchFamily="49" charset="-122"/>
                <a:ea typeface="仿宋" panose="02010609060101010101" pitchFamily="49" charset="-122"/>
              </a:rPr>
              <a:t>）准确的</a:t>
            </a:r>
            <a:r>
              <a:rPr lang="zh-CN" altLang="en-US" sz="2400" dirty="0" smtClean="0">
                <a:solidFill>
                  <a:srgbClr val="333333"/>
                </a:solidFill>
                <a:latin typeface="仿宋" panose="02010609060101010101" pitchFamily="49" charset="-122"/>
                <a:ea typeface="仿宋" panose="02010609060101010101" pitchFamily="49" charset="-122"/>
              </a:rPr>
              <a:t>关键词 如物理、中学物理</a:t>
            </a:r>
            <a:endParaRPr lang="en-US" altLang="zh-CN" sz="2400" dirty="0" smtClean="0">
              <a:solidFill>
                <a:srgbClr val="333333"/>
              </a:solidFill>
              <a:latin typeface="仿宋" panose="02010609060101010101" pitchFamily="49" charset="-122"/>
              <a:ea typeface="仿宋" panose="02010609060101010101" pitchFamily="49" charset="-122"/>
            </a:endParaRPr>
          </a:p>
          <a:p>
            <a:pPr eaLnBrk="1" hangingPunct="1">
              <a:lnSpc>
                <a:spcPct val="150000"/>
              </a:lnSpc>
            </a:pPr>
            <a:r>
              <a:rPr lang="zh-CN" altLang="en-US" sz="2400" dirty="0" smtClean="0">
                <a:solidFill>
                  <a:srgbClr val="333333"/>
                </a:solidFill>
                <a:latin typeface="仿宋" panose="02010609060101010101" pitchFamily="49" charset="-122"/>
                <a:ea typeface="仿宋" panose="02010609060101010101" pitchFamily="49" charset="-122"/>
              </a:rPr>
              <a:t>（</a:t>
            </a:r>
            <a:r>
              <a:rPr lang="en-US" altLang="zh-CN" sz="2400" dirty="0" smtClean="0">
                <a:solidFill>
                  <a:srgbClr val="333333"/>
                </a:solidFill>
                <a:latin typeface="仿宋" panose="02010609060101010101" pitchFamily="49" charset="-122"/>
                <a:ea typeface="仿宋" panose="02010609060101010101" pitchFamily="49" charset="-122"/>
              </a:rPr>
              <a:t>2</a:t>
            </a:r>
            <a:r>
              <a:rPr lang="zh-CN" altLang="en-US" sz="2400" dirty="0" smtClean="0">
                <a:solidFill>
                  <a:srgbClr val="333333"/>
                </a:solidFill>
                <a:latin typeface="仿宋" panose="02010609060101010101" pitchFamily="49" charset="-122"/>
                <a:ea typeface="仿宋" panose="02010609060101010101" pitchFamily="49" charset="-122"/>
              </a:rPr>
              <a:t>）多</a:t>
            </a:r>
            <a:r>
              <a:rPr lang="zh-CN" altLang="en-US" sz="2400" dirty="0">
                <a:solidFill>
                  <a:srgbClr val="333333"/>
                </a:solidFill>
                <a:latin typeface="仿宋" panose="02010609060101010101" pitchFamily="49" charset="-122"/>
                <a:ea typeface="仿宋" panose="02010609060101010101" pitchFamily="49" charset="-122"/>
              </a:rPr>
              <a:t>关键词搜索（空格隔开</a:t>
            </a:r>
            <a:r>
              <a:rPr lang="zh-CN" altLang="en-US" sz="2400" dirty="0" smtClean="0">
                <a:solidFill>
                  <a:srgbClr val="333333"/>
                </a:solidFill>
                <a:latin typeface="仿宋" panose="02010609060101010101" pitchFamily="49" charset="-122"/>
                <a:ea typeface="仿宋" panose="02010609060101010101" pitchFamily="49" charset="-122"/>
              </a:rPr>
              <a:t>），避免冗长关键词</a:t>
            </a:r>
            <a:endParaRPr lang="en-US" altLang="zh-CN" sz="2400" dirty="0" smtClean="0">
              <a:solidFill>
                <a:srgbClr val="333333"/>
              </a:solidFill>
              <a:latin typeface="仿宋" panose="02010609060101010101" pitchFamily="49" charset="-122"/>
              <a:ea typeface="仿宋" panose="02010609060101010101" pitchFamily="49" charset="-122"/>
            </a:endParaRPr>
          </a:p>
          <a:p>
            <a:pPr eaLnBrk="1" hangingPunct="1">
              <a:lnSpc>
                <a:spcPct val="150000"/>
              </a:lnSpc>
            </a:pPr>
            <a:r>
              <a:rPr lang="zh-CN" altLang="en-US" sz="2400" dirty="0" smtClean="0">
                <a:solidFill>
                  <a:srgbClr val="333333"/>
                </a:solidFill>
                <a:latin typeface="仿宋" panose="02010609060101010101" pitchFamily="49" charset="-122"/>
                <a:ea typeface="仿宋" panose="02010609060101010101" pitchFamily="49" charset="-122"/>
              </a:rPr>
              <a:t>（</a:t>
            </a:r>
            <a:r>
              <a:rPr lang="en-US" altLang="zh-CN" sz="2400" dirty="0" smtClean="0">
                <a:solidFill>
                  <a:srgbClr val="333333"/>
                </a:solidFill>
                <a:latin typeface="仿宋" panose="02010609060101010101" pitchFamily="49" charset="-122"/>
                <a:ea typeface="仿宋" panose="02010609060101010101" pitchFamily="49" charset="-122"/>
              </a:rPr>
              <a:t>3</a:t>
            </a:r>
            <a:r>
              <a:rPr lang="zh-CN" altLang="en-US" sz="2400" dirty="0" smtClean="0">
                <a:solidFill>
                  <a:srgbClr val="333333"/>
                </a:solidFill>
                <a:latin typeface="仿宋" panose="02010609060101010101" pitchFamily="49" charset="-122"/>
                <a:ea typeface="仿宋" panose="02010609060101010101" pitchFamily="49" charset="-122"/>
              </a:rPr>
              <a:t>）用双引号精确查找 如查找专有名词等</a:t>
            </a:r>
            <a:endParaRPr lang="en-US" altLang="zh-CN" sz="2400" dirty="0">
              <a:solidFill>
                <a:srgbClr val="333333"/>
              </a:solidFill>
              <a:latin typeface="仿宋" panose="02010609060101010101" pitchFamily="49" charset="-122"/>
              <a:ea typeface="仿宋" panose="02010609060101010101" pitchFamily="49" charset="-122"/>
            </a:endParaRPr>
          </a:p>
          <a:p>
            <a:pPr eaLnBrk="1" hangingPunct="1">
              <a:lnSpc>
                <a:spcPct val="120000"/>
              </a:lnSpc>
            </a:pPr>
            <a:endParaRPr lang="en-US" altLang="zh-CN" sz="2800" dirty="0">
              <a:latin typeface="微软雅黑" pitchFamily="34" charset="-122"/>
              <a:ea typeface="微软雅黑" pitchFamily="34" charset="-122"/>
            </a:endParaRPr>
          </a:p>
        </p:txBody>
      </p:sp>
    </p:spTree>
    <p:extLst>
      <p:ext uri="{BB962C8B-B14F-4D97-AF65-F5344CB8AC3E}">
        <p14:creationId xmlns="" xmlns:p14="http://schemas.microsoft.com/office/powerpoint/2010/main" val="209754900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body" idx="1"/>
          </p:nvPr>
        </p:nvSpPr>
        <p:spPr>
          <a:xfrm>
            <a:off x="827584" y="474297"/>
            <a:ext cx="6553200" cy="1150937"/>
          </a:xfrm>
        </p:spPr>
        <p:txBody>
          <a:bodyPr/>
          <a:lstStyle/>
          <a:p>
            <a:pPr eaLnBrk="1" hangingPunct="1">
              <a:buFontTx/>
              <a:buNone/>
            </a:pPr>
            <a:r>
              <a:rPr lang="zh-CN" altLang="en-US" sz="4800" b="1" dirty="0" smtClean="0">
                <a:solidFill>
                  <a:srgbClr val="FF6600"/>
                </a:solidFill>
                <a:ea typeface="微软雅黑" pitchFamily="34" charset="-122"/>
              </a:rPr>
              <a:t>搜索技巧：</a:t>
            </a:r>
          </a:p>
        </p:txBody>
      </p:sp>
      <p:sp>
        <p:nvSpPr>
          <p:cNvPr id="5123" name="Rectangle 4"/>
          <p:cNvSpPr>
            <a:spLocks noChangeArrowheads="1"/>
          </p:cNvSpPr>
          <p:nvPr/>
        </p:nvSpPr>
        <p:spPr bwMode="auto">
          <a:xfrm>
            <a:off x="1042988" y="1628800"/>
            <a:ext cx="7273925" cy="48783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marL="342900" indent="-342900"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lnSpc>
                <a:spcPct val="120000"/>
              </a:lnSpc>
            </a:pPr>
            <a:r>
              <a:rPr lang="en-US" altLang="zh-CN" sz="2800" dirty="0" smtClean="0">
                <a:latin typeface="微软雅黑" pitchFamily="34" charset="-122"/>
                <a:ea typeface="微软雅黑" pitchFamily="34" charset="-122"/>
              </a:rPr>
              <a:t>2</a:t>
            </a:r>
            <a:r>
              <a:rPr lang="zh-CN" altLang="en-US" sz="2800" dirty="0" smtClean="0">
                <a:latin typeface="微软雅黑" pitchFamily="34" charset="-122"/>
                <a:ea typeface="微软雅黑" pitchFamily="34" charset="-122"/>
              </a:rPr>
              <a:t>、基本搜索语法（逻辑命令）：</a:t>
            </a:r>
            <a:endParaRPr lang="en-US" altLang="zh-CN" sz="2800" dirty="0" smtClean="0">
              <a:latin typeface="微软雅黑" pitchFamily="34" charset="-122"/>
              <a:ea typeface="微软雅黑" pitchFamily="34" charset="-122"/>
            </a:endParaRPr>
          </a:p>
          <a:p>
            <a:pPr eaLnBrk="1" hangingPunct="1">
              <a:lnSpc>
                <a:spcPct val="150000"/>
              </a:lnSpc>
            </a:pPr>
            <a:r>
              <a:rPr lang="zh-CN" altLang="en-US" sz="2400" dirty="0">
                <a:solidFill>
                  <a:srgbClr val="333333"/>
                </a:solidFill>
                <a:latin typeface="仿宋" panose="02010609060101010101" pitchFamily="49" charset="-122"/>
                <a:ea typeface="仿宋" panose="02010609060101010101" pitchFamily="49" charset="-122"/>
              </a:rPr>
              <a:t>（</a:t>
            </a:r>
            <a:r>
              <a:rPr lang="en-US" altLang="zh-CN" sz="2400" dirty="0">
                <a:solidFill>
                  <a:srgbClr val="333333"/>
                </a:solidFill>
                <a:latin typeface="仿宋" panose="02010609060101010101" pitchFamily="49" charset="-122"/>
                <a:ea typeface="仿宋" panose="02010609060101010101" pitchFamily="49" charset="-122"/>
              </a:rPr>
              <a:t>1</a:t>
            </a:r>
            <a:r>
              <a:rPr lang="zh-CN" altLang="en-US" sz="2400" dirty="0" smtClean="0">
                <a:solidFill>
                  <a:srgbClr val="333333"/>
                </a:solidFill>
                <a:latin typeface="仿宋" panose="02010609060101010101" pitchFamily="49" charset="-122"/>
                <a:ea typeface="仿宋" panose="02010609060101010101" pitchFamily="49" charset="-122"/>
              </a:rPr>
              <a:t>）</a:t>
            </a:r>
            <a:r>
              <a:rPr lang="en-US" altLang="zh-CN" sz="2400" dirty="0" smtClean="0">
                <a:solidFill>
                  <a:srgbClr val="333333"/>
                </a:solidFill>
                <a:latin typeface="仿宋" panose="02010609060101010101" pitchFamily="49" charset="-122"/>
                <a:ea typeface="仿宋" panose="02010609060101010101" pitchFamily="49" charset="-122"/>
              </a:rPr>
              <a:t>+</a:t>
            </a:r>
            <a:r>
              <a:rPr lang="zh-CN" altLang="en-US" sz="2400" dirty="0" smtClean="0">
                <a:solidFill>
                  <a:srgbClr val="333333"/>
                </a:solidFill>
                <a:latin typeface="仿宋" panose="02010609060101010101" pitchFamily="49" charset="-122"/>
                <a:ea typeface="仿宋" panose="02010609060101010101" pitchFamily="49" charset="-122"/>
              </a:rPr>
              <a:t>或</a:t>
            </a:r>
            <a:r>
              <a:rPr lang="en-US" altLang="zh-CN" sz="2400" dirty="0" smtClean="0">
                <a:solidFill>
                  <a:srgbClr val="333333"/>
                </a:solidFill>
                <a:latin typeface="仿宋" panose="02010609060101010101" pitchFamily="49" charset="-122"/>
                <a:ea typeface="仿宋" panose="02010609060101010101" pitchFamily="49" charset="-122"/>
              </a:rPr>
              <a:t>and</a:t>
            </a:r>
            <a:r>
              <a:rPr lang="zh-CN" altLang="en-US" sz="2400" dirty="0" smtClean="0">
                <a:solidFill>
                  <a:srgbClr val="333333"/>
                </a:solidFill>
                <a:latin typeface="仿宋" panose="02010609060101010101" pitchFamily="49" charset="-122"/>
                <a:ea typeface="仿宋" panose="02010609060101010101" pitchFamily="49" charset="-122"/>
              </a:rPr>
              <a:t>或空格，表示逻辑“与”操作</a:t>
            </a:r>
            <a:endParaRPr lang="en-US" altLang="zh-CN" sz="2400" dirty="0" smtClean="0">
              <a:solidFill>
                <a:srgbClr val="333333"/>
              </a:solidFill>
              <a:latin typeface="仿宋" panose="02010609060101010101" pitchFamily="49" charset="-122"/>
              <a:ea typeface="仿宋" panose="02010609060101010101" pitchFamily="49" charset="-122"/>
            </a:endParaRPr>
          </a:p>
          <a:p>
            <a:pPr eaLnBrk="1" hangingPunct="1">
              <a:lnSpc>
                <a:spcPct val="150000"/>
              </a:lnSpc>
            </a:pPr>
            <a:r>
              <a:rPr lang="zh-CN" altLang="en-US" sz="2400" dirty="0" smtClean="0">
                <a:solidFill>
                  <a:srgbClr val="333333"/>
                </a:solidFill>
                <a:latin typeface="仿宋" panose="02010609060101010101" pitchFamily="49" charset="-122"/>
                <a:ea typeface="仿宋" panose="02010609060101010101" pitchFamily="49" charset="-122"/>
              </a:rPr>
              <a:t>指“既包含</a:t>
            </a:r>
            <a:r>
              <a:rPr lang="en-US" altLang="zh-CN" sz="2400" dirty="0" smtClean="0">
                <a:solidFill>
                  <a:srgbClr val="333333"/>
                </a:solidFill>
                <a:latin typeface="仿宋" panose="02010609060101010101" pitchFamily="49" charset="-122"/>
                <a:ea typeface="仿宋" panose="02010609060101010101" pitchFamily="49" charset="-122"/>
              </a:rPr>
              <a:t>…</a:t>
            </a:r>
            <a:r>
              <a:rPr lang="zh-CN" altLang="en-US" sz="2400" dirty="0" smtClean="0">
                <a:solidFill>
                  <a:srgbClr val="333333"/>
                </a:solidFill>
                <a:latin typeface="仿宋" panose="02010609060101010101" pitchFamily="49" charset="-122"/>
                <a:ea typeface="仿宋" panose="02010609060101010101" pitchFamily="49" charset="-122"/>
              </a:rPr>
              <a:t>又包含</a:t>
            </a:r>
            <a:r>
              <a:rPr lang="en-US" altLang="zh-CN" sz="2400" dirty="0" smtClean="0">
                <a:solidFill>
                  <a:srgbClr val="333333"/>
                </a:solidFill>
                <a:latin typeface="仿宋" panose="02010609060101010101" pitchFamily="49" charset="-122"/>
                <a:ea typeface="仿宋" panose="02010609060101010101" pitchFamily="49" charset="-122"/>
              </a:rPr>
              <a:t>…”</a:t>
            </a:r>
          </a:p>
          <a:p>
            <a:pPr eaLnBrk="1" hangingPunct="1">
              <a:lnSpc>
                <a:spcPct val="150000"/>
              </a:lnSpc>
            </a:pPr>
            <a:r>
              <a:rPr lang="zh-CN" altLang="en-US" sz="2400" dirty="0" smtClean="0">
                <a:solidFill>
                  <a:srgbClr val="333333"/>
                </a:solidFill>
                <a:latin typeface="仿宋" panose="02010609060101010101" pitchFamily="49" charset="-122"/>
                <a:ea typeface="仿宋" panose="02010609060101010101" pitchFamily="49" charset="-122"/>
              </a:rPr>
              <a:t>（</a:t>
            </a:r>
            <a:r>
              <a:rPr lang="en-US" altLang="zh-CN" sz="2400" dirty="0" smtClean="0">
                <a:solidFill>
                  <a:srgbClr val="333333"/>
                </a:solidFill>
                <a:latin typeface="仿宋" panose="02010609060101010101" pitchFamily="49" charset="-122"/>
                <a:ea typeface="仿宋" panose="02010609060101010101" pitchFamily="49" charset="-122"/>
              </a:rPr>
              <a:t>2</a:t>
            </a:r>
            <a:r>
              <a:rPr lang="zh-CN" altLang="en-US" sz="2400" dirty="0" smtClean="0">
                <a:solidFill>
                  <a:srgbClr val="333333"/>
                </a:solidFill>
                <a:latin typeface="仿宋" panose="02010609060101010101" pitchFamily="49" charset="-122"/>
                <a:ea typeface="仿宋" panose="02010609060101010101" pitchFamily="49" charset="-122"/>
              </a:rPr>
              <a:t>）</a:t>
            </a:r>
            <a:r>
              <a:rPr lang="en-US" altLang="zh-CN" sz="2400" dirty="0" smtClean="0">
                <a:solidFill>
                  <a:srgbClr val="333333"/>
                </a:solidFill>
                <a:latin typeface="仿宋" panose="02010609060101010101" pitchFamily="49" charset="-122"/>
                <a:ea typeface="仿宋" panose="02010609060101010101" pitchFamily="49" charset="-122"/>
              </a:rPr>
              <a:t>-</a:t>
            </a:r>
            <a:r>
              <a:rPr lang="zh-CN" altLang="en-US" sz="2400" dirty="0" smtClean="0">
                <a:solidFill>
                  <a:srgbClr val="333333"/>
                </a:solidFill>
                <a:latin typeface="仿宋" panose="02010609060101010101" pitchFamily="49" charset="-122"/>
                <a:ea typeface="仿宋" panose="02010609060101010101" pitchFamily="49" charset="-122"/>
              </a:rPr>
              <a:t>或</a:t>
            </a:r>
            <a:r>
              <a:rPr lang="en-US" altLang="zh-CN" sz="2400" dirty="0" smtClean="0">
                <a:solidFill>
                  <a:srgbClr val="333333"/>
                </a:solidFill>
                <a:latin typeface="仿宋" panose="02010609060101010101" pitchFamily="49" charset="-122"/>
                <a:ea typeface="仿宋" panose="02010609060101010101" pitchFamily="49" charset="-122"/>
              </a:rPr>
              <a:t>not</a:t>
            </a:r>
            <a:r>
              <a:rPr lang="zh-CN" altLang="en-US" sz="2400" dirty="0" smtClean="0">
                <a:solidFill>
                  <a:srgbClr val="333333"/>
                </a:solidFill>
                <a:latin typeface="仿宋" panose="02010609060101010101" pitchFamily="49" charset="-122"/>
                <a:ea typeface="仿宋" panose="02010609060101010101" pitchFamily="49" charset="-122"/>
              </a:rPr>
              <a:t>，表示逻辑“非”操作</a:t>
            </a:r>
            <a:endParaRPr lang="en-US" altLang="zh-CN" sz="2400" dirty="0" smtClean="0">
              <a:solidFill>
                <a:srgbClr val="333333"/>
              </a:solidFill>
              <a:latin typeface="仿宋" panose="02010609060101010101" pitchFamily="49" charset="-122"/>
              <a:ea typeface="仿宋" panose="02010609060101010101" pitchFamily="49" charset="-122"/>
            </a:endParaRPr>
          </a:p>
          <a:p>
            <a:pPr eaLnBrk="1" hangingPunct="1">
              <a:lnSpc>
                <a:spcPct val="150000"/>
              </a:lnSpc>
            </a:pPr>
            <a:r>
              <a:rPr lang="zh-CN" altLang="en-US" sz="2400" dirty="0" smtClean="0">
                <a:solidFill>
                  <a:srgbClr val="333333"/>
                </a:solidFill>
                <a:latin typeface="仿宋" panose="02010609060101010101" pitchFamily="49" charset="-122"/>
                <a:ea typeface="仿宋" panose="02010609060101010101" pitchFamily="49" charset="-122"/>
              </a:rPr>
              <a:t>指“包含</a:t>
            </a:r>
            <a:r>
              <a:rPr lang="en-US" altLang="zh-CN" sz="2400" dirty="0" smtClean="0">
                <a:solidFill>
                  <a:srgbClr val="333333"/>
                </a:solidFill>
                <a:latin typeface="仿宋" panose="02010609060101010101" pitchFamily="49" charset="-122"/>
                <a:ea typeface="仿宋" panose="02010609060101010101" pitchFamily="49" charset="-122"/>
              </a:rPr>
              <a:t>…</a:t>
            </a:r>
            <a:r>
              <a:rPr lang="zh-CN" altLang="en-US" sz="2400" dirty="0" smtClean="0">
                <a:solidFill>
                  <a:srgbClr val="333333"/>
                </a:solidFill>
                <a:latin typeface="仿宋" panose="02010609060101010101" pitchFamily="49" charset="-122"/>
                <a:ea typeface="仿宋" panose="02010609060101010101" pitchFamily="49" charset="-122"/>
              </a:rPr>
              <a:t>而不包含</a:t>
            </a:r>
            <a:r>
              <a:rPr lang="en-US" altLang="zh-CN" sz="2400" dirty="0" smtClean="0">
                <a:solidFill>
                  <a:srgbClr val="333333"/>
                </a:solidFill>
                <a:latin typeface="仿宋" panose="02010609060101010101" pitchFamily="49" charset="-122"/>
                <a:ea typeface="仿宋" panose="02010609060101010101" pitchFamily="49" charset="-122"/>
              </a:rPr>
              <a:t>…</a:t>
            </a:r>
            <a:r>
              <a:rPr lang="zh-CN" altLang="en-US" sz="2400" dirty="0" smtClean="0">
                <a:solidFill>
                  <a:srgbClr val="333333"/>
                </a:solidFill>
                <a:latin typeface="仿宋" panose="02010609060101010101" pitchFamily="49" charset="-122"/>
                <a:ea typeface="仿宋" panose="02010609060101010101" pitchFamily="49" charset="-122"/>
              </a:rPr>
              <a:t>”</a:t>
            </a:r>
            <a:endParaRPr lang="en-US" altLang="zh-CN" sz="2400" dirty="0" smtClean="0">
              <a:solidFill>
                <a:srgbClr val="333333"/>
              </a:solidFill>
              <a:latin typeface="仿宋" panose="02010609060101010101" pitchFamily="49" charset="-122"/>
              <a:ea typeface="仿宋" panose="02010609060101010101" pitchFamily="49" charset="-122"/>
            </a:endParaRPr>
          </a:p>
          <a:p>
            <a:pPr eaLnBrk="1" hangingPunct="1">
              <a:lnSpc>
                <a:spcPct val="150000"/>
              </a:lnSpc>
            </a:pPr>
            <a:r>
              <a:rPr lang="zh-CN" altLang="en-US" sz="2400" dirty="0" smtClean="0">
                <a:solidFill>
                  <a:srgbClr val="333333"/>
                </a:solidFill>
                <a:latin typeface="仿宋" panose="02010609060101010101" pitchFamily="49" charset="-122"/>
                <a:ea typeface="仿宋" panose="02010609060101010101" pitchFamily="49" charset="-122"/>
              </a:rPr>
              <a:t>（</a:t>
            </a:r>
            <a:r>
              <a:rPr lang="en-US" altLang="zh-CN" sz="2400" dirty="0" smtClean="0">
                <a:solidFill>
                  <a:srgbClr val="333333"/>
                </a:solidFill>
                <a:latin typeface="仿宋" panose="02010609060101010101" pitchFamily="49" charset="-122"/>
                <a:ea typeface="仿宋" panose="02010609060101010101" pitchFamily="49" charset="-122"/>
              </a:rPr>
              <a:t>3</a:t>
            </a:r>
            <a:r>
              <a:rPr lang="zh-CN" altLang="en-US" sz="2400" dirty="0" smtClean="0">
                <a:solidFill>
                  <a:srgbClr val="333333"/>
                </a:solidFill>
                <a:latin typeface="仿宋" panose="02010609060101010101" pitchFamily="49" charset="-122"/>
                <a:ea typeface="仿宋" panose="02010609060101010101" pitchFamily="49" charset="-122"/>
              </a:rPr>
              <a:t>）</a:t>
            </a:r>
            <a:r>
              <a:rPr lang="en-US" altLang="zh-CN" sz="2400" dirty="0" smtClean="0">
                <a:solidFill>
                  <a:srgbClr val="333333"/>
                </a:solidFill>
                <a:latin typeface="仿宋" panose="02010609060101010101" pitchFamily="49" charset="-122"/>
                <a:ea typeface="仿宋" panose="02010609060101010101" pitchFamily="49" charset="-122"/>
              </a:rPr>
              <a:t>|</a:t>
            </a:r>
            <a:r>
              <a:rPr lang="zh-CN" altLang="en-US" sz="2400" dirty="0" smtClean="0">
                <a:solidFill>
                  <a:srgbClr val="333333"/>
                </a:solidFill>
                <a:latin typeface="仿宋" panose="02010609060101010101" pitchFamily="49" charset="-122"/>
                <a:ea typeface="仿宋" panose="02010609060101010101" pitchFamily="49" charset="-122"/>
              </a:rPr>
              <a:t>或</a:t>
            </a:r>
            <a:r>
              <a:rPr lang="en-US" altLang="zh-CN" sz="2400" dirty="0" smtClean="0">
                <a:solidFill>
                  <a:srgbClr val="333333"/>
                </a:solidFill>
                <a:latin typeface="仿宋" panose="02010609060101010101" pitchFamily="49" charset="-122"/>
                <a:ea typeface="仿宋" panose="02010609060101010101" pitchFamily="49" charset="-122"/>
              </a:rPr>
              <a:t>or</a:t>
            </a:r>
            <a:r>
              <a:rPr lang="zh-CN" altLang="en-US" sz="2400" dirty="0" smtClean="0">
                <a:solidFill>
                  <a:srgbClr val="333333"/>
                </a:solidFill>
                <a:latin typeface="仿宋" panose="02010609060101010101" pitchFamily="49" charset="-122"/>
                <a:ea typeface="仿宋" panose="02010609060101010101" pitchFamily="49" charset="-122"/>
              </a:rPr>
              <a:t>，表示逻辑“或”操作</a:t>
            </a:r>
            <a:endParaRPr lang="en-US" altLang="zh-CN" sz="2400" dirty="0" smtClean="0">
              <a:solidFill>
                <a:srgbClr val="333333"/>
              </a:solidFill>
              <a:latin typeface="仿宋" panose="02010609060101010101" pitchFamily="49" charset="-122"/>
              <a:ea typeface="仿宋" panose="02010609060101010101" pitchFamily="49" charset="-122"/>
            </a:endParaRPr>
          </a:p>
          <a:p>
            <a:pPr eaLnBrk="1" hangingPunct="1">
              <a:lnSpc>
                <a:spcPct val="150000"/>
              </a:lnSpc>
            </a:pPr>
            <a:r>
              <a:rPr lang="zh-CN" altLang="en-US" sz="2400" dirty="0" smtClean="0">
                <a:solidFill>
                  <a:srgbClr val="333333"/>
                </a:solidFill>
                <a:latin typeface="仿宋" panose="02010609060101010101" pitchFamily="49" charset="-122"/>
                <a:ea typeface="仿宋" panose="02010609060101010101" pitchFamily="49" charset="-122"/>
              </a:rPr>
              <a:t>指“包含</a:t>
            </a:r>
            <a:r>
              <a:rPr lang="en-US" altLang="zh-CN" sz="2400" dirty="0" smtClean="0">
                <a:solidFill>
                  <a:srgbClr val="333333"/>
                </a:solidFill>
                <a:latin typeface="仿宋" panose="02010609060101010101" pitchFamily="49" charset="-122"/>
                <a:ea typeface="仿宋" panose="02010609060101010101" pitchFamily="49" charset="-122"/>
              </a:rPr>
              <a:t>…</a:t>
            </a:r>
            <a:r>
              <a:rPr lang="zh-CN" altLang="en-US" sz="2400" dirty="0" smtClean="0">
                <a:solidFill>
                  <a:srgbClr val="333333"/>
                </a:solidFill>
                <a:latin typeface="仿宋" panose="02010609060101010101" pitchFamily="49" charset="-122"/>
                <a:ea typeface="仿宋" panose="02010609060101010101" pitchFamily="49" charset="-122"/>
              </a:rPr>
              <a:t>或者包含</a:t>
            </a:r>
            <a:r>
              <a:rPr lang="en-US" altLang="zh-CN" sz="2400" dirty="0" smtClean="0">
                <a:solidFill>
                  <a:srgbClr val="333333"/>
                </a:solidFill>
                <a:latin typeface="仿宋" panose="02010609060101010101" pitchFamily="49" charset="-122"/>
                <a:ea typeface="仿宋" panose="02010609060101010101" pitchFamily="49" charset="-122"/>
              </a:rPr>
              <a:t>…</a:t>
            </a:r>
            <a:r>
              <a:rPr lang="zh-CN" altLang="en-US" sz="2400" dirty="0" smtClean="0">
                <a:solidFill>
                  <a:srgbClr val="333333"/>
                </a:solidFill>
                <a:latin typeface="仿宋" panose="02010609060101010101" pitchFamily="49" charset="-122"/>
                <a:ea typeface="仿宋" panose="02010609060101010101" pitchFamily="49" charset="-122"/>
              </a:rPr>
              <a:t>”</a:t>
            </a:r>
            <a:endParaRPr lang="zh-CN" altLang="en-US" sz="2800" dirty="0">
              <a:latin typeface="微软雅黑" pitchFamily="34" charset="-122"/>
              <a:ea typeface="微软雅黑" pitchFamily="34" charset="-122"/>
            </a:endParaRPr>
          </a:p>
        </p:txBody>
      </p:sp>
    </p:spTree>
    <p:extLst>
      <p:ext uri="{BB962C8B-B14F-4D97-AF65-F5344CB8AC3E}">
        <p14:creationId xmlns="" xmlns:p14="http://schemas.microsoft.com/office/powerpoint/2010/main" val="340235863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body" idx="1"/>
          </p:nvPr>
        </p:nvSpPr>
        <p:spPr>
          <a:xfrm>
            <a:off x="827584" y="474297"/>
            <a:ext cx="6553200" cy="1150937"/>
          </a:xfrm>
        </p:spPr>
        <p:txBody>
          <a:bodyPr/>
          <a:lstStyle/>
          <a:p>
            <a:pPr eaLnBrk="1" hangingPunct="1">
              <a:buFontTx/>
              <a:buNone/>
            </a:pPr>
            <a:r>
              <a:rPr lang="zh-CN" altLang="en-US" sz="4800" b="1" dirty="0" smtClean="0">
                <a:solidFill>
                  <a:srgbClr val="FF6600"/>
                </a:solidFill>
                <a:ea typeface="微软雅黑" pitchFamily="34" charset="-122"/>
              </a:rPr>
              <a:t>搜索技巧：</a:t>
            </a:r>
          </a:p>
        </p:txBody>
      </p:sp>
      <p:sp>
        <p:nvSpPr>
          <p:cNvPr id="5123" name="Rectangle 4"/>
          <p:cNvSpPr>
            <a:spLocks noChangeArrowheads="1"/>
          </p:cNvSpPr>
          <p:nvPr/>
        </p:nvSpPr>
        <p:spPr bwMode="auto">
          <a:xfrm>
            <a:off x="1042988" y="1628800"/>
            <a:ext cx="7273925" cy="48783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marL="342900" indent="-342900"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lnSpc>
                <a:spcPct val="120000"/>
              </a:lnSpc>
            </a:pPr>
            <a:r>
              <a:rPr lang="en-US" altLang="zh-CN" sz="2800" dirty="0" smtClean="0">
                <a:latin typeface="微软雅黑" pitchFamily="34" charset="-122"/>
                <a:ea typeface="微软雅黑" pitchFamily="34" charset="-122"/>
              </a:rPr>
              <a:t>3</a:t>
            </a:r>
            <a:r>
              <a:rPr lang="zh-CN" altLang="en-US" sz="2800" dirty="0" smtClean="0">
                <a:latin typeface="微软雅黑" pitchFamily="34" charset="-122"/>
                <a:ea typeface="微软雅黑" pitchFamily="34" charset="-122"/>
              </a:rPr>
              <a:t>、高级搜索：</a:t>
            </a:r>
            <a:endParaRPr lang="en-US" altLang="zh-CN" sz="2800" dirty="0" smtClean="0">
              <a:latin typeface="微软雅黑" pitchFamily="34" charset="-122"/>
              <a:ea typeface="微软雅黑" pitchFamily="34" charset="-122"/>
            </a:endParaRPr>
          </a:p>
          <a:p>
            <a:pPr eaLnBrk="1" hangingPunct="1"/>
            <a:r>
              <a:rPr lang="zh-CN" altLang="en-US" sz="2400" dirty="0" smtClean="0">
                <a:solidFill>
                  <a:srgbClr val="333333"/>
                </a:solidFill>
                <a:latin typeface="仿宋" panose="02010609060101010101" pitchFamily="49" charset="-122"/>
                <a:ea typeface="仿宋" panose="02010609060101010101" pitchFamily="49" charset="-122"/>
              </a:rPr>
              <a:t>（</a:t>
            </a:r>
            <a:r>
              <a:rPr lang="en-US" altLang="zh-CN" sz="2400" dirty="0" smtClean="0">
                <a:solidFill>
                  <a:srgbClr val="333333"/>
                </a:solidFill>
                <a:latin typeface="仿宋" panose="02010609060101010101" pitchFamily="49" charset="-122"/>
                <a:ea typeface="仿宋" panose="02010609060101010101" pitchFamily="49" charset="-122"/>
              </a:rPr>
              <a:t>1</a:t>
            </a:r>
            <a:r>
              <a:rPr lang="zh-CN" altLang="en-US" sz="2400" dirty="0" smtClean="0">
                <a:solidFill>
                  <a:srgbClr val="333333"/>
                </a:solidFill>
                <a:latin typeface="仿宋" panose="02010609060101010101" pitchFamily="49" charset="-122"/>
                <a:ea typeface="仿宋" panose="02010609060101010101" pitchFamily="49" charset="-122"/>
              </a:rPr>
              <a:t>）</a:t>
            </a:r>
            <a:r>
              <a:rPr lang="en-US" altLang="zh-CN" sz="2000" dirty="0" smtClean="0">
                <a:solidFill>
                  <a:srgbClr val="333333"/>
                </a:solidFill>
                <a:latin typeface="微软雅黑" panose="020B0503020204020204" pitchFamily="34" charset="-122"/>
                <a:ea typeface="微软雅黑" panose="020B0503020204020204" pitchFamily="34" charset="-122"/>
              </a:rPr>
              <a:t>Site</a:t>
            </a:r>
            <a:r>
              <a:rPr lang="zh-CN" altLang="en-US" sz="2000" dirty="0" smtClean="0">
                <a:solidFill>
                  <a:srgbClr val="333333"/>
                </a:solidFill>
                <a:latin typeface="仿宋" panose="02010609060101010101" pitchFamily="49" charset="-122"/>
                <a:ea typeface="仿宋" panose="02010609060101010101" pitchFamily="49" charset="-122"/>
              </a:rPr>
              <a:t>：表示搜索结果局限于某个具体网站</a:t>
            </a:r>
            <a:endParaRPr lang="en-US" altLang="zh-CN" sz="2000" dirty="0" smtClean="0">
              <a:solidFill>
                <a:srgbClr val="333333"/>
              </a:solidFill>
              <a:latin typeface="仿宋" panose="02010609060101010101" pitchFamily="49" charset="-122"/>
              <a:ea typeface="仿宋" panose="02010609060101010101" pitchFamily="49" charset="-122"/>
            </a:endParaRPr>
          </a:p>
          <a:p>
            <a:pPr eaLnBrk="1" hangingPunct="1"/>
            <a:r>
              <a:rPr lang="zh-CN" altLang="en-US" sz="2000" dirty="0" smtClean="0">
                <a:solidFill>
                  <a:srgbClr val="333333"/>
                </a:solidFill>
                <a:latin typeface="仿宋" panose="02010609060101010101" pitchFamily="49" charset="-122"/>
                <a:ea typeface="仿宋" panose="02010609060101010101" pitchFamily="49" charset="-122"/>
              </a:rPr>
              <a:t>如：搜索中文科研教育网（</a:t>
            </a:r>
            <a:r>
              <a:rPr lang="en-US" altLang="zh-CN" sz="2000" dirty="0" smtClean="0">
                <a:solidFill>
                  <a:srgbClr val="333333"/>
                </a:solidFill>
                <a:latin typeface="仿宋" panose="02010609060101010101" pitchFamily="49" charset="-122"/>
                <a:ea typeface="仿宋" panose="02010609060101010101" pitchFamily="49" charset="-122"/>
              </a:rPr>
              <a:t>edu.cn</a:t>
            </a:r>
            <a:r>
              <a:rPr lang="zh-CN" altLang="en-US" sz="2000" dirty="0" smtClean="0">
                <a:solidFill>
                  <a:srgbClr val="333333"/>
                </a:solidFill>
                <a:latin typeface="仿宋" panose="02010609060101010101" pitchFamily="49" charset="-122"/>
                <a:ea typeface="仿宋" panose="02010609060101010101" pitchFamily="49" charset="-122"/>
              </a:rPr>
              <a:t>）上所有包含“中学物</a:t>
            </a:r>
            <a:endParaRPr lang="en-US" altLang="zh-CN" sz="2000" dirty="0" smtClean="0">
              <a:solidFill>
                <a:srgbClr val="333333"/>
              </a:solidFill>
              <a:latin typeface="仿宋" panose="02010609060101010101" pitchFamily="49" charset="-122"/>
              <a:ea typeface="仿宋" panose="02010609060101010101" pitchFamily="49" charset="-122"/>
            </a:endParaRPr>
          </a:p>
          <a:p>
            <a:pPr eaLnBrk="1" hangingPunct="1"/>
            <a:r>
              <a:rPr lang="zh-CN" altLang="en-US" sz="2000" dirty="0" smtClean="0">
                <a:solidFill>
                  <a:srgbClr val="333333"/>
                </a:solidFill>
                <a:latin typeface="仿宋" panose="02010609060101010101" pitchFamily="49" charset="-122"/>
                <a:ea typeface="仿宋" panose="02010609060101010101" pitchFamily="49" charset="-122"/>
              </a:rPr>
              <a:t>理”的页面，可以用“</a:t>
            </a:r>
            <a:r>
              <a:rPr lang="zh-CN" altLang="en-US" sz="2000" dirty="0" smtClean="0">
                <a:solidFill>
                  <a:srgbClr val="C00000"/>
                </a:solidFill>
                <a:latin typeface="仿宋" panose="02010609060101010101" pitchFamily="49" charset="-122"/>
                <a:ea typeface="仿宋" panose="02010609060101010101" pitchFamily="49" charset="-122"/>
              </a:rPr>
              <a:t>中学物理 </a:t>
            </a:r>
            <a:r>
              <a:rPr lang="en-US" altLang="zh-CN" sz="2000" dirty="0" err="1" smtClean="0">
                <a:solidFill>
                  <a:srgbClr val="C00000"/>
                </a:solidFill>
                <a:latin typeface="仿宋" panose="02010609060101010101" pitchFamily="49" charset="-122"/>
                <a:ea typeface="仿宋" panose="02010609060101010101" pitchFamily="49" charset="-122"/>
              </a:rPr>
              <a:t>site:edu.cn</a:t>
            </a:r>
            <a:r>
              <a:rPr lang="zh-CN" altLang="en-US" sz="2000" dirty="0" smtClean="0">
                <a:solidFill>
                  <a:srgbClr val="333333"/>
                </a:solidFill>
                <a:latin typeface="仿宋" panose="02010609060101010101" pitchFamily="49" charset="-122"/>
                <a:ea typeface="仿宋" panose="02010609060101010101" pitchFamily="49" charset="-122"/>
              </a:rPr>
              <a:t>”</a:t>
            </a:r>
            <a:endParaRPr lang="en-US" altLang="zh-CN" sz="2000" dirty="0" smtClean="0">
              <a:solidFill>
                <a:srgbClr val="333333"/>
              </a:solidFill>
              <a:latin typeface="仿宋" panose="02010609060101010101" pitchFamily="49" charset="-122"/>
              <a:ea typeface="仿宋" panose="02010609060101010101" pitchFamily="49" charset="-122"/>
            </a:endParaRPr>
          </a:p>
          <a:p>
            <a:pPr eaLnBrk="1" hangingPunct="1"/>
            <a:endParaRPr lang="en-US" altLang="zh-CN" sz="2000" dirty="0">
              <a:solidFill>
                <a:srgbClr val="333333"/>
              </a:solidFill>
              <a:latin typeface="仿宋" panose="02010609060101010101" pitchFamily="49" charset="-122"/>
              <a:ea typeface="仿宋" panose="02010609060101010101" pitchFamily="49" charset="-122"/>
            </a:endParaRPr>
          </a:p>
          <a:p>
            <a:pPr eaLnBrk="1" hangingPunct="1"/>
            <a:r>
              <a:rPr lang="zh-CN" altLang="en-US" sz="2400" dirty="0" smtClean="0">
                <a:solidFill>
                  <a:srgbClr val="333333"/>
                </a:solidFill>
                <a:latin typeface="仿宋" panose="02010609060101010101" pitchFamily="49" charset="-122"/>
                <a:ea typeface="仿宋" panose="02010609060101010101" pitchFamily="49" charset="-122"/>
              </a:rPr>
              <a:t>（</a:t>
            </a:r>
            <a:r>
              <a:rPr lang="en-US" altLang="zh-CN" sz="2400" dirty="0" smtClean="0">
                <a:solidFill>
                  <a:srgbClr val="333333"/>
                </a:solidFill>
                <a:latin typeface="仿宋" panose="02010609060101010101" pitchFamily="49" charset="-122"/>
                <a:ea typeface="仿宋" panose="02010609060101010101" pitchFamily="49" charset="-122"/>
              </a:rPr>
              <a:t>2</a:t>
            </a:r>
            <a:r>
              <a:rPr lang="zh-CN" altLang="en-US" sz="2400" dirty="0" smtClean="0">
                <a:solidFill>
                  <a:srgbClr val="333333"/>
                </a:solidFill>
                <a:latin typeface="仿宋" panose="02010609060101010101" pitchFamily="49" charset="-122"/>
                <a:ea typeface="仿宋" panose="02010609060101010101" pitchFamily="49" charset="-122"/>
              </a:rPr>
              <a:t>）</a:t>
            </a:r>
            <a:r>
              <a:rPr lang="en-US" altLang="zh-CN" sz="2000" dirty="0" err="1" smtClean="0">
                <a:solidFill>
                  <a:srgbClr val="333333"/>
                </a:solidFill>
                <a:latin typeface="微软雅黑" panose="020B0503020204020204" pitchFamily="34" charset="-122"/>
                <a:ea typeface="微软雅黑" panose="020B0503020204020204" pitchFamily="34" charset="-122"/>
              </a:rPr>
              <a:t>Filetype</a:t>
            </a:r>
            <a:r>
              <a:rPr lang="en-US" altLang="zh-CN" sz="2000" dirty="0" smtClean="0">
                <a:solidFill>
                  <a:srgbClr val="333333"/>
                </a:solidFill>
                <a:latin typeface="仿宋" panose="02010609060101010101" pitchFamily="49" charset="-122"/>
                <a:ea typeface="仿宋" panose="02010609060101010101" pitchFamily="49" charset="-122"/>
              </a:rPr>
              <a:t>:</a:t>
            </a:r>
            <a:r>
              <a:rPr lang="zh-CN" altLang="en-US" sz="2000" dirty="0" smtClean="0">
                <a:solidFill>
                  <a:srgbClr val="333333"/>
                </a:solidFill>
                <a:latin typeface="仿宋" panose="02010609060101010101" pitchFamily="49" charset="-122"/>
                <a:ea typeface="仿宋" panose="02010609060101010101" pitchFamily="49" charset="-122"/>
              </a:rPr>
              <a:t>表示搜索结果局限于某个特定的文件类型</a:t>
            </a:r>
            <a:endParaRPr lang="en-US" altLang="zh-CN" sz="2000" dirty="0" smtClean="0">
              <a:solidFill>
                <a:srgbClr val="333333"/>
              </a:solidFill>
              <a:latin typeface="仿宋" panose="02010609060101010101" pitchFamily="49" charset="-122"/>
              <a:ea typeface="仿宋" panose="02010609060101010101" pitchFamily="49" charset="-122"/>
            </a:endParaRPr>
          </a:p>
          <a:p>
            <a:pPr eaLnBrk="1" hangingPunct="1"/>
            <a:r>
              <a:rPr lang="zh-CN" altLang="en-US" sz="2000" dirty="0" smtClean="0">
                <a:solidFill>
                  <a:srgbClr val="333333"/>
                </a:solidFill>
                <a:latin typeface="仿宋" panose="02010609060101010101" pitchFamily="49" charset="-122"/>
                <a:ea typeface="仿宋" panose="02010609060101010101" pitchFamily="49" charset="-122"/>
              </a:rPr>
              <a:t>如：搜索所有“中学物理论文”的</a:t>
            </a:r>
            <a:r>
              <a:rPr lang="en-US" altLang="zh-CN" sz="2000" dirty="0" smtClean="0">
                <a:solidFill>
                  <a:srgbClr val="333333"/>
                </a:solidFill>
                <a:latin typeface="仿宋" panose="02010609060101010101" pitchFamily="49" charset="-122"/>
                <a:ea typeface="仿宋" panose="02010609060101010101" pitchFamily="49" charset="-122"/>
              </a:rPr>
              <a:t>word</a:t>
            </a:r>
            <a:r>
              <a:rPr lang="zh-CN" altLang="en-US" sz="2000" dirty="0" smtClean="0">
                <a:solidFill>
                  <a:srgbClr val="333333"/>
                </a:solidFill>
                <a:latin typeface="仿宋" panose="02010609060101010101" pitchFamily="49" charset="-122"/>
                <a:ea typeface="仿宋" panose="02010609060101010101" pitchFamily="49" charset="-122"/>
              </a:rPr>
              <a:t>文档，</a:t>
            </a:r>
            <a:endParaRPr lang="en-US" altLang="zh-CN" sz="2000" dirty="0" smtClean="0">
              <a:solidFill>
                <a:srgbClr val="333333"/>
              </a:solidFill>
              <a:latin typeface="仿宋" panose="02010609060101010101" pitchFamily="49" charset="-122"/>
              <a:ea typeface="仿宋" panose="02010609060101010101" pitchFamily="49" charset="-122"/>
            </a:endParaRPr>
          </a:p>
          <a:p>
            <a:pPr eaLnBrk="1" hangingPunct="1"/>
            <a:r>
              <a:rPr lang="zh-CN" altLang="en-US" sz="2000" dirty="0" smtClean="0">
                <a:solidFill>
                  <a:srgbClr val="333333"/>
                </a:solidFill>
                <a:latin typeface="仿宋" panose="02010609060101010101" pitchFamily="49" charset="-122"/>
                <a:ea typeface="仿宋" panose="02010609060101010101" pitchFamily="49" charset="-122"/>
              </a:rPr>
              <a:t>可以用“中学物理论文 </a:t>
            </a:r>
            <a:r>
              <a:rPr lang="en-US" altLang="zh-CN" sz="2000" dirty="0" err="1" smtClean="0">
                <a:solidFill>
                  <a:srgbClr val="333333"/>
                </a:solidFill>
                <a:latin typeface="仿宋" panose="02010609060101010101" pitchFamily="49" charset="-122"/>
                <a:ea typeface="仿宋" panose="02010609060101010101" pitchFamily="49" charset="-122"/>
              </a:rPr>
              <a:t>filetype:doc</a:t>
            </a:r>
            <a:r>
              <a:rPr lang="en-US" altLang="zh-CN" sz="2000" dirty="0" smtClean="0">
                <a:solidFill>
                  <a:srgbClr val="333333"/>
                </a:solidFill>
                <a:latin typeface="仿宋" panose="02010609060101010101" pitchFamily="49" charset="-122"/>
                <a:ea typeface="仿宋" panose="02010609060101010101" pitchFamily="49" charset="-122"/>
              </a:rPr>
              <a:t>”</a:t>
            </a:r>
            <a:endParaRPr lang="zh-CN" altLang="en-US" sz="2400" dirty="0">
              <a:latin typeface="微软雅黑" pitchFamily="34" charset="-122"/>
              <a:ea typeface="微软雅黑" pitchFamily="34" charset="-122"/>
            </a:endParaRPr>
          </a:p>
        </p:txBody>
      </p:sp>
    </p:spTree>
    <p:extLst>
      <p:ext uri="{BB962C8B-B14F-4D97-AF65-F5344CB8AC3E}">
        <p14:creationId xmlns="" xmlns:p14="http://schemas.microsoft.com/office/powerpoint/2010/main" val="245046225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body" idx="1"/>
          </p:nvPr>
        </p:nvSpPr>
        <p:spPr>
          <a:xfrm>
            <a:off x="827584" y="474297"/>
            <a:ext cx="6553200" cy="1150937"/>
          </a:xfrm>
        </p:spPr>
        <p:txBody>
          <a:bodyPr/>
          <a:lstStyle/>
          <a:p>
            <a:pPr eaLnBrk="1" hangingPunct="1">
              <a:buFontTx/>
              <a:buNone/>
            </a:pPr>
            <a:r>
              <a:rPr lang="zh-CN" altLang="en-US" sz="4800" b="1" dirty="0" smtClean="0">
                <a:solidFill>
                  <a:srgbClr val="FF6600"/>
                </a:solidFill>
                <a:ea typeface="微软雅黑" pitchFamily="34" charset="-122"/>
              </a:rPr>
              <a:t>搜索技巧：</a:t>
            </a:r>
          </a:p>
        </p:txBody>
      </p:sp>
      <p:sp>
        <p:nvSpPr>
          <p:cNvPr id="5123" name="Rectangle 4"/>
          <p:cNvSpPr>
            <a:spLocks noChangeArrowheads="1"/>
          </p:cNvSpPr>
          <p:nvPr/>
        </p:nvSpPr>
        <p:spPr bwMode="auto">
          <a:xfrm>
            <a:off x="1042988" y="1628800"/>
            <a:ext cx="7273925" cy="48783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lvl1pPr marL="342900" indent="-342900"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lnSpc>
                <a:spcPct val="120000"/>
              </a:lnSpc>
            </a:pPr>
            <a:r>
              <a:rPr lang="en-US" altLang="zh-CN" sz="2800" dirty="0" smtClean="0">
                <a:latin typeface="微软雅黑" pitchFamily="34" charset="-122"/>
                <a:ea typeface="微软雅黑" pitchFamily="34" charset="-122"/>
              </a:rPr>
              <a:t>4</a:t>
            </a:r>
            <a:r>
              <a:rPr lang="zh-CN" altLang="en-US" sz="2800" dirty="0" smtClean="0">
                <a:latin typeface="微软雅黑" pitchFamily="34" charset="-122"/>
                <a:ea typeface="微软雅黑" pitchFamily="34" charset="-122"/>
              </a:rPr>
              <a:t>、其他：</a:t>
            </a:r>
            <a:endParaRPr lang="en-US" altLang="zh-CN" sz="2800" dirty="0" smtClean="0">
              <a:latin typeface="微软雅黑" pitchFamily="34" charset="-122"/>
              <a:ea typeface="微软雅黑" pitchFamily="34" charset="-122"/>
            </a:endParaRPr>
          </a:p>
          <a:p>
            <a:pPr eaLnBrk="1" hangingPunct="1"/>
            <a:endParaRPr lang="en-US" altLang="zh-CN" sz="2400" dirty="0" smtClean="0">
              <a:solidFill>
                <a:srgbClr val="333333"/>
              </a:solidFill>
              <a:latin typeface="仿宋" panose="02010609060101010101" pitchFamily="49" charset="-122"/>
              <a:ea typeface="仿宋" panose="02010609060101010101" pitchFamily="49" charset="-122"/>
            </a:endParaRPr>
          </a:p>
          <a:p>
            <a:pPr eaLnBrk="1" hangingPunct="1"/>
            <a:r>
              <a:rPr lang="zh-CN" altLang="en-US" sz="2400" dirty="0" smtClean="0">
                <a:solidFill>
                  <a:srgbClr val="333333"/>
                </a:solidFill>
                <a:latin typeface="仿宋" panose="02010609060101010101" pitchFamily="49" charset="-122"/>
                <a:ea typeface="仿宋" panose="02010609060101010101" pitchFamily="49" charset="-122"/>
              </a:rPr>
              <a:t>（</a:t>
            </a:r>
            <a:r>
              <a:rPr lang="en-US" altLang="zh-CN" sz="2400" dirty="0" smtClean="0">
                <a:solidFill>
                  <a:srgbClr val="333333"/>
                </a:solidFill>
                <a:latin typeface="仿宋" panose="02010609060101010101" pitchFamily="49" charset="-122"/>
                <a:ea typeface="仿宋" panose="02010609060101010101" pitchFamily="49" charset="-122"/>
              </a:rPr>
              <a:t>1</a:t>
            </a:r>
            <a:r>
              <a:rPr lang="zh-CN" altLang="en-US" sz="2400" dirty="0" smtClean="0">
                <a:solidFill>
                  <a:srgbClr val="333333"/>
                </a:solidFill>
                <a:latin typeface="仿宋" panose="02010609060101010101" pitchFamily="49" charset="-122"/>
                <a:ea typeface="仿宋" panose="02010609060101010101" pitchFamily="49" charset="-122"/>
              </a:rPr>
              <a:t>）使用专业网站或权威网站</a:t>
            </a:r>
            <a:endParaRPr lang="en-US" altLang="zh-CN" sz="2400" dirty="0" smtClean="0">
              <a:solidFill>
                <a:srgbClr val="333333"/>
              </a:solidFill>
              <a:latin typeface="仿宋" panose="02010609060101010101" pitchFamily="49" charset="-122"/>
              <a:ea typeface="仿宋" panose="02010609060101010101" pitchFamily="49" charset="-122"/>
            </a:endParaRPr>
          </a:p>
          <a:p>
            <a:pPr eaLnBrk="1" hangingPunct="1"/>
            <a:endParaRPr lang="en-US" altLang="zh-CN" sz="2400" dirty="0">
              <a:solidFill>
                <a:srgbClr val="333333"/>
              </a:solidFill>
              <a:latin typeface="仿宋" panose="02010609060101010101" pitchFamily="49" charset="-122"/>
              <a:ea typeface="仿宋" panose="02010609060101010101" pitchFamily="49" charset="-122"/>
            </a:endParaRPr>
          </a:p>
          <a:p>
            <a:pPr eaLnBrk="1" hangingPunct="1"/>
            <a:r>
              <a:rPr lang="zh-CN" altLang="en-US" sz="2400" dirty="0" smtClean="0">
                <a:solidFill>
                  <a:srgbClr val="333333"/>
                </a:solidFill>
                <a:latin typeface="仿宋" panose="02010609060101010101" pitchFamily="49" charset="-122"/>
                <a:ea typeface="仿宋" panose="02010609060101010101" pitchFamily="49" charset="-122"/>
              </a:rPr>
              <a:t>（</a:t>
            </a:r>
            <a:r>
              <a:rPr lang="en-US" altLang="zh-CN" sz="2400" dirty="0" smtClean="0">
                <a:solidFill>
                  <a:srgbClr val="333333"/>
                </a:solidFill>
                <a:latin typeface="仿宋" panose="02010609060101010101" pitchFamily="49" charset="-122"/>
                <a:ea typeface="仿宋" panose="02010609060101010101" pitchFamily="49" charset="-122"/>
              </a:rPr>
              <a:t>2</a:t>
            </a:r>
            <a:r>
              <a:rPr lang="zh-CN" altLang="en-US" sz="2400" dirty="0" smtClean="0">
                <a:solidFill>
                  <a:srgbClr val="333333"/>
                </a:solidFill>
                <a:latin typeface="仿宋" panose="02010609060101010101" pitchFamily="49" charset="-122"/>
                <a:ea typeface="仿宋" panose="02010609060101010101" pitchFamily="49" charset="-122"/>
              </a:rPr>
              <a:t>）使用不同的搜索引擎</a:t>
            </a:r>
            <a:endParaRPr lang="zh-CN" altLang="en-US" sz="2400" dirty="0">
              <a:latin typeface="微软雅黑" pitchFamily="34" charset="-122"/>
              <a:ea typeface="微软雅黑" pitchFamily="34" charset="-122"/>
            </a:endParaRPr>
          </a:p>
        </p:txBody>
      </p:sp>
    </p:spTree>
    <p:extLst>
      <p:ext uri="{BB962C8B-B14F-4D97-AF65-F5344CB8AC3E}">
        <p14:creationId xmlns="" xmlns:p14="http://schemas.microsoft.com/office/powerpoint/2010/main" val="159657777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txBox="1">
            <a:spLocks noChangeArrowheads="1"/>
          </p:cNvSpPr>
          <p:nvPr/>
        </p:nvSpPr>
        <p:spPr bwMode="auto">
          <a:xfrm>
            <a:off x="1319213" y="981075"/>
            <a:ext cx="7772400" cy="3168650"/>
          </a:xfrm>
          <a:prstGeom prst="rect">
            <a:avLst/>
          </a:prstGeom>
          <a:noFill/>
          <a:ln w="9525">
            <a:noFill/>
            <a:miter lim="800000"/>
            <a:headEnd/>
            <a:tailEnd/>
          </a:ln>
          <a:effectLst/>
        </p:spPr>
        <p:txBody>
          <a:bodyPr anchor="ctr"/>
          <a:lstStyle/>
          <a:p>
            <a:pPr>
              <a:lnSpc>
                <a:spcPct val="250000"/>
              </a:lnSpc>
              <a:defRPr/>
            </a:pPr>
            <a:r>
              <a:rPr lang="zh-CN" altLang="en-US" sz="4000" kern="0" dirty="0">
                <a:solidFill>
                  <a:srgbClr val="0070C0"/>
                </a:solidFill>
                <a:effectLst>
                  <a:outerShdw blurRad="38100" dist="38100" dir="2700000" algn="tl">
                    <a:srgbClr val="000000">
                      <a:alpha val="43137"/>
                    </a:srgbClr>
                  </a:outerShdw>
                </a:effectLst>
                <a:latin typeface="+mj-lt"/>
                <a:ea typeface="微软雅黑" pitchFamily="34" charset="-122"/>
                <a:cs typeface="+mj-cs"/>
              </a:rPr>
              <a:t>第二章： 信息获取</a:t>
            </a:r>
            <a:endParaRPr lang="en-US" altLang="zh-CN" sz="4000" kern="0" dirty="0">
              <a:solidFill>
                <a:srgbClr val="0070C0"/>
              </a:solidFill>
              <a:effectLst>
                <a:outerShdw blurRad="38100" dist="38100" dir="2700000" algn="tl">
                  <a:srgbClr val="000000">
                    <a:alpha val="43137"/>
                  </a:srgbClr>
                </a:outerShdw>
              </a:effectLst>
              <a:latin typeface="+mj-lt"/>
              <a:ea typeface="微软雅黑" pitchFamily="34" charset="-122"/>
              <a:cs typeface="+mj-cs"/>
            </a:endParaRPr>
          </a:p>
          <a:p>
            <a:pPr>
              <a:lnSpc>
                <a:spcPct val="150000"/>
              </a:lnSpc>
              <a:defRPr/>
            </a:pPr>
            <a:r>
              <a:rPr lang="en-US" altLang="zh-CN" sz="2000" kern="0" dirty="0">
                <a:solidFill>
                  <a:schemeClr val="bg1">
                    <a:lumMod val="50000"/>
                  </a:schemeClr>
                </a:solidFill>
                <a:latin typeface="+mj-lt"/>
                <a:ea typeface="微软雅黑" pitchFamily="34" charset="-122"/>
                <a:cs typeface="+mj-cs"/>
              </a:rPr>
              <a:t>    </a:t>
            </a:r>
            <a:r>
              <a:rPr lang="en-US" altLang="zh-CN" sz="2000" kern="0" dirty="0">
                <a:solidFill>
                  <a:srgbClr val="DFE19F"/>
                </a:solidFill>
                <a:latin typeface="+mj-lt"/>
                <a:ea typeface="微软雅黑" pitchFamily="34" charset="-122"/>
                <a:cs typeface="+mj-cs"/>
              </a:rPr>
              <a:t>2.1</a:t>
            </a:r>
            <a:r>
              <a:rPr lang="zh-CN" altLang="en-US" sz="2000" kern="0" dirty="0">
                <a:solidFill>
                  <a:srgbClr val="DFE19F"/>
                </a:solidFill>
                <a:latin typeface="+mj-lt"/>
                <a:ea typeface="微软雅黑" pitchFamily="34" charset="-122"/>
                <a:cs typeface="+mj-cs"/>
              </a:rPr>
              <a:t> 信息获取的一般过程</a:t>
            </a:r>
            <a:endParaRPr lang="en-US" altLang="zh-CN" sz="2000" kern="0" dirty="0">
              <a:solidFill>
                <a:srgbClr val="DFE19F"/>
              </a:solidFill>
              <a:latin typeface="+mj-lt"/>
              <a:ea typeface="微软雅黑" pitchFamily="34" charset="-122"/>
              <a:cs typeface="+mj-cs"/>
            </a:endParaRPr>
          </a:p>
          <a:p>
            <a:pPr>
              <a:lnSpc>
                <a:spcPct val="150000"/>
              </a:lnSpc>
              <a:defRPr/>
            </a:pPr>
            <a:r>
              <a:rPr lang="en-US" altLang="zh-CN" sz="2000" kern="0" dirty="0">
                <a:solidFill>
                  <a:schemeClr val="bg1">
                    <a:lumMod val="50000"/>
                  </a:schemeClr>
                </a:solidFill>
                <a:latin typeface="+mj-lt"/>
                <a:ea typeface="微软雅黑" pitchFamily="34" charset="-122"/>
                <a:cs typeface="+mj-cs"/>
              </a:rPr>
              <a:t>    </a:t>
            </a:r>
            <a:r>
              <a:rPr lang="en-US" altLang="zh-CN" sz="2000" kern="0" dirty="0">
                <a:solidFill>
                  <a:schemeClr val="tx1">
                    <a:lumMod val="95000"/>
                    <a:lumOff val="5000"/>
                  </a:schemeClr>
                </a:solidFill>
                <a:latin typeface="+mj-lt"/>
                <a:ea typeface="微软雅黑" pitchFamily="34" charset="-122"/>
                <a:cs typeface="+mj-cs"/>
              </a:rPr>
              <a:t>2.2 </a:t>
            </a:r>
            <a:r>
              <a:rPr lang="zh-CN" altLang="en-US" sz="2000" kern="0" dirty="0">
                <a:solidFill>
                  <a:schemeClr val="tx1">
                    <a:lumMod val="95000"/>
                    <a:lumOff val="5000"/>
                  </a:schemeClr>
                </a:solidFill>
                <a:latin typeface="+mj-lt"/>
                <a:ea typeface="微软雅黑" pitchFamily="34" charset="-122"/>
                <a:cs typeface="+mj-cs"/>
              </a:rPr>
              <a:t>因特网信息的查找</a:t>
            </a:r>
            <a:endParaRPr lang="en-US" altLang="zh-CN" sz="2000" kern="0" dirty="0">
              <a:solidFill>
                <a:schemeClr val="tx1">
                  <a:lumMod val="95000"/>
                  <a:lumOff val="5000"/>
                </a:schemeClr>
              </a:solidFill>
              <a:latin typeface="+mj-lt"/>
              <a:ea typeface="微软雅黑" pitchFamily="34" charset="-122"/>
              <a:cs typeface="+mj-cs"/>
            </a:endParaRPr>
          </a:p>
          <a:p>
            <a:pPr>
              <a:lnSpc>
                <a:spcPct val="150000"/>
              </a:lnSpc>
              <a:defRPr/>
            </a:pPr>
            <a:r>
              <a:rPr lang="en-US" altLang="zh-CN" sz="2000" kern="0" dirty="0">
                <a:solidFill>
                  <a:schemeClr val="bg1">
                    <a:lumMod val="50000"/>
                  </a:schemeClr>
                </a:solidFill>
                <a:latin typeface="+mj-lt"/>
                <a:ea typeface="微软雅黑" pitchFamily="34" charset="-122"/>
                <a:cs typeface="+mj-cs"/>
              </a:rPr>
              <a:t>    2.3 </a:t>
            </a:r>
            <a:r>
              <a:rPr lang="zh-CN" altLang="en-US" sz="2000" kern="0" dirty="0">
                <a:solidFill>
                  <a:schemeClr val="bg1">
                    <a:lumMod val="50000"/>
                  </a:schemeClr>
                </a:solidFill>
                <a:latin typeface="+mj-lt"/>
                <a:ea typeface="微软雅黑" pitchFamily="34" charset="-122"/>
                <a:cs typeface="+mj-cs"/>
              </a:rPr>
              <a:t>文件的下载</a:t>
            </a:r>
            <a:endParaRPr lang="en-US" altLang="zh-CN" sz="2000" kern="0" dirty="0">
              <a:solidFill>
                <a:schemeClr val="bg1">
                  <a:lumMod val="50000"/>
                </a:schemeClr>
              </a:solidFill>
              <a:latin typeface="+mj-lt"/>
              <a:ea typeface="微软雅黑" pitchFamily="34" charset="-122"/>
              <a:cs typeface="+mj-cs"/>
            </a:endParaRPr>
          </a:p>
          <a:p>
            <a:pPr>
              <a:lnSpc>
                <a:spcPct val="150000"/>
              </a:lnSpc>
              <a:defRPr/>
            </a:pPr>
            <a:r>
              <a:rPr lang="en-US" altLang="zh-CN" sz="2000" kern="0" dirty="0">
                <a:solidFill>
                  <a:schemeClr val="bg1">
                    <a:lumMod val="50000"/>
                  </a:schemeClr>
                </a:solidFill>
                <a:latin typeface="+mj-lt"/>
                <a:ea typeface="微软雅黑" pitchFamily="34" charset="-122"/>
                <a:cs typeface="+mj-cs"/>
              </a:rPr>
              <a:t>    2.4 </a:t>
            </a:r>
            <a:r>
              <a:rPr lang="zh-CN" altLang="en-US" sz="2000" kern="0" dirty="0">
                <a:solidFill>
                  <a:schemeClr val="bg1">
                    <a:lumMod val="50000"/>
                  </a:schemeClr>
                </a:solidFill>
                <a:latin typeface="+mj-lt"/>
                <a:ea typeface="微软雅黑" pitchFamily="34" charset="-122"/>
                <a:cs typeface="+mj-cs"/>
              </a:rPr>
              <a:t>网络数据库的信息检索</a:t>
            </a:r>
          </a:p>
        </p:txBody>
      </p:sp>
      <p:sp>
        <p:nvSpPr>
          <p:cNvPr id="3" name="矩形 2"/>
          <p:cNvSpPr/>
          <p:nvPr/>
        </p:nvSpPr>
        <p:spPr>
          <a:xfrm>
            <a:off x="395288" y="0"/>
            <a:ext cx="7993062" cy="1431925"/>
          </a:xfrm>
          <a:prstGeom prst="rect">
            <a:avLst/>
          </a:prstGeom>
        </p:spPr>
        <p:txBody>
          <a:bodyPr>
            <a:spAutoFit/>
          </a:bodyPr>
          <a:lstStyle/>
          <a:p>
            <a:pPr>
              <a:lnSpc>
                <a:spcPct val="250000"/>
              </a:lnSpc>
              <a:defRPr/>
            </a:pPr>
            <a:r>
              <a:rPr lang="en-US" altLang="zh-CN" sz="2400" kern="0" dirty="0">
                <a:solidFill>
                  <a:schemeClr val="accent2">
                    <a:lumMod val="50000"/>
                  </a:schemeClr>
                </a:solidFill>
                <a:latin typeface="微软雅黑" panose="020B0503020204020204" pitchFamily="34" charset="-122"/>
                <a:ea typeface="微软雅黑" panose="020B0503020204020204" pitchFamily="34" charset="-122"/>
              </a:rPr>
              <a:t>《</a:t>
            </a:r>
            <a:r>
              <a:rPr lang="zh-CN" altLang="en-US" sz="2400" kern="0" dirty="0">
                <a:solidFill>
                  <a:schemeClr val="accent2">
                    <a:lumMod val="50000"/>
                  </a:schemeClr>
                </a:solidFill>
                <a:latin typeface="微软雅黑" panose="020B0503020204020204" pitchFamily="34" charset="-122"/>
                <a:ea typeface="微软雅黑" panose="020B0503020204020204" pitchFamily="34" charset="-122"/>
              </a:rPr>
              <a:t>信息技术基础</a:t>
            </a:r>
            <a:r>
              <a:rPr lang="en-US" altLang="zh-CN" sz="2400" kern="0" dirty="0">
                <a:solidFill>
                  <a:schemeClr val="accent2">
                    <a:lumMod val="50000"/>
                  </a:schemeClr>
                </a:solidFill>
                <a:latin typeface="微软雅黑" panose="020B0503020204020204" pitchFamily="34" charset="-122"/>
                <a:ea typeface="微软雅黑" panose="020B0503020204020204" pitchFamily="34" charset="-122"/>
              </a:rPr>
              <a:t>》</a:t>
            </a:r>
            <a:r>
              <a:rPr lang="zh-CN" altLang="en-US" sz="2400" kern="0" dirty="0">
                <a:solidFill>
                  <a:schemeClr val="accent2">
                    <a:lumMod val="50000"/>
                  </a:schemeClr>
                </a:solidFill>
                <a:latin typeface="微软雅黑" panose="020B0503020204020204" pitchFamily="34" charset="-122"/>
                <a:ea typeface="微软雅黑" panose="020B0503020204020204" pitchFamily="34" charset="-122"/>
              </a:rPr>
              <a:t>（必修）</a:t>
            </a:r>
            <a:endParaRPr lang="en-US" altLang="zh-CN" sz="2400" kern="0" dirty="0">
              <a:solidFill>
                <a:schemeClr val="accent2">
                  <a:lumMod val="50000"/>
                </a:schemeClr>
              </a:solidFill>
              <a:latin typeface="微软雅黑" panose="020B0503020204020204" pitchFamily="34" charset="-122"/>
              <a:ea typeface="微软雅黑" panose="020B0503020204020204" pitchFamily="34" charset="-122"/>
            </a:endParaRPr>
          </a:p>
          <a:p>
            <a:pPr>
              <a:lnSpc>
                <a:spcPct val="150000"/>
              </a:lnSpc>
              <a:defRPr/>
            </a:pPr>
            <a:r>
              <a:rPr lang="zh-CN" altLang="en-US" kern="0" dirty="0">
                <a:effectLst>
                  <a:outerShdw blurRad="38100" dist="38100" dir="2700000" algn="tl">
                    <a:srgbClr val="000000">
                      <a:alpha val="43137"/>
                    </a:srgbClr>
                  </a:outerShdw>
                </a:effectLst>
                <a:ea typeface="微软雅黑" pitchFamily="34" charset="-122"/>
              </a:rPr>
              <a:t>   </a:t>
            </a:r>
            <a:endParaRPr lang="zh-CN" altLang="en-US" kern="0" dirty="0">
              <a:solidFill>
                <a:schemeClr val="bg1">
                  <a:lumMod val="50000"/>
                </a:schemeClr>
              </a:solidFill>
              <a:effectLst>
                <a:outerShdw blurRad="38100" dist="38100" dir="2700000" algn="tl">
                  <a:srgbClr val="000000">
                    <a:alpha val="43137"/>
                  </a:srgbClr>
                </a:outerShdw>
              </a:effectLst>
              <a:ea typeface="微软雅黑" pitchFamily="34" charset="-122"/>
            </a:endParaRPr>
          </a:p>
        </p:txBody>
      </p:sp>
    </p:spTree>
    <p:extLst>
      <p:ext uri="{BB962C8B-B14F-4D97-AF65-F5344CB8AC3E}">
        <p14:creationId xmlns="" xmlns:p14="http://schemas.microsoft.com/office/powerpoint/2010/main" val="300267598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3"/>
          <p:cNvSpPr txBox="1">
            <a:spLocks noChangeArrowheads="1"/>
          </p:cNvSpPr>
          <p:nvPr/>
        </p:nvSpPr>
        <p:spPr bwMode="auto">
          <a:xfrm>
            <a:off x="395536" y="404664"/>
            <a:ext cx="8136904" cy="600164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lnSpc>
                <a:spcPct val="150000"/>
              </a:lnSpc>
            </a:pPr>
            <a:r>
              <a:rPr lang="en-US" altLang="zh-CN" sz="1600" dirty="0" smtClean="0">
                <a:solidFill>
                  <a:srgbClr val="333333"/>
                </a:solidFill>
                <a:latin typeface="仿宋" panose="02010609060101010101" pitchFamily="49" charset="-122"/>
                <a:ea typeface="仿宋" panose="02010609060101010101" pitchFamily="49" charset="-122"/>
              </a:rPr>
              <a:t>1.</a:t>
            </a:r>
            <a:r>
              <a:rPr lang="zh-CN" altLang="en-US" sz="1600" dirty="0" smtClean="0">
                <a:solidFill>
                  <a:srgbClr val="333333"/>
                </a:solidFill>
                <a:latin typeface="仿宋" panose="02010609060101010101" pitchFamily="49" charset="-122"/>
                <a:ea typeface="仿宋" panose="02010609060101010101" pitchFamily="49" charset="-122"/>
              </a:rPr>
              <a:t>在某搜索引擎中先单击“科学技术”类别名，再选择“科学普及”类别，再单击“中国公众科技网”，这种搜索方式属于（    ）。</a:t>
            </a:r>
          </a:p>
          <a:p>
            <a:pPr eaLnBrk="1" hangingPunct="1">
              <a:lnSpc>
                <a:spcPct val="150000"/>
              </a:lnSpc>
            </a:pPr>
            <a:r>
              <a:rPr lang="en-US" altLang="zh-CN" sz="1600" dirty="0" smtClean="0">
                <a:solidFill>
                  <a:srgbClr val="333333"/>
                </a:solidFill>
                <a:latin typeface="仿宋" panose="02010609060101010101" pitchFamily="49" charset="-122"/>
                <a:ea typeface="仿宋" panose="02010609060101010101" pitchFamily="49" charset="-122"/>
              </a:rPr>
              <a:t>A.</a:t>
            </a:r>
            <a:r>
              <a:rPr lang="zh-CN" altLang="en-US" sz="1600" dirty="0" smtClean="0">
                <a:solidFill>
                  <a:srgbClr val="333333"/>
                </a:solidFill>
                <a:latin typeface="仿宋" panose="02010609060101010101" pitchFamily="49" charset="-122"/>
                <a:ea typeface="仿宋" panose="02010609060101010101" pitchFamily="49" charset="-122"/>
              </a:rPr>
              <a:t>特色信息检索    </a:t>
            </a:r>
            <a:r>
              <a:rPr lang="en-US" altLang="zh-CN" sz="1600" dirty="0" smtClean="0">
                <a:solidFill>
                  <a:srgbClr val="333333"/>
                </a:solidFill>
                <a:latin typeface="仿宋" panose="02010609060101010101" pitchFamily="49" charset="-122"/>
                <a:ea typeface="仿宋" panose="02010609060101010101" pitchFamily="49" charset="-122"/>
              </a:rPr>
              <a:t>B.</a:t>
            </a:r>
            <a:r>
              <a:rPr lang="zh-CN" altLang="en-US" sz="1600" dirty="0" smtClean="0">
                <a:solidFill>
                  <a:srgbClr val="333333"/>
                </a:solidFill>
                <a:latin typeface="仿宋" panose="02010609060101010101" pitchFamily="49" charset="-122"/>
                <a:ea typeface="仿宋" panose="02010609060101010101" pitchFamily="49" charset="-122"/>
              </a:rPr>
              <a:t>全文搜索    </a:t>
            </a:r>
            <a:r>
              <a:rPr lang="en-US" altLang="zh-CN" sz="1600" dirty="0" smtClean="0">
                <a:solidFill>
                  <a:srgbClr val="333333"/>
                </a:solidFill>
                <a:latin typeface="仿宋" panose="02010609060101010101" pitchFamily="49" charset="-122"/>
                <a:ea typeface="仿宋" panose="02010609060101010101" pitchFamily="49" charset="-122"/>
              </a:rPr>
              <a:t>C.</a:t>
            </a:r>
            <a:r>
              <a:rPr lang="zh-CN" altLang="en-US" sz="1600" dirty="0" smtClean="0">
                <a:solidFill>
                  <a:srgbClr val="333333"/>
                </a:solidFill>
                <a:latin typeface="仿宋" panose="02010609060101010101" pitchFamily="49" charset="-122"/>
                <a:ea typeface="仿宋" panose="02010609060101010101" pitchFamily="49" charset="-122"/>
              </a:rPr>
              <a:t>元搜索    </a:t>
            </a:r>
            <a:r>
              <a:rPr lang="en-US" altLang="zh-CN" sz="1600" dirty="0" smtClean="0">
                <a:solidFill>
                  <a:srgbClr val="333333"/>
                </a:solidFill>
                <a:latin typeface="仿宋" panose="02010609060101010101" pitchFamily="49" charset="-122"/>
                <a:ea typeface="仿宋" panose="02010609060101010101" pitchFamily="49" charset="-122"/>
              </a:rPr>
              <a:t>D. </a:t>
            </a:r>
            <a:r>
              <a:rPr lang="zh-CN" altLang="en-US" sz="1600" dirty="0" smtClean="0">
                <a:solidFill>
                  <a:srgbClr val="333333"/>
                </a:solidFill>
                <a:latin typeface="仿宋" panose="02010609060101010101" pitchFamily="49" charset="-122"/>
                <a:ea typeface="仿宋" panose="02010609060101010101" pitchFamily="49" charset="-122"/>
              </a:rPr>
              <a:t>目录搜索</a:t>
            </a:r>
          </a:p>
          <a:p>
            <a:pPr eaLnBrk="1" hangingPunct="1">
              <a:lnSpc>
                <a:spcPct val="150000"/>
              </a:lnSpc>
            </a:pPr>
            <a:endParaRPr lang="zh-CN" altLang="en-US" sz="1600" dirty="0" smtClean="0">
              <a:solidFill>
                <a:srgbClr val="333333"/>
              </a:solidFill>
              <a:latin typeface="仿宋" panose="02010609060101010101" pitchFamily="49" charset="-122"/>
              <a:ea typeface="仿宋" panose="02010609060101010101" pitchFamily="49" charset="-122"/>
            </a:endParaRPr>
          </a:p>
          <a:p>
            <a:pPr eaLnBrk="1" hangingPunct="1">
              <a:lnSpc>
                <a:spcPct val="150000"/>
              </a:lnSpc>
            </a:pPr>
            <a:r>
              <a:rPr lang="en-US" altLang="zh-CN" sz="1600" dirty="0" smtClean="0">
                <a:solidFill>
                  <a:srgbClr val="333333"/>
                </a:solidFill>
                <a:latin typeface="仿宋" panose="02010609060101010101" pitchFamily="49" charset="-122"/>
                <a:ea typeface="仿宋" panose="02010609060101010101" pitchFamily="49" charset="-122"/>
              </a:rPr>
              <a:t>2.</a:t>
            </a:r>
            <a:r>
              <a:rPr lang="zh-CN" altLang="en-US" sz="1600" dirty="0" smtClean="0">
                <a:solidFill>
                  <a:srgbClr val="333333"/>
                </a:solidFill>
                <a:latin typeface="仿宋" panose="02010609060101010101" pitchFamily="49" charset="-122"/>
                <a:ea typeface="仿宋" panose="02010609060101010101" pitchFamily="49" charset="-122"/>
              </a:rPr>
              <a:t>某搜索引擎利用“机器人”或“蜘蛛”程序自动到各大网站抓取网页并以关键词方式存入自身数据库的搜索引擎是（    ）。</a:t>
            </a:r>
          </a:p>
          <a:p>
            <a:pPr eaLnBrk="1" hangingPunct="1">
              <a:lnSpc>
                <a:spcPct val="150000"/>
              </a:lnSpc>
            </a:pPr>
            <a:r>
              <a:rPr lang="en-US" altLang="zh-CN" sz="1600" dirty="0" smtClean="0">
                <a:solidFill>
                  <a:srgbClr val="333333"/>
                </a:solidFill>
                <a:latin typeface="仿宋" panose="02010609060101010101" pitchFamily="49" charset="-122"/>
                <a:ea typeface="仿宋" panose="02010609060101010101" pitchFamily="49" charset="-122"/>
              </a:rPr>
              <a:t>A.</a:t>
            </a:r>
            <a:r>
              <a:rPr lang="zh-CN" altLang="en-US" sz="1600" dirty="0" smtClean="0">
                <a:solidFill>
                  <a:srgbClr val="333333"/>
                </a:solidFill>
                <a:latin typeface="仿宋" panose="02010609060101010101" pitchFamily="49" charset="-122"/>
                <a:ea typeface="仿宋" panose="02010609060101010101" pitchFamily="49" charset="-122"/>
              </a:rPr>
              <a:t>目类搜索引擎    </a:t>
            </a:r>
            <a:r>
              <a:rPr lang="en-US" altLang="zh-CN" sz="1600" dirty="0" smtClean="0">
                <a:solidFill>
                  <a:srgbClr val="333333"/>
                </a:solidFill>
                <a:latin typeface="仿宋" panose="02010609060101010101" pitchFamily="49" charset="-122"/>
                <a:ea typeface="仿宋" panose="02010609060101010101" pitchFamily="49" charset="-122"/>
              </a:rPr>
              <a:t>B.</a:t>
            </a:r>
            <a:r>
              <a:rPr lang="zh-CN" altLang="en-US" sz="1600" dirty="0" smtClean="0">
                <a:solidFill>
                  <a:srgbClr val="333333"/>
                </a:solidFill>
                <a:latin typeface="仿宋" panose="02010609060101010101" pitchFamily="49" charset="-122"/>
                <a:ea typeface="仿宋" panose="02010609060101010101" pitchFamily="49" charset="-122"/>
              </a:rPr>
              <a:t>全文搜索    </a:t>
            </a:r>
            <a:r>
              <a:rPr lang="en-US" altLang="zh-CN" sz="1600" dirty="0" smtClean="0">
                <a:solidFill>
                  <a:srgbClr val="333333"/>
                </a:solidFill>
                <a:latin typeface="仿宋" panose="02010609060101010101" pitchFamily="49" charset="-122"/>
                <a:ea typeface="仿宋" panose="02010609060101010101" pitchFamily="49" charset="-122"/>
              </a:rPr>
              <a:t>C.</a:t>
            </a:r>
            <a:r>
              <a:rPr lang="zh-CN" altLang="en-US" sz="1600" dirty="0" smtClean="0">
                <a:solidFill>
                  <a:srgbClr val="333333"/>
                </a:solidFill>
                <a:latin typeface="仿宋" panose="02010609060101010101" pitchFamily="49" charset="-122"/>
                <a:ea typeface="仿宋" panose="02010609060101010101" pitchFamily="49" charset="-122"/>
              </a:rPr>
              <a:t>元搜索    </a:t>
            </a:r>
            <a:r>
              <a:rPr lang="en-US" altLang="zh-CN" sz="1600" dirty="0" smtClean="0">
                <a:solidFill>
                  <a:srgbClr val="333333"/>
                </a:solidFill>
                <a:latin typeface="仿宋" panose="02010609060101010101" pitchFamily="49" charset="-122"/>
                <a:ea typeface="仿宋" panose="02010609060101010101" pitchFamily="49" charset="-122"/>
              </a:rPr>
              <a:t>D. </a:t>
            </a:r>
            <a:r>
              <a:rPr lang="zh-CN" altLang="en-US" sz="1600" dirty="0" smtClean="0">
                <a:solidFill>
                  <a:srgbClr val="333333"/>
                </a:solidFill>
                <a:latin typeface="仿宋" panose="02010609060101010101" pitchFamily="49" charset="-122"/>
                <a:ea typeface="仿宋" panose="02010609060101010101" pitchFamily="49" charset="-122"/>
              </a:rPr>
              <a:t>目录搜索</a:t>
            </a:r>
          </a:p>
          <a:p>
            <a:pPr eaLnBrk="1" hangingPunct="1">
              <a:lnSpc>
                <a:spcPct val="150000"/>
              </a:lnSpc>
            </a:pPr>
            <a:endParaRPr lang="zh-CN" altLang="en-US" sz="1600" dirty="0" smtClean="0">
              <a:solidFill>
                <a:srgbClr val="333333"/>
              </a:solidFill>
              <a:latin typeface="仿宋" panose="02010609060101010101" pitchFamily="49" charset="-122"/>
              <a:ea typeface="仿宋" panose="02010609060101010101" pitchFamily="49" charset="-122"/>
            </a:endParaRPr>
          </a:p>
          <a:p>
            <a:pPr eaLnBrk="1" hangingPunct="1">
              <a:lnSpc>
                <a:spcPct val="150000"/>
              </a:lnSpc>
            </a:pPr>
            <a:r>
              <a:rPr lang="en-US" altLang="zh-CN" sz="1600" dirty="0" smtClean="0">
                <a:solidFill>
                  <a:srgbClr val="333333"/>
                </a:solidFill>
                <a:latin typeface="仿宋" panose="02010609060101010101" pitchFamily="49" charset="-122"/>
                <a:ea typeface="仿宋" panose="02010609060101010101" pitchFamily="49" charset="-122"/>
              </a:rPr>
              <a:t>3.</a:t>
            </a:r>
            <a:r>
              <a:rPr lang="zh-CN" altLang="en-US" sz="1600" dirty="0" smtClean="0">
                <a:solidFill>
                  <a:srgbClr val="333333"/>
                </a:solidFill>
                <a:latin typeface="仿宋" panose="02010609060101010101" pitchFamily="49" charset="-122"/>
                <a:ea typeface="仿宋" panose="02010609060101010101" pitchFamily="49" charset="-122"/>
              </a:rPr>
              <a:t>使用全文搜索引擎“综合性大学 </a:t>
            </a:r>
            <a:r>
              <a:rPr lang="en-US" altLang="zh-CN" sz="1600" dirty="0" smtClean="0">
                <a:solidFill>
                  <a:srgbClr val="333333"/>
                </a:solidFill>
                <a:latin typeface="仿宋" panose="02010609060101010101" pitchFamily="49" charset="-122"/>
                <a:ea typeface="仿宋" panose="02010609060101010101" pitchFamily="49" charset="-122"/>
              </a:rPr>
              <a:t>NOT </a:t>
            </a:r>
            <a:r>
              <a:rPr lang="zh-CN" altLang="en-US" sz="1600" dirty="0" smtClean="0">
                <a:solidFill>
                  <a:srgbClr val="333333"/>
                </a:solidFill>
                <a:latin typeface="仿宋" panose="02010609060101010101" pitchFamily="49" charset="-122"/>
                <a:ea typeface="仿宋" panose="02010609060101010101" pitchFamily="49" charset="-122"/>
              </a:rPr>
              <a:t>北京”表示（    ）。</a:t>
            </a:r>
          </a:p>
          <a:p>
            <a:pPr eaLnBrk="1" hangingPunct="1">
              <a:lnSpc>
                <a:spcPct val="150000"/>
              </a:lnSpc>
            </a:pPr>
            <a:r>
              <a:rPr lang="en-US" altLang="zh-CN" sz="1600" dirty="0" smtClean="0">
                <a:solidFill>
                  <a:srgbClr val="333333"/>
                </a:solidFill>
                <a:latin typeface="仿宋" panose="02010609060101010101" pitchFamily="49" charset="-122"/>
                <a:ea typeface="仿宋" panose="02010609060101010101" pitchFamily="49" charset="-122"/>
              </a:rPr>
              <a:t>A.</a:t>
            </a:r>
            <a:r>
              <a:rPr lang="zh-CN" altLang="en-US" sz="1600" dirty="0" smtClean="0">
                <a:solidFill>
                  <a:srgbClr val="333333"/>
                </a:solidFill>
                <a:latin typeface="仿宋" panose="02010609060101010101" pitchFamily="49" charset="-122"/>
                <a:ea typeface="仿宋" panose="02010609060101010101" pitchFamily="49" charset="-122"/>
              </a:rPr>
              <a:t>北京的非综合性大学            </a:t>
            </a:r>
            <a:r>
              <a:rPr lang="en-US" altLang="zh-CN" sz="1600" dirty="0" smtClean="0">
                <a:solidFill>
                  <a:srgbClr val="333333"/>
                </a:solidFill>
                <a:latin typeface="仿宋" panose="02010609060101010101" pitchFamily="49" charset="-122"/>
                <a:ea typeface="仿宋" panose="02010609060101010101" pitchFamily="49" charset="-122"/>
              </a:rPr>
              <a:t>B. </a:t>
            </a:r>
            <a:r>
              <a:rPr lang="zh-CN" altLang="en-US" sz="1600" dirty="0" smtClean="0">
                <a:solidFill>
                  <a:srgbClr val="333333"/>
                </a:solidFill>
                <a:latin typeface="仿宋" panose="02010609060101010101" pitchFamily="49" charset="-122"/>
                <a:ea typeface="仿宋" panose="02010609060101010101" pitchFamily="49" charset="-122"/>
              </a:rPr>
              <a:t>不包括北京的综合性大学</a:t>
            </a:r>
          </a:p>
          <a:p>
            <a:pPr eaLnBrk="1" hangingPunct="1">
              <a:lnSpc>
                <a:spcPct val="150000"/>
              </a:lnSpc>
            </a:pPr>
            <a:r>
              <a:rPr lang="en-US" altLang="zh-CN" sz="1600" dirty="0" smtClean="0">
                <a:solidFill>
                  <a:srgbClr val="333333"/>
                </a:solidFill>
                <a:latin typeface="仿宋" panose="02010609060101010101" pitchFamily="49" charset="-122"/>
                <a:ea typeface="仿宋" panose="02010609060101010101" pitchFamily="49" charset="-122"/>
              </a:rPr>
              <a:t>C.</a:t>
            </a:r>
            <a:r>
              <a:rPr lang="zh-CN" altLang="en-US" sz="1600" dirty="0" smtClean="0">
                <a:solidFill>
                  <a:srgbClr val="333333"/>
                </a:solidFill>
                <a:latin typeface="仿宋" panose="02010609060101010101" pitchFamily="49" charset="-122"/>
                <a:ea typeface="仿宋" panose="02010609060101010101" pitchFamily="49" charset="-122"/>
              </a:rPr>
              <a:t>北京的综合性大学              </a:t>
            </a:r>
            <a:r>
              <a:rPr lang="en-US" altLang="zh-CN" sz="1600" dirty="0" smtClean="0">
                <a:solidFill>
                  <a:srgbClr val="333333"/>
                </a:solidFill>
                <a:latin typeface="仿宋" panose="02010609060101010101" pitchFamily="49" charset="-122"/>
                <a:ea typeface="仿宋" panose="02010609060101010101" pitchFamily="49" charset="-122"/>
              </a:rPr>
              <a:t>D. </a:t>
            </a:r>
            <a:r>
              <a:rPr lang="zh-CN" altLang="en-US" sz="1600" dirty="0" smtClean="0">
                <a:solidFill>
                  <a:srgbClr val="333333"/>
                </a:solidFill>
                <a:latin typeface="仿宋" panose="02010609060101010101" pitchFamily="49" charset="-122"/>
                <a:ea typeface="仿宋" panose="02010609060101010101" pitchFamily="49" charset="-122"/>
              </a:rPr>
              <a:t>北京和综合性大学</a:t>
            </a:r>
          </a:p>
          <a:p>
            <a:pPr eaLnBrk="1" hangingPunct="1">
              <a:lnSpc>
                <a:spcPct val="150000"/>
              </a:lnSpc>
            </a:pPr>
            <a:endParaRPr lang="zh-CN" altLang="en-US" sz="1600" dirty="0" smtClean="0">
              <a:solidFill>
                <a:srgbClr val="333333"/>
              </a:solidFill>
              <a:latin typeface="仿宋" panose="02010609060101010101" pitchFamily="49" charset="-122"/>
              <a:ea typeface="仿宋" panose="02010609060101010101" pitchFamily="49" charset="-122"/>
            </a:endParaRPr>
          </a:p>
          <a:p>
            <a:pPr eaLnBrk="1" hangingPunct="1">
              <a:lnSpc>
                <a:spcPct val="150000"/>
              </a:lnSpc>
            </a:pPr>
            <a:r>
              <a:rPr lang="en-US" altLang="zh-CN" sz="1600" dirty="0" smtClean="0">
                <a:solidFill>
                  <a:srgbClr val="333333"/>
                </a:solidFill>
                <a:latin typeface="仿宋" panose="02010609060101010101" pitchFamily="49" charset="-122"/>
                <a:ea typeface="仿宋" panose="02010609060101010101" pitchFamily="49" charset="-122"/>
              </a:rPr>
              <a:t>4.</a:t>
            </a:r>
            <a:r>
              <a:rPr lang="zh-CN" altLang="en-US" sz="1600" dirty="0" smtClean="0">
                <a:solidFill>
                  <a:srgbClr val="333333"/>
                </a:solidFill>
                <a:latin typeface="仿宋" panose="02010609060101010101" pitchFamily="49" charset="-122"/>
                <a:ea typeface="仿宋" panose="02010609060101010101" pitchFamily="49" charset="-122"/>
              </a:rPr>
              <a:t>用搜索引擎查找江苏某大学信息工程系的孙峰研究员的信息，输入下面的哪个关键词最合适（　　）？</a:t>
            </a:r>
          </a:p>
          <a:p>
            <a:pPr eaLnBrk="1" hangingPunct="1">
              <a:lnSpc>
                <a:spcPct val="150000"/>
              </a:lnSpc>
            </a:pPr>
            <a:r>
              <a:rPr lang="en-US" altLang="zh-CN" sz="1600" dirty="0" smtClean="0">
                <a:solidFill>
                  <a:srgbClr val="333333"/>
                </a:solidFill>
                <a:latin typeface="仿宋" panose="02010609060101010101" pitchFamily="49" charset="-122"/>
                <a:ea typeface="仿宋" panose="02010609060101010101" pitchFamily="49" charset="-122"/>
              </a:rPr>
              <a:t>A.</a:t>
            </a:r>
            <a:r>
              <a:rPr lang="zh-CN" altLang="en-US" sz="1600" dirty="0" smtClean="0">
                <a:solidFill>
                  <a:srgbClr val="333333"/>
                </a:solidFill>
                <a:latin typeface="仿宋" panose="02010609060101010101" pitchFamily="49" charset="-122"/>
                <a:ea typeface="仿宋" panose="02010609060101010101" pitchFamily="49" charset="-122"/>
              </a:rPr>
              <a:t>孙峰研究员         　　　　　　　   </a:t>
            </a:r>
            <a:r>
              <a:rPr lang="en-US" altLang="zh-CN" sz="1600" dirty="0" smtClean="0">
                <a:solidFill>
                  <a:srgbClr val="333333"/>
                </a:solidFill>
                <a:latin typeface="仿宋" panose="02010609060101010101" pitchFamily="49" charset="-122"/>
                <a:ea typeface="仿宋" panose="02010609060101010101" pitchFamily="49" charset="-122"/>
              </a:rPr>
              <a:t>B.</a:t>
            </a:r>
            <a:r>
              <a:rPr lang="zh-CN" altLang="en-US" sz="1600" dirty="0" smtClean="0">
                <a:solidFill>
                  <a:srgbClr val="333333"/>
                </a:solidFill>
                <a:latin typeface="仿宋" panose="02010609060101010101" pitchFamily="49" charset="-122"/>
                <a:ea typeface="仿宋" panose="02010609060101010101" pitchFamily="49" charset="-122"/>
              </a:rPr>
              <a:t>孙峰　信息工程系　江苏</a:t>
            </a:r>
          </a:p>
          <a:p>
            <a:pPr eaLnBrk="1" hangingPunct="1">
              <a:lnSpc>
                <a:spcPct val="150000"/>
              </a:lnSpc>
            </a:pPr>
            <a:r>
              <a:rPr lang="en-US" altLang="zh-CN" sz="1600" dirty="0" smtClean="0">
                <a:solidFill>
                  <a:srgbClr val="333333"/>
                </a:solidFill>
                <a:latin typeface="仿宋" panose="02010609060101010101" pitchFamily="49" charset="-122"/>
                <a:ea typeface="仿宋" panose="02010609060101010101" pitchFamily="49" charset="-122"/>
              </a:rPr>
              <a:t>C.</a:t>
            </a:r>
            <a:r>
              <a:rPr lang="zh-CN" altLang="en-US" sz="1600" dirty="0" smtClean="0">
                <a:solidFill>
                  <a:srgbClr val="333333"/>
                </a:solidFill>
                <a:latin typeface="仿宋" panose="02010609060101010101" pitchFamily="49" charset="-122"/>
                <a:ea typeface="仿宋" panose="02010609060101010101" pitchFamily="49" charset="-122"/>
              </a:rPr>
              <a:t>孙峰</a:t>
            </a:r>
            <a:r>
              <a:rPr lang="en-US" altLang="zh-CN" sz="1600" dirty="0" smtClean="0">
                <a:solidFill>
                  <a:srgbClr val="333333"/>
                </a:solidFill>
                <a:latin typeface="仿宋" panose="02010609060101010101" pitchFamily="49" charset="-122"/>
                <a:ea typeface="仿宋" panose="02010609060101010101" pitchFamily="49" charset="-122"/>
              </a:rPr>
              <a:t>and</a:t>
            </a:r>
            <a:r>
              <a:rPr lang="zh-CN" altLang="en-US" sz="1600" dirty="0" smtClean="0">
                <a:solidFill>
                  <a:srgbClr val="333333"/>
                </a:solidFill>
                <a:latin typeface="仿宋" panose="02010609060101010101" pitchFamily="49" charset="-122"/>
                <a:ea typeface="仿宋" panose="02010609060101010101" pitchFamily="49" charset="-122"/>
              </a:rPr>
              <a:t>研究员</a:t>
            </a:r>
            <a:r>
              <a:rPr lang="en-US" altLang="zh-CN" sz="1600" dirty="0" smtClean="0">
                <a:solidFill>
                  <a:srgbClr val="333333"/>
                </a:solidFill>
                <a:latin typeface="仿宋" panose="02010609060101010101" pitchFamily="49" charset="-122"/>
                <a:ea typeface="仿宋" panose="02010609060101010101" pitchFamily="49" charset="-122"/>
              </a:rPr>
              <a:t>and</a:t>
            </a:r>
            <a:r>
              <a:rPr lang="zh-CN" altLang="en-US" sz="1600" dirty="0" smtClean="0">
                <a:solidFill>
                  <a:srgbClr val="333333"/>
                </a:solidFill>
                <a:latin typeface="仿宋" panose="02010609060101010101" pitchFamily="49" charset="-122"/>
                <a:ea typeface="仿宋" panose="02010609060101010101" pitchFamily="49" charset="-122"/>
              </a:rPr>
              <a:t>江苏</a:t>
            </a:r>
            <a:r>
              <a:rPr lang="en-US" altLang="zh-CN" sz="1600" dirty="0" smtClean="0">
                <a:solidFill>
                  <a:srgbClr val="333333"/>
                </a:solidFill>
                <a:latin typeface="仿宋" panose="02010609060101010101" pitchFamily="49" charset="-122"/>
                <a:ea typeface="仿宋" panose="02010609060101010101" pitchFamily="49" charset="-122"/>
              </a:rPr>
              <a:t>and</a:t>
            </a:r>
            <a:r>
              <a:rPr lang="zh-CN" altLang="en-US" sz="1600" dirty="0" smtClean="0">
                <a:solidFill>
                  <a:srgbClr val="333333"/>
                </a:solidFill>
                <a:latin typeface="仿宋" panose="02010609060101010101" pitchFamily="49" charset="-122"/>
                <a:ea typeface="仿宋" panose="02010609060101010101" pitchFamily="49" charset="-122"/>
              </a:rPr>
              <a:t>信息工程系  </a:t>
            </a:r>
            <a:r>
              <a:rPr lang="en-US" altLang="zh-CN" sz="1600" dirty="0" smtClean="0">
                <a:solidFill>
                  <a:srgbClr val="333333"/>
                </a:solidFill>
                <a:latin typeface="仿宋" panose="02010609060101010101" pitchFamily="49" charset="-122"/>
                <a:ea typeface="仿宋" panose="02010609060101010101" pitchFamily="49" charset="-122"/>
              </a:rPr>
              <a:t>D. </a:t>
            </a:r>
            <a:r>
              <a:rPr lang="zh-CN" altLang="en-US" sz="1600" dirty="0" smtClean="0">
                <a:solidFill>
                  <a:srgbClr val="333333"/>
                </a:solidFill>
                <a:latin typeface="仿宋" panose="02010609060101010101" pitchFamily="49" charset="-122"/>
                <a:ea typeface="仿宋" panose="02010609060101010101" pitchFamily="49" charset="-122"/>
              </a:rPr>
              <a:t>信息工程系</a:t>
            </a:r>
            <a:r>
              <a:rPr lang="en-US" altLang="zh-CN" sz="1600" dirty="0" smtClean="0">
                <a:solidFill>
                  <a:srgbClr val="333333"/>
                </a:solidFill>
                <a:latin typeface="仿宋" panose="02010609060101010101" pitchFamily="49" charset="-122"/>
                <a:ea typeface="仿宋" panose="02010609060101010101" pitchFamily="49" charset="-122"/>
              </a:rPr>
              <a:t>or</a:t>
            </a:r>
            <a:r>
              <a:rPr lang="zh-CN" altLang="en-US" sz="1600" dirty="0" smtClean="0">
                <a:solidFill>
                  <a:srgbClr val="333333"/>
                </a:solidFill>
                <a:latin typeface="仿宋" panose="02010609060101010101" pitchFamily="49" charset="-122"/>
                <a:ea typeface="仿宋" panose="02010609060101010101" pitchFamily="49" charset="-122"/>
              </a:rPr>
              <a:t>孙峰研究员</a:t>
            </a:r>
          </a:p>
        </p:txBody>
      </p:sp>
    </p:spTree>
    <p:extLst>
      <p:ext uri="{BB962C8B-B14F-4D97-AF65-F5344CB8AC3E}">
        <p14:creationId xmlns="" xmlns:p14="http://schemas.microsoft.com/office/powerpoint/2010/main" val="29965528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txBox="1">
            <a:spLocks noChangeArrowheads="1"/>
          </p:cNvSpPr>
          <p:nvPr/>
        </p:nvSpPr>
        <p:spPr bwMode="auto">
          <a:xfrm>
            <a:off x="1319213" y="981075"/>
            <a:ext cx="7772400" cy="3168650"/>
          </a:xfrm>
          <a:prstGeom prst="rect">
            <a:avLst/>
          </a:prstGeom>
          <a:noFill/>
          <a:ln w="9525">
            <a:noFill/>
            <a:miter lim="800000"/>
            <a:headEnd/>
            <a:tailEnd/>
          </a:ln>
          <a:effectLst/>
        </p:spPr>
        <p:txBody>
          <a:bodyPr anchor="ctr"/>
          <a:lstStyle/>
          <a:p>
            <a:pPr>
              <a:lnSpc>
                <a:spcPct val="250000"/>
              </a:lnSpc>
              <a:defRPr/>
            </a:pPr>
            <a:r>
              <a:rPr lang="zh-CN" altLang="en-US" sz="4000" kern="0" dirty="0">
                <a:solidFill>
                  <a:srgbClr val="0070C0"/>
                </a:solidFill>
                <a:effectLst>
                  <a:outerShdw blurRad="38100" dist="38100" dir="2700000" algn="tl">
                    <a:srgbClr val="000000">
                      <a:alpha val="43137"/>
                    </a:srgbClr>
                  </a:outerShdw>
                </a:effectLst>
                <a:latin typeface="+mj-lt"/>
                <a:ea typeface="微软雅黑" pitchFamily="34" charset="-122"/>
                <a:cs typeface="+mj-cs"/>
              </a:rPr>
              <a:t>第二章： 信息获取</a:t>
            </a:r>
            <a:endParaRPr lang="en-US" altLang="zh-CN" sz="4000" kern="0" dirty="0">
              <a:solidFill>
                <a:srgbClr val="0070C0"/>
              </a:solidFill>
              <a:effectLst>
                <a:outerShdw blurRad="38100" dist="38100" dir="2700000" algn="tl">
                  <a:srgbClr val="000000">
                    <a:alpha val="43137"/>
                  </a:srgbClr>
                </a:outerShdw>
              </a:effectLst>
              <a:latin typeface="+mj-lt"/>
              <a:ea typeface="微软雅黑" pitchFamily="34" charset="-122"/>
              <a:cs typeface="+mj-cs"/>
            </a:endParaRPr>
          </a:p>
          <a:p>
            <a:pPr>
              <a:lnSpc>
                <a:spcPct val="150000"/>
              </a:lnSpc>
              <a:defRPr/>
            </a:pPr>
            <a:r>
              <a:rPr lang="en-US" altLang="zh-CN" sz="2000" kern="0" dirty="0">
                <a:solidFill>
                  <a:schemeClr val="bg1">
                    <a:lumMod val="50000"/>
                  </a:schemeClr>
                </a:solidFill>
                <a:latin typeface="+mj-lt"/>
                <a:ea typeface="微软雅黑" pitchFamily="34" charset="-122"/>
                <a:cs typeface="+mj-cs"/>
              </a:rPr>
              <a:t>    </a:t>
            </a:r>
            <a:r>
              <a:rPr lang="en-US" altLang="zh-CN" sz="2000" kern="0" dirty="0">
                <a:solidFill>
                  <a:srgbClr val="DFE19F"/>
                </a:solidFill>
                <a:latin typeface="+mj-lt"/>
                <a:ea typeface="微软雅黑" pitchFamily="34" charset="-122"/>
                <a:cs typeface="+mj-cs"/>
              </a:rPr>
              <a:t>2.1</a:t>
            </a:r>
            <a:r>
              <a:rPr lang="zh-CN" altLang="en-US" sz="2000" kern="0" dirty="0">
                <a:solidFill>
                  <a:srgbClr val="DFE19F"/>
                </a:solidFill>
                <a:latin typeface="+mj-lt"/>
                <a:ea typeface="微软雅黑" pitchFamily="34" charset="-122"/>
                <a:cs typeface="+mj-cs"/>
              </a:rPr>
              <a:t> 信息获取的一般过程</a:t>
            </a:r>
            <a:endParaRPr lang="en-US" altLang="zh-CN" sz="2000" kern="0" dirty="0">
              <a:solidFill>
                <a:srgbClr val="DFE19F"/>
              </a:solidFill>
              <a:latin typeface="+mj-lt"/>
              <a:ea typeface="微软雅黑" pitchFamily="34" charset="-122"/>
              <a:cs typeface="+mj-cs"/>
            </a:endParaRPr>
          </a:p>
          <a:p>
            <a:pPr>
              <a:lnSpc>
                <a:spcPct val="150000"/>
              </a:lnSpc>
              <a:defRPr/>
            </a:pPr>
            <a:r>
              <a:rPr lang="en-US" altLang="zh-CN" sz="2000" kern="0" dirty="0">
                <a:solidFill>
                  <a:schemeClr val="bg1">
                    <a:lumMod val="50000"/>
                  </a:schemeClr>
                </a:solidFill>
                <a:latin typeface="+mj-lt"/>
                <a:ea typeface="微软雅黑" pitchFamily="34" charset="-122"/>
                <a:cs typeface="+mj-cs"/>
              </a:rPr>
              <a:t>    </a:t>
            </a:r>
            <a:r>
              <a:rPr lang="en-US" altLang="zh-CN" sz="2000" kern="0" dirty="0">
                <a:solidFill>
                  <a:srgbClr val="DFE19F"/>
                </a:solidFill>
                <a:latin typeface="+mj-lt"/>
                <a:ea typeface="微软雅黑" pitchFamily="34" charset="-122"/>
                <a:cs typeface="+mj-cs"/>
              </a:rPr>
              <a:t>2.2 </a:t>
            </a:r>
            <a:r>
              <a:rPr lang="zh-CN" altLang="en-US" sz="2000" kern="0" dirty="0">
                <a:solidFill>
                  <a:srgbClr val="DFE19F"/>
                </a:solidFill>
                <a:latin typeface="+mj-lt"/>
                <a:ea typeface="微软雅黑" pitchFamily="34" charset="-122"/>
                <a:cs typeface="+mj-cs"/>
              </a:rPr>
              <a:t>因特网信息的查找</a:t>
            </a:r>
            <a:endParaRPr lang="en-US" altLang="zh-CN" sz="2000" kern="0" dirty="0">
              <a:solidFill>
                <a:srgbClr val="DFE19F"/>
              </a:solidFill>
              <a:latin typeface="+mj-lt"/>
              <a:ea typeface="微软雅黑" pitchFamily="34" charset="-122"/>
              <a:cs typeface="+mj-cs"/>
            </a:endParaRPr>
          </a:p>
          <a:p>
            <a:pPr>
              <a:lnSpc>
                <a:spcPct val="150000"/>
              </a:lnSpc>
              <a:defRPr/>
            </a:pPr>
            <a:r>
              <a:rPr lang="en-US" altLang="zh-CN" sz="2000" kern="0" dirty="0">
                <a:solidFill>
                  <a:schemeClr val="bg1">
                    <a:lumMod val="50000"/>
                  </a:schemeClr>
                </a:solidFill>
                <a:latin typeface="+mj-lt"/>
                <a:ea typeface="微软雅黑" pitchFamily="34" charset="-122"/>
                <a:cs typeface="+mj-cs"/>
              </a:rPr>
              <a:t>    </a:t>
            </a:r>
            <a:r>
              <a:rPr lang="en-US" altLang="zh-CN" sz="2000" kern="0" dirty="0">
                <a:solidFill>
                  <a:srgbClr val="FF0000"/>
                </a:solidFill>
                <a:latin typeface="+mj-lt"/>
                <a:ea typeface="微软雅黑" pitchFamily="34" charset="-122"/>
                <a:cs typeface="+mj-cs"/>
              </a:rPr>
              <a:t>2.3 </a:t>
            </a:r>
            <a:r>
              <a:rPr lang="zh-CN" altLang="en-US" sz="2000" kern="0" dirty="0">
                <a:solidFill>
                  <a:srgbClr val="FF0000"/>
                </a:solidFill>
                <a:latin typeface="+mj-lt"/>
                <a:ea typeface="微软雅黑" pitchFamily="34" charset="-122"/>
                <a:cs typeface="+mj-cs"/>
              </a:rPr>
              <a:t>文件的下载</a:t>
            </a:r>
            <a:endParaRPr lang="en-US" altLang="zh-CN" sz="2000" kern="0" dirty="0">
              <a:solidFill>
                <a:srgbClr val="FF0000"/>
              </a:solidFill>
              <a:latin typeface="+mj-lt"/>
              <a:ea typeface="微软雅黑" pitchFamily="34" charset="-122"/>
              <a:cs typeface="+mj-cs"/>
            </a:endParaRPr>
          </a:p>
          <a:p>
            <a:pPr>
              <a:lnSpc>
                <a:spcPct val="150000"/>
              </a:lnSpc>
              <a:defRPr/>
            </a:pPr>
            <a:r>
              <a:rPr lang="en-US" altLang="zh-CN" sz="2000" kern="0" dirty="0">
                <a:solidFill>
                  <a:schemeClr val="bg1">
                    <a:lumMod val="50000"/>
                  </a:schemeClr>
                </a:solidFill>
                <a:latin typeface="+mj-lt"/>
                <a:ea typeface="微软雅黑" pitchFamily="34" charset="-122"/>
                <a:cs typeface="+mj-cs"/>
              </a:rPr>
              <a:t>    2.4 </a:t>
            </a:r>
            <a:r>
              <a:rPr lang="zh-CN" altLang="en-US" sz="2000" kern="0" dirty="0">
                <a:solidFill>
                  <a:schemeClr val="bg1">
                    <a:lumMod val="50000"/>
                  </a:schemeClr>
                </a:solidFill>
                <a:latin typeface="+mj-lt"/>
                <a:ea typeface="微软雅黑" pitchFamily="34" charset="-122"/>
                <a:cs typeface="+mj-cs"/>
              </a:rPr>
              <a:t>网络数据库的信息检索</a:t>
            </a:r>
          </a:p>
        </p:txBody>
      </p:sp>
      <p:sp>
        <p:nvSpPr>
          <p:cNvPr id="3" name="矩形 2"/>
          <p:cNvSpPr/>
          <p:nvPr/>
        </p:nvSpPr>
        <p:spPr>
          <a:xfrm>
            <a:off x="395288" y="0"/>
            <a:ext cx="7993062" cy="1431925"/>
          </a:xfrm>
          <a:prstGeom prst="rect">
            <a:avLst/>
          </a:prstGeom>
        </p:spPr>
        <p:txBody>
          <a:bodyPr>
            <a:spAutoFit/>
          </a:bodyPr>
          <a:lstStyle/>
          <a:p>
            <a:pPr>
              <a:lnSpc>
                <a:spcPct val="250000"/>
              </a:lnSpc>
              <a:defRPr/>
            </a:pPr>
            <a:r>
              <a:rPr lang="en-US" altLang="zh-CN" sz="2400" kern="0" dirty="0">
                <a:solidFill>
                  <a:schemeClr val="accent2">
                    <a:lumMod val="50000"/>
                  </a:schemeClr>
                </a:solidFill>
                <a:latin typeface="微软雅黑" panose="020B0503020204020204" pitchFamily="34" charset="-122"/>
                <a:ea typeface="微软雅黑" panose="020B0503020204020204" pitchFamily="34" charset="-122"/>
              </a:rPr>
              <a:t>《</a:t>
            </a:r>
            <a:r>
              <a:rPr lang="zh-CN" altLang="en-US" sz="2400" kern="0" dirty="0">
                <a:solidFill>
                  <a:schemeClr val="accent2">
                    <a:lumMod val="50000"/>
                  </a:schemeClr>
                </a:solidFill>
                <a:latin typeface="微软雅黑" panose="020B0503020204020204" pitchFamily="34" charset="-122"/>
                <a:ea typeface="微软雅黑" panose="020B0503020204020204" pitchFamily="34" charset="-122"/>
              </a:rPr>
              <a:t>信息技术基础</a:t>
            </a:r>
            <a:r>
              <a:rPr lang="en-US" altLang="zh-CN" sz="2400" kern="0" dirty="0">
                <a:solidFill>
                  <a:schemeClr val="accent2">
                    <a:lumMod val="50000"/>
                  </a:schemeClr>
                </a:solidFill>
                <a:latin typeface="微软雅黑" panose="020B0503020204020204" pitchFamily="34" charset="-122"/>
                <a:ea typeface="微软雅黑" panose="020B0503020204020204" pitchFamily="34" charset="-122"/>
              </a:rPr>
              <a:t>》</a:t>
            </a:r>
            <a:r>
              <a:rPr lang="zh-CN" altLang="en-US" sz="2400" kern="0" dirty="0">
                <a:solidFill>
                  <a:schemeClr val="accent2">
                    <a:lumMod val="50000"/>
                  </a:schemeClr>
                </a:solidFill>
                <a:latin typeface="微软雅黑" panose="020B0503020204020204" pitchFamily="34" charset="-122"/>
                <a:ea typeface="微软雅黑" panose="020B0503020204020204" pitchFamily="34" charset="-122"/>
              </a:rPr>
              <a:t>（必修）</a:t>
            </a:r>
            <a:endParaRPr lang="en-US" altLang="zh-CN" sz="2400" kern="0" dirty="0">
              <a:solidFill>
                <a:schemeClr val="accent2">
                  <a:lumMod val="50000"/>
                </a:schemeClr>
              </a:solidFill>
              <a:latin typeface="微软雅黑" panose="020B0503020204020204" pitchFamily="34" charset="-122"/>
              <a:ea typeface="微软雅黑" panose="020B0503020204020204" pitchFamily="34" charset="-122"/>
            </a:endParaRPr>
          </a:p>
          <a:p>
            <a:pPr>
              <a:lnSpc>
                <a:spcPct val="150000"/>
              </a:lnSpc>
              <a:defRPr/>
            </a:pPr>
            <a:r>
              <a:rPr lang="zh-CN" altLang="en-US" kern="0" dirty="0">
                <a:effectLst>
                  <a:outerShdw blurRad="38100" dist="38100" dir="2700000" algn="tl">
                    <a:srgbClr val="000000">
                      <a:alpha val="43137"/>
                    </a:srgbClr>
                  </a:outerShdw>
                </a:effectLst>
                <a:ea typeface="微软雅黑" pitchFamily="34" charset="-122"/>
              </a:rPr>
              <a:t>   </a:t>
            </a:r>
            <a:endParaRPr lang="zh-CN" altLang="en-US" kern="0" dirty="0">
              <a:solidFill>
                <a:schemeClr val="bg1">
                  <a:lumMod val="50000"/>
                </a:schemeClr>
              </a:solidFill>
              <a:effectLst>
                <a:outerShdw blurRad="38100" dist="38100" dir="2700000" algn="tl">
                  <a:srgbClr val="000000">
                    <a:alpha val="43137"/>
                  </a:srgbClr>
                </a:outerShdw>
              </a:effectLst>
              <a:ea typeface="微软雅黑" pitchFamily="34" charset="-122"/>
            </a:endParaRPr>
          </a:p>
        </p:txBody>
      </p:sp>
    </p:spTree>
    <p:extLst>
      <p:ext uri="{BB962C8B-B14F-4D97-AF65-F5344CB8AC3E}">
        <p14:creationId xmlns="" xmlns:p14="http://schemas.microsoft.com/office/powerpoint/2010/main" val="223996206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hape 120"/>
          <p:cNvSpPr>
            <a:spLocks noChangeArrowheads="1"/>
          </p:cNvSpPr>
          <p:nvPr/>
        </p:nvSpPr>
        <p:spPr bwMode="auto">
          <a:xfrm>
            <a:off x="900113" y="765175"/>
            <a:ext cx="4247951"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400000"/>
                <a:headEnd/>
                <a:tailEnd/>
              </a14:hiddenLine>
            </a:ext>
          </a:extLst>
        </p:spPr>
        <p:txBody>
          <a:bodyPr wrap="square" lIns="0" tIns="0" rIns="0" bIns="0">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r>
              <a:rPr lang="zh-CN" altLang="en-US" sz="2400" dirty="0" smtClean="0">
                <a:latin typeface="微软雅黑" pitchFamily="34" charset="-122"/>
                <a:ea typeface="微软雅黑" pitchFamily="34" charset="-122"/>
                <a:sym typeface="微软雅黑" pitchFamily="34" charset="-122"/>
              </a:rPr>
              <a:t>文件（</a:t>
            </a:r>
            <a:r>
              <a:rPr lang="en-US" altLang="zh-CN" sz="2400" dirty="0" smtClean="0">
                <a:latin typeface="微软雅黑" pitchFamily="34" charset="-122"/>
                <a:ea typeface="微软雅黑" pitchFamily="34" charset="-122"/>
                <a:sym typeface="微软雅黑" pitchFamily="34" charset="-122"/>
              </a:rPr>
              <a:t>file</a:t>
            </a:r>
            <a:r>
              <a:rPr lang="zh-CN" altLang="en-US" sz="2400" dirty="0" smtClean="0">
                <a:latin typeface="微软雅黑" pitchFamily="34" charset="-122"/>
                <a:ea typeface="微软雅黑" pitchFamily="34" charset="-122"/>
                <a:sym typeface="微软雅黑" pitchFamily="34" charset="-122"/>
              </a:rPr>
              <a:t>）的概念： </a:t>
            </a:r>
          </a:p>
        </p:txBody>
      </p:sp>
      <p:sp>
        <p:nvSpPr>
          <p:cNvPr id="9" name="Text Box 3"/>
          <p:cNvSpPr txBox="1">
            <a:spLocks noChangeArrowheads="1"/>
          </p:cNvSpPr>
          <p:nvPr/>
        </p:nvSpPr>
        <p:spPr bwMode="auto">
          <a:xfrm>
            <a:off x="909657" y="1412776"/>
            <a:ext cx="7190735" cy="341632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marL="342900" indent="-342900" eaLnBrk="1" hangingPunct="1">
              <a:lnSpc>
                <a:spcPct val="150000"/>
              </a:lnSpc>
              <a:buFont typeface="Arial" panose="020B0604020202020204" pitchFamily="34" charset="0"/>
              <a:buChar char="•"/>
            </a:pPr>
            <a:r>
              <a:rPr lang="zh-CN" altLang="en-US" sz="2400" dirty="0" smtClean="0">
                <a:solidFill>
                  <a:srgbClr val="333333"/>
                </a:solidFill>
                <a:latin typeface="仿宋" panose="02010609060101010101" pitchFamily="49" charset="-122"/>
                <a:ea typeface="仿宋" panose="02010609060101010101" pitchFamily="49" charset="-122"/>
              </a:rPr>
              <a:t>计算机中的文件，它是用文件名来标识的一组相关信息的集合体，计算机中的信息通常以文件的形式在存储器中保存的。</a:t>
            </a:r>
            <a:endParaRPr lang="en-US" altLang="zh-CN" sz="2400" dirty="0" smtClean="0">
              <a:solidFill>
                <a:srgbClr val="333333"/>
              </a:solidFill>
              <a:latin typeface="仿宋" panose="02010609060101010101" pitchFamily="49" charset="-122"/>
              <a:ea typeface="仿宋" panose="02010609060101010101" pitchFamily="49" charset="-122"/>
            </a:endParaRPr>
          </a:p>
          <a:p>
            <a:pPr marL="342900" indent="-342900" eaLnBrk="1" hangingPunct="1">
              <a:lnSpc>
                <a:spcPct val="150000"/>
              </a:lnSpc>
              <a:buFont typeface="Arial" panose="020B0604020202020204" pitchFamily="34" charset="0"/>
              <a:buChar char="•"/>
            </a:pPr>
            <a:r>
              <a:rPr lang="zh-CN" altLang="en-US" sz="2400" dirty="0" smtClean="0">
                <a:solidFill>
                  <a:srgbClr val="333333"/>
                </a:solidFill>
                <a:latin typeface="仿宋" panose="02010609060101010101" pitchFamily="49" charset="-122"/>
                <a:ea typeface="仿宋" panose="02010609060101010101" pitchFamily="49" charset="-122"/>
              </a:rPr>
              <a:t>文件是数字化资源的主要存在形式，也是人们管理计算机信息的重要方式。</a:t>
            </a:r>
          </a:p>
          <a:p>
            <a:pPr marL="342900" indent="-342900" eaLnBrk="1" hangingPunct="1">
              <a:lnSpc>
                <a:spcPct val="150000"/>
              </a:lnSpc>
              <a:buFont typeface="Arial" panose="020B0604020202020204" pitchFamily="34" charset="0"/>
              <a:buChar char="•"/>
            </a:pPr>
            <a:endParaRPr lang="zh-CN" altLang="en-US" sz="2400" dirty="0" smtClean="0">
              <a:solidFill>
                <a:srgbClr val="333333"/>
              </a:solidFill>
              <a:latin typeface="仿宋" panose="02010609060101010101" pitchFamily="49" charset="-122"/>
              <a:ea typeface="仿宋" panose="02010609060101010101" pitchFamily="49" charset="-122"/>
            </a:endParaRPr>
          </a:p>
        </p:txBody>
      </p:sp>
    </p:spTree>
    <p:extLst>
      <p:ext uri="{BB962C8B-B14F-4D97-AF65-F5344CB8AC3E}">
        <p14:creationId xmlns="" xmlns:p14="http://schemas.microsoft.com/office/powerpoint/2010/main" val="41344620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hape 120"/>
          <p:cNvSpPr>
            <a:spLocks noChangeArrowheads="1"/>
          </p:cNvSpPr>
          <p:nvPr/>
        </p:nvSpPr>
        <p:spPr bwMode="auto">
          <a:xfrm>
            <a:off x="778256" y="404664"/>
            <a:ext cx="7632327" cy="138499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400000"/>
                <a:headEnd/>
                <a:tailEnd/>
              </a14:hiddenLine>
            </a:ext>
          </a:extLst>
        </p:spPr>
        <p:txBody>
          <a:bodyPr wrap="square" lIns="0" tIns="0" rIns="0" bIns="0">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lnSpc>
                <a:spcPct val="200000"/>
              </a:lnSpc>
            </a:pPr>
            <a:r>
              <a:rPr lang="zh-CN" altLang="en-US" sz="2400" dirty="0" smtClean="0">
                <a:latin typeface="微软雅黑" pitchFamily="34" charset="-122"/>
                <a:ea typeface="微软雅黑" pitchFamily="34" charset="-122"/>
                <a:sym typeface="微软雅黑" pitchFamily="34" charset="-122"/>
              </a:rPr>
              <a:t>文件的重要属性：</a:t>
            </a:r>
            <a:endParaRPr lang="en-US" altLang="zh-CN" sz="2400" dirty="0" smtClean="0">
              <a:latin typeface="微软雅黑" pitchFamily="34" charset="-122"/>
              <a:ea typeface="微软雅黑" pitchFamily="34" charset="-122"/>
              <a:sym typeface="微软雅黑" pitchFamily="34" charset="-122"/>
            </a:endParaRPr>
          </a:p>
          <a:p>
            <a:pPr eaLnBrk="1" hangingPunct="1"/>
            <a:r>
              <a:rPr lang="en-US" altLang="zh-CN" dirty="0" smtClean="0">
                <a:latin typeface="微软雅黑" pitchFamily="34" charset="-122"/>
                <a:ea typeface="微软雅黑" pitchFamily="34" charset="-122"/>
                <a:sym typeface="微软雅黑" pitchFamily="34" charset="-122"/>
              </a:rPr>
              <a:t>——</a:t>
            </a:r>
            <a:r>
              <a:rPr lang="zh-CN" altLang="en-US" dirty="0" smtClean="0">
                <a:solidFill>
                  <a:srgbClr val="333333"/>
                </a:solidFill>
                <a:latin typeface="微软雅黑" panose="020B0503020204020204" pitchFamily="34" charset="-122"/>
                <a:ea typeface="微软雅黑" panose="020B0503020204020204" pitchFamily="34" charset="-122"/>
              </a:rPr>
              <a:t>对于网络下载来说，文件最重要的属性是</a:t>
            </a:r>
            <a:r>
              <a:rPr lang="zh-CN" altLang="en-US" dirty="0" smtClean="0">
                <a:solidFill>
                  <a:srgbClr val="C00000"/>
                </a:solidFill>
                <a:latin typeface="微软雅黑" panose="020B0503020204020204" pitchFamily="34" charset="-122"/>
                <a:ea typeface="微软雅黑" panose="020B0503020204020204" pitchFamily="34" charset="-122"/>
              </a:rPr>
              <a:t>文件名</a:t>
            </a:r>
            <a:r>
              <a:rPr lang="zh-CN" altLang="en-US" dirty="0" smtClean="0">
                <a:solidFill>
                  <a:srgbClr val="333333"/>
                </a:solidFill>
                <a:latin typeface="微软雅黑" panose="020B0503020204020204" pitchFamily="34" charset="-122"/>
                <a:ea typeface="微软雅黑" panose="020B0503020204020204" pitchFamily="34" charset="-122"/>
              </a:rPr>
              <a:t>、</a:t>
            </a:r>
            <a:r>
              <a:rPr lang="zh-CN" altLang="en-US" dirty="0" smtClean="0">
                <a:solidFill>
                  <a:srgbClr val="C00000"/>
                </a:solidFill>
                <a:latin typeface="微软雅黑" panose="020B0503020204020204" pitchFamily="34" charset="-122"/>
                <a:ea typeface="微软雅黑" panose="020B0503020204020204" pitchFamily="34" charset="-122"/>
              </a:rPr>
              <a:t>存储位置</a:t>
            </a:r>
            <a:r>
              <a:rPr lang="zh-CN" altLang="en-US" dirty="0" smtClean="0">
                <a:solidFill>
                  <a:srgbClr val="333333"/>
                </a:solidFill>
                <a:latin typeface="微软雅黑" panose="020B0503020204020204" pitchFamily="34" charset="-122"/>
                <a:ea typeface="微软雅黑" panose="020B0503020204020204" pitchFamily="34" charset="-122"/>
              </a:rPr>
              <a:t>和</a:t>
            </a:r>
            <a:r>
              <a:rPr lang="zh-CN" altLang="en-US" dirty="0" smtClean="0">
                <a:solidFill>
                  <a:srgbClr val="C00000"/>
                </a:solidFill>
                <a:latin typeface="微软雅黑" panose="020B0503020204020204" pitchFamily="34" charset="-122"/>
                <a:ea typeface="微软雅黑" panose="020B0503020204020204" pitchFamily="34" charset="-122"/>
              </a:rPr>
              <a:t>内容</a:t>
            </a:r>
            <a:r>
              <a:rPr lang="zh-CN" altLang="en-US" dirty="0" smtClean="0">
                <a:solidFill>
                  <a:srgbClr val="333333"/>
                </a:solidFill>
                <a:latin typeface="微软雅黑" panose="020B0503020204020204" pitchFamily="34" charset="-122"/>
                <a:ea typeface="微软雅黑" panose="020B0503020204020204" pitchFamily="34" charset="-122"/>
              </a:rPr>
              <a:t>。</a:t>
            </a:r>
            <a:endParaRPr lang="en-US" altLang="zh-CN" dirty="0" smtClean="0">
              <a:solidFill>
                <a:srgbClr val="333333"/>
              </a:solidFill>
              <a:latin typeface="微软雅黑" panose="020B0503020204020204" pitchFamily="34" charset="-122"/>
              <a:ea typeface="微软雅黑" panose="020B0503020204020204" pitchFamily="34" charset="-122"/>
            </a:endParaRPr>
          </a:p>
          <a:p>
            <a:pPr eaLnBrk="1" hangingPunct="1"/>
            <a:endParaRPr lang="zh-CN" altLang="en-US" sz="2400" dirty="0" smtClean="0">
              <a:latin typeface="微软雅黑" pitchFamily="34" charset="-122"/>
              <a:ea typeface="微软雅黑" pitchFamily="34" charset="-122"/>
              <a:sym typeface="微软雅黑" pitchFamily="34" charset="-122"/>
            </a:endParaRPr>
          </a:p>
        </p:txBody>
      </p:sp>
      <p:sp>
        <p:nvSpPr>
          <p:cNvPr id="9" name="Text Box 3"/>
          <p:cNvSpPr txBox="1">
            <a:spLocks noChangeArrowheads="1"/>
          </p:cNvSpPr>
          <p:nvPr/>
        </p:nvSpPr>
        <p:spPr bwMode="auto">
          <a:xfrm>
            <a:off x="898996" y="2377660"/>
            <a:ext cx="7190735" cy="55399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marL="342900" indent="-342900" eaLnBrk="1" hangingPunct="1">
              <a:lnSpc>
                <a:spcPct val="150000"/>
              </a:lnSpc>
              <a:buFont typeface="Arial" panose="020B0604020202020204" pitchFamily="34" charset="0"/>
              <a:buChar char="•"/>
            </a:pPr>
            <a:r>
              <a:rPr lang="zh-CN" altLang="en-US" sz="2000" dirty="0" smtClean="0">
                <a:solidFill>
                  <a:srgbClr val="333333"/>
                </a:solidFill>
                <a:latin typeface="仿宋" panose="02010609060101010101" pitchFamily="49" charset="-122"/>
                <a:ea typeface="仿宋" panose="02010609060101010101" pitchFamily="49" charset="-122"/>
              </a:rPr>
              <a:t>通常由</a:t>
            </a:r>
            <a:r>
              <a:rPr lang="zh-CN" altLang="en-US" sz="2000" dirty="0" smtClean="0">
                <a:solidFill>
                  <a:srgbClr val="C00000"/>
                </a:solidFill>
                <a:latin typeface="仿宋" panose="02010609060101010101" pitchFamily="49" charset="-122"/>
                <a:ea typeface="仿宋" panose="02010609060101010101" pitchFamily="49" charset="-122"/>
              </a:rPr>
              <a:t>主名</a:t>
            </a:r>
            <a:r>
              <a:rPr lang="zh-CN" altLang="en-US" sz="2000" dirty="0" smtClean="0">
                <a:solidFill>
                  <a:srgbClr val="333333"/>
                </a:solidFill>
                <a:latin typeface="仿宋" panose="02010609060101010101" pitchFamily="49" charset="-122"/>
                <a:ea typeface="仿宋" panose="02010609060101010101" pitchFamily="49" charset="-122"/>
              </a:rPr>
              <a:t>和</a:t>
            </a:r>
            <a:r>
              <a:rPr lang="zh-CN" altLang="en-US" sz="2000" dirty="0" smtClean="0">
                <a:solidFill>
                  <a:srgbClr val="C00000"/>
                </a:solidFill>
                <a:latin typeface="仿宋" panose="02010609060101010101" pitchFamily="49" charset="-122"/>
                <a:ea typeface="仿宋" panose="02010609060101010101" pitchFamily="49" charset="-122"/>
              </a:rPr>
              <a:t>扩展名</a:t>
            </a:r>
            <a:r>
              <a:rPr lang="zh-CN" altLang="en-US" sz="2000" dirty="0" smtClean="0">
                <a:solidFill>
                  <a:srgbClr val="333333"/>
                </a:solidFill>
                <a:latin typeface="仿宋" panose="02010609060101010101" pitchFamily="49" charset="-122"/>
                <a:ea typeface="仿宋" panose="02010609060101010101" pitchFamily="49" charset="-122"/>
              </a:rPr>
              <a:t>组成，中间用“</a:t>
            </a:r>
            <a:r>
              <a:rPr lang="en-US" altLang="zh-CN" sz="2000" dirty="0" smtClean="0">
                <a:solidFill>
                  <a:srgbClr val="333333"/>
                </a:solidFill>
                <a:latin typeface="仿宋" panose="02010609060101010101" pitchFamily="49" charset="-122"/>
                <a:ea typeface="仿宋" panose="02010609060101010101" pitchFamily="49" charset="-122"/>
              </a:rPr>
              <a:t>.”</a:t>
            </a:r>
            <a:r>
              <a:rPr lang="zh-CN" altLang="en-US" sz="2000" dirty="0" smtClean="0">
                <a:solidFill>
                  <a:srgbClr val="333333"/>
                </a:solidFill>
                <a:latin typeface="仿宋" panose="02010609060101010101" pitchFamily="49" charset="-122"/>
                <a:ea typeface="仿宋" panose="02010609060101010101" pitchFamily="49" charset="-122"/>
              </a:rPr>
              <a:t>隔开。</a:t>
            </a:r>
          </a:p>
        </p:txBody>
      </p:sp>
      <p:sp>
        <p:nvSpPr>
          <p:cNvPr id="5" name="Rectangle 6"/>
          <p:cNvSpPr>
            <a:spLocks noChangeArrowheads="1"/>
          </p:cNvSpPr>
          <p:nvPr/>
        </p:nvSpPr>
        <p:spPr bwMode="auto">
          <a:xfrm>
            <a:off x="5839020" y="6370639"/>
            <a:ext cx="1636713" cy="3667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a:solidFill>
                  <a:schemeClr val="tx1"/>
                </a:solidFill>
                <a:ea typeface="宋体" pitchFamily="2" charset="-122"/>
              </a:rPr>
              <a:t> </a:t>
            </a:r>
          </a:p>
        </p:txBody>
      </p:sp>
      <p:grpSp>
        <p:nvGrpSpPr>
          <p:cNvPr id="6" name="Group 20"/>
          <p:cNvGrpSpPr>
            <a:grpSpLocks/>
          </p:cNvGrpSpPr>
          <p:nvPr/>
        </p:nvGrpSpPr>
        <p:grpSpPr bwMode="auto">
          <a:xfrm>
            <a:off x="3858097" y="3284984"/>
            <a:ext cx="3019425" cy="703263"/>
            <a:chOff x="327" y="1168"/>
            <a:chExt cx="1902" cy="443"/>
          </a:xfrm>
        </p:grpSpPr>
        <p:sp>
          <p:nvSpPr>
            <p:cNvPr id="7" name="Text Box 5"/>
            <p:cNvSpPr txBox="1">
              <a:spLocks noChangeArrowheads="1"/>
            </p:cNvSpPr>
            <p:nvPr/>
          </p:nvSpPr>
          <p:spPr bwMode="auto">
            <a:xfrm>
              <a:off x="327" y="1182"/>
              <a:ext cx="694" cy="40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pPr algn="l"/>
              <a:r>
                <a:rPr lang="zh-CN" altLang="en-US" sz="3600" b="1" dirty="0">
                  <a:solidFill>
                    <a:schemeClr val="tx1"/>
                  </a:solidFill>
                  <a:latin typeface="微软雅黑" panose="020B0503020204020204" pitchFamily="34" charset="-122"/>
                  <a:ea typeface="微软雅黑" panose="020B0503020204020204" pitchFamily="34" charset="-122"/>
                </a:rPr>
                <a:t>例</a:t>
              </a:r>
              <a:r>
                <a:rPr lang="zh-CN" altLang="en-US" sz="3600" b="1" dirty="0">
                  <a:solidFill>
                    <a:schemeClr val="tx1"/>
                  </a:solidFill>
                </a:rPr>
                <a:t>：</a:t>
              </a:r>
            </a:p>
          </p:txBody>
        </p:sp>
        <p:pic>
          <p:nvPicPr>
            <p:cNvPr id="8" name="Picture 9" descr="图片"/>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876" y="1168"/>
              <a:ext cx="1353" cy="443"/>
            </a:xfrm>
            <a:prstGeom prst="rect">
              <a:avLst/>
            </a:prstGeom>
            <a:noFill/>
            <a:extLst>
              <a:ext uri="{909E8E84-426E-40DD-AFC4-6F175D3DCCD1}">
                <a14:hiddenFill xmlns="" xmlns:a14="http://schemas.microsoft.com/office/drawing/2010/main">
                  <a:solidFill>
                    <a:srgbClr val="FFFFFF"/>
                  </a:solidFill>
                </a14:hiddenFill>
              </a:ext>
            </a:extLst>
          </p:spPr>
        </p:pic>
      </p:grpSp>
      <p:grpSp>
        <p:nvGrpSpPr>
          <p:cNvPr id="23" name="Group 29"/>
          <p:cNvGrpSpPr>
            <a:grpSpLocks/>
          </p:cNvGrpSpPr>
          <p:nvPr/>
        </p:nvGrpSpPr>
        <p:grpSpPr bwMode="auto">
          <a:xfrm>
            <a:off x="1691928" y="3100847"/>
            <a:ext cx="1584325" cy="1296988"/>
            <a:chOff x="3969" y="44"/>
            <a:chExt cx="998" cy="817"/>
          </a:xfrm>
        </p:grpSpPr>
        <p:sp>
          <p:nvSpPr>
            <p:cNvPr id="24" name="AutoShape 24"/>
            <p:cNvSpPr>
              <a:spLocks noChangeArrowheads="1"/>
            </p:cNvSpPr>
            <p:nvPr/>
          </p:nvSpPr>
          <p:spPr bwMode="auto">
            <a:xfrm>
              <a:off x="3969" y="44"/>
              <a:ext cx="998" cy="817"/>
            </a:xfrm>
            <a:prstGeom prst="cloudCallout">
              <a:avLst>
                <a:gd name="adj1" fmla="val 43703"/>
                <a:gd name="adj2" fmla="val -64841"/>
              </a:avLst>
            </a:prstGeom>
            <a:solidFill>
              <a:srgbClr val="FF99FF"/>
            </a:solidFill>
            <a:ln w="9525">
              <a:solidFill>
                <a:srgbClr val="00FF00"/>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nchor="ctr"/>
            <a:lstStyle/>
            <a:p>
              <a:endParaRPr lang="zh-CN" altLang="zh-CN"/>
            </a:p>
          </p:txBody>
        </p:sp>
        <p:sp>
          <p:nvSpPr>
            <p:cNvPr id="25" name="Text Box 25"/>
            <p:cNvSpPr txBox="1">
              <a:spLocks noChangeArrowheads="1"/>
            </p:cNvSpPr>
            <p:nvPr/>
          </p:nvSpPr>
          <p:spPr bwMode="auto">
            <a:xfrm>
              <a:off x="4105" y="251"/>
              <a:ext cx="725" cy="40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rgbClr val="00FF00"/>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dirty="0">
                  <a:solidFill>
                    <a:srgbClr val="000000"/>
                  </a:solidFill>
                </a:rPr>
                <a:t>表示文件的类型</a:t>
              </a:r>
            </a:p>
          </p:txBody>
        </p:sp>
      </p:grpSp>
      <p:sp>
        <p:nvSpPr>
          <p:cNvPr id="26" name="Shape 120"/>
          <p:cNvSpPr>
            <a:spLocks noChangeArrowheads="1"/>
          </p:cNvSpPr>
          <p:nvPr/>
        </p:nvSpPr>
        <p:spPr bwMode="auto">
          <a:xfrm>
            <a:off x="793055" y="1602681"/>
            <a:ext cx="7632327" cy="62722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400000"/>
                <a:headEnd/>
                <a:tailEnd/>
              </a14:hiddenLine>
            </a:ext>
          </a:extLst>
        </p:spPr>
        <p:txBody>
          <a:bodyPr wrap="square" lIns="0" tIns="0" rIns="0" bIns="0">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lnSpc>
                <a:spcPct val="200000"/>
              </a:lnSpc>
            </a:pPr>
            <a:r>
              <a:rPr lang="en-US" altLang="zh-CN" sz="2400" dirty="0" smtClean="0">
                <a:latin typeface="微软雅黑" pitchFamily="34" charset="-122"/>
                <a:ea typeface="微软雅黑" pitchFamily="34" charset="-122"/>
                <a:sym typeface="微软雅黑" pitchFamily="34" charset="-122"/>
              </a:rPr>
              <a:t>1</a:t>
            </a:r>
            <a:r>
              <a:rPr lang="zh-CN" altLang="en-US" sz="2400" dirty="0" smtClean="0">
                <a:latin typeface="微软雅黑" pitchFamily="34" charset="-122"/>
                <a:ea typeface="微软雅黑" pitchFamily="34" charset="-122"/>
                <a:sym typeface="微软雅黑" pitchFamily="34" charset="-122"/>
              </a:rPr>
              <a:t>、文件名：</a:t>
            </a:r>
            <a:endParaRPr lang="en-US" altLang="zh-CN" sz="2400" dirty="0" smtClean="0">
              <a:latin typeface="微软雅黑" pitchFamily="34" charset="-122"/>
              <a:ea typeface="微软雅黑" pitchFamily="34" charset="-122"/>
              <a:sym typeface="微软雅黑" pitchFamily="34" charset="-122"/>
            </a:endParaRPr>
          </a:p>
        </p:txBody>
      </p:sp>
      <p:sp>
        <p:nvSpPr>
          <p:cNvPr id="27" name="Text Box 3"/>
          <p:cNvSpPr txBox="1">
            <a:spLocks noChangeArrowheads="1"/>
          </p:cNvSpPr>
          <p:nvPr/>
        </p:nvSpPr>
        <p:spPr bwMode="auto">
          <a:xfrm>
            <a:off x="908015" y="4581128"/>
            <a:ext cx="7190735" cy="147732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marL="342900" indent="-342900" eaLnBrk="1" hangingPunct="1">
              <a:lnSpc>
                <a:spcPct val="150000"/>
              </a:lnSpc>
              <a:buFont typeface="Arial" panose="020B0604020202020204" pitchFamily="34" charset="0"/>
              <a:buChar char="•"/>
            </a:pPr>
            <a:r>
              <a:rPr lang="zh-CN" altLang="en-US" sz="2000" dirty="0" smtClean="0">
                <a:solidFill>
                  <a:srgbClr val="333333"/>
                </a:solidFill>
                <a:latin typeface="仿宋" panose="02010609060101010101" pitchFamily="49" charset="-122"/>
                <a:ea typeface="仿宋" panose="02010609060101010101" pitchFamily="49" charset="-122"/>
              </a:rPr>
              <a:t>文件类型：</a:t>
            </a:r>
            <a:r>
              <a:rPr lang="en-US" altLang="zh-CN" sz="2000" dirty="0" smtClean="0">
                <a:solidFill>
                  <a:srgbClr val="333333"/>
                </a:solidFill>
                <a:latin typeface="仿宋" panose="02010609060101010101" pitchFamily="49" charset="-122"/>
                <a:ea typeface="仿宋" panose="02010609060101010101" pitchFamily="49" charset="-122"/>
              </a:rPr>
              <a:t>TXT</a:t>
            </a:r>
            <a:r>
              <a:rPr lang="zh-CN" altLang="en-US" sz="2000" dirty="0" smtClean="0">
                <a:solidFill>
                  <a:srgbClr val="333333"/>
                </a:solidFill>
                <a:latin typeface="仿宋" panose="02010609060101010101" pitchFamily="49" charset="-122"/>
                <a:ea typeface="仿宋" panose="02010609060101010101" pitchFamily="49" charset="-122"/>
              </a:rPr>
              <a:t>、</a:t>
            </a:r>
            <a:r>
              <a:rPr lang="en-US" altLang="zh-CN" sz="2000" dirty="0" smtClean="0">
                <a:solidFill>
                  <a:srgbClr val="333333"/>
                </a:solidFill>
                <a:latin typeface="仿宋" panose="02010609060101010101" pitchFamily="49" charset="-122"/>
                <a:ea typeface="仿宋" panose="02010609060101010101" pitchFamily="49" charset="-122"/>
              </a:rPr>
              <a:t>DOC</a:t>
            </a:r>
            <a:r>
              <a:rPr lang="zh-CN" altLang="en-US" sz="2000" dirty="0" smtClean="0">
                <a:solidFill>
                  <a:srgbClr val="333333"/>
                </a:solidFill>
                <a:latin typeface="仿宋" panose="02010609060101010101" pitchFamily="49" charset="-122"/>
                <a:ea typeface="仿宋" panose="02010609060101010101" pitchFamily="49" charset="-122"/>
              </a:rPr>
              <a:t>（文本）、</a:t>
            </a:r>
            <a:r>
              <a:rPr lang="en-US" altLang="zh-CN" sz="2000" dirty="0" smtClean="0">
                <a:solidFill>
                  <a:srgbClr val="333333"/>
                </a:solidFill>
                <a:latin typeface="仿宋" panose="02010609060101010101" pitchFamily="49" charset="-122"/>
                <a:ea typeface="仿宋" panose="02010609060101010101" pitchFamily="49" charset="-122"/>
              </a:rPr>
              <a:t>XLS</a:t>
            </a:r>
            <a:r>
              <a:rPr lang="zh-CN" altLang="en-US" sz="2000" dirty="0" smtClean="0">
                <a:solidFill>
                  <a:srgbClr val="333333"/>
                </a:solidFill>
                <a:latin typeface="仿宋" panose="02010609060101010101" pitchFamily="49" charset="-122"/>
                <a:ea typeface="仿宋" panose="02010609060101010101" pitchFamily="49" charset="-122"/>
              </a:rPr>
              <a:t>（表格）、</a:t>
            </a:r>
            <a:r>
              <a:rPr lang="en-US" altLang="zh-CN" sz="2000" dirty="0" smtClean="0">
                <a:solidFill>
                  <a:srgbClr val="333333"/>
                </a:solidFill>
                <a:latin typeface="仿宋" panose="02010609060101010101" pitchFamily="49" charset="-122"/>
                <a:ea typeface="仿宋" panose="02010609060101010101" pitchFamily="49" charset="-122"/>
              </a:rPr>
              <a:t>JPG</a:t>
            </a:r>
            <a:r>
              <a:rPr lang="zh-CN" altLang="en-US" sz="2000" dirty="0" smtClean="0">
                <a:solidFill>
                  <a:srgbClr val="333333"/>
                </a:solidFill>
                <a:latin typeface="仿宋" panose="02010609060101010101" pitchFamily="49" charset="-122"/>
                <a:ea typeface="仿宋" panose="02010609060101010101" pitchFamily="49" charset="-122"/>
              </a:rPr>
              <a:t>、</a:t>
            </a:r>
            <a:r>
              <a:rPr lang="en-US" altLang="zh-CN" sz="2000" dirty="0" smtClean="0">
                <a:solidFill>
                  <a:srgbClr val="333333"/>
                </a:solidFill>
                <a:latin typeface="仿宋" panose="02010609060101010101" pitchFamily="49" charset="-122"/>
                <a:ea typeface="仿宋" panose="02010609060101010101" pitchFamily="49" charset="-122"/>
              </a:rPr>
              <a:t>PNG</a:t>
            </a:r>
            <a:r>
              <a:rPr lang="zh-CN" altLang="en-US" sz="2000" dirty="0" smtClean="0">
                <a:solidFill>
                  <a:srgbClr val="333333"/>
                </a:solidFill>
                <a:latin typeface="仿宋" panose="02010609060101010101" pitchFamily="49" charset="-122"/>
                <a:ea typeface="仿宋" panose="02010609060101010101" pitchFamily="49" charset="-122"/>
              </a:rPr>
              <a:t>、</a:t>
            </a:r>
            <a:r>
              <a:rPr lang="en-US" altLang="zh-CN" sz="2000" dirty="0" smtClean="0">
                <a:solidFill>
                  <a:srgbClr val="333333"/>
                </a:solidFill>
                <a:latin typeface="仿宋" panose="02010609060101010101" pitchFamily="49" charset="-122"/>
                <a:ea typeface="仿宋" panose="02010609060101010101" pitchFamily="49" charset="-122"/>
              </a:rPr>
              <a:t>GIF</a:t>
            </a:r>
            <a:r>
              <a:rPr lang="zh-CN" altLang="en-US" sz="2000" dirty="0" smtClean="0">
                <a:solidFill>
                  <a:srgbClr val="333333"/>
                </a:solidFill>
                <a:latin typeface="仿宋" panose="02010609060101010101" pitchFamily="49" charset="-122"/>
                <a:ea typeface="仿宋" panose="02010609060101010101" pitchFamily="49" charset="-122"/>
              </a:rPr>
              <a:t>（图片）、</a:t>
            </a:r>
            <a:r>
              <a:rPr lang="en-US" altLang="zh-CN" sz="2000" dirty="0" smtClean="0">
                <a:solidFill>
                  <a:srgbClr val="333333"/>
                </a:solidFill>
                <a:latin typeface="仿宋" panose="02010609060101010101" pitchFamily="49" charset="-122"/>
                <a:ea typeface="仿宋" panose="02010609060101010101" pitchFamily="49" charset="-122"/>
              </a:rPr>
              <a:t>WAV</a:t>
            </a:r>
            <a:r>
              <a:rPr lang="zh-CN" altLang="en-US" sz="2000" dirty="0" smtClean="0">
                <a:solidFill>
                  <a:srgbClr val="333333"/>
                </a:solidFill>
                <a:latin typeface="仿宋" panose="02010609060101010101" pitchFamily="49" charset="-122"/>
                <a:ea typeface="仿宋" panose="02010609060101010101" pitchFamily="49" charset="-122"/>
              </a:rPr>
              <a:t>、</a:t>
            </a:r>
            <a:r>
              <a:rPr lang="en-US" altLang="zh-CN" sz="2000" dirty="0" smtClean="0">
                <a:solidFill>
                  <a:srgbClr val="333333"/>
                </a:solidFill>
                <a:latin typeface="仿宋" panose="02010609060101010101" pitchFamily="49" charset="-122"/>
                <a:ea typeface="仿宋" panose="02010609060101010101" pitchFamily="49" charset="-122"/>
              </a:rPr>
              <a:t>MP3</a:t>
            </a:r>
            <a:r>
              <a:rPr lang="zh-CN" altLang="en-US" sz="2000" dirty="0" smtClean="0">
                <a:solidFill>
                  <a:srgbClr val="333333"/>
                </a:solidFill>
                <a:latin typeface="仿宋" panose="02010609060101010101" pitchFamily="49" charset="-122"/>
                <a:ea typeface="仿宋" panose="02010609060101010101" pitchFamily="49" charset="-122"/>
              </a:rPr>
              <a:t>（音频）、</a:t>
            </a:r>
            <a:r>
              <a:rPr lang="en-US" altLang="zh-CN" sz="2000" dirty="0" smtClean="0">
                <a:solidFill>
                  <a:srgbClr val="333333"/>
                </a:solidFill>
                <a:latin typeface="仿宋" panose="02010609060101010101" pitchFamily="49" charset="-122"/>
                <a:ea typeface="仿宋" panose="02010609060101010101" pitchFamily="49" charset="-122"/>
              </a:rPr>
              <a:t>SWF</a:t>
            </a:r>
            <a:r>
              <a:rPr lang="zh-CN" altLang="en-US" sz="2000" dirty="0" smtClean="0">
                <a:solidFill>
                  <a:srgbClr val="333333"/>
                </a:solidFill>
                <a:latin typeface="仿宋" panose="02010609060101010101" pitchFamily="49" charset="-122"/>
                <a:ea typeface="仿宋" panose="02010609060101010101" pitchFamily="49" charset="-122"/>
              </a:rPr>
              <a:t>、</a:t>
            </a:r>
            <a:r>
              <a:rPr lang="en-US" altLang="zh-CN" sz="2000" dirty="0" smtClean="0">
                <a:solidFill>
                  <a:srgbClr val="333333"/>
                </a:solidFill>
                <a:latin typeface="仿宋" panose="02010609060101010101" pitchFamily="49" charset="-122"/>
                <a:ea typeface="仿宋" panose="02010609060101010101" pitchFamily="49" charset="-122"/>
              </a:rPr>
              <a:t>RM</a:t>
            </a:r>
            <a:r>
              <a:rPr lang="zh-CN" altLang="en-US" sz="2000" dirty="0" smtClean="0">
                <a:solidFill>
                  <a:srgbClr val="333333"/>
                </a:solidFill>
                <a:latin typeface="仿宋" panose="02010609060101010101" pitchFamily="49" charset="-122"/>
                <a:ea typeface="仿宋" panose="02010609060101010101" pitchFamily="49" charset="-122"/>
              </a:rPr>
              <a:t>、</a:t>
            </a:r>
            <a:r>
              <a:rPr lang="en-US" altLang="zh-CN" sz="2000" dirty="0" smtClean="0">
                <a:solidFill>
                  <a:srgbClr val="333333"/>
                </a:solidFill>
                <a:latin typeface="仿宋" panose="02010609060101010101" pitchFamily="49" charset="-122"/>
                <a:ea typeface="仿宋" panose="02010609060101010101" pitchFamily="49" charset="-122"/>
              </a:rPr>
              <a:t>WMV</a:t>
            </a:r>
            <a:r>
              <a:rPr lang="zh-CN" altLang="en-US" sz="2000" dirty="0" smtClean="0">
                <a:solidFill>
                  <a:srgbClr val="333333"/>
                </a:solidFill>
                <a:latin typeface="仿宋" panose="02010609060101010101" pitchFamily="49" charset="-122"/>
                <a:ea typeface="仿宋" panose="02010609060101010101" pitchFamily="49" charset="-122"/>
              </a:rPr>
              <a:t>、</a:t>
            </a:r>
            <a:r>
              <a:rPr lang="en-US" altLang="zh-CN" sz="2000" dirty="0" smtClean="0">
                <a:solidFill>
                  <a:srgbClr val="333333"/>
                </a:solidFill>
                <a:latin typeface="仿宋" panose="02010609060101010101" pitchFamily="49" charset="-122"/>
                <a:ea typeface="仿宋" panose="02010609060101010101" pitchFamily="49" charset="-122"/>
              </a:rPr>
              <a:t>FLV</a:t>
            </a:r>
            <a:r>
              <a:rPr lang="zh-CN" altLang="en-US" sz="2000" dirty="0" smtClean="0">
                <a:solidFill>
                  <a:srgbClr val="333333"/>
                </a:solidFill>
                <a:latin typeface="仿宋" panose="02010609060101010101" pitchFamily="49" charset="-122"/>
                <a:ea typeface="仿宋" panose="02010609060101010101" pitchFamily="49" charset="-122"/>
              </a:rPr>
              <a:t>（流媒体）、</a:t>
            </a:r>
            <a:r>
              <a:rPr lang="en-US" altLang="zh-CN" sz="2000" dirty="0" smtClean="0">
                <a:solidFill>
                  <a:srgbClr val="333333"/>
                </a:solidFill>
                <a:latin typeface="仿宋" panose="02010609060101010101" pitchFamily="49" charset="-122"/>
                <a:ea typeface="仿宋" panose="02010609060101010101" pitchFamily="49" charset="-122"/>
              </a:rPr>
              <a:t>HTML</a:t>
            </a:r>
            <a:r>
              <a:rPr lang="zh-CN" altLang="en-US" sz="2000" dirty="0" smtClean="0">
                <a:solidFill>
                  <a:srgbClr val="333333"/>
                </a:solidFill>
                <a:latin typeface="仿宋" panose="02010609060101010101" pitchFamily="49" charset="-122"/>
                <a:ea typeface="仿宋" panose="02010609060101010101" pitchFamily="49" charset="-122"/>
              </a:rPr>
              <a:t>（网页）、</a:t>
            </a:r>
            <a:r>
              <a:rPr lang="en-US" altLang="zh-CN" sz="2000" dirty="0" smtClean="0">
                <a:solidFill>
                  <a:srgbClr val="333333"/>
                </a:solidFill>
                <a:latin typeface="仿宋" panose="02010609060101010101" pitchFamily="49" charset="-122"/>
                <a:ea typeface="仿宋" panose="02010609060101010101" pitchFamily="49" charset="-122"/>
              </a:rPr>
              <a:t>ZIP</a:t>
            </a:r>
            <a:r>
              <a:rPr lang="zh-CN" altLang="en-US" sz="2000" dirty="0" smtClean="0">
                <a:solidFill>
                  <a:srgbClr val="333333"/>
                </a:solidFill>
                <a:latin typeface="仿宋" panose="02010609060101010101" pitchFamily="49" charset="-122"/>
                <a:ea typeface="仿宋" panose="02010609060101010101" pitchFamily="49" charset="-122"/>
              </a:rPr>
              <a:t>、</a:t>
            </a:r>
            <a:r>
              <a:rPr lang="en-US" altLang="zh-CN" sz="2000" dirty="0" smtClean="0">
                <a:solidFill>
                  <a:srgbClr val="333333"/>
                </a:solidFill>
                <a:latin typeface="仿宋" panose="02010609060101010101" pitchFamily="49" charset="-122"/>
                <a:ea typeface="仿宋" panose="02010609060101010101" pitchFamily="49" charset="-122"/>
              </a:rPr>
              <a:t>RAR</a:t>
            </a:r>
            <a:r>
              <a:rPr lang="zh-CN" altLang="en-US" sz="2000" dirty="0" smtClean="0">
                <a:solidFill>
                  <a:srgbClr val="333333"/>
                </a:solidFill>
                <a:latin typeface="仿宋" panose="02010609060101010101" pitchFamily="49" charset="-122"/>
                <a:ea typeface="仿宋" panose="02010609060101010101" pitchFamily="49" charset="-122"/>
              </a:rPr>
              <a:t>（压缩包）</a:t>
            </a:r>
          </a:p>
        </p:txBody>
      </p:sp>
    </p:spTree>
    <p:extLst>
      <p:ext uri="{BB962C8B-B14F-4D97-AF65-F5344CB8AC3E}">
        <p14:creationId xmlns="" xmlns:p14="http://schemas.microsoft.com/office/powerpoint/2010/main" val="74564452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nodeType="click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dissolve">
                                      <p:cBhvr>
                                        <p:cTn id="18" dur="500"/>
                                        <p:tgtEl>
                                          <p:spTgt spid="23"/>
                                        </p:tgtEl>
                                      </p:cBhvr>
                                    </p:animEffect>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grpId="0" nodeType="click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dissolve">
                                      <p:cBhvr>
                                        <p:cTn id="2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P spid="27" grpId="0"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hape 120"/>
          <p:cNvSpPr>
            <a:spLocks noChangeArrowheads="1"/>
          </p:cNvSpPr>
          <p:nvPr/>
        </p:nvSpPr>
        <p:spPr bwMode="auto">
          <a:xfrm>
            <a:off x="778256" y="404664"/>
            <a:ext cx="7632327" cy="138499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400000"/>
                <a:headEnd/>
                <a:tailEnd/>
              </a14:hiddenLine>
            </a:ext>
          </a:extLst>
        </p:spPr>
        <p:txBody>
          <a:bodyPr wrap="square" lIns="0" tIns="0" rIns="0" bIns="0">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lnSpc>
                <a:spcPct val="200000"/>
              </a:lnSpc>
            </a:pPr>
            <a:r>
              <a:rPr lang="zh-CN" altLang="en-US" sz="2400" dirty="0" smtClean="0">
                <a:latin typeface="微软雅黑" pitchFamily="34" charset="-122"/>
                <a:ea typeface="微软雅黑" pitchFamily="34" charset="-122"/>
                <a:sym typeface="微软雅黑" pitchFamily="34" charset="-122"/>
              </a:rPr>
              <a:t>文件的重要属性：</a:t>
            </a:r>
            <a:endParaRPr lang="en-US" altLang="zh-CN" sz="2400" dirty="0" smtClean="0">
              <a:latin typeface="微软雅黑" pitchFamily="34" charset="-122"/>
              <a:ea typeface="微软雅黑" pitchFamily="34" charset="-122"/>
              <a:sym typeface="微软雅黑" pitchFamily="34" charset="-122"/>
            </a:endParaRPr>
          </a:p>
          <a:p>
            <a:pPr eaLnBrk="1" hangingPunct="1"/>
            <a:r>
              <a:rPr lang="en-US" altLang="zh-CN" dirty="0" smtClean="0">
                <a:latin typeface="微软雅黑" pitchFamily="34" charset="-122"/>
                <a:ea typeface="微软雅黑" pitchFamily="34" charset="-122"/>
                <a:sym typeface="微软雅黑" pitchFamily="34" charset="-122"/>
              </a:rPr>
              <a:t>——</a:t>
            </a:r>
            <a:r>
              <a:rPr lang="zh-CN" altLang="en-US" dirty="0" smtClean="0">
                <a:solidFill>
                  <a:srgbClr val="333333"/>
                </a:solidFill>
                <a:latin typeface="微软雅黑" panose="020B0503020204020204" pitchFamily="34" charset="-122"/>
                <a:ea typeface="微软雅黑" panose="020B0503020204020204" pitchFamily="34" charset="-122"/>
              </a:rPr>
              <a:t>对于网络下载来说，文件最重要的属性是</a:t>
            </a:r>
            <a:r>
              <a:rPr lang="zh-CN" altLang="en-US" dirty="0" smtClean="0">
                <a:solidFill>
                  <a:srgbClr val="C00000"/>
                </a:solidFill>
                <a:latin typeface="微软雅黑" panose="020B0503020204020204" pitchFamily="34" charset="-122"/>
                <a:ea typeface="微软雅黑" panose="020B0503020204020204" pitchFamily="34" charset="-122"/>
              </a:rPr>
              <a:t>文件名</a:t>
            </a:r>
            <a:r>
              <a:rPr lang="zh-CN" altLang="en-US" dirty="0" smtClean="0">
                <a:solidFill>
                  <a:srgbClr val="333333"/>
                </a:solidFill>
                <a:latin typeface="微软雅黑" panose="020B0503020204020204" pitchFamily="34" charset="-122"/>
                <a:ea typeface="微软雅黑" panose="020B0503020204020204" pitchFamily="34" charset="-122"/>
              </a:rPr>
              <a:t>、</a:t>
            </a:r>
            <a:r>
              <a:rPr lang="zh-CN" altLang="en-US" dirty="0" smtClean="0">
                <a:solidFill>
                  <a:srgbClr val="C00000"/>
                </a:solidFill>
                <a:latin typeface="微软雅黑" panose="020B0503020204020204" pitchFamily="34" charset="-122"/>
                <a:ea typeface="微软雅黑" panose="020B0503020204020204" pitchFamily="34" charset="-122"/>
              </a:rPr>
              <a:t>存储位置</a:t>
            </a:r>
            <a:r>
              <a:rPr lang="zh-CN" altLang="en-US" dirty="0" smtClean="0">
                <a:solidFill>
                  <a:srgbClr val="333333"/>
                </a:solidFill>
                <a:latin typeface="微软雅黑" panose="020B0503020204020204" pitchFamily="34" charset="-122"/>
                <a:ea typeface="微软雅黑" panose="020B0503020204020204" pitchFamily="34" charset="-122"/>
              </a:rPr>
              <a:t>和</a:t>
            </a:r>
            <a:r>
              <a:rPr lang="zh-CN" altLang="en-US" dirty="0" smtClean="0">
                <a:solidFill>
                  <a:srgbClr val="C00000"/>
                </a:solidFill>
                <a:latin typeface="微软雅黑" panose="020B0503020204020204" pitchFamily="34" charset="-122"/>
                <a:ea typeface="微软雅黑" panose="020B0503020204020204" pitchFamily="34" charset="-122"/>
              </a:rPr>
              <a:t>内容</a:t>
            </a:r>
            <a:r>
              <a:rPr lang="zh-CN" altLang="en-US" dirty="0" smtClean="0">
                <a:solidFill>
                  <a:srgbClr val="333333"/>
                </a:solidFill>
                <a:latin typeface="微软雅黑" panose="020B0503020204020204" pitchFamily="34" charset="-122"/>
                <a:ea typeface="微软雅黑" panose="020B0503020204020204" pitchFamily="34" charset="-122"/>
              </a:rPr>
              <a:t>。</a:t>
            </a:r>
            <a:endParaRPr lang="en-US" altLang="zh-CN" dirty="0" smtClean="0">
              <a:solidFill>
                <a:srgbClr val="333333"/>
              </a:solidFill>
              <a:latin typeface="微软雅黑" panose="020B0503020204020204" pitchFamily="34" charset="-122"/>
              <a:ea typeface="微软雅黑" panose="020B0503020204020204" pitchFamily="34" charset="-122"/>
            </a:endParaRPr>
          </a:p>
          <a:p>
            <a:pPr eaLnBrk="1" hangingPunct="1"/>
            <a:endParaRPr lang="zh-CN" altLang="en-US" sz="2400" dirty="0" smtClean="0">
              <a:latin typeface="微软雅黑" pitchFamily="34" charset="-122"/>
              <a:ea typeface="微软雅黑" pitchFamily="34" charset="-122"/>
              <a:sym typeface="微软雅黑" pitchFamily="34" charset="-122"/>
            </a:endParaRPr>
          </a:p>
        </p:txBody>
      </p:sp>
      <p:sp>
        <p:nvSpPr>
          <p:cNvPr id="9" name="Text Box 3"/>
          <p:cNvSpPr txBox="1">
            <a:spLocks noChangeArrowheads="1"/>
          </p:cNvSpPr>
          <p:nvPr/>
        </p:nvSpPr>
        <p:spPr bwMode="auto">
          <a:xfrm>
            <a:off x="898996" y="2377660"/>
            <a:ext cx="7190735" cy="193899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marL="342900" indent="-342900" eaLnBrk="1" hangingPunct="1">
              <a:lnSpc>
                <a:spcPct val="150000"/>
              </a:lnSpc>
              <a:buFont typeface="Arial" panose="020B0604020202020204" pitchFamily="34" charset="0"/>
              <a:buChar char="•"/>
            </a:pPr>
            <a:r>
              <a:rPr lang="zh-CN" altLang="en-US" sz="2000" dirty="0" smtClean="0">
                <a:solidFill>
                  <a:srgbClr val="333333"/>
                </a:solidFill>
                <a:latin typeface="仿宋" panose="02010609060101010101" pitchFamily="49" charset="-122"/>
                <a:ea typeface="仿宋" panose="02010609060101010101" pitchFamily="49" charset="-122"/>
              </a:rPr>
              <a:t>文件在计算机系统中存储的具体位置，三种情况</a:t>
            </a:r>
            <a:endParaRPr lang="en-US" altLang="zh-CN" sz="2000" dirty="0" smtClean="0">
              <a:solidFill>
                <a:srgbClr val="333333"/>
              </a:solidFill>
              <a:latin typeface="仿宋" panose="02010609060101010101" pitchFamily="49" charset="-122"/>
              <a:ea typeface="仿宋" panose="02010609060101010101" pitchFamily="49" charset="-122"/>
            </a:endParaRPr>
          </a:p>
          <a:p>
            <a:pPr eaLnBrk="1" hangingPunct="1">
              <a:lnSpc>
                <a:spcPct val="150000"/>
              </a:lnSpc>
            </a:pPr>
            <a:r>
              <a:rPr lang="en-US" altLang="zh-CN" sz="2000" dirty="0" smtClean="0">
                <a:solidFill>
                  <a:srgbClr val="333333"/>
                </a:solidFill>
                <a:latin typeface="仿宋" panose="02010609060101010101" pitchFamily="49" charset="-122"/>
                <a:ea typeface="仿宋" panose="02010609060101010101" pitchFamily="49" charset="-122"/>
              </a:rPr>
              <a:t>URL</a:t>
            </a:r>
            <a:r>
              <a:rPr lang="zh-CN" altLang="en-US" sz="2000" dirty="0" smtClean="0">
                <a:solidFill>
                  <a:srgbClr val="333333"/>
                </a:solidFill>
                <a:latin typeface="仿宋" panose="02010609060101010101" pitchFamily="49" charset="-122"/>
                <a:ea typeface="仿宋" panose="02010609060101010101" pitchFamily="49" charset="-122"/>
              </a:rPr>
              <a:t>路径   如 </a:t>
            </a:r>
            <a:r>
              <a:rPr lang="en-US" altLang="zh-CN" sz="2000" dirty="0" smtClean="0">
                <a:solidFill>
                  <a:srgbClr val="333333"/>
                </a:solidFill>
                <a:latin typeface="仿宋" panose="02010609060101010101" pitchFamily="49" charset="-122"/>
                <a:ea typeface="仿宋" panose="02010609060101010101" pitchFamily="49" charset="-122"/>
              </a:rPr>
              <a:t>http://www.fnzx.com/index.asp</a:t>
            </a:r>
          </a:p>
          <a:p>
            <a:pPr eaLnBrk="1" hangingPunct="1">
              <a:lnSpc>
                <a:spcPct val="150000"/>
              </a:lnSpc>
            </a:pPr>
            <a:r>
              <a:rPr lang="en-US" altLang="zh-CN" sz="2000" dirty="0" smtClean="0">
                <a:solidFill>
                  <a:srgbClr val="333333"/>
                </a:solidFill>
                <a:latin typeface="仿宋" panose="02010609060101010101" pitchFamily="49" charset="-122"/>
                <a:ea typeface="仿宋" panose="02010609060101010101" pitchFamily="49" charset="-122"/>
              </a:rPr>
              <a:t>UNC</a:t>
            </a:r>
            <a:r>
              <a:rPr lang="zh-CN" altLang="en-US" sz="2000" dirty="0" smtClean="0">
                <a:solidFill>
                  <a:srgbClr val="333333"/>
                </a:solidFill>
                <a:latin typeface="仿宋" panose="02010609060101010101" pitchFamily="49" charset="-122"/>
                <a:ea typeface="仿宋" panose="02010609060101010101" pitchFamily="49" charset="-122"/>
              </a:rPr>
              <a:t>路径   如 </a:t>
            </a:r>
            <a:r>
              <a:rPr lang="en-US" altLang="zh-CN" sz="2000" dirty="0" smtClean="0">
                <a:solidFill>
                  <a:srgbClr val="333333"/>
                </a:solidFill>
                <a:latin typeface="仿宋" panose="02010609060101010101" pitchFamily="49" charset="-122"/>
                <a:ea typeface="仿宋" panose="02010609060101010101" pitchFamily="49" charset="-122"/>
              </a:rPr>
              <a:t>\\</a:t>
            </a:r>
            <a:r>
              <a:rPr lang="zh-CN" altLang="en-US" sz="2000" dirty="0" smtClean="0">
                <a:solidFill>
                  <a:srgbClr val="333333"/>
                </a:solidFill>
                <a:latin typeface="仿宋" panose="02010609060101010101" pitchFamily="49" charset="-122"/>
                <a:ea typeface="仿宋" panose="02010609060101010101" pitchFamily="49" charset="-122"/>
              </a:rPr>
              <a:t>计算机</a:t>
            </a:r>
            <a:r>
              <a:rPr lang="en-US" altLang="zh-CN" sz="2000" dirty="0" smtClean="0">
                <a:solidFill>
                  <a:srgbClr val="333333"/>
                </a:solidFill>
                <a:latin typeface="仿宋" panose="02010609060101010101" pitchFamily="49" charset="-122"/>
                <a:ea typeface="仿宋" panose="02010609060101010101" pitchFamily="49" charset="-122"/>
              </a:rPr>
              <a:t>01\</a:t>
            </a:r>
            <a:r>
              <a:rPr lang="zh-CN" altLang="en-US" sz="2000" dirty="0" smtClean="0">
                <a:solidFill>
                  <a:srgbClr val="333333"/>
                </a:solidFill>
                <a:latin typeface="仿宋" panose="02010609060101010101" pitchFamily="49" charset="-122"/>
                <a:ea typeface="仿宋" panose="02010609060101010101" pitchFamily="49" charset="-122"/>
              </a:rPr>
              <a:t>共享资源</a:t>
            </a:r>
            <a:r>
              <a:rPr lang="en-US" altLang="zh-CN" sz="2000" dirty="0" smtClean="0">
                <a:solidFill>
                  <a:srgbClr val="333333"/>
                </a:solidFill>
                <a:latin typeface="仿宋" panose="02010609060101010101" pitchFamily="49" charset="-122"/>
                <a:ea typeface="仿宋" panose="02010609060101010101" pitchFamily="49" charset="-122"/>
              </a:rPr>
              <a:t>\</a:t>
            </a:r>
            <a:r>
              <a:rPr lang="zh-CN" altLang="en-US" sz="2000" dirty="0" smtClean="0">
                <a:solidFill>
                  <a:srgbClr val="333333"/>
                </a:solidFill>
                <a:latin typeface="仿宋" panose="02010609060101010101" pitchFamily="49" charset="-122"/>
                <a:ea typeface="仿宋" panose="02010609060101010101" pitchFamily="49" charset="-122"/>
              </a:rPr>
              <a:t>考试卷</a:t>
            </a:r>
            <a:r>
              <a:rPr lang="en-US" altLang="zh-CN" sz="2000" dirty="0" smtClean="0">
                <a:solidFill>
                  <a:srgbClr val="333333"/>
                </a:solidFill>
                <a:latin typeface="仿宋" panose="02010609060101010101" pitchFamily="49" charset="-122"/>
                <a:ea typeface="仿宋" panose="02010609060101010101" pitchFamily="49" charset="-122"/>
              </a:rPr>
              <a:t>.doc</a:t>
            </a:r>
          </a:p>
          <a:p>
            <a:pPr eaLnBrk="1" hangingPunct="1">
              <a:lnSpc>
                <a:spcPct val="150000"/>
              </a:lnSpc>
            </a:pPr>
            <a:r>
              <a:rPr lang="zh-CN" altLang="en-US" sz="2000" dirty="0" smtClean="0">
                <a:solidFill>
                  <a:srgbClr val="333333"/>
                </a:solidFill>
                <a:latin typeface="仿宋" panose="02010609060101010101" pitchFamily="49" charset="-122"/>
                <a:ea typeface="仿宋" panose="02010609060101010101" pitchFamily="49" charset="-122"/>
              </a:rPr>
              <a:t>本机路径  如 </a:t>
            </a:r>
            <a:r>
              <a:rPr lang="en-US" altLang="zh-CN" sz="2000" dirty="0" smtClean="0">
                <a:solidFill>
                  <a:srgbClr val="333333"/>
                </a:solidFill>
                <a:latin typeface="仿宋" panose="02010609060101010101" pitchFamily="49" charset="-122"/>
                <a:ea typeface="仿宋" panose="02010609060101010101" pitchFamily="49" charset="-122"/>
              </a:rPr>
              <a:t>c:\windows\notepad.exe</a:t>
            </a:r>
            <a:endParaRPr lang="zh-CN" altLang="en-US" sz="2000" dirty="0" smtClean="0">
              <a:solidFill>
                <a:srgbClr val="333333"/>
              </a:solidFill>
              <a:latin typeface="仿宋" panose="02010609060101010101" pitchFamily="49" charset="-122"/>
              <a:ea typeface="仿宋" panose="02010609060101010101" pitchFamily="49" charset="-122"/>
            </a:endParaRPr>
          </a:p>
        </p:txBody>
      </p:sp>
      <p:sp>
        <p:nvSpPr>
          <p:cNvPr id="5" name="Rectangle 6"/>
          <p:cNvSpPr>
            <a:spLocks noChangeArrowheads="1"/>
          </p:cNvSpPr>
          <p:nvPr/>
        </p:nvSpPr>
        <p:spPr bwMode="auto">
          <a:xfrm>
            <a:off x="5839020" y="6370639"/>
            <a:ext cx="1636713" cy="3667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a:solidFill>
                  <a:schemeClr val="tx1"/>
                </a:solidFill>
                <a:ea typeface="宋体" pitchFamily="2" charset="-122"/>
              </a:rPr>
              <a:t> </a:t>
            </a:r>
          </a:p>
        </p:txBody>
      </p:sp>
      <p:sp>
        <p:nvSpPr>
          <p:cNvPr id="26" name="Shape 120"/>
          <p:cNvSpPr>
            <a:spLocks noChangeArrowheads="1"/>
          </p:cNvSpPr>
          <p:nvPr/>
        </p:nvSpPr>
        <p:spPr bwMode="auto">
          <a:xfrm>
            <a:off x="793055" y="1602681"/>
            <a:ext cx="7632327" cy="73866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400000"/>
                <a:headEnd/>
                <a:tailEnd/>
              </a14:hiddenLine>
            </a:ext>
          </a:extLst>
        </p:spPr>
        <p:txBody>
          <a:bodyPr wrap="square" lIns="0" tIns="0" rIns="0" bIns="0">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lnSpc>
                <a:spcPct val="200000"/>
              </a:lnSpc>
            </a:pPr>
            <a:r>
              <a:rPr lang="en-US" altLang="zh-CN" sz="2400" dirty="0" smtClean="0">
                <a:latin typeface="微软雅黑" pitchFamily="34" charset="-122"/>
                <a:ea typeface="微软雅黑" pitchFamily="34" charset="-122"/>
                <a:sym typeface="微软雅黑" pitchFamily="34" charset="-122"/>
              </a:rPr>
              <a:t>2</a:t>
            </a:r>
            <a:r>
              <a:rPr lang="zh-CN" altLang="en-US" sz="2400" dirty="0" smtClean="0">
                <a:latin typeface="微软雅黑" pitchFamily="34" charset="-122"/>
                <a:ea typeface="微软雅黑" pitchFamily="34" charset="-122"/>
                <a:sym typeface="微软雅黑" pitchFamily="34" charset="-122"/>
              </a:rPr>
              <a:t>、存储位置：</a:t>
            </a:r>
            <a:endParaRPr lang="en-US" altLang="zh-CN" sz="2400" dirty="0" smtClean="0">
              <a:latin typeface="微软雅黑" pitchFamily="34" charset="-122"/>
              <a:ea typeface="微软雅黑" pitchFamily="34" charset="-122"/>
              <a:sym typeface="微软雅黑" pitchFamily="34" charset="-122"/>
            </a:endParaRPr>
          </a:p>
        </p:txBody>
      </p:sp>
      <p:sp>
        <p:nvSpPr>
          <p:cNvPr id="2" name="左大括号 1"/>
          <p:cNvSpPr/>
          <p:nvPr/>
        </p:nvSpPr>
        <p:spPr bwMode="auto">
          <a:xfrm>
            <a:off x="772820" y="3068960"/>
            <a:ext cx="120740" cy="1080120"/>
          </a:xfrm>
          <a:prstGeom prst="leftBrac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charset="0"/>
              <a:ea typeface="宋体" pitchFamily="2" charset="-122"/>
            </a:endParaRPr>
          </a:p>
        </p:txBody>
      </p:sp>
      <p:sp>
        <p:nvSpPr>
          <p:cNvPr id="28" name="Text Box 3"/>
          <p:cNvSpPr txBox="1">
            <a:spLocks noChangeArrowheads="1"/>
          </p:cNvSpPr>
          <p:nvPr/>
        </p:nvSpPr>
        <p:spPr bwMode="auto">
          <a:xfrm>
            <a:off x="793055" y="4869160"/>
            <a:ext cx="7190735" cy="1338828"/>
          </a:xfrm>
          <a:prstGeom prst="rect">
            <a:avLst/>
          </a:prstGeom>
          <a:solidFill>
            <a:srgbClr val="DFE19F"/>
          </a:solidFill>
          <a:ln>
            <a:noFill/>
          </a:ln>
          <a:effectLst/>
        </p:spPr>
        <p:txBody>
          <a:bodyPr wrap="square">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lnSpc>
                <a:spcPct val="150000"/>
              </a:lnSpc>
            </a:pPr>
            <a:r>
              <a:rPr lang="en-US" altLang="zh-CN" dirty="0" smtClean="0">
                <a:solidFill>
                  <a:srgbClr val="C00000"/>
                </a:solidFill>
                <a:latin typeface="微软雅黑" panose="020B0503020204020204" pitchFamily="34" charset="-122"/>
                <a:ea typeface="微软雅黑" panose="020B0503020204020204" pitchFamily="34" charset="-122"/>
              </a:rPr>
              <a:t>URL</a:t>
            </a:r>
            <a:r>
              <a:rPr lang="zh-CN" altLang="en-US" dirty="0" smtClean="0">
                <a:solidFill>
                  <a:srgbClr val="333333"/>
                </a:solidFill>
                <a:latin typeface="微软雅黑" panose="020B0503020204020204" pitchFamily="34" charset="-122"/>
                <a:ea typeface="微软雅黑" panose="020B0503020204020204" pitchFamily="34" charset="-122"/>
              </a:rPr>
              <a:t>，统一资源定位：用来标识因特网资源的标准格式，</a:t>
            </a:r>
            <a:endParaRPr lang="en-US" altLang="zh-CN" dirty="0" smtClean="0">
              <a:solidFill>
                <a:srgbClr val="333333"/>
              </a:solidFill>
              <a:latin typeface="微软雅黑" panose="020B0503020204020204" pitchFamily="34" charset="-122"/>
              <a:ea typeface="微软雅黑" panose="020B0503020204020204" pitchFamily="34" charset="-122"/>
            </a:endParaRPr>
          </a:p>
          <a:p>
            <a:pPr eaLnBrk="1" hangingPunct="1">
              <a:lnSpc>
                <a:spcPct val="150000"/>
              </a:lnSpc>
            </a:pPr>
            <a:r>
              <a:rPr lang="zh-CN" altLang="en-US" dirty="0" smtClean="0">
                <a:solidFill>
                  <a:srgbClr val="333333"/>
                </a:solidFill>
                <a:latin typeface="微软雅黑" panose="020B0503020204020204" pitchFamily="34" charset="-122"/>
                <a:ea typeface="微软雅黑" panose="020B0503020204020204" pitchFamily="34" charset="-122"/>
              </a:rPr>
              <a:t>由协议名</a:t>
            </a:r>
            <a:r>
              <a:rPr lang="en-US" altLang="zh-CN" dirty="0" smtClean="0">
                <a:solidFill>
                  <a:srgbClr val="333333"/>
                </a:solidFill>
                <a:latin typeface="微软雅黑" panose="020B0503020204020204" pitchFamily="34" charset="-122"/>
                <a:ea typeface="微软雅黑" panose="020B0503020204020204" pitchFamily="34" charset="-122"/>
              </a:rPr>
              <a:t>+</a:t>
            </a:r>
            <a:r>
              <a:rPr lang="zh-CN" altLang="en-US" dirty="0" smtClean="0">
                <a:solidFill>
                  <a:srgbClr val="333333"/>
                </a:solidFill>
                <a:latin typeface="微软雅黑" panose="020B0503020204020204" pitchFamily="34" charset="-122"/>
                <a:ea typeface="微软雅黑" panose="020B0503020204020204" pitchFamily="34" charset="-122"/>
              </a:rPr>
              <a:t>主机名</a:t>
            </a:r>
            <a:r>
              <a:rPr lang="en-US" altLang="zh-CN" dirty="0" smtClean="0">
                <a:solidFill>
                  <a:srgbClr val="333333"/>
                </a:solidFill>
                <a:latin typeface="微软雅黑" panose="020B0503020204020204" pitchFamily="34" charset="-122"/>
                <a:ea typeface="微软雅黑" panose="020B0503020204020204" pitchFamily="34" charset="-122"/>
              </a:rPr>
              <a:t>+</a:t>
            </a:r>
            <a:r>
              <a:rPr lang="zh-CN" altLang="en-US" dirty="0" smtClean="0">
                <a:solidFill>
                  <a:srgbClr val="333333"/>
                </a:solidFill>
                <a:latin typeface="微软雅黑" panose="020B0503020204020204" pitchFamily="34" charset="-122"/>
                <a:ea typeface="微软雅黑" panose="020B0503020204020204" pitchFamily="34" charset="-122"/>
              </a:rPr>
              <a:t>路径</a:t>
            </a:r>
            <a:r>
              <a:rPr lang="en-US" altLang="zh-CN" dirty="0" smtClean="0">
                <a:solidFill>
                  <a:srgbClr val="333333"/>
                </a:solidFill>
                <a:latin typeface="微软雅黑" panose="020B0503020204020204" pitchFamily="34" charset="-122"/>
                <a:ea typeface="微软雅黑" panose="020B0503020204020204" pitchFamily="34" charset="-122"/>
              </a:rPr>
              <a:t>+</a:t>
            </a:r>
            <a:r>
              <a:rPr lang="zh-CN" altLang="en-US" dirty="0" smtClean="0">
                <a:solidFill>
                  <a:srgbClr val="333333"/>
                </a:solidFill>
                <a:latin typeface="微软雅黑" panose="020B0503020204020204" pitchFamily="34" charset="-122"/>
                <a:ea typeface="微软雅黑" panose="020B0503020204020204" pitchFamily="34" charset="-122"/>
              </a:rPr>
              <a:t>文档名</a:t>
            </a:r>
            <a:endParaRPr lang="en-US" altLang="zh-CN" dirty="0" smtClean="0">
              <a:solidFill>
                <a:srgbClr val="333333"/>
              </a:solidFill>
              <a:latin typeface="微软雅黑" panose="020B0503020204020204" pitchFamily="34" charset="-122"/>
              <a:ea typeface="微软雅黑" panose="020B0503020204020204" pitchFamily="34" charset="-122"/>
            </a:endParaRPr>
          </a:p>
          <a:p>
            <a:pPr eaLnBrk="1" hangingPunct="1">
              <a:lnSpc>
                <a:spcPct val="150000"/>
              </a:lnSpc>
            </a:pPr>
            <a:r>
              <a:rPr lang="en-US" altLang="zh-CN" dirty="0" smtClean="0">
                <a:solidFill>
                  <a:srgbClr val="C00000"/>
                </a:solidFill>
                <a:latin typeface="微软雅黑" panose="020B0503020204020204" pitchFamily="34" charset="-122"/>
                <a:ea typeface="微软雅黑" panose="020B0503020204020204" pitchFamily="34" charset="-122"/>
              </a:rPr>
              <a:t>UNC</a:t>
            </a:r>
            <a:r>
              <a:rPr lang="zh-CN" altLang="en-US" dirty="0" smtClean="0">
                <a:solidFill>
                  <a:srgbClr val="333333"/>
                </a:solidFill>
                <a:latin typeface="微软雅黑" panose="020B0503020204020204" pitchFamily="34" charset="-122"/>
                <a:ea typeface="微软雅黑" panose="020B0503020204020204" pitchFamily="34" charset="-122"/>
              </a:rPr>
              <a:t>，通用命名约定，约定局域网中的共享网络</a:t>
            </a:r>
          </a:p>
        </p:txBody>
      </p:sp>
    </p:spTree>
    <p:extLst>
      <p:ext uri="{BB962C8B-B14F-4D97-AF65-F5344CB8AC3E}">
        <p14:creationId xmlns="" xmlns:p14="http://schemas.microsoft.com/office/powerpoint/2010/main" val="42805414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dissolve">
                                      <p:cBhvr>
                                        <p:cTn id="1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P spid="28" grpId="0" animBg="1"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hape 120"/>
          <p:cNvSpPr>
            <a:spLocks noChangeArrowheads="1"/>
          </p:cNvSpPr>
          <p:nvPr/>
        </p:nvSpPr>
        <p:spPr bwMode="auto">
          <a:xfrm>
            <a:off x="778256" y="404664"/>
            <a:ext cx="7632327" cy="138499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400000"/>
                <a:headEnd/>
                <a:tailEnd/>
              </a14:hiddenLine>
            </a:ext>
          </a:extLst>
        </p:spPr>
        <p:txBody>
          <a:bodyPr wrap="square" lIns="0" tIns="0" rIns="0" bIns="0">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lnSpc>
                <a:spcPct val="200000"/>
              </a:lnSpc>
            </a:pPr>
            <a:r>
              <a:rPr lang="zh-CN" altLang="en-US" sz="2400" dirty="0" smtClean="0">
                <a:latin typeface="微软雅黑" pitchFamily="34" charset="-122"/>
                <a:ea typeface="微软雅黑" pitchFamily="34" charset="-122"/>
                <a:sym typeface="微软雅黑" pitchFamily="34" charset="-122"/>
              </a:rPr>
              <a:t>文件的重要属性：</a:t>
            </a:r>
            <a:endParaRPr lang="en-US" altLang="zh-CN" sz="2400" dirty="0" smtClean="0">
              <a:latin typeface="微软雅黑" pitchFamily="34" charset="-122"/>
              <a:ea typeface="微软雅黑" pitchFamily="34" charset="-122"/>
              <a:sym typeface="微软雅黑" pitchFamily="34" charset="-122"/>
            </a:endParaRPr>
          </a:p>
          <a:p>
            <a:pPr eaLnBrk="1" hangingPunct="1"/>
            <a:r>
              <a:rPr lang="en-US" altLang="zh-CN" dirty="0" smtClean="0">
                <a:latin typeface="微软雅黑" pitchFamily="34" charset="-122"/>
                <a:ea typeface="微软雅黑" pitchFamily="34" charset="-122"/>
                <a:sym typeface="微软雅黑" pitchFamily="34" charset="-122"/>
              </a:rPr>
              <a:t>——</a:t>
            </a:r>
            <a:r>
              <a:rPr lang="zh-CN" altLang="en-US" dirty="0" smtClean="0">
                <a:solidFill>
                  <a:srgbClr val="333333"/>
                </a:solidFill>
                <a:latin typeface="微软雅黑" panose="020B0503020204020204" pitchFamily="34" charset="-122"/>
                <a:ea typeface="微软雅黑" panose="020B0503020204020204" pitchFamily="34" charset="-122"/>
              </a:rPr>
              <a:t>对于网络下载来说，文件最重要的属性是</a:t>
            </a:r>
            <a:r>
              <a:rPr lang="zh-CN" altLang="en-US" dirty="0" smtClean="0">
                <a:solidFill>
                  <a:srgbClr val="C00000"/>
                </a:solidFill>
                <a:latin typeface="微软雅黑" panose="020B0503020204020204" pitchFamily="34" charset="-122"/>
                <a:ea typeface="微软雅黑" panose="020B0503020204020204" pitchFamily="34" charset="-122"/>
              </a:rPr>
              <a:t>文件名</a:t>
            </a:r>
            <a:r>
              <a:rPr lang="zh-CN" altLang="en-US" dirty="0" smtClean="0">
                <a:solidFill>
                  <a:srgbClr val="333333"/>
                </a:solidFill>
                <a:latin typeface="微软雅黑" panose="020B0503020204020204" pitchFamily="34" charset="-122"/>
                <a:ea typeface="微软雅黑" panose="020B0503020204020204" pitchFamily="34" charset="-122"/>
              </a:rPr>
              <a:t>、</a:t>
            </a:r>
            <a:r>
              <a:rPr lang="zh-CN" altLang="en-US" dirty="0" smtClean="0">
                <a:solidFill>
                  <a:srgbClr val="C00000"/>
                </a:solidFill>
                <a:latin typeface="微软雅黑" panose="020B0503020204020204" pitchFamily="34" charset="-122"/>
                <a:ea typeface="微软雅黑" panose="020B0503020204020204" pitchFamily="34" charset="-122"/>
              </a:rPr>
              <a:t>存储位置</a:t>
            </a:r>
            <a:r>
              <a:rPr lang="zh-CN" altLang="en-US" dirty="0" smtClean="0">
                <a:solidFill>
                  <a:srgbClr val="333333"/>
                </a:solidFill>
                <a:latin typeface="微软雅黑" panose="020B0503020204020204" pitchFamily="34" charset="-122"/>
                <a:ea typeface="微软雅黑" panose="020B0503020204020204" pitchFamily="34" charset="-122"/>
              </a:rPr>
              <a:t>和</a:t>
            </a:r>
            <a:r>
              <a:rPr lang="zh-CN" altLang="en-US" dirty="0" smtClean="0">
                <a:solidFill>
                  <a:srgbClr val="C00000"/>
                </a:solidFill>
                <a:latin typeface="微软雅黑" panose="020B0503020204020204" pitchFamily="34" charset="-122"/>
                <a:ea typeface="微软雅黑" panose="020B0503020204020204" pitchFamily="34" charset="-122"/>
              </a:rPr>
              <a:t>内容</a:t>
            </a:r>
            <a:r>
              <a:rPr lang="zh-CN" altLang="en-US" dirty="0" smtClean="0">
                <a:solidFill>
                  <a:srgbClr val="333333"/>
                </a:solidFill>
                <a:latin typeface="微软雅黑" panose="020B0503020204020204" pitchFamily="34" charset="-122"/>
                <a:ea typeface="微软雅黑" panose="020B0503020204020204" pitchFamily="34" charset="-122"/>
              </a:rPr>
              <a:t>。</a:t>
            </a:r>
            <a:endParaRPr lang="en-US" altLang="zh-CN" dirty="0" smtClean="0">
              <a:solidFill>
                <a:srgbClr val="333333"/>
              </a:solidFill>
              <a:latin typeface="微软雅黑" panose="020B0503020204020204" pitchFamily="34" charset="-122"/>
              <a:ea typeface="微软雅黑" panose="020B0503020204020204" pitchFamily="34" charset="-122"/>
            </a:endParaRPr>
          </a:p>
          <a:p>
            <a:pPr eaLnBrk="1" hangingPunct="1"/>
            <a:endParaRPr lang="zh-CN" altLang="en-US" sz="2400" dirty="0" smtClean="0">
              <a:latin typeface="微软雅黑" pitchFamily="34" charset="-122"/>
              <a:ea typeface="微软雅黑" pitchFamily="34" charset="-122"/>
              <a:sym typeface="微软雅黑" pitchFamily="34" charset="-122"/>
            </a:endParaRPr>
          </a:p>
        </p:txBody>
      </p:sp>
      <p:sp>
        <p:nvSpPr>
          <p:cNvPr id="9" name="Text Box 3"/>
          <p:cNvSpPr txBox="1">
            <a:spLocks noChangeArrowheads="1"/>
          </p:cNvSpPr>
          <p:nvPr/>
        </p:nvSpPr>
        <p:spPr bwMode="auto">
          <a:xfrm>
            <a:off x="898996" y="2377660"/>
            <a:ext cx="7190735" cy="147732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marL="342900" indent="-342900" eaLnBrk="1" hangingPunct="1">
              <a:lnSpc>
                <a:spcPct val="150000"/>
              </a:lnSpc>
              <a:buFont typeface="Arial" panose="020B0604020202020204" pitchFamily="34" charset="0"/>
              <a:buChar char="•"/>
            </a:pPr>
            <a:r>
              <a:rPr lang="zh-CN" altLang="en-US" sz="2000" dirty="0" smtClean="0">
                <a:solidFill>
                  <a:srgbClr val="333333"/>
                </a:solidFill>
                <a:latin typeface="仿宋" panose="02010609060101010101" pitchFamily="49" charset="-122"/>
                <a:ea typeface="仿宋" panose="02010609060101010101" pitchFamily="49" charset="-122"/>
              </a:rPr>
              <a:t>文件中包含的数字化信息，如：文字材料、工资表格、图片、音乐、电影等。</a:t>
            </a:r>
          </a:p>
          <a:p>
            <a:pPr marL="342900" indent="-342900" eaLnBrk="1" hangingPunct="1">
              <a:lnSpc>
                <a:spcPct val="150000"/>
              </a:lnSpc>
              <a:buFont typeface="Arial" panose="020B0604020202020204" pitchFamily="34" charset="0"/>
              <a:buChar char="•"/>
            </a:pPr>
            <a:endParaRPr lang="en-US" altLang="zh-CN" sz="2000" dirty="0" smtClean="0">
              <a:solidFill>
                <a:srgbClr val="333333"/>
              </a:solidFill>
              <a:latin typeface="仿宋" panose="02010609060101010101" pitchFamily="49" charset="-122"/>
              <a:ea typeface="仿宋" panose="02010609060101010101" pitchFamily="49" charset="-122"/>
            </a:endParaRPr>
          </a:p>
        </p:txBody>
      </p:sp>
      <p:sp>
        <p:nvSpPr>
          <p:cNvPr id="5" name="Rectangle 6"/>
          <p:cNvSpPr>
            <a:spLocks noChangeArrowheads="1"/>
          </p:cNvSpPr>
          <p:nvPr/>
        </p:nvSpPr>
        <p:spPr bwMode="auto">
          <a:xfrm>
            <a:off x="5839020" y="6370639"/>
            <a:ext cx="1636713" cy="3667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a:solidFill>
                  <a:schemeClr val="tx1"/>
                </a:solidFill>
                <a:ea typeface="宋体" pitchFamily="2" charset="-122"/>
              </a:rPr>
              <a:t> </a:t>
            </a:r>
          </a:p>
        </p:txBody>
      </p:sp>
      <p:sp>
        <p:nvSpPr>
          <p:cNvPr id="26" name="Shape 120"/>
          <p:cNvSpPr>
            <a:spLocks noChangeArrowheads="1"/>
          </p:cNvSpPr>
          <p:nvPr/>
        </p:nvSpPr>
        <p:spPr bwMode="auto">
          <a:xfrm>
            <a:off x="793055" y="1602681"/>
            <a:ext cx="7632327" cy="73866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400000"/>
                <a:headEnd/>
                <a:tailEnd/>
              </a14:hiddenLine>
            </a:ext>
          </a:extLst>
        </p:spPr>
        <p:txBody>
          <a:bodyPr wrap="square" lIns="0" tIns="0" rIns="0" bIns="0">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lnSpc>
                <a:spcPct val="200000"/>
              </a:lnSpc>
            </a:pPr>
            <a:r>
              <a:rPr lang="en-US" altLang="zh-CN" sz="2400" dirty="0" smtClean="0">
                <a:latin typeface="微软雅黑" pitchFamily="34" charset="-122"/>
                <a:ea typeface="微软雅黑" pitchFamily="34" charset="-122"/>
                <a:sym typeface="微软雅黑" pitchFamily="34" charset="-122"/>
              </a:rPr>
              <a:t>3</a:t>
            </a:r>
            <a:r>
              <a:rPr lang="zh-CN" altLang="en-US" sz="2400" dirty="0" smtClean="0">
                <a:latin typeface="微软雅黑" pitchFamily="34" charset="-122"/>
                <a:ea typeface="微软雅黑" pitchFamily="34" charset="-122"/>
                <a:sym typeface="微软雅黑" pitchFamily="34" charset="-122"/>
              </a:rPr>
              <a:t>、内容：</a:t>
            </a:r>
            <a:endParaRPr lang="en-US" altLang="zh-CN" sz="2400" dirty="0" smtClean="0">
              <a:latin typeface="微软雅黑" pitchFamily="34" charset="-122"/>
              <a:ea typeface="微软雅黑" pitchFamily="34" charset="-122"/>
              <a:sym typeface="微软雅黑" pitchFamily="34" charset="-122"/>
            </a:endParaRPr>
          </a:p>
        </p:txBody>
      </p:sp>
    </p:spTree>
    <p:extLst>
      <p:ext uri="{BB962C8B-B14F-4D97-AF65-F5344CB8AC3E}">
        <p14:creationId xmlns="" xmlns:p14="http://schemas.microsoft.com/office/powerpoint/2010/main" val="31707688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hape 120"/>
          <p:cNvSpPr>
            <a:spLocks noChangeArrowheads="1"/>
          </p:cNvSpPr>
          <p:nvPr/>
        </p:nvSpPr>
        <p:spPr bwMode="auto">
          <a:xfrm>
            <a:off x="778256" y="404664"/>
            <a:ext cx="7632327" cy="138499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400000"/>
                <a:headEnd/>
                <a:tailEnd/>
              </a14:hiddenLine>
            </a:ext>
          </a:extLst>
        </p:spPr>
        <p:txBody>
          <a:bodyPr wrap="square" lIns="0" tIns="0" rIns="0" bIns="0">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lnSpc>
                <a:spcPct val="200000"/>
              </a:lnSpc>
            </a:pPr>
            <a:r>
              <a:rPr lang="zh-CN" altLang="en-US" sz="2400" dirty="0" smtClean="0">
                <a:latin typeface="微软雅黑" pitchFamily="34" charset="-122"/>
                <a:ea typeface="微软雅黑" pitchFamily="34" charset="-122"/>
                <a:sym typeface="微软雅黑" pitchFamily="34" charset="-122"/>
              </a:rPr>
              <a:t>文件的其他属性：</a:t>
            </a:r>
            <a:endParaRPr lang="en-US" altLang="zh-CN" sz="2400" dirty="0" smtClean="0">
              <a:latin typeface="微软雅黑" pitchFamily="34" charset="-122"/>
              <a:ea typeface="微软雅黑" pitchFamily="34" charset="-122"/>
              <a:sym typeface="微软雅黑" pitchFamily="34" charset="-122"/>
            </a:endParaRPr>
          </a:p>
          <a:p>
            <a:pPr eaLnBrk="1" hangingPunct="1"/>
            <a:r>
              <a:rPr lang="en-US" altLang="zh-CN" b="0" dirty="0" smtClean="0">
                <a:latin typeface="微软雅黑" pitchFamily="34" charset="-122"/>
                <a:ea typeface="微软雅黑" pitchFamily="34" charset="-122"/>
                <a:sym typeface="微软雅黑" pitchFamily="34" charset="-122"/>
              </a:rPr>
              <a:t>——</a:t>
            </a:r>
            <a:r>
              <a:rPr lang="zh-CN" altLang="en-US" b="0" dirty="0" smtClean="0">
                <a:solidFill>
                  <a:srgbClr val="333333"/>
                </a:solidFill>
                <a:latin typeface="微软雅黑" panose="020B0503020204020204" pitchFamily="34" charset="-122"/>
                <a:ea typeface="微软雅黑" panose="020B0503020204020204" pitchFamily="34" charset="-122"/>
              </a:rPr>
              <a:t>文件的属性还有哪些？如何查看文件的属性？</a:t>
            </a:r>
          </a:p>
          <a:p>
            <a:pPr eaLnBrk="1" hangingPunct="1"/>
            <a:endParaRPr lang="zh-CN" altLang="en-US" sz="2400" dirty="0" smtClean="0">
              <a:latin typeface="微软雅黑" pitchFamily="34" charset="-122"/>
              <a:ea typeface="微软雅黑" pitchFamily="34" charset="-122"/>
              <a:sym typeface="微软雅黑" pitchFamily="34" charset="-122"/>
            </a:endParaRPr>
          </a:p>
        </p:txBody>
      </p:sp>
      <p:sp>
        <p:nvSpPr>
          <p:cNvPr id="9" name="Text Box 3"/>
          <p:cNvSpPr txBox="1">
            <a:spLocks noChangeArrowheads="1"/>
          </p:cNvSpPr>
          <p:nvPr/>
        </p:nvSpPr>
        <p:spPr bwMode="auto">
          <a:xfrm>
            <a:off x="741693" y="2215897"/>
            <a:ext cx="7705452" cy="55399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marL="342900" indent="-342900" eaLnBrk="1" hangingPunct="1">
              <a:lnSpc>
                <a:spcPct val="150000"/>
              </a:lnSpc>
              <a:buFont typeface="Arial" panose="020B0604020202020204" pitchFamily="34" charset="0"/>
              <a:buChar char="•"/>
            </a:pPr>
            <a:r>
              <a:rPr lang="zh-CN" altLang="en-US" sz="2000" dirty="0" smtClean="0">
                <a:solidFill>
                  <a:srgbClr val="C00000"/>
                </a:solidFill>
                <a:latin typeface="仿宋" panose="02010609060101010101" pitchFamily="49" charset="-122"/>
                <a:ea typeface="仿宋" panose="02010609060101010101" pitchFamily="49" charset="-122"/>
              </a:rPr>
              <a:t>方法</a:t>
            </a:r>
            <a:r>
              <a:rPr lang="zh-CN" altLang="en-US" sz="2000" dirty="0" smtClean="0">
                <a:solidFill>
                  <a:srgbClr val="333333"/>
                </a:solidFill>
                <a:latin typeface="仿宋" panose="02010609060101010101" pitchFamily="49" charset="-122"/>
                <a:ea typeface="仿宋" panose="02010609060101010101" pitchFamily="49" charset="-122"/>
              </a:rPr>
              <a:t>：在该文件上右击，在出现的菜单中选择“属性” 命令</a:t>
            </a:r>
            <a:endParaRPr lang="en-US" altLang="zh-CN" sz="2000" dirty="0" smtClean="0">
              <a:solidFill>
                <a:srgbClr val="333333"/>
              </a:solidFill>
              <a:latin typeface="仿宋" panose="02010609060101010101" pitchFamily="49" charset="-122"/>
              <a:ea typeface="仿宋" panose="02010609060101010101" pitchFamily="49" charset="-122"/>
            </a:endParaRPr>
          </a:p>
        </p:txBody>
      </p:sp>
      <p:sp>
        <p:nvSpPr>
          <p:cNvPr id="5" name="Rectangle 6"/>
          <p:cNvSpPr>
            <a:spLocks noChangeArrowheads="1"/>
          </p:cNvSpPr>
          <p:nvPr/>
        </p:nvSpPr>
        <p:spPr bwMode="auto">
          <a:xfrm>
            <a:off x="5839020" y="6370639"/>
            <a:ext cx="1636713" cy="3667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a:solidFill>
                  <a:schemeClr val="tx1"/>
                </a:solidFill>
                <a:ea typeface="宋体" pitchFamily="2" charset="-122"/>
              </a:rPr>
              <a:t> </a:t>
            </a:r>
          </a:p>
        </p:txBody>
      </p:sp>
      <p:sp>
        <p:nvSpPr>
          <p:cNvPr id="26" name="Shape 120"/>
          <p:cNvSpPr>
            <a:spLocks noChangeArrowheads="1"/>
          </p:cNvSpPr>
          <p:nvPr/>
        </p:nvSpPr>
        <p:spPr bwMode="auto">
          <a:xfrm>
            <a:off x="778256" y="1528304"/>
            <a:ext cx="6947297" cy="52270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400000"/>
                <a:headEnd/>
                <a:tailEnd/>
              </a14:hiddenLine>
            </a:ext>
          </a:extLst>
        </p:spPr>
        <p:txBody>
          <a:bodyPr wrap="square" lIns="0" tIns="0" rIns="0" bIns="0">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lnSpc>
                <a:spcPct val="200000"/>
              </a:lnSpc>
            </a:pPr>
            <a:r>
              <a:rPr lang="zh-CN" altLang="en-US" sz="2000" dirty="0" smtClean="0">
                <a:latin typeface="微软雅黑" pitchFamily="34" charset="-122"/>
                <a:ea typeface="微软雅黑" pitchFamily="34" charset="-122"/>
                <a:sym typeface="微软雅黑" pitchFamily="34" charset="-122"/>
              </a:rPr>
              <a:t>修改日期、只读、存档、隐藏、大小</a:t>
            </a:r>
            <a:endParaRPr lang="en-US" altLang="zh-CN" sz="2000" dirty="0" smtClean="0">
              <a:latin typeface="微软雅黑" pitchFamily="34" charset="-122"/>
              <a:ea typeface="微软雅黑" pitchFamily="34" charset="-122"/>
              <a:sym typeface="微软雅黑" pitchFamily="34" charset="-122"/>
            </a:endParaRPr>
          </a:p>
        </p:txBody>
      </p:sp>
      <p:pic>
        <p:nvPicPr>
          <p:cNvPr id="49154"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115616" y="2777907"/>
            <a:ext cx="2870032" cy="3654152"/>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1221062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hape 120"/>
          <p:cNvSpPr>
            <a:spLocks noChangeArrowheads="1"/>
          </p:cNvSpPr>
          <p:nvPr/>
        </p:nvSpPr>
        <p:spPr bwMode="auto">
          <a:xfrm>
            <a:off x="778256" y="404664"/>
            <a:ext cx="7632327" cy="110799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400000"/>
                <a:headEnd/>
                <a:tailEnd/>
              </a14:hiddenLine>
            </a:ext>
          </a:extLst>
        </p:spPr>
        <p:txBody>
          <a:bodyPr wrap="square" lIns="0" tIns="0" rIns="0" bIns="0">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lnSpc>
                <a:spcPct val="200000"/>
              </a:lnSpc>
            </a:pPr>
            <a:r>
              <a:rPr lang="zh-CN" altLang="en-US" sz="2400" dirty="0" smtClean="0">
                <a:latin typeface="微软雅黑" pitchFamily="34" charset="-122"/>
                <a:ea typeface="微软雅黑" pitchFamily="34" charset="-122"/>
                <a:sym typeface="微软雅黑" pitchFamily="34" charset="-122"/>
              </a:rPr>
              <a:t>文件的下载：</a:t>
            </a:r>
            <a:endParaRPr lang="en-US" altLang="zh-CN" sz="2400" dirty="0" smtClean="0">
              <a:latin typeface="微软雅黑" pitchFamily="34" charset="-122"/>
              <a:ea typeface="微软雅黑" pitchFamily="34" charset="-122"/>
              <a:sym typeface="微软雅黑" pitchFamily="34" charset="-122"/>
            </a:endParaRPr>
          </a:p>
          <a:p>
            <a:pPr eaLnBrk="1" hangingPunct="1"/>
            <a:r>
              <a:rPr lang="en-US" altLang="zh-CN" b="0" dirty="0" smtClean="0">
                <a:latin typeface="微软雅黑" pitchFamily="34" charset="-122"/>
                <a:ea typeface="微软雅黑" pitchFamily="34" charset="-122"/>
                <a:sym typeface="微软雅黑" pitchFamily="34" charset="-122"/>
              </a:rPr>
              <a:t>——</a:t>
            </a:r>
            <a:r>
              <a:rPr lang="zh-CN" altLang="en-US" b="0" dirty="0" smtClean="0">
                <a:latin typeface="微软雅黑" pitchFamily="34" charset="-122"/>
                <a:ea typeface="微软雅黑" pitchFamily="34" charset="-122"/>
                <a:sym typeface="微软雅黑" pitchFamily="34" charset="-122"/>
              </a:rPr>
              <a:t>明确下载需求；尝试多途径下载文件；</a:t>
            </a:r>
            <a:endParaRPr lang="zh-CN" altLang="en-US" sz="2400" dirty="0" smtClean="0">
              <a:latin typeface="微软雅黑" pitchFamily="34" charset="-122"/>
              <a:ea typeface="微软雅黑" pitchFamily="34" charset="-122"/>
              <a:sym typeface="微软雅黑" pitchFamily="34" charset="-122"/>
            </a:endParaRPr>
          </a:p>
        </p:txBody>
      </p:sp>
      <p:sp>
        <p:nvSpPr>
          <p:cNvPr id="9" name="Text Box 3"/>
          <p:cNvSpPr txBox="1">
            <a:spLocks noChangeArrowheads="1"/>
          </p:cNvSpPr>
          <p:nvPr/>
        </p:nvSpPr>
        <p:spPr bwMode="auto">
          <a:xfrm>
            <a:off x="781150" y="2060848"/>
            <a:ext cx="7705452" cy="286232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lnSpc>
                <a:spcPct val="150000"/>
              </a:lnSpc>
            </a:pPr>
            <a:r>
              <a:rPr lang="en-US" altLang="zh-CN" sz="2000" dirty="0" smtClean="0">
                <a:latin typeface="仿宋" panose="02010609060101010101" pitchFamily="49" charset="-122"/>
                <a:ea typeface="仿宋" panose="02010609060101010101" pitchFamily="49" charset="-122"/>
              </a:rPr>
              <a:t>1</a:t>
            </a:r>
            <a:r>
              <a:rPr lang="zh-CN" altLang="en-US" sz="2000" dirty="0" smtClean="0">
                <a:latin typeface="仿宋" panose="02010609060101010101" pitchFamily="49" charset="-122"/>
                <a:ea typeface="仿宋" panose="02010609060101010101" pitchFamily="49" charset="-122"/>
              </a:rPr>
              <a:t>、保存网页   操作：单击“文件”菜单→“另存为”命令</a:t>
            </a:r>
          </a:p>
          <a:p>
            <a:pPr eaLnBrk="1" hangingPunct="1">
              <a:lnSpc>
                <a:spcPct val="150000"/>
              </a:lnSpc>
            </a:pPr>
            <a:r>
              <a:rPr lang="en-US" altLang="zh-CN" sz="2000" dirty="0" smtClean="0">
                <a:latin typeface="仿宋" panose="02010609060101010101" pitchFamily="49" charset="-122"/>
                <a:ea typeface="仿宋" panose="02010609060101010101" pitchFamily="49" charset="-122"/>
              </a:rPr>
              <a:t>2</a:t>
            </a:r>
            <a:r>
              <a:rPr lang="zh-CN" altLang="en-US" sz="2000" dirty="0" smtClean="0">
                <a:latin typeface="仿宋" panose="02010609060101010101" pitchFamily="49" charset="-122"/>
                <a:ea typeface="仿宋" panose="02010609060101010101" pitchFamily="49" charset="-122"/>
              </a:rPr>
              <a:t>、保存图形   操作：在图片上右击→“图片另存为”</a:t>
            </a:r>
          </a:p>
          <a:p>
            <a:pPr eaLnBrk="1" hangingPunct="1">
              <a:lnSpc>
                <a:spcPct val="150000"/>
              </a:lnSpc>
            </a:pPr>
            <a:r>
              <a:rPr lang="en-US" altLang="zh-CN" sz="2000" dirty="0" smtClean="0">
                <a:latin typeface="仿宋" panose="02010609060101010101" pitchFamily="49" charset="-122"/>
                <a:ea typeface="仿宋" panose="02010609060101010101" pitchFamily="49" charset="-122"/>
              </a:rPr>
              <a:t>3</a:t>
            </a:r>
            <a:r>
              <a:rPr lang="zh-CN" altLang="en-US" sz="2000" dirty="0" smtClean="0">
                <a:latin typeface="仿宋" panose="02010609060101010101" pitchFamily="49" charset="-122"/>
                <a:ea typeface="仿宋" panose="02010609060101010101" pitchFamily="49" charset="-122"/>
              </a:rPr>
              <a:t>、保存文字   操作：选择所需要的文字，单击鼠标右键，在弹出的快捷菜单中选择复制命令，在</a:t>
            </a:r>
            <a:r>
              <a:rPr lang="en-US" altLang="zh-CN" sz="2000" dirty="0" smtClean="0">
                <a:latin typeface="仿宋" panose="02010609060101010101" pitchFamily="49" charset="-122"/>
                <a:ea typeface="仿宋" panose="02010609060101010101" pitchFamily="49" charset="-122"/>
              </a:rPr>
              <a:t>word</a:t>
            </a:r>
            <a:r>
              <a:rPr lang="zh-CN" altLang="en-US" sz="2000" dirty="0" smtClean="0">
                <a:latin typeface="仿宋" panose="02010609060101010101" pitchFamily="49" charset="-122"/>
                <a:ea typeface="仿宋" panose="02010609060101010101" pitchFamily="49" charset="-122"/>
              </a:rPr>
              <a:t>（或其他文本编辑软件）编辑区内单击鼠标右键，在弹出的快捷菜单中选择粘贴命令，保存。</a:t>
            </a:r>
          </a:p>
          <a:p>
            <a:pPr eaLnBrk="1" hangingPunct="1">
              <a:lnSpc>
                <a:spcPct val="150000"/>
              </a:lnSpc>
            </a:pPr>
            <a:r>
              <a:rPr lang="en-US" altLang="zh-CN" sz="2000" dirty="0" smtClean="0">
                <a:latin typeface="仿宋" panose="02010609060101010101" pitchFamily="49" charset="-122"/>
                <a:ea typeface="仿宋" panose="02010609060101010101" pitchFamily="49" charset="-122"/>
              </a:rPr>
              <a:t>4</a:t>
            </a:r>
            <a:r>
              <a:rPr lang="zh-CN" altLang="en-US" sz="2000" dirty="0" smtClean="0">
                <a:latin typeface="仿宋" panose="02010609060101010101" pitchFamily="49" charset="-122"/>
                <a:ea typeface="仿宋" panose="02010609060101010101" pitchFamily="49" charset="-122"/>
              </a:rPr>
              <a:t>、下载文件   操作：右击要下载的文件，选择“目标另存为”</a:t>
            </a:r>
            <a:endParaRPr lang="en-US" altLang="zh-CN" sz="2000" dirty="0" smtClean="0">
              <a:latin typeface="仿宋" panose="02010609060101010101" pitchFamily="49" charset="-122"/>
              <a:ea typeface="仿宋" panose="02010609060101010101" pitchFamily="49" charset="-122"/>
            </a:endParaRPr>
          </a:p>
        </p:txBody>
      </p:sp>
      <p:sp>
        <p:nvSpPr>
          <p:cNvPr id="5" name="Rectangle 6"/>
          <p:cNvSpPr>
            <a:spLocks noChangeArrowheads="1"/>
          </p:cNvSpPr>
          <p:nvPr/>
        </p:nvSpPr>
        <p:spPr bwMode="auto">
          <a:xfrm>
            <a:off x="5839020" y="6370639"/>
            <a:ext cx="1636713" cy="3667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a:solidFill>
                  <a:schemeClr val="tx1"/>
                </a:solidFill>
                <a:ea typeface="宋体" pitchFamily="2" charset="-122"/>
              </a:rPr>
              <a:t> </a:t>
            </a:r>
          </a:p>
        </p:txBody>
      </p:sp>
    </p:spTree>
    <p:extLst>
      <p:ext uri="{BB962C8B-B14F-4D97-AF65-F5344CB8AC3E}">
        <p14:creationId xmlns="" xmlns:p14="http://schemas.microsoft.com/office/powerpoint/2010/main" val="395885991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hape 120"/>
          <p:cNvSpPr>
            <a:spLocks noChangeArrowheads="1"/>
          </p:cNvSpPr>
          <p:nvPr/>
        </p:nvSpPr>
        <p:spPr bwMode="auto">
          <a:xfrm>
            <a:off x="778256" y="404664"/>
            <a:ext cx="7632327" cy="212365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400000"/>
                <a:headEnd/>
                <a:tailEnd/>
              </a14:hiddenLine>
            </a:ext>
          </a:extLst>
        </p:spPr>
        <p:txBody>
          <a:bodyPr wrap="square" lIns="0" tIns="0" rIns="0" bIns="0">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lnSpc>
                <a:spcPct val="200000"/>
              </a:lnSpc>
            </a:pPr>
            <a:r>
              <a:rPr lang="zh-CN" altLang="en-US" sz="2400" dirty="0" smtClean="0">
                <a:latin typeface="微软雅黑" pitchFamily="34" charset="-122"/>
                <a:ea typeface="微软雅黑" pitchFamily="34" charset="-122"/>
                <a:sym typeface="微软雅黑" pitchFamily="34" charset="-122"/>
              </a:rPr>
              <a:t>常用下载工具：</a:t>
            </a:r>
            <a:endParaRPr lang="en-US" altLang="zh-CN" sz="2400" dirty="0" smtClean="0">
              <a:latin typeface="微软雅黑" pitchFamily="34" charset="-122"/>
              <a:ea typeface="微软雅黑" pitchFamily="34" charset="-122"/>
              <a:sym typeface="微软雅黑" pitchFamily="34" charset="-122"/>
            </a:endParaRPr>
          </a:p>
          <a:p>
            <a:pPr eaLnBrk="1" hangingPunct="1">
              <a:lnSpc>
                <a:spcPct val="150000"/>
              </a:lnSpc>
            </a:pPr>
            <a:r>
              <a:rPr lang="en-US" altLang="zh-CN" b="0" dirty="0" smtClean="0">
                <a:latin typeface="微软雅黑" pitchFamily="34" charset="-122"/>
                <a:ea typeface="微软雅黑" pitchFamily="34" charset="-122"/>
                <a:sym typeface="微软雅黑" pitchFamily="34" charset="-122"/>
              </a:rPr>
              <a:t>——</a:t>
            </a:r>
            <a:r>
              <a:rPr lang="zh-CN" altLang="en-US" b="0" dirty="0" smtClean="0">
                <a:latin typeface="微软雅黑" pitchFamily="34" charset="-122"/>
                <a:ea typeface="微软雅黑" pitchFamily="34" charset="-122"/>
                <a:sym typeface="微软雅黑" pitchFamily="34" charset="-122"/>
              </a:rPr>
              <a:t>文件下载工具种类繁多、发展迅速，一般都支持</a:t>
            </a:r>
            <a:r>
              <a:rPr lang="zh-CN" altLang="en-US" b="0" dirty="0" smtClean="0">
                <a:solidFill>
                  <a:srgbClr val="C00000"/>
                </a:solidFill>
                <a:latin typeface="微软雅黑" pitchFamily="34" charset="-122"/>
                <a:ea typeface="微软雅黑" pitchFamily="34" charset="-122"/>
                <a:sym typeface="微软雅黑" pitchFamily="34" charset="-122"/>
              </a:rPr>
              <a:t>断点续传</a:t>
            </a:r>
            <a:r>
              <a:rPr lang="zh-CN" altLang="en-US" b="0" dirty="0" smtClean="0">
                <a:latin typeface="微软雅黑" pitchFamily="34" charset="-122"/>
                <a:ea typeface="微软雅黑" pitchFamily="34" charset="-122"/>
                <a:sym typeface="微软雅黑" pitchFamily="34" charset="-122"/>
              </a:rPr>
              <a:t>（下载过程</a:t>
            </a:r>
            <a:endParaRPr lang="en-US" altLang="zh-CN" b="0" dirty="0" smtClean="0">
              <a:latin typeface="微软雅黑" pitchFamily="34" charset="-122"/>
              <a:ea typeface="微软雅黑" pitchFamily="34" charset="-122"/>
              <a:sym typeface="微软雅黑" pitchFamily="34" charset="-122"/>
            </a:endParaRPr>
          </a:p>
          <a:p>
            <a:pPr eaLnBrk="1" hangingPunct="1">
              <a:lnSpc>
                <a:spcPct val="150000"/>
              </a:lnSpc>
            </a:pPr>
            <a:r>
              <a:rPr lang="zh-CN" altLang="en-US" b="0" dirty="0" smtClean="0">
                <a:latin typeface="微软雅黑" pitchFamily="34" charset="-122"/>
                <a:ea typeface="微软雅黑" pitchFamily="34" charset="-122"/>
                <a:sym typeface="微软雅黑" pitchFamily="34" charset="-122"/>
              </a:rPr>
              <a:t>中能接着上次中断的位置继续下载）、</a:t>
            </a:r>
            <a:r>
              <a:rPr lang="zh-CN" altLang="en-US" b="0" dirty="0" smtClean="0">
                <a:solidFill>
                  <a:srgbClr val="C00000"/>
                </a:solidFill>
                <a:latin typeface="微软雅黑" pitchFamily="34" charset="-122"/>
                <a:ea typeface="微软雅黑" pitchFamily="34" charset="-122"/>
                <a:sym typeface="微软雅黑" pitchFamily="34" charset="-122"/>
              </a:rPr>
              <a:t>多线程（能向服务器发出多个下载</a:t>
            </a:r>
            <a:endParaRPr lang="en-US" altLang="zh-CN" b="0" dirty="0" smtClean="0">
              <a:solidFill>
                <a:srgbClr val="C00000"/>
              </a:solidFill>
              <a:latin typeface="微软雅黑" pitchFamily="34" charset="-122"/>
              <a:ea typeface="微软雅黑" pitchFamily="34" charset="-122"/>
              <a:sym typeface="微软雅黑" pitchFamily="34" charset="-122"/>
            </a:endParaRPr>
          </a:p>
          <a:p>
            <a:pPr eaLnBrk="1" hangingPunct="1">
              <a:lnSpc>
                <a:spcPct val="150000"/>
              </a:lnSpc>
            </a:pPr>
            <a:r>
              <a:rPr lang="zh-CN" altLang="en-US" b="0" dirty="0" smtClean="0">
                <a:solidFill>
                  <a:srgbClr val="C00000"/>
                </a:solidFill>
                <a:latin typeface="微软雅黑" pitchFamily="34" charset="-122"/>
                <a:ea typeface="微软雅黑" pitchFamily="34" charset="-122"/>
                <a:sym typeface="微软雅黑" pitchFamily="34" charset="-122"/>
              </a:rPr>
              <a:t>要求，将大文件分成几段同时下载）</a:t>
            </a:r>
            <a:r>
              <a:rPr lang="zh-CN" altLang="en-US" b="0" dirty="0" smtClean="0">
                <a:latin typeface="微软雅黑" pitchFamily="34" charset="-122"/>
                <a:ea typeface="微软雅黑" pitchFamily="34" charset="-122"/>
                <a:sym typeface="微软雅黑" pitchFamily="34" charset="-122"/>
              </a:rPr>
              <a:t>等技术</a:t>
            </a:r>
            <a:endParaRPr lang="zh-CN" altLang="en-US" sz="2400" dirty="0" smtClean="0">
              <a:latin typeface="微软雅黑" pitchFamily="34" charset="-122"/>
              <a:ea typeface="微软雅黑" pitchFamily="34" charset="-122"/>
              <a:sym typeface="微软雅黑" pitchFamily="34" charset="-122"/>
            </a:endParaRPr>
          </a:p>
        </p:txBody>
      </p:sp>
      <p:sp>
        <p:nvSpPr>
          <p:cNvPr id="5" name="Rectangle 6"/>
          <p:cNvSpPr>
            <a:spLocks noChangeArrowheads="1"/>
          </p:cNvSpPr>
          <p:nvPr/>
        </p:nvSpPr>
        <p:spPr bwMode="auto">
          <a:xfrm>
            <a:off x="5839020" y="6370639"/>
            <a:ext cx="1636713" cy="3667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a:solidFill>
                  <a:schemeClr val="tx1"/>
                </a:solidFill>
                <a:ea typeface="宋体" pitchFamily="2" charset="-122"/>
              </a:rPr>
              <a:t> </a:t>
            </a:r>
          </a:p>
        </p:txBody>
      </p:sp>
      <p:pic>
        <p:nvPicPr>
          <p:cNvPr id="2" name="图片 1"/>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778256" y="2636912"/>
            <a:ext cx="5364088" cy="3437452"/>
          </a:xfrm>
          <a:prstGeom prst="rect">
            <a:avLst/>
          </a:prstGeom>
        </p:spPr>
      </p:pic>
    </p:spTree>
    <p:extLst>
      <p:ext uri="{BB962C8B-B14F-4D97-AF65-F5344CB8AC3E}">
        <p14:creationId xmlns="" xmlns:p14="http://schemas.microsoft.com/office/powerpoint/2010/main" val="114702783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txBox="1">
            <a:spLocks noChangeArrowheads="1"/>
          </p:cNvSpPr>
          <p:nvPr/>
        </p:nvSpPr>
        <p:spPr bwMode="auto">
          <a:xfrm>
            <a:off x="1319213" y="981075"/>
            <a:ext cx="7772400" cy="3168650"/>
          </a:xfrm>
          <a:prstGeom prst="rect">
            <a:avLst/>
          </a:prstGeom>
          <a:noFill/>
          <a:ln w="9525">
            <a:noFill/>
            <a:miter lim="800000"/>
            <a:headEnd/>
            <a:tailEnd/>
          </a:ln>
          <a:effectLst/>
        </p:spPr>
        <p:txBody>
          <a:bodyPr anchor="ctr"/>
          <a:lstStyle/>
          <a:p>
            <a:pPr>
              <a:lnSpc>
                <a:spcPct val="250000"/>
              </a:lnSpc>
              <a:defRPr/>
            </a:pPr>
            <a:r>
              <a:rPr lang="zh-CN" altLang="en-US" sz="4000" kern="0" dirty="0">
                <a:solidFill>
                  <a:srgbClr val="0070C0"/>
                </a:solidFill>
                <a:effectLst>
                  <a:outerShdw blurRad="38100" dist="38100" dir="2700000" algn="tl">
                    <a:srgbClr val="000000">
                      <a:alpha val="43137"/>
                    </a:srgbClr>
                  </a:outerShdw>
                </a:effectLst>
                <a:latin typeface="+mj-lt"/>
                <a:ea typeface="微软雅黑" pitchFamily="34" charset="-122"/>
                <a:cs typeface="+mj-cs"/>
              </a:rPr>
              <a:t>第二章： 信息获取</a:t>
            </a:r>
            <a:endParaRPr lang="en-US" altLang="zh-CN" sz="4000" kern="0" dirty="0">
              <a:solidFill>
                <a:srgbClr val="0070C0"/>
              </a:solidFill>
              <a:effectLst>
                <a:outerShdw blurRad="38100" dist="38100" dir="2700000" algn="tl">
                  <a:srgbClr val="000000">
                    <a:alpha val="43137"/>
                  </a:srgbClr>
                </a:outerShdw>
              </a:effectLst>
              <a:latin typeface="+mj-lt"/>
              <a:ea typeface="微软雅黑" pitchFamily="34" charset="-122"/>
              <a:cs typeface="+mj-cs"/>
            </a:endParaRPr>
          </a:p>
          <a:p>
            <a:pPr>
              <a:lnSpc>
                <a:spcPct val="150000"/>
              </a:lnSpc>
              <a:defRPr/>
            </a:pPr>
            <a:r>
              <a:rPr lang="en-US" altLang="zh-CN" sz="2000" kern="0" dirty="0">
                <a:solidFill>
                  <a:schemeClr val="bg1">
                    <a:lumMod val="50000"/>
                  </a:schemeClr>
                </a:solidFill>
                <a:latin typeface="+mj-lt"/>
                <a:ea typeface="微软雅黑" pitchFamily="34" charset="-122"/>
                <a:cs typeface="+mj-cs"/>
              </a:rPr>
              <a:t>    </a:t>
            </a:r>
            <a:r>
              <a:rPr lang="en-US" altLang="zh-CN" sz="2000" kern="0" dirty="0">
                <a:solidFill>
                  <a:srgbClr val="DFE19F"/>
                </a:solidFill>
                <a:latin typeface="+mj-lt"/>
                <a:ea typeface="微软雅黑" pitchFamily="34" charset="-122"/>
                <a:cs typeface="+mj-cs"/>
              </a:rPr>
              <a:t>2.1</a:t>
            </a:r>
            <a:r>
              <a:rPr lang="zh-CN" altLang="en-US" sz="2000" kern="0" dirty="0">
                <a:solidFill>
                  <a:srgbClr val="DFE19F"/>
                </a:solidFill>
                <a:latin typeface="+mj-lt"/>
                <a:ea typeface="微软雅黑" pitchFamily="34" charset="-122"/>
                <a:cs typeface="+mj-cs"/>
              </a:rPr>
              <a:t> 信息获取的一般过程</a:t>
            </a:r>
            <a:endParaRPr lang="en-US" altLang="zh-CN" sz="2000" kern="0" dirty="0">
              <a:solidFill>
                <a:srgbClr val="DFE19F"/>
              </a:solidFill>
              <a:latin typeface="+mj-lt"/>
              <a:ea typeface="微软雅黑" pitchFamily="34" charset="-122"/>
              <a:cs typeface="+mj-cs"/>
            </a:endParaRPr>
          </a:p>
          <a:p>
            <a:pPr>
              <a:lnSpc>
                <a:spcPct val="150000"/>
              </a:lnSpc>
              <a:defRPr/>
            </a:pPr>
            <a:r>
              <a:rPr lang="en-US" altLang="zh-CN" sz="2000" kern="0" dirty="0">
                <a:solidFill>
                  <a:schemeClr val="bg1">
                    <a:lumMod val="50000"/>
                  </a:schemeClr>
                </a:solidFill>
                <a:latin typeface="+mj-lt"/>
                <a:ea typeface="微软雅黑" pitchFamily="34" charset="-122"/>
                <a:cs typeface="+mj-cs"/>
              </a:rPr>
              <a:t>    </a:t>
            </a:r>
            <a:r>
              <a:rPr lang="en-US" altLang="zh-CN" sz="2000" kern="0" dirty="0">
                <a:solidFill>
                  <a:srgbClr val="DFE19F"/>
                </a:solidFill>
                <a:latin typeface="+mj-lt"/>
                <a:ea typeface="微软雅黑" pitchFamily="34" charset="-122"/>
                <a:cs typeface="+mj-cs"/>
              </a:rPr>
              <a:t>2.2 </a:t>
            </a:r>
            <a:r>
              <a:rPr lang="zh-CN" altLang="en-US" sz="2000" kern="0" dirty="0">
                <a:solidFill>
                  <a:srgbClr val="DFE19F"/>
                </a:solidFill>
                <a:latin typeface="+mj-lt"/>
                <a:ea typeface="微软雅黑" pitchFamily="34" charset="-122"/>
                <a:cs typeface="+mj-cs"/>
              </a:rPr>
              <a:t>因特网信息的查找</a:t>
            </a:r>
            <a:endParaRPr lang="en-US" altLang="zh-CN" sz="2000" kern="0" dirty="0">
              <a:solidFill>
                <a:srgbClr val="DFE19F"/>
              </a:solidFill>
              <a:latin typeface="+mj-lt"/>
              <a:ea typeface="微软雅黑" pitchFamily="34" charset="-122"/>
              <a:cs typeface="+mj-cs"/>
            </a:endParaRPr>
          </a:p>
          <a:p>
            <a:pPr>
              <a:lnSpc>
                <a:spcPct val="150000"/>
              </a:lnSpc>
              <a:defRPr/>
            </a:pPr>
            <a:r>
              <a:rPr lang="en-US" altLang="zh-CN" sz="2000" kern="0" dirty="0">
                <a:solidFill>
                  <a:schemeClr val="bg1">
                    <a:lumMod val="50000"/>
                  </a:schemeClr>
                </a:solidFill>
                <a:latin typeface="+mj-lt"/>
                <a:ea typeface="微软雅黑" pitchFamily="34" charset="-122"/>
                <a:cs typeface="+mj-cs"/>
              </a:rPr>
              <a:t>    </a:t>
            </a:r>
            <a:r>
              <a:rPr lang="en-US" altLang="zh-CN" sz="2000" kern="0" dirty="0">
                <a:solidFill>
                  <a:srgbClr val="DFE19F"/>
                </a:solidFill>
                <a:latin typeface="+mj-lt"/>
                <a:ea typeface="微软雅黑" pitchFamily="34" charset="-122"/>
                <a:cs typeface="+mj-cs"/>
              </a:rPr>
              <a:t>2.3 </a:t>
            </a:r>
            <a:r>
              <a:rPr lang="zh-CN" altLang="en-US" sz="2000" kern="0" dirty="0">
                <a:solidFill>
                  <a:srgbClr val="DFE19F"/>
                </a:solidFill>
                <a:latin typeface="+mj-lt"/>
                <a:ea typeface="微软雅黑" pitchFamily="34" charset="-122"/>
                <a:cs typeface="+mj-cs"/>
              </a:rPr>
              <a:t>文件的下载</a:t>
            </a:r>
            <a:endParaRPr lang="en-US" altLang="zh-CN" sz="2000" kern="0" dirty="0">
              <a:solidFill>
                <a:srgbClr val="DFE19F"/>
              </a:solidFill>
              <a:latin typeface="+mj-lt"/>
              <a:ea typeface="微软雅黑" pitchFamily="34" charset="-122"/>
              <a:cs typeface="+mj-cs"/>
            </a:endParaRPr>
          </a:p>
          <a:p>
            <a:pPr>
              <a:lnSpc>
                <a:spcPct val="150000"/>
              </a:lnSpc>
              <a:defRPr/>
            </a:pPr>
            <a:r>
              <a:rPr lang="en-US" altLang="zh-CN" sz="2000" kern="0" dirty="0">
                <a:solidFill>
                  <a:schemeClr val="bg1">
                    <a:lumMod val="50000"/>
                  </a:schemeClr>
                </a:solidFill>
                <a:latin typeface="+mj-lt"/>
                <a:ea typeface="微软雅黑" pitchFamily="34" charset="-122"/>
                <a:cs typeface="+mj-cs"/>
              </a:rPr>
              <a:t>    </a:t>
            </a:r>
            <a:r>
              <a:rPr lang="en-US" altLang="zh-CN" sz="2000" kern="0" dirty="0">
                <a:latin typeface="+mj-lt"/>
                <a:ea typeface="微软雅黑" pitchFamily="34" charset="-122"/>
                <a:cs typeface="+mj-cs"/>
              </a:rPr>
              <a:t>2.4 </a:t>
            </a:r>
            <a:r>
              <a:rPr lang="zh-CN" altLang="en-US" sz="2000" kern="0" dirty="0">
                <a:latin typeface="+mj-lt"/>
                <a:ea typeface="微软雅黑" pitchFamily="34" charset="-122"/>
                <a:cs typeface="+mj-cs"/>
              </a:rPr>
              <a:t>网络数据库的信息检索</a:t>
            </a:r>
          </a:p>
        </p:txBody>
      </p:sp>
      <p:sp>
        <p:nvSpPr>
          <p:cNvPr id="3" name="矩形 2"/>
          <p:cNvSpPr/>
          <p:nvPr/>
        </p:nvSpPr>
        <p:spPr>
          <a:xfrm>
            <a:off x="395288" y="0"/>
            <a:ext cx="7993062" cy="1431925"/>
          </a:xfrm>
          <a:prstGeom prst="rect">
            <a:avLst/>
          </a:prstGeom>
        </p:spPr>
        <p:txBody>
          <a:bodyPr>
            <a:spAutoFit/>
          </a:bodyPr>
          <a:lstStyle/>
          <a:p>
            <a:pPr>
              <a:lnSpc>
                <a:spcPct val="250000"/>
              </a:lnSpc>
              <a:defRPr/>
            </a:pPr>
            <a:r>
              <a:rPr lang="en-US" altLang="zh-CN" sz="2400" kern="0" dirty="0">
                <a:solidFill>
                  <a:schemeClr val="accent2">
                    <a:lumMod val="50000"/>
                  </a:schemeClr>
                </a:solidFill>
                <a:latin typeface="微软雅黑" panose="020B0503020204020204" pitchFamily="34" charset="-122"/>
                <a:ea typeface="微软雅黑" panose="020B0503020204020204" pitchFamily="34" charset="-122"/>
              </a:rPr>
              <a:t>《</a:t>
            </a:r>
            <a:r>
              <a:rPr lang="zh-CN" altLang="en-US" sz="2400" kern="0" dirty="0">
                <a:solidFill>
                  <a:schemeClr val="accent2">
                    <a:lumMod val="50000"/>
                  </a:schemeClr>
                </a:solidFill>
                <a:latin typeface="微软雅黑" panose="020B0503020204020204" pitchFamily="34" charset="-122"/>
                <a:ea typeface="微软雅黑" panose="020B0503020204020204" pitchFamily="34" charset="-122"/>
              </a:rPr>
              <a:t>信息技术基础</a:t>
            </a:r>
            <a:r>
              <a:rPr lang="en-US" altLang="zh-CN" sz="2400" kern="0" dirty="0">
                <a:solidFill>
                  <a:schemeClr val="accent2">
                    <a:lumMod val="50000"/>
                  </a:schemeClr>
                </a:solidFill>
                <a:latin typeface="微软雅黑" panose="020B0503020204020204" pitchFamily="34" charset="-122"/>
                <a:ea typeface="微软雅黑" panose="020B0503020204020204" pitchFamily="34" charset="-122"/>
              </a:rPr>
              <a:t>》</a:t>
            </a:r>
            <a:r>
              <a:rPr lang="zh-CN" altLang="en-US" sz="2400" kern="0" dirty="0">
                <a:solidFill>
                  <a:schemeClr val="accent2">
                    <a:lumMod val="50000"/>
                  </a:schemeClr>
                </a:solidFill>
                <a:latin typeface="微软雅黑" panose="020B0503020204020204" pitchFamily="34" charset="-122"/>
                <a:ea typeface="微软雅黑" panose="020B0503020204020204" pitchFamily="34" charset="-122"/>
              </a:rPr>
              <a:t>（必修）</a:t>
            </a:r>
            <a:endParaRPr lang="en-US" altLang="zh-CN" sz="2400" kern="0" dirty="0">
              <a:solidFill>
                <a:schemeClr val="accent2">
                  <a:lumMod val="50000"/>
                </a:schemeClr>
              </a:solidFill>
              <a:latin typeface="微软雅黑" panose="020B0503020204020204" pitchFamily="34" charset="-122"/>
              <a:ea typeface="微软雅黑" panose="020B0503020204020204" pitchFamily="34" charset="-122"/>
            </a:endParaRPr>
          </a:p>
          <a:p>
            <a:pPr>
              <a:lnSpc>
                <a:spcPct val="150000"/>
              </a:lnSpc>
              <a:defRPr/>
            </a:pPr>
            <a:r>
              <a:rPr lang="zh-CN" altLang="en-US" kern="0" dirty="0">
                <a:effectLst>
                  <a:outerShdw blurRad="38100" dist="38100" dir="2700000" algn="tl">
                    <a:srgbClr val="000000">
                      <a:alpha val="43137"/>
                    </a:srgbClr>
                  </a:outerShdw>
                </a:effectLst>
                <a:ea typeface="微软雅黑" pitchFamily="34" charset="-122"/>
              </a:rPr>
              <a:t>   </a:t>
            </a:r>
            <a:endParaRPr lang="zh-CN" altLang="en-US" kern="0" dirty="0">
              <a:solidFill>
                <a:schemeClr val="bg1">
                  <a:lumMod val="50000"/>
                </a:schemeClr>
              </a:solidFill>
              <a:effectLst>
                <a:outerShdw blurRad="38100" dist="38100" dir="2700000" algn="tl">
                  <a:srgbClr val="000000">
                    <a:alpha val="43137"/>
                  </a:srgbClr>
                </a:outerShdw>
              </a:effectLst>
              <a:ea typeface="微软雅黑" pitchFamily="34" charset="-122"/>
            </a:endParaRPr>
          </a:p>
        </p:txBody>
      </p:sp>
    </p:spTree>
    <p:extLst>
      <p:ext uri="{BB962C8B-B14F-4D97-AF65-F5344CB8AC3E}">
        <p14:creationId xmlns="" xmlns:p14="http://schemas.microsoft.com/office/powerpoint/2010/main" val="223996206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hape 120"/>
          <p:cNvSpPr>
            <a:spLocks noChangeArrowheads="1"/>
          </p:cNvSpPr>
          <p:nvPr/>
        </p:nvSpPr>
        <p:spPr bwMode="auto">
          <a:xfrm>
            <a:off x="778256" y="404664"/>
            <a:ext cx="7632327" cy="364715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400000"/>
                <a:headEnd/>
                <a:tailEnd/>
              </a14:hiddenLine>
            </a:ext>
          </a:extLst>
        </p:spPr>
        <p:txBody>
          <a:bodyPr wrap="square" lIns="0" tIns="0" rIns="0" bIns="0">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lnSpc>
                <a:spcPct val="200000"/>
              </a:lnSpc>
            </a:pPr>
            <a:r>
              <a:rPr lang="zh-CN" altLang="en-US" sz="2400" dirty="0" smtClean="0">
                <a:latin typeface="微软雅黑" pitchFamily="34" charset="-122"/>
                <a:ea typeface="微软雅黑" pitchFamily="34" charset="-122"/>
                <a:sym typeface="微软雅黑" pitchFamily="34" charset="-122"/>
              </a:rPr>
              <a:t>网络数据库简介：</a:t>
            </a:r>
            <a:endParaRPr lang="en-US" altLang="zh-CN" sz="2400" dirty="0" smtClean="0">
              <a:latin typeface="微软雅黑" pitchFamily="34" charset="-122"/>
              <a:ea typeface="微软雅黑" pitchFamily="34" charset="-122"/>
              <a:sym typeface="微软雅黑" pitchFamily="34" charset="-122"/>
            </a:endParaRPr>
          </a:p>
          <a:p>
            <a:pPr eaLnBrk="1" hangingPunct="1">
              <a:lnSpc>
                <a:spcPct val="150000"/>
              </a:lnSpc>
            </a:pPr>
            <a:r>
              <a:rPr lang="en-US" altLang="zh-CN" b="0" dirty="0" smtClean="0">
                <a:latin typeface="微软雅黑" pitchFamily="34" charset="-122"/>
                <a:ea typeface="微软雅黑" pitchFamily="34" charset="-122"/>
                <a:sym typeface="微软雅黑" pitchFamily="34" charset="-122"/>
              </a:rPr>
              <a:t>——</a:t>
            </a:r>
            <a:r>
              <a:rPr lang="zh-CN" altLang="en-US" b="0" dirty="0" smtClean="0">
                <a:latin typeface="微软雅黑" pitchFamily="34" charset="-122"/>
                <a:ea typeface="微软雅黑" pitchFamily="34" charset="-122"/>
                <a:sym typeface="微软雅黑" pitchFamily="34" charset="-122"/>
              </a:rPr>
              <a:t>主要指那些经过精心组织的</a:t>
            </a:r>
            <a:r>
              <a:rPr lang="zh-CN" altLang="en-US" b="0" dirty="0" smtClean="0">
                <a:solidFill>
                  <a:srgbClr val="C00000"/>
                </a:solidFill>
                <a:latin typeface="微软雅黑" pitchFamily="34" charset="-122"/>
                <a:ea typeface="微软雅黑" pitchFamily="34" charset="-122"/>
                <a:sym typeface="微软雅黑" pitchFamily="34" charset="-122"/>
              </a:rPr>
              <a:t>提供网络访问</a:t>
            </a:r>
            <a:r>
              <a:rPr lang="zh-CN" altLang="en-US" b="0" dirty="0" smtClean="0">
                <a:latin typeface="微软雅黑" pitchFamily="34" charset="-122"/>
                <a:ea typeface="微软雅黑" pitchFamily="34" charset="-122"/>
                <a:sym typeface="微软雅黑" pitchFamily="34" charset="-122"/>
              </a:rPr>
              <a:t>的数据库（也叫</a:t>
            </a:r>
            <a:r>
              <a:rPr lang="en-US" altLang="zh-CN" b="0" dirty="0" smtClean="0">
                <a:latin typeface="微软雅黑" pitchFamily="34" charset="-122"/>
                <a:ea typeface="微软雅黑" pitchFamily="34" charset="-122"/>
                <a:sym typeface="微软雅黑" pitchFamily="34" charset="-122"/>
              </a:rPr>
              <a:t>WEB</a:t>
            </a:r>
            <a:r>
              <a:rPr lang="zh-CN" altLang="en-US" b="0" dirty="0" smtClean="0">
                <a:latin typeface="微软雅黑" pitchFamily="34" charset="-122"/>
                <a:ea typeface="微软雅黑" pitchFamily="34" charset="-122"/>
                <a:sym typeface="微软雅黑" pitchFamily="34" charset="-122"/>
              </a:rPr>
              <a:t>数据库）</a:t>
            </a:r>
            <a:endParaRPr lang="en-US" altLang="zh-CN" b="0" dirty="0" smtClean="0">
              <a:latin typeface="微软雅黑" pitchFamily="34" charset="-122"/>
              <a:ea typeface="微软雅黑" pitchFamily="34" charset="-122"/>
              <a:sym typeface="微软雅黑" pitchFamily="34" charset="-122"/>
            </a:endParaRPr>
          </a:p>
          <a:p>
            <a:pPr eaLnBrk="1" hangingPunct="1">
              <a:lnSpc>
                <a:spcPct val="150000"/>
              </a:lnSpc>
            </a:pPr>
            <a:endParaRPr lang="en-US" altLang="zh-CN" b="0" dirty="0" smtClean="0">
              <a:latin typeface="微软雅黑" pitchFamily="34" charset="-122"/>
              <a:ea typeface="微软雅黑" pitchFamily="34" charset="-122"/>
              <a:sym typeface="微软雅黑" pitchFamily="34" charset="-122"/>
            </a:endParaRPr>
          </a:p>
          <a:p>
            <a:pPr eaLnBrk="1" hangingPunct="1">
              <a:lnSpc>
                <a:spcPct val="150000"/>
              </a:lnSpc>
            </a:pPr>
            <a:r>
              <a:rPr lang="en-US" altLang="zh-CN" b="0" dirty="0" smtClean="0">
                <a:latin typeface="微软雅黑" pitchFamily="34" charset="-122"/>
                <a:ea typeface="微软雅黑" pitchFamily="34" charset="-122"/>
                <a:sym typeface="微软雅黑" pitchFamily="34" charset="-122"/>
              </a:rPr>
              <a:t>——</a:t>
            </a:r>
            <a:r>
              <a:rPr lang="zh-CN" altLang="en-US" b="0" dirty="0" smtClean="0">
                <a:latin typeface="微软雅黑" pitchFamily="34" charset="-122"/>
                <a:ea typeface="微软雅黑" pitchFamily="34" charset="-122"/>
                <a:sym typeface="微软雅黑" pitchFamily="34" charset="-122"/>
              </a:rPr>
              <a:t>专业</a:t>
            </a:r>
            <a:r>
              <a:rPr lang="zh-CN" altLang="en-US" b="0" dirty="0">
                <a:latin typeface="微软雅黑" pitchFamily="34" charset="-122"/>
                <a:ea typeface="微软雅黑" pitchFamily="34" charset="-122"/>
                <a:sym typeface="微软雅黑" pitchFamily="34" charset="-122"/>
              </a:rPr>
              <a:t>的</a:t>
            </a:r>
            <a:r>
              <a:rPr lang="zh-CN" altLang="en-US" b="0" dirty="0">
                <a:solidFill>
                  <a:srgbClr val="C00000"/>
                </a:solidFill>
                <a:latin typeface="微软雅黑" pitchFamily="34" charset="-122"/>
                <a:ea typeface="微软雅黑" pitchFamily="34" charset="-122"/>
                <a:sym typeface="微软雅黑" pitchFamily="34" charset="-122"/>
              </a:rPr>
              <a:t>网络数据库</a:t>
            </a:r>
            <a:r>
              <a:rPr lang="zh-CN" altLang="en-US" b="0" dirty="0">
                <a:latin typeface="微软雅黑" pitchFamily="34" charset="-122"/>
                <a:ea typeface="微软雅黑" pitchFamily="34" charset="-122"/>
                <a:sym typeface="微软雅黑" pitchFamily="34" charset="-122"/>
              </a:rPr>
              <a:t>与</a:t>
            </a:r>
            <a:r>
              <a:rPr lang="zh-CN" altLang="en-US" b="0" dirty="0">
                <a:solidFill>
                  <a:srgbClr val="C00000"/>
                </a:solidFill>
                <a:latin typeface="微软雅黑" pitchFamily="34" charset="-122"/>
                <a:ea typeface="微软雅黑" pitchFamily="34" charset="-122"/>
                <a:sym typeface="微软雅黑" pitchFamily="34" charset="-122"/>
              </a:rPr>
              <a:t>搜索引擎</a:t>
            </a:r>
            <a:r>
              <a:rPr lang="zh-CN" altLang="en-US" b="0" dirty="0">
                <a:latin typeface="微软雅黑" pitchFamily="34" charset="-122"/>
                <a:ea typeface="微软雅黑" pitchFamily="34" charset="-122"/>
                <a:sym typeface="微软雅黑" pitchFamily="34" charset="-122"/>
              </a:rPr>
              <a:t>相比，具有收录的</a:t>
            </a:r>
            <a:r>
              <a:rPr lang="zh-CN" altLang="en-US" b="0" dirty="0">
                <a:solidFill>
                  <a:srgbClr val="C00000"/>
                </a:solidFill>
                <a:latin typeface="微软雅黑" pitchFamily="34" charset="-122"/>
                <a:ea typeface="微软雅黑" pitchFamily="34" charset="-122"/>
                <a:sym typeface="微软雅黑" pitchFamily="34" charset="-122"/>
              </a:rPr>
              <a:t>信息资源专业性较强</a:t>
            </a:r>
            <a:r>
              <a:rPr lang="zh-CN" altLang="en-US" b="0" dirty="0">
                <a:latin typeface="微软雅黑" pitchFamily="34" charset="-122"/>
                <a:ea typeface="微软雅黑" pitchFamily="34" charset="-122"/>
                <a:sym typeface="微软雅黑" pitchFamily="34" charset="-122"/>
              </a:rPr>
              <a:t>，主题明确，检索的相关性非常高。一般资源入库前进行严格的定向筛选，质量比较高，具有较高的权威性。数据库中的资源被有效地分类和标识，按照一定的分类体系进行了精心的组织，存取的效率比较高。这些数据库一般都有良好的软硬件支持，可提供稳定可靠的在线访问，故障率较低。</a:t>
            </a:r>
          </a:p>
        </p:txBody>
      </p:sp>
      <p:sp>
        <p:nvSpPr>
          <p:cNvPr id="5" name="Rectangle 6"/>
          <p:cNvSpPr>
            <a:spLocks noChangeArrowheads="1"/>
          </p:cNvSpPr>
          <p:nvPr/>
        </p:nvSpPr>
        <p:spPr bwMode="auto">
          <a:xfrm>
            <a:off x="5839020" y="6370639"/>
            <a:ext cx="1636713" cy="3667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a:solidFill>
                  <a:schemeClr val="tx1"/>
                </a:solidFill>
                <a:ea typeface="宋体" pitchFamily="2" charset="-122"/>
              </a:rPr>
              <a:t> </a:t>
            </a:r>
          </a:p>
        </p:txBody>
      </p:sp>
    </p:spTree>
    <p:extLst>
      <p:ext uri="{BB962C8B-B14F-4D97-AF65-F5344CB8AC3E}">
        <p14:creationId xmlns="" xmlns:p14="http://schemas.microsoft.com/office/powerpoint/2010/main" val="232156274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hape 120"/>
          <p:cNvSpPr>
            <a:spLocks noChangeArrowheads="1"/>
          </p:cNvSpPr>
          <p:nvPr/>
        </p:nvSpPr>
        <p:spPr bwMode="auto">
          <a:xfrm>
            <a:off x="778256" y="404664"/>
            <a:ext cx="7632327" cy="281615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400000"/>
                <a:headEnd/>
                <a:tailEnd/>
              </a14:hiddenLine>
            </a:ext>
          </a:extLst>
        </p:spPr>
        <p:txBody>
          <a:bodyPr wrap="square" lIns="0" tIns="0" rIns="0" bIns="0">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lnSpc>
                <a:spcPct val="200000"/>
              </a:lnSpc>
            </a:pPr>
            <a:r>
              <a:rPr lang="zh-CN" altLang="en-US" sz="2400" dirty="0" smtClean="0">
                <a:latin typeface="微软雅黑" pitchFamily="34" charset="-122"/>
                <a:ea typeface="微软雅黑" pitchFamily="34" charset="-122"/>
                <a:sym typeface="微软雅黑" pitchFamily="34" charset="-122"/>
              </a:rPr>
              <a:t>网络数据库信息检索的一般过程：</a:t>
            </a:r>
            <a:endParaRPr lang="en-US" altLang="zh-CN" sz="2400" dirty="0" smtClean="0">
              <a:latin typeface="微软雅黑" pitchFamily="34" charset="-122"/>
              <a:ea typeface="微软雅黑" pitchFamily="34" charset="-122"/>
              <a:sym typeface="微软雅黑" pitchFamily="34" charset="-122"/>
            </a:endParaRPr>
          </a:p>
          <a:p>
            <a:pPr eaLnBrk="1" hangingPunct="1">
              <a:lnSpc>
                <a:spcPct val="150000"/>
              </a:lnSpc>
            </a:pPr>
            <a:r>
              <a:rPr lang="en-US" altLang="zh-CN" b="0" dirty="0" smtClean="0">
                <a:latin typeface="微软雅黑" pitchFamily="34" charset="-122"/>
                <a:ea typeface="微软雅黑" pitchFamily="34" charset="-122"/>
                <a:sym typeface="微软雅黑" pitchFamily="34" charset="-122"/>
              </a:rPr>
              <a:t>—— </a:t>
            </a:r>
            <a:r>
              <a:rPr lang="zh-CN" altLang="en-US" b="0" dirty="0" smtClean="0">
                <a:latin typeface="微软雅黑" pitchFamily="34" charset="-122"/>
                <a:ea typeface="微软雅黑" pitchFamily="34" charset="-122"/>
                <a:sym typeface="微软雅黑" pitchFamily="34" charset="-122"/>
              </a:rPr>
              <a:t>教材以访问中国普法网为例</a:t>
            </a:r>
            <a:endParaRPr lang="en-US" altLang="zh-CN" b="0" dirty="0" smtClean="0">
              <a:latin typeface="微软雅黑" pitchFamily="34" charset="-122"/>
              <a:ea typeface="微软雅黑" pitchFamily="34" charset="-122"/>
              <a:sym typeface="微软雅黑" pitchFamily="34" charset="-122"/>
            </a:endParaRPr>
          </a:p>
          <a:p>
            <a:pPr eaLnBrk="1" hangingPunct="1">
              <a:lnSpc>
                <a:spcPct val="150000"/>
              </a:lnSpc>
            </a:pPr>
            <a:endParaRPr lang="en-US" altLang="zh-CN" b="0" dirty="0" smtClean="0">
              <a:solidFill>
                <a:schemeClr val="bg1">
                  <a:lumMod val="50000"/>
                </a:schemeClr>
              </a:solidFill>
              <a:latin typeface="微软雅黑" pitchFamily="34" charset="-122"/>
              <a:ea typeface="微软雅黑" pitchFamily="34" charset="-122"/>
              <a:sym typeface="微软雅黑" pitchFamily="34" charset="-122"/>
            </a:endParaRPr>
          </a:p>
          <a:p>
            <a:pPr eaLnBrk="1" hangingPunct="1">
              <a:lnSpc>
                <a:spcPct val="150000"/>
              </a:lnSpc>
            </a:pPr>
            <a:r>
              <a:rPr lang="zh-CN" altLang="en-US" b="0" dirty="0" smtClean="0">
                <a:solidFill>
                  <a:schemeClr val="bg1">
                    <a:lumMod val="50000"/>
                  </a:schemeClr>
                </a:solidFill>
                <a:latin typeface="微软雅黑" pitchFamily="34" charset="-122"/>
                <a:ea typeface="微软雅黑" pitchFamily="34" charset="-122"/>
                <a:sym typeface="微软雅黑" pitchFamily="34" charset="-122"/>
              </a:rPr>
              <a:t>Ａ、明确搜索的目标，选择要访问的网络数据库， 登录网站；</a:t>
            </a:r>
          </a:p>
          <a:p>
            <a:pPr eaLnBrk="1" hangingPunct="1">
              <a:lnSpc>
                <a:spcPct val="150000"/>
              </a:lnSpc>
            </a:pPr>
            <a:r>
              <a:rPr lang="zh-CN" altLang="en-US" b="0" dirty="0" smtClean="0">
                <a:solidFill>
                  <a:schemeClr val="bg1">
                    <a:lumMod val="50000"/>
                  </a:schemeClr>
                </a:solidFill>
                <a:latin typeface="微软雅黑" pitchFamily="34" charset="-122"/>
                <a:ea typeface="微软雅黑" pitchFamily="34" charset="-122"/>
                <a:sym typeface="微软雅黑" pitchFamily="34" charset="-122"/>
              </a:rPr>
              <a:t>Ｂ、进入检索界面，输入关键字，执行搜索； </a:t>
            </a:r>
          </a:p>
          <a:p>
            <a:pPr eaLnBrk="1" hangingPunct="1">
              <a:lnSpc>
                <a:spcPct val="150000"/>
              </a:lnSpc>
            </a:pPr>
            <a:r>
              <a:rPr lang="zh-CN" altLang="en-US" b="0" dirty="0" smtClean="0">
                <a:solidFill>
                  <a:schemeClr val="bg1">
                    <a:lumMod val="50000"/>
                  </a:schemeClr>
                </a:solidFill>
                <a:latin typeface="微软雅黑" pitchFamily="34" charset="-122"/>
                <a:ea typeface="微软雅黑" pitchFamily="34" charset="-122"/>
                <a:sym typeface="微软雅黑" pitchFamily="34" charset="-122"/>
              </a:rPr>
              <a:t>Ｃ、浏览检索结果，必要时进行二次检索。 　　</a:t>
            </a:r>
            <a:endParaRPr lang="en-US" altLang="zh-CN" b="0" dirty="0" smtClean="0">
              <a:solidFill>
                <a:schemeClr val="bg1">
                  <a:lumMod val="50000"/>
                </a:schemeClr>
              </a:solidFill>
              <a:latin typeface="微软雅黑" pitchFamily="34" charset="-122"/>
              <a:ea typeface="微软雅黑" pitchFamily="34" charset="-122"/>
              <a:sym typeface="微软雅黑" pitchFamily="34" charset="-122"/>
            </a:endParaRPr>
          </a:p>
        </p:txBody>
      </p:sp>
      <p:sp>
        <p:nvSpPr>
          <p:cNvPr id="5" name="Rectangle 6"/>
          <p:cNvSpPr>
            <a:spLocks noChangeArrowheads="1"/>
          </p:cNvSpPr>
          <p:nvPr/>
        </p:nvSpPr>
        <p:spPr bwMode="auto">
          <a:xfrm>
            <a:off x="5839020" y="6370639"/>
            <a:ext cx="1636713" cy="3667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a:solidFill>
                  <a:schemeClr val="tx1"/>
                </a:solidFill>
                <a:ea typeface="宋体" pitchFamily="2" charset="-122"/>
              </a:rPr>
              <a:t> </a:t>
            </a:r>
          </a:p>
        </p:txBody>
      </p:sp>
    </p:spTree>
    <p:extLst>
      <p:ext uri="{BB962C8B-B14F-4D97-AF65-F5344CB8AC3E}">
        <p14:creationId xmlns="" xmlns:p14="http://schemas.microsoft.com/office/powerpoint/2010/main" val="228585099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hape 120"/>
          <p:cNvSpPr>
            <a:spLocks noChangeArrowheads="1"/>
          </p:cNvSpPr>
          <p:nvPr/>
        </p:nvSpPr>
        <p:spPr bwMode="auto">
          <a:xfrm>
            <a:off x="778256" y="404664"/>
            <a:ext cx="7632327" cy="530914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400000"/>
                <a:headEnd/>
                <a:tailEnd/>
              </a14:hiddenLine>
            </a:ext>
          </a:extLst>
        </p:spPr>
        <p:txBody>
          <a:bodyPr wrap="square" lIns="0" tIns="0" rIns="0" bIns="0">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lnSpc>
                <a:spcPct val="200000"/>
              </a:lnSpc>
            </a:pPr>
            <a:r>
              <a:rPr lang="zh-CN" altLang="en-US" sz="2400" dirty="0" smtClean="0">
                <a:latin typeface="微软雅黑" pitchFamily="34" charset="-122"/>
                <a:ea typeface="微软雅黑" pitchFamily="34" charset="-122"/>
                <a:sym typeface="微软雅黑" pitchFamily="34" charset="-122"/>
              </a:rPr>
              <a:t>使用多样化的网络数据库：</a:t>
            </a:r>
            <a:endParaRPr lang="en-US" altLang="zh-CN" sz="2400" dirty="0" smtClean="0">
              <a:latin typeface="微软雅黑" pitchFamily="34" charset="-122"/>
              <a:ea typeface="微软雅黑" pitchFamily="34" charset="-122"/>
              <a:sym typeface="微软雅黑" pitchFamily="34" charset="-122"/>
            </a:endParaRPr>
          </a:p>
          <a:p>
            <a:pPr eaLnBrk="1" hangingPunct="1">
              <a:lnSpc>
                <a:spcPct val="150000"/>
              </a:lnSpc>
            </a:pPr>
            <a:r>
              <a:rPr lang="en-US" altLang="zh-CN" b="0" dirty="0" smtClean="0">
                <a:latin typeface="微软雅黑" pitchFamily="34" charset="-122"/>
                <a:ea typeface="微软雅黑" pitchFamily="34" charset="-122"/>
                <a:sym typeface="微软雅黑" pitchFamily="34" charset="-122"/>
              </a:rPr>
              <a:t>——</a:t>
            </a:r>
            <a:r>
              <a:rPr lang="zh-CN" altLang="en-US" b="0" dirty="0" smtClean="0">
                <a:latin typeface="微软雅黑" pitchFamily="34" charset="-122"/>
                <a:ea typeface="微软雅黑" pitchFamily="34" charset="-122"/>
                <a:sym typeface="微软雅黑" pitchFamily="34" charset="-122"/>
              </a:rPr>
              <a:t>互联网中的数据库是多姿多彩的，它几乎涉及每一个应用领域，为人们的学习、工作和生活提供了强有力的信息支持，如教育文献查询、交通时刻查询、天气预报查询、数字城市、网络商城的信息查询等等</a:t>
            </a:r>
            <a:endParaRPr lang="en-US" altLang="zh-CN" b="0" dirty="0" smtClean="0">
              <a:latin typeface="微软雅黑" pitchFamily="34" charset="-122"/>
              <a:ea typeface="微软雅黑" pitchFamily="34" charset="-122"/>
              <a:sym typeface="微软雅黑" pitchFamily="34" charset="-122"/>
            </a:endParaRPr>
          </a:p>
          <a:p>
            <a:pPr eaLnBrk="1" hangingPunct="1">
              <a:lnSpc>
                <a:spcPct val="150000"/>
              </a:lnSpc>
            </a:pPr>
            <a:endParaRPr lang="en-US" altLang="zh-CN" b="0" dirty="0" smtClean="0">
              <a:solidFill>
                <a:schemeClr val="bg1">
                  <a:lumMod val="50000"/>
                </a:schemeClr>
              </a:solidFill>
              <a:latin typeface="微软雅黑" pitchFamily="34" charset="-122"/>
              <a:ea typeface="微软雅黑" pitchFamily="34" charset="-122"/>
              <a:sym typeface="微软雅黑" pitchFamily="34" charset="-122"/>
            </a:endParaRPr>
          </a:p>
          <a:p>
            <a:pPr eaLnBrk="1" hangingPunct="1">
              <a:lnSpc>
                <a:spcPct val="150000"/>
              </a:lnSpc>
            </a:pPr>
            <a:r>
              <a:rPr lang="en-US" altLang="zh-CN" dirty="0"/>
              <a:t>1</a:t>
            </a:r>
            <a:r>
              <a:rPr lang="zh-CN" altLang="en-US" dirty="0"/>
              <a:t>、教育资源</a:t>
            </a:r>
            <a:r>
              <a:rPr lang="zh-CN" altLang="en-US" dirty="0" smtClean="0"/>
              <a:t>库</a:t>
            </a:r>
            <a:endParaRPr lang="en-US" altLang="zh-CN" dirty="0" smtClean="0"/>
          </a:p>
          <a:p>
            <a:pPr eaLnBrk="1" hangingPunct="1">
              <a:lnSpc>
                <a:spcPct val="150000"/>
              </a:lnSpc>
            </a:pPr>
            <a:r>
              <a:rPr lang="en-US" altLang="zh-CN" dirty="0" smtClean="0"/>
              <a:t>2</a:t>
            </a:r>
            <a:r>
              <a:rPr lang="zh-CN" altLang="en-US" dirty="0"/>
              <a:t>、学术类的网络数据库：</a:t>
            </a:r>
            <a:r>
              <a:rPr lang="zh-CN" altLang="en-US" dirty="0" smtClean="0"/>
              <a:t/>
            </a:r>
            <a:br>
              <a:rPr lang="zh-CN" altLang="en-US" dirty="0" smtClean="0"/>
            </a:br>
            <a:r>
              <a:rPr lang="en-US" altLang="zh-CN" dirty="0" smtClean="0"/>
              <a:t>3</a:t>
            </a:r>
            <a:r>
              <a:rPr lang="zh-CN" altLang="en-US" dirty="0"/>
              <a:t>、在线图书馆：</a:t>
            </a:r>
            <a:r>
              <a:rPr lang="zh-CN" altLang="en-US" dirty="0" smtClean="0"/>
              <a:t/>
            </a:r>
            <a:br>
              <a:rPr lang="zh-CN" altLang="en-US" dirty="0" smtClean="0"/>
            </a:br>
            <a:r>
              <a:rPr lang="en-US" altLang="zh-CN" dirty="0" smtClean="0"/>
              <a:t>4</a:t>
            </a:r>
            <a:r>
              <a:rPr lang="zh-CN" altLang="en-US" dirty="0"/>
              <a:t>、娱乐欣赏：</a:t>
            </a:r>
            <a:r>
              <a:rPr lang="zh-CN" altLang="en-US" b="0" dirty="0"/>
              <a:t/>
            </a:r>
            <a:br>
              <a:rPr lang="zh-CN" altLang="en-US" b="0" dirty="0"/>
            </a:br>
            <a:r>
              <a:rPr lang="en-US" altLang="zh-CN" dirty="0" smtClean="0"/>
              <a:t>5</a:t>
            </a:r>
            <a:r>
              <a:rPr lang="zh-CN" altLang="en-US" dirty="0"/>
              <a:t>、网上商城：</a:t>
            </a:r>
            <a:r>
              <a:rPr lang="zh-CN" altLang="en-US" b="0" dirty="0"/>
              <a:t/>
            </a:r>
            <a:br>
              <a:rPr lang="zh-CN" altLang="en-US" b="0" dirty="0"/>
            </a:br>
            <a:r>
              <a:rPr lang="en-US" altLang="zh-CN" dirty="0" smtClean="0"/>
              <a:t>6</a:t>
            </a:r>
            <a:r>
              <a:rPr lang="zh-CN" altLang="en-US" dirty="0"/>
              <a:t>、数字城市：</a:t>
            </a:r>
            <a:r>
              <a:rPr lang="zh-CN" altLang="en-US" dirty="0" smtClean="0"/>
              <a:t/>
            </a:r>
            <a:br>
              <a:rPr lang="zh-CN" altLang="en-US" dirty="0" smtClean="0"/>
            </a:br>
            <a:endParaRPr lang="en-US" altLang="zh-CN" b="0" dirty="0" smtClean="0">
              <a:solidFill>
                <a:schemeClr val="bg1">
                  <a:lumMod val="50000"/>
                </a:schemeClr>
              </a:solidFill>
              <a:latin typeface="微软雅黑" pitchFamily="34" charset="-122"/>
              <a:ea typeface="微软雅黑" pitchFamily="34" charset="-122"/>
              <a:sym typeface="微软雅黑" pitchFamily="34" charset="-122"/>
            </a:endParaRPr>
          </a:p>
        </p:txBody>
      </p:sp>
      <p:sp>
        <p:nvSpPr>
          <p:cNvPr id="5" name="Rectangle 6"/>
          <p:cNvSpPr>
            <a:spLocks noChangeArrowheads="1"/>
          </p:cNvSpPr>
          <p:nvPr/>
        </p:nvSpPr>
        <p:spPr bwMode="auto">
          <a:xfrm>
            <a:off x="5839020" y="6370639"/>
            <a:ext cx="1636713" cy="3667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a:solidFill>
                  <a:schemeClr val="tx1"/>
                </a:solidFill>
                <a:ea typeface="宋体" pitchFamily="2" charset="-122"/>
              </a:rPr>
              <a:t> </a:t>
            </a:r>
          </a:p>
        </p:txBody>
      </p:sp>
    </p:spTree>
    <p:extLst>
      <p:ext uri="{BB962C8B-B14F-4D97-AF65-F5344CB8AC3E}">
        <p14:creationId xmlns="" xmlns:p14="http://schemas.microsoft.com/office/powerpoint/2010/main" val="104987178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hape 120"/>
          <p:cNvSpPr>
            <a:spLocks noChangeArrowheads="1"/>
          </p:cNvSpPr>
          <p:nvPr/>
        </p:nvSpPr>
        <p:spPr bwMode="auto">
          <a:xfrm>
            <a:off x="778256" y="404664"/>
            <a:ext cx="7632327" cy="447814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400000"/>
                <a:headEnd/>
                <a:tailEnd/>
              </a14:hiddenLine>
            </a:ext>
          </a:extLst>
        </p:spPr>
        <p:txBody>
          <a:bodyPr wrap="square" lIns="0" tIns="0" rIns="0" bIns="0">
            <a:spAutoFit/>
          </a:bodyPr>
          <a:lstStyle>
            <a:lvl1pPr eaLnBrk="0" hangingPunct="0">
              <a:defRPr b="1">
                <a:solidFill>
                  <a:schemeClr val="tx1"/>
                </a:solidFill>
                <a:latin typeface="Arial" charset="0"/>
                <a:ea typeface="宋体" pitchFamily="2" charset="-122"/>
              </a:defRPr>
            </a:lvl1pPr>
            <a:lvl2pPr marL="742950" indent="-285750" eaLnBrk="0" hangingPunct="0">
              <a:defRPr b="1">
                <a:solidFill>
                  <a:schemeClr val="tx1"/>
                </a:solidFill>
                <a:latin typeface="Arial" charset="0"/>
                <a:ea typeface="宋体" pitchFamily="2" charset="-122"/>
              </a:defRPr>
            </a:lvl2pPr>
            <a:lvl3pPr marL="1143000" indent="-228600" eaLnBrk="0" hangingPunct="0">
              <a:defRPr b="1">
                <a:solidFill>
                  <a:schemeClr val="tx1"/>
                </a:solidFill>
                <a:latin typeface="Arial" charset="0"/>
                <a:ea typeface="宋体" pitchFamily="2" charset="-122"/>
              </a:defRPr>
            </a:lvl3pPr>
            <a:lvl4pPr marL="1600200" indent="-228600" eaLnBrk="0" hangingPunct="0">
              <a:defRPr b="1">
                <a:solidFill>
                  <a:schemeClr val="tx1"/>
                </a:solidFill>
                <a:latin typeface="Arial" charset="0"/>
                <a:ea typeface="宋体" pitchFamily="2" charset="-122"/>
              </a:defRPr>
            </a:lvl4pPr>
            <a:lvl5pPr marL="2057400" indent="-228600" eaLnBrk="0" hangingPunct="0">
              <a:defRPr b="1">
                <a:solidFill>
                  <a:schemeClr val="tx1"/>
                </a:solidFill>
                <a:latin typeface="Arial" charset="0"/>
                <a:ea typeface="宋体" pitchFamily="2" charset="-122"/>
              </a:defRPr>
            </a:lvl5pPr>
            <a:lvl6pPr marL="2514600" indent="-228600" eaLnBrk="0" fontAlgn="base" hangingPunct="0">
              <a:spcBef>
                <a:spcPct val="0"/>
              </a:spcBef>
              <a:spcAft>
                <a:spcPct val="0"/>
              </a:spcAft>
              <a:defRPr b="1">
                <a:solidFill>
                  <a:schemeClr val="tx1"/>
                </a:solidFill>
                <a:latin typeface="Arial" charset="0"/>
                <a:ea typeface="宋体" pitchFamily="2" charset="-122"/>
              </a:defRPr>
            </a:lvl6pPr>
            <a:lvl7pPr marL="2971800" indent="-228600" eaLnBrk="0" fontAlgn="base" hangingPunct="0">
              <a:spcBef>
                <a:spcPct val="0"/>
              </a:spcBef>
              <a:spcAft>
                <a:spcPct val="0"/>
              </a:spcAft>
              <a:defRPr b="1">
                <a:solidFill>
                  <a:schemeClr val="tx1"/>
                </a:solidFill>
                <a:latin typeface="Arial" charset="0"/>
                <a:ea typeface="宋体" pitchFamily="2" charset="-122"/>
              </a:defRPr>
            </a:lvl7pPr>
            <a:lvl8pPr marL="3429000" indent="-228600" eaLnBrk="0" fontAlgn="base" hangingPunct="0">
              <a:spcBef>
                <a:spcPct val="0"/>
              </a:spcBef>
              <a:spcAft>
                <a:spcPct val="0"/>
              </a:spcAft>
              <a:defRPr b="1">
                <a:solidFill>
                  <a:schemeClr val="tx1"/>
                </a:solidFill>
                <a:latin typeface="Arial" charset="0"/>
                <a:ea typeface="宋体" pitchFamily="2" charset="-122"/>
              </a:defRPr>
            </a:lvl8pPr>
            <a:lvl9pPr marL="3886200" indent="-228600" eaLnBrk="0" fontAlgn="base" hangingPunct="0">
              <a:spcBef>
                <a:spcPct val="0"/>
              </a:spcBef>
              <a:spcAft>
                <a:spcPct val="0"/>
              </a:spcAft>
              <a:defRPr b="1">
                <a:solidFill>
                  <a:schemeClr val="tx1"/>
                </a:solidFill>
                <a:latin typeface="Arial" charset="0"/>
                <a:ea typeface="宋体" pitchFamily="2" charset="-122"/>
              </a:defRPr>
            </a:lvl9pPr>
          </a:lstStyle>
          <a:p>
            <a:pPr eaLnBrk="1" hangingPunct="1">
              <a:lnSpc>
                <a:spcPct val="200000"/>
              </a:lnSpc>
            </a:pPr>
            <a:r>
              <a:rPr lang="zh-CN" altLang="en-US" sz="2400" dirty="0" smtClean="0">
                <a:latin typeface="微软雅黑" pitchFamily="34" charset="-122"/>
                <a:ea typeface="微软雅黑" pitchFamily="34" charset="-122"/>
                <a:sym typeface="微软雅黑" pitchFamily="34" charset="-122"/>
              </a:rPr>
              <a:t>评价网络数据库：</a:t>
            </a:r>
            <a:endParaRPr lang="en-US" altLang="zh-CN" sz="2400" dirty="0" smtClean="0">
              <a:latin typeface="微软雅黑" pitchFamily="34" charset="-122"/>
              <a:ea typeface="微软雅黑" pitchFamily="34" charset="-122"/>
              <a:sym typeface="微软雅黑" pitchFamily="34" charset="-122"/>
            </a:endParaRPr>
          </a:p>
          <a:p>
            <a:pPr eaLnBrk="1" hangingPunct="1">
              <a:lnSpc>
                <a:spcPct val="150000"/>
              </a:lnSpc>
            </a:pPr>
            <a:r>
              <a:rPr lang="en-US" altLang="zh-CN" b="0" dirty="0" smtClean="0">
                <a:latin typeface="微软雅黑" pitchFamily="34" charset="-122"/>
                <a:ea typeface="微软雅黑" pitchFamily="34" charset="-122"/>
                <a:sym typeface="微软雅黑" pitchFamily="34" charset="-122"/>
              </a:rPr>
              <a:t>——</a:t>
            </a:r>
            <a:r>
              <a:rPr lang="zh-CN" altLang="en-US" b="0" dirty="0" smtClean="0">
                <a:latin typeface="微软雅黑" pitchFamily="34" charset="-122"/>
                <a:ea typeface="微软雅黑" pitchFamily="34" charset="-122"/>
                <a:sym typeface="微软雅黑" pitchFamily="34" charset="-122"/>
              </a:rPr>
              <a:t>评价网络数据库时要考虑的因素很多，我们可以从自己的实际需求出发进行适当的评价就可以了，建议考虑下面的几个方面：</a:t>
            </a:r>
          </a:p>
          <a:p>
            <a:pPr eaLnBrk="1" hangingPunct="1">
              <a:lnSpc>
                <a:spcPct val="150000"/>
              </a:lnSpc>
            </a:pPr>
            <a:r>
              <a:rPr lang="zh-CN" altLang="en-US" b="0" dirty="0" smtClean="0">
                <a:latin typeface="微软雅黑" pitchFamily="34" charset="-122"/>
                <a:ea typeface="微软雅黑" pitchFamily="34" charset="-122"/>
                <a:sym typeface="微软雅黑" pitchFamily="34" charset="-122"/>
              </a:rPr>
              <a:t>　　</a:t>
            </a:r>
            <a:r>
              <a:rPr lang="en-US" altLang="zh-CN" b="0" dirty="0" smtClean="0">
                <a:latin typeface="微软雅黑" pitchFamily="34" charset="-122"/>
                <a:ea typeface="微软雅黑" pitchFamily="34" charset="-122"/>
                <a:sym typeface="微软雅黑" pitchFamily="34" charset="-122"/>
              </a:rPr>
              <a:t>1</a:t>
            </a:r>
            <a:r>
              <a:rPr lang="zh-CN" altLang="en-US" b="0" dirty="0" smtClean="0">
                <a:latin typeface="微软雅黑" pitchFamily="34" charset="-122"/>
                <a:ea typeface="微软雅黑" pitchFamily="34" charset="-122"/>
                <a:sym typeface="微软雅黑" pitchFamily="34" charset="-122"/>
              </a:rPr>
              <a:t>、内容准确无误。</a:t>
            </a:r>
          </a:p>
          <a:p>
            <a:pPr eaLnBrk="1" hangingPunct="1">
              <a:lnSpc>
                <a:spcPct val="150000"/>
              </a:lnSpc>
            </a:pPr>
            <a:r>
              <a:rPr lang="zh-CN" altLang="en-US" b="0" dirty="0" smtClean="0">
                <a:latin typeface="微软雅黑" pitchFamily="34" charset="-122"/>
                <a:ea typeface="微软雅黑" pitchFamily="34" charset="-122"/>
                <a:sym typeface="微软雅黑" pitchFamily="34" charset="-122"/>
              </a:rPr>
              <a:t>　　</a:t>
            </a:r>
            <a:r>
              <a:rPr lang="en-US" altLang="zh-CN" b="0" dirty="0" smtClean="0">
                <a:latin typeface="微软雅黑" pitchFamily="34" charset="-122"/>
                <a:ea typeface="微软雅黑" pitchFamily="34" charset="-122"/>
                <a:sym typeface="微软雅黑" pitchFamily="34" charset="-122"/>
              </a:rPr>
              <a:t>2</a:t>
            </a:r>
            <a:r>
              <a:rPr lang="zh-CN" altLang="en-US" b="0" dirty="0" smtClean="0">
                <a:latin typeface="微软雅黑" pitchFamily="34" charset="-122"/>
                <a:ea typeface="微软雅黑" pitchFamily="34" charset="-122"/>
                <a:sym typeface="微软雅黑" pitchFamily="34" charset="-122"/>
              </a:rPr>
              <a:t>、范围广深适度。</a:t>
            </a:r>
          </a:p>
          <a:p>
            <a:pPr eaLnBrk="1" hangingPunct="1">
              <a:lnSpc>
                <a:spcPct val="150000"/>
              </a:lnSpc>
            </a:pPr>
            <a:r>
              <a:rPr lang="zh-CN" altLang="en-US" b="0" dirty="0" smtClean="0">
                <a:latin typeface="微软雅黑" pitchFamily="34" charset="-122"/>
                <a:ea typeface="微软雅黑" pitchFamily="34" charset="-122"/>
                <a:sym typeface="微软雅黑" pitchFamily="34" charset="-122"/>
              </a:rPr>
              <a:t>　　</a:t>
            </a:r>
            <a:r>
              <a:rPr lang="en-US" altLang="zh-CN" b="0" dirty="0" smtClean="0">
                <a:latin typeface="微软雅黑" pitchFamily="34" charset="-122"/>
                <a:ea typeface="微软雅黑" pitchFamily="34" charset="-122"/>
                <a:sym typeface="微软雅黑" pitchFamily="34" charset="-122"/>
              </a:rPr>
              <a:t>3</a:t>
            </a:r>
            <a:r>
              <a:rPr lang="zh-CN" altLang="en-US" b="0" dirty="0" smtClean="0">
                <a:latin typeface="微软雅黑" pitchFamily="34" charset="-122"/>
                <a:ea typeface="微软雅黑" pitchFamily="34" charset="-122"/>
                <a:sym typeface="微软雅黑" pitchFamily="34" charset="-122"/>
              </a:rPr>
              <a:t>、来源权威可靠。</a:t>
            </a:r>
          </a:p>
          <a:p>
            <a:pPr eaLnBrk="1" hangingPunct="1">
              <a:lnSpc>
                <a:spcPct val="150000"/>
              </a:lnSpc>
            </a:pPr>
            <a:r>
              <a:rPr lang="zh-CN" altLang="en-US" b="0" dirty="0" smtClean="0">
                <a:latin typeface="微软雅黑" pitchFamily="34" charset="-122"/>
                <a:ea typeface="微软雅黑" pitchFamily="34" charset="-122"/>
                <a:sym typeface="微软雅黑" pitchFamily="34" charset="-122"/>
              </a:rPr>
              <a:t>　　</a:t>
            </a:r>
            <a:r>
              <a:rPr lang="en-US" altLang="zh-CN" b="0" dirty="0" smtClean="0">
                <a:latin typeface="微软雅黑" pitchFamily="34" charset="-122"/>
                <a:ea typeface="微软雅黑" pitchFamily="34" charset="-122"/>
                <a:sym typeface="微软雅黑" pitchFamily="34" charset="-122"/>
              </a:rPr>
              <a:t>4</a:t>
            </a:r>
            <a:r>
              <a:rPr lang="zh-CN" altLang="en-US" b="0" dirty="0" smtClean="0">
                <a:latin typeface="微软雅黑" pitchFamily="34" charset="-122"/>
                <a:ea typeface="微软雅黑" pitchFamily="34" charset="-122"/>
                <a:sym typeface="微软雅黑" pitchFamily="34" charset="-122"/>
              </a:rPr>
              <a:t>、更新及时规律。</a:t>
            </a:r>
          </a:p>
          <a:p>
            <a:pPr eaLnBrk="1" hangingPunct="1">
              <a:lnSpc>
                <a:spcPct val="150000"/>
              </a:lnSpc>
            </a:pPr>
            <a:r>
              <a:rPr lang="zh-CN" altLang="en-US" b="0" dirty="0" smtClean="0">
                <a:latin typeface="微软雅黑" pitchFamily="34" charset="-122"/>
                <a:ea typeface="微软雅黑" pitchFamily="34" charset="-122"/>
                <a:sym typeface="微软雅黑" pitchFamily="34" charset="-122"/>
              </a:rPr>
              <a:t>　　</a:t>
            </a:r>
            <a:r>
              <a:rPr lang="en-US" altLang="zh-CN" b="0" dirty="0" smtClean="0">
                <a:latin typeface="微软雅黑" pitchFamily="34" charset="-122"/>
                <a:ea typeface="微软雅黑" pitchFamily="34" charset="-122"/>
                <a:sym typeface="微软雅黑" pitchFamily="34" charset="-122"/>
              </a:rPr>
              <a:t>5</a:t>
            </a:r>
            <a:r>
              <a:rPr lang="zh-CN" altLang="en-US" b="0" dirty="0" smtClean="0">
                <a:latin typeface="微软雅黑" pitchFamily="34" charset="-122"/>
                <a:ea typeface="微软雅黑" pitchFamily="34" charset="-122"/>
                <a:sym typeface="微软雅黑" pitchFamily="34" charset="-122"/>
              </a:rPr>
              <a:t>、检索方便高效。</a:t>
            </a:r>
          </a:p>
          <a:p>
            <a:pPr eaLnBrk="1" hangingPunct="1">
              <a:lnSpc>
                <a:spcPct val="150000"/>
              </a:lnSpc>
            </a:pPr>
            <a:r>
              <a:rPr lang="zh-CN" altLang="en-US" b="0" dirty="0" smtClean="0">
                <a:latin typeface="微软雅黑" pitchFamily="34" charset="-122"/>
                <a:ea typeface="微软雅黑" pitchFamily="34" charset="-122"/>
                <a:sym typeface="微软雅黑" pitchFamily="34" charset="-122"/>
              </a:rPr>
              <a:t>　　</a:t>
            </a:r>
            <a:r>
              <a:rPr lang="en-US" altLang="zh-CN" b="0" dirty="0" smtClean="0">
                <a:latin typeface="微软雅黑" pitchFamily="34" charset="-122"/>
                <a:ea typeface="微软雅黑" pitchFamily="34" charset="-122"/>
                <a:sym typeface="微软雅黑" pitchFamily="34" charset="-122"/>
              </a:rPr>
              <a:t>6</a:t>
            </a:r>
            <a:r>
              <a:rPr lang="zh-CN" altLang="en-US" b="0" dirty="0" smtClean="0">
                <a:latin typeface="微软雅黑" pitchFamily="34" charset="-122"/>
                <a:ea typeface="微软雅黑" pitchFamily="34" charset="-122"/>
                <a:sym typeface="微软雅黑" pitchFamily="34" charset="-122"/>
              </a:rPr>
              <a:t>、系统稳定可靠。</a:t>
            </a:r>
            <a:r>
              <a:rPr lang="zh-CN" altLang="en-US" dirty="0" smtClean="0"/>
              <a:t/>
            </a:r>
            <a:br>
              <a:rPr lang="zh-CN" altLang="en-US" dirty="0" smtClean="0"/>
            </a:br>
            <a:endParaRPr lang="en-US" altLang="zh-CN" b="0" dirty="0" smtClean="0">
              <a:solidFill>
                <a:schemeClr val="bg1">
                  <a:lumMod val="50000"/>
                </a:schemeClr>
              </a:solidFill>
              <a:latin typeface="微软雅黑" pitchFamily="34" charset="-122"/>
              <a:ea typeface="微软雅黑" pitchFamily="34" charset="-122"/>
              <a:sym typeface="微软雅黑" pitchFamily="34" charset="-122"/>
            </a:endParaRPr>
          </a:p>
        </p:txBody>
      </p:sp>
      <p:sp>
        <p:nvSpPr>
          <p:cNvPr id="5" name="Rectangle 6"/>
          <p:cNvSpPr>
            <a:spLocks noChangeArrowheads="1"/>
          </p:cNvSpPr>
          <p:nvPr/>
        </p:nvSpPr>
        <p:spPr bwMode="auto">
          <a:xfrm>
            <a:off x="5839020" y="6370639"/>
            <a:ext cx="1636713" cy="3667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lgn="l"/>
            <a:r>
              <a:rPr lang="en-US" altLang="zh-CN">
                <a:solidFill>
                  <a:schemeClr val="tx1"/>
                </a:solidFill>
                <a:ea typeface="宋体" pitchFamily="2" charset="-122"/>
              </a:rPr>
              <a:t> </a:t>
            </a:r>
          </a:p>
        </p:txBody>
      </p:sp>
    </p:spTree>
    <p:extLst>
      <p:ext uri="{BB962C8B-B14F-4D97-AF65-F5344CB8AC3E}">
        <p14:creationId xmlns="" xmlns:p14="http://schemas.microsoft.com/office/powerpoint/2010/main" val="571476728"/>
      </p:ext>
    </p:extLst>
  </p:cSld>
  <p:clrMapOvr>
    <a:masterClrMapping/>
  </p:clrMapOvr>
  <p:timing>
    <p:tnLst>
      <p:par>
        <p:cTn id="1" dur="indefinite" restart="never" nodeType="tmRoot"/>
      </p:par>
    </p:tnLst>
  </p:timing>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1"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1"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1"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1"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3081</TotalTime>
  <Words>2172</Words>
  <Application>Microsoft Office PowerPoint</Application>
  <PresentationFormat>全屏显示(4:3)</PresentationFormat>
  <Paragraphs>240</Paragraphs>
  <Slides>39</Slides>
  <Notes>0</Notes>
  <HiddenSlides>0</HiddenSlides>
  <MMClips>0</MMClips>
  <ScaleCrop>false</ScaleCrop>
  <HeadingPairs>
    <vt:vector size="4" baseType="variant">
      <vt:variant>
        <vt:lpstr>主题</vt:lpstr>
      </vt:variant>
      <vt:variant>
        <vt:i4>2</vt:i4>
      </vt:variant>
      <vt:variant>
        <vt:lpstr>幻灯片标题</vt:lpstr>
      </vt:variant>
      <vt:variant>
        <vt:i4>39</vt:i4>
      </vt:variant>
    </vt:vector>
  </HeadingPairs>
  <TitlesOfParts>
    <vt:vector size="41" baseType="lpstr">
      <vt:lpstr>默认设计模板</vt:lpstr>
      <vt:lpstr>1_默认设计模板</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（2019江苏高二会考）小明全家准备国庆长假去黄山旅游，由小明负责安排游玩路线，为了安排好这次活动，小明决定到网上搜索一下有关信息，他决定到网上搜索信息的行为属于信息获取过程中的哪些环节（    ）  A. 选择信息来源 B. 确定信息获取方法并获取信息 C. 评价信息 D. 定位信息需求</vt:lpstr>
      <vt:lpstr>（2019江苏高二会考）张扬同学想购买某种品牌的一台计算机，它通过访问该公司的网站，了解了各种型号计算机配置信息，张扬了解计算机配置信息的过程属于（    ）  A. 获取信息 B. 加工信息 C. 发布信息 D. 选择信息来源</vt:lpstr>
      <vt:lpstr>黄峰有一道物理题目不会做，他决定第二天去问老师，他的决定属于信息获取的哪个环节（    ）  A. 处理信息 B. 定位信息需求 C. 评价信息 D. 选择信息来源</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lpstr>幻灯片 37</vt:lpstr>
      <vt:lpstr>幻灯片 38</vt:lpstr>
      <vt:lpstr>幻灯片 39</vt:lpstr>
    </vt:vector>
  </TitlesOfParts>
  <Company>hdfzstudent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粤教版《信息技术基础》 教材教学心得</dc:title>
  <dc:creator>hsfz</dc:creator>
  <cp:lastModifiedBy>zdfz</cp:lastModifiedBy>
  <cp:revision>222</cp:revision>
  <dcterms:created xsi:type="dcterms:W3CDTF">2006-07-08T10:30:00Z</dcterms:created>
  <dcterms:modified xsi:type="dcterms:W3CDTF">2019-09-30T02:59:30Z</dcterms:modified>
</cp:coreProperties>
</file>