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87" r:id="rId2"/>
    <p:sldId id="278" r:id="rId3"/>
    <p:sldId id="256" r:id="rId4"/>
    <p:sldId id="261" r:id="rId5"/>
    <p:sldId id="280" r:id="rId6"/>
    <p:sldId id="281" r:id="rId7"/>
    <p:sldId id="284" r:id="rId8"/>
    <p:sldId id="282" r:id="rId9"/>
    <p:sldId id="283" r:id="rId10"/>
    <p:sldId id="279" r:id="rId11"/>
    <p:sldId id="285" r:id="rId12"/>
    <p:sldId id="275" r:id="rId13"/>
    <p:sldId id="274" r:id="rId14"/>
    <p:sldId id="259" r:id="rId15"/>
    <p:sldId id="290" r:id="rId16"/>
    <p:sldId id="291" r:id="rId17"/>
    <p:sldId id="289" r:id="rId18"/>
    <p:sldId id="286" r:id="rId19"/>
    <p:sldId id="304" r:id="rId20"/>
    <p:sldId id="288" r:id="rId21"/>
    <p:sldId id="295" r:id="rId22"/>
    <p:sldId id="296" r:id="rId23"/>
    <p:sldId id="305" r:id="rId24"/>
    <p:sldId id="297" r:id="rId25"/>
    <p:sldId id="298" r:id="rId26"/>
    <p:sldId id="300" r:id="rId27"/>
    <p:sldId id="301" r:id="rId28"/>
    <p:sldId id="302" r:id="rId29"/>
    <p:sldId id="292" r:id="rId30"/>
    <p:sldId id="299" r:id="rId31"/>
    <p:sldId id="303" r:id="rId32"/>
    <p:sldId id="293" r:id="rId33"/>
    <p:sldId id="306" r:id="rId34"/>
    <p:sldId id="276" r:id="rId35"/>
    <p:sldId id="277" r:id="rId36"/>
    <p:sldId id="294" r:id="rId3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F0D9"/>
    <a:srgbClr val="F6F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390" autoAdjust="0"/>
  </p:normalViewPr>
  <p:slideViewPr>
    <p:cSldViewPr snapToGrid="0">
      <p:cViewPr varScale="1">
        <p:scale>
          <a:sx n="38" d="100"/>
          <a:sy n="38" d="100"/>
        </p:scale>
        <p:origin x="76" y="2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166-B67F-4D89-AFC4-45EB170AAC59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5194FC-6A9E-4603-AA7C-A4674D0FBE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525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901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406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1825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458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712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009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3989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3002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218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5554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385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88408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5655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46740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9521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5302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5194FC-6A9E-4603-AA7C-A4674D0FBE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11204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53384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5194FC-6A9E-4603-AA7C-A4674D0FBE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69900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5194FC-6A9E-4603-AA7C-A4674D0FBE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57246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5194FC-6A9E-4603-AA7C-A4674D0FBEF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96749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4329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5194FC-6A9E-4603-AA7C-A4674D0FBEF2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531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80F931-6262-4558-8C4A-9F9646D2F9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82408A1-84F4-4BBE-B8CA-A56A14426C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18B0E06-6EC5-4891-B9A6-CEFFE3DD2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0375CC3-CCDD-4412-93A7-3B8550E9A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7142B63-E6B6-48BF-B7A8-779947893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763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52A882-4FCE-4A37-9F95-072D3BACB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97E3295-B002-4708-B5F0-6370664BD0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0FC4C9E-B7DE-4874-B1B0-D11CDC233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6324B6-E2FA-4320-B64C-CC514571D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60A6A35-64F7-46C8-8F97-5DD8E0F6A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590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0F2458-385D-46FE-8DDE-E407FEF3A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F55E57F-F17E-4548-B160-13C4BE23A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A6EADA0-8482-4152-8F88-9D5D071D1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135BBF9-8AB6-4D6A-9F8A-094FAF2F0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02FAE3E-3F03-4A27-9EF9-BCEF5ED7C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948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05305C-6161-401D-B16A-B184725AC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9CFD575-BA8A-4290-8DB9-6D50CFD392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E67D86C-28BF-4CE3-9843-E1C20351B9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287F840-22CB-4526-9DB0-E19BCF1FD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518D070-1FD0-4488-953A-4CE23A3B2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407AD41-10A8-481E-8922-71E84FFEF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9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239FEA-AD06-4DF8-BD34-01A763AAB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C2A7D20-BAF8-4DDB-BDC6-F16260675F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1565053-0453-46BA-8B30-043970335A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E180EBB8-E59D-4ACF-9AD0-12C8FFC601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5993B78A-58D0-420A-9E35-89BA88959A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68D356A-DFC1-48DD-BB62-CFDD17D4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5F2F7A0-8A8A-4F43-8FAE-82CB529EF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7F314DD7-B05C-4996-8436-2C63781F9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38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35EF6A-C324-44E0-9469-22459DFF6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45411CF-5235-44E1-8CCF-E15EB1FD2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E38D7A0-DA5B-46AF-98C5-5054202BC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9DB047D-FE75-4B26-AEE4-9EE7DBDBA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387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1E06F28-747E-4B50-9ACC-F8AB6A860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5BD3B1E-762B-421F-8265-E19AB1C49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979329-3A7B-4946-97ED-45156EDFA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175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42C9E47-9F04-46B2-9B09-E49A28EFF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C2BA9C0-D28E-4A9E-8AB3-5A452FD367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90010AA-8A29-4012-A438-EC489A3EDC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3BEDC33-6B17-4B83-B38C-6D0AA5987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19F075C-91E6-4300-9040-F6F435F0F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6607D90-B2CD-4C24-B18A-9D55B1DAD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1310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CEF8FE4-91C6-44CB-AA08-621AF1A4C3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B38B268-DBD7-4858-86FC-C2F9CA5718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973D883-C39A-458A-9BA8-FA8C272C72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42EA388-D33B-490D-BD46-F58132F45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563B1FA-1FFC-4F08-A31D-A65BAFA59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A0D6B19-797D-4048-9EC5-F71E69EB1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5241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8A63079-12F6-4C95-8D31-3FCC1C40F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9689CF7-FEDD-47E7-84FA-0AFF91EAC9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0E19F50-92D5-40C6-AEEC-DBC3C9AD6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AFDBEDF-1838-40B7-B0B3-8D3B35936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A2FBA25-E706-4A93-B64A-A88971FAD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359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26E1132-068B-4E19-8535-375E1E0B8C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D3309BB-CB19-403F-B5EB-84C11CBC04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6C8F89-0B3D-46BA-9963-4F37651A5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2FE5596-3A7F-4E6F-AD09-3A7A4EE26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F87BCA-6F2F-4AFE-9451-1D4786DF3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908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FFC77BA-FBCA-41D9-A613-6487174B0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27FE6A3-1536-4946-B5F5-3231555BA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F501925-5469-495C-AB15-0F006F0137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A0DEE-A5AD-4075-8DF6-BC92E23A107D}" type="datetimeFigureOut">
              <a:rPr lang="zh-CN" altLang="en-US" smtClean="0"/>
              <a:t>2020/7/19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582B190-ED16-4051-9491-4D72B747C2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0667649-6BF0-456C-8189-D3FC767FAB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B111E-3C16-4159-931A-963F6BC3AB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17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8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8E3A356-BF54-4BB4-8ED4-C0FC3944CED0}"/>
              </a:ext>
            </a:extLst>
          </p:cNvPr>
          <p:cNvSpPr/>
          <p:nvPr/>
        </p:nvSpPr>
        <p:spPr>
          <a:xfrm>
            <a:off x="1786856" y="2243494"/>
            <a:ext cx="8618288" cy="1660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kumimoji="0" lang="zh-CN" altLang="en-US" sz="3600" b="0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中国古典戏剧</a:t>
            </a:r>
            <a:r>
              <a:rPr kumimoji="0" lang="zh-CN" altLang="en-US" sz="3600" b="0" i="0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kumimoji="0" lang="zh-CN" altLang="en-US" sz="3600" b="0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古希腊悲喜剧</a:t>
            </a:r>
            <a:r>
              <a:rPr kumimoji="0" lang="zh-CN" altLang="en-US" sz="3600" b="0" i="0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kumimoji="0" lang="zh-CN" altLang="en-US" sz="3600" b="0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印度梵剧</a:t>
            </a:r>
            <a:r>
              <a:rPr kumimoji="0" lang="zh-CN" altLang="en-US" sz="3600" b="0" i="0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并称为</a:t>
            </a:r>
            <a:r>
              <a:rPr kumimoji="0" lang="zh-CN" altLang="en-US" sz="3600" b="0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</a:rPr>
              <a:t>“</a:t>
            </a:r>
            <a:r>
              <a:rPr kumimoji="0" lang="zh-CN" altLang="en-US" sz="3600" b="0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世界三大古剧</a:t>
            </a:r>
            <a:r>
              <a:rPr kumimoji="0" lang="zh-CN" altLang="en-US" sz="3600" b="0" i="0" u="sng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</a:rPr>
              <a:t>”</a:t>
            </a:r>
            <a:r>
              <a:rPr kumimoji="0" lang="zh-CN" altLang="en-US" sz="3600" b="0" i="0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。 </a:t>
            </a:r>
            <a:endParaRPr kumimoji="0" lang="zh-CN" altLang="en-US" sz="1800" b="0" i="0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43284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7910C90F-0308-4434-AC1D-36E2D5A5A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133" y="264293"/>
            <a:ext cx="4338320" cy="6329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5350F0CC-D6E5-41BE-94D5-7F47E8CF3A3B}"/>
              </a:ext>
            </a:extLst>
          </p:cNvPr>
          <p:cNvSpPr txBox="1"/>
          <p:nvPr/>
        </p:nvSpPr>
        <p:spPr>
          <a:xfrm>
            <a:off x="9175295" y="121239"/>
            <a:ext cx="10291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感天动地窦娥冤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45A2B75-5EB1-4A6D-A4C7-3F6EF4AC44B4}"/>
              </a:ext>
            </a:extLst>
          </p:cNvPr>
          <p:cNvSpPr txBox="1"/>
          <p:nvPr/>
        </p:nvSpPr>
        <p:spPr>
          <a:xfrm>
            <a:off x="8205446" y="4687202"/>
            <a:ext cx="1231106" cy="139403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zh-CN" altLang="en-US" sz="3200" kern="0" dirty="0">
                <a:latin typeface="方正姚体" panose="02010601030101010101" pitchFamily="2" charset="-122"/>
                <a:ea typeface="方正姚体" panose="02010601030101010101" pitchFamily="2" charset="-122"/>
              </a:rPr>
              <a:t>关汉卿</a:t>
            </a:r>
            <a:endParaRPr lang="zh-CN" altLang="en-US" sz="320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449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B7B8977E-55F9-4AE8-9D46-29646626A7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5280"/>
            <a:ext cx="3964108" cy="525272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8BAB6A64-5991-48CE-A7B1-50D82EB3C9FD}"/>
              </a:ext>
            </a:extLst>
          </p:cNvPr>
          <p:cNvSpPr/>
          <p:nvPr/>
        </p:nvSpPr>
        <p:spPr>
          <a:xfrm>
            <a:off x="0" y="306442"/>
            <a:ext cx="12192000" cy="40004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74694E8F-0379-45AD-B624-0F42AD38D1DF}"/>
              </a:ext>
            </a:extLst>
          </p:cNvPr>
          <p:cNvSpPr txBox="1"/>
          <p:nvPr/>
        </p:nvSpPr>
        <p:spPr>
          <a:xfrm>
            <a:off x="2819909" y="1251337"/>
            <a:ext cx="26566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学习目标：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575320E-55EC-4A57-9F2C-9568D83E443F}"/>
              </a:ext>
            </a:extLst>
          </p:cNvPr>
          <p:cNvSpPr txBox="1"/>
          <p:nvPr/>
        </p:nvSpPr>
        <p:spPr>
          <a:xfrm>
            <a:off x="4332388" y="2463831"/>
            <a:ext cx="7791012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了解作者以及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元杂剧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相关的文化常识；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作品台词鉴赏，探讨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台词与人物形象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的关系；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3 .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理解作品内涵，探究作品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悲剧之美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20910696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id="{9618D578-8530-4FE2-AAA3-2EE05B30B816}"/>
              </a:ext>
            </a:extLst>
          </p:cNvPr>
          <p:cNvGrpSpPr/>
          <p:nvPr/>
        </p:nvGrpSpPr>
        <p:grpSpPr>
          <a:xfrm rot="5400000">
            <a:off x="9197790" y="1222216"/>
            <a:ext cx="3571240" cy="1436688"/>
            <a:chOff x="4450" y="3372"/>
            <a:chExt cx="10301" cy="2774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3CF67DDC-F521-4F2A-B7AF-19D8C649A85E}"/>
                </a:ext>
              </a:extLst>
            </p:cNvPr>
            <p:cNvSpPr/>
            <p:nvPr/>
          </p:nvSpPr>
          <p:spPr>
            <a:xfrm>
              <a:off x="4720" y="3604"/>
              <a:ext cx="9761" cy="226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id="{40A4DFEF-1D2B-46B7-A556-EB52A6EBE6E9}"/>
                </a:ext>
              </a:extLst>
            </p:cNvPr>
            <p:cNvSpPr/>
            <p:nvPr/>
          </p:nvSpPr>
          <p:spPr>
            <a:xfrm>
              <a:off x="4450" y="3372"/>
              <a:ext cx="270" cy="27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BC34339F-5E11-4BD3-84AB-4C8F00B6D5AA}"/>
                </a:ext>
              </a:extLst>
            </p:cNvPr>
            <p:cNvSpPr/>
            <p:nvPr/>
          </p:nvSpPr>
          <p:spPr>
            <a:xfrm>
              <a:off x="14481" y="5876"/>
              <a:ext cx="270" cy="27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1DB1BAD6-ED3D-42AD-8B59-F0D6E600935B}"/>
                </a:ext>
              </a:extLst>
            </p:cNvPr>
            <p:cNvSpPr/>
            <p:nvPr/>
          </p:nvSpPr>
          <p:spPr>
            <a:xfrm>
              <a:off x="14481" y="3372"/>
              <a:ext cx="270" cy="27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79A723F1-4184-43D1-B75D-779D02A50EB7}"/>
                </a:ext>
              </a:extLst>
            </p:cNvPr>
            <p:cNvSpPr/>
            <p:nvPr/>
          </p:nvSpPr>
          <p:spPr>
            <a:xfrm>
              <a:off x="4450" y="5876"/>
              <a:ext cx="270" cy="27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</p:grpSp>
      <p:sp>
        <p:nvSpPr>
          <p:cNvPr id="8" name="文本框 7">
            <a:extLst>
              <a:ext uri="{FF2B5EF4-FFF2-40B4-BE49-F238E27FC236}">
                <a16:creationId xmlns:a16="http://schemas.microsoft.com/office/drawing/2014/main" id="{C715751B-62CC-465C-90AB-A782455B28FF}"/>
              </a:ext>
            </a:extLst>
          </p:cNvPr>
          <p:cNvSpPr txBox="1"/>
          <p:nvPr/>
        </p:nvSpPr>
        <p:spPr>
          <a:xfrm>
            <a:off x="10481253" y="1161982"/>
            <a:ext cx="10291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latin typeface="隶书" panose="02010509060101010101" pitchFamily="49" charset="-122"/>
                <a:ea typeface="隶书" panose="02010509060101010101" pitchFamily="49" charset="-122"/>
              </a:rPr>
              <a:t>杂剧</a:t>
            </a:r>
            <a:endParaRPr lang="en-US" altLang="zh-CN" sz="4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46C6EE6-9120-481C-AD3A-0690E81CC17A}"/>
              </a:ext>
            </a:extLst>
          </p:cNvPr>
          <p:cNvSpPr txBox="1"/>
          <p:nvPr/>
        </p:nvSpPr>
        <p:spPr>
          <a:xfrm>
            <a:off x="9396972" y="1161982"/>
            <a:ext cx="615553" cy="569601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阅读戏剧的知识储备（文化常识）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76C1680-3ED3-4C1F-84CE-2E63907970FB}"/>
              </a:ext>
            </a:extLst>
          </p:cNvPr>
          <p:cNvSpPr/>
          <p:nvPr/>
        </p:nvSpPr>
        <p:spPr>
          <a:xfrm>
            <a:off x="490246" y="1224550"/>
            <a:ext cx="8389015" cy="4408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杂剧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是一种把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歌曲、宾白、舞蹈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结合起来的中国传统艺术形式，最早见于唐代，在宋代趋于成熟，元代达到鼎盛时期。（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元曲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包含杂剧和散曲）</a:t>
            </a:r>
            <a:endParaRPr lang="en-US" altLang="zh-CN" sz="32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kumimoji="1" lang="en-US" altLang="zh-CN" sz="32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728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70A225A-EA2F-4D7B-BFD8-B43C210DB971}"/>
              </a:ext>
            </a:extLst>
          </p:cNvPr>
          <p:cNvSpPr/>
          <p:nvPr/>
        </p:nvSpPr>
        <p:spPr>
          <a:xfrm>
            <a:off x="541085" y="730491"/>
            <a:ext cx="11302572" cy="5147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kumimoji="1" lang="en-US" altLang="zh-CN" sz="32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元杂剧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结构相当严谨，一本戏分作</a:t>
            </a:r>
            <a:r>
              <a:rPr lang="en-US" altLang="zh-CN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折；这种分折结构符合于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戏剧情节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发展的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起、承、转、合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的一般规律。还有短小的具有开场或过场性质的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楔子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作为补充（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一本四折一楔子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）。与唱腔有关的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脚色分行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是由宋杂剧和金院本发展而来的，而分工更为明确、细致。</a:t>
            </a:r>
            <a:endParaRPr lang="en-US" altLang="zh-CN" sz="32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窦娥冤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即为四折一楔子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27622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FAACC84-5C1F-4286-BFFD-2C01D2C4FC2F}"/>
              </a:ext>
            </a:extLst>
          </p:cNvPr>
          <p:cNvSpPr/>
          <p:nvPr/>
        </p:nvSpPr>
        <p:spPr>
          <a:xfrm>
            <a:off x="641685" y="346053"/>
            <a:ext cx="11405937" cy="4408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kumimoji="1" lang="en-US" altLang="zh-CN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. </a:t>
            </a:r>
            <a:r>
              <a:rPr kumimoji="1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组成部分</a:t>
            </a:r>
            <a:r>
              <a:rPr kumimoji="1" lang="zh-CN" altLang="en-US" sz="32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kumimoji="1" lang="en-US" altLang="zh-CN" sz="3200" b="1" i="0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kumimoji="1"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kumimoji="1"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kumimoji="1"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kumimoji="1"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kumimoji="1"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楔子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交代故事情节之背景</a:t>
            </a: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，一般在剧首，有时在本与本之间或者折与折之间，起衔接的作用。</a:t>
            </a:r>
            <a:endParaRPr lang="en-US" altLang="zh-CN" sz="32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</a:pPr>
            <a:r>
              <a:rPr kumimoji="1" lang="en-US" altLang="zh-CN" sz="3200" b="1" i="0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kumimoji="1" lang="zh-CN" altLang="en-US" sz="32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kumimoji="1" lang="en-US" altLang="zh-CN" sz="32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1" lang="zh-CN" altLang="en-US" sz="32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脚色</a:t>
            </a:r>
            <a:r>
              <a:rPr kumimoji="1"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：“角色”，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旦（女）、末（男）、净</a:t>
            </a:r>
            <a:r>
              <a:rPr kumimoji="1"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（地位低的喜剧性人物）、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杂</a:t>
            </a:r>
            <a:r>
              <a:rPr kumimoji="1"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（除以上三种角色）</a:t>
            </a:r>
          </a:p>
          <a:p>
            <a:pPr lvl="0">
              <a:lnSpc>
                <a:spcPct val="150000"/>
              </a:lnSpc>
            </a:pPr>
            <a:r>
              <a:rPr kumimoji="1"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kumimoji="1" lang="zh-CN" altLang="en-US" sz="32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kumimoji="1" lang="zh-CN" altLang="en-US" sz="32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 descr="8bfc350424b5a05d16279c259d666c24">
            <a:extLst>
              <a:ext uri="{FF2B5EF4-FFF2-40B4-BE49-F238E27FC236}">
                <a16:creationId xmlns:a16="http://schemas.microsoft.com/office/drawing/2014/main" id="{3ABF3D57-0CFF-4AB4-86AF-92F0B0D4D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9411" y="3429000"/>
            <a:ext cx="2825422" cy="3669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152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FAACC84-5C1F-4286-BFFD-2C01D2C4FC2F}"/>
              </a:ext>
            </a:extLst>
          </p:cNvPr>
          <p:cNvSpPr/>
          <p:nvPr/>
        </p:nvSpPr>
        <p:spPr>
          <a:xfrm>
            <a:off x="312821" y="698980"/>
            <a:ext cx="11566358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3. </a:t>
            </a:r>
            <a:r>
              <a:rPr kumimoji="1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组成部分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endParaRPr kumimoji="1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 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3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r>
              <a:rPr kumimoji="1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科范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：在宾白前括号里，用以说明</a:t>
            </a:r>
            <a:r>
              <a:rPr kumimoji="1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动作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的语言，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XX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科。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4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r>
              <a:rPr kumimoji="1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宾白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：用来说的语言。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</a:t>
            </a:r>
            <a:r>
              <a:rPr kumimoji="1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5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）</a:t>
            </a:r>
            <a:r>
              <a:rPr kumimoji="1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唱词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：也叫</a:t>
            </a:r>
            <a:r>
              <a:rPr kumimoji="1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曲子</a:t>
            </a:r>
            <a:r>
              <a:rPr kumimoji="1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，男女主才能唱。这也是作为文学作品来鉴赏的主要部分。</a:t>
            </a:r>
          </a:p>
        </p:txBody>
      </p:sp>
      <p:pic>
        <p:nvPicPr>
          <p:cNvPr id="3" name="图片 2" descr="ab1ae0b033d5cf2e268517f097225831">
            <a:extLst>
              <a:ext uri="{FF2B5EF4-FFF2-40B4-BE49-F238E27FC236}">
                <a16:creationId xmlns:a16="http://schemas.microsoft.com/office/drawing/2014/main" id="{59F90B8F-C36C-49C2-80DA-3DD3919AE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559394" y="3304674"/>
            <a:ext cx="1854689" cy="3553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37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BE2B6E79-F395-4FE0-89C7-8A033ADE2C77}"/>
              </a:ext>
            </a:extLst>
          </p:cNvPr>
          <p:cNvSpPr/>
          <p:nvPr/>
        </p:nvSpPr>
        <p:spPr>
          <a:xfrm>
            <a:off x="256673" y="682938"/>
            <a:ext cx="11678653" cy="5147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1"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kumimoji="1"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宫调</a:t>
            </a:r>
            <a:r>
              <a:rPr kumimoji="1"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音乐的各种调式，我国历代均依十二律高下的次序，定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宫、商、角、徵、羽、变宫、变徵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为七声，是乐律之本。如，</a:t>
            </a:r>
            <a:r>
              <a:rPr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仙吕</a:t>
            </a:r>
            <a:r>
              <a:rPr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】【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中吕</a:t>
            </a:r>
            <a:r>
              <a:rPr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。由此演化成各式的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曲调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b="1" dirty="0">
              <a:solidFill>
                <a:srgbClr val="46464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kumimoji="1"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kumimoji="1"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kumimoji="1"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kumimoji="1"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曲牌</a:t>
            </a:r>
            <a:r>
              <a:rPr kumimoji="1"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曲子的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句数、字数、平仄、押韵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格式。曲牌隶属於宫调，每个宫调由若干曲牌组成。如，</a:t>
            </a:r>
            <a:r>
              <a:rPr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赏花时</a:t>
            </a:r>
            <a:r>
              <a:rPr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】【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幺篇</a:t>
            </a:r>
            <a:r>
              <a:rPr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】【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混江龙</a:t>
            </a:r>
            <a:r>
              <a:rPr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b="1" dirty="0">
              <a:solidFill>
                <a:srgbClr val="464646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168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0039A020-FAA0-4F3B-B43D-27A6B722CF3E}"/>
              </a:ext>
            </a:extLst>
          </p:cNvPr>
          <p:cNvSpPr/>
          <p:nvPr/>
        </p:nvSpPr>
        <p:spPr>
          <a:xfrm>
            <a:off x="834189" y="485886"/>
            <a:ext cx="5486401" cy="5886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1"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kumimoji="1"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kumimoji="1"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曲牌</a:t>
            </a:r>
            <a:r>
              <a:rPr kumimoji="1" lang="zh-CN" altLang="en-US" sz="3200" b="1" dirty="0">
                <a:solidFill>
                  <a:srgbClr val="46464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kumimoji="1" lang="en-US" altLang="zh-CN" sz="3200" b="1" dirty="0">
                <a:solidFill>
                  <a:srgbClr val="464646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</a:p>
          <a:p>
            <a:pPr lvl="0">
              <a:lnSpc>
                <a:spcPct val="150000"/>
              </a:lnSpc>
            </a:pPr>
            <a:r>
              <a:rPr kumimoji="1"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【</a:t>
            </a:r>
            <a:r>
              <a:rPr kumimoji="1"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注意</a:t>
            </a:r>
            <a:r>
              <a:rPr kumimoji="1" lang="en-US" altLang="zh-CN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kumimoji="1"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曲子（唱词）有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大小字</a:t>
            </a:r>
            <a:r>
              <a:rPr kumimoji="1"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大字是按格律写的</a:t>
            </a:r>
            <a:r>
              <a:rPr kumimoji="1"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kumimoji="1"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小字</a:t>
            </a:r>
            <a:r>
              <a:rPr kumimoji="1" lang="zh-CN" altLang="en-US" sz="3200" b="1" dirty="0">
                <a:solidFill>
                  <a:srgbClr val="464646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补充正字语意的缺漏，使之内容更加完整充实，语言更加周密丰富或生动，或者使字句与音乐旋律更加贴合。</a:t>
            </a:r>
            <a:endParaRPr kumimoji="1"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B1EF47E-41E4-49CF-A12C-DB16D8E63F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916" y="839540"/>
            <a:ext cx="3884190" cy="517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74172975"/>
      </p:ext>
    </p:extLst>
  </p:cSld>
  <p:clrMapOvr>
    <a:masterClrMapping/>
  </p:clrMapOvr>
  <p:transition spd="slow">
    <p:wheel spokes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C5F71035-E63D-49F1-97B6-E660E102C9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38621"/>
            <a:ext cx="3495512" cy="3019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CC2096C8-285C-4747-B694-694571CB6E85}"/>
              </a:ext>
            </a:extLst>
          </p:cNvPr>
          <p:cNvSpPr txBox="1"/>
          <p:nvPr/>
        </p:nvSpPr>
        <p:spPr>
          <a:xfrm>
            <a:off x="3080084" y="287741"/>
            <a:ext cx="8710863" cy="19303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（约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1234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年以前 －约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1300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年左右 ），号已斋。元杂剧奠基人，与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白朴、马致远、郑光祖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并称为“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元曲四大家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”，关汉卿居四大家之首。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E2C34F2-DBDF-4C47-985B-E8B983B9C389}"/>
              </a:ext>
            </a:extLst>
          </p:cNvPr>
          <p:cNvSpPr txBox="1"/>
          <p:nvPr/>
        </p:nvSpPr>
        <p:spPr>
          <a:xfrm>
            <a:off x="331033" y="269635"/>
            <a:ext cx="21984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关汉卿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id="{BA9151EA-BFAC-4A01-BA27-41C3ED02310E}"/>
              </a:ext>
            </a:extLst>
          </p:cNvPr>
          <p:cNvGrpSpPr/>
          <p:nvPr/>
        </p:nvGrpSpPr>
        <p:grpSpPr>
          <a:xfrm>
            <a:off x="249348" y="185896"/>
            <a:ext cx="2361772" cy="1046363"/>
            <a:chOff x="4450" y="3372"/>
            <a:chExt cx="10301" cy="2774"/>
          </a:xfrm>
        </p:grpSpPr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93FB4BB2-CB7F-402F-9CDA-5160FAC1FEF1}"/>
                </a:ext>
              </a:extLst>
            </p:cNvPr>
            <p:cNvSpPr/>
            <p:nvPr/>
          </p:nvSpPr>
          <p:spPr>
            <a:xfrm>
              <a:off x="4720" y="3604"/>
              <a:ext cx="9761" cy="226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3B6C69FC-6A82-4DBD-898D-22F104809CA8}"/>
                </a:ext>
              </a:extLst>
            </p:cNvPr>
            <p:cNvSpPr/>
            <p:nvPr/>
          </p:nvSpPr>
          <p:spPr>
            <a:xfrm>
              <a:off x="4450" y="3372"/>
              <a:ext cx="270" cy="27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82345CEA-AB36-4DA9-95F4-6C6CBC440414}"/>
                </a:ext>
              </a:extLst>
            </p:cNvPr>
            <p:cNvSpPr/>
            <p:nvPr/>
          </p:nvSpPr>
          <p:spPr>
            <a:xfrm>
              <a:off x="14481" y="5876"/>
              <a:ext cx="270" cy="27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07E12BE3-0F50-44F3-83F3-16600A9A8FCF}"/>
                </a:ext>
              </a:extLst>
            </p:cNvPr>
            <p:cNvSpPr/>
            <p:nvPr/>
          </p:nvSpPr>
          <p:spPr>
            <a:xfrm>
              <a:off x="14481" y="3372"/>
              <a:ext cx="270" cy="27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1D028357-FAB2-4F84-9D98-C6EADEF18829}"/>
                </a:ext>
              </a:extLst>
            </p:cNvPr>
            <p:cNvSpPr/>
            <p:nvPr/>
          </p:nvSpPr>
          <p:spPr>
            <a:xfrm>
              <a:off x="4450" y="5876"/>
              <a:ext cx="270" cy="27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宋刻本秀楷简体" panose="02000000000000000000" charset="-122"/>
                <a:ea typeface="方正宋刻本秀楷简体" panose="02000000000000000000" charset="-122"/>
              </a:endParaRPr>
            </a:p>
          </p:txBody>
        </p:sp>
      </p:grpSp>
      <p:sp>
        <p:nvSpPr>
          <p:cNvPr id="13" name="矩形 12">
            <a:extLst>
              <a:ext uri="{FF2B5EF4-FFF2-40B4-BE49-F238E27FC236}">
                <a16:creationId xmlns:a16="http://schemas.microsoft.com/office/drawing/2014/main" id="{B0BBB27B-947A-4C74-A25B-22C68536C4DA}"/>
              </a:ext>
            </a:extLst>
          </p:cNvPr>
          <p:cNvSpPr/>
          <p:nvPr/>
        </p:nvSpPr>
        <p:spPr>
          <a:xfrm>
            <a:off x="851194" y="2615482"/>
            <a:ext cx="104896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代表作：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窦娥冤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救风尘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望江亭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单刀会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F404EBA9-2949-44F0-AB15-521254BBCE87}"/>
              </a:ext>
            </a:extLst>
          </p:cNvPr>
          <p:cNvSpPr/>
          <p:nvPr/>
        </p:nvSpPr>
        <p:spPr>
          <a:xfrm>
            <a:off x="3495512" y="3641723"/>
            <a:ext cx="8502315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戏曲作品题材广泛，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揭露封建统治的黑暗，表达古代人民特别是妇女的苦难遭遇和反抗精神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。人物性格鲜明，结构完整，情节生动，语言精练。为后世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戏曲的发展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有巨大影响。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943185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F04377CF-DD4F-4C14-AF5D-79FAB9E3EE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538" y="1349675"/>
            <a:ext cx="4083037" cy="4158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0D198669-2E67-4D52-B7A6-B2C015550C6E}"/>
              </a:ext>
            </a:extLst>
          </p:cNvPr>
          <p:cNvSpPr/>
          <p:nvPr/>
        </p:nvSpPr>
        <p:spPr>
          <a:xfrm>
            <a:off x="264160" y="441734"/>
            <a:ext cx="922528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生而倜傥，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博学能文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，滑稽多智，蕴藉风流，为一时之冠。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元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熊自得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析津志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DFCCCC9-CCED-4602-8020-A46D332CBACC}"/>
              </a:ext>
            </a:extLst>
          </p:cNvPr>
          <p:cNvSpPr/>
          <p:nvPr/>
        </p:nvSpPr>
        <p:spPr>
          <a:xfrm>
            <a:off x="162560" y="2443254"/>
            <a:ext cx="7865978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我也会围棋、会蹴鞠、会打围、会插科、会歌舞、会吹弹、会咽作、会吟诗、会双陆。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我是个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蒸不烂、煮不熟、捶不匾、炒不爆、响珰珰一粒铜豌豆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元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关汉卿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南吕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一枝花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不伏老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9368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FC05044-E918-4DB0-9545-10AC96D47435}"/>
              </a:ext>
            </a:extLst>
          </p:cNvPr>
          <p:cNvSpPr/>
          <p:nvPr/>
        </p:nvSpPr>
        <p:spPr>
          <a:xfrm>
            <a:off x="-50768" y="269058"/>
            <a:ext cx="12293536" cy="5808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东海有孝妇，少寡，亡子，养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甚谨。姑欲嫁之，终不肯。姑谓邻人曰：“孝妇事我勤苦，哀其亡子守寡。我老，久累丁壮，奈何？”其后，姑自经死。姑女告吏：“妇杀我母。”吏捕孝妇。孝妇辞不杀姑，吏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验治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，孝妇自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诬服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具狱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上府，</a:t>
            </a:r>
            <a:r>
              <a:rPr lang="zh-CN" altLang="en-US" sz="2800" b="1" i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于公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以为此妇养姑十余年，以孝闻，必不杀也。太守不听，于公争之，弗能得。乃抱其具狱，哭于府上，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因辞疾去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。太守竟论杀孝妇。郡中枯旱三年。后太守至，卜筮其故，于公曰：“孝妇不当死，前太守强断之，咨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在是乎？”于是太守杀牛自祭孝妇冢，因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其墓，天立大雨，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岁孰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i="1" u="sng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郡中以此益敬重于公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东汉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班固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汉书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885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E8BFFE3-0150-4D51-AA00-28C75E41D0A4}"/>
              </a:ext>
            </a:extLst>
          </p:cNvPr>
          <p:cNvSpPr/>
          <p:nvPr/>
        </p:nvSpPr>
        <p:spPr>
          <a:xfrm>
            <a:off x="324592" y="189752"/>
            <a:ext cx="11542816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奉孝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也被误解以至于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被剥夺了生存权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当整个社会去碾压一个人时，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个人是无法与之抗争的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女子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更是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不配拥有姓名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，枉死后被洗刷冤屈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获得名声的是男性官员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89CA20D-EFCD-4FB1-88C7-97E16E6B3516}"/>
              </a:ext>
            </a:extLst>
          </p:cNvPr>
          <p:cNvSpPr/>
          <p:nvPr/>
        </p:nvSpPr>
        <p:spPr>
          <a:xfrm>
            <a:off x="5351813" y="2659981"/>
            <a:ext cx="6262254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关汉卿据此创作了戏剧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窦娥冤</a:t>
            </a:r>
            <a:r>
              <a:rPr lang="en-US" altLang="zh-CN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这一千古名剧，使东海孝妇的形象流传更加广泛；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窦娥冤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与东海孝妇的故事有相同之处，但更多的是不同。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F220AB8-E17B-4FC7-8028-6EF602562E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71" y="2398724"/>
            <a:ext cx="4864393" cy="4138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737901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14A60D5-EFC7-43A1-82E6-E488B7156F2E}"/>
              </a:ext>
            </a:extLst>
          </p:cNvPr>
          <p:cNvSpPr/>
          <p:nvPr/>
        </p:nvSpPr>
        <p:spPr>
          <a:xfrm>
            <a:off x="246645" y="231354"/>
            <a:ext cx="11698709" cy="63897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E2F0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71824EB0-88A7-47AD-B498-0082512804F2}"/>
              </a:ext>
            </a:extLst>
          </p:cNvPr>
          <p:cNvSpPr txBox="1"/>
          <p:nvPr/>
        </p:nvSpPr>
        <p:spPr>
          <a:xfrm>
            <a:off x="4859680" y="848299"/>
            <a:ext cx="2472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故事梗概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6F5C1CC-22B9-4DB0-ADDD-21EC1D78E144}"/>
              </a:ext>
            </a:extLst>
          </p:cNvPr>
          <p:cNvSpPr txBox="1"/>
          <p:nvPr/>
        </p:nvSpPr>
        <p:spPr>
          <a:xfrm>
            <a:off x="1237560" y="1960459"/>
            <a:ext cx="9716877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楔  子：窦父赶考，借债难还；蔡婆送钱，端云成媳。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第一折：蔡婆讨账，卢医害命；张家逼婚，窦娥抗争。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第二折：蔡婆患病，窦娥进汤；驴儿下毒，昏官逼招。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第三折：窦娥蒙冤，哭别蔡婆；发下三誓，昭示清白。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817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8C1E45BF-0542-4732-967A-2D9F9DDF0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0427" y="3542183"/>
            <a:ext cx="2631573" cy="3181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B6EE9D54-6E4D-4B37-856D-6D7B15DCF3B7}"/>
              </a:ext>
            </a:extLst>
          </p:cNvPr>
          <p:cNvSpPr txBox="1"/>
          <p:nvPr/>
        </p:nvSpPr>
        <p:spPr>
          <a:xfrm>
            <a:off x="464143" y="575584"/>
            <a:ext cx="2085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窦娥命运：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8C11005-B923-4456-8DC7-BFDDB7137105}"/>
              </a:ext>
            </a:extLst>
          </p:cNvPr>
          <p:cNvSpPr txBox="1"/>
          <p:nvPr/>
        </p:nvSpPr>
        <p:spPr>
          <a:xfrm>
            <a:off x="2549616" y="1767097"/>
            <a:ext cx="5888531" cy="3670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三岁亡母；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七岁离父，成为童养媳；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十九岁亡夫；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二十岁被恶人张氏父子逼婚；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随后遭受酷刑，蒙冤而死。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9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9614948-1F06-4223-AD28-786D9C9FBB77}"/>
              </a:ext>
            </a:extLst>
          </p:cNvPr>
          <p:cNvSpPr/>
          <p:nvPr/>
        </p:nvSpPr>
        <p:spPr>
          <a:xfrm>
            <a:off x="0" y="1870893"/>
            <a:ext cx="12192000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油葫芦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莫不是八字儿该载着一世忧？谁似我无尽头！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须知道人心不似水长流。我从三岁母亲身亡后，到七岁与父分离久。嫁的个同住人，他可又拔着短筹；撇的俺婆妇每都把空房守，端的个有谁问，有谁瞅？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E356C76-29EE-47EA-807C-C387B4BB90AF}"/>
              </a:ext>
            </a:extLst>
          </p:cNvPr>
          <p:cNvSpPr txBox="1"/>
          <p:nvPr/>
        </p:nvSpPr>
        <p:spPr>
          <a:xfrm>
            <a:off x="464143" y="575584"/>
            <a:ext cx="20854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窦娥命运：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6408F06-0C39-44DC-B97F-95C865F62F06}"/>
              </a:ext>
            </a:extLst>
          </p:cNvPr>
          <p:cNvSpPr txBox="1"/>
          <p:nvPr/>
        </p:nvSpPr>
        <p:spPr>
          <a:xfrm>
            <a:off x="2848115" y="571172"/>
            <a:ext cx="2551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多舛、悲惨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11443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hlinkClick r:id="rId3" action="ppaction://hlinksldjump"/>
            <a:extLst>
              <a:ext uri="{FF2B5EF4-FFF2-40B4-BE49-F238E27FC236}">
                <a16:creationId xmlns:a16="http://schemas.microsoft.com/office/drawing/2014/main" id="{A9E5E103-77F9-439D-A972-63F5194F6B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38436"/>
            <a:ext cx="1709825" cy="2419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5250DCA7-0506-4C77-8F76-F7A24D06C227}"/>
              </a:ext>
            </a:extLst>
          </p:cNvPr>
          <p:cNvSpPr txBox="1"/>
          <p:nvPr/>
        </p:nvSpPr>
        <p:spPr>
          <a:xfrm>
            <a:off x="638315" y="521155"/>
            <a:ext cx="3258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窦娥：反抗命运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86DC3700-6296-4BD8-83F9-8858978465CE}"/>
              </a:ext>
            </a:extLst>
          </p:cNvPr>
          <p:cNvSpPr/>
          <p:nvPr/>
        </p:nvSpPr>
        <p:spPr>
          <a:xfrm>
            <a:off x="555170" y="1267903"/>
            <a:ext cx="7990115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后庭花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青哥儿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寄生草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赚煞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牧羊关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正宫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】【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滚绣球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A8AE87E-C1E4-4024-AEFA-D678872763F6}"/>
              </a:ext>
            </a:extLst>
          </p:cNvPr>
          <p:cNvSpPr/>
          <p:nvPr/>
        </p:nvSpPr>
        <p:spPr>
          <a:xfrm>
            <a:off x="5934449" y="1248127"/>
            <a:ext cx="5000485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 ①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劝婆拒绝，细细说理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14475AD-B800-4BEA-83CA-08EB52B7822E}"/>
              </a:ext>
            </a:extLst>
          </p:cNvPr>
          <p:cNvSpPr/>
          <p:nvPr/>
        </p:nvSpPr>
        <p:spPr>
          <a:xfrm>
            <a:off x="2090217" y="1881535"/>
            <a:ext cx="5000485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 ②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直接拒绝，言辞坚定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C6F5A69-5746-479C-AC86-9F8C0584AD2A}"/>
              </a:ext>
            </a:extLst>
          </p:cNvPr>
          <p:cNvSpPr/>
          <p:nvPr/>
        </p:nvSpPr>
        <p:spPr>
          <a:xfrm>
            <a:off x="2457490" y="2565235"/>
            <a:ext cx="5000485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 ③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坦率见官，毫不妥协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19A4A52-5B46-4CE3-B0E8-4A1BACD5409E}"/>
              </a:ext>
            </a:extLst>
          </p:cNvPr>
          <p:cNvSpPr/>
          <p:nvPr/>
        </p:nvSpPr>
        <p:spPr>
          <a:xfrm>
            <a:off x="3867268" y="3198643"/>
            <a:ext cx="5221672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 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rId6" action="ppaction://hlinksldjump"/>
              </a:rPr>
              <a:t>④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hlinkClick r:id="rId6" action="ppaction://hlinksldjump"/>
              </a:rPr>
              <a:t>埋怨天地，血泪控诉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76F9DC37-A3BE-4AAB-AB9D-B4F2AD4E12B5}"/>
              </a:ext>
            </a:extLst>
          </p:cNvPr>
          <p:cNvSpPr/>
          <p:nvPr/>
        </p:nvSpPr>
        <p:spPr>
          <a:xfrm>
            <a:off x="2013858" y="3962701"/>
            <a:ext cx="4876800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耍孩儿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二煞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一煞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" name="矩形 10">
            <a:hlinkClick r:id="rId3" action="ppaction://hlinksldjump"/>
            <a:extLst>
              <a:ext uri="{FF2B5EF4-FFF2-40B4-BE49-F238E27FC236}">
                <a16:creationId xmlns:a16="http://schemas.microsoft.com/office/drawing/2014/main" id="{81E29580-DE58-41F4-8A42-13FE264E40E2}"/>
              </a:ext>
            </a:extLst>
          </p:cNvPr>
          <p:cNvSpPr/>
          <p:nvPr/>
        </p:nvSpPr>
        <p:spPr>
          <a:xfrm>
            <a:off x="6739992" y="3962700"/>
            <a:ext cx="5000485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 ④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发下三誓，以示反抗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0CC68B4-1342-4C57-8244-CA129D0CC1BB}"/>
              </a:ext>
            </a:extLst>
          </p:cNvPr>
          <p:cNvSpPr txBox="1"/>
          <p:nvPr/>
        </p:nvSpPr>
        <p:spPr>
          <a:xfrm>
            <a:off x="3513877" y="521154"/>
            <a:ext cx="6109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反抗失败，含冤而死</a:t>
            </a:r>
          </a:p>
        </p:txBody>
      </p:sp>
    </p:spTree>
    <p:extLst>
      <p:ext uri="{BB962C8B-B14F-4D97-AF65-F5344CB8AC3E}">
        <p14:creationId xmlns:p14="http://schemas.microsoft.com/office/powerpoint/2010/main" val="1099651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8CEB2937-D764-46FA-BE0D-C90A6F83BA34}"/>
              </a:ext>
            </a:extLst>
          </p:cNvPr>
          <p:cNvSpPr/>
          <p:nvPr/>
        </p:nvSpPr>
        <p:spPr>
          <a:xfrm>
            <a:off x="84988" y="3482659"/>
            <a:ext cx="1169125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夫天者，人之始也；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父母者，人之本也。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人穷则反本，故劳苦倦极，未尝不呼天也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；疾痛惨怛，未尝不呼父母也。</a:t>
            </a:r>
            <a:endParaRPr lang="en-US" altLang="zh-CN" sz="2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司马迁</a:t>
            </a: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屈原贾生列传</a:t>
            </a:r>
            <a:r>
              <a:rPr lang="en-US" altLang="zh-CN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sz="2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9F2D6E0F-5D0B-4E94-8A17-E9D582120AD4}"/>
              </a:ext>
            </a:extLst>
          </p:cNvPr>
          <p:cNvSpPr/>
          <p:nvPr/>
        </p:nvSpPr>
        <p:spPr>
          <a:xfrm>
            <a:off x="84988" y="332726"/>
            <a:ext cx="11956448" cy="2611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滚绣球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有日月朝暮悬，有鬼神掌着生死权。天地也！只合把清浊分辨，可怎生糊突了盗跖，颜渊？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为善的受贫穷更命短，造恶的享富贵又寿延。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天地也！做得个怕硬欺软，却原来也这般顺水推船！地也，你不分好歹何为地！天也，你错勘贤愚枉做天！哎，只落得两泪涟涟。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089C89B0-D5D0-4524-B8B3-1269458D37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8589" y="5720678"/>
            <a:ext cx="319844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62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极度无奈、愤怒：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FC3B668-CADB-497F-B892-F472CB6C7B6D}"/>
              </a:ext>
            </a:extLst>
          </p:cNvPr>
          <p:cNvSpPr/>
          <p:nvPr/>
        </p:nvSpPr>
        <p:spPr>
          <a:xfrm>
            <a:off x="5454689" y="5697977"/>
            <a:ext cx="46987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3200" b="1" u="sng" dirty="0">
                <a:solidFill>
                  <a:srgbClr val="FF3300"/>
                </a:solidFill>
                <a:latin typeface="Arial" panose="020B0604020202020204" pitchFamily="34" charset="0"/>
                <a:ea typeface="楷体_GB2312" pitchFamily="49" charset="-122"/>
              </a:rPr>
              <a:t>呼告、对比、反问、反复</a:t>
            </a:r>
            <a:endParaRPr lang="zh-CN" altLang="en-US" sz="3200" u="sng" dirty="0"/>
          </a:p>
        </p:txBody>
      </p:sp>
    </p:spTree>
    <p:extLst>
      <p:ext uri="{BB962C8B-B14F-4D97-AF65-F5344CB8AC3E}">
        <p14:creationId xmlns:p14="http://schemas.microsoft.com/office/powerpoint/2010/main" val="1326032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>
            <a:hlinkClick r:id="rId2" action="ppaction://hlinksldjump"/>
            <a:extLst>
              <a:ext uri="{FF2B5EF4-FFF2-40B4-BE49-F238E27FC236}">
                <a16:creationId xmlns:a16="http://schemas.microsoft.com/office/drawing/2014/main" id="{83BE3A65-FF12-4444-8840-96E2300AEC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487" y="1721385"/>
            <a:ext cx="11952513" cy="3222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窦娥受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神权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思想影响，一开始也相信“青天大老爷”能主持正义，赏善罚恶。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在残酷的现实面前，她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觉醒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过来了，她猛烈地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指责天地鬼神不分清浊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，混淆是非，致使恶人横行，良善衔冤。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窦娥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对神权的大胆谴责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2800" b="1" u="sng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实质上是对封建统治的强烈控诉和根本否定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kumimoji="1" lang="zh-CN" altLang="en-US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09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2D048689-1D49-407C-B521-1B6D9B3669F5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4166"/>
            <a:ext cx="2064744" cy="3703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81DEE06B-569C-429F-9D85-7FEC7CD59643}"/>
              </a:ext>
            </a:extLst>
          </p:cNvPr>
          <p:cNvSpPr txBox="1"/>
          <p:nvPr/>
        </p:nvSpPr>
        <p:spPr>
          <a:xfrm>
            <a:off x="605658" y="553229"/>
            <a:ext cx="2333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窦娥其人：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2D3A45A-153B-4C7F-B7AC-D402023E08D9}"/>
              </a:ext>
            </a:extLst>
          </p:cNvPr>
          <p:cNvSpPr txBox="1"/>
          <p:nvPr/>
        </p:nvSpPr>
        <p:spPr>
          <a:xfrm>
            <a:off x="2939143" y="553228"/>
            <a:ext cx="3156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拥有美好的品格</a:t>
            </a:r>
            <a:endParaRPr lang="zh-CN" altLang="en-US" sz="4000" b="1" u="sng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22264BBB-8A92-4E41-A9EF-77BC083D1A85}"/>
              </a:ext>
            </a:extLst>
          </p:cNvPr>
          <p:cNvSpPr txBox="1"/>
          <p:nvPr/>
        </p:nvSpPr>
        <p:spPr>
          <a:xfrm>
            <a:off x="8338457" y="2210545"/>
            <a:ext cx="266700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极为善良孝顺</a:t>
            </a:r>
            <a:endParaRPr lang="en-US" altLang="zh-CN" sz="3200" b="1" u="sng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BDD9BD5-346D-430B-B15B-10F2821A8FE0}"/>
              </a:ext>
            </a:extLst>
          </p:cNvPr>
          <p:cNvSpPr txBox="1"/>
          <p:nvPr/>
        </p:nvSpPr>
        <p:spPr>
          <a:xfrm>
            <a:off x="3479488" y="1471882"/>
            <a:ext cx="4282028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丧夫守寡，侍奉婆婆；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替婆受罪，屈打成招；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临刑绕路，怕婆伤心。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右大括号 1">
            <a:extLst>
              <a:ext uri="{FF2B5EF4-FFF2-40B4-BE49-F238E27FC236}">
                <a16:creationId xmlns:a16="http://schemas.microsoft.com/office/drawing/2014/main" id="{9BCCE720-D1AC-4084-B76C-8509F0057783}"/>
              </a:ext>
            </a:extLst>
          </p:cNvPr>
          <p:cNvSpPr/>
          <p:nvPr/>
        </p:nvSpPr>
        <p:spPr>
          <a:xfrm>
            <a:off x="8055429" y="1567543"/>
            <a:ext cx="272143" cy="2057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B6650C84-90E8-4F94-BD87-60E21609A873}"/>
              </a:ext>
            </a:extLst>
          </p:cNvPr>
          <p:cNvSpPr txBox="1"/>
          <p:nvPr/>
        </p:nvSpPr>
        <p:spPr>
          <a:xfrm>
            <a:off x="8327572" y="4688636"/>
            <a:ext cx="2677886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极为自尊刚强</a:t>
            </a:r>
            <a:endParaRPr lang="en-US" altLang="zh-CN" sz="3200" b="1" u="sng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7714878-E2F1-485B-A7B7-E7F6EE577DED}"/>
              </a:ext>
            </a:extLst>
          </p:cNvPr>
          <p:cNvSpPr txBox="1"/>
          <p:nvPr/>
        </p:nvSpPr>
        <p:spPr>
          <a:xfrm>
            <a:off x="3606643" y="3949973"/>
            <a:ext cx="4282028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张氏逼婚，窦娥严拒；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惨遭酷刑，宁死不屈；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发下三誓，痛斥天地。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右大括号 9">
            <a:extLst>
              <a:ext uri="{FF2B5EF4-FFF2-40B4-BE49-F238E27FC236}">
                <a16:creationId xmlns:a16="http://schemas.microsoft.com/office/drawing/2014/main" id="{61E8000E-749A-492D-9BA8-694909462C0A}"/>
              </a:ext>
            </a:extLst>
          </p:cNvPr>
          <p:cNvSpPr/>
          <p:nvPr/>
        </p:nvSpPr>
        <p:spPr>
          <a:xfrm>
            <a:off x="8055429" y="4108912"/>
            <a:ext cx="272143" cy="2057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62525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 animBg="1"/>
      <p:bldP spid="8" grpId="0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2B5AAC8-8B36-4204-8C25-215E9F75B601}"/>
              </a:ext>
            </a:extLst>
          </p:cNvPr>
          <p:cNvSpPr/>
          <p:nvPr/>
        </p:nvSpPr>
        <p:spPr>
          <a:xfrm>
            <a:off x="212271" y="1578293"/>
            <a:ext cx="11767457" cy="4515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（孤云）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人是贱虫，不打不招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。左右，与我选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大棍子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打着！（祗候打正旦，三次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喷水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科）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感皇恩</a:t>
            </a:r>
            <a:r>
              <a:rPr lang="en-US" altLang="zh-CN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呀！是谁人唱叫扬疾，不由我魂散魄飞。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恰消停，才苏醒，又昏迷。挨千般打拷，万种凌逼，一杖下，一道血，一层皮</a:t>
            </a:r>
            <a:r>
              <a:rPr lang="zh-CN" altLang="en-US" sz="28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采茶歌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打得我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肉都飞，血淋漓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，腹中冤枉有谁知！则我这小妇人毒药来从何处也？天那，怎么的覆盆不照太阳晖！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63F9F9A-EB43-4AE5-B99F-16258E475BD5}"/>
              </a:ext>
            </a:extLst>
          </p:cNvPr>
          <p:cNvSpPr txBox="1"/>
          <p:nvPr/>
        </p:nvSpPr>
        <p:spPr>
          <a:xfrm>
            <a:off x="424543" y="471659"/>
            <a:ext cx="11767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美好的窦娥</a:t>
            </a: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跟</a:t>
            </a:r>
            <a:r>
              <a:rPr lang="zh-CN" altLang="en-US" sz="32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不幸的命运</a:t>
            </a: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做</a:t>
            </a:r>
            <a:r>
              <a:rPr lang="zh-CN" altLang="en-US" sz="32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抗争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遭受酷刑，最终还是</a:t>
            </a:r>
            <a:r>
              <a:rPr lang="zh-CN" altLang="en-US" sz="32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含冤而亡</a:t>
            </a:r>
            <a:endParaRPr lang="zh-CN" altLang="en-US" sz="4000" b="1" u="sng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0349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C97A419-5380-4B0C-9F12-120C65750CFC}"/>
              </a:ext>
            </a:extLst>
          </p:cNvPr>
          <p:cNvSpPr/>
          <p:nvPr/>
        </p:nvSpPr>
        <p:spPr>
          <a:xfrm>
            <a:off x="495300" y="2820769"/>
            <a:ext cx="109836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1A1A1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鲁迅先生</a:t>
            </a:r>
            <a:r>
              <a:rPr lang="en-US" altLang="zh-CN" sz="3600" b="1" dirty="0">
                <a:solidFill>
                  <a:srgbClr val="1A1A1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:“ </a:t>
            </a:r>
            <a:r>
              <a:rPr lang="zh-CN" altLang="en-US" sz="3600" b="1" dirty="0">
                <a:solidFill>
                  <a:srgbClr val="1A1A1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悲剧将人生的有价值的东西毁灭给人看。”</a:t>
            </a:r>
            <a:endParaRPr lang="zh-CN" altLang="en-US" sz="36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2794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68335C1-200C-4150-923B-2D2DB4BB4468}"/>
              </a:ext>
            </a:extLst>
          </p:cNvPr>
          <p:cNvSpPr txBox="1"/>
          <p:nvPr/>
        </p:nvSpPr>
        <p:spPr>
          <a:xfrm>
            <a:off x="220337" y="1383747"/>
            <a:ext cx="11710930" cy="29315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n"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孔雀东南飞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中，美好的刘兰芝为爱赴清池；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医术精湛的眼科医生陶勇被患者砍伤手，无法再做精细的眼科手术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n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拥有纯洁、坚定的爱情的罗密欧与朱丽叶为爱抗争、殉情；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615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C97A419-5380-4B0C-9F12-120C65750CFC}"/>
              </a:ext>
            </a:extLst>
          </p:cNvPr>
          <p:cNvSpPr/>
          <p:nvPr/>
        </p:nvSpPr>
        <p:spPr>
          <a:xfrm>
            <a:off x="2853418" y="2782669"/>
            <a:ext cx="648516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b="1" dirty="0">
                <a:solidFill>
                  <a:srgbClr val="1A1A1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愤怒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、惋惜、反思、呼唤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794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2DEF00A-35D7-41B3-9565-B9A5606A61C6}"/>
              </a:ext>
            </a:extLst>
          </p:cNvPr>
          <p:cNvSpPr/>
          <p:nvPr/>
        </p:nvSpPr>
        <p:spPr>
          <a:xfrm>
            <a:off x="250371" y="100827"/>
            <a:ext cx="11691258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耍孩儿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不是我窦娥罚下这等无头愿，委实的冤情不浅。若没些儿灵圣与世人传，也不见得湛湛青天。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我不要半星热血红尘洒，都只在八尺旗枪素练悬。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等他四下里皆瞧见，这就是咱苌弘化碧，望帝啼鹃。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3EAC335-8C56-4EA8-AF9D-8D8446C6922F}"/>
              </a:ext>
            </a:extLst>
          </p:cNvPr>
          <p:cNvSpPr/>
          <p:nvPr/>
        </p:nvSpPr>
        <p:spPr>
          <a:xfrm>
            <a:off x="250371" y="2369070"/>
            <a:ext cx="11691258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二煞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你道是暑气暄，不是那下雪天；岂不闻飞霜六月因邹衍？若果有一腔怨气喷如火，定要感的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六出冰花滚似锦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，免着我尸骸现；要什么素车白马，断送出古陌荒阡？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03B6283-5B62-4C56-8476-EEC3886546AD}"/>
              </a:ext>
            </a:extLst>
          </p:cNvPr>
          <p:cNvSpPr/>
          <p:nvPr/>
        </p:nvSpPr>
        <p:spPr>
          <a:xfrm>
            <a:off x="250371" y="4637314"/>
            <a:ext cx="11691258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一煞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你道是天公不可期，人心不可怜，不知皇天也肯从人愿。做甚么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三年不见甘霖降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，也只为东海曾经孝妇冤。如今轮到你山阳县，这都是官吏每无心正法，使百姓有口难言。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8277AB77-BCF4-4B3F-A263-849A641BD409}"/>
              </a:ext>
            </a:extLst>
          </p:cNvPr>
          <p:cNvSpPr/>
          <p:nvPr/>
        </p:nvSpPr>
        <p:spPr>
          <a:xfrm>
            <a:off x="10168618" y="1507943"/>
            <a:ext cx="1638371" cy="52322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血溅白练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F8AD52D3-BB78-45B2-B606-AC5AD6940A7A}"/>
              </a:ext>
            </a:extLst>
          </p:cNvPr>
          <p:cNvSpPr/>
          <p:nvPr/>
        </p:nvSpPr>
        <p:spPr>
          <a:xfrm>
            <a:off x="5531304" y="3776187"/>
            <a:ext cx="1638371" cy="52322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六月飞雪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EDDC68F2-6412-4D94-9278-1C8EF3923A9C}"/>
              </a:ext>
            </a:extLst>
          </p:cNvPr>
          <p:cNvSpPr/>
          <p:nvPr/>
        </p:nvSpPr>
        <p:spPr>
          <a:xfrm>
            <a:off x="7403647" y="6044431"/>
            <a:ext cx="1638371" cy="52322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大旱三年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20680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2DEF00A-35D7-41B3-9565-B9A5606A61C6}"/>
              </a:ext>
            </a:extLst>
          </p:cNvPr>
          <p:cNvSpPr/>
          <p:nvPr/>
        </p:nvSpPr>
        <p:spPr>
          <a:xfrm>
            <a:off x="250370" y="574159"/>
            <a:ext cx="11691258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耍孩儿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不是我窦娥罚下这等无头愿，委实的冤情不浅。若没些儿灵圣与世人传，也不见得湛湛青天。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我不要半星热血红尘洒，都只在八尺旗枪素练悬。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等他四下里皆瞧见，这就是咱</a:t>
            </a:r>
            <a:r>
              <a:rPr kumimoji="0" lang="zh-CN" altLang="en-US" sz="2800" b="1" u="sng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苌弘化碧，望帝啼鹃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952E8F8-CAD7-42A8-8E91-9296BC204212}"/>
              </a:ext>
            </a:extLst>
          </p:cNvPr>
          <p:cNvSpPr/>
          <p:nvPr/>
        </p:nvSpPr>
        <p:spPr>
          <a:xfrm>
            <a:off x="1889815" y="3288216"/>
            <a:ext cx="8412367" cy="21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3200" dirty="0">
                <a:solidFill>
                  <a:srgbClr val="1A1A1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典故增添了台词内涵，显出窦娥知书达理；</a:t>
            </a:r>
            <a:endParaRPr lang="en-US" altLang="zh-CN" sz="3200" dirty="0">
              <a:solidFill>
                <a:srgbClr val="1A1A1A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3200" dirty="0">
                <a:solidFill>
                  <a:srgbClr val="1A1A1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希望刑场上的人们能</a:t>
            </a:r>
            <a:r>
              <a:rPr lang="zh-CN" altLang="en-US" sz="3200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立刻</a:t>
            </a:r>
            <a:r>
              <a:rPr lang="zh-CN" altLang="en-US" sz="3200" dirty="0">
                <a:solidFill>
                  <a:srgbClr val="1A1A1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了解她的冤屈；</a:t>
            </a:r>
            <a:endParaRPr lang="en-US" altLang="zh-CN" sz="3200" dirty="0">
              <a:solidFill>
                <a:srgbClr val="1A1A1A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愤恨不已；</a:t>
            </a:r>
            <a:endParaRPr kumimoji="0" lang="zh-CN" altLang="en-US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4892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B3EAC335-8C56-4EA8-AF9D-8D8446C6922F}"/>
              </a:ext>
            </a:extLst>
          </p:cNvPr>
          <p:cNvSpPr/>
          <p:nvPr/>
        </p:nvSpPr>
        <p:spPr>
          <a:xfrm>
            <a:off x="250371" y="958359"/>
            <a:ext cx="11691258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二煞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你道是暑气暄，不是那下雪天；岂不闻飞霜六月因邹衍？若果有一腔怨气喷如火，定要感的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六出冰花滚似锦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，免着我尸骸现；要什么素车白马，断送出古陌荒阡？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38FC524-FDEC-413A-9DA3-CCB5094EE581}"/>
              </a:ext>
            </a:extLst>
          </p:cNvPr>
          <p:cNvSpPr/>
          <p:nvPr/>
        </p:nvSpPr>
        <p:spPr>
          <a:xfrm>
            <a:off x="873720" y="3146764"/>
            <a:ext cx="7728020" cy="2185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endParaRPr lang="en-US" altLang="zh-CN" sz="3200" dirty="0">
              <a:solidFill>
                <a:srgbClr val="1A1A1A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3200" dirty="0">
                <a:latin typeface="方正姚体" panose="02010601030101010101" pitchFamily="2" charset="-122"/>
                <a:ea typeface="方正姚体" panose="02010601030101010101" pitchFamily="2" charset="-122"/>
              </a:rPr>
              <a:t>她希望自己的冤屈会在</a:t>
            </a:r>
            <a:r>
              <a:rPr lang="zh-CN" altLang="en-US" sz="3200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上天</a:t>
            </a:r>
            <a:r>
              <a:rPr lang="zh-CN" altLang="en-US" sz="3200" dirty="0">
                <a:latin typeface="方正姚体" panose="02010601030101010101" pitchFamily="2" charset="-122"/>
                <a:ea typeface="方正姚体" panose="02010601030101010101" pitchFamily="2" charset="-122"/>
              </a:rPr>
              <a:t>得到反应</a:t>
            </a:r>
            <a:endParaRPr lang="en-US" altLang="zh-CN" sz="3200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愤怒无奈</a:t>
            </a:r>
          </a:p>
        </p:txBody>
      </p:sp>
      <p:pic>
        <p:nvPicPr>
          <p:cNvPr id="4" name="图片 3" descr="8bfc350424b5a05d16279c259d666c24">
            <a:extLst>
              <a:ext uri="{FF2B5EF4-FFF2-40B4-BE49-F238E27FC236}">
                <a16:creationId xmlns:a16="http://schemas.microsoft.com/office/drawing/2014/main" id="{30BEE9BD-F48D-4655-930A-31978CBBB6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5833" y="3333903"/>
            <a:ext cx="2495796" cy="3241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90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B3EAC335-8C56-4EA8-AF9D-8D8446C6922F}"/>
              </a:ext>
            </a:extLst>
          </p:cNvPr>
          <p:cNvSpPr/>
          <p:nvPr/>
        </p:nvSpPr>
        <p:spPr>
          <a:xfrm>
            <a:off x="250371" y="379849"/>
            <a:ext cx="11691258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一煞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你道是天公不可期，人心不可怜，不知皇天也肯从人愿。做甚么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三年不见甘霖降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，也只为东海曾经孝妇冤。如今轮到你山阳县，这都是官吏每无心正法，使百姓有口难言。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38FC524-FDEC-413A-9DA3-CCB5094EE581}"/>
              </a:ext>
            </a:extLst>
          </p:cNvPr>
          <p:cNvSpPr/>
          <p:nvPr/>
        </p:nvSpPr>
        <p:spPr>
          <a:xfrm>
            <a:off x="250370" y="2445784"/>
            <a:ext cx="119416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n"/>
              <a:defRPr/>
            </a:pPr>
            <a:endParaRPr lang="en-US" altLang="zh-CN" sz="3200" dirty="0">
              <a:solidFill>
                <a:srgbClr val="1A1A1A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457200" lvl="0" indent="-457200">
              <a:buFont typeface="Wingdings" panose="05000000000000000000" pitchFamily="2" charset="2"/>
              <a:buChar char="n"/>
              <a:defRPr/>
            </a:pPr>
            <a:r>
              <a:rPr lang="zh-CN" altLang="en-US" sz="3200" dirty="0">
                <a:latin typeface="方正姚体" panose="02010601030101010101" pitchFamily="2" charset="-122"/>
                <a:ea typeface="方正姚体" panose="02010601030101010101" pitchFamily="2" charset="-122"/>
              </a:rPr>
              <a:t>希望个人的冤屈得到申张，还希望</a:t>
            </a:r>
            <a:r>
              <a:rPr lang="zh-CN" altLang="en-US" sz="3200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上天能够惩治所有邪恶</a:t>
            </a:r>
            <a:r>
              <a:rPr lang="zh-CN" altLang="en-US" sz="3200" dirty="0"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044AFEF-755E-40ED-9812-E917D5733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370" y="4095249"/>
            <a:ext cx="11691259" cy="219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三桩誓愿，从时间的延续上，一桩比一桩更久长；从空间范围上，一桩比一桩更扩大。三桩誓愿依次递进的过程，也是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窦娥反抗精神依次上升的过程，是她斗争的矛头更加明确的过程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 </a:t>
            </a:r>
          </a:p>
        </p:txBody>
      </p:sp>
    </p:spTree>
    <p:extLst>
      <p:ext uri="{BB962C8B-B14F-4D97-AF65-F5344CB8AC3E}">
        <p14:creationId xmlns:p14="http://schemas.microsoft.com/office/powerpoint/2010/main" val="2406772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2B5AAC8-8B36-4204-8C25-215E9F75B601}"/>
              </a:ext>
            </a:extLst>
          </p:cNvPr>
          <p:cNvSpPr/>
          <p:nvPr/>
        </p:nvSpPr>
        <p:spPr>
          <a:xfrm>
            <a:off x="566803" y="1817501"/>
            <a:ext cx="11058393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社会现状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“俺这衙门如锅灶一般：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囚人如锅内之水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，祗候人比着柴薪，令史比着锅盖。怎当他柴薪爨炙；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锅中水被这盖定，滚滚沸沸，不能出气，蒸成珠儿，在那锅盖上滴下，就与那衔着冤枉滴泪一般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。”</a:t>
            </a:r>
          </a:p>
        </p:txBody>
      </p:sp>
    </p:spTree>
    <p:extLst>
      <p:ext uri="{BB962C8B-B14F-4D97-AF65-F5344CB8AC3E}">
        <p14:creationId xmlns:p14="http://schemas.microsoft.com/office/powerpoint/2010/main" val="970127982"/>
      </p:ext>
    </p:extLst>
  </p:cSld>
  <p:clrMapOvr>
    <a:masterClrMapping/>
  </p:clrMapOvr>
  <p:transition spd="slow">
    <p:cove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2B5AAC8-8B36-4204-8C25-215E9F75B601}"/>
              </a:ext>
            </a:extLst>
          </p:cNvPr>
          <p:cNvSpPr/>
          <p:nvPr/>
        </p:nvSpPr>
        <p:spPr>
          <a:xfrm>
            <a:off x="566803" y="1817501"/>
            <a:ext cx="11058393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社会现状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元代统治者是蒙古族和官僚，被统治者为劳苦大众。当时实行种族等级制度：蒙古人、色目人、汉人、南人。社会贪污之风横行，冤案不计其数。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A0B7DA4-4688-4A0D-ACF3-6EC80F552D39}"/>
              </a:ext>
            </a:extLst>
          </p:cNvPr>
          <p:cNvSpPr/>
          <p:nvPr/>
        </p:nvSpPr>
        <p:spPr>
          <a:xfrm>
            <a:off x="652537" y="648676"/>
            <a:ext cx="5539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反思社会问题，呼唤公平正义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7CE5E08-73A2-4187-B53D-10B8049F2989}"/>
              </a:ext>
            </a:extLst>
          </p:cNvPr>
          <p:cNvSpPr/>
          <p:nvPr/>
        </p:nvSpPr>
        <p:spPr>
          <a:xfrm>
            <a:off x="4132298" y="4930092"/>
            <a:ext cx="39274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昏官当道，草菅人命</a:t>
            </a:r>
          </a:p>
        </p:txBody>
      </p:sp>
    </p:spTree>
    <p:extLst>
      <p:ext uri="{BB962C8B-B14F-4D97-AF65-F5344CB8AC3E}">
        <p14:creationId xmlns:p14="http://schemas.microsoft.com/office/powerpoint/2010/main" val="325983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>
            <a:extLst>
              <a:ext uri="{FF2B5EF4-FFF2-40B4-BE49-F238E27FC236}">
                <a16:creationId xmlns:a16="http://schemas.microsoft.com/office/drawing/2014/main" id="{03FD7383-BD4F-4B84-B8AF-6E97C5705C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665" y="1343645"/>
            <a:ext cx="11941175" cy="4408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通过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浪漫主义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手法，借助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想象和夸张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，来表达美好的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愿望，是文学作品常用的手法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它着力表现主人公至死不屈的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斗争精神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，这种精神甚至产生了感动天地的力量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三桩奇愿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违背常理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，但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合乎人情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，充分体现了百姓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伸张人间正义，杀尽贪官污吏，洗雪冤屈的美好意志与愿望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C31739F-C4E2-41D8-910F-8F360DD810B4}"/>
              </a:ext>
            </a:extLst>
          </p:cNvPr>
          <p:cNvSpPr/>
          <p:nvPr/>
        </p:nvSpPr>
        <p:spPr>
          <a:xfrm>
            <a:off x="570950" y="406218"/>
            <a:ext cx="39274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三桩誓愿：</a:t>
            </a:r>
          </a:p>
        </p:txBody>
      </p:sp>
    </p:spTree>
    <p:extLst>
      <p:ext uri="{BB962C8B-B14F-4D97-AF65-F5344CB8AC3E}">
        <p14:creationId xmlns:p14="http://schemas.microsoft.com/office/powerpoint/2010/main" val="384496739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FEC891D-019D-4891-B01A-EA3582840DA1}"/>
              </a:ext>
            </a:extLst>
          </p:cNvPr>
          <p:cNvSpPr txBox="1"/>
          <p:nvPr/>
        </p:nvSpPr>
        <p:spPr>
          <a:xfrm>
            <a:off x="87086" y="672970"/>
            <a:ext cx="12104913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探讨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如果故事是朝以下方向发展，跟读本剧相比，你有什么不同的感受？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如果窦娥不反抗，顺从地嫁给张驴儿。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如果窦娥没有痛斥天地，没有发咒誓，直接被执行死刑。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如果窦娥在被行刑前，她的父亲赶到救下了她，沉冤得雪。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34909D7-DCAE-46D0-A9A3-B26FF624790E}"/>
              </a:ext>
            </a:extLst>
          </p:cNvPr>
          <p:cNvSpPr/>
          <p:nvPr/>
        </p:nvSpPr>
        <p:spPr>
          <a:xfrm>
            <a:off x="407748" y="4323285"/>
            <a:ext cx="11463588" cy="1446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一个人与整个社会抗争而又失败，力量弱小，生命逝去，更让人震撼，更惹人同情。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D3B5082-CA01-4858-B9C0-D5096608CDF2}"/>
              </a:ext>
            </a:extLst>
          </p:cNvPr>
          <p:cNvSpPr/>
          <p:nvPr/>
        </p:nvSpPr>
        <p:spPr>
          <a:xfrm>
            <a:off x="5560045" y="5184868"/>
            <a:ext cx="39274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悲剧的力量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D1AEEE9-8E9E-498A-BDE4-E33188396D93}"/>
              </a:ext>
            </a:extLst>
          </p:cNvPr>
          <p:cNvSpPr/>
          <p:nvPr/>
        </p:nvSpPr>
        <p:spPr>
          <a:xfrm rot="18750266">
            <a:off x="312310" y="401343"/>
            <a:ext cx="742950" cy="728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99889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B7647FA-AB14-45FF-817C-1B277EA69C1E}"/>
              </a:ext>
            </a:extLst>
          </p:cNvPr>
          <p:cNvSpPr/>
          <p:nvPr/>
        </p:nvSpPr>
        <p:spPr>
          <a:xfrm>
            <a:off x="486447" y="754099"/>
            <a:ext cx="11219105" cy="5239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悲剧的力量：</a:t>
            </a:r>
            <a:r>
              <a:rPr lang="en-US" altLang="zh-CN" sz="36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得意时易忘形，悲伤时易思考人生</a:t>
            </a:r>
            <a:r>
              <a:rPr kumimoji="0" lang="zh-CN" altLang="en-US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kumimoji="0" lang="en-US" altLang="zh-CN" sz="32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n"/>
              <a:tabLst/>
              <a:defRPr/>
            </a:pPr>
            <a:r>
              <a:rPr kumimoji="0" lang="zh-CN" altLang="en-US" sz="3200" b="1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悲剧讲述的往往是定命的故事，即一个人无论多么努力都难以改变结局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明知不可为而为之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悲哀又磅礴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共鸣、</a:t>
            </a:r>
            <a:r>
              <a:rPr lang="zh-CN" altLang="en-US" sz="3200" b="1" dirty="0">
                <a:solidFill>
                  <a:srgbClr val="1A1A1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愤怒、惋惜、反思、呼唤</a:t>
            </a:r>
            <a:endParaRPr lang="en-US" altLang="zh-CN" sz="3200" b="1" dirty="0">
              <a:solidFill>
                <a:srgbClr val="1A1A1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n"/>
              <a:defRPr/>
            </a:pP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改变社会或推动社会向前发展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9053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17783CDE-AC9D-497C-B594-FF70A37CF5ED}"/>
              </a:ext>
            </a:extLst>
          </p:cNvPr>
          <p:cNvSpPr/>
          <p:nvPr/>
        </p:nvSpPr>
        <p:spPr>
          <a:xfrm>
            <a:off x="0" y="0"/>
            <a:ext cx="11430000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［魂旦拜科，唱］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鸳鸯煞尾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从今后把金牌势剑从头摆，将滥官污吏都杀坏，与天子分忧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万民除害。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3D81C96-F6B6-4F69-8B9B-A19DDCAD9674}"/>
              </a:ext>
            </a:extLst>
          </p:cNvPr>
          <p:cNvSpPr/>
          <p:nvPr/>
        </p:nvSpPr>
        <p:spPr>
          <a:xfrm>
            <a:off x="0" y="1317314"/>
            <a:ext cx="12008386" cy="166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［云］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我可忘了一件，爹爹，俺婆婆年纪高大，无人侍养，你可收恤家中，替你孩儿尽养生送死之礼，我便九泉之下，可也瞑目。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88BAF9A-C6DE-4BF5-83AE-F3125D78881F}"/>
              </a:ext>
            </a:extLst>
          </p:cNvPr>
          <p:cNvSpPr/>
          <p:nvPr/>
        </p:nvSpPr>
        <p:spPr>
          <a:xfrm>
            <a:off x="-1" y="3046165"/>
            <a:ext cx="12107537" cy="3329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［窦天章云］</a:t>
            </a: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我便是窦天章。</a:t>
            </a:r>
            <a:r>
              <a:rPr lang="zh-CN" altLang="en-US" sz="24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适才的鬼魂，便是我屈死的女孩儿端云。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你这一行人，听我下断：张驴儿毒杀亲爷，奸占寡妇，合拟凌迟，押赴市曹中，钉上木驴，剐一百二十刀处死。升任州守桃杌，并该房吏典，刑名违错，各杖一百，永不叙用。赛卢医不合赖钱勒死平民，又不合修合毒药，致伤人命，发烟瘴地面，永远充军。蔡婆婆我家收养，窦娥罪改正明白。</a:t>
            </a:r>
          </a:p>
        </p:txBody>
      </p:sp>
    </p:spTree>
    <p:extLst>
      <p:ext uri="{BB962C8B-B14F-4D97-AF65-F5344CB8AC3E}">
        <p14:creationId xmlns:p14="http://schemas.microsoft.com/office/powerpoint/2010/main" val="3723067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5AB1A1B-1026-4EC6-B865-778E435FD8A7}"/>
              </a:ext>
            </a:extLst>
          </p:cNvPr>
          <p:cNvSpPr/>
          <p:nvPr/>
        </p:nvSpPr>
        <p:spPr>
          <a:xfrm>
            <a:off x="0" y="201674"/>
            <a:ext cx="12192000" cy="6454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［窦天章云］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噤声，你这小妮子，老夫为你啼哭的眼也花了，忧愁的头也白了，你（戋刂）地犯了十恶大罪，受了典刑。我今日官居台省，职掌刑名，来此两淮审囚刷卷，体察滥官污吏，你是我亲生之女，老夫将你治不的，怎治他人？我当初将你嫁与他家呵，要你三从四德：三从者，在家从父，出嫁从夫，夫死从子。四德者，事公姑，敬夫主，和妯娌，睦街坊。今三从四德全无，（戋刂）地犯了十恶大罪。我窦家三辈无犯法之男，五世无再婚之女，到今日被你辱没祖宗世德，又连累我的清名。你快与其我细吐真情，不要虚言支对，若说的有半厘差错，牒发你城隍祠内，着你永世不得人身，罚在阴山，永为饿鬼。</a:t>
            </a:r>
          </a:p>
        </p:txBody>
      </p:sp>
    </p:spTree>
    <p:extLst>
      <p:ext uri="{BB962C8B-B14F-4D97-AF65-F5344CB8AC3E}">
        <p14:creationId xmlns:p14="http://schemas.microsoft.com/office/powerpoint/2010/main" val="148446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>
            <a:extLst>
              <a:ext uri="{FF2B5EF4-FFF2-40B4-BE49-F238E27FC236}">
                <a16:creationId xmlns:a16="http://schemas.microsoft.com/office/drawing/2014/main" id="{FCDBB601-EE96-40A9-A483-9CA919AA64CD}"/>
              </a:ext>
            </a:extLst>
          </p:cNvPr>
          <p:cNvSpPr/>
          <p:nvPr/>
        </p:nvSpPr>
        <p:spPr>
          <a:xfrm>
            <a:off x="749376" y="4355895"/>
            <a:ext cx="2343150" cy="234315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E2F0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06394761-845B-4BED-80DF-7C701C694F16}"/>
              </a:ext>
            </a:extLst>
          </p:cNvPr>
          <p:cNvSpPr txBox="1"/>
          <p:nvPr/>
        </p:nvSpPr>
        <p:spPr>
          <a:xfrm>
            <a:off x="3213712" y="169012"/>
            <a:ext cx="8880644" cy="58285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探讨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对于“还魂昭雪”你有何看法？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更突显窦娥的反抗精神，同时作者借窦娥之口呼唤公平正义，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呼唤还百姓一个清明的社会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符合大众对于圆满结局的期待，但又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暗喻着现实生活中这个愿望无法实现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，人们只能在幻想中实现，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更显现实的黑暗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现实主义剧本中使用了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浪漫主义手法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，增添了文学的神秘色彩。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 descr="ab1ae0b033d5cf2e268517f097225831">
            <a:extLst>
              <a:ext uri="{FF2B5EF4-FFF2-40B4-BE49-F238E27FC236}">
                <a16:creationId xmlns:a16="http://schemas.microsoft.com/office/drawing/2014/main" id="{1B42B765-9E59-4101-9C0D-DD6CFF2E6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49376" y="1871816"/>
            <a:ext cx="2343150" cy="448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8623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1083</TotalTime>
  <Words>3255</Words>
  <Application>Microsoft Office PowerPoint</Application>
  <PresentationFormat>宽屏</PresentationFormat>
  <Paragraphs>171</Paragraphs>
  <Slides>36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52" baseType="lpstr">
      <vt:lpstr>等线</vt:lpstr>
      <vt:lpstr>等线 Light</vt:lpstr>
      <vt:lpstr>方正宋刻本秀楷简体</vt:lpstr>
      <vt:lpstr>方正姚体</vt:lpstr>
      <vt:lpstr>仿宋</vt:lpstr>
      <vt:lpstr>黑体</vt:lpstr>
      <vt:lpstr>华文新魏</vt:lpstr>
      <vt:lpstr>楷体</vt:lpstr>
      <vt:lpstr>隶书</vt:lpstr>
      <vt:lpstr>宋体</vt:lpstr>
      <vt:lpstr>微软雅黑</vt:lpstr>
      <vt:lpstr>Arial</vt:lpstr>
      <vt:lpstr>Calibri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zhao</cp:lastModifiedBy>
  <cp:revision>155</cp:revision>
  <dcterms:created xsi:type="dcterms:W3CDTF">2018-02-10T04:10:46Z</dcterms:created>
  <dcterms:modified xsi:type="dcterms:W3CDTF">2020-07-19T06:13:05Z</dcterms:modified>
</cp:coreProperties>
</file>