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64.xml" ContentType="application/vnd.openxmlformats-officedocument.presentationml.tags+xml"/>
  <Override PartName="/ppt/notesSlides/notesSlide3.xml" ContentType="application/vnd.openxmlformats-officedocument.presentationml.notesSlide+xml"/>
  <Override PartName="/ppt/tags/tag65.xml" ContentType="application/vnd.openxmlformats-officedocument.presentationml.tags+xml"/>
  <Override PartName="/ppt/notesSlides/notesSlide4.xml" ContentType="application/vnd.openxmlformats-officedocument.presentationml.notesSlide+xml"/>
  <Override PartName="/ppt/tags/tag66.xml" ContentType="application/vnd.openxmlformats-officedocument.presentationml.tags+xml"/>
  <Override PartName="/ppt/notesSlides/notesSlide5.xml" ContentType="application/vnd.openxmlformats-officedocument.presentationml.notesSlide+xml"/>
  <Override PartName="/ppt/tags/tag67.xml" ContentType="application/vnd.openxmlformats-officedocument.presentationml.tags+xml"/>
  <Override PartName="/ppt/notesSlides/notesSlide6.xml" ContentType="application/vnd.openxmlformats-officedocument.presentationml.notesSlide+xml"/>
  <Override PartName="/ppt/tags/tag68.xml" ContentType="application/vnd.openxmlformats-officedocument.presentationml.tags+xml"/>
  <Override PartName="/ppt/notesSlides/notesSlide7.xml" ContentType="application/vnd.openxmlformats-officedocument.presentationml.notesSlide+xml"/>
  <Override PartName="/ppt/tags/tag69.xml" ContentType="application/vnd.openxmlformats-officedocument.presentationml.tags+xml"/>
  <Override PartName="/ppt/notesSlides/notesSlide8.xml" ContentType="application/vnd.openxmlformats-officedocument.presentationml.notesSlide+xml"/>
  <Override PartName="/ppt/tags/tag70.xml" ContentType="application/vnd.openxmlformats-officedocument.presentationml.tags+xml"/>
  <Override PartName="/ppt/notesSlides/notesSlide9.xml" ContentType="application/vnd.openxmlformats-officedocument.presentationml.notesSlide+xml"/>
  <Override PartName="/ppt/tags/tag71.xml" ContentType="application/vnd.openxmlformats-officedocument.presentationml.tags+xml"/>
  <Override PartName="/ppt/notesSlides/notesSlide10.xml" ContentType="application/vnd.openxmlformats-officedocument.presentationml.notesSlide+xml"/>
  <Override PartName="/ppt/tags/tag72.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73.xml" ContentType="application/vnd.openxmlformats-officedocument.presentationml.tags+xml"/>
  <Override PartName="/ppt/notesSlides/notesSlide13.xml" ContentType="application/vnd.openxmlformats-officedocument.presentationml.notesSlide+xml"/>
  <Override PartName="/ppt/tags/tag74.xml" ContentType="application/vnd.openxmlformats-officedocument.presentationml.tags+xml"/>
  <Override PartName="/ppt/notesSlides/notesSlide14.xml" ContentType="application/vnd.openxmlformats-officedocument.presentationml.notesSlide+xml"/>
  <Override PartName="/ppt/tags/tag75.xml" ContentType="application/vnd.openxmlformats-officedocument.presentationml.tags+xml"/>
  <Override PartName="/ppt/notesSlides/notesSlide15.xml" ContentType="application/vnd.openxmlformats-officedocument.presentationml.notesSlide+xml"/>
  <Override PartName="/ppt/tags/tag76.xml" ContentType="application/vnd.openxmlformats-officedocument.presentationml.tags+xml"/>
  <Override PartName="/ppt/notesSlides/notesSlide16.xml" ContentType="application/vnd.openxmlformats-officedocument.presentationml.notesSlide+xml"/>
  <Override PartName="/ppt/tags/tag77.xml" ContentType="application/vnd.openxmlformats-officedocument.presentationml.tags+xml"/>
  <Override PartName="/ppt/notesSlides/notesSlide17.xml" ContentType="application/vnd.openxmlformats-officedocument.presentationml.notesSlide+xml"/>
  <Override PartName="/ppt/tags/tag78.xml" ContentType="application/vnd.openxmlformats-officedocument.presentationml.tags+xml"/>
  <Override PartName="/ppt/notesSlides/notesSlide18.xml" ContentType="application/vnd.openxmlformats-officedocument.presentationml.notesSlide+xml"/>
  <Override PartName="/ppt/tags/tag79.xml" ContentType="application/vnd.openxmlformats-officedocument.presentationml.tags+xml"/>
  <Override PartName="/ppt/notesSlides/notesSlide19.xml" ContentType="application/vnd.openxmlformats-officedocument.presentationml.notesSlide+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notesSlides/notesSlide20.xml" ContentType="application/vnd.openxmlformats-officedocument.presentationml.notesSlide+xml"/>
  <Override PartName="/ppt/tags/tag83.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84.xml" ContentType="application/vnd.openxmlformats-officedocument.presentationml.tags+xml"/>
  <Override PartName="/ppt/notesSlides/notesSlide23.xml" ContentType="application/vnd.openxmlformats-officedocument.presentationml.notesSlide+xml"/>
  <Override PartName="/ppt/tags/tag85.xml" ContentType="application/vnd.openxmlformats-officedocument.presentationml.tags+xml"/>
  <Override PartName="/ppt/notesSlides/notesSlide24.xml" ContentType="application/vnd.openxmlformats-officedocument.presentationml.notesSlide+xml"/>
  <Override PartName="/ppt/tags/tag86.xml" ContentType="application/vnd.openxmlformats-officedocument.presentationml.tags+xml"/>
  <Override PartName="/ppt/notesSlides/notesSlide25.xml" ContentType="application/vnd.openxmlformats-officedocument.presentationml.notesSlide+xml"/>
  <Override PartName="/ppt/tags/tag87.xml" ContentType="application/vnd.openxmlformats-officedocument.presentationml.tags+xml"/>
  <Override PartName="/ppt/notesSlides/notesSlide26.xml" ContentType="application/vnd.openxmlformats-officedocument.presentationml.notesSlide+xml"/>
  <Override PartName="/ppt/tags/tag88.xml" ContentType="application/vnd.openxmlformats-officedocument.presentationml.tags+xml"/>
  <Override PartName="/ppt/notesSlides/notesSlide27.xml" ContentType="application/vnd.openxmlformats-officedocument.presentationml.notesSlide+xml"/>
  <Override PartName="/ppt/tags/tag89.xml" ContentType="application/vnd.openxmlformats-officedocument.presentationml.tags+xml"/>
  <Override PartName="/ppt/notesSlides/notesSlide28.xml" ContentType="application/vnd.openxmlformats-officedocument.presentationml.notesSlide+xml"/>
  <Override PartName="/ppt/tags/tag90.xml" ContentType="application/vnd.openxmlformats-officedocument.presentationml.tags+xml"/>
  <Override PartName="/ppt/notesSlides/notesSlide29.xml" ContentType="application/vnd.openxmlformats-officedocument.presentationml.notesSlide+xml"/>
  <Override PartName="/ppt/tags/tag91.xml" ContentType="application/vnd.openxmlformats-officedocument.presentationml.tags+xml"/>
  <Override PartName="/ppt/notesSlides/notesSlide30.xml" ContentType="application/vnd.openxmlformats-officedocument.presentationml.notesSlide+xml"/>
  <Override PartName="/ppt/tags/tag92.xml" ContentType="application/vnd.openxmlformats-officedocument.presentationml.tags+xml"/>
  <Override PartName="/ppt/notesSlides/notesSlide31.xml" ContentType="application/vnd.openxmlformats-officedocument.presentationml.notesSlide+xml"/>
  <Override PartName="/ppt/tags/tag93.xml" ContentType="application/vnd.openxmlformats-officedocument.presentationml.tags+xml"/>
  <Override PartName="/ppt/notesSlides/notesSlide32.xml" ContentType="application/vnd.openxmlformats-officedocument.presentationml.notesSlide+xml"/>
  <Override PartName="/ppt/tags/tag94.xml" ContentType="application/vnd.openxmlformats-officedocument.presentationml.tags+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1" r:id="rId2"/>
  </p:sldMasterIdLst>
  <p:notesMasterIdLst>
    <p:notesMasterId r:id="rId69"/>
  </p:notesMasterIdLst>
  <p:handoutMasterIdLst>
    <p:handoutMasterId r:id="rId70"/>
  </p:handoutMasterIdLst>
  <p:sldIdLst>
    <p:sldId id="519" r:id="rId3"/>
    <p:sldId id="961" r:id="rId4"/>
    <p:sldId id="962" r:id="rId5"/>
    <p:sldId id="963" r:id="rId6"/>
    <p:sldId id="1001" r:id="rId7"/>
    <p:sldId id="964" r:id="rId8"/>
    <p:sldId id="1007" r:id="rId9"/>
    <p:sldId id="1008" r:id="rId10"/>
    <p:sldId id="966" r:id="rId11"/>
    <p:sldId id="1011" r:id="rId12"/>
    <p:sldId id="1012" r:id="rId13"/>
    <p:sldId id="968" r:id="rId14"/>
    <p:sldId id="1015" r:id="rId15"/>
    <p:sldId id="1016" r:id="rId16"/>
    <p:sldId id="970" r:id="rId17"/>
    <p:sldId id="1021" r:id="rId18"/>
    <p:sldId id="971" r:id="rId19"/>
    <p:sldId id="972" r:id="rId20"/>
    <p:sldId id="1026" r:id="rId21"/>
    <p:sldId id="974" r:id="rId22"/>
    <p:sldId id="1029" r:id="rId23"/>
    <p:sldId id="1031" r:id="rId24"/>
    <p:sldId id="975" r:id="rId25"/>
    <p:sldId id="1034" r:id="rId26"/>
    <p:sldId id="1036" r:id="rId27"/>
    <p:sldId id="976" r:id="rId28"/>
    <p:sldId id="977" r:id="rId29"/>
    <p:sldId id="979" r:id="rId30"/>
    <p:sldId id="1041" r:id="rId31"/>
    <p:sldId id="980" r:id="rId32"/>
    <p:sldId id="1045" r:id="rId33"/>
    <p:sldId id="1044" r:id="rId34"/>
    <p:sldId id="1052" r:id="rId35"/>
    <p:sldId id="984" r:id="rId36"/>
    <p:sldId id="1056" r:id="rId37"/>
    <p:sldId id="982" r:id="rId38"/>
    <p:sldId id="1057" r:id="rId39"/>
    <p:sldId id="1055" r:id="rId40"/>
    <p:sldId id="1059" r:id="rId41"/>
    <p:sldId id="986" r:id="rId42"/>
    <p:sldId id="987" r:id="rId43"/>
    <p:sldId id="1060" r:id="rId44"/>
    <p:sldId id="1061" r:id="rId45"/>
    <p:sldId id="1062" r:id="rId46"/>
    <p:sldId id="988" r:id="rId47"/>
    <p:sldId id="1064" r:id="rId48"/>
    <p:sldId id="989" r:id="rId49"/>
    <p:sldId id="1063" r:id="rId50"/>
    <p:sldId id="1067" r:id="rId51"/>
    <p:sldId id="990" r:id="rId52"/>
    <p:sldId id="1068" r:id="rId53"/>
    <p:sldId id="992" r:id="rId54"/>
    <p:sldId id="1070" r:id="rId55"/>
    <p:sldId id="993" r:id="rId56"/>
    <p:sldId id="994" r:id="rId57"/>
    <p:sldId id="1071" r:id="rId58"/>
    <p:sldId id="958" r:id="rId59"/>
    <p:sldId id="1074" r:id="rId60"/>
    <p:sldId id="1075" r:id="rId61"/>
    <p:sldId id="1076" r:id="rId62"/>
    <p:sldId id="997" r:id="rId63"/>
    <p:sldId id="1078" r:id="rId64"/>
    <p:sldId id="1077" r:id="rId65"/>
    <p:sldId id="999" r:id="rId66"/>
    <p:sldId id="1079" r:id="rId67"/>
    <p:sldId id="1000" r:id="rId68"/>
  </p:sldIdLst>
  <p:sldSz cx="12192000" cy="6858000"/>
  <p:notesSz cx="6858000" cy="9144000"/>
  <p:embeddedFontLst>
    <p:embeddedFont>
      <p:font typeface="华文中宋" panose="02010600040101010101" pitchFamily="2" charset="-122"/>
      <p:regular r:id="rId71"/>
    </p:embeddedFont>
    <p:embeddedFont>
      <p:font typeface="楷体" panose="02010609060101010101" pitchFamily="49" charset="-122"/>
      <p:regular r:id="rId72"/>
    </p:embeddedFont>
    <p:embeddedFont>
      <p:font typeface="等线" panose="02010600030101010101" pitchFamily="2" charset="-122"/>
      <p:regular r:id="rId73"/>
      <p:bold r:id="rId74"/>
    </p:embeddedFont>
    <p:embeddedFont>
      <p:font typeface="微软雅黑" panose="020B0503020204020204" pitchFamily="34" charset="-122"/>
      <p:regular r:id="rId75"/>
      <p:bold r:id="rId76"/>
    </p:embeddedFont>
  </p:embeddedFontLst>
  <p:custDataLst>
    <p:tags r:id="rId77"/>
  </p:custDataLst>
  <p:defaultTextStyle>
    <a:defPPr>
      <a:defRPr lang="zh-CN"/>
    </a:defPPr>
    <a:lvl1pPr marL="0" lvl="0" indent="0" algn="l" defTabSz="914400" rtl="0" eaLnBrk="1" fontAlgn="base" latinLnBrk="0" hangingPunct="1">
      <a:lnSpc>
        <a:spcPct val="100000"/>
      </a:lnSpc>
      <a:spcBef>
        <a:spcPct val="0"/>
      </a:spcBef>
      <a:spcAft>
        <a:spcPct val="0"/>
      </a:spcAft>
      <a:buNone/>
      <a:defRPr kern="1200">
        <a:solidFill>
          <a:schemeClr val="tx1"/>
        </a:solidFill>
        <a:latin typeface="Arial" panose="020B0604020202020204" pitchFamily="34" charset="0"/>
        <a:ea typeface="张海山锐线体简" panose="02000000000000000000" charset="-122"/>
        <a:cs typeface="+mn-cs"/>
      </a:defRPr>
    </a:lvl1pPr>
    <a:lvl2pPr marL="457200" lvl="1" indent="0" algn="l" defTabSz="914400" rtl="0" eaLnBrk="1" fontAlgn="base" latinLnBrk="0" hangingPunct="1">
      <a:lnSpc>
        <a:spcPct val="100000"/>
      </a:lnSpc>
      <a:spcBef>
        <a:spcPct val="0"/>
      </a:spcBef>
      <a:spcAft>
        <a:spcPct val="0"/>
      </a:spcAft>
      <a:buNone/>
      <a:defRPr kern="1200">
        <a:solidFill>
          <a:schemeClr val="tx1"/>
        </a:solidFill>
        <a:latin typeface="Arial" panose="020B0604020202020204" pitchFamily="34" charset="0"/>
        <a:ea typeface="张海山锐线体简" panose="02000000000000000000" charset="-122"/>
        <a:cs typeface="+mn-cs"/>
      </a:defRPr>
    </a:lvl2pPr>
    <a:lvl3pPr marL="914400" lvl="2" indent="0" algn="l" defTabSz="914400" rtl="0" eaLnBrk="1" fontAlgn="base" latinLnBrk="0" hangingPunct="1">
      <a:lnSpc>
        <a:spcPct val="100000"/>
      </a:lnSpc>
      <a:spcBef>
        <a:spcPct val="0"/>
      </a:spcBef>
      <a:spcAft>
        <a:spcPct val="0"/>
      </a:spcAft>
      <a:buNone/>
      <a:defRPr kern="1200">
        <a:solidFill>
          <a:schemeClr val="tx1"/>
        </a:solidFill>
        <a:latin typeface="Arial" panose="020B0604020202020204" pitchFamily="34" charset="0"/>
        <a:ea typeface="张海山锐线体简" panose="02000000000000000000" charset="-122"/>
        <a:cs typeface="+mn-cs"/>
      </a:defRPr>
    </a:lvl3pPr>
    <a:lvl4pPr marL="1371600" lvl="3" indent="0" algn="l" defTabSz="914400" rtl="0" eaLnBrk="1" fontAlgn="base" latinLnBrk="0" hangingPunct="1">
      <a:lnSpc>
        <a:spcPct val="100000"/>
      </a:lnSpc>
      <a:spcBef>
        <a:spcPct val="0"/>
      </a:spcBef>
      <a:spcAft>
        <a:spcPct val="0"/>
      </a:spcAft>
      <a:buNone/>
      <a:defRPr kern="1200">
        <a:solidFill>
          <a:schemeClr val="tx1"/>
        </a:solidFill>
        <a:latin typeface="Arial" panose="020B0604020202020204" pitchFamily="34" charset="0"/>
        <a:ea typeface="张海山锐线体简" panose="02000000000000000000" charset="-122"/>
        <a:cs typeface="+mn-cs"/>
      </a:defRPr>
    </a:lvl4pPr>
    <a:lvl5pPr marL="1828800" lvl="4" indent="0" algn="l" defTabSz="914400" rtl="0" eaLnBrk="1" fontAlgn="base" latinLnBrk="0" hangingPunct="1">
      <a:lnSpc>
        <a:spcPct val="100000"/>
      </a:lnSpc>
      <a:spcBef>
        <a:spcPct val="0"/>
      </a:spcBef>
      <a:spcAft>
        <a:spcPct val="0"/>
      </a:spcAft>
      <a:buNone/>
      <a:defRPr kern="1200">
        <a:solidFill>
          <a:schemeClr val="tx1"/>
        </a:solidFill>
        <a:latin typeface="Arial" panose="020B0604020202020204" pitchFamily="34" charset="0"/>
        <a:ea typeface="张海山锐线体简" panose="02000000000000000000" charset="-122"/>
        <a:cs typeface="+mn-cs"/>
      </a:defRPr>
    </a:lvl5pPr>
    <a:lvl6pPr marL="2286000" lvl="5" indent="0" algn="l" defTabSz="914400" rtl="0" eaLnBrk="1" fontAlgn="base" latinLnBrk="0" hangingPunct="1">
      <a:lnSpc>
        <a:spcPct val="100000"/>
      </a:lnSpc>
      <a:spcBef>
        <a:spcPct val="0"/>
      </a:spcBef>
      <a:spcAft>
        <a:spcPct val="0"/>
      </a:spcAft>
      <a:buNone/>
      <a:defRPr kern="1200">
        <a:solidFill>
          <a:schemeClr val="tx1"/>
        </a:solidFill>
        <a:latin typeface="Arial" panose="020B0604020202020204" pitchFamily="34" charset="0"/>
        <a:ea typeface="张海山锐线体简" panose="02000000000000000000" charset="-122"/>
        <a:cs typeface="+mn-cs"/>
      </a:defRPr>
    </a:lvl6pPr>
    <a:lvl7pPr marL="2743200" lvl="6" indent="0" algn="l" defTabSz="914400" rtl="0" eaLnBrk="1" fontAlgn="base" latinLnBrk="0" hangingPunct="1">
      <a:lnSpc>
        <a:spcPct val="100000"/>
      </a:lnSpc>
      <a:spcBef>
        <a:spcPct val="0"/>
      </a:spcBef>
      <a:spcAft>
        <a:spcPct val="0"/>
      </a:spcAft>
      <a:buNone/>
      <a:defRPr kern="1200">
        <a:solidFill>
          <a:schemeClr val="tx1"/>
        </a:solidFill>
        <a:latin typeface="Arial" panose="020B0604020202020204" pitchFamily="34" charset="0"/>
        <a:ea typeface="张海山锐线体简" panose="02000000000000000000" charset="-122"/>
        <a:cs typeface="+mn-cs"/>
      </a:defRPr>
    </a:lvl7pPr>
    <a:lvl8pPr marL="3200400" lvl="7" indent="0" algn="l" defTabSz="914400" rtl="0" eaLnBrk="1" fontAlgn="base" latinLnBrk="0" hangingPunct="1">
      <a:lnSpc>
        <a:spcPct val="100000"/>
      </a:lnSpc>
      <a:spcBef>
        <a:spcPct val="0"/>
      </a:spcBef>
      <a:spcAft>
        <a:spcPct val="0"/>
      </a:spcAft>
      <a:buNone/>
      <a:defRPr kern="1200">
        <a:solidFill>
          <a:schemeClr val="tx1"/>
        </a:solidFill>
        <a:latin typeface="Arial" panose="020B0604020202020204" pitchFamily="34" charset="0"/>
        <a:ea typeface="张海山锐线体简" panose="02000000000000000000" charset="-122"/>
        <a:cs typeface="+mn-cs"/>
      </a:defRPr>
    </a:lvl8pPr>
    <a:lvl9pPr marL="3657600" lvl="8" indent="0" algn="l" defTabSz="914400" rtl="0" eaLnBrk="1" fontAlgn="base" latinLnBrk="0" hangingPunct="1">
      <a:lnSpc>
        <a:spcPct val="100000"/>
      </a:lnSpc>
      <a:spcBef>
        <a:spcPct val="0"/>
      </a:spcBef>
      <a:spcAft>
        <a:spcPct val="0"/>
      </a:spcAft>
      <a:buNone/>
      <a:defRPr kern="1200">
        <a:solidFill>
          <a:schemeClr val="tx1"/>
        </a:solidFill>
        <a:latin typeface="Arial" panose="020B0604020202020204" pitchFamily="34" charset="0"/>
        <a:ea typeface="张海山锐线体简" panose="02000000000000000000" charset="-122"/>
        <a:cs typeface="+mn-cs"/>
      </a:defRPr>
    </a:lvl9pPr>
  </p:defaultTextStyle>
  <p:extLst>
    <p:ext uri="{EFAFB233-063F-42B5-8137-9DF3F51BA10A}">
      <p15:sldGuideLst xmlns:p15="http://schemas.microsoft.com/office/powerpoint/2012/main">
        <p15:guide id="1" orient="horz" pos="2282"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微软用户" initials="微" lastIdx="0" clrIdx="0"/>
  <p:cmAuthor id="1" name="Windows 用户" initials="W" lastIdx="0" clrIdx="0"/>
  <p:cmAuthor id="8" name="houyanan21" initials="h" lastIdx="0" clrIdx="9"/>
  <p:cmAuthor id="2" name="1206988966@qq.com" initials="1" lastIdx="0" clrIdx="2"/>
  <p:cmAuthor id="9" name="新课标第一网" initials="新" lastIdx="0" clrIdx="0"/>
  <p:cmAuthor id="3" name="feng" initials="f" lastIdx="0" clrIdx="0"/>
  <p:cmAuthor id="10" name="lenovo" initials="l" lastIdx="0" clrIdx="0"/>
  <p:cmAuthor id="4" name="姜伟光" initials="姜" lastIdx="0" clrIdx="0"/>
  <p:cmAuthor id="11" name="ming qiu" initials="m" lastIdx="0" clrIdx="1"/>
  <p:cmAuthor id="5" name="Administrator" initials="A" lastIdx="0" clrIdx="0"/>
  <p:cmAuthor id="6" name="dongyu" initials="d" lastIdx="0" clrIdx="8"/>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1F1F1"/>
    <a:srgbClr val="FDEDAA"/>
    <a:srgbClr val="FF3300"/>
    <a:srgbClr val="FEFEE3"/>
    <a:srgbClr val="FEE4C9"/>
    <a:srgbClr val="FF6600"/>
    <a:srgbClr val="FFF8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168"/>
    <p:restoredTop sz="95203"/>
  </p:normalViewPr>
  <p:slideViewPr>
    <p:cSldViewPr snapToGrid="0" showGuides="1">
      <p:cViewPr varScale="1">
        <p:scale>
          <a:sx n="68" d="100"/>
          <a:sy n="68" d="100"/>
        </p:scale>
        <p:origin x="804" y="48"/>
      </p:cViewPr>
      <p:guideLst>
        <p:guide orient="horz" pos="2282"/>
        <p:guide pos="3840"/>
      </p:guideLst>
    </p:cSldViewPr>
  </p:slideViewPr>
  <p:outlineViewPr>
    <p:cViewPr>
      <p:scale>
        <a:sx n="33" d="100"/>
        <a:sy n="33" d="100"/>
      </p:scale>
      <p:origin x="0" y="0"/>
    </p:cViewPr>
  </p:outlineViewPr>
  <p:notesTextViewPr>
    <p:cViewPr>
      <p:scale>
        <a:sx n="1" d="1"/>
        <a:sy n="1" d="1"/>
      </p:scale>
      <p:origin x="0" y="0"/>
    </p:cViewPr>
  </p:notesTextViewPr>
  <p:gridSpacing cx="72006" cy="72006"/>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font" Target="fonts/font6.fntdata"/><Relationship Id="rId7" Type="http://schemas.openxmlformats.org/officeDocument/2006/relationships/slide" Target="slides/slide5.xml"/><Relationship Id="rId71" Type="http://schemas.openxmlformats.org/officeDocument/2006/relationships/font" Target="fonts/font1.fntdata"/><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font" Target="fonts/font4.fntdata"/><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font" Target="fonts/font3.fntdata"/><Relationship Id="rId78" Type="http://schemas.openxmlformats.org/officeDocument/2006/relationships/commentAuthors" Target="commentAuthors.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notesMaster" Target="notesMasters/notesMaster1.xml"/><Relationship Id="rId77" Type="http://schemas.openxmlformats.org/officeDocument/2006/relationships/tags" Target="tags/tag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font" Target="fonts/font2.fntdata"/><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handoutMaster" Target="handoutMasters/handoutMaster1.xml"/><Relationship Id="rId75"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2025/6/11</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fontAlgn="auto"/>
            <a:endParaRPr lang="zh-CN" altLang="en-US" strike="noStrike" noProof="1"/>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fontAlgn="auto"/>
            <a:fld id="{88C25073-A3A6-4D2A-9359-E582FA0CE622}" type="datetimeFigureOut">
              <a:rPr lang="zh-CN" altLang="en-US" strike="noStrike" noProof="1" smtClean="0">
                <a:latin typeface="+mn-lt"/>
                <a:ea typeface="+mn-ea"/>
                <a:cs typeface="+mn-cs"/>
              </a:rPr>
              <a:t>2025/6/11</a:t>
            </a:fld>
            <a:endParaRPr lang="zh-CN" altLang="en-US" strike="noStrike" noProof="1"/>
          </a:p>
        </p:txBody>
      </p:sp>
      <p:sp>
        <p:nvSpPr>
          <p:cNvPr id="11268" name="幻灯片图像占位符 3"/>
          <p:cNvSpPr>
            <a:spLocks noGrp="1" noRot="1" noChangeAspect="1"/>
          </p:cNvSpPr>
          <p:nvPr>
            <p:ph type="sldImg"/>
          </p:nvPr>
        </p:nvSpPr>
        <p:spPr>
          <a:xfrm>
            <a:off x="685800" y="1143000"/>
            <a:ext cx="5486400" cy="3086100"/>
          </a:xfrm>
          <a:prstGeom prst="rect">
            <a:avLst/>
          </a:prstGeom>
          <a:noFill/>
          <a:ln w="12700" cap="flat" cmpd="sng">
            <a:solidFill>
              <a:srgbClr val="000000"/>
            </a:solidFill>
            <a:prstDash val="solid"/>
            <a:round/>
            <a:headEnd type="none" w="med" len="med"/>
            <a:tailEnd type="none" w="med" len="med"/>
          </a:ln>
        </p:spPr>
      </p:sp>
      <p:sp>
        <p:nvSpPr>
          <p:cNvPr id="11269" name="备注占位符 4"/>
          <p:cNvSpPr>
            <a:spLocks noGrp="1"/>
          </p:cNvSpPr>
          <p:nvPr>
            <p:ph type="body" sz="quarter"/>
          </p:nvPr>
        </p:nvSpPr>
        <p:spPr>
          <a:xfrm>
            <a:off x="685800" y="4400550"/>
            <a:ext cx="5486400" cy="3600450"/>
          </a:xfrm>
          <a:prstGeom prst="rect">
            <a:avLst/>
          </a:prstGeom>
          <a:noFill/>
          <a:ln w="9525">
            <a:noFill/>
          </a:ln>
        </p:spPr>
        <p:txBody>
          <a:bodyPr vert="horz" lIns="91440" tIns="45720" rIns="91440" bIns="45720" anchor="t" anchorCtr="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fontAlgn="auto"/>
            <a:endParaRPr lang="zh-CN" altLang="en-US" strike="noStrike" noProof="1"/>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a:defRPr sz="1200"/>
            </a:lvl1pPr>
          </a:lstStyle>
          <a:p>
            <a:pPr fontAlgn="auto"/>
            <a:fld id="{B8EEF2C0-A6C1-40C5-BE79-F079FE5F2DC8}" type="slidenum">
              <a:rPr lang="zh-CN" altLang="en-US" strike="noStrike" noProof="1" smtClean="0">
                <a:latin typeface="+mn-lt"/>
                <a:ea typeface="+mn-ea"/>
                <a:cs typeface="+mn-cs"/>
              </a:rPr>
              <a:t>‹#›</a:t>
            </a:fld>
            <a:endParaRPr lang="zh-CN" altLang="en-US" strike="noStrike" noProof="1"/>
          </a:p>
        </p:txBody>
      </p:sp>
    </p:spTree>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幻灯片图像占位符 1"/>
          <p:cNvSpPr>
            <a:spLocks noGrp="1" noRot="1" noChangeAspect="1"/>
          </p:cNvSpPr>
          <p:nvPr>
            <p:ph type="sldImg"/>
          </p:nvPr>
        </p:nvSpPr>
        <p:spPr/>
      </p:sp>
      <p:sp>
        <p:nvSpPr>
          <p:cNvPr id="13314" name="备注占位符 2"/>
          <p:cNvSpPr>
            <a:spLocks noGrp="1"/>
          </p:cNvSpPr>
          <p:nvPr>
            <p:ph type="body"/>
          </p:nvPr>
        </p:nvSpPr>
        <p:spPr/>
        <p:txBody>
          <a:bodyPr lIns="91440" tIns="45720" rIns="91440" bIns="45720" anchor="t" anchorCtr="0"/>
          <a:lstStyle/>
          <a:p>
            <a:pPr lvl="0"/>
            <a:endParaRPr lang="zh-CN" altLang="en-US"/>
          </a:p>
        </p:txBody>
      </p:sp>
      <p:sp>
        <p:nvSpPr>
          <p:cNvPr id="1331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1</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幻灯片图像占位符 1"/>
          <p:cNvSpPr>
            <a:spLocks noGrp="1" noRot="1" noChangeAspect="1"/>
          </p:cNvSpPr>
          <p:nvPr>
            <p:ph type="sldImg"/>
          </p:nvPr>
        </p:nvSpPr>
        <p:spPr/>
      </p:sp>
      <p:sp>
        <p:nvSpPr>
          <p:cNvPr id="63490" name="备注占位符 2"/>
          <p:cNvSpPr>
            <a:spLocks noGrp="1"/>
          </p:cNvSpPr>
          <p:nvPr>
            <p:ph type="body"/>
          </p:nvPr>
        </p:nvSpPr>
        <p:spPr/>
        <p:txBody>
          <a:bodyPr lIns="91440" tIns="45720" rIns="91440" bIns="45720" anchor="t" anchorCtr="0"/>
          <a:lstStyle/>
          <a:p>
            <a:pPr lvl="0"/>
            <a:endParaRPr lang="zh-CN" altLang="en-US" dirty="0"/>
          </a:p>
        </p:txBody>
      </p:sp>
      <p:sp>
        <p:nvSpPr>
          <p:cNvPr id="63491"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2</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3</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4</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6</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9</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12</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15</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17</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18</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20</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幻灯片图像占位符 1"/>
          <p:cNvSpPr>
            <a:spLocks noGrp="1" noRot="1" noChangeAspect="1"/>
          </p:cNvSpPr>
          <p:nvPr>
            <p:ph type="sldImg"/>
          </p:nvPr>
        </p:nvSpPr>
        <p:spPr/>
      </p:sp>
      <p:sp>
        <p:nvSpPr>
          <p:cNvPr id="63490" name="备注占位符 2"/>
          <p:cNvSpPr>
            <a:spLocks noGrp="1"/>
          </p:cNvSpPr>
          <p:nvPr>
            <p:ph type="body"/>
          </p:nvPr>
        </p:nvSpPr>
        <p:spPr/>
        <p:txBody>
          <a:bodyPr lIns="91440" tIns="45720" rIns="91440" bIns="45720" anchor="t" anchorCtr="0"/>
          <a:lstStyle/>
          <a:p>
            <a:pPr lvl="0"/>
            <a:endParaRPr lang="zh-CN" altLang="en-US" dirty="0"/>
          </a:p>
        </p:txBody>
      </p:sp>
      <p:sp>
        <p:nvSpPr>
          <p:cNvPr id="63491"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22</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23</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26</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27</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28</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30</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34</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36</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40</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41</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幻灯片图像占位符 1"/>
          <p:cNvSpPr>
            <a:spLocks noGrp="1" noRot="1" noChangeAspect="1"/>
          </p:cNvSpPr>
          <p:nvPr>
            <p:ph type="sldImg"/>
          </p:nvPr>
        </p:nvSpPr>
        <p:spPr/>
      </p:sp>
      <p:sp>
        <p:nvSpPr>
          <p:cNvPr id="63490" name="备注占位符 2"/>
          <p:cNvSpPr>
            <a:spLocks noGrp="1"/>
          </p:cNvSpPr>
          <p:nvPr>
            <p:ph type="body"/>
          </p:nvPr>
        </p:nvSpPr>
        <p:spPr/>
        <p:txBody>
          <a:bodyPr lIns="91440" tIns="45720" rIns="91440" bIns="45720" anchor="t" anchorCtr="0"/>
          <a:lstStyle/>
          <a:p>
            <a:pPr lvl="0"/>
            <a:endParaRPr lang="zh-CN" altLang="en-US" dirty="0"/>
          </a:p>
        </p:txBody>
      </p:sp>
      <p:sp>
        <p:nvSpPr>
          <p:cNvPr id="63491"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44</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45</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47</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49</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50</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52</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54</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55</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57</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61</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64</a:t>
            </a:fld>
            <a:endParaRPr lang="zh-CN" altLang="en-US" sz="1200">
              <a:latin typeface="等线" panose="02010600030101010101" charset="-122"/>
              <a:ea typeface="等线" panose="02010600030101010101" charset="-122"/>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p:cNvSpPr>
          <p:nvPr>
            <p:ph type="sldImg"/>
          </p:nvPr>
        </p:nvSpPr>
        <p:spPr/>
      </p:sp>
      <p:sp>
        <p:nvSpPr>
          <p:cNvPr id="49154" name="备注占位符 2"/>
          <p:cNvSpPr>
            <a:spLocks noGrp="1"/>
          </p:cNvSpPr>
          <p:nvPr>
            <p:ph type="body"/>
          </p:nvPr>
        </p:nvSpPr>
        <p:spPr/>
        <p:txBody>
          <a:bodyPr lIns="91440" tIns="45720" rIns="91440" bIns="45720" anchor="t" anchorCtr="0"/>
          <a:lstStyle/>
          <a:p>
            <a:pPr lvl="0"/>
            <a:endParaRPr lang="zh-CN" altLang="en-US"/>
          </a:p>
        </p:txBody>
      </p:sp>
      <p:sp>
        <p:nvSpPr>
          <p:cNvPr id="4915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nchorCtr="0"/>
          <a:lstStyle/>
          <a:p>
            <a:pPr lvl="0" algn="r"/>
            <a:fld id="{9A0DB2DC-4C9A-4742-B13C-FB6460FD3503}" type="slidenum">
              <a:rPr lang="zh-CN" altLang="en-US" sz="1200">
                <a:latin typeface="等线" panose="02010600030101010101" charset="-122"/>
                <a:ea typeface="等线" panose="02010600030101010101" charset="-122"/>
              </a:rPr>
              <a:t>66</a:t>
            </a:fld>
            <a:endParaRPr lang="zh-CN" altLang="en-US" sz="1200">
              <a:latin typeface="等线" panose="02010600030101010101" charset="-122"/>
              <a:ea typeface="等线" panose="02010600030101010101"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slideMaster" Target="../slideMasters/slideMaster2.xml"/><Relationship Id="rId5" Type="http://schemas.openxmlformats.org/officeDocument/2006/relationships/tags" Target="../tags/tag12.xml"/><Relationship Id="rId4" Type="http://schemas.openxmlformats.org/officeDocument/2006/relationships/tags" Target="../tags/tag11.xml"/></Relationships>
</file>

<file path=ppt/slideLayouts/_rels/slideLayout14.xml.rels><?xml version="1.0" encoding="UTF-8" standalone="yes"?>
<Relationships xmlns="http://schemas.openxmlformats.org/package/2006/relationships"><Relationship Id="rId3" Type="http://schemas.openxmlformats.org/officeDocument/2006/relationships/tags" Target="../tags/tag15.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slideMaster" Target="../slideMasters/slideMaster2.xml"/><Relationship Id="rId5" Type="http://schemas.openxmlformats.org/officeDocument/2006/relationships/tags" Target="../tags/tag17.xml"/><Relationship Id="rId4" Type="http://schemas.openxmlformats.org/officeDocument/2006/relationships/tags" Target="../tags/tag16.xml"/></Relationships>
</file>

<file path=ppt/slideLayouts/_rels/slideLayout15.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tags" Target="../tags/tag18.xml"/><Relationship Id="rId6" Type="http://schemas.openxmlformats.org/officeDocument/2006/relationships/slideMaster" Target="../slideMasters/slideMaster2.xml"/><Relationship Id="rId5" Type="http://schemas.openxmlformats.org/officeDocument/2006/relationships/tags" Target="../tags/tag22.xml"/><Relationship Id="rId4" Type="http://schemas.openxmlformats.org/officeDocument/2006/relationships/tags" Target="../tags/tag21.xml"/></Relationships>
</file>

<file path=ppt/slideLayouts/_rels/slideLayout16.xml.rels><?xml version="1.0" encoding="UTF-8" standalone="yes"?>
<Relationships xmlns="http://schemas.openxmlformats.org/package/2006/relationships"><Relationship Id="rId3" Type="http://schemas.openxmlformats.org/officeDocument/2006/relationships/tags" Target="../tags/tag25.xml"/><Relationship Id="rId7" Type="http://schemas.openxmlformats.org/officeDocument/2006/relationships/slideMaster" Target="../slideMasters/slideMaster2.xml"/><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tags" Target="../tags/tag28.xml"/><Relationship Id="rId5" Type="http://schemas.openxmlformats.org/officeDocument/2006/relationships/tags" Target="../tags/tag27.xml"/><Relationship Id="rId4" Type="http://schemas.openxmlformats.org/officeDocument/2006/relationships/tags" Target="../tags/tag26.xml"/></Relationships>
</file>

<file path=ppt/slideLayouts/_rels/slideLayout17.xml.rels><?xml version="1.0" encoding="UTF-8" standalone="yes"?>
<Relationships xmlns="http://schemas.openxmlformats.org/package/2006/relationships"><Relationship Id="rId8" Type="http://schemas.openxmlformats.org/officeDocument/2006/relationships/tags" Target="../tags/tag36.xml"/><Relationship Id="rId3" Type="http://schemas.openxmlformats.org/officeDocument/2006/relationships/tags" Target="../tags/tag31.xml"/><Relationship Id="rId7" Type="http://schemas.openxmlformats.org/officeDocument/2006/relationships/tags" Target="../tags/tag35.xml"/><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tags" Target="../tags/tag34.xml"/><Relationship Id="rId5" Type="http://schemas.openxmlformats.org/officeDocument/2006/relationships/tags" Target="../tags/tag33.xml"/><Relationship Id="rId4" Type="http://schemas.openxmlformats.org/officeDocument/2006/relationships/tags" Target="../tags/tag32.xml"/><Relationship Id="rId9"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tags" Target="../tags/tag39.xml"/><Relationship Id="rId2" Type="http://schemas.openxmlformats.org/officeDocument/2006/relationships/tags" Target="../tags/tag38.xml"/><Relationship Id="rId1" Type="http://schemas.openxmlformats.org/officeDocument/2006/relationships/tags" Target="../tags/tag37.xml"/><Relationship Id="rId5" Type="http://schemas.openxmlformats.org/officeDocument/2006/relationships/slideMaster" Target="../slideMasters/slideMaster2.xml"/><Relationship Id="rId4" Type="http://schemas.openxmlformats.org/officeDocument/2006/relationships/tags" Target="../tags/tag40.xml"/></Relationships>
</file>

<file path=ppt/slideLayouts/_rels/slideLayout19.xml.rels><?xml version="1.0" encoding="UTF-8" standalone="yes"?>
<Relationships xmlns="http://schemas.openxmlformats.org/package/2006/relationships"><Relationship Id="rId3" Type="http://schemas.openxmlformats.org/officeDocument/2006/relationships/tags" Target="../tags/tag43.xml"/><Relationship Id="rId2" Type="http://schemas.openxmlformats.org/officeDocument/2006/relationships/tags" Target="../tags/tag42.xml"/><Relationship Id="rId1" Type="http://schemas.openxmlformats.org/officeDocument/2006/relationships/tags" Target="../tags/tag41.xml"/><Relationship Id="rId4"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tags" Target="../tags/tag46.xml"/><Relationship Id="rId7" Type="http://schemas.openxmlformats.org/officeDocument/2006/relationships/slideMaster" Target="../slideMasters/slideMaster2.xml"/><Relationship Id="rId2" Type="http://schemas.openxmlformats.org/officeDocument/2006/relationships/tags" Target="../tags/tag45.xml"/><Relationship Id="rId1" Type="http://schemas.openxmlformats.org/officeDocument/2006/relationships/tags" Target="../tags/tag44.xml"/><Relationship Id="rId6" Type="http://schemas.openxmlformats.org/officeDocument/2006/relationships/tags" Target="../tags/tag49.xml"/><Relationship Id="rId5" Type="http://schemas.openxmlformats.org/officeDocument/2006/relationships/tags" Target="../tags/tag48.xml"/><Relationship Id="rId4" Type="http://schemas.openxmlformats.org/officeDocument/2006/relationships/tags" Target="../tags/tag47.xml"/></Relationships>
</file>

<file path=ppt/slideLayouts/_rels/slideLayout21.xml.rels><?xml version="1.0" encoding="UTF-8" standalone="yes"?>
<Relationships xmlns="http://schemas.openxmlformats.org/package/2006/relationships"><Relationship Id="rId3" Type="http://schemas.openxmlformats.org/officeDocument/2006/relationships/tags" Target="../tags/tag52.xml"/><Relationship Id="rId2" Type="http://schemas.openxmlformats.org/officeDocument/2006/relationships/tags" Target="../tags/tag51.xml"/><Relationship Id="rId1" Type="http://schemas.openxmlformats.org/officeDocument/2006/relationships/tags" Target="../tags/tag50.xml"/><Relationship Id="rId6" Type="http://schemas.openxmlformats.org/officeDocument/2006/relationships/slideMaster" Target="../slideMasters/slideMaster2.xml"/><Relationship Id="rId5" Type="http://schemas.openxmlformats.org/officeDocument/2006/relationships/tags" Target="../tags/tag54.xml"/><Relationship Id="rId4" Type="http://schemas.openxmlformats.org/officeDocument/2006/relationships/tags" Target="../tags/tag53.xml"/></Relationships>
</file>

<file path=ppt/slideLayouts/_rels/slideLayout22.xml.rels><?xml version="1.0" encoding="UTF-8" standalone="yes"?>
<Relationships xmlns="http://schemas.openxmlformats.org/package/2006/relationships"><Relationship Id="rId3" Type="http://schemas.openxmlformats.org/officeDocument/2006/relationships/tags" Target="../tags/tag57.xml"/><Relationship Id="rId2" Type="http://schemas.openxmlformats.org/officeDocument/2006/relationships/tags" Target="../tags/tag56.xml"/><Relationship Id="rId1" Type="http://schemas.openxmlformats.org/officeDocument/2006/relationships/tags" Target="../tags/tag55.xml"/><Relationship Id="rId5" Type="http://schemas.openxmlformats.org/officeDocument/2006/relationships/slideMaster" Target="../slideMasters/slideMaster2.xml"/><Relationship Id="rId4" Type="http://schemas.openxmlformats.org/officeDocument/2006/relationships/tags" Target="../tags/tag58.xml"/></Relationships>
</file>

<file path=ppt/slideLayouts/_rels/slideLayout23.xml.rels><?xml version="1.0" encoding="UTF-8" standalone="yes"?>
<Relationships xmlns="http://schemas.openxmlformats.org/package/2006/relationships"><Relationship Id="rId3" Type="http://schemas.openxmlformats.org/officeDocument/2006/relationships/tags" Target="../tags/tag61.xml"/><Relationship Id="rId2" Type="http://schemas.openxmlformats.org/officeDocument/2006/relationships/tags" Target="../tags/tag60.xml"/><Relationship Id="rId1" Type="http://schemas.openxmlformats.org/officeDocument/2006/relationships/tags" Target="../tags/tag59.xml"/><Relationship Id="rId6" Type="http://schemas.openxmlformats.org/officeDocument/2006/relationships/slideMaster" Target="../slideMasters/slideMaster2.xml"/><Relationship Id="rId5" Type="http://schemas.openxmlformats.org/officeDocument/2006/relationships/tags" Target="../tags/tag63.xml"/><Relationship Id="rId4" Type="http://schemas.openxmlformats.org/officeDocument/2006/relationships/tags" Target="../tags/tag6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pPr fontAlgn="auto"/>
            <a:r>
              <a:rPr lang="zh-CN" altLang="en-US" strike="noStrike" noProof="1"/>
              <a:t>单击此处编辑母版标题样式</a:t>
            </a:r>
          </a:p>
        </p:txBody>
      </p:sp>
      <p:sp>
        <p:nvSpPr>
          <p:cNvPr id="3" name="内容占位符 2"/>
          <p:cNvSpPr>
            <a:spLocks noGrp="1"/>
          </p:cNvSpPr>
          <p:nvPr>
            <p:ph sz="half" idx="1" hasCustomPrompt="1"/>
          </p:nvPr>
        </p:nvSpPr>
        <p:spPr>
          <a:xfrm>
            <a:off x="838200" y="1825625"/>
            <a:ext cx="5181600" cy="4351338"/>
          </a:xfrm>
          <a:prstGeom prst="rect">
            <a:avLst/>
          </a:prstGeom>
        </p:spPr>
        <p:txBody>
          <a:bodyPr/>
          <a:lstStyle/>
          <a:p>
            <a:pPr lvl="0" fontAlgn="auto"/>
            <a:r>
              <a:rPr lang="zh-CN" altLang="en-US" strike="noStrike" noProof="1"/>
              <a:t>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4" name="内容占位符 3"/>
          <p:cNvSpPr>
            <a:spLocks noGrp="1"/>
          </p:cNvSpPr>
          <p:nvPr>
            <p:ph sz="half" idx="2" hasCustomPrompt="1"/>
          </p:nvPr>
        </p:nvSpPr>
        <p:spPr>
          <a:xfrm>
            <a:off x="6172200" y="1825625"/>
            <a:ext cx="5181600" cy="4351338"/>
          </a:xfrm>
          <a:prstGeom prst="rect">
            <a:avLst/>
          </a:prstGeom>
        </p:spPr>
        <p:txBody>
          <a:bodyPr/>
          <a:lstStyle/>
          <a:p>
            <a:pPr lvl="0" fontAlgn="auto"/>
            <a:r>
              <a:rPr lang="zh-CN" altLang="en-US" strike="noStrike" noProof="1"/>
              <a:t>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pPr fontAlgn="auto"/>
            <a:fld id="{95ED916D-B7DB-439F-9E3B-0C1E1E4F0AF6}" type="datetimeFigureOut">
              <a:rPr lang="zh-CN" altLang="en-US" strike="noStrike" noProof="1" smtClean="0">
                <a:latin typeface="+mn-lt"/>
                <a:ea typeface="+mn-ea"/>
                <a:cs typeface="+mn-cs"/>
              </a:rPr>
              <a:t>2025/6/11</a:t>
            </a:fld>
            <a:endParaRPr lang="zh-CN" altLang="en-US" strike="noStrike" noProof="1"/>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pPr fontAlgn="auto"/>
            <a:endParaRPr lang="zh-CN" altLang="en-US" strike="noStrike" noProof="1"/>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pPr fontAlgn="auto"/>
            <a:fld id="{46610953-BA4E-49FE-B1A3-BF641379F469}" type="slidenum">
              <a:rPr lang="zh-CN" altLang="en-US" strike="noStrike" noProof="1" smtClean="0">
                <a:latin typeface="+mn-lt"/>
                <a:ea typeface="+mn-ea"/>
                <a:cs typeface="+mn-cs"/>
              </a:rPr>
              <a:t>‹#›</a:t>
            </a:fld>
            <a:endParaRPr lang="zh-CN" altLang="en-US" strike="noStrike" noProof="1"/>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a:prstGeom prst="rect">
            <a:avLst/>
          </a:prstGeom>
        </p:spPr>
        <p:txBody>
          <a:bodyPr/>
          <a:lstStyle/>
          <a:p>
            <a:pPr fontAlgn="auto"/>
            <a:r>
              <a:rPr lang="zh-CN" altLang="en-US" strike="noStrike" noProof="1"/>
              <a:t>单击此处编辑母版标题样式</a:t>
            </a:r>
          </a:p>
        </p:txBody>
      </p:sp>
      <p:sp>
        <p:nvSpPr>
          <p:cNvPr id="3" name="文本占位符 2"/>
          <p:cNvSpPr>
            <a:spLocks noGrp="1"/>
          </p:cNvSpPr>
          <p:nvPr>
            <p:ph type="body" idx="1" hasCustomPrompt="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a:t>编辑母版文本样式</a:t>
            </a:r>
          </a:p>
        </p:txBody>
      </p:sp>
      <p:sp>
        <p:nvSpPr>
          <p:cNvPr id="4" name="内容占位符 3"/>
          <p:cNvSpPr>
            <a:spLocks noGrp="1"/>
          </p:cNvSpPr>
          <p:nvPr>
            <p:ph sz="half" idx="2" hasCustomPrompt="1"/>
          </p:nvPr>
        </p:nvSpPr>
        <p:spPr>
          <a:xfrm>
            <a:off x="839788" y="2505075"/>
            <a:ext cx="5157787" cy="3684588"/>
          </a:xfrm>
          <a:prstGeom prst="rect">
            <a:avLst/>
          </a:prstGeom>
        </p:spPr>
        <p:txBody>
          <a:bodyPr/>
          <a:lstStyle/>
          <a:p>
            <a:pPr lvl="0" fontAlgn="auto"/>
            <a:r>
              <a:rPr lang="zh-CN" altLang="en-US" strike="noStrike" noProof="1"/>
              <a:t>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5" name="文本占位符 4"/>
          <p:cNvSpPr>
            <a:spLocks noGrp="1"/>
          </p:cNvSpPr>
          <p:nvPr>
            <p:ph type="body" sz="quarter" idx="3" hasCustomPrompt="1"/>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a:t>编辑母版文本样式</a:t>
            </a:r>
          </a:p>
        </p:txBody>
      </p:sp>
      <p:sp>
        <p:nvSpPr>
          <p:cNvPr id="6" name="内容占位符 5"/>
          <p:cNvSpPr>
            <a:spLocks noGrp="1"/>
          </p:cNvSpPr>
          <p:nvPr>
            <p:ph sz="quarter" idx="4" hasCustomPrompt="1"/>
          </p:nvPr>
        </p:nvSpPr>
        <p:spPr>
          <a:xfrm>
            <a:off x="6172200" y="2505075"/>
            <a:ext cx="5183188" cy="3684588"/>
          </a:xfrm>
          <a:prstGeom prst="rect">
            <a:avLst/>
          </a:prstGeom>
        </p:spPr>
        <p:txBody>
          <a:bodyPr/>
          <a:lstStyle/>
          <a:p>
            <a:pPr lvl="0" fontAlgn="auto"/>
            <a:r>
              <a:rPr lang="zh-CN" altLang="en-US" strike="noStrike" noProof="1"/>
              <a:t>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7" name="日期占位符 6"/>
          <p:cNvSpPr>
            <a:spLocks noGrp="1"/>
          </p:cNvSpPr>
          <p:nvPr>
            <p:ph type="dt" sz="half" idx="10"/>
          </p:nvPr>
        </p:nvSpPr>
        <p:spPr>
          <a:xfrm>
            <a:off x="838200" y="6356350"/>
            <a:ext cx="2743200" cy="365125"/>
          </a:xfrm>
          <a:prstGeom prst="rect">
            <a:avLst/>
          </a:prstGeom>
        </p:spPr>
        <p:txBody>
          <a:bodyPr/>
          <a:lstStyle/>
          <a:p>
            <a:pPr fontAlgn="auto"/>
            <a:fld id="{95ED916D-B7DB-439F-9E3B-0C1E1E4F0AF6}" type="datetimeFigureOut">
              <a:rPr lang="zh-CN" altLang="en-US" strike="noStrike" noProof="1" smtClean="0">
                <a:latin typeface="+mn-lt"/>
                <a:ea typeface="+mn-ea"/>
                <a:cs typeface="+mn-cs"/>
              </a:rPr>
              <a:t>2025/6/11</a:t>
            </a:fld>
            <a:endParaRPr lang="zh-CN" altLang="en-US" strike="noStrike" noProof="1"/>
          </a:p>
        </p:txBody>
      </p:sp>
      <p:sp>
        <p:nvSpPr>
          <p:cNvPr id="8" name="页脚占位符 7"/>
          <p:cNvSpPr>
            <a:spLocks noGrp="1"/>
          </p:cNvSpPr>
          <p:nvPr>
            <p:ph type="ftr" sz="quarter" idx="11"/>
          </p:nvPr>
        </p:nvSpPr>
        <p:spPr>
          <a:xfrm>
            <a:off x="4038600" y="6356350"/>
            <a:ext cx="4114800" cy="365125"/>
          </a:xfrm>
          <a:prstGeom prst="rect">
            <a:avLst/>
          </a:prstGeom>
        </p:spPr>
        <p:txBody>
          <a:bodyPr/>
          <a:lstStyle/>
          <a:p>
            <a:pPr fontAlgn="auto"/>
            <a:endParaRPr lang="zh-CN" altLang="en-US" strike="noStrike" noProof="1"/>
          </a:p>
        </p:txBody>
      </p:sp>
      <p:sp>
        <p:nvSpPr>
          <p:cNvPr id="9" name="灯片编号占位符 8"/>
          <p:cNvSpPr>
            <a:spLocks noGrp="1"/>
          </p:cNvSpPr>
          <p:nvPr>
            <p:ph type="sldNum" sz="quarter" idx="12"/>
          </p:nvPr>
        </p:nvSpPr>
        <p:spPr>
          <a:xfrm>
            <a:off x="8610600" y="6356350"/>
            <a:ext cx="2743200" cy="365125"/>
          </a:xfrm>
          <a:prstGeom prst="rect">
            <a:avLst/>
          </a:prstGeom>
        </p:spPr>
        <p:txBody>
          <a:bodyPr/>
          <a:lstStyle/>
          <a:p>
            <a:pPr fontAlgn="auto"/>
            <a:fld id="{46610953-BA4E-49FE-B1A3-BF641379F469}" type="slidenum">
              <a:rPr lang="zh-CN" altLang="en-US" strike="noStrike" noProof="1" smtClean="0">
                <a:latin typeface="+mn-lt"/>
                <a:ea typeface="+mn-ea"/>
                <a:cs typeface="+mn-cs"/>
              </a:rPr>
              <a:t>‹#›</a:t>
            </a:fld>
            <a:endParaRPr lang="zh-CN" altLang="en-US" strike="noStrike" noProof="1"/>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仅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5" name="矩形 4"/>
          <p:cNvSpPr/>
          <p:nvPr userDrawn="1"/>
        </p:nvSpPr>
        <p:spPr>
          <a:xfrm>
            <a:off x="171450" y="152400"/>
            <a:ext cx="11849100" cy="657225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fontAlgn="auto"/>
            <a:endParaRPr lang="zh-CN" altLang="en-US" strike="noStrike" noProof="1"/>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pPr fontAlgn="auto"/>
            <a:r>
              <a:rPr lang="zh-CN" altLang="en-US" strike="noStrike" noProof="1"/>
              <a:t>单击此处编辑母版标题样式</a:t>
            </a:r>
          </a:p>
        </p:txBody>
      </p:sp>
      <p:sp>
        <p:nvSpPr>
          <p:cNvPr id="3" name="内容占位符 2"/>
          <p:cNvSpPr>
            <a:spLocks noGrp="1"/>
          </p:cNvSpPr>
          <p:nvPr>
            <p:ph idx="1" hasCustomPrompt="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auto"/>
            <a:r>
              <a:rPr lang="zh-CN" altLang="en-US" strike="noStrike" noProof="1"/>
              <a:t>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4" name="文本占位符 3"/>
          <p:cNvSpPr>
            <a:spLocks noGrp="1"/>
          </p:cNvSpPr>
          <p:nvPr>
            <p:ph type="body" sz="half" idx="2" hasCustomPrompt="1"/>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auto"/>
            <a:r>
              <a:rPr lang="zh-CN" altLang="en-US" strike="noStrike" noProof="1"/>
              <a:t>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pPr fontAlgn="auto"/>
            <a:fld id="{95ED916D-B7DB-439F-9E3B-0C1E1E4F0AF6}" type="datetimeFigureOut">
              <a:rPr lang="zh-CN" altLang="en-US" strike="noStrike" noProof="1" smtClean="0">
                <a:latin typeface="+mn-lt"/>
                <a:ea typeface="+mn-ea"/>
                <a:cs typeface="+mn-cs"/>
              </a:rPr>
              <a:t>2025/6/11</a:t>
            </a:fld>
            <a:endParaRPr lang="zh-CN" altLang="en-US" strike="noStrike" noProof="1"/>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pPr fontAlgn="auto"/>
            <a:endParaRPr lang="zh-CN" altLang="en-US" strike="noStrike" noProof="1"/>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pPr fontAlgn="auto"/>
            <a:fld id="{46610953-BA4E-49FE-B1A3-BF641379F469}" type="slidenum">
              <a:rPr lang="zh-CN" altLang="en-US" strike="noStrike" noProof="1" smtClean="0">
                <a:latin typeface="+mn-lt"/>
                <a:ea typeface="+mn-ea"/>
                <a:cs typeface="+mn-cs"/>
              </a:rPr>
              <a:t>‹#›</a:t>
            </a:fld>
            <a:endParaRPr lang="zh-CN" altLang="en-US" strike="noStrike" noProof="1"/>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pPr fontAlgn="auto"/>
            <a:r>
              <a:rPr lang="zh-CN" altLang="en-US" strike="noStrike" noProof="1"/>
              <a:t>单击此处编辑母版标题样式</a:t>
            </a:r>
          </a:p>
        </p:txBody>
      </p:sp>
      <p:sp>
        <p:nvSpPr>
          <p:cNvPr id="3" name="图片占位符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fontAlgn="auto"/>
            <a:endParaRPr lang="zh-CN" altLang="en-US" strike="noStrike" noProof="1"/>
          </a:p>
        </p:txBody>
      </p:sp>
      <p:sp>
        <p:nvSpPr>
          <p:cNvPr id="4" name="文本占位符 3"/>
          <p:cNvSpPr>
            <a:spLocks noGrp="1"/>
          </p:cNvSpPr>
          <p:nvPr>
            <p:ph type="body" sz="half" idx="2" hasCustomPrompt="1"/>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auto"/>
            <a:r>
              <a:rPr lang="zh-CN" altLang="en-US" strike="noStrike" noProof="1"/>
              <a:t>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pPr fontAlgn="auto"/>
            <a:fld id="{95ED916D-B7DB-439F-9E3B-0C1E1E4F0AF6}" type="datetimeFigureOut">
              <a:rPr lang="zh-CN" altLang="en-US" strike="noStrike" noProof="1" smtClean="0">
                <a:latin typeface="+mn-lt"/>
                <a:ea typeface="+mn-ea"/>
                <a:cs typeface="+mn-cs"/>
              </a:rPr>
              <a:t>2025/6/11</a:t>
            </a:fld>
            <a:endParaRPr lang="zh-CN" altLang="en-US" strike="noStrike" noProof="1"/>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pPr fontAlgn="auto"/>
            <a:endParaRPr lang="zh-CN" altLang="en-US" strike="noStrike" noProof="1"/>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pPr fontAlgn="auto"/>
            <a:fld id="{46610953-BA4E-49FE-B1A3-BF641379F469}" type="slidenum">
              <a:rPr lang="zh-CN" altLang="en-US" strike="noStrike" noProof="1" smtClean="0">
                <a:latin typeface="+mn-lt"/>
                <a:ea typeface="+mn-ea"/>
                <a:cs typeface="+mn-cs"/>
              </a:rPr>
              <a:t>‹#›</a:t>
            </a:fld>
            <a:endParaRPr lang="zh-CN" altLang="en-US" strike="noStrike" noProof="1"/>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pPr fontAlgn="auto"/>
            <a:r>
              <a:rPr lang="zh-CN" altLang="en-US" strike="noStrike" noProof="1"/>
              <a:t>单击此处编辑母版标题样式</a:t>
            </a:r>
          </a:p>
        </p:txBody>
      </p:sp>
      <p:sp>
        <p:nvSpPr>
          <p:cNvPr id="3" name="竖排文字占位符 2"/>
          <p:cNvSpPr>
            <a:spLocks noGrp="1"/>
          </p:cNvSpPr>
          <p:nvPr>
            <p:ph type="body" orient="vert" idx="1" hasCustomPrompt="1"/>
          </p:nvPr>
        </p:nvSpPr>
        <p:spPr>
          <a:xfrm>
            <a:off x="838200" y="1825625"/>
            <a:ext cx="10515600" cy="4351338"/>
          </a:xfrm>
          <a:prstGeom prst="rect">
            <a:avLst/>
          </a:prstGeom>
        </p:spPr>
        <p:txBody>
          <a:bodyPr vert="eaVert"/>
          <a:lstStyle/>
          <a:p>
            <a:pPr lvl="0" fontAlgn="auto"/>
            <a:r>
              <a:rPr lang="zh-CN" altLang="en-US" strike="noStrike" noProof="1"/>
              <a:t>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pPr fontAlgn="auto"/>
            <a:fld id="{95ED916D-B7DB-439F-9E3B-0C1E1E4F0AF6}" type="datetimeFigureOut">
              <a:rPr lang="zh-CN" altLang="en-US" strike="noStrike" noProof="1" smtClean="0">
                <a:latin typeface="+mn-lt"/>
                <a:ea typeface="+mn-ea"/>
                <a:cs typeface="+mn-cs"/>
              </a:rPr>
              <a:t>2025/6/11</a:t>
            </a:fld>
            <a:endParaRPr lang="zh-CN" altLang="en-US" strike="noStrike" noProof="1"/>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pPr fontAlgn="auto"/>
            <a:endParaRPr lang="zh-CN" altLang="en-US" strike="noStrike" noProof="1"/>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pPr fontAlgn="auto"/>
            <a:fld id="{46610953-BA4E-49FE-B1A3-BF641379F469}" type="slidenum">
              <a:rPr lang="zh-CN" altLang="en-US" strike="noStrike" noProof="1" smtClean="0">
                <a:latin typeface="+mn-lt"/>
                <a:ea typeface="+mn-ea"/>
                <a:cs typeface="+mn-cs"/>
              </a:rPr>
              <a:t>‹#›</a:t>
            </a:fld>
            <a:endParaRPr lang="zh-CN" altLang="en-US" strike="noStrike" noProof="1"/>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a:prstGeom prst="rect">
            <a:avLst/>
          </a:prstGeom>
        </p:spPr>
        <p:txBody>
          <a:bodyPr vert="eaVert"/>
          <a:lstStyle/>
          <a:p>
            <a:pPr fontAlgn="auto"/>
            <a:r>
              <a:rPr lang="zh-CN" altLang="en-US" strike="noStrike" noProof="1"/>
              <a:t>单击此处编辑母版标题样式</a:t>
            </a:r>
          </a:p>
        </p:txBody>
      </p:sp>
      <p:sp>
        <p:nvSpPr>
          <p:cNvPr id="3" name="竖排文字占位符 2"/>
          <p:cNvSpPr>
            <a:spLocks noGrp="1"/>
          </p:cNvSpPr>
          <p:nvPr>
            <p:ph type="body" orient="vert" idx="1" hasCustomPrompt="1"/>
          </p:nvPr>
        </p:nvSpPr>
        <p:spPr>
          <a:xfrm>
            <a:off x="838200" y="365125"/>
            <a:ext cx="7734300" cy="5811838"/>
          </a:xfrm>
          <a:prstGeom prst="rect">
            <a:avLst/>
          </a:prstGeom>
        </p:spPr>
        <p:txBody>
          <a:bodyPr vert="eaVert"/>
          <a:lstStyle/>
          <a:p>
            <a:pPr lvl="0" fontAlgn="auto"/>
            <a:r>
              <a:rPr lang="zh-CN" altLang="en-US" strike="noStrike" noProof="1"/>
              <a:t>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pPr fontAlgn="auto"/>
            <a:fld id="{95ED916D-B7DB-439F-9E3B-0C1E1E4F0AF6}" type="datetimeFigureOut">
              <a:rPr lang="zh-CN" altLang="en-US" strike="noStrike" noProof="1" smtClean="0">
                <a:latin typeface="+mn-lt"/>
                <a:ea typeface="+mn-ea"/>
                <a:cs typeface="+mn-cs"/>
              </a:rPr>
              <a:t>2025/6/11</a:t>
            </a:fld>
            <a:endParaRPr lang="zh-CN" altLang="en-US" strike="noStrike" noProof="1"/>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pPr fontAlgn="auto"/>
            <a:endParaRPr lang="zh-CN" altLang="en-US" strike="noStrike" noProof="1"/>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pPr fontAlgn="auto"/>
            <a:fld id="{46610953-BA4E-49FE-B1A3-BF641379F469}" type="slidenum">
              <a:rPr lang="zh-CN" altLang="en-US" strike="noStrike" noProof="1" smtClean="0">
                <a:latin typeface="+mn-lt"/>
                <a:ea typeface="+mn-ea"/>
                <a:cs typeface="+mn-cs"/>
              </a:rPr>
              <a:t>‹#›</a:t>
            </a:fld>
            <a:endParaRPr lang="zh-CN" altLang="en-US" strike="noStrike" noProof="1"/>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userDrawn="1">
  <p:cSld name="1_仅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userDrawn="1">
  <p:cSld name="标题幻灯片">
    <p:spTree>
      <p:nvGrpSpPr>
        <p:cNvPr id="1" name=""/>
        <p:cNvGrpSpPr/>
        <p:nvPr/>
      </p:nvGrpSpPr>
      <p:grpSpPr>
        <a:xfrm>
          <a:off x="0" y="0"/>
          <a:ext cx="0" cy="0"/>
          <a:chOff x="0" y="0"/>
          <a:chExt cx="0" cy="0"/>
        </a:xfrm>
      </p:grpSpPr>
      <p:sp useBgFill="1">
        <p:nvSpPr>
          <p:cNvPr id="2" name="圆角矩形 1"/>
          <p:cNvSpPr/>
          <p:nvPr userDrawn="1"/>
        </p:nvSpPr>
        <p:spPr>
          <a:xfrm>
            <a:off x="0" y="76200"/>
            <a:ext cx="2138679" cy="584200"/>
          </a:xfrm>
          <a:custGeom>
            <a:avLst/>
            <a:gdLst/>
            <a:ahLst/>
            <a:cxnLst/>
            <a:rect l="l" t="t" r="r" b="b"/>
            <a:pathLst>
              <a:path w="1645920" h="461645">
                <a:moveTo>
                  <a:pt x="0" y="0"/>
                </a:moveTo>
                <a:lnTo>
                  <a:pt x="76942" y="0"/>
                </a:lnTo>
                <a:lnTo>
                  <a:pt x="920115" y="0"/>
                </a:lnTo>
                <a:lnTo>
                  <a:pt x="1568978" y="0"/>
                </a:lnTo>
                <a:cubicBezTo>
                  <a:pt x="1611472" y="0"/>
                  <a:pt x="1645920" y="34448"/>
                  <a:pt x="1645920" y="76942"/>
                </a:cubicBezTo>
                <a:lnTo>
                  <a:pt x="1645920" y="384703"/>
                </a:lnTo>
                <a:cubicBezTo>
                  <a:pt x="1645920" y="427197"/>
                  <a:pt x="1611472" y="461645"/>
                  <a:pt x="1568978" y="461645"/>
                </a:cubicBezTo>
                <a:lnTo>
                  <a:pt x="920115" y="461645"/>
                </a:lnTo>
                <a:lnTo>
                  <a:pt x="76942" y="461645"/>
                </a:lnTo>
                <a:lnTo>
                  <a:pt x="0" y="461645"/>
                </a:lnTo>
                <a:lnTo>
                  <a:pt x="0" y="384703"/>
                </a:lnTo>
                <a:lnTo>
                  <a:pt x="0" y="76942"/>
                </a:lnTo>
                <a:close/>
              </a:path>
            </a:pathLst>
          </a:custGeom>
          <a:ln>
            <a:noFill/>
          </a:ln>
          <a:effectLst>
            <a:innerShdw blurRad="76200" dist="25400" dir="13500000">
              <a:schemeClr val="accent6">
                <a:lumMod val="75000"/>
                <a:alpha val="3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z="2400" strike="noStrike" noProof="1"/>
          </a:p>
        </p:txBody>
      </p:sp>
      <p:sp useBgFill="1">
        <p:nvSpPr>
          <p:cNvPr id="36" name="圆角矩形 35"/>
          <p:cNvSpPr/>
          <p:nvPr userDrawn="1"/>
        </p:nvSpPr>
        <p:spPr>
          <a:xfrm>
            <a:off x="309563" y="149225"/>
            <a:ext cx="1766888" cy="434975"/>
          </a:xfrm>
          <a:custGeom>
            <a:avLst/>
            <a:gdLst/>
            <a:ahLst/>
            <a:cxnLst/>
            <a:rect l="l" t="t" r="r" b="b"/>
            <a:pathLst>
              <a:path w="1578801" h="416560">
                <a:moveTo>
                  <a:pt x="0" y="0"/>
                </a:moveTo>
                <a:lnTo>
                  <a:pt x="98702" y="0"/>
                </a:lnTo>
                <a:lnTo>
                  <a:pt x="490919" y="0"/>
                </a:lnTo>
                <a:lnTo>
                  <a:pt x="1509373" y="0"/>
                </a:lnTo>
                <a:cubicBezTo>
                  <a:pt x="1547717" y="0"/>
                  <a:pt x="1578801" y="31084"/>
                  <a:pt x="1578801" y="69428"/>
                </a:cubicBezTo>
                <a:lnTo>
                  <a:pt x="1578801" y="347132"/>
                </a:lnTo>
                <a:cubicBezTo>
                  <a:pt x="1578801" y="385476"/>
                  <a:pt x="1547717" y="416560"/>
                  <a:pt x="1509373" y="416560"/>
                </a:cubicBezTo>
                <a:lnTo>
                  <a:pt x="490919" y="416560"/>
                </a:lnTo>
                <a:lnTo>
                  <a:pt x="98702" y="416560"/>
                </a:lnTo>
                <a:lnTo>
                  <a:pt x="0" y="416560"/>
                </a:lnTo>
                <a:close/>
              </a:path>
            </a:pathLst>
          </a:custGeom>
          <a:ln w="19050">
            <a:noFill/>
          </a:ln>
          <a:effectLst>
            <a:outerShdw blurRad="63500" dist="25400" dir="2700000" algn="tl" rotWithShape="0">
              <a:schemeClr val="accent6">
                <a:lumMod val="75000"/>
                <a:alpha val="29000"/>
              </a:schemeClr>
            </a:outerShdw>
          </a:effectLst>
        </p:spPr>
        <p:txBody>
          <a:bodyPr vert="horz" wrap="square" lIns="121920" tIns="60960" rIns="121920" bIns="60960" numCol="1" anchor="ctr" anchorCtr="0" compatLnSpc="1"/>
          <a:lstStyle/>
          <a:p>
            <a:pPr lvl="0" algn="ctr" fontAlgn="auto"/>
            <a:r>
              <a:rPr lang="zh-CN" altLang="en-US" sz="2135" b="0" strike="noStrike" noProof="1" smtClean="0">
                <a:solidFill>
                  <a:schemeClr val="tx2"/>
                </a:solidFill>
                <a:latin typeface="+mj-ea"/>
                <a:ea typeface="+mj-ea"/>
                <a:cs typeface="+mn-cs"/>
              </a:rPr>
              <a:t>凹凸微立体</a:t>
            </a:r>
            <a:endParaRPr lang="zh-CN" altLang="en-US" sz="2135" b="0" strike="noStrike" noProof="1">
              <a:solidFill>
                <a:schemeClr val="tx2"/>
              </a:solidFill>
              <a:latin typeface="+mj-ea"/>
              <a:ea typeface="+mj-ea"/>
            </a:endParaRPr>
          </a:p>
        </p:txBody>
      </p:sp>
      <p:sp useBgFill="1">
        <p:nvSpPr>
          <p:cNvPr id="37" name="圆角矩形 36"/>
          <p:cNvSpPr/>
          <p:nvPr userDrawn="1"/>
        </p:nvSpPr>
        <p:spPr>
          <a:xfrm>
            <a:off x="0" y="149225"/>
            <a:ext cx="207963" cy="434975"/>
          </a:xfrm>
          <a:prstGeom prst="roundRect">
            <a:avLst>
              <a:gd name="adj" fmla="val 0"/>
            </a:avLst>
          </a:prstGeom>
          <a:ln w="19050">
            <a:noFill/>
          </a:ln>
          <a:effectLst>
            <a:outerShdw blurRad="63500" dist="25400" dir="2700000" algn="tl" rotWithShape="0">
              <a:schemeClr val="accent6">
                <a:lumMod val="75000"/>
                <a:alpha val="29000"/>
              </a:schemeClr>
            </a:outerShdw>
          </a:effectLst>
        </p:spPr>
        <p:txBody>
          <a:bodyPr vert="horz" wrap="square" lIns="121920" tIns="60960" rIns="121920" bIns="60960" numCol="1" anchor="ctr" anchorCtr="0" compatLnSpc="1"/>
          <a:lstStyle/>
          <a:p>
            <a:pPr lvl="0" algn="ctr" fontAlgn="auto"/>
            <a:endParaRPr lang="zh-CN" altLang="en-US" sz="2135" b="0" strike="noStrike" noProof="1">
              <a:solidFill>
                <a:schemeClr val="tx2"/>
              </a:solidFill>
              <a:latin typeface="+mj-ea"/>
              <a:ea typeface="+mj-ea"/>
            </a:endParaRPr>
          </a:p>
        </p:txBody>
      </p:sp>
      <p:sp useBgFill="1">
        <p:nvSpPr>
          <p:cNvPr id="12" name="圆角矩形 1"/>
          <p:cNvSpPr/>
          <p:nvPr userDrawn="1"/>
        </p:nvSpPr>
        <p:spPr>
          <a:xfrm flipH="1">
            <a:off x="10005568" y="6463964"/>
            <a:ext cx="2188617" cy="352849"/>
          </a:xfrm>
          <a:custGeom>
            <a:avLst/>
            <a:gdLst/>
            <a:ahLst/>
            <a:cxnLst/>
            <a:rect l="l" t="t" r="r" b="b"/>
            <a:pathLst>
              <a:path w="1645920" h="461645">
                <a:moveTo>
                  <a:pt x="0" y="0"/>
                </a:moveTo>
                <a:lnTo>
                  <a:pt x="76942" y="0"/>
                </a:lnTo>
                <a:lnTo>
                  <a:pt x="920115" y="0"/>
                </a:lnTo>
                <a:lnTo>
                  <a:pt x="1568978" y="0"/>
                </a:lnTo>
                <a:cubicBezTo>
                  <a:pt x="1611472" y="0"/>
                  <a:pt x="1645920" y="34448"/>
                  <a:pt x="1645920" y="76942"/>
                </a:cubicBezTo>
                <a:lnTo>
                  <a:pt x="1645920" y="384703"/>
                </a:lnTo>
                <a:cubicBezTo>
                  <a:pt x="1645920" y="427197"/>
                  <a:pt x="1611472" y="461645"/>
                  <a:pt x="1568978" y="461645"/>
                </a:cubicBezTo>
                <a:lnTo>
                  <a:pt x="920115" y="461645"/>
                </a:lnTo>
                <a:lnTo>
                  <a:pt x="76942" y="461645"/>
                </a:lnTo>
                <a:lnTo>
                  <a:pt x="0" y="461645"/>
                </a:lnTo>
                <a:lnTo>
                  <a:pt x="0" y="384703"/>
                </a:lnTo>
                <a:lnTo>
                  <a:pt x="0" y="76942"/>
                </a:lnTo>
                <a:close/>
              </a:path>
            </a:pathLst>
          </a:custGeom>
          <a:ln>
            <a:noFill/>
          </a:ln>
          <a:effectLst>
            <a:innerShdw blurRad="76200" dist="25400" dir="13500000">
              <a:schemeClr val="accent6">
                <a:lumMod val="75000"/>
                <a:alpha val="3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z="1600" strike="noStrike" noProof="1"/>
          </a:p>
        </p:txBody>
      </p:sp>
      <p:sp>
        <p:nvSpPr>
          <p:cNvPr id="11" name="Oval 29"/>
          <p:cNvSpPr>
            <a:spLocks noChangeArrowheads="1"/>
          </p:cNvSpPr>
          <p:nvPr userDrawn="1"/>
        </p:nvSpPr>
        <p:spPr bwMode="auto">
          <a:xfrm>
            <a:off x="10607675" y="6521450"/>
            <a:ext cx="244475" cy="225425"/>
          </a:xfrm>
          <a:prstGeom prst="ellipse">
            <a:avLst/>
          </a:prstGeom>
          <a:solidFill>
            <a:schemeClr val="bg1"/>
          </a:solidFill>
          <a:ln w="19050">
            <a:noFill/>
          </a:ln>
          <a:effectLst>
            <a:outerShdw blurRad="63500" dist="25400" dir="2700000" algn="tl" rotWithShape="0">
              <a:schemeClr val="accent6">
                <a:lumMod val="75000"/>
                <a:alpha val="29000"/>
              </a:schemeClr>
            </a:outerShdw>
          </a:effectLst>
        </p:spPr>
        <p:txBody>
          <a:bodyPr vert="horz" wrap="square" lIns="121920" tIns="60960" rIns="121920" bIns="60960" numCol="1" anchor="ctr" anchorCtr="0" compatLnSpc="1"/>
          <a:lstStyle/>
          <a:p>
            <a:pPr lvl="0" algn="ctr" fontAlgn="auto"/>
            <a:endParaRPr lang="zh-CN" altLang="en-US" sz="2135" b="0" strike="noStrike" noProof="1">
              <a:solidFill>
                <a:schemeClr val="tx2"/>
              </a:solidFill>
              <a:latin typeface="+mj-ea"/>
              <a:ea typeface="+mj-ea"/>
            </a:endParaRPr>
          </a:p>
        </p:txBody>
      </p:sp>
      <p:sp>
        <p:nvSpPr>
          <p:cNvPr id="13" name="Oval 30"/>
          <p:cNvSpPr>
            <a:spLocks noChangeArrowheads="1"/>
          </p:cNvSpPr>
          <p:nvPr userDrawn="1"/>
        </p:nvSpPr>
        <p:spPr bwMode="auto">
          <a:xfrm>
            <a:off x="10226675" y="6521450"/>
            <a:ext cx="242888" cy="225425"/>
          </a:xfrm>
          <a:prstGeom prst="ellipse">
            <a:avLst/>
          </a:prstGeom>
          <a:solidFill>
            <a:schemeClr val="bg1"/>
          </a:solidFill>
          <a:ln w="19050">
            <a:noFill/>
          </a:ln>
          <a:effectLst>
            <a:outerShdw blurRad="63500" dist="25400" dir="2700000" algn="tl" rotWithShape="0">
              <a:schemeClr val="accent6">
                <a:lumMod val="75000"/>
                <a:alpha val="29000"/>
              </a:schemeClr>
            </a:outerShdw>
          </a:effectLst>
        </p:spPr>
        <p:txBody>
          <a:bodyPr vert="horz" wrap="square" lIns="121920" tIns="60960" rIns="121920" bIns="60960" numCol="1" anchor="ctr" anchorCtr="0" compatLnSpc="1"/>
          <a:lstStyle/>
          <a:p>
            <a:pPr lvl="0" algn="ctr" fontAlgn="auto"/>
            <a:endParaRPr lang="zh-CN" altLang="en-US" sz="2135" b="0" strike="noStrike" noProof="1">
              <a:solidFill>
                <a:schemeClr val="tx2"/>
              </a:solidFill>
              <a:latin typeface="+mj-ea"/>
              <a:ea typeface="+mj-ea"/>
            </a:endParaRPr>
          </a:p>
        </p:txBody>
      </p:sp>
      <p:sp>
        <p:nvSpPr>
          <p:cNvPr id="14" name="Oval 31"/>
          <p:cNvSpPr>
            <a:spLocks noChangeArrowheads="1"/>
          </p:cNvSpPr>
          <p:nvPr userDrawn="1"/>
        </p:nvSpPr>
        <p:spPr bwMode="auto">
          <a:xfrm>
            <a:off x="10990263" y="6523038"/>
            <a:ext cx="242888" cy="222250"/>
          </a:xfrm>
          <a:prstGeom prst="ellipse">
            <a:avLst/>
          </a:prstGeom>
          <a:solidFill>
            <a:schemeClr val="bg1"/>
          </a:solidFill>
          <a:ln w="19050">
            <a:noFill/>
          </a:ln>
          <a:effectLst>
            <a:outerShdw blurRad="63500" dist="25400" dir="2700000" algn="tl" rotWithShape="0">
              <a:schemeClr val="accent6">
                <a:lumMod val="75000"/>
                <a:alpha val="29000"/>
              </a:schemeClr>
            </a:outerShdw>
          </a:effectLst>
        </p:spPr>
        <p:txBody>
          <a:bodyPr vert="horz" wrap="square" lIns="121920" tIns="60960" rIns="121920" bIns="60960" numCol="1" anchor="ctr" anchorCtr="0" compatLnSpc="1"/>
          <a:lstStyle/>
          <a:p>
            <a:pPr lvl="0" algn="ctr" fontAlgn="auto"/>
            <a:endParaRPr lang="zh-CN" altLang="en-US" sz="2135" b="0" strike="noStrike" noProof="1">
              <a:solidFill>
                <a:schemeClr val="tx2"/>
              </a:solidFill>
              <a:latin typeface="+mj-ea"/>
              <a:ea typeface="+mj-ea"/>
            </a:endParaRPr>
          </a:p>
        </p:txBody>
      </p:sp>
      <p:sp>
        <p:nvSpPr>
          <p:cNvPr id="15" name="Oval 32"/>
          <p:cNvSpPr>
            <a:spLocks noChangeArrowheads="1"/>
          </p:cNvSpPr>
          <p:nvPr userDrawn="1"/>
        </p:nvSpPr>
        <p:spPr bwMode="auto">
          <a:xfrm>
            <a:off x="11371263" y="6523038"/>
            <a:ext cx="242888" cy="222250"/>
          </a:xfrm>
          <a:prstGeom prst="ellipse">
            <a:avLst/>
          </a:prstGeom>
          <a:solidFill>
            <a:schemeClr val="bg1"/>
          </a:solidFill>
          <a:ln w="19050">
            <a:noFill/>
          </a:ln>
          <a:effectLst>
            <a:outerShdw blurRad="63500" dist="25400" dir="2700000" algn="tl" rotWithShape="0">
              <a:schemeClr val="accent6">
                <a:lumMod val="75000"/>
                <a:alpha val="29000"/>
              </a:schemeClr>
            </a:outerShdw>
          </a:effectLst>
        </p:spPr>
        <p:txBody>
          <a:bodyPr vert="horz" wrap="square" lIns="121920" tIns="60960" rIns="121920" bIns="60960" numCol="1" anchor="ctr" anchorCtr="0" compatLnSpc="1"/>
          <a:lstStyle/>
          <a:p>
            <a:pPr lvl="0" algn="ctr" fontAlgn="auto"/>
            <a:endParaRPr lang="zh-CN" altLang="en-US" sz="2135" b="0" strike="noStrike" noProof="1">
              <a:solidFill>
                <a:schemeClr val="tx2"/>
              </a:solidFill>
              <a:latin typeface="+mj-ea"/>
              <a:ea typeface="+mj-ea"/>
            </a:endParaRPr>
          </a:p>
        </p:txBody>
      </p:sp>
      <p:sp>
        <p:nvSpPr>
          <p:cNvPr id="16" name="Oval 32"/>
          <p:cNvSpPr>
            <a:spLocks noChangeArrowheads="1"/>
          </p:cNvSpPr>
          <p:nvPr userDrawn="1"/>
        </p:nvSpPr>
        <p:spPr bwMode="auto">
          <a:xfrm>
            <a:off x="11752263" y="6523038"/>
            <a:ext cx="242888" cy="222250"/>
          </a:xfrm>
          <a:prstGeom prst="ellipse">
            <a:avLst/>
          </a:prstGeom>
          <a:solidFill>
            <a:schemeClr val="bg1"/>
          </a:solidFill>
          <a:ln w="19050">
            <a:noFill/>
          </a:ln>
          <a:effectLst>
            <a:outerShdw blurRad="63500" dist="25400" dir="2700000" algn="tl" rotWithShape="0">
              <a:schemeClr val="accent6">
                <a:lumMod val="75000"/>
                <a:alpha val="29000"/>
              </a:schemeClr>
            </a:outerShdw>
          </a:effectLst>
        </p:spPr>
        <p:txBody>
          <a:bodyPr vert="horz" wrap="square" lIns="121920" tIns="60960" rIns="121920" bIns="60960" numCol="1" anchor="ctr" anchorCtr="0" compatLnSpc="1"/>
          <a:lstStyle/>
          <a:p>
            <a:pPr lvl="0" algn="ctr" fontAlgn="auto"/>
            <a:endParaRPr lang="zh-CN" altLang="en-US" sz="2135" b="0" strike="noStrike" noProof="1">
              <a:solidFill>
                <a:schemeClr val="tx2"/>
              </a:solidFill>
              <a:latin typeface="+mj-ea"/>
              <a:ea typeface="+mj-ea"/>
            </a:endParaRP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itle">
  <p:cSld name="1_标题幻灯片">
    <p:spTree>
      <p:nvGrpSpPr>
        <p:cNvPr id="1" name=""/>
        <p:cNvGrpSpPr/>
        <p:nvPr/>
      </p:nvGrpSpPr>
      <p:grpSpPr>
        <a:xfrm>
          <a:off x="0" y="0"/>
          <a:ext cx="0" cy="0"/>
          <a:chOff x="0" y="0"/>
          <a:chExt cx="0" cy="0"/>
        </a:xfrm>
      </p:grpSpPr>
      <p:sp>
        <p:nvSpPr>
          <p:cNvPr id="7" name="矩形 6"/>
          <p:cNvSpPr/>
          <p:nvPr userDrawn="1"/>
        </p:nvSpPr>
        <p:spPr>
          <a:xfrm>
            <a:off x="334963" y="277813"/>
            <a:ext cx="11522075" cy="6302375"/>
          </a:xfrm>
          <a:prstGeom prst="rect">
            <a:avLst/>
          </a:prstGeom>
          <a:solidFill>
            <a:schemeClr val="bg1"/>
          </a:solidFill>
          <a:ln>
            <a:noFill/>
          </a:ln>
          <a:effectLst>
            <a:outerShdw blurRad="50800" dist="63500" dir="2700000" algn="tl" rotWithShape="0">
              <a:schemeClr val="tx1">
                <a:lumMod val="95000"/>
                <a:lumOff val="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z="2400" strike="noStrike" noProof="1"/>
          </a:p>
        </p:txBody>
      </p:sp>
      <p:sp>
        <p:nvSpPr>
          <p:cNvPr id="2" name="标题 1"/>
          <p:cNvSpPr>
            <a:spLocks noGrp="1"/>
          </p:cNvSpPr>
          <p:nvPr>
            <p:ph type="ctrTitle"/>
          </p:nvPr>
        </p:nvSpPr>
        <p:spPr>
          <a:xfrm>
            <a:off x="1524000" y="1122363"/>
            <a:ext cx="9144000" cy="2387600"/>
          </a:xfrm>
        </p:spPr>
        <p:txBody>
          <a:bodyPr anchor="b"/>
          <a:lstStyle>
            <a:lvl1pPr algn="ctr">
              <a:defRPr sz="6000"/>
            </a:lvl1pPr>
          </a:lstStyle>
          <a:p>
            <a:pPr fontAlgn="auto"/>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524000" y="3602037"/>
            <a:ext cx="9144000" cy="1655763"/>
          </a:xfrm>
        </p:spPr>
        <p:txBody>
          <a:bodyPr/>
          <a:lstStyle>
            <a:lvl1pPr marL="0" indent="0" algn="ctr">
              <a:buNone/>
              <a:defRPr sz="2400"/>
            </a:lvl1pPr>
            <a:lvl2pPr marL="457200" indent="0" algn="ctr">
              <a:buNone/>
              <a:defRPr sz="2000"/>
            </a:lvl2pPr>
            <a:lvl3pPr marL="914400" indent="0" algn="ctr">
              <a:buNone/>
              <a:defRPr sz="1865"/>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auto"/>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a:xfrm>
            <a:off x="0" y="0"/>
            <a:ext cx="0" cy="0"/>
          </a:xfrm>
        </p:spPr>
        <p:txBody>
          <a:bodyPr/>
          <a:lstStyle/>
          <a:p>
            <a:pPr fontAlgn="auto"/>
            <a:fld id="{82F288E0-7875-42C4-84C8-98DBBD3BF4D2}" type="datetimeFigureOut">
              <a:rPr lang="zh-CN" altLang="en-US" strike="noStrike" noProof="1" smtClean="0">
                <a:latin typeface="+mn-lt"/>
                <a:ea typeface="+mn-ea"/>
                <a:cs typeface="+mn-cs"/>
              </a:rPr>
              <a:t>2025/6/11</a:t>
            </a:fld>
            <a:endParaRPr lang="zh-CN" altLang="en-US" strike="noStrike" noProof="1"/>
          </a:p>
        </p:txBody>
      </p:sp>
      <p:sp>
        <p:nvSpPr>
          <p:cNvPr id="5" name="页脚占位符 4"/>
          <p:cNvSpPr>
            <a:spLocks noGrp="1"/>
          </p:cNvSpPr>
          <p:nvPr>
            <p:ph type="ftr" sz="quarter" idx="11"/>
          </p:nvPr>
        </p:nvSpPr>
        <p:spPr>
          <a:xfrm>
            <a:off x="0" y="0"/>
            <a:ext cx="0" cy="0"/>
          </a:xfrm>
        </p:spPr>
        <p:txBody>
          <a:bodyPr/>
          <a:lstStyle/>
          <a:p>
            <a:pPr fontAlgn="auto"/>
            <a:endParaRPr lang="zh-CN" altLang="en-US" strike="noStrike" noProof="1"/>
          </a:p>
        </p:txBody>
      </p:sp>
      <p:sp>
        <p:nvSpPr>
          <p:cNvPr id="6" name="灯片编号占位符 5"/>
          <p:cNvSpPr>
            <a:spLocks noGrp="1"/>
          </p:cNvSpPr>
          <p:nvPr>
            <p:ph type="sldNum" sz="quarter" idx="12"/>
          </p:nvPr>
        </p:nvSpPr>
        <p:spPr>
          <a:xfrm>
            <a:off x="0" y="0"/>
            <a:ext cx="0" cy="0"/>
          </a:xfrm>
        </p:spPr>
        <p:txBody>
          <a:bodyPr/>
          <a:lstStyle/>
          <a:p>
            <a:pPr fontAlgn="auto"/>
            <a:fld id="{7D9BB5D0-35E4-459D-AEF3-FE4D7C45CC19}" type="slidenum">
              <a:rPr lang="zh-CN" altLang="en-US" strike="noStrike" noProof="1" smtClean="0">
                <a:latin typeface="+mn-lt"/>
                <a:ea typeface="+mn-ea"/>
                <a:cs typeface="+mn-cs"/>
              </a:rPr>
              <a:t>‹#›</a:t>
            </a:fld>
            <a:endParaRPr lang="zh-CN" altLang="en-US" strike="noStrike" noProof="1"/>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2_标题和内容">
    <p:spTree>
      <p:nvGrpSpPr>
        <p:cNvPr id="1" name=""/>
        <p:cNvGrpSpPr/>
        <p:nvPr/>
      </p:nvGrpSpPr>
      <p:grpSpPr>
        <a:xfrm>
          <a:off x="0" y="0"/>
          <a:ext cx="0" cy="0"/>
          <a:chOff x="0" y="0"/>
          <a:chExt cx="0" cy="0"/>
        </a:xfrm>
      </p:grpSpPr>
    </p:spTree>
  </p:cSld>
  <p:clrMapOvr>
    <a:masterClrMapping/>
  </p:clrMapOvr>
  <p:transition spd="slow">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1198800" y="914400"/>
            <a:ext cx="9799200" cy="2570400"/>
          </a:xfrm>
        </p:spPr>
        <p:txBody>
          <a:bodyPr lIns="90000" tIns="46800" rIns="90000" bIns="46800" anchor="b" anchorCtr="0">
            <a:normAutofit/>
          </a:bodyPr>
          <a:lstStyle>
            <a:lvl1pPr algn="ctr">
              <a:defRPr sz="6000"/>
            </a:lvl1pPr>
          </a:lstStyle>
          <a:p>
            <a:r>
              <a:rPr lang="zh-CN" altLang="en-US" dirty="0"/>
              <a:t>单击此处编辑母版标题样式</a:t>
            </a:r>
          </a:p>
        </p:txBody>
      </p:sp>
      <p:sp>
        <p:nvSpPr>
          <p:cNvPr id="3" name="副标题 2"/>
          <p:cNvSpPr>
            <a:spLocks noGrp="1"/>
          </p:cNvSpPr>
          <p:nvPr>
            <p:ph type="subTitle" idx="1"/>
            <p:custDataLst>
              <p:tags r:id="rId2"/>
            </p:custDataLst>
          </p:nvPr>
        </p:nvSpPr>
        <p:spPr>
          <a:xfrm>
            <a:off x="1198800" y="3560400"/>
            <a:ext cx="9799200" cy="1472400"/>
          </a:xfrm>
        </p:spPr>
        <p:txBody>
          <a:bodyPr lIns="90000" tIns="46800" rIns="90000" bIns="46800">
            <a:normAutofit/>
          </a:bodyPr>
          <a:lstStyle>
            <a:lvl1pPr marL="0" indent="0" algn="ctr">
              <a:lnSpc>
                <a:spcPct val="110000"/>
              </a:lnSpc>
              <a:buNone/>
              <a:defRPr sz="2400" spc="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2025/6/11</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dirty="0"/>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2025/6/11</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a:lvl1pPr>
          </a:lstStyle>
          <a:p>
            <a:r>
              <a:rPr lang="zh-CN" altLang="en-US" dirty="0"/>
              <a:t>单击此处编辑标题</a:t>
            </a:r>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2025/6/11</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2025/6/11</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单击此处编辑文本</a:t>
            </a:r>
            <a:endParaRPr lang="zh-CN" altLang="en-US"/>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2025/6/11</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2025/6/11</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2025/6/11</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1"/>
            </p:custDataLst>
          </p:nvPr>
        </p:nvSpPr>
        <p:spPr>
          <a:xfrm>
            <a:off x="608400" y="1555200"/>
            <a:ext cx="5233077" cy="4608000"/>
          </a:xfrm>
        </p:spPr>
        <p:txBody>
          <a:bodyPr vert="horz" lIns="90000" tIns="46800" rIns="90000" bIns="46800" rtlCol="0">
            <a:normAutofit/>
          </a:bodyPr>
          <a:lstStyle>
            <a:lvl1pPr>
              <a:buNone/>
              <a:defRPr sz="1600"/>
            </a:lvl1pPr>
          </a:lstStyle>
          <a:p>
            <a:pPr lvl="0"/>
            <a:endParaRPr lang="zh-CN" altLang="en-US"/>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a:buNone/>
              <a:defRPr sz="1600"/>
            </a:lvl1pPr>
          </a:lstStyle>
          <a:p>
            <a:pPr lvl="0"/>
            <a:r>
              <a:rPr lang="zh-CN" altLang="en-US" smtClean="0"/>
              <a:t>单击此处编辑母版文本样式</a:t>
            </a:r>
            <a:endParaRPr lang="zh-CN" altLang="en-US"/>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2025/6/11</a:t>
            </a:fld>
            <a:endParaRPr lang="zh-CN" altLang="en-US" dirty="0"/>
          </a:p>
        </p:txBody>
      </p:sp>
      <p:sp>
        <p:nvSpPr>
          <p:cNvPr id="6" name="页脚占位符 5"/>
          <p:cNvSpPr>
            <a:spLocks noGrp="1"/>
          </p:cNvSpPr>
          <p:nvPr>
            <p:ph type="ftr" sz="quarter" idx="11"/>
            <p:custDataLst>
              <p:tags r:id="rId4"/>
            </p:custDataLst>
          </p:nvPr>
        </p:nvSpPr>
        <p:spPr/>
        <p:txBody>
          <a:bodyPr/>
          <a:lstStyle/>
          <a:p>
            <a:endParaRPr lang="zh-CN" altLang="en-US" dirty="0"/>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a:buNone/>
              <a:defRPr sz="2800"/>
            </a:lvl1pPr>
          </a:lstStyle>
          <a:p>
            <a:pPr lvl="0"/>
            <a:r>
              <a:rPr lang="zh-CN" altLang="en-US" smtClean="0"/>
              <a:t>单击此处编辑标题</a:t>
            </a:r>
            <a:endParaRPr lang="zh-CN" altLang="en-US"/>
          </a:p>
        </p:txBody>
      </p:sp>
      <p:sp>
        <p:nvSpPr>
          <p:cNvPr id="3" name="竖排文字占位符 2"/>
          <p:cNvSpPr>
            <a:spLocks noGrp="1"/>
          </p:cNvSpPr>
          <p:nvPr>
            <p:ph type="body" orient="vert" idx="1"/>
            <p:custDataLst>
              <p:tags r:id="rId2"/>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2025/6/11</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2025/6/11</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2025/6/11</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lang="zh-CN" altLang="en-US" smtClean="0"/>
              <a:t>单击此处编辑标题</a:t>
            </a:r>
            <a:endParaRPr lang="zh-CN" altLang="en-US"/>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dirty="0"/>
              <a:t>单击此处编辑母版文本样式</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ags" Target="../tags/tag2.xml"/><Relationship Id="rId18" Type="http://schemas.openxmlformats.org/officeDocument/2006/relationships/tags" Target="../tags/tag7.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17" Type="http://schemas.openxmlformats.org/officeDocument/2006/relationships/tags" Target="../tags/tag6.xml"/><Relationship Id="rId2" Type="http://schemas.openxmlformats.org/officeDocument/2006/relationships/slideLayout" Target="../slideLayouts/slideLayout14.xml"/><Relationship Id="rId16" Type="http://schemas.openxmlformats.org/officeDocument/2006/relationships/tags" Target="../tags/tag5.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tags" Target="../tags/tag4.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tags" Target="../tags/tag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slow">
    <p:fade/>
  </p:transition>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custDataLst>
              <p:tags r:id="rId14"/>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p>
        </p:txBody>
      </p:sp>
      <p:sp>
        <p:nvSpPr>
          <p:cNvPr id="3" name="文本占位符 2"/>
          <p:cNvSpPr>
            <a:spLocks noGrp="1"/>
          </p:cNvSpPr>
          <p:nvPr>
            <p:ph type="body" idx="1"/>
            <p:custDataLst>
              <p:tags r:id="rId15"/>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16"/>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defRPr>
            </a:lvl1pPr>
          </a:lstStyle>
          <a:p>
            <a:fld id="{760FBDFE-C587-4B4C-A407-44438C67B59E}" type="datetimeFigureOut">
              <a:rPr lang="zh-CN" altLang="en-US" smtClean="0"/>
              <a:t>2025/6/11</a:t>
            </a:fld>
            <a:endParaRPr lang="zh-CN" altLang="en-US"/>
          </a:p>
        </p:txBody>
      </p:sp>
      <p:sp>
        <p:nvSpPr>
          <p:cNvPr id="5" name="页脚占位符 4"/>
          <p:cNvSpPr>
            <a:spLocks noGrp="1"/>
          </p:cNvSpPr>
          <p:nvPr>
            <p:ph type="ftr" sz="quarter" idx="3"/>
            <p:custDataLst>
              <p:tags r:id="rId17"/>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8"/>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defRPr>
            </a:lvl1pPr>
          </a:lstStyle>
          <a:p>
            <a:fld id="{49AE70B2-8BF9-45C0-BB95-33D1B9D3A854}" type="slidenum">
              <a:rPr lang="zh-CN" altLang="en-US" smtClean="0"/>
              <a:t>‹#›</a:t>
            </a:fld>
            <a:endParaRPr lang="zh-CN" altLang="en-US" dirty="0"/>
          </a:p>
        </p:txBody>
      </p:sp>
    </p:spTree>
    <p:custDataLst>
      <p:tags r:id="rId13"/>
    </p:custData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914400" rtl="0" eaLnBrk="1" fontAlgn="auto" latinLnBrk="0" hangingPunct="1">
        <a:lnSpc>
          <a:spcPct val="100000"/>
        </a:lnSpc>
        <a:spcBef>
          <a:spcPct val="0"/>
        </a:spcBef>
        <a:buNone/>
        <a:defRPr sz="3600" b="0" u="none" strike="noStrike" kern="1200" cap="none" spc="300" normalizeH="0" baseline="0">
          <a:solidFill>
            <a:schemeClr val="tx1">
              <a:lumMod val="85000"/>
              <a:lumOff val="15000"/>
            </a:schemeClr>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1.xml"/><Relationship Id="rId1" Type="http://schemas.openxmlformats.org/officeDocument/2006/relationships/tags" Target="../tags/tag64.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1.xml"/><Relationship Id="rId1" Type="http://schemas.openxmlformats.org/officeDocument/2006/relationships/tags" Target="../tags/tag6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1.xml"/><Relationship Id="rId1" Type="http://schemas.openxmlformats.org/officeDocument/2006/relationships/tags" Target="../tags/tag6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1.xml"/><Relationship Id="rId1" Type="http://schemas.openxmlformats.org/officeDocument/2006/relationships/tags" Target="../tags/tag6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1.xml"/><Relationship Id="rId1" Type="http://schemas.openxmlformats.org/officeDocument/2006/relationships/tags" Target="../tags/tag6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1.xml"/><Relationship Id="rId1" Type="http://schemas.openxmlformats.org/officeDocument/2006/relationships/tags" Target="../tags/tag6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1.xml"/><Relationship Id="rId1" Type="http://schemas.openxmlformats.org/officeDocument/2006/relationships/tags" Target="../tags/tag70.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1.xml"/><Relationship Id="rId1" Type="http://schemas.openxmlformats.org/officeDocument/2006/relationships/tags" Target="../tags/tag7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1.xml"/><Relationship Id="rId1" Type="http://schemas.openxmlformats.org/officeDocument/2006/relationships/tags" Target="../tags/tag7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1.xml"/><Relationship Id="rId1" Type="http://schemas.openxmlformats.org/officeDocument/2006/relationships/tags" Target="../tags/tag7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1.xml"/><Relationship Id="rId1" Type="http://schemas.openxmlformats.org/officeDocument/2006/relationships/tags" Target="../tags/tag74.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1.xml"/><Relationship Id="rId1" Type="http://schemas.openxmlformats.org/officeDocument/2006/relationships/tags" Target="../tags/tag75.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1.xml"/><Relationship Id="rId1" Type="http://schemas.openxmlformats.org/officeDocument/2006/relationships/tags" Target="../tags/tag7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1.xml"/><Relationship Id="rId1" Type="http://schemas.openxmlformats.org/officeDocument/2006/relationships/tags" Target="../tags/tag7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1.xml"/><Relationship Id="rId1" Type="http://schemas.openxmlformats.org/officeDocument/2006/relationships/tags" Target="../tags/tag7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1.xml"/><Relationship Id="rId1" Type="http://schemas.openxmlformats.org/officeDocument/2006/relationships/tags" Target="../tags/tag79.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80.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14.xml"/><Relationship Id="rId1" Type="http://schemas.openxmlformats.org/officeDocument/2006/relationships/tags" Target="../tags/tag81.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1.xml"/><Relationship Id="rId1" Type="http://schemas.openxmlformats.org/officeDocument/2006/relationships/tags" Target="../tags/tag82.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1.xml"/><Relationship Id="rId1" Type="http://schemas.openxmlformats.org/officeDocument/2006/relationships/tags" Target="../tags/tag8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1.xml"/><Relationship Id="rId1" Type="http://schemas.openxmlformats.org/officeDocument/2006/relationships/tags" Target="../tags/tag84.xml"/></Relationships>
</file>

<file path=ppt/slides/_rels/slide4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1.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1.xml"/><Relationship Id="rId1" Type="http://schemas.openxmlformats.org/officeDocument/2006/relationships/tags" Target="../tags/tag8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1.xml"/><Relationship Id="rId1" Type="http://schemas.openxmlformats.org/officeDocument/2006/relationships/tags" Target="../tags/tag86.xml"/></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1.xml"/><Relationship Id="rId1" Type="http://schemas.openxmlformats.org/officeDocument/2006/relationships/tags" Target="../tags/tag8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1.xml"/><Relationship Id="rId1" Type="http://schemas.openxmlformats.org/officeDocument/2006/relationships/tags" Target="../tags/tag88.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1.xml"/><Relationship Id="rId1" Type="http://schemas.openxmlformats.org/officeDocument/2006/relationships/tags" Target="../tags/tag89.xml"/></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1.xml"/><Relationship Id="rId1" Type="http://schemas.openxmlformats.org/officeDocument/2006/relationships/tags" Target="../tags/tag90.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1.xml"/><Relationship Id="rId1" Type="http://schemas.openxmlformats.org/officeDocument/2006/relationships/tags" Target="../tags/tag9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1.xml"/><Relationship Id="rId1" Type="http://schemas.openxmlformats.org/officeDocument/2006/relationships/tags" Target="../tags/tag9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4.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1.xml"/><Relationship Id="rId1" Type="http://schemas.openxmlformats.org/officeDocument/2006/relationships/tags" Target="../tags/tag9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6.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1.xml"/><Relationship Id="rId1" Type="http://schemas.openxmlformats.org/officeDocument/2006/relationships/tags" Target="../tags/tag94.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 name="TextBox 23"/>
          <p:cNvSpPr txBox="1"/>
          <p:nvPr/>
        </p:nvSpPr>
        <p:spPr>
          <a:xfrm>
            <a:off x="4605338" y="3440113"/>
            <a:ext cx="2987675" cy="450850"/>
          </a:xfrm>
          <a:prstGeom prst="rect">
            <a:avLst/>
          </a:prstGeom>
          <a:noFill/>
        </p:spPr>
        <p:txBody>
          <a:bodyPr wrap="none" lIns="121884" tIns="60941" rIns="121884" bIns="60941" rtlCol="0">
            <a:spAutoFit/>
          </a:bodyPr>
          <a:lstStyle/>
          <a:p>
            <a:pPr fontAlgn="auto"/>
            <a:r>
              <a:rPr lang="zh-CN" altLang="en-US" sz="2135" noProof="1">
                <a:solidFill>
                  <a:schemeClr val="tx1">
                    <a:lumMod val="75000"/>
                    <a:lumOff val="25000"/>
                  </a:schemeClr>
                </a:solidFill>
                <a:latin typeface="微软雅黑" panose="020B0503020204020204" pitchFamily="34" charset="-122"/>
                <a:ea typeface="微软雅黑" panose="020B0503020204020204" pitchFamily="34" charset="-122"/>
                <a:cs typeface="+mn-cs"/>
              </a:rPr>
              <a:t>在此输入您的学校名字</a:t>
            </a:r>
            <a:endParaRPr lang="zh-CN" altLang="en-US" sz="21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20" name="直接连接符 19"/>
          <p:cNvCxnSpPr/>
          <p:nvPr/>
        </p:nvCxnSpPr>
        <p:spPr>
          <a:xfrm flipH="1">
            <a:off x="2081213" y="3665538"/>
            <a:ext cx="2524125" cy="0"/>
          </a:xfrm>
          <a:prstGeom prst="line">
            <a:avLst/>
          </a:prstGeom>
          <a:ln>
            <a:solidFill>
              <a:schemeClr val="tx1">
                <a:lumMod val="75000"/>
                <a:lumOff val="25000"/>
              </a:schemeClr>
            </a:solidFill>
            <a:prstDash val="lgDash"/>
          </a:ln>
        </p:spPr>
        <p:style>
          <a:lnRef idx="1">
            <a:schemeClr val="accent1"/>
          </a:lnRef>
          <a:fillRef idx="0">
            <a:schemeClr val="accent1"/>
          </a:fillRef>
          <a:effectRef idx="0">
            <a:schemeClr val="accent1"/>
          </a:effectRef>
          <a:fontRef idx="minor">
            <a:schemeClr val="tx1"/>
          </a:fontRef>
        </p:style>
      </p:cxnSp>
      <p:sp>
        <p:nvSpPr>
          <p:cNvPr id="18" name="TextBox 28"/>
          <p:cNvSpPr txBox="1"/>
          <p:nvPr/>
        </p:nvSpPr>
        <p:spPr>
          <a:xfrm>
            <a:off x="-635" y="1789430"/>
            <a:ext cx="12193270" cy="2563495"/>
          </a:xfrm>
          <a:prstGeom prst="rect">
            <a:avLst/>
          </a:prstGeom>
          <a:noFill/>
          <a:ln w="9525">
            <a:noFill/>
          </a:ln>
        </p:spPr>
        <p:txBody>
          <a:bodyPr wrap="square" lIns="121884" tIns="60941" rIns="121884" bIns="60941" anchor="t" anchorCtr="0"/>
          <a:lstStyle/>
          <a:p>
            <a:pPr algn="ctr"/>
            <a:r>
              <a:rPr lang="zh-CN" sz="6600" b="1" dirty="0" smtClean="0">
                <a:solidFill>
                  <a:schemeClr val="tx2"/>
                </a:solidFill>
                <a:latin typeface="华文中宋" panose="02010600040101010101" charset="-122"/>
                <a:ea typeface="华文中宋" panose="02010600040101010101" charset="-122"/>
                <a:cs typeface="华文中宋" panose="02010600040101010101" charset="-122"/>
              </a:rPr>
              <a:t>七</a:t>
            </a:r>
            <a:r>
              <a:rPr lang="zh-CN" sz="6600" b="1" dirty="0">
                <a:solidFill>
                  <a:schemeClr val="tx2"/>
                </a:solidFill>
                <a:latin typeface="华文中宋" panose="02010600040101010101" charset="-122"/>
                <a:ea typeface="华文中宋" panose="02010600040101010101" charset="-122"/>
                <a:cs typeface="华文中宋" panose="02010600040101010101" charset="-122"/>
              </a:rPr>
              <a:t>年级下册历史</a:t>
            </a:r>
          </a:p>
          <a:p>
            <a:pPr algn="ctr"/>
            <a:r>
              <a:rPr lang="zh-CN" sz="6600" b="1" dirty="0">
                <a:solidFill>
                  <a:schemeClr val="tx2"/>
                </a:solidFill>
                <a:latin typeface="华文中宋" panose="02010600040101010101" charset="-122"/>
                <a:ea typeface="华文中宋" panose="02010600040101010101" charset="-122"/>
                <a:cs typeface="华文中宋" panose="02010600040101010101" charset="-122"/>
              </a:rPr>
              <a:t>复习重要考点清单</a:t>
            </a:r>
          </a:p>
        </p:txBody>
      </p:sp>
      <p:sp>
        <p:nvSpPr>
          <p:cNvPr id="12298" name="文本框 3"/>
          <p:cNvSpPr txBox="1"/>
          <p:nvPr/>
        </p:nvSpPr>
        <p:spPr>
          <a:xfrm>
            <a:off x="2317750" y="981075"/>
            <a:ext cx="4064000" cy="368300"/>
          </a:xfrm>
          <a:prstGeom prst="rect">
            <a:avLst/>
          </a:prstGeom>
          <a:noFill/>
          <a:ln w="9525">
            <a:noFill/>
          </a:ln>
        </p:spPr>
        <p:txBody>
          <a:bodyPr wrap="square" anchor="t" anchorCtr="0">
            <a:spAutoFit/>
          </a:bodyPr>
          <a:lstStyle/>
          <a:p>
            <a:endParaRPr lang="zh-CN" altLang="en-US">
              <a:latin typeface="Arial" panose="020B0604020202020204" pitchFamily="34" charset="0"/>
              <a:ea typeface="张海山锐线体简" panose="02000000000000000000" charset="-122"/>
            </a:endParaRPr>
          </a:p>
        </p:txBody>
      </p:sp>
    </p:spTree>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 name="TextBox 23"/>
          <p:cNvSpPr txBox="1"/>
          <p:nvPr/>
        </p:nvSpPr>
        <p:spPr>
          <a:xfrm>
            <a:off x="4605338" y="2932113"/>
            <a:ext cx="2987675" cy="450850"/>
          </a:xfrm>
          <a:prstGeom prst="rect">
            <a:avLst/>
          </a:prstGeom>
          <a:noFill/>
        </p:spPr>
        <p:txBody>
          <a:bodyPr wrap="none" lIns="121884" tIns="60941" rIns="121884" bIns="60941" rtlCol="0">
            <a:spAutoFit/>
          </a:bodyPr>
          <a:lstStyle/>
          <a:p>
            <a:pPr fontAlgn="auto"/>
            <a:r>
              <a:rPr lang="zh-CN" altLang="en-US" sz="2135" noProof="1">
                <a:solidFill>
                  <a:schemeClr val="tx1">
                    <a:lumMod val="75000"/>
                    <a:lumOff val="25000"/>
                  </a:schemeClr>
                </a:solidFill>
                <a:latin typeface="微软雅黑" panose="020B0503020204020204" pitchFamily="34" charset="-122"/>
                <a:ea typeface="微软雅黑" panose="020B0503020204020204" pitchFamily="34" charset="-122"/>
                <a:cs typeface="+mn-cs"/>
              </a:rPr>
              <a:t>在此输入您的学校名字</a:t>
            </a:r>
            <a:endParaRPr lang="zh-CN" altLang="en-US" sz="21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984885" y="1479550"/>
            <a:ext cx="10229215" cy="1782445"/>
          </a:xfrm>
          <a:prstGeom prst="rect">
            <a:avLst/>
          </a:prstGeom>
          <a:noFill/>
          <a:ln w="9525">
            <a:noFill/>
          </a:ln>
        </p:spPr>
        <p:txBody>
          <a:bodyPr wrap="square" lIns="121884" tIns="60941" rIns="121884" bIns="60941" anchor="t" anchorCtr="0">
            <a:spAutoFit/>
          </a:bodyPr>
          <a:lstStyle/>
          <a:p>
            <a:pPr algn="ctr"/>
            <a:r>
              <a:rPr lang="zh-CN" sz="5400" b="1">
                <a:solidFill>
                  <a:schemeClr val="tx2"/>
                </a:solidFill>
                <a:latin typeface="华文中宋" panose="02010600040101010101" charset="-122"/>
                <a:ea typeface="华文中宋" panose="02010600040101010101" charset="-122"/>
                <a:cs typeface="华文中宋" panose="02010600040101010101" charset="-122"/>
                <a:sym typeface="张海山锐线体简" panose="02000000000000000000" charset="-122"/>
              </a:rPr>
              <a:t>第一单元 </a:t>
            </a:r>
          </a:p>
          <a:p>
            <a:pPr algn="ctr"/>
            <a:r>
              <a:rPr lang="zh-CN" sz="5400" b="1">
                <a:solidFill>
                  <a:schemeClr val="tx2"/>
                </a:solidFill>
                <a:latin typeface="华文中宋" panose="02010600040101010101" charset="-122"/>
                <a:ea typeface="华文中宋" panose="02010600040101010101" charset="-122"/>
                <a:cs typeface="华文中宋" panose="02010600040101010101" charset="-122"/>
                <a:sym typeface="张海山锐线体简" panose="02000000000000000000" charset="-122"/>
              </a:rPr>
              <a:t>隋唐时期：繁荣与开放的时代</a:t>
            </a:r>
            <a:endParaRPr lang="zh-CN" altLang="en-US" sz="5400" b="1" dirty="0">
              <a:solidFill>
                <a:schemeClr val="tx2"/>
              </a:solidFill>
              <a:latin typeface="华文中宋" panose="02010600040101010101" charset="-122"/>
              <a:ea typeface="华文中宋" panose="02010600040101010101" charset="-122"/>
              <a:cs typeface="华文中宋" panose="02010600040101010101" charset="-122"/>
              <a:sym typeface="张海山锐线体简" panose="02000000000000000000" charset="-122"/>
            </a:endParaRPr>
          </a:p>
        </p:txBody>
      </p:sp>
      <p:cxnSp>
        <p:nvCxnSpPr>
          <p:cNvPr id="17" name="直接连接符 16"/>
          <p:cNvCxnSpPr/>
          <p:nvPr/>
        </p:nvCxnSpPr>
        <p:spPr>
          <a:xfrm flipH="1">
            <a:off x="7546975" y="3157538"/>
            <a:ext cx="2524125" cy="0"/>
          </a:xfrm>
          <a:prstGeom prst="line">
            <a:avLst/>
          </a:prstGeom>
          <a:ln>
            <a:solidFill>
              <a:schemeClr val="tx1">
                <a:lumMod val="75000"/>
                <a:lumOff val="25000"/>
              </a:schemeClr>
            </a:solidFill>
            <a:prstDash val="lgDash"/>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2081213" y="3157538"/>
            <a:ext cx="2524125" cy="0"/>
          </a:xfrm>
          <a:prstGeom prst="line">
            <a:avLst/>
          </a:prstGeom>
          <a:ln>
            <a:solidFill>
              <a:schemeClr val="tx1">
                <a:lumMod val="75000"/>
                <a:lumOff val="25000"/>
              </a:schemeClr>
            </a:solidFill>
            <a:prstDash val="lgDash"/>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2" name="文本框 1"/>
          <p:cNvSpPr txBox="1"/>
          <p:nvPr/>
        </p:nvSpPr>
        <p:spPr>
          <a:xfrm>
            <a:off x="0" y="-635"/>
            <a:ext cx="12192000" cy="7209790"/>
          </a:xfrm>
          <a:prstGeom prst="rect">
            <a:avLst/>
          </a:prstGeom>
          <a:noFill/>
        </p:spPr>
        <p:txBody>
          <a:bodyPr wrap="square" rtlCol="0" anchor="t">
            <a:noAutofit/>
          </a:bodyPr>
          <a:lstStyle/>
          <a:p>
            <a:pPr algn="ctr">
              <a:lnSpc>
                <a:spcPct val="130000"/>
              </a:lnSpc>
            </a:pPr>
            <a:r>
              <a:rPr lang="zh-CN" altLang="en-US" sz="2800" b="1" spc="300" dirty="0" smtClean="0">
                <a:solidFill>
                  <a:schemeClr val="tx2"/>
                </a:solidFill>
                <a:latin typeface="华文中宋" panose="02010600040101010101" charset="-122"/>
                <a:ea typeface="华文中宋" panose="02010600040101010101" charset="-122"/>
                <a:cs typeface="华文中宋" panose="02010600040101010101" charset="-122"/>
                <a:sym typeface="+mn-ea"/>
              </a:rPr>
              <a:t>第</a:t>
            </a:r>
            <a:r>
              <a:rPr lang="en-US" altLang="zh-CN" sz="2800" b="1" spc="300" dirty="0" smtClean="0">
                <a:solidFill>
                  <a:schemeClr val="tx2"/>
                </a:solidFill>
                <a:latin typeface="华文中宋" panose="02010600040101010101" charset="-122"/>
                <a:ea typeface="华文中宋" panose="02010600040101010101" charset="-122"/>
                <a:cs typeface="华文中宋" panose="02010600040101010101" charset="-122"/>
                <a:sym typeface="+mn-ea"/>
              </a:rPr>
              <a:t>1</a:t>
            </a:r>
            <a:r>
              <a:rPr lang="zh-CN" altLang="en-US" sz="2800" b="1" spc="300" dirty="0" smtClean="0">
                <a:solidFill>
                  <a:schemeClr val="tx2"/>
                </a:solidFill>
                <a:latin typeface="华文中宋" panose="02010600040101010101" charset="-122"/>
                <a:ea typeface="华文中宋" panose="02010600040101010101" charset="-122"/>
                <a:cs typeface="华文中宋" panose="02010600040101010101" charset="-122"/>
                <a:sym typeface="+mn-ea"/>
              </a:rPr>
              <a:t>课</a:t>
            </a:r>
            <a:r>
              <a:rPr lang="en-US" altLang="zh-CN" sz="2800" b="1" spc="300" dirty="0" smtClean="0">
                <a:solidFill>
                  <a:schemeClr val="tx2"/>
                </a:solidFill>
                <a:latin typeface="华文中宋" panose="02010600040101010101" charset="-122"/>
                <a:ea typeface="华文中宋" panose="02010600040101010101" charset="-122"/>
                <a:cs typeface="华文中宋" panose="02010600040101010101" charset="-122"/>
                <a:sym typeface="+mn-ea"/>
              </a:rPr>
              <a:t> </a:t>
            </a:r>
            <a:r>
              <a:rPr lang="zh-CN" altLang="en-US" sz="2800" b="1" spc="300" dirty="0" smtClean="0">
                <a:solidFill>
                  <a:schemeClr val="tx2"/>
                </a:solidFill>
                <a:latin typeface="华文中宋" panose="02010600040101010101" charset="-122"/>
                <a:ea typeface="华文中宋" panose="02010600040101010101" charset="-122"/>
                <a:cs typeface="华文中宋" panose="02010600040101010101" charset="-122"/>
                <a:sym typeface="+mn-ea"/>
              </a:rPr>
              <a:t>隋朝的统一与灭亡</a:t>
            </a:r>
          </a:p>
          <a:p>
            <a:pPr algn="l">
              <a:lnSpc>
                <a:spcPct val="130000"/>
              </a:lnSpc>
            </a:pPr>
            <a:r>
              <a:rPr lang="en-US" altLang="zh-CN" sz="2800" b="1" spc="300" dirty="0" smtClean="0">
                <a:solidFill>
                  <a:schemeClr val="tx2"/>
                </a:solidFill>
                <a:latin typeface="华文中宋" panose="02010600040101010101" charset="-122"/>
                <a:ea typeface="华文中宋" panose="02010600040101010101" charset="-122"/>
                <a:cs typeface="华文中宋" panose="02010600040101010101" charset="-122"/>
                <a:sym typeface="+mn-ea"/>
              </a:rPr>
              <a:t>1.隋朝建立的基本情况（</a:t>
            </a:r>
            <a:r>
              <a:rPr lang="en-US" altLang="zh-CN" sz="2800" b="1" spc="300" dirty="0" smtClean="0">
                <a:solidFill>
                  <a:schemeClr val="tx2"/>
                </a:solidFill>
                <a:latin typeface="华文中宋" panose="02010600040101010101" charset="-122"/>
                <a:ea typeface="华文中宋" panose="02010600040101010101" charset="-122"/>
                <a:cs typeface="华文中宋" panose="02010600040101010101" charset="-122"/>
                <a:sym typeface="+mn-ea"/>
              </a:rPr>
              <a:t>时间</a:t>
            </a:r>
            <a:r>
              <a:rPr lang="zh-CN" altLang="en-US" sz="2800" b="1" spc="300" dirty="0" smtClean="0">
                <a:solidFill>
                  <a:schemeClr val="tx2"/>
                </a:solidFill>
                <a:latin typeface="华文中宋" panose="02010600040101010101" charset="-122"/>
                <a:ea typeface="华文中宋" panose="02010600040101010101" charset="-122"/>
                <a:cs typeface="华文中宋" panose="02010600040101010101" charset="-122"/>
                <a:sym typeface="+mn-ea"/>
              </a:rPr>
              <a:t>、</a:t>
            </a:r>
            <a:r>
              <a:rPr lang="en-US" altLang="zh-CN" sz="2800" b="1" spc="300" dirty="0" err="1" smtClean="0">
                <a:solidFill>
                  <a:schemeClr val="tx2"/>
                </a:solidFill>
                <a:latin typeface="华文中宋" panose="02010600040101010101" charset="-122"/>
                <a:ea typeface="华文中宋" panose="02010600040101010101" charset="-122"/>
                <a:cs typeface="华文中宋" panose="02010600040101010101" charset="-122"/>
                <a:sym typeface="+mn-ea"/>
              </a:rPr>
              <a:t>人物</a:t>
            </a:r>
            <a:r>
              <a:rPr lang="zh-CN" altLang="en-US" sz="2800" b="1" spc="300" dirty="0" smtClean="0">
                <a:solidFill>
                  <a:schemeClr val="tx2"/>
                </a:solidFill>
                <a:latin typeface="华文中宋" panose="02010600040101010101" charset="-122"/>
                <a:ea typeface="华文中宋" panose="02010600040101010101" charset="-122"/>
                <a:cs typeface="华文中宋" panose="02010600040101010101" charset="-122"/>
                <a:sym typeface="+mn-ea"/>
              </a:rPr>
              <a:t>、</a:t>
            </a:r>
            <a:r>
              <a:rPr lang="en-US" altLang="zh-CN" sz="2800" b="1" spc="300" dirty="0" err="1" smtClean="0">
                <a:solidFill>
                  <a:schemeClr val="tx2"/>
                </a:solidFill>
                <a:latin typeface="华文中宋" panose="02010600040101010101" charset="-122"/>
                <a:ea typeface="华文中宋" panose="02010600040101010101" charset="-122"/>
                <a:cs typeface="华文中宋" panose="02010600040101010101" charset="-122"/>
                <a:sym typeface="+mn-ea"/>
              </a:rPr>
              <a:t>都城</a:t>
            </a:r>
            <a:r>
              <a:rPr lang="en-US" altLang="zh-CN" sz="2800" b="1" spc="300" dirty="0" smtClean="0">
                <a:solidFill>
                  <a:schemeClr val="tx2"/>
                </a:solidFill>
                <a:latin typeface="华文中宋" panose="02010600040101010101" charset="-122"/>
                <a:ea typeface="华文中宋" panose="02010600040101010101" charset="-122"/>
                <a:cs typeface="华文中宋" panose="02010600040101010101" charset="-122"/>
                <a:sym typeface="+mn-ea"/>
              </a:rPr>
              <a:t>）：</a:t>
            </a:r>
          </a:p>
          <a:p>
            <a:pPr algn="l">
              <a:lnSpc>
                <a:spcPct val="130000"/>
              </a:lnSpc>
            </a:pPr>
            <a:r>
              <a:rPr lang="en-US" altLang="zh-CN" sz="2800" b="1" spc="300" noProof="1" smtClean="0">
                <a:solidFill>
                  <a:srgbClr val="FF0000"/>
                </a:solidFill>
                <a:latin typeface="楷体" panose="02010609060101010101" charset="-122"/>
                <a:ea typeface="楷体" panose="02010609060101010101" charset="-122"/>
                <a:cs typeface="楷体" panose="02010609060101010101" charset="-122"/>
              </a:rPr>
              <a:t>581</a:t>
            </a:r>
            <a:r>
              <a:rPr lang="zh-CN" altLang="en-US" sz="2800" b="1" spc="300" noProof="1" smtClean="0">
                <a:solidFill>
                  <a:srgbClr val="FF0000"/>
                </a:solidFill>
                <a:latin typeface="楷体" panose="02010609060101010101" charset="-122"/>
                <a:ea typeface="楷体" panose="02010609060101010101" charset="-122"/>
                <a:cs typeface="楷体" panose="02010609060101010101" charset="-122"/>
              </a:rPr>
              <a:t>年、杨坚、大兴</a:t>
            </a:r>
          </a:p>
          <a:p>
            <a:pPr algn="l">
              <a:lnSpc>
                <a:spcPct val="130000"/>
              </a:lnSpc>
            </a:pPr>
            <a:r>
              <a:rPr lang="en-US" altLang="zh-CN" sz="2800" b="1" spc="300" dirty="0" smtClean="0">
                <a:solidFill>
                  <a:schemeClr val="tx2"/>
                </a:solidFill>
                <a:latin typeface="华文中宋" panose="02010600040101010101" charset="-122"/>
                <a:ea typeface="华文中宋" panose="02010600040101010101" charset="-122"/>
                <a:cs typeface="华文中宋" panose="02010600040101010101" charset="-122"/>
                <a:sym typeface="+mn-ea"/>
              </a:rPr>
              <a:t>2.隋朝统一全国</a:t>
            </a:r>
            <a:r>
              <a:rPr lang="zh-CN" altLang="en-US" sz="2800" b="1" spc="300" dirty="0" smtClean="0">
                <a:solidFill>
                  <a:schemeClr val="tx2"/>
                </a:solidFill>
                <a:latin typeface="华文中宋" panose="02010600040101010101" charset="-122"/>
                <a:ea typeface="华文中宋" panose="02010600040101010101" charset="-122"/>
                <a:cs typeface="华文中宋" panose="02010600040101010101" charset="-122"/>
                <a:sym typeface="+mn-ea"/>
              </a:rPr>
              <a:t>的时间及事件</a:t>
            </a:r>
            <a:r>
              <a:rPr lang="en-US" altLang="zh-CN" sz="2800" b="1" spc="300" dirty="0" smtClean="0">
                <a:solidFill>
                  <a:schemeClr val="tx2"/>
                </a:solidFill>
                <a:latin typeface="华文中宋" panose="02010600040101010101" charset="-122"/>
                <a:ea typeface="华文中宋" panose="02010600040101010101" charset="-122"/>
                <a:cs typeface="华文中宋" panose="02010600040101010101" charset="-122"/>
                <a:sym typeface="+mn-ea"/>
              </a:rPr>
              <a:t>？</a:t>
            </a:r>
          </a:p>
          <a:p>
            <a:pPr algn="l">
              <a:lnSpc>
                <a:spcPct val="130000"/>
              </a:lnSpc>
              <a:buClrTx/>
              <a:buSzTx/>
              <a:buFontTx/>
            </a:pPr>
            <a:r>
              <a:rPr lang="en-US" altLang="zh-CN" sz="2800" b="1" spc="300" dirty="0" smtClean="0">
                <a:solidFill>
                  <a:srgbClr val="FF0000"/>
                </a:solidFill>
                <a:latin typeface="楷体" panose="02010609060101010101" charset="-122"/>
                <a:ea typeface="楷体" panose="02010609060101010101" charset="-122"/>
                <a:cs typeface="楷体" panose="02010609060101010101" charset="-122"/>
                <a:sym typeface="+mn-ea"/>
              </a:rPr>
              <a:t>589年灭</a:t>
            </a:r>
            <a:r>
              <a:rPr lang="en-US" altLang="zh-CN" sz="2800" b="1" spc="300" noProof="1" smtClean="0">
                <a:solidFill>
                  <a:srgbClr val="FF0000"/>
                </a:solidFill>
                <a:latin typeface="楷体" panose="02010609060101010101" charset="-122"/>
                <a:ea typeface="楷体" panose="02010609060101010101" charset="-122"/>
                <a:cs typeface="楷体" panose="02010609060101010101" charset="-122"/>
              </a:rPr>
              <a:t>陈</a:t>
            </a:r>
          </a:p>
          <a:p>
            <a:pPr algn="l">
              <a:lnSpc>
                <a:spcPct val="130000"/>
              </a:lnSpc>
            </a:pPr>
            <a:r>
              <a:rPr lang="en-US" altLang="zh-CN" sz="2800" b="1" spc="300" dirty="0" smtClean="0">
                <a:solidFill>
                  <a:schemeClr val="tx2"/>
                </a:solidFill>
                <a:latin typeface="华文中宋" panose="02010600040101010101" charset="-122"/>
                <a:ea typeface="华文中宋" panose="02010600040101010101" charset="-122"/>
                <a:cs typeface="华文中宋" panose="02010600040101010101" charset="-122"/>
                <a:sym typeface="+mn-ea"/>
              </a:rPr>
              <a:t>3.隋朝统一的意义</a:t>
            </a:r>
            <a:r>
              <a:rPr lang="zh-CN" altLang="en-US" sz="2800" b="1" spc="300" dirty="0" smtClean="0">
                <a:solidFill>
                  <a:schemeClr val="tx2"/>
                </a:solidFill>
                <a:latin typeface="华文中宋" panose="02010600040101010101" charset="-122"/>
                <a:ea typeface="华文中宋" panose="02010600040101010101" charset="-122"/>
                <a:cs typeface="华文中宋" panose="02010600040101010101" charset="-122"/>
                <a:sym typeface="+mn-ea"/>
              </a:rPr>
              <a:t>？</a:t>
            </a:r>
            <a:endParaRPr lang="en-US" altLang="zh-CN" sz="2800" b="1" spc="300" dirty="0" smtClean="0">
              <a:solidFill>
                <a:schemeClr val="tx2"/>
              </a:solidFill>
              <a:latin typeface="华文中宋" panose="02010600040101010101" charset="-122"/>
              <a:ea typeface="华文中宋" panose="02010600040101010101" charset="-122"/>
              <a:cs typeface="华文中宋" panose="02010600040101010101" charset="-122"/>
              <a:sym typeface="+mn-ea"/>
            </a:endParaRPr>
          </a:p>
          <a:p>
            <a:pPr algn="l">
              <a:lnSpc>
                <a:spcPct val="130000"/>
              </a:lnSpc>
              <a:buClrTx/>
              <a:buSzTx/>
              <a:buFontTx/>
            </a:pPr>
            <a:r>
              <a:rPr lang="en-US" altLang="zh-CN" sz="2800" b="1" spc="300" noProof="1" smtClean="0">
                <a:solidFill>
                  <a:srgbClr val="FF0000"/>
                </a:solidFill>
                <a:latin typeface="楷体" panose="02010609060101010101" charset="-122"/>
                <a:ea typeface="楷体" panose="02010609060101010101" charset="-122"/>
                <a:cs typeface="楷体" panose="02010609060101010101" charset="-122"/>
              </a:rPr>
              <a:t>①结束了长期分裂局面，②顺应了民族交融的大趋势，③进一步促进了南北方经济、文化的交流和发展。</a:t>
            </a:r>
          </a:p>
          <a:p>
            <a:pPr algn="l">
              <a:lnSpc>
                <a:spcPct val="130000"/>
              </a:lnSpc>
            </a:pPr>
            <a:r>
              <a:rPr lang="en-US" altLang="zh-CN" sz="2800" b="1" spc="300" dirty="0" smtClean="0">
                <a:solidFill>
                  <a:schemeClr val="tx2"/>
                </a:solidFill>
                <a:latin typeface="华文中宋" panose="02010600040101010101" charset="-122"/>
                <a:ea typeface="华文中宋" panose="02010600040101010101" charset="-122"/>
                <a:cs typeface="华文中宋" panose="02010600040101010101" charset="-122"/>
                <a:sym typeface="+mn-ea"/>
              </a:rPr>
              <a:t>4.</a:t>
            </a:r>
            <a:r>
              <a:rPr lang="zh-CN" altLang="en-US" sz="2800" b="1" spc="300" dirty="0" smtClean="0">
                <a:solidFill>
                  <a:schemeClr val="tx2"/>
                </a:solidFill>
                <a:latin typeface="华文中宋" panose="02010600040101010101" charset="-122"/>
                <a:ea typeface="华文中宋" panose="02010600040101010101" charset="-122"/>
                <a:cs typeface="华文中宋" panose="02010600040101010101" charset="-122"/>
                <a:sym typeface="+mn-ea"/>
              </a:rPr>
              <a:t>说一说</a:t>
            </a:r>
            <a:r>
              <a:rPr lang="en-US" altLang="zh-CN" sz="2800" b="1" spc="300" dirty="0" err="1" smtClean="0">
                <a:solidFill>
                  <a:schemeClr val="tx2"/>
                </a:solidFill>
                <a:latin typeface="华文中宋" panose="02010600040101010101" charset="-122"/>
                <a:ea typeface="华文中宋" panose="02010600040101010101" charset="-122"/>
                <a:cs typeface="华文中宋" panose="02010600040101010101" charset="-122"/>
                <a:sym typeface="+mn-ea"/>
              </a:rPr>
              <a:t>隋朝大运河的</a:t>
            </a:r>
            <a:r>
              <a:rPr lang="zh-CN" altLang="en-US" sz="2800" b="1" spc="300" dirty="0" smtClean="0">
                <a:solidFill>
                  <a:schemeClr val="tx2"/>
                </a:solidFill>
                <a:latin typeface="华文中宋" panose="02010600040101010101" charset="-122"/>
                <a:ea typeface="华文中宋" panose="02010600040101010101" charset="-122"/>
                <a:cs typeface="华文中宋" panose="02010600040101010101" charset="-122"/>
                <a:sym typeface="+mn-ea"/>
              </a:rPr>
              <a:t>概况：三四五</a:t>
            </a:r>
          </a:p>
          <a:p>
            <a:pPr algn="l">
              <a:lnSpc>
                <a:spcPct val="130000"/>
              </a:lnSpc>
              <a:buClrTx/>
              <a:buSzTx/>
              <a:buFontTx/>
            </a:pPr>
            <a:r>
              <a:rPr lang="en-US" altLang="zh-CN" sz="2800" b="1" spc="300" noProof="1" smtClean="0">
                <a:solidFill>
                  <a:srgbClr val="FF0000"/>
                </a:solidFill>
                <a:latin typeface="楷体" panose="02010609060101010101" charset="-122"/>
                <a:ea typeface="楷体" panose="02010609060101010101" charset="-122"/>
                <a:cs typeface="楷体" panose="02010609060101010101" charset="-122"/>
              </a:rPr>
              <a:t>三段：以洛阳为中心，北达涿郡（今北京），南至余杭郡（今杭州）</a:t>
            </a:r>
          </a:p>
          <a:p>
            <a:pPr algn="l">
              <a:lnSpc>
                <a:spcPct val="130000"/>
              </a:lnSpc>
              <a:buClrTx/>
              <a:buSzTx/>
              <a:buFontTx/>
            </a:pPr>
            <a:r>
              <a:rPr lang="en-US" altLang="zh-CN" sz="2800" b="1" spc="300" noProof="1" smtClean="0">
                <a:solidFill>
                  <a:srgbClr val="FF0000"/>
                </a:solidFill>
                <a:latin typeface="楷体" panose="02010609060101010101" charset="-122"/>
                <a:ea typeface="楷体" panose="02010609060101010101" charset="-122"/>
                <a:cs typeface="楷体" panose="02010609060101010101" charset="-122"/>
              </a:rPr>
              <a:t>四段：永济渠、通济渠、邗沟、江南河</a:t>
            </a:r>
          </a:p>
          <a:p>
            <a:pPr algn="l">
              <a:lnSpc>
                <a:spcPct val="130000"/>
              </a:lnSpc>
              <a:buClrTx/>
              <a:buSzTx/>
              <a:buFontTx/>
            </a:pPr>
            <a:r>
              <a:rPr lang="en-US" altLang="zh-CN" sz="2800" b="1" spc="300" noProof="1" smtClean="0">
                <a:solidFill>
                  <a:srgbClr val="FF0000"/>
                </a:solidFill>
                <a:latin typeface="楷体" panose="02010609060101010101" charset="-122"/>
                <a:ea typeface="楷体" panose="02010609060101010101" charset="-122"/>
                <a:cs typeface="楷体" panose="02010609060101010101" charset="-122"/>
              </a:rPr>
              <a:t>五河：海河、黄河、淮水、长江、钱塘江</a:t>
            </a:r>
          </a:p>
          <a:p>
            <a:pPr algn="l">
              <a:lnSpc>
                <a:spcPct val="120000"/>
              </a:lnSpc>
            </a:pPr>
            <a:endParaRPr lang="zh-CN" altLang="en-US" sz="2800" b="1" spc="300" noProof="1" smtClean="0">
              <a:solidFill>
                <a:srgbClr val="C00000"/>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blinds(horizontal)">
                                      <p:cBhvr>
                                        <p:cTn id="7" dur="500"/>
                                        <p:tgtEl>
                                          <p:spTgt spid="2">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4" end="4"/>
                                            </p:txEl>
                                          </p:spTgt>
                                        </p:tgtEl>
                                        <p:attrNameLst>
                                          <p:attrName>style.visibility</p:attrName>
                                        </p:attrNameLst>
                                      </p:cBhvr>
                                      <p:to>
                                        <p:strVal val="visible"/>
                                      </p:to>
                                    </p:set>
                                    <p:animEffect transition="in" filter="blinds(horizontal)">
                                      <p:cBhvr>
                                        <p:cTn id="12" dur="500"/>
                                        <p:tgtEl>
                                          <p:spTgt spid="2">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6" end="6"/>
                                            </p:txEl>
                                          </p:spTgt>
                                        </p:tgtEl>
                                        <p:attrNameLst>
                                          <p:attrName>style.visibility</p:attrName>
                                        </p:attrNameLst>
                                      </p:cBhvr>
                                      <p:to>
                                        <p:strVal val="visible"/>
                                      </p:to>
                                    </p:set>
                                    <p:animEffect transition="in" filter="blinds(horizontal)">
                                      <p:cBhvr>
                                        <p:cTn id="17" dur="500"/>
                                        <p:tgtEl>
                                          <p:spTgt spid="2">
                                            <p:txEl>
                                              <p:pRg st="6" end="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
                                            <p:txEl>
                                              <p:pRg st="8" end="8"/>
                                            </p:txEl>
                                          </p:spTgt>
                                        </p:tgtEl>
                                        <p:attrNameLst>
                                          <p:attrName>style.visibility</p:attrName>
                                        </p:attrNameLst>
                                      </p:cBhvr>
                                      <p:to>
                                        <p:strVal val="visible"/>
                                      </p:to>
                                    </p:set>
                                    <p:animEffect transition="in" filter="blinds(horizontal)">
                                      <p:cBhvr>
                                        <p:cTn id="22" dur="500"/>
                                        <p:tgtEl>
                                          <p:spTgt spid="2">
                                            <p:txEl>
                                              <p:pRg st="8" end="8"/>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2">
                                            <p:txEl>
                                              <p:pRg st="9" end="9"/>
                                            </p:txEl>
                                          </p:spTgt>
                                        </p:tgtEl>
                                        <p:attrNameLst>
                                          <p:attrName>style.visibility</p:attrName>
                                        </p:attrNameLst>
                                      </p:cBhvr>
                                      <p:to>
                                        <p:strVal val="visible"/>
                                      </p:to>
                                    </p:set>
                                    <p:animEffect transition="in" filter="blinds(horizontal)">
                                      <p:cBhvr>
                                        <p:cTn id="25" dur="500"/>
                                        <p:tgtEl>
                                          <p:spTgt spid="2">
                                            <p:txEl>
                                              <p:pRg st="9" end="9"/>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2">
                                            <p:txEl>
                                              <p:pRg st="10" end="10"/>
                                            </p:txEl>
                                          </p:spTgt>
                                        </p:tgtEl>
                                        <p:attrNameLst>
                                          <p:attrName>style.visibility</p:attrName>
                                        </p:attrNameLst>
                                      </p:cBhvr>
                                      <p:to>
                                        <p:strVal val="visible"/>
                                      </p:to>
                                    </p:set>
                                    <p:animEffect transition="in" filter="blinds(horizontal)">
                                      <p:cBhvr>
                                        <p:cTn id="28"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2" name="文本框 1"/>
          <p:cNvSpPr txBox="1"/>
          <p:nvPr/>
        </p:nvSpPr>
        <p:spPr>
          <a:xfrm>
            <a:off x="635" y="0"/>
            <a:ext cx="12191365" cy="6808470"/>
          </a:xfrm>
          <a:prstGeom prst="rect">
            <a:avLst/>
          </a:prstGeom>
          <a:noFill/>
        </p:spPr>
        <p:txBody>
          <a:bodyPr wrap="square" rtlCol="0" anchor="t">
            <a:spAutoFit/>
          </a:bodyPr>
          <a:lstStyle/>
          <a:p>
            <a:pPr algn="l">
              <a:lnSpc>
                <a:spcPct val="13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5.隋朝大运河开通的</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目的、人物、地位和</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意义：</a:t>
            </a:r>
          </a:p>
          <a:p>
            <a:pPr algn="l">
              <a:lnSpc>
                <a:spcPct val="130000"/>
              </a:lnSpc>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目的：为了加强南北交通，巩固隋朝对全国的统治</a:t>
            </a:r>
            <a:endParaRPr lang="zh-CN" altLang="en-US" sz="2800" b="1" spc="300" noProof="1" smtClean="0">
              <a:solidFill>
                <a:srgbClr val="FF0000"/>
              </a:solidFill>
              <a:latin typeface="楷体" panose="02010609060101010101" charset="-122"/>
              <a:ea typeface="楷体" panose="02010609060101010101" charset="-122"/>
              <a:cs typeface="华文中宋" panose="02010600040101010101" charset="-122"/>
            </a:endParaRPr>
          </a:p>
          <a:p>
            <a:pPr algn="l">
              <a:lnSpc>
                <a:spcPct val="130000"/>
              </a:lnSpc>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人物：隋炀帝</a:t>
            </a:r>
          </a:p>
          <a:p>
            <a:pPr algn="l">
              <a:lnSpc>
                <a:spcPct val="130000"/>
              </a:lnSpc>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地位：当时世界上最长的运河。</a:t>
            </a:r>
          </a:p>
          <a:p>
            <a:pPr algn="l">
              <a:lnSpc>
                <a:spcPct val="130000"/>
              </a:lnSpc>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意义：①带动了沿河城市的繁荣与发展，②加强了南北地区政治、经济和文化上的交流，③有利于国家统一和民族交融。</a:t>
            </a:r>
          </a:p>
          <a:p>
            <a:pPr algn="l">
              <a:lnSpc>
                <a:spcPct val="13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6.科举制正式确立的标志</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及科举制的意义</a:t>
            </a:r>
            <a:endPar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endParaRPr>
          </a:p>
          <a:p>
            <a:pPr algn="l">
              <a:lnSpc>
                <a:spcPct val="130000"/>
              </a:lnSpc>
              <a:buClrTx/>
              <a:buSzTx/>
              <a:buNone/>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标志：隋炀帝时，设置进士科</a:t>
            </a:r>
          </a:p>
          <a:p>
            <a:pPr algn="l">
              <a:lnSpc>
                <a:spcPct val="130000"/>
              </a:lnSpc>
              <a:buClrTx/>
              <a:buSzTx/>
              <a:buNone/>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意义：①科举制度是我国古代选官制度的重大变革；②加强了朝廷在选官上的权力，使通过考试选拔官员的用人制度逐渐确立③扩大了统治基础；④促进了社会阶层流动；⑤提高了整个官僚队伍的文化素养。</a:t>
            </a:r>
          </a:p>
          <a:p>
            <a:pPr algn="l">
              <a:lnSpc>
                <a:spcPct val="130000"/>
              </a:lnSpc>
              <a:buClrTx/>
              <a:buSzTx/>
              <a:buNone/>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⑥科举制成为历朝选拔官员的主要制度，一直延续了1300年。</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blinds(horizontal)">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blinds(horizontal)">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blinds(horizontal)">
                                      <p:cBhvr>
                                        <p:cTn id="17" dur="5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blinds(horizontal)">
                                      <p:cBhvr>
                                        <p:cTn id="22" dur="500"/>
                                        <p:tgtEl>
                                          <p:spTgt spid="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Effect transition="in" filter="blinds(horizontal)">
                                      <p:cBhvr>
                                        <p:cTn id="27" dur="500"/>
                                        <p:tgtEl>
                                          <p:spTgt spid="2">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2">
                                            <p:txEl>
                                              <p:pRg st="7" end="7"/>
                                            </p:txEl>
                                          </p:spTgt>
                                        </p:tgtEl>
                                        <p:attrNameLst>
                                          <p:attrName>style.visibility</p:attrName>
                                        </p:attrNameLst>
                                      </p:cBhvr>
                                      <p:to>
                                        <p:strVal val="visible"/>
                                      </p:to>
                                    </p:set>
                                    <p:animEffect transition="in" filter="blinds(horizontal)">
                                      <p:cBhvr>
                                        <p:cTn id="32" dur="500"/>
                                        <p:tgtEl>
                                          <p:spTgt spid="2">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2">
                                            <p:txEl>
                                              <p:pRg st="8" end="8"/>
                                            </p:txEl>
                                          </p:spTgt>
                                        </p:tgtEl>
                                        <p:attrNameLst>
                                          <p:attrName>style.visibility</p:attrName>
                                        </p:attrNameLst>
                                      </p:cBhvr>
                                      <p:to>
                                        <p:strVal val="visible"/>
                                      </p:to>
                                    </p:set>
                                    <p:animEffect transition="in" filter="blinds(horizontal)">
                                      <p:cBhvr>
                                        <p:cTn id="37"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nvSpPr>
        <p:spPr>
          <a:xfrm>
            <a:off x="0" y="-635"/>
            <a:ext cx="12192000" cy="6858635"/>
          </a:xfrm>
          <a:prstGeom prst="rect">
            <a:avLst/>
          </a:prstGeom>
          <a:noFill/>
        </p:spPr>
        <p:txBody>
          <a:bodyPr wrap="square" rtlCol="0" anchor="t">
            <a:noAutofit/>
          </a:bodyPr>
          <a:lstStyle/>
          <a:p>
            <a:pPr algn="l">
              <a:lnSpc>
                <a:spcPct val="12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7.隋朝灭亡的根本原因</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及历史启示？</a:t>
            </a:r>
          </a:p>
          <a:p>
            <a:pPr algn="l">
              <a:lnSpc>
                <a:spcPct val="120000"/>
              </a:lnSpc>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根本原因：隋炀帝的残暴统治。</a:t>
            </a:r>
          </a:p>
          <a:p>
            <a:pPr algn="l">
              <a:lnSpc>
                <a:spcPct val="120000"/>
              </a:lnSpc>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启示：①得民心者得天下；②统治者应爱惜民力，以民为本。</a:t>
            </a:r>
            <a:endParaRPr lang="zh-CN" altLang="en-US" sz="2800" b="1" spc="300" smtClean="0">
              <a:solidFill>
                <a:srgbClr val="C00000"/>
              </a:solidFill>
              <a:latin typeface="华文中宋" panose="02010600040101010101" charset="-122"/>
              <a:ea typeface="华文中宋" panose="02010600040101010101" charset="-122"/>
              <a:cs typeface="华文中宋" panose="02010600040101010101" charset="-122"/>
              <a:sym typeface="+mn-ea"/>
            </a:endParaRPr>
          </a:p>
          <a:p>
            <a:pPr algn="l">
              <a:lnSpc>
                <a:spcPct val="120000"/>
              </a:lnSpc>
              <a:buClrTx/>
              <a:buSzTx/>
              <a:buFontTx/>
            </a:pP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8</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如何评价隋炀帝?</a:t>
            </a:r>
          </a:p>
          <a:p>
            <a:pPr algn="l">
              <a:lnSpc>
                <a:spcPct val="120000"/>
              </a:lnSpc>
              <a:buClrTx/>
              <a:buSzTx/>
              <a:buNone/>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功：隋炀帝时开通了大运河，加强了南北地区政治、经济和文化上的交流，有利于国家统一和民族交融。设置进士科，标志着科举制创立，科举制度是我国古代选官制度的重大变革。</a:t>
            </a:r>
          </a:p>
          <a:p>
            <a:pPr algn="l">
              <a:lnSpc>
                <a:spcPct val="120000"/>
              </a:lnSpc>
              <a:buClrTx/>
              <a:buSzTx/>
              <a:buNone/>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过：好大喜功，不恤民力，他在位期间，营建东都洛阳；开凿大运河；修筑长城和驰道；多次巡游；三征辽东，耗费大量人力财力，民不聊生，社会矛盾激化。</a:t>
            </a:r>
          </a:p>
          <a:p>
            <a:pPr algn="l">
              <a:lnSpc>
                <a:spcPct val="12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9.</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隋朝与秦朝都是我国历史上的短命王朝，它们的相同之处有哪些？</a:t>
            </a:r>
          </a:p>
          <a:p>
            <a:pPr algn="l">
              <a:lnSpc>
                <a:spcPct val="120000"/>
              </a:lnSpc>
              <a:buClrTx/>
              <a:buSzTx/>
              <a:buNone/>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①都结束分裂，实现统一；②统治时间短暂；③因暴政而亡；④开创了新的制度：秦朝郡县制，隋朝科举制。</a:t>
            </a:r>
          </a:p>
        </p:txBody>
      </p:sp>
    </p:spTree>
  </p:cSld>
  <p:clrMapOvr>
    <a:masterClrMapping/>
  </p:clrMapOvr>
  <mc:AlternateContent xmlns:mc="http://schemas.openxmlformats.org/markup-compatibility/2006" xmlns:p14="http://schemas.microsoft.com/office/powerpoint/2010/main">
    <mc:Choice Requires="p14">
      <p:transition spd="slow" p14:dur="1399"/>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blinds(horizontal)">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5" end="5"/>
                                            </p:txEl>
                                          </p:spTgt>
                                        </p:tgtEl>
                                        <p:attrNameLst>
                                          <p:attrName>style.visibility</p:attrName>
                                        </p:attrNameLst>
                                      </p:cBhvr>
                                      <p:to>
                                        <p:strVal val="visible"/>
                                      </p:to>
                                    </p:set>
                                    <p:animEffect transition="in" filter="blinds(horizontal)">
                                      <p:cBhvr>
                                        <p:cTn id="22" dur="500"/>
                                        <p:tgtEl>
                                          <p:spTgt spid="4">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7" end="7"/>
                                            </p:txEl>
                                          </p:spTgt>
                                        </p:tgtEl>
                                        <p:attrNameLst>
                                          <p:attrName>style.visibility</p:attrName>
                                        </p:attrNameLst>
                                      </p:cBhvr>
                                      <p:to>
                                        <p:strVal val="visible"/>
                                      </p:to>
                                    </p:set>
                                    <p:animEffect transition="in" filter="blinds(horizontal)">
                                      <p:cBhvr>
                                        <p:cTn id="27"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2" name="文本框 1"/>
          <p:cNvSpPr txBox="1"/>
          <p:nvPr/>
        </p:nvSpPr>
        <p:spPr>
          <a:xfrm>
            <a:off x="0" y="-635"/>
            <a:ext cx="12192000" cy="7465060"/>
          </a:xfrm>
          <a:prstGeom prst="rect">
            <a:avLst/>
          </a:prstGeom>
          <a:noFill/>
        </p:spPr>
        <p:txBody>
          <a:bodyPr wrap="square" rtlCol="0" anchor="t">
            <a:noAutofit/>
          </a:bodyPr>
          <a:lstStyle/>
          <a:p>
            <a:pPr algn="ctr">
              <a:lnSpc>
                <a:spcPct val="150000"/>
              </a:lnSpc>
            </a:pP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第</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2</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课</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  </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唐朝的建立与</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贞观之治</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a:t>
            </a:r>
          </a:p>
          <a:p>
            <a:pPr algn="l">
              <a:lnSpc>
                <a:spcPct val="15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1.唐朝建立的情况：</a:t>
            </a:r>
          </a:p>
          <a:p>
            <a:pPr algn="l">
              <a:lnSpc>
                <a:spcPct val="150000"/>
              </a:lnSpc>
            </a:pPr>
            <a:r>
              <a:rPr lang="en-US" altLang="zh-CN" sz="2800" b="1" spc="300" noProof="1" smtClean="0">
                <a:solidFill>
                  <a:srgbClr val="FF0000"/>
                </a:solidFill>
                <a:latin typeface="楷体" panose="02010609060101010101" charset="-122"/>
                <a:ea typeface="楷体" panose="02010609060101010101" charset="-122"/>
                <a:cs typeface="楷体" panose="02010609060101010101" charset="-122"/>
              </a:rPr>
              <a:t>618</a:t>
            </a:r>
            <a:r>
              <a:rPr lang="zh-CN" altLang="en-US" sz="2800" b="1" spc="300" noProof="1" smtClean="0">
                <a:solidFill>
                  <a:srgbClr val="FF0000"/>
                </a:solidFill>
                <a:latin typeface="楷体" panose="02010609060101010101" charset="-122"/>
                <a:ea typeface="楷体" panose="02010609060101010101" charset="-122"/>
                <a:cs typeface="楷体" panose="02010609060101010101" charset="-122"/>
              </a:rPr>
              <a:t>年，李渊，长安</a:t>
            </a:r>
          </a:p>
          <a:p>
            <a:pPr algn="l">
              <a:lnSpc>
                <a:spcPct val="15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2.唐太宗时期的名臣：</a:t>
            </a:r>
          </a:p>
          <a:p>
            <a:pPr algn="l">
              <a:lnSpc>
                <a:spcPct val="150000"/>
              </a:lnSpc>
              <a:buClrTx/>
              <a:buSzTx/>
              <a:buFontTx/>
            </a:pPr>
            <a:r>
              <a:rPr lang="en-US" altLang="zh-CN" sz="2800" b="1" spc="300" noProof="1" smtClean="0">
                <a:solidFill>
                  <a:srgbClr val="FF0000"/>
                </a:solidFill>
                <a:latin typeface="楷体" panose="02010609060101010101" charset="-122"/>
                <a:ea typeface="楷体" panose="02010609060101010101" charset="-122"/>
                <a:cs typeface="楷体" panose="02010609060101010101" charset="-122"/>
              </a:rPr>
              <a:t>魏征、房玄龄、杜如晦</a:t>
            </a:r>
          </a:p>
          <a:p>
            <a:pPr algn="l">
              <a:lnSpc>
                <a:spcPct val="150000"/>
              </a:lnSpc>
              <a:buClrTx/>
              <a:buSzTx/>
              <a:buFontTx/>
            </a:pPr>
            <a:r>
              <a:rPr lang="en-US" altLang="zh-CN" sz="2800" b="1" spc="300" noProof="1" smtClean="0">
                <a:solidFill>
                  <a:srgbClr val="FF0000"/>
                </a:solidFill>
                <a:latin typeface="楷体" panose="02010609060101010101" charset="-122"/>
                <a:ea typeface="楷体" panose="02010609060101010101" charset="-122"/>
                <a:cs typeface="楷体" panose="02010609060101010101" charset="-122"/>
              </a:rPr>
              <a:t>（敢于直言的魏征、善于谋略的房玄龄、敢于决断的杜如晦）</a:t>
            </a:r>
          </a:p>
          <a:p>
            <a:pPr algn="l">
              <a:lnSpc>
                <a:spcPct val="15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3.</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唐太宗统治时期被称为什么？有什么表现？</a:t>
            </a:r>
          </a:p>
          <a:p>
            <a:pPr algn="l">
              <a:lnSpc>
                <a:spcPct val="150000"/>
              </a:lnSpc>
              <a:buClrTx/>
              <a:buSzTx/>
              <a:buNone/>
            </a:pPr>
            <a:r>
              <a:rPr lang="en-US" altLang="zh-CN" sz="2800" b="1" spc="300" smtClean="0">
                <a:solidFill>
                  <a:srgbClr val="FF0000"/>
                </a:solidFill>
                <a:latin typeface="楷体" panose="02010609060101010101" charset="-122"/>
                <a:ea typeface="楷体" panose="02010609060101010101" charset="-122"/>
                <a:cs typeface="楷体" panose="02010609060101010101" charset="-122"/>
                <a:sym typeface="+mn-ea"/>
              </a:rPr>
              <a:t>名称：贞观之治</a:t>
            </a:r>
          </a:p>
          <a:p>
            <a:pPr algn="l">
              <a:lnSpc>
                <a:spcPct val="150000"/>
              </a:lnSpc>
              <a:buClrTx/>
              <a:buSzTx/>
              <a:buNone/>
            </a:pPr>
            <a:r>
              <a:rPr lang="en-US" altLang="zh-CN" sz="2800" b="1" spc="300" smtClean="0">
                <a:solidFill>
                  <a:srgbClr val="FF0000"/>
                </a:solidFill>
                <a:latin typeface="楷体" panose="02010609060101010101" charset="-122"/>
                <a:ea typeface="楷体" panose="02010609060101010101" charset="-122"/>
                <a:cs typeface="楷体" panose="02010609060101010101" charset="-122"/>
                <a:sym typeface="+mn-ea"/>
              </a:rPr>
              <a:t>表现：政治比较清明，经济得到进一步发展，国力增强，文教昌盛，各族友好关系进一步发展</a:t>
            </a:r>
          </a:p>
          <a:p>
            <a:pPr algn="l">
              <a:lnSpc>
                <a:spcPct val="200000"/>
              </a:lnSpc>
            </a:pPr>
            <a:endParaRPr lang="zh-CN" altLang="en-US" sz="2800" b="1" spc="300" smtClean="0">
              <a:solidFill>
                <a:srgbClr val="C00000"/>
              </a:solidFill>
              <a:latin typeface="华文中宋" panose="02010600040101010101" charset="-122"/>
              <a:ea typeface="华文中宋" panose="02010600040101010101" charset="-122"/>
              <a:cs typeface="华文中宋" panose="02010600040101010101" charset="-122"/>
              <a:sym typeface="+mn-ea"/>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blinds(horizontal)">
                                      <p:cBhvr>
                                        <p:cTn id="7" dur="500"/>
                                        <p:tgtEl>
                                          <p:spTgt spid="2">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4" end="4"/>
                                            </p:txEl>
                                          </p:spTgt>
                                        </p:tgtEl>
                                        <p:attrNameLst>
                                          <p:attrName>style.visibility</p:attrName>
                                        </p:attrNameLst>
                                      </p:cBhvr>
                                      <p:to>
                                        <p:strVal val="visible"/>
                                      </p:to>
                                    </p:set>
                                    <p:animEffect transition="in" filter="blinds(horizontal)">
                                      <p:cBhvr>
                                        <p:cTn id="12" dur="500"/>
                                        <p:tgtEl>
                                          <p:spTgt spid="2">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5" end="5"/>
                                            </p:txEl>
                                          </p:spTgt>
                                        </p:tgtEl>
                                        <p:attrNameLst>
                                          <p:attrName>style.visibility</p:attrName>
                                        </p:attrNameLst>
                                      </p:cBhvr>
                                      <p:to>
                                        <p:strVal val="visible"/>
                                      </p:to>
                                    </p:set>
                                    <p:animEffect transition="in" filter="blinds(horizontal)">
                                      <p:cBhvr>
                                        <p:cTn id="17" dur="500"/>
                                        <p:tgtEl>
                                          <p:spTgt spid="2">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
                                            <p:txEl>
                                              <p:pRg st="7" end="7"/>
                                            </p:txEl>
                                          </p:spTgt>
                                        </p:tgtEl>
                                        <p:attrNameLst>
                                          <p:attrName>style.visibility</p:attrName>
                                        </p:attrNameLst>
                                      </p:cBhvr>
                                      <p:to>
                                        <p:strVal val="visible"/>
                                      </p:to>
                                    </p:set>
                                    <p:animEffect transition="in" filter="blinds(horizontal)">
                                      <p:cBhvr>
                                        <p:cTn id="22" dur="500"/>
                                        <p:tgtEl>
                                          <p:spTgt spid="2">
                                            <p:txEl>
                                              <p:pRg st="7" end="7"/>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2">
                                            <p:txEl>
                                              <p:pRg st="8" end="8"/>
                                            </p:txEl>
                                          </p:spTgt>
                                        </p:tgtEl>
                                        <p:attrNameLst>
                                          <p:attrName>style.visibility</p:attrName>
                                        </p:attrNameLst>
                                      </p:cBhvr>
                                      <p:to>
                                        <p:strVal val="visible"/>
                                      </p:to>
                                    </p:set>
                                    <p:animEffect transition="in" filter="blinds(horizontal)">
                                      <p:cBhvr>
                                        <p:cTn id="27"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文本框 4"/>
          <p:cNvSpPr txBox="1"/>
          <p:nvPr/>
        </p:nvSpPr>
        <p:spPr>
          <a:xfrm>
            <a:off x="635" y="635"/>
            <a:ext cx="12191365" cy="6127115"/>
          </a:xfrm>
          <a:prstGeom prst="rect">
            <a:avLst/>
          </a:prstGeom>
          <a:noFill/>
        </p:spPr>
        <p:txBody>
          <a:bodyPr wrap="square" rtlCol="0">
            <a:noAutofit/>
          </a:bodyPr>
          <a:lstStyle/>
          <a:p>
            <a:pPr>
              <a:lnSpc>
                <a:spcPct val="150000"/>
              </a:lnSpc>
            </a:pP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rPr>
              <a:t>4.贞观之治出现的原因？</a:t>
            </a:r>
          </a:p>
          <a:p>
            <a:pPr algn="l">
              <a:lnSpc>
                <a:spcPct val="150000"/>
              </a:lnSpc>
              <a:buClrTx/>
              <a:buSzTx/>
              <a:buFontTx/>
            </a:pPr>
            <a:r>
              <a:rPr lang="en-US" altLang="zh-CN" sz="2800" b="1" spc="300" smtClean="0">
                <a:solidFill>
                  <a:srgbClr val="FF0000"/>
                </a:solidFill>
                <a:latin typeface="楷体" panose="02010609060101010101" charset="-122"/>
                <a:ea typeface="楷体" panose="02010609060101010101" charset="-122"/>
                <a:cs typeface="楷体" panose="02010609060101010101" charset="-122"/>
              </a:rPr>
              <a:t>①吸取隋朝速亡的历史教训，……施行与民休息的政策。</a:t>
            </a:r>
          </a:p>
          <a:p>
            <a:pPr algn="l">
              <a:lnSpc>
                <a:spcPct val="150000"/>
              </a:lnSpc>
              <a:buClrTx/>
              <a:buSzTx/>
              <a:buFontTx/>
            </a:pPr>
            <a:r>
              <a:rPr lang="en-US" altLang="zh-CN" sz="2800" b="1" spc="300" smtClean="0">
                <a:solidFill>
                  <a:srgbClr val="FF0000"/>
                </a:solidFill>
                <a:latin typeface="楷体" panose="02010609060101010101" charset="-122"/>
                <a:ea typeface="楷体" panose="02010609060101010101" charset="-122"/>
                <a:cs typeface="楷体" panose="02010609060101010101" charset="-122"/>
              </a:rPr>
              <a:t>②推行一系列革新的措施：</a:t>
            </a:r>
          </a:p>
          <a:p>
            <a:pPr algn="l">
              <a:lnSpc>
                <a:spcPct val="150000"/>
              </a:lnSpc>
              <a:buClrTx/>
              <a:buSzTx/>
              <a:buFontTx/>
            </a:pPr>
            <a:r>
              <a:rPr lang="en-US" altLang="zh-CN" sz="2800" b="1" spc="300" smtClean="0">
                <a:solidFill>
                  <a:srgbClr val="FF0000"/>
                </a:solidFill>
                <a:latin typeface="楷体" panose="02010609060101010101" charset="-122"/>
                <a:ea typeface="楷体" panose="02010609060101010101" charset="-122"/>
                <a:cs typeface="楷体" panose="02010609060101010101" charset="-122"/>
              </a:rPr>
              <a:t>a.进一步完善三省六部制；</a:t>
            </a:r>
          </a:p>
          <a:p>
            <a:pPr algn="l">
              <a:lnSpc>
                <a:spcPct val="150000"/>
              </a:lnSpc>
              <a:buClrTx/>
              <a:buSzTx/>
              <a:buFontTx/>
            </a:pPr>
            <a:r>
              <a:rPr lang="en-US" altLang="zh-CN" sz="2800" b="1" spc="300" smtClean="0">
                <a:solidFill>
                  <a:srgbClr val="FF0000"/>
                </a:solidFill>
                <a:latin typeface="楷体" panose="02010609060101010101" charset="-122"/>
                <a:ea typeface="楷体" panose="02010609060101010101" charset="-122"/>
                <a:cs typeface="楷体" panose="02010609060101010101" charset="-122"/>
              </a:rPr>
              <a:t>b.制定法律，减省刑罚；</a:t>
            </a:r>
          </a:p>
          <a:p>
            <a:pPr algn="l">
              <a:lnSpc>
                <a:spcPct val="150000"/>
              </a:lnSpc>
              <a:buClrTx/>
              <a:buSzTx/>
              <a:buFontTx/>
            </a:pPr>
            <a:r>
              <a:rPr lang="en-US" altLang="zh-CN" sz="2800" b="1" spc="300" smtClean="0">
                <a:solidFill>
                  <a:srgbClr val="FF0000"/>
                </a:solidFill>
                <a:latin typeface="楷体" panose="02010609060101010101" charset="-122"/>
                <a:ea typeface="楷体" panose="02010609060101010101" charset="-122"/>
                <a:cs typeface="楷体" panose="02010609060101010101" charset="-122"/>
              </a:rPr>
              <a:t>c.增加科举考试科目，鼓励士人报考，进士科逐渐成为最重要的科目；</a:t>
            </a:r>
          </a:p>
          <a:p>
            <a:pPr algn="l">
              <a:lnSpc>
                <a:spcPct val="150000"/>
              </a:lnSpc>
              <a:buClrTx/>
              <a:buSzTx/>
              <a:buFontTx/>
            </a:pPr>
            <a:r>
              <a:rPr lang="en-US" altLang="zh-CN" sz="2800" b="1" spc="300" smtClean="0">
                <a:solidFill>
                  <a:srgbClr val="FF0000"/>
                </a:solidFill>
                <a:latin typeface="楷体" panose="02010609060101010101" charset="-122"/>
                <a:ea typeface="楷体" panose="02010609060101010101" charset="-122"/>
                <a:cs typeface="楷体" panose="02010609060101010101" charset="-122"/>
              </a:rPr>
              <a:t>d.严格考察各级官吏的政绩</a:t>
            </a:r>
          </a:p>
          <a:p>
            <a:pPr algn="l">
              <a:lnSpc>
                <a:spcPct val="150000"/>
              </a:lnSpc>
              <a:buClrTx/>
              <a:buSzTx/>
              <a:buFontTx/>
            </a:pPr>
            <a:r>
              <a:rPr lang="en-US" altLang="zh-CN" sz="2800" b="1" spc="300" smtClean="0">
                <a:solidFill>
                  <a:srgbClr val="FF0000"/>
                </a:solidFill>
                <a:latin typeface="楷体" panose="02010609060101010101" charset="-122"/>
                <a:ea typeface="楷体" panose="02010609060101010101" charset="-122"/>
                <a:cs typeface="楷体" panose="02010609060101010101" charset="-122"/>
              </a:rPr>
              <a:t>e.关注民间疾苦，减轻百姓的田租和劳役负担，鼓励发展农业生产。</a:t>
            </a:r>
          </a:p>
          <a:p>
            <a:pPr>
              <a:lnSpc>
                <a:spcPct val="150000"/>
              </a:lnSpc>
            </a:pPr>
            <a:endParaRPr lang="zh-CN" altLang="en-US" sz="2800">
              <a:solidFill>
                <a:srgbClr val="C00000"/>
              </a:solidFill>
              <a:latin typeface="华文中宋" panose="02010600040101010101" charset="-122"/>
              <a:ea typeface="华文中宋" panose="02010600040101010101" charset="-122"/>
              <a:cs typeface="华文中宋" panose="02010600040101010101" charset="-122"/>
            </a:endParaRPr>
          </a:p>
          <a:p>
            <a:endParaRPr lang="zh-CN" altLang="en-US" sz="2800">
              <a:solidFill>
                <a:srgbClr val="C00000"/>
              </a:solidFill>
              <a:latin typeface="华文中宋" panose="02010600040101010101" charset="-122"/>
              <a:ea typeface="华文中宋" panose="02010600040101010101" charset="-122"/>
              <a:cs typeface="华文中宋" panose="02010600040101010101" charset="-122"/>
            </a:endParaRP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blinds(horizontal)">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blinds(horizontal)">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blinds(horizontal)">
                                      <p:cBhvr>
                                        <p:cTn id="17" dur="500"/>
                                        <p:tgtEl>
                                          <p:spTgt spid="5">
                                            <p:txEl>
                                              <p:pRg st="3" end="3"/>
                                            </p:txEl>
                                          </p:spTgt>
                                        </p:tgtEl>
                                      </p:cBhvr>
                                    </p:animEffect>
                                  </p:childTnLst>
                                </p:cTn>
                              </p:par>
                              <p:par>
                                <p:cTn id="18" presetID="3" presetClass="entr" presetSubtype="10" fill="hold" nodeType="withEffect">
                                  <p:stCondLst>
                                    <p:cond delay="0"/>
                                  </p:stCondLst>
                                  <p:childTnLst>
                                    <p:set>
                                      <p:cBhvr>
                                        <p:cTn id="19" dur="1" fill="hold">
                                          <p:stCondLst>
                                            <p:cond delay="0"/>
                                          </p:stCondLst>
                                        </p:cTn>
                                        <p:tgtEl>
                                          <p:spTgt spid="5">
                                            <p:txEl>
                                              <p:pRg st="4" end="4"/>
                                            </p:txEl>
                                          </p:spTgt>
                                        </p:tgtEl>
                                        <p:attrNameLst>
                                          <p:attrName>style.visibility</p:attrName>
                                        </p:attrNameLst>
                                      </p:cBhvr>
                                      <p:to>
                                        <p:strVal val="visible"/>
                                      </p:to>
                                    </p:set>
                                    <p:animEffect transition="in" filter="blinds(horizontal)">
                                      <p:cBhvr>
                                        <p:cTn id="20" dur="500"/>
                                        <p:tgtEl>
                                          <p:spTgt spid="5">
                                            <p:txEl>
                                              <p:pRg st="4" end="4"/>
                                            </p:txEl>
                                          </p:spTgt>
                                        </p:tgtEl>
                                      </p:cBhvr>
                                    </p:animEffect>
                                  </p:childTnLst>
                                </p:cTn>
                              </p:par>
                              <p:par>
                                <p:cTn id="21" presetID="3" presetClass="entr" presetSubtype="10" fill="hold" nodeType="with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animEffect transition="in" filter="blinds(horizontal)">
                                      <p:cBhvr>
                                        <p:cTn id="23" dur="500"/>
                                        <p:tgtEl>
                                          <p:spTgt spid="5">
                                            <p:txEl>
                                              <p:pRg st="5" end="5"/>
                                            </p:txEl>
                                          </p:spTgt>
                                        </p:tgtEl>
                                      </p:cBhvr>
                                    </p:animEffect>
                                  </p:childTnLst>
                                </p:cTn>
                              </p:par>
                              <p:par>
                                <p:cTn id="24" presetID="3" presetClass="entr" presetSubtype="10" fill="hold" nodeType="withEffect">
                                  <p:stCondLst>
                                    <p:cond delay="0"/>
                                  </p:stCondLst>
                                  <p:childTnLst>
                                    <p:set>
                                      <p:cBhvr>
                                        <p:cTn id="25" dur="1" fill="hold">
                                          <p:stCondLst>
                                            <p:cond delay="0"/>
                                          </p:stCondLst>
                                        </p:cTn>
                                        <p:tgtEl>
                                          <p:spTgt spid="5">
                                            <p:txEl>
                                              <p:pRg st="6" end="6"/>
                                            </p:txEl>
                                          </p:spTgt>
                                        </p:tgtEl>
                                        <p:attrNameLst>
                                          <p:attrName>style.visibility</p:attrName>
                                        </p:attrNameLst>
                                      </p:cBhvr>
                                      <p:to>
                                        <p:strVal val="visible"/>
                                      </p:to>
                                    </p:set>
                                    <p:animEffect transition="in" filter="blinds(horizontal)">
                                      <p:cBhvr>
                                        <p:cTn id="26" dur="500"/>
                                        <p:tgtEl>
                                          <p:spTgt spid="5">
                                            <p:txEl>
                                              <p:pRg st="6" end="6"/>
                                            </p:txEl>
                                          </p:spTgt>
                                        </p:tgtEl>
                                      </p:cBhvr>
                                    </p:animEffect>
                                  </p:childTnLst>
                                </p:cTn>
                              </p:par>
                              <p:par>
                                <p:cTn id="27" presetID="3" presetClass="entr" presetSubtype="10" fill="hold" nodeType="withEffect">
                                  <p:stCondLst>
                                    <p:cond delay="0"/>
                                  </p:stCondLst>
                                  <p:childTnLst>
                                    <p:set>
                                      <p:cBhvr>
                                        <p:cTn id="28" dur="1" fill="hold">
                                          <p:stCondLst>
                                            <p:cond delay="0"/>
                                          </p:stCondLst>
                                        </p:cTn>
                                        <p:tgtEl>
                                          <p:spTgt spid="5">
                                            <p:txEl>
                                              <p:pRg st="7" end="7"/>
                                            </p:txEl>
                                          </p:spTgt>
                                        </p:tgtEl>
                                        <p:attrNameLst>
                                          <p:attrName>style.visibility</p:attrName>
                                        </p:attrNameLst>
                                      </p:cBhvr>
                                      <p:to>
                                        <p:strVal val="visible"/>
                                      </p:to>
                                    </p:set>
                                    <p:animEffect transition="in" filter="blinds(horizontal)">
                                      <p:cBhvr>
                                        <p:cTn id="2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nvSpPr>
        <p:spPr>
          <a:xfrm>
            <a:off x="0" y="0"/>
            <a:ext cx="12192000" cy="6857365"/>
          </a:xfrm>
          <a:prstGeom prst="rect">
            <a:avLst/>
          </a:prstGeom>
          <a:noFill/>
        </p:spPr>
        <p:txBody>
          <a:bodyPr wrap="square" rtlCol="0" anchor="t">
            <a:noAutofit/>
          </a:bodyPr>
          <a:lstStyle/>
          <a:p>
            <a:pPr algn="l">
              <a:lnSpc>
                <a:spcPct val="13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5.</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武则天把国号改成什么？她的历史地位？</a:t>
            </a:r>
            <a:endPar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endParaRPr>
          </a:p>
          <a:p>
            <a:pPr algn="l">
              <a:lnSpc>
                <a:spcPct val="130000"/>
              </a:lnSpc>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国号：改国号为周</a:t>
            </a:r>
          </a:p>
          <a:p>
            <a:pPr algn="l">
              <a:lnSpc>
                <a:spcPct val="130000"/>
              </a:lnSpc>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地位：我国历史上唯一的女皇帝</a:t>
            </a:r>
          </a:p>
          <a:p>
            <a:pPr algn="l">
              <a:lnSpc>
                <a:spcPct val="13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6.</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武则天采取的措施及影响：</a:t>
            </a:r>
            <a:endParaRPr lang="zh-CN" altLang="en-US" sz="2800" b="1" spc="300" noProof="1" smtClean="0">
              <a:solidFill>
                <a:schemeClr val="tx2"/>
              </a:solidFill>
              <a:latin typeface="华文中宋" panose="02010600040101010101" charset="-122"/>
              <a:ea typeface="华文中宋" panose="02010600040101010101" charset="-122"/>
              <a:cs typeface="华文中宋" panose="02010600040101010101" charset="-122"/>
            </a:endParaRPr>
          </a:p>
          <a:p>
            <a:pPr algn="l">
              <a:lnSpc>
                <a:spcPct val="130000"/>
              </a:lnSpc>
              <a:buClrTx/>
              <a:buSzTx/>
              <a:buNone/>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措施：</a:t>
            </a:r>
          </a:p>
          <a:p>
            <a:pPr algn="l">
              <a:lnSpc>
                <a:spcPct val="130000"/>
              </a:lnSpc>
              <a:buClrTx/>
              <a:buSzTx/>
              <a:buNone/>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①大力发展科举制，创立殿试；</a:t>
            </a:r>
          </a:p>
          <a:p>
            <a:pPr algn="l">
              <a:lnSpc>
                <a:spcPct val="130000"/>
              </a:lnSpc>
              <a:buClrTx/>
              <a:buSzTx/>
              <a:buNone/>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②鼓励举荐与自荐，不拘一格选拔人才；</a:t>
            </a:r>
          </a:p>
          <a:p>
            <a:pPr algn="l">
              <a:lnSpc>
                <a:spcPct val="130000"/>
              </a:lnSpc>
              <a:buClrTx/>
              <a:buSzTx/>
              <a:buNone/>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③推行减轻百姓负担的政策和措施，重视发展生产。</a:t>
            </a:r>
          </a:p>
          <a:p>
            <a:pPr algn="l">
              <a:lnSpc>
                <a:spcPct val="130000"/>
              </a:lnSpc>
              <a:buClrTx/>
              <a:buSzTx/>
              <a:buNone/>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影响：</a:t>
            </a:r>
            <a:r>
              <a:rPr lang="zh-CN" altLang="en-US" sz="2800" b="1" spc="300" noProof="1" smtClean="0">
                <a:solidFill>
                  <a:srgbClr val="FF0000"/>
                </a:solidFill>
                <a:latin typeface="楷体" panose="02010609060101010101" charset="-122"/>
                <a:ea typeface="楷体" panose="02010609060101010101" charset="-122"/>
                <a:cs typeface="华文中宋" panose="02010600040101010101" charset="-122"/>
              </a:rPr>
              <a:t>经济得以持续发展，社会相对安定，人口不断增长，为后来盛世局面的出现奠定了基础。</a:t>
            </a:r>
          </a:p>
          <a:p>
            <a:pPr algn="l">
              <a:lnSpc>
                <a:spcPct val="130000"/>
              </a:lnSpc>
            </a:pP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7.被评价为“政启开元，治宏贞观”指的是谁的统治？</a:t>
            </a:r>
            <a:endPar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endParaRPr>
          </a:p>
          <a:p>
            <a:pPr algn="l">
              <a:lnSpc>
                <a:spcPct val="130000"/>
              </a:lnSpc>
              <a:buClrTx/>
              <a:buSzTx/>
              <a:buNone/>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武则天</a:t>
            </a:r>
            <a:endParaRPr lang="zh-CN" altLang="en-US" sz="2800" b="1" spc="300" smtClean="0">
              <a:solidFill>
                <a:srgbClr val="FF0000"/>
              </a:solidFill>
              <a:latin typeface="楷体" panose="02010609060101010101" charset="-122"/>
              <a:ea typeface="楷体" panose="02010609060101010101" charset="-122"/>
              <a:cs typeface="华文中宋" panose="02010600040101010101" charset="-122"/>
            </a:endParaRPr>
          </a:p>
          <a:p>
            <a:pPr algn="l">
              <a:lnSpc>
                <a:spcPct val="120000"/>
              </a:lnSpc>
            </a:pPr>
            <a:endParaRPr lang="zh-CN" altLang="en-US" sz="2800" b="1" spc="300" smtClean="0">
              <a:solidFill>
                <a:srgbClr val="C00000"/>
              </a:solidFill>
              <a:latin typeface="华文中宋" panose="02010600040101010101" charset="-122"/>
              <a:ea typeface="华文中宋" panose="02010600040101010101" charset="-122"/>
              <a:cs typeface="华文中宋" panose="02010600040101010101" charset="-122"/>
              <a:sym typeface="+mn-ea"/>
            </a:endParaRP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2" end="2"/>
                                            </p:txEl>
                                          </p:spTgt>
                                        </p:tgtEl>
                                        <p:attrNameLst>
                                          <p:attrName>style.visibility</p:attrName>
                                        </p:attrNameLst>
                                      </p:cBhvr>
                                      <p:to>
                                        <p:strVal val="visible"/>
                                      </p:to>
                                    </p:set>
                                    <p:animEffect transition="in" filter="blinds(horizontal)">
                                      <p:cBhvr>
                                        <p:cTn id="10" dur="500"/>
                                        <p:tgtEl>
                                          <p:spTgt spid="4">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animEffect transition="in" filter="blinds(horizontal)">
                                      <p:cBhvr>
                                        <p:cTn id="15" dur="500"/>
                                        <p:tgtEl>
                                          <p:spTgt spid="4">
                                            <p:txEl>
                                              <p:pRg st="4" end="4"/>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4">
                                            <p:txEl>
                                              <p:pRg st="5" end="5"/>
                                            </p:txEl>
                                          </p:spTgt>
                                        </p:tgtEl>
                                        <p:attrNameLst>
                                          <p:attrName>style.visibility</p:attrName>
                                        </p:attrNameLst>
                                      </p:cBhvr>
                                      <p:to>
                                        <p:strVal val="visible"/>
                                      </p:to>
                                    </p:set>
                                    <p:animEffect transition="in" filter="blinds(horizontal)">
                                      <p:cBhvr>
                                        <p:cTn id="18" dur="500"/>
                                        <p:tgtEl>
                                          <p:spTgt spid="4">
                                            <p:txEl>
                                              <p:pRg st="5" end="5"/>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4">
                                            <p:txEl>
                                              <p:pRg st="6" end="6"/>
                                            </p:txEl>
                                          </p:spTgt>
                                        </p:tgtEl>
                                        <p:attrNameLst>
                                          <p:attrName>style.visibility</p:attrName>
                                        </p:attrNameLst>
                                      </p:cBhvr>
                                      <p:to>
                                        <p:strVal val="visible"/>
                                      </p:to>
                                    </p:set>
                                    <p:animEffect transition="in" filter="blinds(horizontal)">
                                      <p:cBhvr>
                                        <p:cTn id="21" dur="500"/>
                                        <p:tgtEl>
                                          <p:spTgt spid="4">
                                            <p:txEl>
                                              <p:pRg st="6" end="6"/>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4">
                                            <p:txEl>
                                              <p:pRg st="7" end="7"/>
                                            </p:txEl>
                                          </p:spTgt>
                                        </p:tgtEl>
                                        <p:attrNameLst>
                                          <p:attrName>style.visibility</p:attrName>
                                        </p:attrNameLst>
                                      </p:cBhvr>
                                      <p:to>
                                        <p:strVal val="visible"/>
                                      </p:to>
                                    </p:set>
                                    <p:animEffect transition="in" filter="blinds(horizontal)">
                                      <p:cBhvr>
                                        <p:cTn id="24" dur="500"/>
                                        <p:tgtEl>
                                          <p:spTgt spid="4">
                                            <p:txEl>
                                              <p:pRg st="7" end="7"/>
                                            </p:txEl>
                                          </p:spTgt>
                                        </p:tgtEl>
                                      </p:cBhvr>
                                    </p:animEffect>
                                  </p:childTnLst>
                                </p:cTn>
                              </p:par>
                              <p:par>
                                <p:cTn id="25" presetID="3" presetClass="entr" presetSubtype="10" fill="hold" nodeType="withEffect">
                                  <p:stCondLst>
                                    <p:cond delay="0"/>
                                  </p:stCondLst>
                                  <p:childTnLst>
                                    <p:set>
                                      <p:cBhvr>
                                        <p:cTn id="26" dur="1" fill="hold">
                                          <p:stCondLst>
                                            <p:cond delay="0"/>
                                          </p:stCondLst>
                                        </p:cTn>
                                        <p:tgtEl>
                                          <p:spTgt spid="4">
                                            <p:txEl>
                                              <p:pRg st="8" end="8"/>
                                            </p:txEl>
                                          </p:spTgt>
                                        </p:tgtEl>
                                        <p:attrNameLst>
                                          <p:attrName>style.visibility</p:attrName>
                                        </p:attrNameLst>
                                      </p:cBhvr>
                                      <p:to>
                                        <p:strVal val="visible"/>
                                      </p:to>
                                    </p:set>
                                    <p:animEffect transition="in" filter="blinds(horizontal)">
                                      <p:cBhvr>
                                        <p:cTn id="27" dur="500"/>
                                        <p:tgtEl>
                                          <p:spTgt spid="4">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10" end="10"/>
                                            </p:txEl>
                                          </p:spTgt>
                                        </p:tgtEl>
                                        <p:attrNameLst>
                                          <p:attrName>style.visibility</p:attrName>
                                        </p:attrNameLst>
                                      </p:cBhvr>
                                      <p:to>
                                        <p:strVal val="visible"/>
                                      </p:to>
                                    </p:set>
                                    <p:animEffect transition="in" filter="blinds(horizontal)">
                                      <p:cBhvr>
                                        <p:cTn id="32" dur="500"/>
                                        <p:tgtEl>
                                          <p:spTgt spid="4">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2" name="文本框 1"/>
          <p:cNvSpPr txBox="1"/>
          <p:nvPr/>
        </p:nvSpPr>
        <p:spPr>
          <a:xfrm>
            <a:off x="-635" y="0"/>
            <a:ext cx="12192000" cy="7200900"/>
          </a:xfrm>
          <a:prstGeom prst="rect">
            <a:avLst/>
          </a:prstGeom>
          <a:noFill/>
        </p:spPr>
        <p:txBody>
          <a:bodyPr wrap="square" rtlCol="0" anchor="t">
            <a:noAutofit/>
          </a:bodyPr>
          <a:lstStyle/>
          <a:p>
            <a:pPr algn="ctr">
              <a:lnSpc>
                <a:spcPct val="140000"/>
              </a:lnSpc>
            </a:pP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第</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3</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课</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 </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开元盛世</a:t>
            </a:r>
            <a:endParaRPr lang="zh-CN" altLang="en-US" sz="2800" b="1" spc="300" smtClean="0">
              <a:solidFill>
                <a:schemeClr val="accent2"/>
              </a:solidFill>
              <a:latin typeface="华文中宋" panose="02010600040101010101" charset="-122"/>
              <a:ea typeface="华文中宋" panose="02010600040101010101" charset="-122"/>
              <a:cs typeface="华文中宋" panose="02010600040101010101" charset="-122"/>
              <a:sym typeface="+mn-ea"/>
            </a:endParaRPr>
          </a:p>
          <a:p>
            <a:pPr algn="l">
              <a:lnSpc>
                <a:spcPct val="14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1.唐玄宗时期的名臣：</a:t>
            </a:r>
          </a:p>
          <a:p>
            <a:pPr algn="l">
              <a:lnSpc>
                <a:spcPct val="140000"/>
              </a:lnSpc>
            </a:pPr>
            <a:r>
              <a:rPr lang="zh-CN" altLang="en-US" sz="2800" b="1" spc="300" noProof="1" smtClean="0">
                <a:solidFill>
                  <a:srgbClr val="FF0000"/>
                </a:solidFill>
                <a:latin typeface="楷体" panose="02010609060101010101" charset="-122"/>
                <a:ea typeface="楷体" panose="02010609060101010101" charset="-122"/>
                <a:cs typeface="华文中宋" panose="02010600040101010101" charset="-122"/>
              </a:rPr>
              <a:t>姚崇和宋璟</a:t>
            </a:r>
          </a:p>
          <a:p>
            <a:pPr algn="l">
              <a:lnSpc>
                <a:spcPct val="14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2.唐朝进入鼎盛的时候</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？被称为什么？</a:t>
            </a:r>
            <a:endPar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endParaRPr>
          </a:p>
          <a:p>
            <a:pPr algn="l">
              <a:lnSpc>
                <a:spcPct val="140000"/>
              </a:lnSpc>
              <a:buClrTx/>
              <a:buSzTx/>
              <a:buFontTx/>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唐玄宗在位前期；开元盛世</a:t>
            </a:r>
          </a:p>
          <a:p>
            <a:pPr algn="l">
              <a:lnSpc>
                <a:spcPct val="14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3.</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开元盛世的表现及原因</a:t>
            </a:r>
            <a:endPar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endParaRPr>
          </a:p>
          <a:p>
            <a:pPr algn="l">
              <a:lnSpc>
                <a:spcPct val="140000"/>
              </a:lnSpc>
              <a:buClrTx/>
              <a:buSzTx/>
              <a:buFontTx/>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表现：政治稳定，经济繁荣，文化发达，国库充盈，人口数量增长明显，民众生活安定，唐朝国力达到前所未有的强大</a:t>
            </a:r>
          </a:p>
          <a:p>
            <a:pPr algn="l">
              <a:lnSpc>
                <a:spcPct val="140000"/>
              </a:lnSpc>
              <a:buClrTx/>
              <a:buSzTx/>
              <a:buFontTx/>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原因：①政治上：抵制权贵，整顿吏治，裁减冗员。②经济上，大力发展农业生产，注重兴修水利，整顿漕运，改革税制。③文化上，注重文教，编修图籍。</a:t>
            </a:r>
          </a:p>
          <a:p>
            <a:pPr algn="l">
              <a:lnSpc>
                <a:spcPct val="100000"/>
              </a:lnSpc>
            </a:pPr>
            <a:endParaRPr lang="zh-CN" altLang="en-US" sz="2800" b="1" spc="300" noProof="1" smtClean="0">
              <a:solidFill>
                <a:srgbClr val="C00000"/>
              </a:solidFill>
              <a:latin typeface="华文中宋" panose="02010600040101010101" charset="-122"/>
              <a:ea typeface="华文中宋" panose="02010600040101010101" charset="-122"/>
              <a:cs typeface="华文中宋" panose="02010600040101010101" charset="-122"/>
              <a:sym typeface="+mn-ea"/>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blinds(horizontal)">
                                      <p:cBhvr>
                                        <p:cTn id="7" dur="500"/>
                                        <p:tgtEl>
                                          <p:spTgt spid="2">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4" end="4"/>
                                            </p:txEl>
                                          </p:spTgt>
                                        </p:tgtEl>
                                        <p:attrNameLst>
                                          <p:attrName>style.visibility</p:attrName>
                                        </p:attrNameLst>
                                      </p:cBhvr>
                                      <p:to>
                                        <p:strVal val="visible"/>
                                      </p:to>
                                    </p:set>
                                    <p:animEffect transition="in" filter="blinds(horizontal)">
                                      <p:cBhvr>
                                        <p:cTn id="12" dur="500"/>
                                        <p:tgtEl>
                                          <p:spTgt spid="2">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6" end="6"/>
                                            </p:txEl>
                                          </p:spTgt>
                                        </p:tgtEl>
                                        <p:attrNameLst>
                                          <p:attrName>style.visibility</p:attrName>
                                        </p:attrNameLst>
                                      </p:cBhvr>
                                      <p:to>
                                        <p:strVal val="visible"/>
                                      </p:to>
                                    </p:set>
                                    <p:animEffect transition="in" filter="blinds(horizontal)">
                                      <p:cBhvr>
                                        <p:cTn id="17" dur="500"/>
                                        <p:tgtEl>
                                          <p:spTgt spid="2">
                                            <p:txEl>
                                              <p:pRg st="6" end="6"/>
                                            </p:txEl>
                                          </p:spTgt>
                                        </p:tgtEl>
                                      </p:cBhvr>
                                    </p:animEffect>
                                  </p:childTnLst>
                                </p:cTn>
                              </p:par>
                              <p:par>
                                <p:cTn id="18" presetID="3" presetClass="entr" presetSubtype="10" fill="hold" nodeType="withEffect">
                                  <p:stCondLst>
                                    <p:cond delay="0"/>
                                  </p:stCondLst>
                                  <p:childTnLst>
                                    <p:set>
                                      <p:cBhvr>
                                        <p:cTn id="19" dur="1" fill="hold">
                                          <p:stCondLst>
                                            <p:cond delay="0"/>
                                          </p:stCondLst>
                                        </p:cTn>
                                        <p:tgtEl>
                                          <p:spTgt spid="2">
                                            <p:txEl>
                                              <p:pRg st="7" end="7"/>
                                            </p:txEl>
                                          </p:spTgt>
                                        </p:tgtEl>
                                        <p:attrNameLst>
                                          <p:attrName>style.visibility</p:attrName>
                                        </p:attrNameLst>
                                      </p:cBhvr>
                                      <p:to>
                                        <p:strVal val="visible"/>
                                      </p:to>
                                    </p:set>
                                    <p:animEffect transition="in" filter="blinds(horizontal)">
                                      <p:cBhvr>
                                        <p:cTn id="20"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nvSpPr>
        <p:spPr>
          <a:xfrm>
            <a:off x="-635" y="0"/>
            <a:ext cx="12192635" cy="6809740"/>
          </a:xfrm>
          <a:prstGeom prst="rect">
            <a:avLst/>
          </a:prstGeom>
          <a:noFill/>
        </p:spPr>
        <p:txBody>
          <a:bodyPr wrap="square" rtlCol="0" anchor="t">
            <a:spAutoFit/>
          </a:bodyPr>
          <a:lstStyle/>
          <a:p>
            <a:pPr algn="l">
              <a:lnSpc>
                <a:spcPct val="12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4.唐朝农业的进步在生产工具上表现有什么？</a:t>
            </a:r>
            <a:r>
              <a:rPr lang="en-US" altLang="zh-CN" sz="2800" b="1" spc="300" smtClean="0">
                <a:solidFill>
                  <a:schemeClr val="accent2"/>
                </a:solidFill>
                <a:latin typeface="华文中宋" panose="02010600040101010101" charset="-122"/>
                <a:ea typeface="华文中宋" panose="02010600040101010101" charset="-122"/>
                <a:cs typeface="华文中宋" panose="02010600040101010101" charset="-122"/>
                <a:sym typeface="+mn-ea"/>
              </a:rPr>
              <a:t> </a:t>
            </a:r>
            <a:r>
              <a:rPr lang="en-US" altLang="zh-CN" sz="2800" b="1" spc="300" smtClean="0">
                <a:solidFill>
                  <a:srgbClr val="C00000"/>
                </a:solidFill>
                <a:latin typeface="华文中宋" panose="02010600040101010101" charset="-122"/>
                <a:ea typeface="华文中宋" panose="02010600040101010101" charset="-122"/>
                <a:cs typeface="华文中宋" panose="02010600040101010101" charset="-122"/>
                <a:sym typeface="+mn-ea"/>
              </a:rPr>
              <a:t> </a:t>
            </a:r>
          </a:p>
          <a:p>
            <a:pPr algn="l">
              <a:lnSpc>
                <a:spcPct val="120000"/>
              </a:lnSpc>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曲辕犁（耕作工具）、筒车（灌溉工具）</a:t>
            </a:r>
            <a:endParaRPr lang="zh-CN" altLang="en-US" sz="2800" b="1" spc="300" noProof="1" smtClean="0">
              <a:solidFill>
                <a:srgbClr val="FF0000"/>
              </a:solidFill>
              <a:latin typeface="楷体" panose="02010609060101010101" charset="-122"/>
              <a:ea typeface="楷体" panose="02010609060101010101" charset="-122"/>
              <a:cs typeface="华文中宋" panose="02010600040101010101" charset="-122"/>
            </a:endParaRPr>
          </a:p>
          <a:p>
            <a:pPr algn="l">
              <a:lnSpc>
                <a:spcPct val="12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5.唐朝手工业的发展，丝织业上的表现是什么？</a:t>
            </a:r>
          </a:p>
          <a:p>
            <a:pPr algn="l">
              <a:lnSpc>
                <a:spcPct val="120000"/>
              </a:lnSpc>
              <a:buClrTx/>
              <a:buSzTx/>
              <a:buFontTx/>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蜀锦</a:t>
            </a:r>
            <a:endParaRPr lang="zh-CN" altLang="en-US" sz="2800" b="1" spc="300" noProof="1" smtClean="0">
              <a:solidFill>
                <a:srgbClr val="FF0000"/>
              </a:solidFill>
              <a:latin typeface="楷体" panose="02010609060101010101" charset="-122"/>
              <a:ea typeface="楷体" panose="02010609060101010101" charset="-122"/>
              <a:cs typeface="华文中宋" panose="02010600040101010101" charset="-122"/>
            </a:endParaRPr>
          </a:p>
          <a:p>
            <a:pPr algn="l">
              <a:lnSpc>
                <a:spcPct val="120000"/>
              </a:lnSpc>
              <a:buClrTx/>
              <a:buSzTx/>
              <a:buFontTx/>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6.唐朝手工业的发展，陶瓷业上的表现是什么？</a:t>
            </a:r>
          </a:p>
          <a:p>
            <a:pPr algn="l">
              <a:lnSpc>
                <a:spcPct val="120000"/>
              </a:lnSpc>
              <a:buClrTx/>
              <a:buSzTx/>
              <a:buFontTx/>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越窑青瓷、邢窑白瓷（南青北白）；唐三彩</a:t>
            </a:r>
          </a:p>
          <a:p>
            <a:pPr algn="l">
              <a:lnSpc>
                <a:spcPct val="120000"/>
              </a:lnSpc>
              <a:buClrTx/>
              <a:buSzTx/>
              <a:buFontTx/>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7.列举唐朝时期的大都市：</a:t>
            </a:r>
            <a:endParaRPr lang="en-US" altLang="zh-CN" sz="2800" b="1" spc="300" noProof="1" smtClean="0">
              <a:solidFill>
                <a:schemeClr val="tx2"/>
              </a:solidFill>
              <a:latin typeface="华文中宋" panose="02010600040101010101" charset="-122"/>
              <a:ea typeface="华文中宋" panose="02010600040101010101" charset="-122"/>
              <a:cs typeface="华文中宋" panose="02010600040101010101" charset="-122"/>
            </a:endParaRPr>
          </a:p>
          <a:p>
            <a:pPr algn="l">
              <a:lnSpc>
                <a:spcPct val="120000"/>
              </a:lnSpc>
              <a:buClrTx/>
              <a:buSzTx/>
              <a:buFontTx/>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长安、洛阳、扬州、广州、益州</a:t>
            </a:r>
            <a:endParaRPr lang="zh-CN" altLang="en-US" sz="2800" b="1" spc="300" noProof="1" smtClean="0">
              <a:solidFill>
                <a:srgbClr val="FF0000"/>
              </a:solidFill>
              <a:latin typeface="楷体" panose="02010609060101010101" charset="-122"/>
              <a:ea typeface="楷体" panose="02010609060101010101" charset="-122"/>
              <a:cs typeface="华文中宋" panose="02010600040101010101" charset="-122"/>
            </a:endParaRPr>
          </a:p>
          <a:p>
            <a:pPr algn="l">
              <a:lnSpc>
                <a:spcPct val="120000"/>
              </a:lnSpc>
              <a:buClrTx/>
              <a:buSzTx/>
              <a:buFontTx/>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8.唐朝长安城的布局特点？其中外郭城实行怎样的制度？</a:t>
            </a:r>
            <a:endParaRPr lang="en-US" altLang="zh-CN" sz="2800" b="1" spc="300" noProof="1" smtClean="0">
              <a:solidFill>
                <a:schemeClr val="tx2"/>
              </a:solidFill>
              <a:latin typeface="华文中宋" panose="02010600040101010101" charset="-122"/>
              <a:ea typeface="华文中宋" panose="02010600040101010101" charset="-122"/>
              <a:cs typeface="华文中宋" panose="02010600040101010101" charset="-122"/>
            </a:endParaRPr>
          </a:p>
          <a:p>
            <a:pPr algn="l">
              <a:lnSpc>
                <a:spcPct val="120000"/>
              </a:lnSpc>
              <a:buClrTx/>
              <a:buSzTx/>
              <a:buFontTx/>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特点：规模宏伟，功能分置，井然有序</a:t>
            </a:r>
          </a:p>
          <a:p>
            <a:pPr algn="l">
              <a:lnSpc>
                <a:spcPct val="120000"/>
              </a:lnSpc>
              <a:buClrTx/>
              <a:buSzTx/>
              <a:buFontTx/>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制度：坊市制度</a:t>
            </a:r>
            <a:endParaRPr lang="zh-CN" altLang="en-US" sz="2800" b="1" spc="300" noProof="1" smtClean="0">
              <a:solidFill>
                <a:srgbClr val="FF0000"/>
              </a:solidFill>
              <a:latin typeface="楷体" panose="02010609060101010101" charset="-122"/>
              <a:ea typeface="楷体" panose="02010609060101010101" charset="-122"/>
              <a:cs typeface="华文中宋" panose="02010600040101010101" charset="-122"/>
            </a:endParaRPr>
          </a:p>
          <a:p>
            <a:pPr algn="l">
              <a:lnSpc>
                <a:spcPct val="120000"/>
              </a:lnSpc>
              <a:buClrTx/>
              <a:buSzTx/>
              <a:buFontTx/>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9.唐朝长安的地位是什么？</a:t>
            </a:r>
          </a:p>
          <a:p>
            <a:pPr algn="l">
              <a:lnSpc>
                <a:spcPct val="120000"/>
              </a:lnSpc>
              <a:buClrTx/>
              <a:buSzTx/>
              <a:buNone/>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长安既是政治、经济、文化交流中心，也是闻名中外的国际大都市。</a:t>
            </a: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blinds(horizontal)">
                                      <p:cBhvr>
                                        <p:cTn id="12" dur="500"/>
                                        <p:tgtEl>
                                          <p:spTgt spid="4">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animEffect transition="in" filter="blinds(horizontal)">
                                      <p:cBhvr>
                                        <p:cTn id="17" dur="500"/>
                                        <p:tgtEl>
                                          <p:spTgt spid="4">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7" end="7"/>
                                            </p:txEl>
                                          </p:spTgt>
                                        </p:tgtEl>
                                        <p:attrNameLst>
                                          <p:attrName>style.visibility</p:attrName>
                                        </p:attrNameLst>
                                      </p:cBhvr>
                                      <p:to>
                                        <p:strVal val="visible"/>
                                      </p:to>
                                    </p:set>
                                    <p:animEffect transition="in" filter="blinds(horizontal)">
                                      <p:cBhvr>
                                        <p:cTn id="22" dur="500"/>
                                        <p:tgtEl>
                                          <p:spTgt spid="4">
                                            <p:txEl>
                                              <p:pRg st="7" end="7"/>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9" end="9"/>
                                            </p:txEl>
                                          </p:spTgt>
                                        </p:tgtEl>
                                        <p:attrNameLst>
                                          <p:attrName>style.visibility</p:attrName>
                                        </p:attrNameLst>
                                      </p:cBhvr>
                                      <p:to>
                                        <p:strVal val="visible"/>
                                      </p:to>
                                    </p:set>
                                    <p:animEffect transition="in" filter="blinds(horizontal)">
                                      <p:cBhvr>
                                        <p:cTn id="27" dur="500"/>
                                        <p:tgtEl>
                                          <p:spTgt spid="4">
                                            <p:txEl>
                                              <p:pRg st="9" end="9"/>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4">
                                            <p:txEl>
                                              <p:pRg st="10" end="10"/>
                                            </p:txEl>
                                          </p:spTgt>
                                        </p:tgtEl>
                                        <p:attrNameLst>
                                          <p:attrName>style.visibility</p:attrName>
                                        </p:attrNameLst>
                                      </p:cBhvr>
                                      <p:to>
                                        <p:strVal val="visible"/>
                                      </p:to>
                                    </p:set>
                                    <p:animEffect transition="in" filter="blinds(horizontal)">
                                      <p:cBhvr>
                                        <p:cTn id="30" dur="500"/>
                                        <p:tgtEl>
                                          <p:spTgt spid="4">
                                            <p:txEl>
                                              <p:pRg st="10" end="1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nodeType="clickEffect">
                                  <p:stCondLst>
                                    <p:cond delay="0"/>
                                  </p:stCondLst>
                                  <p:childTnLst>
                                    <p:set>
                                      <p:cBhvr>
                                        <p:cTn id="34" dur="1" fill="hold">
                                          <p:stCondLst>
                                            <p:cond delay="0"/>
                                          </p:stCondLst>
                                        </p:cTn>
                                        <p:tgtEl>
                                          <p:spTgt spid="4">
                                            <p:txEl>
                                              <p:pRg st="12" end="12"/>
                                            </p:txEl>
                                          </p:spTgt>
                                        </p:tgtEl>
                                        <p:attrNameLst>
                                          <p:attrName>style.visibility</p:attrName>
                                        </p:attrNameLst>
                                      </p:cBhvr>
                                      <p:to>
                                        <p:strVal val="visible"/>
                                      </p:to>
                                    </p:set>
                                    <p:animEffect transition="in" filter="blinds(horizontal)">
                                      <p:cBhvr>
                                        <p:cTn id="35" dur="500"/>
                                        <p:tgtEl>
                                          <p:spTgt spid="4">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nvSpPr>
        <p:spPr>
          <a:xfrm>
            <a:off x="0" y="0"/>
            <a:ext cx="12192000" cy="6858000"/>
          </a:xfrm>
          <a:prstGeom prst="rect">
            <a:avLst/>
          </a:prstGeom>
        </p:spPr>
        <p:txBody>
          <a:bodyPr wrap="square">
            <a:noAutofit/>
          </a:bodyPr>
          <a:lstStyle/>
          <a:p>
            <a:pPr algn="just" defTabSz="266700">
              <a:lnSpc>
                <a:spcPct val="150000"/>
              </a:lnSpc>
              <a:spcBef>
                <a:spcPct val="0"/>
              </a:spcBef>
              <a:spcAft>
                <a:spcPct val="0"/>
              </a:spcAft>
            </a:pP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rPr>
              <a:t>10.唐太宗、武则天、唐玄宗在治理国家方面采取了哪些相同的措施？</a:t>
            </a:r>
          </a:p>
          <a:p>
            <a:pPr algn="just" defTabSz="266700">
              <a:lnSpc>
                <a:spcPct val="150000"/>
              </a:lnSpc>
              <a:spcBef>
                <a:spcPct val="0"/>
              </a:spcBef>
              <a:spcAft>
                <a:spcPct val="0"/>
              </a:spcAft>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rPr>
              <a:t>①重视发展农业生产；②重视选拔人才，完善发展了科举制</a:t>
            </a:r>
          </a:p>
          <a:p>
            <a:pPr algn="just" defTabSz="266700">
              <a:lnSpc>
                <a:spcPct val="150000"/>
              </a:lnSpc>
              <a:buClrTx/>
              <a:buSzTx/>
              <a:buFontTx/>
            </a:pP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rPr>
              <a:t>11.唐兴盛的原因有哪些？</a:t>
            </a:r>
          </a:p>
          <a:p>
            <a:pPr algn="just" defTabSz="266700">
              <a:lnSpc>
                <a:spcPct val="150000"/>
              </a:lnSpc>
              <a:buClrTx/>
              <a:buSzTx/>
              <a:buFontTx/>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rPr>
              <a:t>①国家统一，社会稳定</a:t>
            </a:r>
          </a:p>
          <a:p>
            <a:pPr algn="just" defTabSz="266700">
              <a:lnSpc>
                <a:spcPct val="150000"/>
              </a:lnSpc>
              <a:buClrTx/>
              <a:buSzTx/>
              <a:buFontTx/>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rPr>
              <a:t>②制度创新促进社会进步</a:t>
            </a:r>
          </a:p>
          <a:p>
            <a:pPr algn="just" defTabSz="266700">
              <a:lnSpc>
                <a:spcPct val="150000"/>
              </a:lnSpc>
              <a:buClrTx/>
              <a:buSzTx/>
              <a:buFontTx/>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rPr>
              <a:t>③统治者采取与民休息、轻徭薄赋的政策，经济发展繁荣；</a:t>
            </a:r>
          </a:p>
          <a:p>
            <a:pPr algn="just" defTabSz="266700">
              <a:lnSpc>
                <a:spcPct val="150000"/>
              </a:lnSpc>
              <a:buClrTx/>
              <a:buSzTx/>
              <a:buFontTx/>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rPr>
              <a:t>④实行开明的民族政策，唐太宗被少数民族称为“天可汗”；</a:t>
            </a:r>
          </a:p>
          <a:p>
            <a:pPr algn="just" defTabSz="266700">
              <a:lnSpc>
                <a:spcPct val="150000"/>
              </a:lnSpc>
              <a:buClrTx/>
              <a:buSzTx/>
              <a:buFontTx/>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rPr>
              <a:t>⑤文化繁荣，科技领先；</a:t>
            </a:r>
          </a:p>
          <a:p>
            <a:pPr algn="just" defTabSz="266700">
              <a:lnSpc>
                <a:spcPct val="150000"/>
              </a:lnSpc>
              <a:buClrTx/>
              <a:buSzTx/>
              <a:buFontTx/>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rPr>
              <a:t>⑥对外开放，对外来文化兼收并蓄；</a:t>
            </a:r>
          </a:p>
          <a:p>
            <a:pPr algn="just" defTabSz="266700">
              <a:lnSpc>
                <a:spcPct val="150000"/>
              </a:lnSpc>
              <a:buClrTx/>
              <a:buSzTx/>
              <a:buFontTx/>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rPr>
              <a:t>⑦统治者励精图治，个人的努力。</a:t>
            </a: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blinds(horizontal)">
                                      <p:cBhvr>
                                        <p:cTn id="12" dur="500"/>
                                        <p:tgtEl>
                                          <p:spTgt spid="4">
                                            <p:txEl>
                                              <p:pRg st="3" end="3"/>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animEffect transition="in" filter="blinds(horizontal)">
                                      <p:cBhvr>
                                        <p:cTn id="15" dur="500"/>
                                        <p:tgtEl>
                                          <p:spTgt spid="4">
                                            <p:txEl>
                                              <p:pRg st="4" end="4"/>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4">
                                            <p:txEl>
                                              <p:pRg st="5" end="5"/>
                                            </p:txEl>
                                          </p:spTgt>
                                        </p:tgtEl>
                                        <p:attrNameLst>
                                          <p:attrName>style.visibility</p:attrName>
                                        </p:attrNameLst>
                                      </p:cBhvr>
                                      <p:to>
                                        <p:strVal val="visible"/>
                                      </p:to>
                                    </p:set>
                                    <p:animEffect transition="in" filter="blinds(horizontal)">
                                      <p:cBhvr>
                                        <p:cTn id="18" dur="500"/>
                                        <p:tgtEl>
                                          <p:spTgt spid="4">
                                            <p:txEl>
                                              <p:pRg st="5" end="5"/>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4">
                                            <p:txEl>
                                              <p:pRg st="6" end="6"/>
                                            </p:txEl>
                                          </p:spTgt>
                                        </p:tgtEl>
                                        <p:attrNameLst>
                                          <p:attrName>style.visibility</p:attrName>
                                        </p:attrNameLst>
                                      </p:cBhvr>
                                      <p:to>
                                        <p:strVal val="visible"/>
                                      </p:to>
                                    </p:set>
                                    <p:animEffect transition="in" filter="blinds(horizontal)">
                                      <p:cBhvr>
                                        <p:cTn id="21" dur="500"/>
                                        <p:tgtEl>
                                          <p:spTgt spid="4">
                                            <p:txEl>
                                              <p:pRg st="6" end="6"/>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4">
                                            <p:txEl>
                                              <p:pRg st="7" end="7"/>
                                            </p:txEl>
                                          </p:spTgt>
                                        </p:tgtEl>
                                        <p:attrNameLst>
                                          <p:attrName>style.visibility</p:attrName>
                                        </p:attrNameLst>
                                      </p:cBhvr>
                                      <p:to>
                                        <p:strVal val="visible"/>
                                      </p:to>
                                    </p:set>
                                    <p:animEffect transition="in" filter="blinds(horizontal)">
                                      <p:cBhvr>
                                        <p:cTn id="24" dur="500"/>
                                        <p:tgtEl>
                                          <p:spTgt spid="4">
                                            <p:txEl>
                                              <p:pRg st="7" end="7"/>
                                            </p:txEl>
                                          </p:spTgt>
                                        </p:tgtEl>
                                      </p:cBhvr>
                                    </p:animEffect>
                                  </p:childTnLst>
                                </p:cTn>
                              </p:par>
                              <p:par>
                                <p:cTn id="25" presetID="3" presetClass="entr" presetSubtype="10" fill="hold" nodeType="withEffect">
                                  <p:stCondLst>
                                    <p:cond delay="0"/>
                                  </p:stCondLst>
                                  <p:childTnLst>
                                    <p:set>
                                      <p:cBhvr>
                                        <p:cTn id="26" dur="1" fill="hold">
                                          <p:stCondLst>
                                            <p:cond delay="0"/>
                                          </p:stCondLst>
                                        </p:cTn>
                                        <p:tgtEl>
                                          <p:spTgt spid="4">
                                            <p:txEl>
                                              <p:pRg st="8" end="8"/>
                                            </p:txEl>
                                          </p:spTgt>
                                        </p:tgtEl>
                                        <p:attrNameLst>
                                          <p:attrName>style.visibility</p:attrName>
                                        </p:attrNameLst>
                                      </p:cBhvr>
                                      <p:to>
                                        <p:strVal val="visible"/>
                                      </p:to>
                                    </p:set>
                                    <p:animEffect transition="in" filter="blinds(horizontal)">
                                      <p:cBhvr>
                                        <p:cTn id="27" dur="500"/>
                                        <p:tgtEl>
                                          <p:spTgt spid="4">
                                            <p:txEl>
                                              <p:pRg st="8" end="8"/>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4">
                                            <p:txEl>
                                              <p:pRg st="9" end="9"/>
                                            </p:txEl>
                                          </p:spTgt>
                                        </p:tgtEl>
                                        <p:attrNameLst>
                                          <p:attrName>style.visibility</p:attrName>
                                        </p:attrNameLst>
                                      </p:cBhvr>
                                      <p:to>
                                        <p:strVal val="visible"/>
                                      </p:to>
                                    </p:set>
                                    <p:animEffect transition="in" filter="blinds(horizontal)">
                                      <p:cBhvr>
                                        <p:cTn id="30"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2" name="文本框 1"/>
          <p:cNvSpPr txBox="1"/>
          <p:nvPr/>
        </p:nvSpPr>
        <p:spPr>
          <a:xfrm>
            <a:off x="0" y="0"/>
            <a:ext cx="12192000" cy="6858635"/>
          </a:xfrm>
          <a:prstGeom prst="rect">
            <a:avLst/>
          </a:prstGeom>
          <a:noFill/>
        </p:spPr>
        <p:txBody>
          <a:bodyPr wrap="square" rtlCol="0" anchor="t">
            <a:noAutofit/>
          </a:bodyPr>
          <a:lstStyle/>
          <a:p>
            <a:pPr algn="ctr">
              <a:lnSpc>
                <a:spcPct val="140000"/>
              </a:lnSpc>
            </a:pP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第</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4</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课</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 </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安史之乱与唐朝衰亡</a:t>
            </a:r>
          </a:p>
          <a:p>
            <a:pPr algn="l">
              <a:lnSpc>
                <a:spcPct val="14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1.唐朝由盛转衰的转折点是：</a:t>
            </a:r>
          </a:p>
          <a:p>
            <a:pPr algn="l">
              <a:lnSpc>
                <a:spcPct val="140000"/>
              </a:lnSpc>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安史之乱</a:t>
            </a:r>
            <a:endParaRPr lang="en-US" altLang="zh-CN" sz="2800" b="1" spc="300" noProof="1" smtClean="0">
              <a:solidFill>
                <a:srgbClr val="FF0000"/>
              </a:solidFill>
              <a:latin typeface="楷体" panose="02010609060101010101" charset="-122"/>
              <a:ea typeface="楷体" panose="02010609060101010101" charset="-122"/>
              <a:cs typeface="华文中宋" panose="02010600040101010101" charset="-122"/>
            </a:endParaRPr>
          </a:p>
          <a:p>
            <a:pPr algn="l">
              <a:lnSpc>
                <a:spcPct val="140000"/>
              </a:lnSpc>
              <a:buClrTx/>
              <a:buSzTx/>
              <a:buFontTx/>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2.安史之乱的发动者：</a:t>
            </a:r>
          </a:p>
          <a:p>
            <a:pPr algn="l">
              <a:lnSpc>
                <a:spcPct val="140000"/>
              </a:lnSpc>
              <a:buClrTx/>
              <a:buSzTx/>
              <a:buFontTx/>
            </a:pPr>
            <a:r>
              <a:rPr lang="zh-CN" altLang="en-US" sz="2800" b="1" spc="300" noProof="1" smtClean="0">
                <a:solidFill>
                  <a:srgbClr val="FF0000"/>
                </a:solidFill>
                <a:latin typeface="楷体" panose="02010609060101010101" charset="-122"/>
                <a:ea typeface="楷体" panose="02010609060101010101" charset="-122"/>
                <a:cs typeface="华文中宋" panose="02010600040101010101" charset="-122"/>
              </a:rPr>
              <a:t>安禄山和史思明</a:t>
            </a:r>
          </a:p>
          <a:p>
            <a:pPr algn="l">
              <a:lnSpc>
                <a:spcPct val="140000"/>
              </a:lnSpc>
              <a:buClrTx/>
              <a:buSzTx/>
              <a:buFontTx/>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3.安史之乱的原因及影响：</a:t>
            </a:r>
          </a:p>
          <a:p>
            <a:pPr algn="l">
              <a:lnSpc>
                <a:spcPct val="140000"/>
              </a:lnSpc>
              <a:buClrTx/>
              <a:buSzTx/>
              <a:buFontTx/>
            </a:pPr>
            <a:r>
              <a:rPr lang="zh-CN" altLang="en-US" sz="2800" b="1" spc="300" noProof="1" smtClean="0">
                <a:solidFill>
                  <a:srgbClr val="FF0000"/>
                </a:solidFill>
                <a:latin typeface="楷体" panose="02010609060101010101" charset="-122"/>
                <a:ea typeface="楷体" panose="02010609060101010101" charset="-122"/>
                <a:cs typeface="华文中宋" panose="02010600040101010101" charset="-122"/>
              </a:rPr>
              <a:t>原因：①朝政日益腐败。②社会矛盾尖锐。③边疆形势紧张。④地方节度使势力膨胀，中央与地方形成外重内轻的局面。</a:t>
            </a:r>
          </a:p>
          <a:p>
            <a:pPr algn="l">
              <a:lnSpc>
                <a:spcPct val="140000"/>
              </a:lnSpc>
              <a:buClrTx/>
              <a:buSzTx/>
              <a:buFontTx/>
            </a:pPr>
            <a:r>
              <a:rPr lang="zh-CN" altLang="en-US" sz="2800" b="1" spc="300" noProof="1" smtClean="0">
                <a:solidFill>
                  <a:srgbClr val="FF0000"/>
                </a:solidFill>
                <a:latin typeface="楷体" panose="02010609060101010101" charset="-122"/>
                <a:ea typeface="楷体" panose="02010609060101010101" charset="-122"/>
                <a:cs typeface="华文中宋" panose="02010600040101010101" charset="-122"/>
              </a:rPr>
              <a:t>影响：①使唐朝的国势由盛转衰。②安史之乱对社会经济造成极大的破坏，尤其是北方地区损失严重；③中央权力衰微，安史旧将和内地节度使拥兵自重，形成藩镇割据的局面。</a:t>
            </a:r>
          </a:p>
          <a:p>
            <a:pPr algn="l">
              <a:lnSpc>
                <a:spcPct val="150000"/>
              </a:lnSpc>
            </a:pPr>
            <a:endParaRPr lang="zh-CN" altLang="en-US" sz="2800" b="1" spc="300" smtClean="0">
              <a:solidFill>
                <a:srgbClr val="C00000"/>
              </a:solidFill>
              <a:latin typeface="华文中宋" panose="02010600040101010101" charset="-122"/>
              <a:ea typeface="华文中宋" panose="02010600040101010101" charset="-122"/>
              <a:cs typeface="华文中宋" panose="02010600040101010101" charset="-122"/>
              <a:sym typeface="+mn-ea"/>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blinds(horizontal)">
                                      <p:cBhvr>
                                        <p:cTn id="7" dur="500"/>
                                        <p:tgtEl>
                                          <p:spTgt spid="2">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4" end="4"/>
                                            </p:txEl>
                                          </p:spTgt>
                                        </p:tgtEl>
                                        <p:attrNameLst>
                                          <p:attrName>style.visibility</p:attrName>
                                        </p:attrNameLst>
                                      </p:cBhvr>
                                      <p:to>
                                        <p:strVal val="visible"/>
                                      </p:to>
                                    </p:set>
                                    <p:animEffect transition="in" filter="blinds(horizontal)">
                                      <p:cBhvr>
                                        <p:cTn id="12" dur="500"/>
                                        <p:tgtEl>
                                          <p:spTgt spid="2">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6" end="6"/>
                                            </p:txEl>
                                          </p:spTgt>
                                        </p:tgtEl>
                                        <p:attrNameLst>
                                          <p:attrName>style.visibility</p:attrName>
                                        </p:attrNameLst>
                                      </p:cBhvr>
                                      <p:to>
                                        <p:strVal val="visible"/>
                                      </p:to>
                                    </p:set>
                                    <p:animEffect transition="in" filter="blinds(horizontal)">
                                      <p:cBhvr>
                                        <p:cTn id="17" dur="500"/>
                                        <p:tgtEl>
                                          <p:spTgt spid="2">
                                            <p:txEl>
                                              <p:pRg st="6" end="6"/>
                                            </p:txEl>
                                          </p:spTgt>
                                        </p:tgtEl>
                                      </p:cBhvr>
                                    </p:animEffect>
                                  </p:childTnLst>
                                </p:cTn>
                              </p:par>
                              <p:par>
                                <p:cTn id="18" presetID="3" presetClass="entr" presetSubtype="10" fill="hold" nodeType="withEffect">
                                  <p:stCondLst>
                                    <p:cond delay="0"/>
                                  </p:stCondLst>
                                  <p:childTnLst>
                                    <p:set>
                                      <p:cBhvr>
                                        <p:cTn id="19" dur="1" fill="hold">
                                          <p:stCondLst>
                                            <p:cond delay="0"/>
                                          </p:stCondLst>
                                        </p:cTn>
                                        <p:tgtEl>
                                          <p:spTgt spid="2">
                                            <p:txEl>
                                              <p:pRg st="7" end="7"/>
                                            </p:txEl>
                                          </p:spTgt>
                                        </p:tgtEl>
                                        <p:attrNameLst>
                                          <p:attrName>style.visibility</p:attrName>
                                        </p:attrNameLst>
                                      </p:cBhvr>
                                      <p:to>
                                        <p:strVal val="visible"/>
                                      </p:to>
                                    </p:set>
                                    <p:animEffect transition="in" filter="blinds(horizontal)">
                                      <p:cBhvr>
                                        <p:cTn id="20"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nvSpPr>
        <p:spPr>
          <a:xfrm>
            <a:off x="0" y="0"/>
            <a:ext cx="12192635" cy="6858635"/>
          </a:xfrm>
          <a:prstGeom prst="rect">
            <a:avLst/>
          </a:prstGeom>
          <a:noFill/>
        </p:spPr>
        <p:txBody>
          <a:bodyPr wrap="square" rtlCol="0" anchor="t">
            <a:noAutofit/>
          </a:bodyPr>
          <a:lstStyle/>
          <a:p>
            <a:pPr algn="l">
              <a:lnSpc>
                <a:spcPct val="15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4.</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唐末农民起义爆发的原因是什么？</a:t>
            </a:r>
          </a:p>
          <a:p>
            <a:pPr algn="l">
              <a:lnSpc>
                <a:spcPct val="150000"/>
              </a:lnSpc>
            </a:pPr>
            <a:r>
              <a:rPr lang="en-US"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①</a:t>
            </a: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唐后期政治腐败，宦官专权；</a:t>
            </a:r>
          </a:p>
          <a:p>
            <a:pPr algn="l">
              <a:lnSpc>
                <a:spcPct val="150000"/>
              </a:lnSpc>
            </a:pPr>
            <a:r>
              <a:rPr lang="en-US"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②</a:t>
            </a: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藩镇割据态势严重，朝廷无力控制藩镇；</a:t>
            </a:r>
          </a:p>
          <a:p>
            <a:pPr algn="l">
              <a:lnSpc>
                <a:spcPct val="150000"/>
              </a:lnSpc>
            </a:pPr>
            <a:r>
              <a:rPr lang="en-US"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③</a:t>
            </a: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民众赋役敏繁重，生活困苦，又遇到连年灾荒。</a:t>
            </a:r>
          </a:p>
          <a:p>
            <a:pPr algn="l">
              <a:lnSpc>
                <a:spcPct val="150000"/>
              </a:lnSpc>
              <a:buClrTx/>
              <a:buSzTx/>
              <a:buFontTx/>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5.给唐朝统治以致命打击的事件是？</a:t>
            </a:r>
          </a:p>
          <a:p>
            <a:pPr algn="l">
              <a:lnSpc>
                <a:spcPct val="150000"/>
              </a:lnSpc>
              <a:buClrTx/>
              <a:buSzTx/>
              <a:buNone/>
            </a:pPr>
            <a:r>
              <a:rPr lang="en-US"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黄巢起义</a:t>
            </a:r>
            <a:endParaRPr lang="en-US" altLang="en-US" sz="2800" b="1" spc="300" noProof="1" smtClean="0">
              <a:solidFill>
                <a:srgbClr val="FF0000"/>
              </a:solidFill>
              <a:latin typeface="楷体" panose="02010609060101010101" charset="-122"/>
              <a:ea typeface="楷体" panose="02010609060101010101" charset="-122"/>
              <a:cs typeface="华文中宋" panose="02010600040101010101" charset="-122"/>
            </a:endParaRPr>
          </a:p>
          <a:p>
            <a:pPr algn="l">
              <a:lnSpc>
                <a:spcPct val="150000"/>
              </a:lnSpc>
              <a:buClrTx/>
              <a:buSzTx/>
              <a:buFontTx/>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6.唐朝灭亡于何时？标志是什么</a:t>
            </a:r>
          </a:p>
          <a:p>
            <a:pPr algn="l">
              <a:lnSpc>
                <a:spcPct val="150000"/>
              </a:lnSpc>
              <a:buClrTx/>
              <a:buSzTx/>
              <a:buFontTx/>
            </a:pPr>
            <a:r>
              <a:rPr lang="en-US"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907年朱温建立后梁政权，唐朝灭亡</a:t>
            </a:r>
            <a:endParaRPr lang="en-US" altLang="en-US" sz="2800" b="1" spc="300" noProof="1" smtClean="0">
              <a:solidFill>
                <a:srgbClr val="FF0000"/>
              </a:solidFill>
              <a:latin typeface="楷体" panose="02010609060101010101" charset="-122"/>
              <a:ea typeface="楷体" panose="02010609060101010101" charset="-122"/>
              <a:cs typeface="华文中宋" panose="02010600040101010101" charset="-122"/>
            </a:endParaRPr>
          </a:p>
          <a:p>
            <a:pPr algn="l">
              <a:lnSpc>
                <a:spcPct val="150000"/>
              </a:lnSpc>
              <a:buClrTx/>
              <a:buSzTx/>
              <a:buFontTx/>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7.唐朝之后我国进入的历史时期是？</a:t>
            </a:r>
          </a:p>
          <a:p>
            <a:pPr algn="l">
              <a:lnSpc>
                <a:spcPct val="150000"/>
              </a:lnSpc>
              <a:buClrTx/>
              <a:buSzTx/>
              <a:buFontTx/>
            </a:pPr>
            <a:r>
              <a:rPr lang="en-US"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五代十国</a:t>
            </a: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2" end="2"/>
                                            </p:txEl>
                                          </p:spTgt>
                                        </p:tgtEl>
                                        <p:attrNameLst>
                                          <p:attrName>style.visibility</p:attrName>
                                        </p:attrNameLst>
                                      </p:cBhvr>
                                      <p:to>
                                        <p:strVal val="visible"/>
                                      </p:to>
                                    </p:set>
                                    <p:animEffect transition="in" filter="blinds(horizontal)">
                                      <p:cBhvr>
                                        <p:cTn id="10" dur="500"/>
                                        <p:tgtEl>
                                          <p:spTgt spid="4">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animEffect transition="in" filter="blinds(horizontal)">
                                      <p:cBhvr>
                                        <p:cTn id="13" dur="500"/>
                                        <p:tgtEl>
                                          <p:spTgt spid="4">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4">
                                            <p:txEl>
                                              <p:pRg st="5" end="5"/>
                                            </p:txEl>
                                          </p:spTgt>
                                        </p:tgtEl>
                                        <p:attrNameLst>
                                          <p:attrName>style.visibility</p:attrName>
                                        </p:attrNameLst>
                                      </p:cBhvr>
                                      <p:to>
                                        <p:strVal val="visible"/>
                                      </p:to>
                                    </p:set>
                                    <p:animEffect transition="in" filter="blinds(horizontal)">
                                      <p:cBhvr>
                                        <p:cTn id="18" dur="500"/>
                                        <p:tgtEl>
                                          <p:spTgt spid="4">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4">
                                            <p:txEl>
                                              <p:pRg st="7" end="7"/>
                                            </p:txEl>
                                          </p:spTgt>
                                        </p:tgtEl>
                                        <p:attrNameLst>
                                          <p:attrName>style.visibility</p:attrName>
                                        </p:attrNameLst>
                                      </p:cBhvr>
                                      <p:to>
                                        <p:strVal val="visible"/>
                                      </p:to>
                                    </p:set>
                                    <p:animEffect transition="in" filter="blinds(horizontal)">
                                      <p:cBhvr>
                                        <p:cTn id="23" dur="500"/>
                                        <p:tgtEl>
                                          <p:spTgt spid="4">
                                            <p:txEl>
                                              <p:pRg st="7" end="7"/>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4">
                                            <p:txEl>
                                              <p:pRg st="9" end="9"/>
                                            </p:txEl>
                                          </p:spTgt>
                                        </p:tgtEl>
                                        <p:attrNameLst>
                                          <p:attrName>style.visibility</p:attrName>
                                        </p:attrNameLst>
                                      </p:cBhvr>
                                      <p:to>
                                        <p:strVal val="visible"/>
                                      </p:to>
                                    </p:set>
                                    <p:animEffect transition="in" filter="blinds(horizontal)">
                                      <p:cBhvr>
                                        <p:cTn id="28"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文本框 4"/>
          <p:cNvSpPr txBox="1"/>
          <p:nvPr/>
        </p:nvSpPr>
        <p:spPr>
          <a:xfrm>
            <a:off x="0" y="0"/>
            <a:ext cx="12192635" cy="4615815"/>
          </a:xfrm>
          <a:prstGeom prst="rect">
            <a:avLst/>
          </a:prstGeom>
          <a:noFill/>
        </p:spPr>
        <p:txBody>
          <a:bodyPr wrap="square" rtlCol="0" anchor="t">
            <a:spAutoFit/>
          </a:bodyPr>
          <a:lstStyle/>
          <a:p>
            <a:pPr algn="l">
              <a:lnSpc>
                <a:spcPct val="150000"/>
              </a:lnSpc>
            </a:pP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8.如何看待五代十国的局面？（或五代十国时期的历史特征）</a:t>
            </a:r>
          </a:p>
          <a:p>
            <a:pPr algn="l">
              <a:lnSpc>
                <a:spcPct val="150000"/>
              </a:lnSpc>
            </a:pP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①五代十国是唐末以来藩镇割据局面的延续（实质</a:t>
            </a:r>
            <a:r>
              <a:rPr lang="en-US" altLang="zh-CN" sz="2800" b="1" spc="300" smtClean="0">
                <a:solidFill>
                  <a:srgbClr val="FF0000"/>
                </a:solidFill>
                <a:latin typeface="楷体" panose="02010609060101010101" charset="-122"/>
                <a:ea typeface="楷体" panose="02010609060101010101" charset="-122"/>
                <a:cs typeface="楷体" panose="02010609060101010101" charset="-122"/>
                <a:sym typeface="+mn-ea"/>
              </a:rPr>
              <a:t>),</a:t>
            </a: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其开国君主都是掌握兵权的将领；</a:t>
            </a:r>
          </a:p>
          <a:p>
            <a:pPr algn="l">
              <a:lnSpc>
                <a:spcPct val="150000"/>
              </a:lnSpc>
            </a:pP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②北方政权更迭，战事不断，政局动荡不安；</a:t>
            </a:r>
          </a:p>
          <a:p>
            <a:pPr algn="l">
              <a:lnSpc>
                <a:spcPct val="150000"/>
              </a:lnSpc>
            </a:pP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③南方政局相对稳定，经济有一事实上发展。</a:t>
            </a:r>
          </a:p>
          <a:p>
            <a:pPr algn="l">
              <a:lnSpc>
                <a:spcPct val="150000"/>
              </a:lnSpc>
            </a:pP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④各地经济文化交流日益密切，各族交往进一步加强，统一因素不断增长</a:t>
            </a: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blinds(horizontal)">
                                      <p:cBhvr>
                                        <p:cTn id="7" dur="500"/>
                                        <p:tgtEl>
                                          <p:spTgt spid="5">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5">
                                            <p:txEl>
                                              <p:pRg st="2" end="2"/>
                                            </p:txEl>
                                          </p:spTgt>
                                        </p:tgtEl>
                                        <p:attrNameLst>
                                          <p:attrName>style.visibility</p:attrName>
                                        </p:attrNameLst>
                                      </p:cBhvr>
                                      <p:to>
                                        <p:strVal val="visible"/>
                                      </p:to>
                                    </p:set>
                                    <p:animEffect transition="in" filter="blinds(horizontal)">
                                      <p:cBhvr>
                                        <p:cTn id="10" dur="500"/>
                                        <p:tgtEl>
                                          <p:spTgt spid="5">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animEffect transition="in" filter="blinds(horizontal)">
                                      <p:cBhvr>
                                        <p:cTn id="13" dur="500"/>
                                        <p:tgtEl>
                                          <p:spTgt spid="5">
                                            <p:txEl>
                                              <p:pRg st="3" end="3"/>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5">
                                            <p:txEl>
                                              <p:pRg st="4" end="4"/>
                                            </p:txEl>
                                          </p:spTgt>
                                        </p:tgtEl>
                                        <p:attrNameLst>
                                          <p:attrName>style.visibility</p:attrName>
                                        </p:attrNameLst>
                                      </p:cBhvr>
                                      <p:to>
                                        <p:strVal val="visible"/>
                                      </p:to>
                                    </p:set>
                                    <p:animEffect transition="in" filter="blinds(horizontal)">
                                      <p:cBhvr>
                                        <p:cTn id="16"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2" name="文本框 1"/>
          <p:cNvSpPr txBox="1"/>
          <p:nvPr/>
        </p:nvSpPr>
        <p:spPr>
          <a:xfrm>
            <a:off x="0" y="-635"/>
            <a:ext cx="12192000" cy="6858635"/>
          </a:xfrm>
          <a:prstGeom prst="rect">
            <a:avLst/>
          </a:prstGeom>
          <a:noFill/>
        </p:spPr>
        <p:txBody>
          <a:bodyPr wrap="square" rtlCol="0" anchor="t">
            <a:noAutofit/>
          </a:bodyPr>
          <a:lstStyle/>
          <a:p>
            <a:pPr algn="ctr">
              <a:lnSpc>
                <a:spcPct val="130000"/>
              </a:lnSpc>
            </a:pP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第</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5</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课</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 </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隋唐时期的民族交往与交融</a:t>
            </a:r>
            <a:endParaRPr lang="zh-CN" altLang="en-US" sz="2800" b="1" spc="300" smtClean="0">
              <a:solidFill>
                <a:schemeClr val="accent2"/>
              </a:solidFill>
              <a:latin typeface="华文中宋" panose="02010600040101010101" charset="-122"/>
              <a:ea typeface="华文中宋" panose="02010600040101010101" charset="-122"/>
              <a:cs typeface="华文中宋" panose="02010600040101010101" charset="-122"/>
              <a:sym typeface="+mn-ea"/>
            </a:endParaRPr>
          </a:p>
          <a:p>
            <a:pPr algn="l">
              <a:lnSpc>
                <a:spcPct val="13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1.</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唐朝时期促进汉藏友好关系的事件是？</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 </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唐蕃和亲的意义？</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 </a:t>
            </a:r>
            <a:r>
              <a:rPr lang="en-US" altLang="zh-CN" sz="2800" b="1" spc="300" smtClean="0">
                <a:solidFill>
                  <a:schemeClr val="accent2"/>
                </a:solidFill>
                <a:latin typeface="华文中宋" panose="02010600040101010101" charset="-122"/>
                <a:ea typeface="华文中宋" panose="02010600040101010101" charset="-122"/>
                <a:cs typeface="华文中宋" panose="02010600040101010101" charset="-122"/>
                <a:sym typeface="+mn-ea"/>
              </a:rPr>
              <a:t>             </a:t>
            </a:r>
          </a:p>
          <a:p>
            <a:pPr algn="l">
              <a:lnSpc>
                <a:spcPct val="130000"/>
              </a:lnSpc>
            </a:pP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事件：文成公主入藏、金城公主入藏、设立唐蕃会盟碑。</a:t>
            </a:r>
            <a:r>
              <a:rPr lang="en-US" altLang="zh-CN" sz="2800" b="1" spc="300" smtClean="0">
                <a:solidFill>
                  <a:srgbClr val="FF0000"/>
                </a:solidFill>
                <a:latin typeface="楷体" panose="02010609060101010101" charset="-122"/>
                <a:ea typeface="楷体" panose="02010609060101010101" charset="-122"/>
                <a:cs typeface="楷体" panose="02010609060101010101" charset="-122"/>
                <a:sym typeface="+mn-ea"/>
              </a:rPr>
              <a:t> </a:t>
            </a:r>
          </a:p>
          <a:p>
            <a:pPr algn="l">
              <a:lnSpc>
                <a:spcPct val="130000"/>
              </a:lnSpc>
            </a:pP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意义：促进了吐蕃经济和社会的发展，也增进了唐蕃的友好关系。</a:t>
            </a:r>
          </a:p>
          <a:p>
            <a:pPr algn="l">
              <a:lnSpc>
                <a:spcPct val="13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2.唐太宗时的民族政策是怎样的？他被尊称为什么？</a:t>
            </a:r>
            <a:r>
              <a:rPr lang="en-US" altLang="zh-CN" sz="2800" b="1" spc="300" smtClean="0">
                <a:solidFill>
                  <a:schemeClr val="accent2"/>
                </a:solidFill>
                <a:latin typeface="华文中宋" panose="02010600040101010101" charset="-122"/>
                <a:ea typeface="华文中宋" panose="02010600040101010101" charset="-122"/>
                <a:cs typeface="华文中宋" panose="02010600040101010101" charset="-122"/>
                <a:sym typeface="+mn-ea"/>
              </a:rPr>
              <a:t> </a:t>
            </a:r>
          </a:p>
          <a:p>
            <a:pPr algn="l">
              <a:lnSpc>
                <a:spcPct val="130000"/>
              </a:lnSpc>
              <a:buClrTx/>
              <a:buSzTx/>
              <a:buNone/>
            </a:pP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开明的民族政策；“天可汗”</a:t>
            </a:r>
            <a:endParaRPr lang="zh-CN" altLang="en-US" sz="2800" b="1" spc="300" noProof="1" smtClean="0">
              <a:solidFill>
                <a:srgbClr val="FF0000"/>
              </a:solidFill>
              <a:latin typeface="楷体" panose="02010609060101010101" charset="-122"/>
              <a:ea typeface="楷体" panose="02010609060101010101" charset="-122"/>
              <a:cs typeface="楷体" panose="02010609060101010101" charset="-122"/>
            </a:endParaRPr>
          </a:p>
          <a:p>
            <a:pPr algn="l">
              <a:lnSpc>
                <a:spcPct val="13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3.为加强对西域的管辖，唐朝时期设置的机构：</a:t>
            </a:r>
          </a:p>
          <a:p>
            <a:pPr algn="l">
              <a:lnSpc>
                <a:spcPct val="130000"/>
              </a:lnSpc>
              <a:buClrTx/>
              <a:buSzTx/>
              <a:buFontTx/>
            </a:pPr>
            <a:r>
              <a:rPr lang="zh-CN" altLang="en-US" sz="2800" b="1" spc="300" noProof="1" smtClean="0">
                <a:solidFill>
                  <a:srgbClr val="FF0000"/>
                </a:solidFill>
                <a:latin typeface="楷体" panose="02010609060101010101" charset="-122"/>
                <a:ea typeface="楷体" panose="02010609060101010101" charset="-122"/>
                <a:cs typeface="楷体" panose="02010609060101010101" charset="-122"/>
              </a:rPr>
              <a:t>安西都护府和北庭都护府</a:t>
            </a:r>
          </a:p>
          <a:p>
            <a:pPr algn="l">
              <a:lnSpc>
                <a:spcPct val="130000"/>
              </a:lnSpc>
              <a:buClrTx/>
              <a:buSzTx/>
              <a:buFontTx/>
            </a:pPr>
            <a:r>
              <a:rPr lang="en-US" altLang="zh-CN" sz="2800" b="1" spc="300" noProof="1" smtClean="0">
                <a:solidFill>
                  <a:schemeClr val="tx2"/>
                </a:solidFill>
                <a:latin typeface="华文中宋" panose="02010600040101010101" charset="-122"/>
                <a:ea typeface="华文中宋" panose="02010600040101010101" charset="-122"/>
                <a:cs typeface="华文中宋" panose="02010600040101010101" charset="-122"/>
                <a:sym typeface="+mn-ea"/>
              </a:rPr>
              <a:t>4.唐朝与回纥、渤海、南诏的关系？</a:t>
            </a:r>
          </a:p>
          <a:p>
            <a:pPr algn="l">
              <a:lnSpc>
                <a:spcPct val="130000"/>
              </a:lnSpc>
              <a:buClrTx/>
              <a:buSzTx/>
              <a:buFontTx/>
            </a:pPr>
            <a:r>
              <a:rPr lang="zh-CN" altLang="en-US" sz="2800" b="1" spc="300" noProof="1" smtClean="0">
                <a:solidFill>
                  <a:srgbClr val="FF0000"/>
                </a:solidFill>
                <a:latin typeface="楷体" panose="02010609060101010101" charset="-122"/>
                <a:ea typeface="楷体" panose="02010609060101010101" charset="-122"/>
                <a:cs typeface="楷体" panose="02010609060101010101" charset="-122"/>
                <a:sym typeface="+mn-ea"/>
              </a:rPr>
              <a:t>与回纥：骨力裴罗接受唐玄宗的册封，号怀仁可汗；</a:t>
            </a:r>
          </a:p>
          <a:p>
            <a:pPr algn="l">
              <a:lnSpc>
                <a:spcPct val="130000"/>
              </a:lnSpc>
              <a:buClrTx/>
              <a:buSzTx/>
              <a:buFontTx/>
            </a:pPr>
            <a:r>
              <a:rPr lang="zh-CN" altLang="en-US" sz="2800" b="1" spc="300" noProof="1" smtClean="0">
                <a:solidFill>
                  <a:srgbClr val="FF0000"/>
                </a:solidFill>
                <a:latin typeface="楷体" panose="02010609060101010101" charset="-122"/>
                <a:ea typeface="楷体" panose="02010609060101010101" charset="-122"/>
                <a:cs typeface="楷体" panose="02010609060101010101" charset="-122"/>
                <a:sym typeface="+mn-ea"/>
              </a:rPr>
              <a:t>与渤海：唐玄宗封大祚荣为渤海郡王，以渤海为号；</a:t>
            </a:r>
          </a:p>
          <a:p>
            <a:pPr algn="l">
              <a:lnSpc>
                <a:spcPct val="130000"/>
              </a:lnSpc>
              <a:buClrTx/>
              <a:buSzTx/>
              <a:buFontTx/>
            </a:pPr>
            <a:r>
              <a:rPr lang="zh-CN" altLang="en-US" sz="2800" b="1" spc="300" noProof="1" smtClean="0">
                <a:solidFill>
                  <a:srgbClr val="FF0000"/>
                </a:solidFill>
                <a:latin typeface="楷体" panose="02010609060101010101" charset="-122"/>
                <a:ea typeface="楷体" panose="02010609060101010101" charset="-122"/>
                <a:cs typeface="楷体" panose="02010609060101010101" charset="-122"/>
                <a:sym typeface="+mn-ea"/>
              </a:rPr>
              <a:t>与南诏：唐玄宗封皮逻阁为云南王；</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blinds(horizontal)">
                                      <p:cBhvr>
                                        <p:cTn id="7" dur="500"/>
                                        <p:tgtEl>
                                          <p:spTgt spid="2">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3" end="3"/>
                                            </p:txEl>
                                          </p:spTgt>
                                        </p:tgtEl>
                                        <p:attrNameLst>
                                          <p:attrName>style.visibility</p:attrName>
                                        </p:attrNameLst>
                                      </p:cBhvr>
                                      <p:to>
                                        <p:strVal val="visible"/>
                                      </p:to>
                                    </p:set>
                                    <p:animEffect transition="in" filter="blinds(horizontal)">
                                      <p:cBhvr>
                                        <p:cTn id="12" dur="500"/>
                                        <p:tgtEl>
                                          <p:spTgt spid="2">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5" end="5"/>
                                            </p:txEl>
                                          </p:spTgt>
                                        </p:tgtEl>
                                        <p:attrNameLst>
                                          <p:attrName>style.visibility</p:attrName>
                                        </p:attrNameLst>
                                      </p:cBhvr>
                                      <p:to>
                                        <p:strVal val="visible"/>
                                      </p:to>
                                    </p:set>
                                    <p:animEffect transition="in" filter="blinds(horizontal)">
                                      <p:cBhvr>
                                        <p:cTn id="17" dur="500"/>
                                        <p:tgtEl>
                                          <p:spTgt spid="2">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
                                            <p:txEl>
                                              <p:pRg st="7" end="7"/>
                                            </p:txEl>
                                          </p:spTgt>
                                        </p:tgtEl>
                                        <p:attrNameLst>
                                          <p:attrName>style.visibility</p:attrName>
                                        </p:attrNameLst>
                                      </p:cBhvr>
                                      <p:to>
                                        <p:strVal val="visible"/>
                                      </p:to>
                                    </p:set>
                                    <p:animEffect transition="in" filter="blinds(horizontal)">
                                      <p:cBhvr>
                                        <p:cTn id="22" dur="500"/>
                                        <p:tgtEl>
                                          <p:spTgt spid="2">
                                            <p:txEl>
                                              <p:pRg st="7" end="7"/>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2">
                                            <p:txEl>
                                              <p:pRg st="9" end="9"/>
                                            </p:txEl>
                                          </p:spTgt>
                                        </p:tgtEl>
                                        <p:attrNameLst>
                                          <p:attrName>style.visibility</p:attrName>
                                        </p:attrNameLst>
                                      </p:cBhvr>
                                      <p:to>
                                        <p:strVal val="visible"/>
                                      </p:to>
                                    </p:set>
                                    <p:animEffect transition="in" filter="blinds(horizontal)">
                                      <p:cBhvr>
                                        <p:cTn id="27" dur="500"/>
                                        <p:tgtEl>
                                          <p:spTgt spid="2">
                                            <p:txEl>
                                              <p:pRg st="9" end="9"/>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2">
                                            <p:txEl>
                                              <p:pRg st="10" end="10"/>
                                            </p:txEl>
                                          </p:spTgt>
                                        </p:tgtEl>
                                        <p:attrNameLst>
                                          <p:attrName>style.visibility</p:attrName>
                                        </p:attrNameLst>
                                      </p:cBhvr>
                                      <p:to>
                                        <p:strVal val="visible"/>
                                      </p:to>
                                    </p:set>
                                    <p:animEffect transition="in" filter="blinds(horizontal)">
                                      <p:cBhvr>
                                        <p:cTn id="30" dur="500"/>
                                        <p:tgtEl>
                                          <p:spTgt spid="2">
                                            <p:txEl>
                                              <p:pRg st="10" end="10"/>
                                            </p:txEl>
                                          </p:spTgt>
                                        </p:tgtEl>
                                      </p:cBhvr>
                                    </p:animEffect>
                                  </p:childTnLst>
                                </p:cTn>
                              </p:par>
                              <p:par>
                                <p:cTn id="31" presetID="3" presetClass="entr" presetSubtype="10" fill="hold" nodeType="withEffect">
                                  <p:stCondLst>
                                    <p:cond delay="0"/>
                                  </p:stCondLst>
                                  <p:childTnLst>
                                    <p:set>
                                      <p:cBhvr>
                                        <p:cTn id="32" dur="1" fill="hold">
                                          <p:stCondLst>
                                            <p:cond delay="0"/>
                                          </p:stCondLst>
                                        </p:cTn>
                                        <p:tgtEl>
                                          <p:spTgt spid="2">
                                            <p:txEl>
                                              <p:pRg st="11" end="11"/>
                                            </p:txEl>
                                          </p:spTgt>
                                        </p:tgtEl>
                                        <p:attrNameLst>
                                          <p:attrName>style.visibility</p:attrName>
                                        </p:attrNameLst>
                                      </p:cBhvr>
                                      <p:to>
                                        <p:strVal val="visible"/>
                                      </p:to>
                                    </p:set>
                                    <p:animEffect transition="in" filter="blinds(horizontal)">
                                      <p:cBhvr>
                                        <p:cTn id="33" dur="500"/>
                                        <p:tgtEl>
                                          <p:spTgt spid="2">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12192635" cy="6635750"/>
          </a:xfrm>
          <a:prstGeom prst="rect">
            <a:avLst/>
          </a:prstGeom>
          <a:noFill/>
        </p:spPr>
        <p:txBody>
          <a:bodyPr wrap="square" rtlCol="0" anchor="t">
            <a:spAutoFit/>
          </a:bodyPr>
          <a:lstStyle/>
          <a:p>
            <a:pPr>
              <a:lnSpc>
                <a:spcPct val="12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rPr>
              <a:t>5.隋唐时期民族交往的主要方式有哪些？给我们带来哪些启示?</a:t>
            </a:r>
          </a:p>
          <a:p>
            <a:pPr>
              <a:lnSpc>
                <a:spcPct val="140000"/>
              </a:lnSpc>
            </a:pPr>
            <a:r>
              <a:rPr lang="zh-CN" altLang="en-US" sz="2800" b="1">
                <a:solidFill>
                  <a:srgbClr val="FF0000"/>
                </a:solidFill>
                <a:latin typeface="楷体" panose="02010609060101010101" charset="-122"/>
                <a:ea typeface="楷体" panose="02010609060101010101" charset="-122"/>
                <a:cs typeface="楷体" panose="02010609060101010101" charset="-122"/>
              </a:rPr>
              <a:t>方式：</a:t>
            </a:r>
          </a:p>
          <a:p>
            <a:pPr>
              <a:lnSpc>
                <a:spcPct val="140000"/>
              </a:lnSpc>
            </a:pPr>
            <a:r>
              <a:rPr lang="en-US" altLang="en-US" sz="2800" b="1">
                <a:solidFill>
                  <a:srgbClr val="FF0000"/>
                </a:solidFill>
                <a:latin typeface="楷体" panose="02010609060101010101" charset="-122"/>
                <a:ea typeface="楷体" panose="02010609060101010101" charset="-122"/>
                <a:cs typeface="楷体" panose="02010609060101010101" charset="-122"/>
              </a:rPr>
              <a:t>①</a:t>
            </a:r>
            <a:r>
              <a:rPr lang="zh-CN" altLang="en-US" sz="2800" b="1">
                <a:solidFill>
                  <a:srgbClr val="FF0000"/>
                </a:solidFill>
                <a:latin typeface="楷体" panose="02010609060101010101" charset="-122"/>
                <a:ea typeface="楷体" panose="02010609060101010101" charset="-122"/>
                <a:cs typeface="楷体" panose="02010609060101010101" charset="-122"/>
              </a:rPr>
              <a:t>设置机构：先后设置安西都护府和北庭都护府</a:t>
            </a:r>
          </a:p>
          <a:p>
            <a:pPr>
              <a:lnSpc>
                <a:spcPct val="140000"/>
              </a:lnSpc>
            </a:pPr>
            <a:r>
              <a:rPr lang="en-US" altLang="en-US" sz="2800" b="1">
                <a:solidFill>
                  <a:srgbClr val="FF0000"/>
                </a:solidFill>
                <a:latin typeface="楷体" panose="02010609060101010101" charset="-122"/>
                <a:ea typeface="楷体" panose="02010609060101010101" charset="-122"/>
                <a:cs typeface="楷体" panose="02010609060101010101" charset="-122"/>
              </a:rPr>
              <a:t>②</a:t>
            </a:r>
            <a:r>
              <a:rPr lang="zh-CN" altLang="en-US" sz="2800" b="1">
                <a:solidFill>
                  <a:srgbClr val="FF0000"/>
                </a:solidFill>
                <a:latin typeface="楷体" panose="02010609060101010101" charset="-122"/>
                <a:ea typeface="楷体" panose="02010609060101010101" charset="-122"/>
                <a:cs typeface="楷体" panose="02010609060101010101" charset="-122"/>
              </a:rPr>
              <a:t>和亲政策：文成公主入藏，金城公主入藏。</a:t>
            </a:r>
          </a:p>
          <a:p>
            <a:pPr>
              <a:lnSpc>
                <a:spcPct val="140000"/>
              </a:lnSpc>
            </a:pPr>
            <a:r>
              <a:rPr lang="en-US" altLang="en-US" sz="2800" b="1">
                <a:solidFill>
                  <a:srgbClr val="FF0000"/>
                </a:solidFill>
                <a:latin typeface="楷体" panose="02010609060101010101" charset="-122"/>
                <a:ea typeface="楷体" panose="02010609060101010101" charset="-122"/>
                <a:cs typeface="楷体" panose="02010609060101010101" charset="-122"/>
              </a:rPr>
              <a:t>③</a:t>
            </a:r>
            <a:r>
              <a:rPr lang="zh-CN" altLang="en-US" sz="2800" b="1">
                <a:solidFill>
                  <a:srgbClr val="FF0000"/>
                </a:solidFill>
                <a:latin typeface="楷体" panose="02010609060101010101" charset="-122"/>
                <a:ea typeface="楷体" panose="02010609060101010101" charset="-122"/>
                <a:cs typeface="楷体" panose="02010609060101010101" charset="-122"/>
              </a:rPr>
              <a:t>册封制度：封回纥首领为怀仁可汗，封渤海国首领为渤海郡王，封南诏首领为云南王。</a:t>
            </a:r>
          </a:p>
          <a:p>
            <a:pPr>
              <a:lnSpc>
                <a:spcPct val="140000"/>
              </a:lnSpc>
            </a:pPr>
            <a:r>
              <a:rPr lang="en-US" altLang="en-US" sz="2800" b="1">
                <a:solidFill>
                  <a:srgbClr val="FF0000"/>
                </a:solidFill>
                <a:latin typeface="楷体" panose="02010609060101010101" charset="-122"/>
                <a:ea typeface="楷体" panose="02010609060101010101" charset="-122"/>
                <a:cs typeface="楷体" panose="02010609060101010101" charset="-122"/>
              </a:rPr>
              <a:t>④</a:t>
            </a:r>
            <a:r>
              <a:rPr lang="zh-CN" altLang="en-US" sz="2800" b="1">
                <a:solidFill>
                  <a:srgbClr val="FF0000"/>
                </a:solidFill>
                <a:latin typeface="楷体" panose="02010609060101010101" charset="-122"/>
                <a:ea typeface="楷体" panose="02010609060101010101" charset="-122"/>
                <a:cs typeface="楷体" panose="02010609060101010101" charset="-122"/>
              </a:rPr>
              <a:t>战争：先后击败消灭东、西、后突厥，加强了对西域的统治。</a:t>
            </a:r>
          </a:p>
          <a:p>
            <a:pPr>
              <a:lnSpc>
                <a:spcPct val="140000"/>
              </a:lnSpc>
            </a:pPr>
            <a:r>
              <a:rPr lang="en-US" altLang="en-US" sz="2800" b="1">
                <a:solidFill>
                  <a:srgbClr val="FF0000"/>
                </a:solidFill>
                <a:latin typeface="楷体" panose="02010609060101010101" charset="-122"/>
                <a:ea typeface="楷体" panose="02010609060101010101" charset="-122"/>
                <a:cs typeface="楷体" panose="02010609060101010101" charset="-122"/>
              </a:rPr>
              <a:t>⑤</a:t>
            </a:r>
            <a:r>
              <a:rPr lang="zh-CN" altLang="en-US" sz="2800" b="1">
                <a:solidFill>
                  <a:srgbClr val="FF0000"/>
                </a:solidFill>
                <a:latin typeface="楷体" panose="02010609060101010101" charset="-122"/>
                <a:ea typeface="楷体" panose="02010609060101010101" charset="-122"/>
                <a:cs typeface="楷体" panose="02010609060101010101" charset="-122"/>
              </a:rPr>
              <a:t>会盟：唐穆宗长庆年间，唐蕃订立友好盟约，立</a:t>
            </a:r>
            <a:r>
              <a:rPr lang="en-US" altLang="zh-CN" sz="2800" b="1">
                <a:solidFill>
                  <a:srgbClr val="FF0000"/>
                </a:solidFill>
                <a:latin typeface="楷体" panose="02010609060101010101" charset="-122"/>
                <a:ea typeface="楷体" panose="02010609060101010101" charset="-122"/>
                <a:cs typeface="楷体" panose="02010609060101010101" charset="-122"/>
              </a:rPr>
              <a:t>“</a:t>
            </a:r>
            <a:r>
              <a:rPr lang="zh-CN" altLang="en-US" sz="2800" b="1">
                <a:solidFill>
                  <a:srgbClr val="FF0000"/>
                </a:solidFill>
                <a:latin typeface="楷体" panose="02010609060101010101" charset="-122"/>
                <a:ea typeface="楷体" panose="02010609060101010101" charset="-122"/>
                <a:cs typeface="楷体" panose="02010609060101010101" charset="-122"/>
              </a:rPr>
              <a:t>唐蕃会盟碑</a:t>
            </a:r>
            <a:r>
              <a:rPr lang="en-US" altLang="zh-CN" sz="2800" b="1">
                <a:solidFill>
                  <a:srgbClr val="FF0000"/>
                </a:solidFill>
                <a:latin typeface="楷体" panose="02010609060101010101" charset="-122"/>
                <a:ea typeface="楷体" panose="02010609060101010101" charset="-122"/>
                <a:cs typeface="楷体" panose="02010609060101010101" charset="-122"/>
              </a:rPr>
              <a:t>”</a:t>
            </a:r>
            <a:endParaRPr lang="zh-CN" altLang="en-US" sz="2800" b="1">
              <a:solidFill>
                <a:srgbClr val="FF0000"/>
              </a:solidFill>
              <a:latin typeface="楷体" panose="02010609060101010101" charset="-122"/>
              <a:ea typeface="楷体" panose="02010609060101010101" charset="-122"/>
              <a:cs typeface="楷体" panose="02010609060101010101" charset="-122"/>
            </a:endParaRPr>
          </a:p>
          <a:p>
            <a:pPr>
              <a:lnSpc>
                <a:spcPct val="140000"/>
              </a:lnSpc>
            </a:pPr>
            <a:r>
              <a:rPr lang="zh-CN" altLang="en-US" sz="2800" b="1">
                <a:solidFill>
                  <a:srgbClr val="FF0000"/>
                </a:solidFill>
                <a:latin typeface="楷体" panose="02010609060101010101" charset="-122"/>
                <a:ea typeface="楷体" panose="02010609060101010101" charset="-122"/>
                <a:cs typeface="楷体" panose="02010609060101010101" charset="-122"/>
              </a:rPr>
              <a:t>启示</a:t>
            </a:r>
            <a:r>
              <a:rPr lang="en-US" altLang="zh-CN" sz="2800" b="1">
                <a:solidFill>
                  <a:srgbClr val="FF0000"/>
                </a:solidFill>
                <a:latin typeface="楷体" panose="02010609060101010101" charset="-122"/>
                <a:ea typeface="楷体" panose="02010609060101010101" charset="-122"/>
                <a:cs typeface="楷体" panose="02010609060101010101" charset="-122"/>
              </a:rPr>
              <a:t>:</a:t>
            </a:r>
          </a:p>
          <a:p>
            <a:pPr>
              <a:lnSpc>
                <a:spcPct val="140000"/>
              </a:lnSpc>
            </a:pPr>
            <a:r>
              <a:rPr lang="zh-CN" altLang="en-US" sz="2800" b="1">
                <a:solidFill>
                  <a:srgbClr val="FF0000"/>
                </a:solidFill>
                <a:latin typeface="楷体" panose="02010609060101010101" charset="-122"/>
                <a:ea typeface="楷体" panose="02010609060101010101" charset="-122"/>
                <a:cs typeface="楷体" panose="02010609060101010101" charset="-122"/>
              </a:rPr>
              <a:t>①各民族之间应和平相处，共同维护民族团结；</a:t>
            </a:r>
          </a:p>
          <a:p>
            <a:pPr>
              <a:lnSpc>
                <a:spcPct val="140000"/>
              </a:lnSpc>
            </a:pPr>
            <a:r>
              <a:rPr lang="zh-CN" altLang="en-US" sz="2800" b="1">
                <a:solidFill>
                  <a:srgbClr val="FF0000"/>
                </a:solidFill>
                <a:latin typeface="楷体" panose="02010609060101010101" charset="-122"/>
                <a:ea typeface="楷体" panose="02010609060101010101" charset="-122"/>
                <a:cs typeface="楷体" panose="02010609060101010101" charset="-122"/>
              </a:rPr>
              <a:t>②加强民族间的经济文化交流，促进各民族共同繁荣</a:t>
            </a:r>
            <a:r>
              <a:rPr lang="en-US" altLang="zh-CN" sz="2800" b="1">
                <a:solidFill>
                  <a:srgbClr val="FF0000"/>
                </a:solidFill>
                <a:latin typeface="楷体" panose="02010609060101010101" charset="-122"/>
                <a:ea typeface="楷体" panose="02010609060101010101" charset="-122"/>
                <a:cs typeface="楷体" panose="02010609060101010101" charset="-122"/>
              </a:rPr>
              <a:t> </a:t>
            </a:r>
            <a:r>
              <a:rPr lang="zh-CN" altLang="en-US" sz="2800" b="1">
                <a:solidFill>
                  <a:srgbClr val="FF0000"/>
                </a:solidFill>
                <a:latin typeface="楷体" panose="02010609060101010101" charset="-122"/>
                <a:ea typeface="楷体" panose="02010609060101010101" charset="-122"/>
                <a:cs typeface="楷体" panose="02010609060101010101" charset="-122"/>
              </a:rPr>
              <a:t>。</a:t>
            </a: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2" end="2"/>
                                            </p:txEl>
                                          </p:spTgt>
                                        </p:tgtEl>
                                        <p:attrNameLst>
                                          <p:attrName>style.visibility</p:attrName>
                                        </p:attrNameLst>
                                      </p:cBhvr>
                                      <p:to>
                                        <p:strVal val="visible"/>
                                      </p:to>
                                    </p:set>
                                    <p:animEffect transition="in" filter="blinds(horizontal)">
                                      <p:cBhvr>
                                        <p:cTn id="10" dur="500"/>
                                        <p:tgtEl>
                                          <p:spTgt spid="4">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animEffect transition="in" filter="blinds(horizontal)">
                                      <p:cBhvr>
                                        <p:cTn id="13" dur="500"/>
                                        <p:tgtEl>
                                          <p:spTgt spid="4">
                                            <p:txEl>
                                              <p:pRg st="3" end="3"/>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4">
                                            <p:txEl>
                                              <p:pRg st="4" end="4"/>
                                            </p:txEl>
                                          </p:spTgt>
                                        </p:tgtEl>
                                        <p:attrNameLst>
                                          <p:attrName>style.visibility</p:attrName>
                                        </p:attrNameLst>
                                      </p:cBhvr>
                                      <p:to>
                                        <p:strVal val="visible"/>
                                      </p:to>
                                    </p:set>
                                    <p:animEffect transition="in" filter="blinds(horizontal)">
                                      <p:cBhvr>
                                        <p:cTn id="16" dur="500"/>
                                        <p:tgtEl>
                                          <p:spTgt spid="4">
                                            <p:txEl>
                                              <p:pRg st="4" end="4"/>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animEffect transition="in" filter="blinds(horizontal)">
                                      <p:cBhvr>
                                        <p:cTn id="19" dur="500"/>
                                        <p:tgtEl>
                                          <p:spTgt spid="4">
                                            <p:txEl>
                                              <p:pRg st="5" end="5"/>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4">
                                            <p:txEl>
                                              <p:pRg st="6" end="6"/>
                                            </p:txEl>
                                          </p:spTgt>
                                        </p:tgtEl>
                                        <p:attrNameLst>
                                          <p:attrName>style.visibility</p:attrName>
                                        </p:attrNameLst>
                                      </p:cBhvr>
                                      <p:to>
                                        <p:strVal val="visible"/>
                                      </p:to>
                                    </p:set>
                                    <p:animEffect transition="in" filter="blinds(horizontal)">
                                      <p:cBhvr>
                                        <p:cTn id="22" dur="500"/>
                                        <p:tgtEl>
                                          <p:spTgt spid="4">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7" end="7"/>
                                            </p:txEl>
                                          </p:spTgt>
                                        </p:tgtEl>
                                        <p:attrNameLst>
                                          <p:attrName>style.visibility</p:attrName>
                                        </p:attrNameLst>
                                      </p:cBhvr>
                                      <p:to>
                                        <p:strVal val="visible"/>
                                      </p:to>
                                    </p:set>
                                    <p:animEffect transition="in" filter="blinds(horizontal)">
                                      <p:cBhvr>
                                        <p:cTn id="27" dur="500"/>
                                        <p:tgtEl>
                                          <p:spTgt spid="4">
                                            <p:txEl>
                                              <p:pRg st="7" end="7"/>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4">
                                            <p:txEl>
                                              <p:pRg st="8" end="8"/>
                                            </p:txEl>
                                          </p:spTgt>
                                        </p:tgtEl>
                                        <p:attrNameLst>
                                          <p:attrName>style.visibility</p:attrName>
                                        </p:attrNameLst>
                                      </p:cBhvr>
                                      <p:to>
                                        <p:strVal val="visible"/>
                                      </p:to>
                                    </p:set>
                                    <p:animEffect transition="in" filter="blinds(horizontal)">
                                      <p:cBhvr>
                                        <p:cTn id="30" dur="500"/>
                                        <p:tgtEl>
                                          <p:spTgt spid="4">
                                            <p:txEl>
                                              <p:pRg st="8" end="8"/>
                                            </p:txEl>
                                          </p:spTgt>
                                        </p:tgtEl>
                                      </p:cBhvr>
                                    </p:animEffect>
                                  </p:childTnLst>
                                </p:cTn>
                              </p:par>
                              <p:par>
                                <p:cTn id="31" presetID="3" presetClass="entr" presetSubtype="10" fill="hold" nodeType="withEffect">
                                  <p:stCondLst>
                                    <p:cond delay="0"/>
                                  </p:stCondLst>
                                  <p:childTnLst>
                                    <p:set>
                                      <p:cBhvr>
                                        <p:cTn id="32" dur="1" fill="hold">
                                          <p:stCondLst>
                                            <p:cond delay="0"/>
                                          </p:stCondLst>
                                        </p:cTn>
                                        <p:tgtEl>
                                          <p:spTgt spid="4">
                                            <p:txEl>
                                              <p:pRg st="9" end="9"/>
                                            </p:txEl>
                                          </p:spTgt>
                                        </p:tgtEl>
                                        <p:attrNameLst>
                                          <p:attrName>style.visibility</p:attrName>
                                        </p:attrNameLst>
                                      </p:cBhvr>
                                      <p:to>
                                        <p:strVal val="visible"/>
                                      </p:to>
                                    </p:set>
                                    <p:animEffect transition="in" filter="blinds(horizontal)">
                                      <p:cBhvr>
                                        <p:cTn id="33"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2" name="文本框 1"/>
          <p:cNvSpPr txBox="1"/>
          <p:nvPr/>
        </p:nvSpPr>
        <p:spPr>
          <a:xfrm>
            <a:off x="0" y="0"/>
            <a:ext cx="12192000" cy="3322955"/>
          </a:xfrm>
          <a:prstGeom prst="rect">
            <a:avLst/>
          </a:prstGeom>
          <a:noFill/>
        </p:spPr>
        <p:txBody>
          <a:bodyPr wrap="square" rtlCol="0" anchor="t">
            <a:spAutoFit/>
          </a:bodyPr>
          <a:lstStyle/>
          <a:p>
            <a:pPr algn="l">
              <a:lnSpc>
                <a:spcPct val="150000"/>
              </a:lnSpc>
            </a:pPr>
            <a:r>
              <a:rPr lang="en-US" altLang="zh-CN" sz="2800" b="1" spc="300" noProof="1" smtClean="0">
                <a:solidFill>
                  <a:schemeClr val="tx2"/>
                </a:solidFill>
                <a:latin typeface="华文中宋" panose="02010600040101010101" charset="-122"/>
                <a:ea typeface="华文中宋" panose="02010600040101010101" charset="-122"/>
                <a:cs typeface="华文中宋" panose="02010600040101010101" charset="-122"/>
                <a:sym typeface="+mn-ea"/>
              </a:rPr>
              <a:t>6.</a:t>
            </a:r>
            <a:r>
              <a:rPr lang="zh-CN" altLang="en-US" sz="2800" b="1" spc="300" noProof="1" smtClean="0">
                <a:solidFill>
                  <a:schemeClr val="tx2"/>
                </a:solidFill>
                <a:latin typeface="华文中宋" panose="02010600040101010101" charset="-122"/>
                <a:ea typeface="华文中宋" panose="02010600040101010101" charset="-122"/>
                <a:cs typeface="华文中宋" panose="02010600040101010101" charset="-122"/>
                <a:sym typeface="+mn-ea"/>
              </a:rPr>
              <a:t>隋唐时期民族交往的意义</a:t>
            </a:r>
          </a:p>
          <a:p>
            <a:pPr algn="l">
              <a:lnSpc>
                <a:spcPct val="150000"/>
              </a:lnSpc>
            </a:pPr>
            <a:r>
              <a:rPr lang="zh-CN" altLang="en-US" sz="2800" b="1" spc="300" noProof="1" smtClean="0">
                <a:solidFill>
                  <a:srgbClr val="FF0000"/>
                </a:solidFill>
                <a:latin typeface="楷体" panose="02010609060101010101" charset="-122"/>
                <a:ea typeface="楷体" panose="02010609060101010101" charset="-122"/>
                <a:cs typeface="华文中宋" panose="02010600040101010101" charset="-122"/>
                <a:sym typeface="+mn-ea"/>
              </a:rPr>
              <a:t>隋唐时期，边疆地区得到开发，中央王朝加强了对各族地区的统辖，统一多民族国家得到进一步发展和巩固。</a:t>
            </a:r>
          </a:p>
          <a:p>
            <a:pPr algn="l">
              <a:lnSpc>
                <a:spcPct val="150000"/>
              </a:lnSpc>
              <a:buClrTx/>
              <a:buSzTx/>
              <a:buFontTx/>
            </a:pPr>
            <a:r>
              <a:rPr lang="en-US" altLang="zh-CN" sz="2800" b="1" spc="300" noProof="1" smtClean="0">
                <a:solidFill>
                  <a:schemeClr val="tx2"/>
                </a:solidFill>
                <a:latin typeface="华文中宋" panose="02010600040101010101" charset="-122"/>
                <a:ea typeface="华文中宋" panose="02010600040101010101" charset="-122"/>
                <a:cs typeface="华文中宋" panose="02010600040101010101" charset="-122"/>
                <a:sym typeface="+mn-ea"/>
              </a:rPr>
              <a:t>7.唐朝疆域的地位？</a:t>
            </a:r>
          </a:p>
          <a:p>
            <a:pPr algn="l">
              <a:lnSpc>
                <a:spcPct val="150000"/>
              </a:lnSpc>
            </a:pPr>
            <a:r>
              <a:rPr lang="zh-CN" altLang="en-US" sz="2800" b="1" spc="300" noProof="1" smtClean="0">
                <a:solidFill>
                  <a:srgbClr val="FF0000"/>
                </a:solidFill>
                <a:latin typeface="楷体" panose="02010609060101010101" charset="-122"/>
                <a:ea typeface="楷体" panose="02010609060101010101" charset="-122"/>
                <a:cs typeface="华文中宋" panose="02010600040101010101" charset="-122"/>
                <a:sym typeface="+mn-ea"/>
              </a:rPr>
              <a:t>当时</a:t>
            </a:r>
            <a:r>
              <a:rPr lang="en-US" altLang="zh-CN" sz="2800" b="1" spc="300" noProof="1" smtClean="0">
                <a:solidFill>
                  <a:srgbClr val="FF0000"/>
                </a:solidFill>
                <a:latin typeface="楷体" panose="02010609060101010101" charset="-122"/>
                <a:ea typeface="楷体" panose="02010609060101010101" charset="-122"/>
                <a:cs typeface="华文中宋" panose="02010600040101010101" charset="-122"/>
                <a:sym typeface="+mn-ea"/>
              </a:rPr>
              <a:t>世界</a:t>
            </a:r>
            <a:r>
              <a:rPr lang="zh-CN" altLang="en-US" sz="2800" b="1" spc="300" noProof="1" smtClean="0">
                <a:solidFill>
                  <a:srgbClr val="FF0000"/>
                </a:solidFill>
                <a:latin typeface="楷体" panose="02010609060101010101" charset="-122"/>
                <a:ea typeface="楷体" panose="02010609060101010101" charset="-122"/>
                <a:cs typeface="华文中宋" panose="02010600040101010101" charset="-122"/>
                <a:sym typeface="+mn-ea"/>
              </a:rPr>
              <a:t>上版图最大、势力最强的国家。</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blinds(horizontal)">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3" end="3"/>
                                            </p:txEl>
                                          </p:spTgt>
                                        </p:tgtEl>
                                        <p:attrNameLst>
                                          <p:attrName>style.visibility</p:attrName>
                                        </p:attrNameLst>
                                      </p:cBhvr>
                                      <p:to>
                                        <p:strVal val="visible"/>
                                      </p:to>
                                    </p:set>
                                    <p:animEffect transition="in" filter="blinds(horizontal)">
                                      <p:cBhvr>
                                        <p:cTn id="1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2" name="文本框 1"/>
          <p:cNvSpPr txBox="1"/>
          <p:nvPr/>
        </p:nvSpPr>
        <p:spPr>
          <a:xfrm>
            <a:off x="0" y="-635"/>
            <a:ext cx="12192635" cy="5749925"/>
          </a:xfrm>
          <a:prstGeom prst="rect">
            <a:avLst/>
          </a:prstGeom>
          <a:noFill/>
        </p:spPr>
        <p:txBody>
          <a:bodyPr wrap="square" rtlCol="0" anchor="t">
            <a:noAutofit/>
          </a:bodyPr>
          <a:lstStyle/>
          <a:p>
            <a:pPr algn="ctr">
              <a:lnSpc>
                <a:spcPct val="150000"/>
              </a:lnSpc>
            </a:pPr>
            <a:r>
              <a:rPr lang="zh-CN" altLang="en-US" sz="2800" b="1" spc="300" smtClean="0">
                <a:solidFill>
                  <a:schemeClr val="tx2"/>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cs typeface="华文中宋" panose="02010600040101010101" charset="-122"/>
                <a:sym typeface="+mn-ea"/>
              </a:rPr>
              <a:t>第</a:t>
            </a:r>
            <a:r>
              <a:rPr lang="en-US" altLang="zh-CN" sz="2800" b="1" spc="300" smtClean="0">
                <a:solidFill>
                  <a:schemeClr val="tx2"/>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cs typeface="华文中宋" panose="02010600040101010101" charset="-122"/>
                <a:sym typeface="+mn-ea"/>
              </a:rPr>
              <a:t>6</a:t>
            </a:r>
            <a:r>
              <a:rPr lang="zh-CN" altLang="en-US" sz="2800" b="1" spc="300" smtClean="0">
                <a:solidFill>
                  <a:schemeClr val="tx2"/>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cs typeface="华文中宋" panose="02010600040101010101" charset="-122"/>
                <a:sym typeface="+mn-ea"/>
              </a:rPr>
              <a:t>课</a:t>
            </a:r>
            <a:r>
              <a:rPr lang="en-US" altLang="zh-CN" sz="2800" b="1" spc="300" smtClean="0">
                <a:solidFill>
                  <a:schemeClr val="tx2"/>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cs typeface="华文中宋" panose="02010600040101010101" charset="-122"/>
                <a:sym typeface="+mn-ea"/>
              </a:rPr>
              <a:t> </a:t>
            </a:r>
            <a:r>
              <a:rPr lang="zh-CN" altLang="en-US" sz="2800" b="1" spc="300" smtClean="0">
                <a:solidFill>
                  <a:schemeClr val="tx2"/>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cs typeface="华文中宋" panose="02010600040101010101" charset="-122"/>
                <a:sym typeface="+mn-ea"/>
              </a:rPr>
              <a:t>隋唐时期的中外文化交流</a:t>
            </a:r>
            <a:endParaRPr lang="zh-CN" altLang="en-US" sz="2800" b="1" spc="300" smtClean="0">
              <a:solidFill>
                <a:schemeClr val="accent2"/>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cs typeface="华文中宋" panose="02010600040101010101" charset="-122"/>
              <a:sym typeface="+mn-ea"/>
            </a:endParaRPr>
          </a:p>
          <a:p>
            <a:pPr algn="l">
              <a:lnSpc>
                <a:spcPct val="150000"/>
              </a:lnSpc>
            </a:pPr>
            <a:r>
              <a:rPr lang="en-US" altLang="zh-CN" sz="2800" b="1" spc="300" smtClean="0">
                <a:solidFill>
                  <a:schemeClr val="tx2"/>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cs typeface="华文中宋" panose="02010600040101010101" charset="-122"/>
                <a:sym typeface="+mn-ea"/>
              </a:rPr>
              <a:t>1.</a:t>
            </a:r>
            <a:r>
              <a:rPr lang="zh-CN" altLang="en-US" sz="2800" b="1" spc="300" smtClean="0">
                <a:solidFill>
                  <a:schemeClr val="tx2"/>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cs typeface="华文中宋" panose="02010600040101010101" charset="-122"/>
                <a:sym typeface="+mn-ea"/>
              </a:rPr>
              <a:t>日本、新罗来唐朝留学的优秀代表：</a:t>
            </a:r>
          </a:p>
          <a:p>
            <a:pPr algn="l">
              <a:lnSpc>
                <a:spcPct val="150000"/>
              </a:lnSpc>
            </a:pPr>
            <a:r>
              <a:rPr lang="zh-CN" altLang="en-US" sz="2800" b="1" spc="300" smtClean="0">
                <a:solidFill>
                  <a:srgbClr val="FF0000"/>
                </a:solidFill>
                <a:effectLst>
                  <a:outerShdw blurRad="38100" dist="19050" dir="2700000" algn="tl" rotWithShape="0">
                    <a:schemeClr val="dk1">
                      <a:alpha val="40000"/>
                    </a:schemeClr>
                  </a:outerShdw>
                </a:effectLst>
                <a:latin typeface="楷体" panose="02010609060101010101" charset="-122"/>
                <a:ea typeface="楷体" panose="02010609060101010101" charset="-122"/>
                <a:cs typeface="华文中宋" panose="02010600040101010101" charset="-122"/>
                <a:sym typeface="+mn-ea"/>
              </a:rPr>
              <a:t>阿倍仲麻吕（日）；崔致远（朝）</a:t>
            </a:r>
          </a:p>
          <a:p>
            <a:pPr algn="l">
              <a:lnSpc>
                <a:spcPct val="150000"/>
              </a:lnSpc>
            </a:pPr>
            <a:r>
              <a:rPr lang="en-US" altLang="zh-CN" sz="2800" b="1" spc="300" smtClean="0">
                <a:solidFill>
                  <a:schemeClr val="tx2"/>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cs typeface="华文中宋" panose="02010600040101010101" charset="-122"/>
                <a:sym typeface="+mn-ea"/>
              </a:rPr>
              <a:t>2.遣唐使对日本文化有什么影响？ </a:t>
            </a:r>
            <a:r>
              <a:rPr lang="en-US" altLang="zh-CN" sz="2800" b="1" spc="300" smtClean="0">
                <a:solidFill>
                  <a:srgbClr val="C00000"/>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cs typeface="华文中宋" panose="02010600040101010101" charset="-122"/>
                <a:sym typeface="+mn-ea"/>
              </a:rPr>
              <a:t> </a:t>
            </a:r>
          </a:p>
          <a:p>
            <a:pPr algn="l">
              <a:lnSpc>
                <a:spcPct val="150000"/>
              </a:lnSpc>
              <a:buClrTx/>
              <a:buSzTx/>
              <a:buFontTx/>
            </a:pPr>
            <a:r>
              <a:rPr lang="zh-CN" altLang="en-US" sz="2800" b="1" spc="300" smtClean="0">
                <a:solidFill>
                  <a:srgbClr val="FF0000"/>
                </a:solidFill>
                <a:effectLst>
                  <a:outerShdw blurRad="38100" dist="19050" dir="2700000" algn="tl" rotWithShape="0">
                    <a:schemeClr val="dk1">
                      <a:alpha val="40000"/>
                    </a:schemeClr>
                  </a:outerShdw>
                </a:effectLst>
                <a:latin typeface="楷体" panose="02010609060101010101" charset="-122"/>
                <a:ea typeface="楷体" panose="02010609060101010101" charset="-122"/>
                <a:cs typeface="华文中宋" panose="02010600040101010101" charset="-122"/>
                <a:sym typeface="+mn-ea"/>
              </a:rPr>
              <a:t>把唐朝先进的制度、技术等传回日本；</a:t>
            </a:r>
          </a:p>
          <a:p>
            <a:pPr algn="l">
              <a:lnSpc>
                <a:spcPct val="150000"/>
              </a:lnSpc>
              <a:buClrTx/>
              <a:buSzTx/>
              <a:buFontTx/>
            </a:pPr>
            <a:r>
              <a:rPr lang="zh-CN" altLang="en-US" sz="2800" b="1" spc="300" smtClean="0">
                <a:solidFill>
                  <a:srgbClr val="FF0000"/>
                </a:solidFill>
                <a:effectLst>
                  <a:outerShdw blurRad="38100" dist="19050" dir="2700000" algn="tl" rotWithShape="0">
                    <a:schemeClr val="dk1">
                      <a:alpha val="40000"/>
                    </a:schemeClr>
                  </a:outerShdw>
                </a:effectLst>
                <a:latin typeface="楷体" panose="02010609060101010101" charset="-122"/>
                <a:ea typeface="楷体" panose="02010609060101010101" charset="-122"/>
                <a:cs typeface="华文中宋" panose="02010600040101010101" charset="-122"/>
                <a:sym typeface="+mn-ea"/>
              </a:rPr>
              <a:t>对日本社会的发展产生了深远的影响。</a:t>
            </a:r>
          </a:p>
          <a:p>
            <a:pPr algn="l">
              <a:lnSpc>
                <a:spcPct val="150000"/>
              </a:lnSpc>
            </a:pPr>
            <a:r>
              <a:rPr lang="en-US" altLang="zh-CN" sz="2800" b="1" spc="300" smtClean="0">
                <a:solidFill>
                  <a:schemeClr val="tx2"/>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cs typeface="华文中宋" panose="02010600040101010101" charset="-122"/>
                <a:sym typeface="+mn-ea"/>
              </a:rPr>
              <a:t>3.在唐朝与日本的文化交流中最有影响的人物、事迹、影响？</a:t>
            </a:r>
          </a:p>
          <a:p>
            <a:pPr algn="l">
              <a:lnSpc>
                <a:spcPct val="150000"/>
              </a:lnSpc>
              <a:buClrTx/>
              <a:buSzTx/>
              <a:buNone/>
            </a:pPr>
            <a:r>
              <a:rPr lang="zh-CN" altLang="en-US" sz="2800" b="1" spc="300" smtClean="0">
                <a:solidFill>
                  <a:srgbClr val="FF0000"/>
                </a:solidFill>
                <a:effectLst>
                  <a:outerShdw blurRad="38100" dist="19050" dir="2700000" algn="tl" rotWithShape="0">
                    <a:schemeClr val="dk1">
                      <a:alpha val="40000"/>
                    </a:schemeClr>
                  </a:outerShdw>
                </a:effectLst>
                <a:latin typeface="楷体" panose="02010609060101010101" charset="-122"/>
                <a:ea typeface="楷体" panose="02010609060101010101" charset="-122"/>
                <a:cs typeface="华文中宋" panose="02010600040101010101" charset="-122"/>
                <a:sym typeface="+mn-ea"/>
              </a:rPr>
              <a:t>鉴真；鉴真东渡；</a:t>
            </a:r>
            <a:r>
              <a:rPr lang="zh-CN" altLang="en-US" sz="2800" b="1" spc="300" noProof="1" smtClean="0">
                <a:solidFill>
                  <a:srgbClr val="FF0000"/>
                </a:solidFill>
                <a:effectLst>
                  <a:outerShdw blurRad="38100" dist="19050" dir="2700000" algn="tl" rotWithShape="0">
                    <a:schemeClr val="dk1">
                      <a:alpha val="40000"/>
                    </a:schemeClr>
                  </a:outerShdw>
                </a:effectLst>
                <a:latin typeface="楷体" panose="02010609060101010101" charset="-122"/>
                <a:ea typeface="楷体" panose="02010609060101010101" charset="-122"/>
                <a:cs typeface="华文中宋" panose="02010600040101010101" charset="-122"/>
                <a:sym typeface="+mn-ea"/>
              </a:rPr>
              <a:t>对中日文化交流作出了卓越贡献。</a:t>
            </a:r>
          </a:p>
          <a:p>
            <a:pPr algn="l">
              <a:lnSpc>
                <a:spcPct val="100000"/>
              </a:lnSpc>
            </a:pPr>
            <a:endParaRPr lang="zh-CN" altLang="en-US" sz="2800" b="1" spc="300" noProof="1" smtClean="0">
              <a:solidFill>
                <a:srgbClr val="C00000"/>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cs typeface="华文中宋" panose="02010600040101010101" charset="-122"/>
              <a:sym typeface="+mn-ea"/>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blinds(horizontal)">
                                      <p:cBhvr>
                                        <p:cTn id="7" dur="500"/>
                                        <p:tgtEl>
                                          <p:spTgt spid="2">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4" end="4"/>
                                            </p:txEl>
                                          </p:spTgt>
                                        </p:tgtEl>
                                        <p:attrNameLst>
                                          <p:attrName>style.visibility</p:attrName>
                                        </p:attrNameLst>
                                      </p:cBhvr>
                                      <p:to>
                                        <p:strVal val="visible"/>
                                      </p:to>
                                    </p:set>
                                    <p:animEffect transition="in" filter="blinds(horizontal)">
                                      <p:cBhvr>
                                        <p:cTn id="12" dur="500"/>
                                        <p:tgtEl>
                                          <p:spTgt spid="2">
                                            <p:txEl>
                                              <p:pRg st="4" end="4"/>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2">
                                            <p:txEl>
                                              <p:pRg st="5" end="5"/>
                                            </p:txEl>
                                          </p:spTgt>
                                        </p:tgtEl>
                                        <p:attrNameLst>
                                          <p:attrName>style.visibility</p:attrName>
                                        </p:attrNameLst>
                                      </p:cBhvr>
                                      <p:to>
                                        <p:strVal val="visible"/>
                                      </p:to>
                                    </p:set>
                                    <p:animEffect transition="in" filter="blinds(horizontal)">
                                      <p:cBhvr>
                                        <p:cTn id="15" dur="500"/>
                                        <p:tgtEl>
                                          <p:spTgt spid="2">
                                            <p:txEl>
                                              <p:pRg st="5" end="5"/>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2">
                                            <p:txEl>
                                              <p:pRg st="7" end="7"/>
                                            </p:txEl>
                                          </p:spTgt>
                                        </p:tgtEl>
                                        <p:attrNameLst>
                                          <p:attrName>style.visibility</p:attrName>
                                        </p:attrNameLst>
                                      </p:cBhvr>
                                      <p:to>
                                        <p:strVal val="visible"/>
                                      </p:to>
                                    </p:set>
                                    <p:animEffect transition="in" filter="blinds(horizontal)">
                                      <p:cBhvr>
                                        <p:cTn id="20"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12192000" cy="6607810"/>
          </a:xfrm>
          <a:prstGeom prst="rect">
            <a:avLst/>
          </a:prstGeom>
          <a:noFill/>
        </p:spPr>
        <p:txBody>
          <a:bodyPr wrap="square" rtlCol="0" anchor="t">
            <a:noAutofit/>
          </a:bodyPr>
          <a:lstStyle/>
          <a:p>
            <a:pPr algn="l">
              <a:lnSpc>
                <a:spcPct val="110000"/>
              </a:lnSpc>
            </a:pPr>
            <a:r>
              <a:rPr lang="en-US" altLang="zh-CN" sz="2800" b="1" spc="300" smtClean="0">
                <a:solidFill>
                  <a:schemeClr val="tx2"/>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cs typeface="华文中宋" panose="02010600040101010101" charset="-122"/>
                <a:sym typeface="+mn-ea"/>
              </a:rPr>
              <a:t>4.</a:t>
            </a:r>
            <a:r>
              <a:rPr lang="zh-CN" altLang="en-US" sz="2800" b="1" spc="300" smtClean="0">
                <a:solidFill>
                  <a:schemeClr val="tx2"/>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cs typeface="华文中宋" panose="02010600040101010101" charset="-122"/>
                <a:sym typeface="+mn-ea"/>
              </a:rPr>
              <a:t>玄奘西行目的地及玄奘的历史贡献：</a:t>
            </a:r>
          </a:p>
          <a:p>
            <a:pPr algn="l">
              <a:lnSpc>
                <a:spcPct val="110000"/>
              </a:lnSpc>
            </a:pPr>
            <a:r>
              <a:rPr lang="zh-CN" altLang="en-US" sz="2800" b="1" spc="300" smtClean="0">
                <a:solidFill>
                  <a:srgbClr val="FF0000"/>
                </a:solidFill>
                <a:effectLst>
                  <a:outerShdw blurRad="38100" dist="19050" dir="2700000" algn="tl" rotWithShape="0">
                    <a:schemeClr val="dk1">
                      <a:alpha val="40000"/>
                    </a:schemeClr>
                  </a:outerShdw>
                </a:effectLst>
                <a:latin typeface="楷体" panose="02010609060101010101" charset="-122"/>
                <a:ea typeface="楷体" panose="02010609060101010101" charset="-122"/>
                <a:cs typeface="华文中宋" panose="02010600040101010101" charset="-122"/>
                <a:sym typeface="+mn-ea"/>
              </a:rPr>
              <a:t>目的地：天竺</a:t>
            </a:r>
          </a:p>
          <a:p>
            <a:pPr algn="l">
              <a:lnSpc>
                <a:spcPct val="110000"/>
              </a:lnSpc>
            </a:pPr>
            <a:r>
              <a:rPr lang="zh-CN" altLang="en-US" sz="2800" b="1" spc="300" smtClean="0">
                <a:solidFill>
                  <a:srgbClr val="FF0000"/>
                </a:solidFill>
                <a:effectLst>
                  <a:outerShdw blurRad="38100" dist="19050" dir="2700000" algn="tl" rotWithShape="0">
                    <a:schemeClr val="dk1">
                      <a:alpha val="40000"/>
                    </a:schemeClr>
                  </a:outerShdw>
                </a:effectLst>
                <a:latin typeface="楷体" panose="02010609060101010101" charset="-122"/>
                <a:ea typeface="楷体" panose="02010609060101010101" charset="-122"/>
                <a:cs typeface="华文中宋" panose="02010600040101010101" charset="-122"/>
                <a:sym typeface="+mn-ea"/>
              </a:rPr>
              <a:t>贡献：</a:t>
            </a:r>
          </a:p>
          <a:p>
            <a:pPr algn="l">
              <a:lnSpc>
                <a:spcPct val="110000"/>
              </a:lnSpc>
            </a:pPr>
            <a:r>
              <a:rPr lang="zh-CN" altLang="en-US" sz="2800" b="1" spc="300" smtClean="0">
                <a:solidFill>
                  <a:srgbClr val="FF0000"/>
                </a:solidFill>
                <a:effectLst>
                  <a:outerShdw blurRad="38100" dist="19050" dir="2700000" algn="tl" rotWithShape="0">
                    <a:schemeClr val="dk1">
                      <a:alpha val="40000"/>
                    </a:schemeClr>
                  </a:outerShdw>
                </a:effectLst>
                <a:latin typeface="楷体" panose="02010609060101010101" charset="-122"/>
                <a:ea typeface="楷体" panose="02010609060101010101" charset="-122"/>
                <a:cs typeface="华文中宋" panose="02010600040101010101" charset="-122"/>
                <a:sym typeface="+mn-ea"/>
              </a:rPr>
              <a:t>①主持译经工作，为中国佛教的发展作出重大贡献。②根据他的口述，由弟子记录成书的《大唐西域记》，是研究中外交流史的珍贵文献。</a:t>
            </a:r>
            <a:endParaRPr lang="zh-CN" altLang="en-US" sz="2800" b="1" spc="300" noProof="1" smtClean="0">
              <a:solidFill>
                <a:srgbClr val="FF0000"/>
              </a:solidFill>
              <a:effectLst>
                <a:outerShdw blurRad="38100" dist="19050" dir="2700000" algn="tl" rotWithShape="0">
                  <a:schemeClr val="dk1">
                    <a:alpha val="40000"/>
                  </a:schemeClr>
                </a:outerShdw>
              </a:effectLst>
              <a:latin typeface="楷体" panose="02010609060101010101" charset="-122"/>
              <a:ea typeface="楷体" panose="02010609060101010101" charset="-122"/>
              <a:cs typeface="华文中宋" panose="02010600040101010101" charset="-122"/>
              <a:sym typeface="+mn-ea"/>
            </a:endParaRPr>
          </a:p>
          <a:p>
            <a:pPr algn="l">
              <a:lnSpc>
                <a:spcPct val="110000"/>
              </a:lnSpc>
              <a:buClrTx/>
              <a:buSzTx/>
              <a:buFontTx/>
            </a:pPr>
            <a:r>
              <a:rPr lang="en-US" altLang="zh-CN" sz="2800" b="1" spc="300" smtClean="0">
                <a:solidFill>
                  <a:schemeClr val="tx2"/>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cs typeface="华文中宋" panose="02010600040101010101" charset="-122"/>
              </a:rPr>
              <a:t>5.唐朝称哪一人建立的帝国为大食？哪一发明通过大食传到西方？</a:t>
            </a:r>
          </a:p>
          <a:p>
            <a:pPr algn="l">
              <a:lnSpc>
                <a:spcPct val="110000"/>
              </a:lnSpc>
              <a:buClrTx/>
              <a:buSzTx/>
              <a:buNone/>
            </a:pPr>
            <a:r>
              <a:rPr lang="zh-CN" altLang="en-US" sz="2800" b="1" spc="300" smtClean="0">
                <a:solidFill>
                  <a:srgbClr val="FF0000"/>
                </a:solidFill>
                <a:effectLst>
                  <a:outerShdw blurRad="38100" dist="19050" dir="2700000" algn="tl" rotWithShape="0">
                    <a:schemeClr val="dk1">
                      <a:alpha val="40000"/>
                    </a:schemeClr>
                  </a:outerShdw>
                </a:effectLst>
                <a:latin typeface="楷体" panose="02010609060101010101" charset="-122"/>
                <a:ea typeface="楷体" panose="02010609060101010101" charset="-122"/>
                <a:cs typeface="华文中宋" panose="02010600040101010101" charset="-122"/>
              </a:rPr>
              <a:t>古代阿拉伯人；造纸术</a:t>
            </a:r>
          </a:p>
          <a:p>
            <a:pPr algn="l">
              <a:lnSpc>
                <a:spcPct val="110000"/>
              </a:lnSpc>
              <a:buClrTx/>
              <a:buSzTx/>
              <a:buFontTx/>
            </a:pPr>
            <a:r>
              <a:rPr lang="en-US" altLang="zh-CN" sz="2800" b="1" spc="300" smtClean="0">
                <a:solidFill>
                  <a:schemeClr val="tx2"/>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cs typeface="华文中宋" panose="02010600040101010101" charset="-122"/>
              </a:rPr>
              <a:t>6.繁盛的唐朝在世界上声望很高，中国人被称为</a:t>
            </a:r>
          </a:p>
          <a:p>
            <a:pPr algn="l">
              <a:lnSpc>
                <a:spcPct val="110000"/>
              </a:lnSpc>
              <a:buClrTx/>
              <a:buSzTx/>
              <a:buFontTx/>
            </a:pPr>
            <a:r>
              <a:rPr lang="zh-CN" altLang="en-US" sz="2800" b="1" spc="300" smtClean="0">
                <a:solidFill>
                  <a:srgbClr val="FF0000"/>
                </a:solidFill>
                <a:effectLst>
                  <a:outerShdw blurRad="38100" dist="19050" dir="2700000" algn="tl" rotWithShape="0">
                    <a:schemeClr val="dk1">
                      <a:alpha val="40000"/>
                    </a:schemeClr>
                  </a:outerShdw>
                </a:effectLst>
                <a:latin typeface="楷体" panose="02010609060101010101" charset="-122"/>
                <a:ea typeface="楷体" panose="02010609060101010101" charset="-122"/>
                <a:cs typeface="华文中宋" panose="02010600040101010101" charset="-122"/>
              </a:rPr>
              <a:t>唐人</a:t>
            </a:r>
          </a:p>
          <a:p>
            <a:pPr algn="l">
              <a:lnSpc>
                <a:spcPct val="110000"/>
              </a:lnSpc>
              <a:buClrTx/>
              <a:buSzTx/>
              <a:buFontTx/>
            </a:pPr>
            <a:r>
              <a:rPr lang="en-US" altLang="zh-CN" sz="2800" b="1" spc="300" smtClean="0">
                <a:solidFill>
                  <a:schemeClr val="tx2"/>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cs typeface="华文中宋" panose="02010600040101010101" charset="-122"/>
              </a:rPr>
              <a:t>7.唐朝时中外交流频繁的原因？</a:t>
            </a:r>
          </a:p>
          <a:p>
            <a:pPr algn="l">
              <a:lnSpc>
                <a:spcPct val="110000"/>
              </a:lnSpc>
              <a:buClrTx/>
              <a:buSzTx/>
              <a:buFontTx/>
            </a:pPr>
            <a:r>
              <a:rPr lang="zh-CN" altLang="en-US" sz="2800" b="1" spc="300" smtClean="0">
                <a:solidFill>
                  <a:srgbClr val="FF0000"/>
                </a:solidFill>
                <a:effectLst>
                  <a:outerShdw blurRad="38100" dist="19050" dir="2700000" algn="tl" rotWithShape="0">
                    <a:schemeClr val="dk1">
                      <a:alpha val="40000"/>
                    </a:schemeClr>
                  </a:outerShdw>
                </a:effectLst>
                <a:latin typeface="楷体" panose="02010609060101010101" charset="-122"/>
                <a:ea typeface="楷体" panose="02010609060101010101" charset="-122"/>
                <a:cs typeface="华文中宋" panose="02010600040101010101" charset="-122"/>
              </a:rPr>
              <a:t>①唐朝政权强大，国家统一，社会安定；</a:t>
            </a:r>
          </a:p>
          <a:p>
            <a:pPr algn="l">
              <a:lnSpc>
                <a:spcPct val="110000"/>
              </a:lnSpc>
              <a:buClrTx/>
              <a:buSzTx/>
              <a:buFontTx/>
            </a:pPr>
            <a:r>
              <a:rPr lang="zh-CN" altLang="en-US" sz="2800" b="1" spc="300" smtClean="0">
                <a:solidFill>
                  <a:srgbClr val="FF0000"/>
                </a:solidFill>
                <a:effectLst>
                  <a:outerShdw blurRad="38100" dist="19050" dir="2700000" algn="tl" rotWithShape="0">
                    <a:schemeClr val="dk1">
                      <a:alpha val="40000"/>
                    </a:schemeClr>
                  </a:outerShdw>
                </a:effectLst>
                <a:latin typeface="楷体" panose="02010609060101010101" charset="-122"/>
                <a:ea typeface="楷体" panose="02010609060101010101" charset="-122"/>
                <a:cs typeface="华文中宋" panose="02010600040101010101" charset="-122"/>
              </a:rPr>
              <a:t>②唐代实行对外开放的政策；</a:t>
            </a:r>
          </a:p>
          <a:p>
            <a:pPr algn="l">
              <a:lnSpc>
                <a:spcPct val="110000"/>
              </a:lnSpc>
              <a:buClrTx/>
              <a:buSzTx/>
              <a:buFontTx/>
            </a:pPr>
            <a:r>
              <a:rPr lang="zh-CN" altLang="en-US" sz="2800" b="1" spc="300" smtClean="0">
                <a:solidFill>
                  <a:srgbClr val="FF0000"/>
                </a:solidFill>
                <a:effectLst>
                  <a:outerShdw blurRad="38100" dist="19050" dir="2700000" algn="tl" rotWithShape="0">
                    <a:schemeClr val="dk1">
                      <a:alpha val="40000"/>
                    </a:schemeClr>
                  </a:outerShdw>
                </a:effectLst>
                <a:latin typeface="楷体" panose="02010609060101010101" charset="-122"/>
                <a:ea typeface="楷体" panose="02010609060101010101" charset="-122"/>
                <a:cs typeface="华文中宋" panose="02010600040101010101" charset="-122"/>
              </a:rPr>
              <a:t>③玄奘、鉴真等中外文化交流的使者也起到了重要作用。</a:t>
            </a:r>
          </a:p>
          <a:p>
            <a:pPr algn="l">
              <a:lnSpc>
                <a:spcPct val="110000"/>
              </a:lnSpc>
              <a:buClrTx/>
              <a:buSzTx/>
              <a:buFontTx/>
            </a:pPr>
            <a:r>
              <a:rPr lang="zh-CN" altLang="en-US" sz="2800" b="1" spc="300" smtClean="0">
                <a:solidFill>
                  <a:srgbClr val="FF0000"/>
                </a:solidFill>
                <a:effectLst>
                  <a:outerShdw blurRad="38100" dist="19050" dir="2700000" algn="tl" rotWithShape="0">
                    <a:schemeClr val="dk1">
                      <a:alpha val="40000"/>
                    </a:schemeClr>
                  </a:outerShdw>
                </a:effectLst>
                <a:latin typeface="楷体" panose="02010609060101010101" charset="-122"/>
                <a:ea typeface="楷体" panose="02010609060101010101" charset="-122"/>
                <a:cs typeface="华文中宋" panose="02010600040101010101" charset="-122"/>
              </a:rPr>
              <a:t>④唐朝海陆交通发达。</a:t>
            </a: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animEffect transition="in" filter="blinds(horizontal)">
                                      <p:cBhvr>
                                        <p:cTn id="15" dur="500"/>
                                        <p:tgtEl>
                                          <p:spTgt spid="4">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4">
                                            <p:txEl>
                                              <p:pRg st="5" end="5"/>
                                            </p:txEl>
                                          </p:spTgt>
                                        </p:tgtEl>
                                        <p:attrNameLst>
                                          <p:attrName>style.visibility</p:attrName>
                                        </p:attrNameLst>
                                      </p:cBhvr>
                                      <p:to>
                                        <p:strVal val="visible"/>
                                      </p:to>
                                    </p:set>
                                    <p:animEffect transition="in" filter="blinds(horizontal)">
                                      <p:cBhvr>
                                        <p:cTn id="20" dur="500"/>
                                        <p:tgtEl>
                                          <p:spTgt spid="4">
                                            <p:txEl>
                                              <p:pRg st="5" end="5"/>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nodeType="clickEffect">
                                  <p:stCondLst>
                                    <p:cond delay="0"/>
                                  </p:stCondLst>
                                  <p:childTnLst>
                                    <p:set>
                                      <p:cBhvr>
                                        <p:cTn id="24" dur="1" fill="hold">
                                          <p:stCondLst>
                                            <p:cond delay="0"/>
                                          </p:stCondLst>
                                        </p:cTn>
                                        <p:tgtEl>
                                          <p:spTgt spid="4">
                                            <p:txEl>
                                              <p:pRg st="7" end="7"/>
                                            </p:txEl>
                                          </p:spTgt>
                                        </p:tgtEl>
                                        <p:attrNameLst>
                                          <p:attrName>style.visibility</p:attrName>
                                        </p:attrNameLst>
                                      </p:cBhvr>
                                      <p:to>
                                        <p:strVal val="visible"/>
                                      </p:to>
                                    </p:set>
                                    <p:animEffect transition="in" filter="blinds(horizontal)">
                                      <p:cBhvr>
                                        <p:cTn id="25" dur="500"/>
                                        <p:tgtEl>
                                          <p:spTgt spid="4">
                                            <p:txEl>
                                              <p:pRg st="7" end="7"/>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4">
                                            <p:txEl>
                                              <p:pRg st="9" end="9"/>
                                            </p:txEl>
                                          </p:spTgt>
                                        </p:tgtEl>
                                        <p:attrNameLst>
                                          <p:attrName>style.visibility</p:attrName>
                                        </p:attrNameLst>
                                      </p:cBhvr>
                                      <p:to>
                                        <p:strVal val="visible"/>
                                      </p:to>
                                    </p:set>
                                    <p:animEffect transition="in" filter="blinds(horizontal)">
                                      <p:cBhvr>
                                        <p:cTn id="30" dur="500"/>
                                        <p:tgtEl>
                                          <p:spTgt spid="4">
                                            <p:txEl>
                                              <p:pRg st="9" end="9"/>
                                            </p:txEl>
                                          </p:spTgt>
                                        </p:tgtEl>
                                      </p:cBhvr>
                                    </p:animEffect>
                                  </p:childTnLst>
                                </p:cTn>
                              </p:par>
                              <p:par>
                                <p:cTn id="31" presetID="3" presetClass="entr" presetSubtype="10" fill="hold" nodeType="withEffect">
                                  <p:stCondLst>
                                    <p:cond delay="0"/>
                                  </p:stCondLst>
                                  <p:childTnLst>
                                    <p:set>
                                      <p:cBhvr>
                                        <p:cTn id="32" dur="1" fill="hold">
                                          <p:stCondLst>
                                            <p:cond delay="0"/>
                                          </p:stCondLst>
                                        </p:cTn>
                                        <p:tgtEl>
                                          <p:spTgt spid="4">
                                            <p:txEl>
                                              <p:pRg st="10" end="10"/>
                                            </p:txEl>
                                          </p:spTgt>
                                        </p:tgtEl>
                                        <p:attrNameLst>
                                          <p:attrName>style.visibility</p:attrName>
                                        </p:attrNameLst>
                                      </p:cBhvr>
                                      <p:to>
                                        <p:strVal val="visible"/>
                                      </p:to>
                                    </p:set>
                                    <p:animEffect transition="in" filter="blinds(horizontal)">
                                      <p:cBhvr>
                                        <p:cTn id="33" dur="500"/>
                                        <p:tgtEl>
                                          <p:spTgt spid="4">
                                            <p:txEl>
                                              <p:pRg st="10" end="10"/>
                                            </p:txEl>
                                          </p:spTgt>
                                        </p:tgtEl>
                                      </p:cBhvr>
                                    </p:animEffect>
                                  </p:childTnLst>
                                </p:cTn>
                              </p:par>
                              <p:par>
                                <p:cTn id="34" presetID="3" presetClass="entr" presetSubtype="10" fill="hold" nodeType="withEffect">
                                  <p:stCondLst>
                                    <p:cond delay="0"/>
                                  </p:stCondLst>
                                  <p:childTnLst>
                                    <p:set>
                                      <p:cBhvr>
                                        <p:cTn id="35" dur="1" fill="hold">
                                          <p:stCondLst>
                                            <p:cond delay="0"/>
                                          </p:stCondLst>
                                        </p:cTn>
                                        <p:tgtEl>
                                          <p:spTgt spid="4">
                                            <p:txEl>
                                              <p:pRg st="11" end="11"/>
                                            </p:txEl>
                                          </p:spTgt>
                                        </p:tgtEl>
                                        <p:attrNameLst>
                                          <p:attrName>style.visibility</p:attrName>
                                        </p:attrNameLst>
                                      </p:cBhvr>
                                      <p:to>
                                        <p:strVal val="visible"/>
                                      </p:to>
                                    </p:set>
                                    <p:animEffect transition="in" filter="blinds(horizontal)">
                                      <p:cBhvr>
                                        <p:cTn id="36" dur="500"/>
                                        <p:tgtEl>
                                          <p:spTgt spid="4">
                                            <p:txEl>
                                              <p:pRg st="11" end="11"/>
                                            </p:txEl>
                                          </p:spTgt>
                                        </p:tgtEl>
                                      </p:cBhvr>
                                    </p:animEffect>
                                  </p:childTnLst>
                                </p:cTn>
                              </p:par>
                              <p:par>
                                <p:cTn id="37" presetID="3" presetClass="entr" presetSubtype="10" fill="hold" nodeType="withEffect">
                                  <p:stCondLst>
                                    <p:cond delay="0"/>
                                  </p:stCondLst>
                                  <p:childTnLst>
                                    <p:set>
                                      <p:cBhvr>
                                        <p:cTn id="38" dur="1" fill="hold">
                                          <p:stCondLst>
                                            <p:cond delay="0"/>
                                          </p:stCondLst>
                                        </p:cTn>
                                        <p:tgtEl>
                                          <p:spTgt spid="4">
                                            <p:txEl>
                                              <p:pRg st="12" end="12"/>
                                            </p:txEl>
                                          </p:spTgt>
                                        </p:tgtEl>
                                        <p:attrNameLst>
                                          <p:attrName>style.visibility</p:attrName>
                                        </p:attrNameLst>
                                      </p:cBhvr>
                                      <p:to>
                                        <p:strVal val="visible"/>
                                      </p:to>
                                    </p:set>
                                    <p:animEffect transition="in" filter="blinds(horizontal)">
                                      <p:cBhvr>
                                        <p:cTn id="39" dur="500"/>
                                        <p:tgtEl>
                                          <p:spTgt spid="4">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2" name="文本框 1"/>
          <p:cNvSpPr txBox="1"/>
          <p:nvPr/>
        </p:nvSpPr>
        <p:spPr>
          <a:xfrm>
            <a:off x="0" y="-635"/>
            <a:ext cx="12191365" cy="6858635"/>
          </a:xfrm>
          <a:prstGeom prst="rect">
            <a:avLst/>
          </a:prstGeom>
          <a:noFill/>
        </p:spPr>
        <p:txBody>
          <a:bodyPr wrap="square" rtlCol="0" anchor="t">
            <a:noAutofit/>
          </a:bodyPr>
          <a:lstStyle/>
          <a:p>
            <a:pPr algn="ctr">
              <a:lnSpc>
                <a:spcPct val="150000"/>
              </a:lnSpc>
            </a:pP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第</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7</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课</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 </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隋唐时期的科技与文化</a:t>
            </a:r>
          </a:p>
          <a:p>
            <a:pPr algn="l">
              <a:lnSpc>
                <a:spcPct val="15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1.</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雕版印刷术至少在什么时候已经出现？作用？</a:t>
            </a:r>
          </a:p>
          <a:p>
            <a:pPr algn="l">
              <a:lnSpc>
                <a:spcPct val="150000"/>
              </a:lnSpc>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时间：唐朝前期；</a:t>
            </a:r>
          </a:p>
          <a:p>
            <a:pPr algn="l">
              <a:lnSpc>
                <a:spcPct val="150000"/>
              </a:lnSpc>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意义：促进了世界不同地区文化的交流传播与文明的发展。</a:t>
            </a:r>
          </a:p>
          <a:p>
            <a:pPr algn="l">
              <a:lnSpc>
                <a:spcPct val="150000"/>
              </a:lnSpc>
              <a:buClrTx/>
              <a:buSzTx/>
              <a:buFontTx/>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2.唐朝时期天文学的代表成就：</a:t>
            </a:r>
          </a:p>
          <a:p>
            <a:pPr algn="l">
              <a:lnSpc>
                <a:spcPct val="150000"/>
              </a:lnSpc>
            </a:pPr>
            <a:r>
              <a:rPr lang="zh-CN" altLang="en-US" sz="2800" b="1" spc="300" noProof="1" smtClean="0">
                <a:solidFill>
                  <a:srgbClr val="FF0000"/>
                </a:solidFill>
                <a:latin typeface="楷体" panose="02010609060101010101" charset="-122"/>
                <a:ea typeface="楷体" panose="02010609060101010101" charset="-122"/>
                <a:cs typeface="华文中宋" panose="02010600040101010101" charset="-122"/>
              </a:rPr>
              <a:t>僧一行通过天文观测制定了《大衍历》，还组织实测地球子午线长度。</a:t>
            </a:r>
            <a:endParaRPr lang="zh-CN" altLang="en-US" sz="2800" b="1" spc="300" noProof="1" smtClean="0">
              <a:solidFill>
                <a:srgbClr val="C00000"/>
              </a:solidFill>
              <a:latin typeface="华文中宋" panose="02010600040101010101" charset="-122"/>
              <a:ea typeface="华文中宋" panose="02010600040101010101" charset="-122"/>
              <a:cs typeface="华文中宋" panose="02010600040101010101" charset="-122"/>
            </a:endParaRPr>
          </a:p>
          <a:p>
            <a:pPr algn="l">
              <a:lnSpc>
                <a:spcPct val="150000"/>
              </a:lnSpc>
              <a:buClrTx/>
              <a:buSzTx/>
              <a:buFontTx/>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3.“药王”的是谁？他的医学著作：</a:t>
            </a:r>
          </a:p>
          <a:p>
            <a:pPr algn="l">
              <a:lnSpc>
                <a:spcPct val="150000"/>
              </a:lnSpc>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孙思邈 《千金方》</a:t>
            </a:r>
            <a:endParaRPr lang="zh-CN" altLang="en-US" sz="2800" b="1" spc="300" noProof="1" smtClean="0">
              <a:solidFill>
                <a:srgbClr val="FF0000"/>
              </a:solidFill>
              <a:latin typeface="楷体" panose="02010609060101010101" charset="-122"/>
              <a:ea typeface="楷体" panose="02010609060101010101" charset="-122"/>
              <a:cs typeface="华文中宋" panose="02010600040101010101" charset="-122"/>
            </a:endParaRPr>
          </a:p>
          <a:p>
            <a:pPr algn="l">
              <a:lnSpc>
                <a:spcPct val="150000"/>
              </a:lnSpc>
              <a:buClrTx/>
              <a:buSzTx/>
              <a:buFontTx/>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4.世界上第一部由国家编订颁布的药典：</a:t>
            </a:r>
          </a:p>
          <a:p>
            <a:pPr algn="l">
              <a:lnSpc>
                <a:spcPct val="150000"/>
              </a:lnSpc>
              <a:buClrTx/>
              <a:buSzTx/>
              <a:buFontTx/>
            </a:pPr>
            <a:r>
              <a:rPr lang="zh-CN" altLang="en-US" sz="2800" b="1" spc="300" noProof="1" smtClean="0">
                <a:solidFill>
                  <a:srgbClr val="FF0000"/>
                </a:solidFill>
                <a:latin typeface="楷体" panose="02010609060101010101" charset="-122"/>
                <a:ea typeface="楷体" panose="02010609060101010101" charset="-122"/>
                <a:cs typeface="华文中宋" panose="02010600040101010101" charset="-122"/>
              </a:rPr>
              <a:t>唐高宗时编修的《唐本草》</a:t>
            </a:r>
          </a:p>
          <a:p>
            <a:pPr algn="l">
              <a:lnSpc>
                <a:spcPct val="100000"/>
              </a:lnSpc>
            </a:pPr>
            <a:endParaRPr lang="zh-CN" altLang="en-US" sz="2800" b="1" spc="300" smtClean="0">
              <a:solidFill>
                <a:srgbClr val="C00000"/>
              </a:solidFill>
              <a:latin typeface="华文中宋" panose="02010600040101010101" charset="-122"/>
              <a:ea typeface="华文中宋" panose="02010600040101010101" charset="-122"/>
              <a:cs typeface="华文中宋" panose="02010600040101010101" charset="-122"/>
              <a:sym typeface="+mn-ea"/>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blinds(horizontal)">
                                      <p:cBhvr>
                                        <p:cTn id="7" dur="500"/>
                                        <p:tgtEl>
                                          <p:spTgt spid="2">
                                            <p:txEl>
                                              <p:pRg st="2" end="2"/>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blinds(horizontal)">
                                      <p:cBhvr>
                                        <p:cTn id="10" dur="500"/>
                                        <p:tgtEl>
                                          <p:spTgt spid="2">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2">
                                            <p:txEl>
                                              <p:pRg st="5" end="5"/>
                                            </p:txEl>
                                          </p:spTgt>
                                        </p:tgtEl>
                                        <p:attrNameLst>
                                          <p:attrName>style.visibility</p:attrName>
                                        </p:attrNameLst>
                                      </p:cBhvr>
                                      <p:to>
                                        <p:strVal val="visible"/>
                                      </p:to>
                                    </p:set>
                                    <p:animEffect transition="in" filter="blinds(horizontal)">
                                      <p:cBhvr>
                                        <p:cTn id="15" dur="500"/>
                                        <p:tgtEl>
                                          <p:spTgt spid="2">
                                            <p:txEl>
                                              <p:pRg st="5" end="5"/>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2">
                                            <p:txEl>
                                              <p:pRg st="7" end="7"/>
                                            </p:txEl>
                                          </p:spTgt>
                                        </p:tgtEl>
                                        <p:attrNameLst>
                                          <p:attrName>style.visibility</p:attrName>
                                        </p:attrNameLst>
                                      </p:cBhvr>
                                      <p:to>
                                        <p:strVal val="visible"/>
                                      </p:to>
                                    </p:set>
                                    <p:animEffect transition="in" filter="blinds(horizontal)">
                                      <p:cBhvr>
                                        <p:cTn id="20" dur="500"/>
                                        <p:tgtEl>
                                          <p:spTgt spid="2">
                                            <p:txEl>
                                              <p:pRg st="7" end="7"/>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nodeType="clickEffect">
                                  <p:stCondLst>
                                    <p:cond delay="0"/>
                                  </p:stCondLst>
                                  <p:childTnLst>
                                    <p:set>
                                      <p:cBhvr>
                                        <p:cTn id="24" dur="1" fill="hold">
                                          <p:stCondLst>
                                            <p:cond delay="0"/>
                                          </p:stCondLst>
                                        </p:cTn>
                                        <p:tgtEl>
                                          <p:spTgt spid="2">
                                            <p:txEl>
                                              <p:pRg st="9" end="9"/>
                                            </p:txEl>
                                          </p:spTgt>
                                        </p:tgtEl>
                                        <p:attrNameLst>
                                          <p:attrName>style.visibility</p:attrName>
                                        </p:attrNameLst>
                                      </p:cBhvr>
                                      <p:to>
                                        <p:strVal val="visible"/>
                                      </p:to>
                                    </p:set>
                                    <p:animEffect transition="in" filter="blinds(horizontal)">
                                      <p:cBhvr>
                                        <p:cTn id="25" dur="500"/>
                                        <p:tgtEl>
                                          <p:spTgt spid="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12192000" cy="6809740"/>
          </a:xfrm>
          <a:prstGeom prst="rect">
            <a:avLst/>
          </a:prstGeom>
          <a:noFill/>
        </p:spPr>
        <p:txBody>
          <a:bodyPr wrap="square" rtlCol="0" anchor="t">
            <a:spAutoFit/>
          </a:bodyPr>
          <a:lstStyle/>
          <a:p>
            <a:pPr algn="l">
              <a:lnSpc>
                <a:spcPct val="12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5.</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列举唐朝时期的思想家代表及其思想主张？</a:t>
            </a:r>
          </a:p>
          <a:p>
            <a:pPr algn="l">
              <a:lnSpc>
                <a:spcPct val="120000"/>
              </a:lnSpc>
            </a:pPr>
            <a:r>
              <a:rPr lang="en-US"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①</a:t>
            </a: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韩愈：强烈抨击佛教，主张复兴儒学；</a:t>
            </a:r>
          </a:p>
          <a:p>
            <a:pPr algn="l">
              <a:lnSpc>
                <a:spcPct val="120000"/>
              </a:lnSpc>
            </a:pPr>
            <a:r>
              <a:rPr lang="en-US"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②</a:t>
            </a: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柳宗元：唐朝无神论和朴素唯物主义思想的杰出代表。</a:t>
            </a:r>
          </a:p>
          <a:p>
            <a:pPr algn="l">
              <a:lnSpc>
                <a:spcPct val="120000"/>
              </a:lnSpc>
              <a:buClrTx/>
              <a:buSzTx/>
              <a:buFontTx/>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6.唐诗的代表诗人？</a:t>
            </a:r>
          </a:p>
          <a:p>
            <a:pPr algn="l">
              <a:lnSpc>
                <a:spcPct val="120000"/>
              </a:lnSpc>
              <a:buClrTx/>
              <a:buSzTx/>
              <a:buNone/>
            </a:pPr>
            <a:r>
              <a:rPr lang="en-US"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李白；杜甫；白居易</a:t>
            </a:r>
          </a:p>
          <a:p>
            <a:pPr algn="l">
              <a:lnSpc>
                <a:spcPct val="120000"/>
              </a:lnSpc>
              <a:buClrTx/>
              <a:buSzTx/>
              <a:buFontTx/>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7.书法艺术的代表人物 ：</a:t>
            </a:r>
          </a:p>
          <a:p>
            <a:pPr algn="l">
              <a:lnSpc>
                <a:spcPct val="120000"/>
              </a:lnSpc>
              <a:buClrTx/>
              <a:buSzTx/>
              <a:buFontTx/>
            </a:pPr>
            <a:r>
              <a:rPr lang="en-US"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颜真卿《颜勤礼碑》、柳公权《玄秘塔碑》 （颜筋柳骨）</a:t>
            </a:r>
            <a:endParaRPr lang="en-US" altLang="en-US" sz="2800" b="1" spc="300" noProof="1" smtClean="0">
              <a:solidFill>
                <a:srgbClr val="FF0000"/>
              </a:solidFill>
              <a:latin typeface="楷体" panose="02010609060101010101" charset="-122"/>
              <a:ea typeface="楷体" panose="02010609060101010101" charset="-122"/>
              <a:cs typeface="华文中宋" panose="02010600040101010101" charset="-122"/>
            </a:endParaRPr>
          </a:p>
          <a:p>
            <a:pPr algn="l">
              <a:lnSpc>
                <a:spcPct val="120000"/>
              </a:lnSpc>
              <a:buClrTx/>
              <a:buSzTx/>
              <a:buFontTx/>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8.绘画艺术的代表人物:</a:t>
            </a:r>
          </a:p>
          <a:p>
            <a:pPr algn="l">
              <a:lnSpc>
                <a:spcPct val="120000"/>
              </a:lnSpc>
              <a:buClrTx/>
              <a:buSzTx/>
              <a:buFontTx/>
            </a:pPr>
            <a:r>
              <a:rPr lang="en-US"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阎立本（职贡图）  吴道子（送子天王图）</a:t>
            </a:r>
            <a:endParaRPr lang="en-US" altLang="en-US" sz="2800" b="1" spc="300" noProof="1" smtClean="0">
              <a:solidFill>
                <a:srgbClr val="FF0000"/>
              </a:solidFill>
              <a:latin typeface="楷体" panose="02010609060101010101" charset="-122"/>
              <a:ea typeface="楷体" panose="02010609060101010101" charset="-122"/>
              <a:cs typeface="华文中宋" panose="02010600040101010101" charset="-122"/>
            </a:endParaRPr>
          </a:p>
          <a:p>
            <a:pPr algn="l">
              <a:lnSpc>
                <a:spcPct val="120000"/>
              </a:lnSpc>
              <a:buClrTx/>
              <a:buSzTx/>
              <a:buFontTx/>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9.位于我国敦煌，闻名世界的艺术宝库：</a:t>
            </a:r>
          </a:p>
          <a:p>
            <a:pPr algn="l">
              <a:lnSpc>
                <a:spcPct val="120000"/>
              </a:lnSpc>
              <a:buClrTx/>
              <a:buSzTx/>
              <a:buFontTx/>
            </a:pPr>
            <a:r>
              <a:rPr lang="en-US"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敦煌莫高窟</a:t>
            </a:r>
          </a:p>
          <a:p>
            <a:pPr algn="l">
              <a:lnSpc>
                <a:spcPct val="120000"/>
              </a:lnSpc>
              <a:buClrTx/>
              <a:buSzTx/>
              <a:buFontTx/>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10.隋唐时期的时代特征？</a:t>
            </a:r>
          </a:p>
          <a:p>
            <a:pPr algn="l">
              <a:lnSpc>
                <a:spcPct val="120000"/>
              </a:lnSpc>
              <a:buClrTx/>
              <a:buSzTx/>
              <a:buFontTx/>
            </a:pPr>
            <a:r>
              <a:rPr lang="en-US"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繁荣与开放的时代</a:t>
            </a: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2" end="2"/>
                                            </p:txEl>
                                          </p:spTgt>
                                        </p:tgtEl>
                                        <p:attrNameLst>
                                          <p:attrName>style.visibility</p:attrName>
                                        </p:attrNameLst>
                                      </p:cBhvr>
                                      <p:to>
                                        <p:strVal val="visible"/>
                                      </p:to>
                                    </p:set>
                                    <p:animEffect transition="in" filter="blinds(horizontal)">
                                      <p:cBhvr>
                                        <p:cTn id="10" dur="500"/>
                                        <p:tgtEl>
                                          <p:spTgt spid="4">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animEffect transition="in" filter="blinds(horizontal)">
                                      <p:cBhvr>
                                        <p:cTn id="15" dur="500"/>
                                        <p:tgtEl>
                                          <p:spTgt spid="4">
                                            <p:txEl>
                                              <p:pRg st="4" end="4"/>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4">
                                            <p:txEl>
                                              <p:pRg st="6" end="6"/>
                                            </p:txEl>
                                          </p:spTgt>
                                        </p:tgtEl>
                                        <p:attrNameLst>
                                          <p:attrName>style.visibility</p:attrName>
                                        </p:attrNameLst>
                                      </p:cBhvr>
                                      <p:to>
                                        <p:strVal val="visible"/>
                                      </p:to>
                                    </p:set>
                                    <p:animEffect transition="in" filter="blinds(horizontal)">
                                      <p:cBhvr>
                                        <p:cTn id="20" dur="500"/>
                                        <p:tgtEl>
                                          <p:spTgt spid="4">
                                            <p:txEl>
                                              <p:pRg st="6" end="6"/>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nodeType="clickEffect">
                                  <p:stCondLst>
                                    <p:cond delay="0"/>
                                  </p:stCondLst>
                                  <p:childTnLst>
                                    <p:set>
                                      <p:cBhvr>
                                        <p:cTn id="24" dur="1" fill="hold">
                                          <p:stCondLst>
                                            <p:cond delay="0"/>
                                          </p:stCondLst>
                                        </p:cTn>
                                        <p:tgtEl>
                                          <p:spTgt spid="4">
                                            <p:txEl>
                                              <p:pRg st="8" end="8"/>
                                            </p:txEl>
                                          </p:spTgt>
                                        </p:tgtEl>
                                        <p:attrNameLst>
                                          <p:attrName>style.visibility</p:attrName>
                                        </p:attrNameLst>
                                      </p:cBhvr>
                                      <p:to>
                                        <p:strVal val="visible"/>
                                      </p:to>
                                    </p:set>
                                    <p:animEffect transition="in" filter="blinds(horizontal)">
                                      <p:cBhvr>
                                        <p:cTn id="25" dur="500"/>
                                        <p:tgtEl>
                                          <p:spTgt spid="4">
                                            <p:txEl>
                                              <p:pRg st="8" end="8"/>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4">
                                            <p:txEl>
                                              <p:pRg st="10" end="10"/>
                                            </p:txEl>
                                          </p:spTgt>
                                        </p:tgtEl>
                                        <p:attrNameLst>
                                          <p:attrName>style.visibility</p:attrName>
                                        </p:attrNameLst>
                                      </p:cBhvr>
                                      <p:to>
                                        <p:strVal val="visible"/>
                                      </p:to>
                                    </p:set>
                                    <p:animEffect transition="in" filter="blinds(horizontal)">
                                      <p:cBhvr>
                                        <p:cTn id="30" dur="500"/>
                                        <p:tgtEl>
                                          <p:spTgt spid="4">
                                            <p:txEl>
                                              <p:pRg st="10" end="1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nodeType="clickEffect">
                                  <p:stCondLst>
                                    <p:cond delay="0"/>
                                  </p:stCondLst>
                                  <p:childTnLst>
                                    <p:set>
                                      <p:cBhvr>
                                        <p:cTn id="34" dur="1" fill="hold">
                                          <p:stCondLst>
                                            <p:cond delay="0"/>
                                          </p:stCondLst>
                                        </p:cTn>
                                        <p:tgtEl>
                                          <p:spTgt spid="4">
                                            <p:txEl>
                                              <p:pRg st="11" end="11"/>
                                            </p:txEl>
                                          </p:spTgt>
                                        </p:tgtEl>
                                        <p:attrNameLst>
                                          <p:attrName>style.visibility</p:attrName>
                                        </p:attrNameLst>
                                      </p:cBhvr>
                                      <p:to>
                                        <p:strVal val="visible"/>
                                      </p:to>
                                    </p:set>
                                    <p:animEffect transition="in" filter="blinds(horizontal)">
                                      <p:cBhvr>
                                        <p:cTn id="35" dur="500"/>
                                        <p:tgtEl>
                                          <p:spTgt spid="4">
                                            <p:txEl>
                                              <p:pRg st="11" end="11"/>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nodeType="clickEffect">
                                  <p:stCondLst>
                                    <p:cond delay="0"/>
                                  </p:stCondLst>
                                  <p:childTnLst>
                                    <p:set>
                                      <p:cBhvr>
                                        <p:cTn id="39" dur="1" fill="hold">
                                          <p:stCondLst>
                                            <p:cond delay="0"/>
                                          </p:stCondLst>
                                        </p:cTn>
                                        <p:tgtEl>
                                          <p:spTgt spid="4">
                                            <p:txEl>
                                              <p:pRg st="12" end="12"/>
                                            </p:txEl>
                                          </p:spTgt>
                                        </p:tgtEl>
                                        <p:attrNameLst>
                                          <p:attrName>style.visibility</p:attrName>
                                        </p:attrNameLst>
                                      </p:cBhvr>
                                      <p:to>
                                        <p:strVal val="visible"/>
                                      </p:to>
                                    </p:set>
                                    <p:animEffect transition="in" filter="blinds(horizontal)">
                                      <p:cBhvr>
                                        <p:cTn id="40" dur="500"/>
                                        <p:tgtEl>
                                          <p:spTgt spid="4">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4605338" y="2932113"/>
            <a:ext cx="2987675" cy="450850"/>
          </a:xfrm>
          <a:prstGeom prst="rect">
            <a:avLst/>
          </a:prstGeom>
          <a:noFill/>
        </p:spPr>
        <p:txBody>
          <a:bodyPr wrap="none" lIns="121884" tIns="60941" rIns="121884" bIns="60941" rtlCol="0">
            <a:spAutoFit/>
          </a:bodyPr>
          <a:lstStyle/>
          <a:p>
            <a:pPr fontAlgn="auto"/>
            <a:r>
              <a:rPr lang="zh-CN" altLang="en-US" sz="2135" noProof="1">
                <a:solidFill>
                  <a:schemeClr val="tx1">
                    <a:lumMod val="75000"/>
                    <a:lumOff val="25000"/>
                  </a:schemeClr>
                </a:solidFill>
                <a:latin typeface="微软雅黑" panose="020B0503020204020204" pitchFamily="34" charset="-122"/>
                <a:ea typeface="微软雅黑" panose="020B0503020204020204" pitchFamily="34" charset="-122"/>
                <a:cs typeface="+mn-cs"/>
              </a:rPr>
              <a:t>在此输入您的学校名字</a:t>
            </a:r>
            <a:endParaRPr lang="zh-CN" altLang="en-US" sz="21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981075" y="1934210"/>
            <a:ext cx="10229215" cy="1782445"/>
          </a:xfrm>
          <a:prstGeom prst="rect">
            <a:avLst/>
          </a:prstGeom>
          <a:noFill/>
          <a:ln w="9525">
            <a:noFill/>
          </a:ln>
        </p:spPr>
        <p:txBody>
          <a:bodyPr wrap="square" lIns="121884" tIns="60941" rIns="121884" bIns="60941" anchor="t" anchorCtr="0">
            <a:spAutoFit/>
          </a:bodyPr>
          <a:lstStyle/>
          <a:p>
            <a:pPr algn="ctr"/>
            <a:r>
              <a:rPr lang="zh-CN" altLang="en-US" sz="5400" b="1" dirty="0">
                <a:solidFill>
                  <a:schemeClr val="tx2"/>
                </a:solidFill>
                <a:latin typeface="华文中宋" panose="02010600040101010101" charset="-122"/>
                <a:ea typeface="华文中宋" panose="02010600040101010101" charset="-122"/>
                <a:cs typeface="华文中宋" panose="02010600040101010101" charset="-122"/>
                <a:sym typeface="张海山锐线体简" panose="02000000000000000000" charset="-122"/>
              </a:rPr>
              <a:t>第二单元</a:t>
            </a:r>
            <a:r>
              <a:rPr lang="en-US" altLang="zh-CN" sz="5400" b="1" dirty="0">
                <a:solidFill>
                  <a:schemeClr val="tx2"/>
                </a:solidFill>
                <a:latin typeface="华文中宋" panose="02010600040101010101" charset="-122"/>
                <a:ea typeface="华文中宋" panose="02010600040101010101" charset="-122"/>
                <a:cs typeface="华文中宋" panose="02010600040101010101" charset="-122"/>
                <a:sym typeface="张海山锐线体简" panose="02000000000000000000" charset="-122"/>
              </a:rPr>
              <a:t> </a:t>
            </a:r>
            <a:r>
              <a:rPr lang="zh-CN" altLang="en-US" sz="5400" b="1" dirty="0">
                <a:solidFill>
                  <a:schemeClr val="tx2"/>
                </a:solidFill>
                <a:latin typeface="华文中宋" panose="02010600040101010101" charset="-122"/>
                <a:ea typeface="华文中宋" panose="02010600040101010101" charset="-122"/>
                <a:cs typeface="华文中宋" panose="02010600040101010101" charset="-122"/>
                <a:sym typeface="张海山锐线体简" panose="02000000000000000000" charset="-122"/>
              </a:rPr>
              <a:t>辽宋夏金元时期：民族关系发展和社会变化</a:t>
            </a:r>
          </a:p>
        </p:txBody>
      </p:sp>
      <p:cxnSp>
        <p:nvCxnSpPr>
          <p:cNvPr id="17" name="直接连接符 16"/>
          <p:cNvCxnSpPr/>
          <p:nvPr/>
        </p:nvCxnSpPr>
        <p:spPr>
          <a:xfrm flipH="1">
            <a:off x="7546975" y="3157538"/>
            <a:ext cx="2524125" cy="0"/>
          </a:xfrm>
          <a:prstGeom prst="line">
            <a:avLst/>
          </a:prstGeom>
          <a:ln>
            <a:solidFill>
              <a:schemeClr val="tx1">
                <a:lumMod val="75000"/>
                <a:lumOff val="25000"/>
              </a:schemeClr>
            </a:solidFill>
            <a:prstDash val="lgDash"/>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2081213" y="3157538"/>
            <a:ext cx="2524125" cy="0"/>
          </a:xfrm>
          <a:prstGeom prst="line">
            <a:avLst/>
          </a:prstGeom>
          <a:ln>
            <a:solidFill>
              <a:schemeClr val="tx1">
                <a:lumMod val="75000"/>
                <a:lumOff val="25000"/>
              </a:schemeClr>
            </a:solidFill>
            <a:prstDash val="lgDash"/>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2" name="文本框 1"/>
          <p:cNvSpPr txBox="1"/>
          <p:nvPr/>
        </p:nvSpPr>
        <p:spPr>
          <a:xfrm>
            <a:off x="635" y="0"/>
            <a:ext cx="12191365" cy="3471545"/>
          </a:xfrm>
          <a:prstGeom prst="rect">
            <a:avLst/>
          </a:prstGeom>
          <a:noFill/>
        </p:spPr>
        <p:txBody>
          <a:bodyPr wrap="square" rtlCol="0" anchor="t">
            <a:noAutofit/>
          </a:bodyPr>
          <a:lstStyle/>
          <a:p>
            <a:pPr algn="ctr">
              <a:lnSpc>
                <a:spcPct val="150000"/>
              </a:lnSpc>
            </a:pP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第</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8</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课</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  </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北宋的政治</a:t>
            </a:r>
          </a:p>
          <a:p>
            <a:pPr algn="l">
              <a:lnSpc>
                <a:spcPct val="15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1.北宋建立的时间、</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事件、人物、</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都城</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a:t>
            </a:r>
            <a:endPar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endParaRPr>
          </a:p>
          <a:p>
            <a:pPr algn="l">
              <a:lnSpc>
                <a:spcPct val="150000"/>
              </a:lnSpc>
            </a:pPr>
            <a:r>
              <a:rPr lang="en-US" altLang="zh-CN" sz="2800" b="1" spc="300" noProof="1" smtClean="0">
                <a:solidFill>
                  <a:srgbClr val="FF0000"/>
                </a:solidFill>
                <a:latin typeface="楷体" panose="02010609060101010101" charset="-122"/>
                <a:ea typeface="楷体" panose="02010609060101010101" charset="-122"/>
                <a:cs typeface="楷体" panose="02010609060101010101" charset="-122"/>
              </a:rPr>
              <a:t>960</a:t>
            </a:r>
            <a:r>
              <a:rPr lang="zh-CN" altLang="en-US" sz="2800" b="1" spc="300" noProof="1" smtClean="0">
                <a:solidFill>
                  <a:srgbClr val="FF0000"/>
                </a:solidFill>
                <a:latin typeface="楷体" panose="02010609060101010101" charset="-122"/>
                <a:ea typeface="楷体" panose="02010609060101010101" charset="-122"/>
                <a:cs typeface="楷体" panose="02010609060101010101" charset="-122"/>
              </a:rPr>
              <a:t>年、陈桥兵变、赵匡胤、开封</a:t>
            </a:r>
          </a:p>
          <a:p>
            <a:pPr algn="l">
              <a:lnSpc>
                <a:spcPct val="150000"/>
              </a:lnSpc>
              <a:buClrTx/>
              <a:buSzTx/>
              <a:buFontTx/>
            </a:pPr>
            <a:r>
              <a:rPr lang="en-US" altLang="zh-CN" sz="2800" b="1" spc="300" noProof="1" smtClean="0">
                <a:solidFill>
                  <a:schemeClr val="tx2"/>
                </a:solidFill>
                <a:latin typeface="华文中宋" panose="02010600040101010101" charset="-122"/>
                <a:ea typeface="华文中宋" panose="02010600040101010101" charset="-122"/>
                <a:cs typeface="华文中宋" panose="02010600040101010101" charset="-122"/>
                <a:sym typeface="+mn-ea"/>
              </a:rPr>
              <a:t>2.五代十国分裂局面结束的标志？</a:t>
            </a:r>
          </a:p>
          <a:p>
            <a:pPr algn="l">
              <a:lnSpc>
                <a:spcPct val="150000"/>
              </a:lnSpc>
              <a:buClrTx/>
              <a:buSzTx/>
              <a:buFontTx/>
            </a:pPr>
            <a:r>
              <a:rPr lang="en-US" altLang="zh-CN" sz="2800" b="1" spc="300" noProof="1" smtClean="0">
                <a:solidFill>
                  <a:srgbClr val="FF0000"/>
                </a:solidFill>
                <a:latin typeface="楷体" panose="02010609060101010101" charset="-122"/>
                <a:ea typeface="楷体" panose="02010609060101010101" charset="-122"/>
                <a:cs typeface="楷体" panose="02010609060101010101" charset="-122"/>
                <a:sym typeface="+mn-ea"/>
              </a:rPr>
              <a:t>979年宋太宗消灭北汉。</a:t>
            </a:r>
          </a:p>
        </p:txBody>
      </p:sp>
    </p:spTree>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12192000" cy="6809740"/>
          </a:xfrm>
          <a:prstGeom prst="rect">
            <a:avLst/>
          </a:prstGeom>
          <a:noFill/>
        </p:spPr>
        <p:txBody>
          <a:bodyPr wrap="square" rtlCol="0" anchor="t">
            <a:spAutoFit/>
          </a:bodyPr>
          <a:lstStyle/>
          <a:p>
            <a:pPr algn="l">
              <a:lnSpc>
                <a:spcPct val="12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3.宋</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朝</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加强中央集权的</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方针、目的和</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措施</a:t>
            </a:r>
          </a:p>
          <a:p>
            <a:pPr algn="l">
              <a:lnSpc>
                <a:spcPct val="120000"/>
              </a:lnSpc>
            </a:pP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方针：崇文抑武</a:t>
            </a:r>
          </a:p>
          <a:p>
            <a:pPr algn="l">
              <a:lnSpc>
                <a:spcPct val="120000"/>
              </a:lnSpc>
            </a:pP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目的：强化中央集权、维护政权稳定</a:t>
            </a:r>
            <a:endParaRPr lang="zh-CN" altLang="en-US" sz="2800" b="1" spc="300" noProof="1" smtClean="0">
              <a:solidFill>
                <a:srgbClr val="FF0000"/>
              </a:solidFill>
              <a:latin typeface="楷体" panose="02010609060101010101" charset="-122"/>
              <a:ea typeface="楷体" panose="02010609060101010101" charset="-122"/>
              <a:cs typeface="楷体" panose="02010609060101010101" charset="-122"/>
            </a:endParaRPr>
          </a:p>
          <a:p>
            <a:pPr algn="l">
              <a:lnSpc>
                <a:spcPct val="120000"/>
              </a:lnSpc>
            </a:pP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措施：</a:t>
            </a:r>
            <a:endParaRPr lang="zh-CN" altLang="en-US" sz="2800" b="1" spc="300" noProof="1" smtClean="0">
              <a:solidFill>
                <a:srgbClr val="FF0000"/>
              </a:solidFill>
              <a:latin typeface="楷体" panose="02010609060101010101" charset="-122"/>
              <a:ea typeface="楷体" panose="02010609060101010101" charset="-122"/>
              <a:cs typeface="楷体" panose="02010609060101010101" charset="-122"/>
            </a:endParaRPr>
          </a:p>
          <a:p>
            <a:pPr algn="l">
              <a:lnSpc>
                <a:spcPct val="120000"/>
              </a:lnSpc>
            </a:pP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a:t>
            </a:r>
            <a:r>
              <a:rPr lang="en-US" altLang="zh-CN" sz="2800" b="1" spc="300" smtClean="0">
                <a:solidFill>
                  <a:srgbClr val="FF0000"/>
                </a:solidFill>
                <a:latin typeface="楷体" panose="02010609060101010101" charset="-122"/>
                <a:ea typeface="楷体" panose="02010609060101010101" charset="-122"/>
                <a:cs typeface="楷体" panose="02010609060101010101" charset="-122"/>
                <a:sym typeface="+mn-ea"/>
              </a:rPr>
              <a:t>1</a:t>
            </a: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）军事上</a:t>
            </a:r>
            <a:endParaRPr lang="zh-CN" altLang="en-US" sz="2800" b="1" spc="300" noProof="1" smtClean="0">
              <a:solidFill>
                <a:srgbClr val="FF0000"/>
              </a:solidFill>
              <a:latin typeface="楷体" panose="02010609060101010101" charset="-122"/>
              <a:ea typeface="楷体" panose="02010609060101010101" charset="-122"/>
              <a:cs typeface="楷体" panose="02010609060101010101" charset="-122"/>
            </a:endParaRPr>
          </a:p>
          <a:p>
            <a:pPr algn="l">
              <a:lnSpc>
                <a:spcPct val="120000"/>
              </a:lnSpc>
            </a:pPr>
            <a:r>
              <a:rPr lang="en-US"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①</a:t>
            </a: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解除禁军高级将领的兵权。</a:t>
            </a:r>
            <a:endParaRPr lang="zh-CN" altLang="en-US" sz="2800" b="1" spc="300" noProof="1" smtClean="0">
              <a:solidFill>
                <a:srgbClr val="FF0000"/>
              </a:solidFill>
              <a:latin typeface="楷体" panose="02010609060101010101" charset="-122"/>
              <a:ea typeface="楷体" panose="02010609060101010101" charset="-122"/>
              <a:cs typeface="楷体" panose="02010609060101010101" charset="-122"/>
            </a:endParaRPr>
          </a:p>
          <a:p>
            <a:pPr algn="l">
              <a:lnSpc>
                <a:spcPct val="120000"/>
              </a:lnSpc>
            </a:pPr>
            <a:r>
              <a:rPr lang="en-US"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②</a:t>
            </a: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他任用文臣管理军务，使禁军将领有握兵之重而无发兵之权。</a:t>
            </a:r>
            <a:endParaRPr lang="zh-CN" altLang="en-US" sz="2800" b="1" spc="300" noProof="1" smtClean="0">
              <a:solidFill>
                <a:srgbClr val="FF0000"/>
              </a:solidFill>
              <a:latin typeface="楷体" panose="02010609060101010101" charset="-122"/>
              <a:ea typeface="楷体" panose="02010609060101010101" charset="-122"/>
              <a:cs typeface="楷体" panose="02010609060101010101" charset="-122"/>
            </a:endParaRPr>
          </a:p>
          <a:p>
            <a:pPr algn="l">
              <a:lnSpc>
                <a:spcPct val="120000"/>
              </a:lnSpc>
            </a:pPr>
            <a:r>
              <a:rPr lang="en-US"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③</a:t>
            </a: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经常调换军队将领，定期换防，切断将领与士兵同地方的联系</a:t>
            </a:r>
            <a:endParaRPr lang="zh-CN" altLang="en-US" sz="2800" b="1" spc="300" noProof="1" smtClean="0">
              <a:solidFill>
                <a:srgbClr val="FF0000"/>
              </a:solidFill>
              <a:latin typeface="楷体" panose="02010609060101010101" charset="-122"/>
              <a:ea typeface="楷体" panose="02010609060101010101" charset="-122"/>
              <a:cs typeface="楷体" panose="02010609060101010101" charset="-122"/>
            </a:endParaRPr>
          </a:p>
          <a:p>
            <a:pPr algn="l">
              <a:lnSpc>
                <a:spcPct val="120000"/>
              </a:lnSpc>
            </a:pPr>
            <a:r>
              <a:rPr lang="en-US" altLang="zh-CN" sz="2800" b="1" spc="300" smtClean="0">
                <a:solidFill>
                  <a:srgbClr val="FF0000"/>
                </a:solidFill>
                <a:latin typeface="楷体" panose="02010609060101010101" charset="-122"/>
                <a:ea typeface="楷体" panose="02010609060101010101" charset="-122"/>
                <a:cs typeface="楷体" panose="02010609060101010101" charset="-122"/>
                <a:sym typeface="+mn-ea"/>
              </a:rPr>
              <a:t>(2)</a:t>
            </a: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行政上</a:t>
            </a:r>
          </a:p>
          <a:p>
            <a:pPr algn="l">
              <a:lnSpc>
                <a:spcPct val="120000"/>
              </a:lnSpc>
            </a:pP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在中央：采取分化事权的办法，分割宰相的权力，削弱相权</a:t>
            </a:r>
            <a:endParaRPr lang="zh-CN" altLang="en-US" sz="2800" b="1" spc="300" noProof="1" smtClean="0">
              <a:solidFill>
                <a:srgbClr val="FF0000"/>
              </a:solidFill>
              <a:latin typeface="楷体" panose="02010609060101010101" charset="-122"/>
              <a:ea typeface="楷体" panose="02010609060101010101" charset="-122"/>
              <a:cs typeface="楷体" panose="02010609060101010101" charset="-122"/>
            </a:endParaRPr>
          </a:p>
          <a:p>
            <a:pPr algn="l">
              <a:lnSpc>
                <a:spcPct val="120000"/>
              </a:lnSpc>
            </a:pP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在地方：</a:t>
            </a:r>
            <a:r>
              <a:rPr lang="en-US"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①</a:t>
            </a: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派文臣担任各地州县长官，并实施三年任期制</a:t>
            </a:r>
          </a:p>
          <a:p>
            <a:pPr algn="l">
              <a:lnSpc>
                <a:spcPct val="120000"/>
              </a:lnSpc>
            </a:pPr>
            <a:r>
              <a:rPr lang="en-US"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③</a:t>
            </a: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设置通判，以分知州的权力。</a:t>
            </a:r>
            <a:endParaRPr lang="zh-CN" altLang="en-US" sz="2800" b="1" spc="300" noProof="1" smtClean="0">
              <a:solidFill>
                <a:srgbClr val="FF0000"/>
              </a:solidFill>
              <a:latin typeface="楷体" panose="02010609060101010101" charset="-122"/>
              <a:ea typeface="楷体" panose="02010609060101010101" charset="-122"/>
              <a:cs typeface="楷体" panose="02010609060101010101" charset="-122"/>
            </a:endParaRPr>
          </a:p>
          <a:p>
            <a:pPr algn="l">
              <a:lnSpc>
                <a:spcPct val="120000"/>
              </a:lnSpc>
            </a:pP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a:t>
            </a:r>
            <a:r>
              <a:rPr lang="en-US" altLang="zh-CN" sz="2800" b="1" spc="300" smtClean="0">
                <a:solidFill>
                  <a:srgbClr val="FF0000"/>
                </a:solidFill>
                <a:latin typeface="楷体" panose="02010609060101010101" charset="-122"/>
                <a:ea typeface="楷体" panose="02010609060101010101" charset="-122"/>
                <a:cs typeface="楷体" panose="02010609060101010101" charset="-122"/>
                <a:sym typeface="+mn-ea"/>
              </a:rPr>
              <a:t>3</a:t>
            </a: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）财政上：取消节度使收税的权力。</a:t>
            </a: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12192000" cy="6809740"/>
          </a:xfrm>
          <a:prstGeom prst="rect">
            <a:avLst/>
          </a:prstGeom>
          <a:noFill/>
        </p:spPr>
        <p:txBody>
          <a:bodyPr wrap="square" rtlCol="0" anchor="t">
            <a:spAutoFit/>
          </a:bodyPr>
          <a:lstStyle/>
          <a:p>
            <a:pPr algn="l">
              <a:lnSpc>
                <a:spcPct val="12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4.</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宋朝发展文教事业，改革科举制的内容及影响</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a:t>
            </a:r>
          </a:p>
          <a:p>
            <a:pPr algn="l">
              <a:lnSpc>
                <a:spcPct val="120000"/>
              </a:lnSpc>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内容：</a:t>
            </a:r>
          </a:p>
          <a:p>
            <a:pPr algn="l">
              <a:lnSpc>
                <a:spcPct val="120000"/>
              </a:lnSpc>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①严格了科举考试程序，殿试成为定制，录取及名次直接由皇帝掌握</a:t>
            </a:r>
            <a:r>
              <a:rPr lang="en-US"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②</a:t>
            </a: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大幅度增加科举取士名额。</a:t>
            </a:r>
          </a:p>
          <a:p>
            <a:pPr algn="l">
              <a:lnSpc>
                <a:spcPct val="120000"/>
              </a:lnSpc>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影响：</a:t>
            </a:r>
          </a:p>
          <a:p>
            <a:pPr algn="l">
              <a:lnSpc>
                <a:spcPct val="120000"/>
              </a:lnSpc>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①为读书人进入仕途开辟了道路，使北宋政权基础进一步扩大。</a:t>
            </a:r>
          </a:p>
          <a:p>
            <a:pPr algn="l">
              <a:lnSpc>
                <a:spcPct val="120000"/>
              </a:lnSpc>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②促进了整个社会文化素养的提高，</a:t>
            </a:r>
          </a:p>
          <a:p>
            <a:pPr algn="l">
              <a:lnSpc>
                <a:spcPct val="120000"/>
              </a:lnSpc>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③造就了宋朝科技发达、文化昌盛、人才辈出的文治局面。</a:t>
            </a:r>
          </a:p>
          <a:p>
            <a:pPr algn="l">
              <a:lnSpc>
                <a:spcPct val="12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5.</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北宋崇文抑武的影响</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a:t>
            </a:r>
          </a:p>
          <a:p>
            <a:pPr algn="l">
              <a:lnSpc>
                <a:spcPct val="120000"/>
              </a:lnSpc>
              <a:buClrTx/>
              <a:buSzTx/>
              <a:buNone/>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积极：扭转了五代十国时期尚武轻文的风气；杜绝了武将跋扈和兵变政移的情况发生；有利于政权的稳固和社会的安定。</a:t>
            </a:r>
          </a:p>
          <a:p>
            <a:pPr algn="l">
              <a:lnSpc>
                <a:spcPct val="120000"/>
              </a:lnSpc>
              <a:buClrTx/>
              <a:buSzTx/>
              <a:buNone/>
            </a:pPr>
            <a:r>
              <a:rPr lang="zh-CN" altLang="en-US" sz="2800" b="1" spc="300" smtClean="0">
                <a:solidFill>
                  <a:srgbClr val="FF0000"/>
                </a:solidFill>
                <a:latin typeface="楷体" panose="02010609060101010101" charset="-122"/>
                <a:ea typeface="楷体" panose="02010609060101010101" charset="-122"/>
                <a:cs typeface="华文中宋" panose="02010600040101010101" charset="-122"/>
                <a:sym typeface="+mn-ea"/>
              </a:rPr>
              <a:t>消极：导致军队战斗力减弱；政府办事效率低下；增加了朝廷的财政支出；导致北宋统治出现危机。</a:t>
            </a: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2" name="文本框 1"/>
          <p:cNvSpPr txBox="1"/>
          <p:nvPr/>
        </p:nvSpPr>
        <p:spPr>
          <a:xfrm>
            <a:off x="-635" y="-635"/>
            <a:ext cx="12193270" cy="6569075"/>
          </a:xfrm>
          <a:prstGeom prst="rect">
            <a:avLst/>
          </a:prstGeom>
          <a:noFill/>
        </p:spPr>
        <p:txBody>
          <a:bodyPr wrap="square" rtlCol="0" anchor="t">
            <a:noAutofit/>
          </a:bodyPr>
          <a:lstStyle/>
          <a:p>
            <a:pPr algn="l">
              <a:lnSpc>
                <a:spcPct val="15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6.王安石变法</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的时间、支持者，</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目的、措施、</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积极影响，失败原因</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a:t>
            </a:r>
          </a:p>
          <a:p>
            <a:pPr algn="l">
              <a:lnSpc>
                <a:spcPct val="150000"/>
              </a:lnSpc>
            </a:pPr>
            <a:r>
              <a:rPr lang="zh-CN" altLang="en-US" sz="2800" b="1" spc="300" noProof="1" smtClean="0">
                <a:solidFill>
                  <a:srgbClr val="FF0000"/>
                </a:solidFill>
                <a:latin typeface="楷体" panose="02010609060101010101" charset="-122"/>
                <a:ea typeface="楷体" panose="02010609060101010101" charset="-122"/>
                <a:cs typeface="楷体" panose="02010609060101010101" charset="-122"/>
                <a:sym typeface="+mn-ea"/>
              </a:rPr>
              <a:t>时间：</a:t>
            </a:r>
            <a:r>
              <a:rPr lang="en-US" altLang="zh-CN" sz="2800" b="1" spc="300" noProof="1" smtClean="0">
                <a:solidFill>
                  <a:srgbClr val="FF0000"/>
                </a:solidFill>
                <a:latin typeface="楷体" panose="02010609060101010101" charset="-122"/>
                <a:ea typeface="楷体" panose="02010609060101010101" charset="-122"/>
                <a:cs typeface="楷体" panose="02010609060101010101" charset="-122"/>
                <a:sym typeface="+mn-ea"/>
              </a:rPr>
              <a:t>1069</a:t>
            </a:r>
            <a:r>
              <a:rPr lang="zh-CN" altLang="en-US" sz="2800" b="1" spc="300" noProof="1" smtClean="0">
                <a:solidFill>
                  <a:srgbClr val="FF0000"/>
                </a:solidFill>
                <a:latin typeface="楷体" panose="02010609060101010101" charset="-122"/>
                <a:ea typeface="楷体" panose="02010609060101010101" charset="-122"/>
                <a:cs typeface="楷体" panose="02010609060101010101" charset="-122"/>
                <a:sym typeface="+mn-ea"/>
              </a:rPr>
              <a:t>年</a:t>
            </a:r>
          </a:p>
          <a:p>
            <a:pPr algn="l">
              <a:lnSpc>
                <a:spcPct val="150000"/>
              </a:lnSpc>
            </a:pPr>
            <a:r>
              <a:rPr lang="zh-CN" altLang="en-US" sz="2800" b="1" spc="300" noProof="1" smtClean="0">
                <a:solidFill>
                  <a:srgbClr val="FF0000"/>
                </a:solidFill>
                <a:latin typeface="楷体" panose="02010609060101010101" charset="-122"/>
                <a:ea typeface="楷体" panose="02010609060101010101" charset="-122"/>
                <a:cs typeface="楷体" panose="02010609060101010101" charset="-122"/>
                <a:sym typeface="+mn-ea"/>
              </a:rPr>
              <a:t>支持者：宋神宗</a:t>
            </a:r>
          </a:p>
          <a:p>
            <a:pPr algn="l">
              <a:lnSpc>
                <a:spcPct val="150000"/>
              </a:lnSpc>
            </a:pPr>
            <a:r>
              <a:rPr lang="zh-CN" altLang="en-US" sz="2800" b="1" spc="300" noProof="1" smtClean="0">
                <a:solidFill>
                  <a:srgbClr val="FF0000"/>
                </a:solidFill>
                <a:latin typeface="楷体" panose="02010609060101010101" charset="-122"/>
                <a:ea typeface="楷体" panose="02010609060101010101" charset="-122"/>
                <a:cs typeface="楷体" panose="02010609060101010101" charset="-122"/>
                <a:sym typeface="+mn-ea"/>
              </a:rPr>
              <a:t>目的：摆脱统治危机，实现富国强兵</a:t>
            </a:r>
          </a:p>
          <a:p>
            <a:pPr algn="l">
              <a:lnSpc>
                <a:spcPct val="150000"/>
              </a:lnSpc>
            </a:pPr>
            <a:r>
              <a:rPr lang="zh-CN" altLang="en-US" sz="2800" b="1" spc="300" noProof="1" smtClean="0">
                <a:solidFill>
                  <a:srgbClr val="FF0000"/>
                </a:solidFill>
                <a:latin typeface="楷体" panose="02010609060101010101" charset="-122"/>
                <a:ea typeface="楷体" panose="02010609060101010101" charset="-122"/>
                <a:cs typeface="楷体" panose="02010609060101010101" charset="-122"/>
                <a:sym typeface="+mn-ea"/>
              </a:rPr>
              <a:t>措施：青苗法、幕役法、方田均税法、农田水利法；保甲法</a:t>
            </a:r>
          </a:p>
          <a:p>
            <a:pPr algn="l">
              <a:lnSpc>
                <a:spcPct val="150000"/>
              </a:lnSpc>
            </a:pPr>
            <a:r>
              <a:rPr lang="zh-CN" altLang="en-US" sz="2800" b="1" spc="300" noProof="1" smtClean="0">
                <a:solidFill>
                  <a:srgbClr val="FF0000"/>
                </a:solidFill>
                <a:latin typeface="楷体" panose="02010609060101010101" charset="-122"/>
                <a:ea typeface="楷体" panose="02010609060101010101" charset="-122"/>
                <a:cs typeface="楷体" panose="02010609060101010101" charset="-122"/>
                <a:sym typeface="+mn-ea"/>
              </a:rPr>
              <a:t>积极影响：政府财政收入大幅度增加</a:t>
            </a:r>
          </a:p>
          <a:p>
            <a:pPr algn="l">
              <a:lnSpc>
                <a:spcPct val="150000"/>
              </a:lnSpc>
            </a:pPr>
            <a:r>
              <a:rPr lang="zh-CN" altLang="en-US" sz="2800" b="1" spc="300" noProof="1" smtClean="0">
                <a:solidFill>
                  <a:srgbClr val="FF0000"/>
                </a:solidFill>
                <a:latin typeface="楷体" panose="02010609060101010101" charset="-122"/>
                <a:ea typeface="楷体" panose="02010609060101010101" charset="-122"/>
                <a:cs typeface="楷体" panose="02010609060101010101" charset="-122"/>
                <a:sym typeface="+mn-ea"/>
              </a:rPr>
              <a:t>失败原因：</a:t>
            </a:r>
          </a:p>
          <a:p>
            <a:pPr algn="l">
              <a:lnSpc>
                <a:spcPct val="150000"/>
              </a:lnSpc>
            </a:pPr>
            <a:r>
              <a:rPr lang="zh-CN" altLang="en-US" sz="2800" b="1" spc="300" noProof="1" smtClean="0">
                <a:solidFill>
                  <a:srgbClr val="FF0000"/>
                </a:solidFill>
                <a:latin typeface="楷体" panose="02010609060101010101" charset="-122"/>
                <a:ea typeface="楷体" panose="02010609060101010101" charset="-122"/>
                <a:cs typeface="楷体" panose="02010609060101010101" charset="-122"/>
                <a:sym typeface="+mn-ea"/>
              </a:rPr>
              <a:t>①一些措施在执行过程中扩大了税收范围</a:t>
            </a:r>
          </a:p>
          <a:p>
            <a:pPr algn="l">
              <a:lnSpc>
                <a:spcPct val="150000"/>
              </a:lnSpc>
            </a:pPr>
            <a:r>
              <a:rPr lang="zh-CN" altLang="en-US" sz="2800" b="1" spc="300" noProof="1" smtClean="0">
                <a:solidFill>
                  <a:srgbClr val="FF0000"/>
                </a:solidFill>
                <a:latin typeface="楷体" panose="02010609060101010101" charset="-122"/>
                <a:ea typeface="楷体" panose="02010609060101010101" charset="-122"/>
                <a:cs typeface="楷体" panose="02010609060101010101" charset="-122"/>
                <a:sym typeface="+mn-ea"/>
              </a:rPr>
              <a:t>②损害了大地主、权贵的利益，也引起激烈争议，统治集团内部分裂日益严重</a:t>
            </a:r>
          </a:p>
        </p:txBody>
      </p:sp>
    </p:spTree>
  </p:cSld>
  <p:clrMapOvr>
    <a:masterClrMapping/>
  </p:clrMapOvr>
  <p:transition spd="slow">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2" name="文本框 1"/>
          <p:cNvSpPr txBox="1"/>
          <p:nvPr/>
        </p:nvSpPr>
        <p:spPr>
          <a:xfrm>
            <a:off x="0" y="-635"/>
            <a:ext cx="12191365" cy="6859270"/>
          </a:xfrm>
          <a:prstGeom prst="rect">
            <a:avLst/>
          </a:prstGeom>
          <a:noFill/>
        </p:spPr>
        <p:txBody>
          <a:bodyPr wrap="square" rtlCol="0" anchor="t">
            <a:noAutofit/>
          </a:bodyPr>
          <a:lstStyle/>
          <a:p>
            <a:pPr algn="ctr">
              <a:lnSpc>
                <a:spcPct val="130000"/>
              </a:lnSpc>
            </a:pP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第</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9</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课</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  </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辽、西夏与北宋的并立</a:t>
            </a:r>
            <a:endParaRPr lang="zh-CN" altLang="en-US" sz="2800" b="1" spc="300" smtClean="0">
              <a:solidFill>
                <a:schemeClr val="accent4"/>
              </a:solidFill>
              <a:latin typeface="华文中宋" panose="02010600040101010101" charset="-122"/>
              <a:ea typeface="华文中宋" panose="02010600040101010101" charset="-122"/>
              <a:cs typeface="华文中宋" panose="02010600040101010101" charset="-122"/>
              <a:sym typeface="+mn-ea"/>
            </a:endParaRPr>
          </a:p>
          <a:p>
            <a:pPr algn="l">
              <a:lnSpc>
                <a:spcPct val="13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1.</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契丹（辽）是哪个民族建立的，建立的时间、建立者、都城？</a:t>
            </a:r>
          </a:p>
          <a:p>
            <a:pPr algn="l">
              <a:lnSpc>
                <a:spcPct val="130000"/>
              </a:lnSpc>
            </a:pP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契丹、</a:t>
            </a:r>
            <a:r>
              <a:rPr lang="en-US" altLang="zh-CN" sz="2800" b="1" spc="300" smtClean="0">
                <a:solidFill>
                  <a:srgbClr val="FF0000"/>
                </a:solidFill>
                <a:latin typeface="楷体" panose="02010609060101010101" charset="-122"/>
                <a:ea typeface="楷体" panose="02010609060101010101" charset="-122"/>
                <a:cs typeface="楷体" panose="02010609060101010101" charset="-122"/>
                <a:sym typeface="+mn-ea"/>
              </a:rPr>
              <a:t>916</a:t>
            </a: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年、耶律阿保机、上京。</a:t>
            </a:r>
          </a:p>
          <a:p>
            <a:pPr algn="l">
              <a:lnSpc>
                <a:spcPct val="130000"/>
              </a:lnSpc>
              <a:buClrTx/>
              <a:buSzTx/>
              <a:buFontTx/>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2.西夏是哪个民族建立的，建立的时间、建立者、都城？</a:t>
            </a:r>
          </a:p>
          <a:p>
            <a:pPr algn="l">
              <a:lnSpc>
                <a:spcPct val="130000"/>
              </a:lnSpc>
              <a:buClrTx/>
              <a:buSzTx/>
              <a:buFontTx/>
            </a:pP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党项族、1038年、元昊、兴庆府（今银川）</a:t>
            </a:r>
          </a:p>
          <a:p>
            <a:pPr algn="l">
              <a:lnSpc>
                <a:spcPct val="130000"/>
              </a:lnSpc>
              <a:buClrTx/>
              <a:buSzTx/>
              <a:buFontTx/>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3.1005年辽与北宋议和被称为？议和的内容和影响？</a:t>
            </a:r>
          </a:p>
          <a:p>
            <a:pPr algn="l">
              <a:lnSpc>
                <a:spcPct val="130000"/>
              </a:lnSpc>
              <a:buClrTx/>
              <a:buSzTx/>
              <a:buFontTx/>
            </a:pP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议和：澶渊之盟</a:t>
            </a:r>
          </a:p>
          <a:p>
            <a:pPr algn="l">
              <a:lnSpc>
                <a:spcPct val="130000"/>
              </a:lnSpc>
              <a:buClrTx/>
              <a:buSzTx/>
              <a:buFontTx/>
            </a:pP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内容：</a:t>
            </a:r>
            <a:r>
              <a:rPr lang="zh-CN" altLang="en-US" sz="2800" b="1" spc="300" noProof="1" smtClean="0">
                <a:solidFill>
                  <a:srgbClr val="FF0000"/>
                </a:solidFill>
                <a:latin typeface="楷体" panose="02010609060101010101" charset="-122"/>
                <a:ea typeface="楷体" panose="02010609060101010101" charset="-122"/>
                <a:cs typeface="楷体" panose="02010609060101010101" charset="-122"/>
              </a:rPr>
              <a:t>双方皇帝以兄弟相称，北宋每年送给辽钱物，称为“岁币”</a:t>
            </a:r>
          </a:p>
          <a:p>
            <a:pPr algn="l">
              <a:lnSpc>
                <a:spcPct val="130000"/>
              </a:lnSpc>
              <a:buClrTx/>
              <a:buSzTx/>
              <a:buFontTx/>
            </a:pPr>
            <a:r>
              <a:rPr lang="zh-CN" altLang="en-US" sz="2800" b="1" spc="300" noProof="1" smtClean="0">
                <a:solidFill>
                  <a:srgbClr val="FF0000"/>
                </a:solidFill>
                <a:latin typeface="楷体" panose="02010609060101010101" charset="-122"/>
                <a:ea typeface="楷体" panose="02010609060101010101" charset="-122"/>
                <a:cs typeface="楷体" panose="02010609060101010101" charset="-122"/>
              </a:rPr>
              <a:t>影响：此后很长时间，宋辽间保持着和平局面。</a:t>
            </a:r>
          </a:p>
          <a:p>
            <a:pPr algn="l">
              <a:lnSpc>
                <a:spcPct val="130000"/>
              </a:lnSpc>
              <a:buClrTx/>
              <a:buSzTx/>
              <a:buFontTx/>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4.1044年西夏与北宋议和的内容及影响：</a:t>
            </a:r>
          </a:p>
          <a:p>
            <a:pPr algn="l">
              <a:lnSpc>
                <a:spcPct val="130000"/>
              </a:lnSpc>
              <a:buClrTx/>
              <a:buSzTx/>
              <a:buNone/>
            </a:pPr>
            <a:r>
              <a:rPr lang="zh-CN" altLang="en-US" sz="2800" b="1" spc="300" noProof="1" smtClean="0">
                <a:solidFill>
                  <a:srgbClr val="FF0000"/>
                </a:solidFill>
                <a:latin typeface="楷体" panose="02010609060101010101" charset="-122"/>
                <a:ea typeface="楷体" panose="02010609060101010101" charset="-122"/>
                <a:cs typeface="楷体" panose="02010609060101010101" charset="-122"/>
                <a:sym typeface="+mn-ea"/>
              </a:rPr>
              <a:t>内容：元昊向宋称臣，宋给西夏钱物，称为“岁赐”。</a:t>
            </a:r>
          </a:p>
          <a:p>
            <a:pPr algn="l">
              <a:lnSpc>
                <a:spcPct val="130000"/>
              </a:lnSpc>
              <a:buClrTx/>
              <a:buSzTx/>
              <a:buNone/>
            </a:pPr>
            <a:r>
              <a:rPr lang="zh-CN" altLang="en-US" sz="2800" b="1" spc="300" noProof="1" smtClean="0">
                <a:solidFill>
                  <a:srgbClr val="FF0000"/>
                </a:solidFill>
                <a:latin typeface="楷体" panose="02010609060101010101" charset="-122"/>
                <a:ea typeface="楷体" panose="02010609060101010101" charset="-122"/>
                <a:cs typeface="楷体" panose="02010609060101010101" charset="-122"/>
                <a:sym typeface="+mn-ea"/>
              </a:rPr>
              <a:t>影响：议和后，宋夏虽时有战事，但关系一直较为稳定。</a:t>
            </a:r>
          </a:p>
        </p:txBody>
      </p:sp>
    </p:spTree>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2" name="文本框 1"/>
          <p:cNvSpPr txBox="1"/>
          <p:nvPr/>
        </p:nvSpPr>
        <p:spPr>
          <a:xfrm>
            <a:off x="0" y="635"/>
            <a:ext cx="12192000" cy="6280150"/>
          </a:xfrm>
          <a:prstGeom prst="rect">
            <a:avLst/>
          </a:prstGeom>
          <a:noFill/>
        </p:spPr>
        <p:txBody>
          <a:bodyPr wrap="square" rtlCol="0" anchor="t">
            <a:noAutofit/>
          </a:bodyPr>
          <a:lstStyle/>
          <a:p>
            <a:pPr algn="ctr">
              <a:lnSpc>
                <a:spcPct val="150000"/>
              </a:lnSpc>
            </a:pP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第</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10</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课</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 </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金与南宋的对峙</a:t>
            </a:r>
          </a:p>
          <a:p>
            <a:pPr algn="l">
              <a:lnSpc>
                <a:spcPct val="15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1.</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说出金政权建立的时间、民族、都城、建立者。</a:t>
            </a:r>
          </a:p>
          <a:p>
            <a:pPr algn="l">
              <a:lnSpc>
                <a:spcPct val="150000"/>
              </a:lnSpc>
            </a:pPr>
            <a:r>
              <a:rPr lang="en-US" altLang="zh-CN" sz="2800" b="1" spc="300" smtClean="0">
                <a:solidFill>
                  <a:srgbClr val="FF0000"/>
                </a:solidFill>
                <a:latin typeface="楷体" panose="02010609060101010101" charset="-122"/>
                <a:ea typeface="楷体" panose="02010609060101010101" charset="-122"/>
                <a:cs typeface="楷体" panose="02010609060101010101" charset="-122"/>
                <a:sym typeface="+mn-ea"/>
              </a:rPr>
              <a:t>1115</a:t>
            </a: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年；女真；会宁府；阿骨打（金太祖）</a:t>
            </a:r>
          </a:p>
          <a:p>
            <a:pPr algn="l">
              <a:lnSpc>
                <a:spcPct val="150000"/>
              </a:lnSpc>
              <a:buClrTx/>
              <a:buSzTx/>
              <a:buFontTx/>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2.辽、北宋灭亡的时间？北宋灭亡的原因？</a:t>
            </a:r>
          </a:p>
          <a:p>
            <a:pPr algn="l">
              <a:lnSpc>
                <a:spcPct val="150000"/>
              </a:lnSpc>
              <a:buClrTx/>
              <a:buSzTx/>
              <a:buFontTx/>
            </a:pPr>
            <a:r>
              <a:rPr lang="en-US" altLang="zh-CN" sz="2800" b="1" spc="300" smtClean="0">
                <a:solidFill>
                  <a:srgbClr val="FF0000"/>
                </a:solidFill>
                <a:latin typeface="楷体" panose="02010609060101010101" charset="-122"/>
                <a:ea typeface="楷体" panose="02010609060101010101" charset="-122"/>
                <a:cs typeface="楷体" panose="02010609060101010101" charset="-122"/>
                <a:sym typeface="+mn-ea"/>
              </a:rPr>
              <a:t>1125年，辽被金灭亡。  1127年，金灭北宋（靖康之变）</a:t>
            </a:r>
          </a:p>
          <a:p>
            <a:pPr algn="l">
              <a:lnSpc>
                <a:spcPct val="150000"/>
              </a:lnSpc>
              <a:buClrTx/>
              <a:buSzTx/>
              <a:buFontTx/>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3.南宋建立的时间、皇帝和都城：</a:t>
            </a:r>
          </a:p>
          <a:p>
            <a:pPr algn="l">
              <a:lnSpc>
                <a:spcPct val="150000"/>
              </a:lnSpc>
              <a:buClrTx/>
              <a:buSzTx/>
              <a:buFontTx/>
            </a:pPr>
            <a:r>
              <a:rPr lang="en-US" altLang="zh-CN" sz="2800" b="1" spc="300" smtClean="0">
                <a:solidFill>
                  <a:srgbClr val="FF0000"/>
                </a:solidFill>
                <a:latin typeface="楷体" panose="02010609060101010101" charset="-122"/>
                <a:ea typeface="楷体" panose="02010609060101010101" charset="-122"/>
                <a:cs typeface="楷体" panose="02010609060101010101" charset="-122"/>
                <a:sym typeface="+mn-ea"/>
              </a:rPr>
              <a:t>1127年、赵构、临安</a:t>
            </a:r>
          </a:p>
          <a:p>
            <a:pPr algn="l">
              <a:lnSpc>
                <a:spcPct val="150000"/>
              </a:lnSpc>
              <a:buClrTx/>
              <a:buSzTx/>
              <a:buFontTx/>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4.南宋著名的抗金英雄，有关他的著名战役：</a:t>
            </a:r>
          </a:p>
          <a:p>
            <a:pPr algn="l">
              <a:lnSpc>
                <a:spcPct val="150000"/>
              </a:lnSpc>
              <a:buClrTx/>
              <a:buSzTx/>
              <a:buFontTx/>
            </a:pPr>
            <a:r>
              <a:rPr lang="en-US" altLang="zh-CN" sz="2800" b="1" spc="300" smtClean="0">
                <a:solidFill>
                  <a:srgbClr val="FF0000"/>
                </a:solidFill>
                <a:latin typeface="楷体" panose="02010609060101010101" charset="-122"/>
                <a:ea typeface="楷体" panose="02010609060101010101" charset="-122"/>
                <a:cs typeface="楷体" panose="02010609060101010101" charset="-122"/>
                <a:sym typeface="+mn-ea"/>
              </a:rPr>
              <a:t>岳飞、郾城大捷</a:t>
            </a:r>
          </a:p>
          <a:p>
            <a:pPr algn="l">
              <a:lnSpc>
                <a:spcPct val="100000"/>
              </a:lnSpc>
            </a:pPr>
            <a:endParaRPr lang="en-US" altLang="zh-CN" sz="2800" b="1" spc="300" noProof="1" smtClean="0">
              <a:solidFill>
                <a:srgbClr val="C00000"/>
              </a:solidFill>
              <a:latin typeface="华文中宋" panose="02010600040101010101" charset="-122"/>
              <a:ea typeface="华文中宋" panose="02010600040101010101" charset="-122"/>
              <a:cs typeface="华文中宋" panose="02010600040101010101" charset="-122"/>
              <a:sym typeface="+mn-ea"/>
            </a:endParaRPr>
          </a:p>
        </p:txBody>
      </p:sp>
    </p:spTree>
  </p:cSld>
  <p:clrMapOvr>
    <a:masterClrMapping/>
  </p:clrMapOvr>
  <p:transition spd="slow">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12192000" cy="6554470"/>
          </a:xfrm>
          <a:prstGeom prst="rect">
            <a:avLst/>
          </a:prstGeom>
          <a:noFill/>
        </p:spPr>
        <p:txBody>
          <a:bodyPr wrap="square" rtlCol="0" anchor="t">
            <a:spAutoFit/>
          </a:bodyPr>
          <a:lstStyle/>
          <a:p>
            <a:pPr algn="l">
              <a:lnSpc>
                <a:spcPct val="150000"/>
              </a:lnSpc>
            </a:pP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5.</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金</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与</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南</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宋议和的</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时间、</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内容</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a:t>
            </a:r>
            <a:r>
              <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影响</a:t>
            </a:r>
            <a:r>
              <a:rPr lang="zh-CN" altLang="en-US" sz="2800" b="1" spc="300" smtClean="0">
                <a:solidFill>
                  <a:schemeClr val="tx2"/>
                </a:solidFill>
                <a:latin typeface="华文中宋" panose="02010600040101010101" charset="-122"/>
                <a:ea typeface="华文中宋" panose="02010600040101010101" charset="-122"/>
                <a:cs typeface="华文中宋" panose="02010600040101010101" charset="-122"/>
                <a:sym typeface="+mn-ea"/>
              </a:rPr>
              <a:t>？如何评价？</a:t>
            </a:r>
            <a:endParaRPr lang="en-US" altLang="zh-CN" sz="2800" b="1" spc="300" smtClean="0">
              <a:solidFill>
                <a:schemeClr val="tx2"/>
              </a:solidFill>
              <a:latin typeface="华文中宋" panose="02010600040101010101" charset="-122"/>
              <a:ea typeface="华文中宋" panose="02010600040101010101" charset="-122"/>
              <a:cs typeface="华文中宋" panose="02010600040101010101" charset="-122"/>
              <a:sym typeface="+mn-ea"/>
            </a:endParaRPr>
          </a:p>
          <a:p>
            <a:pPr algn="l">
              <a:lnSpc>
                <a:spcPct val="150000"/>
              </a:lnSpc>
            </a:pP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时间：</a:t>
            </a:r>
            <a:r>
              <a:rPr lang="en-US" altLang="zh-CN" sz="2800" b="1" spc="300" smtClean="0">
                <a:solidFill>
                  <a:srgbClr val="FF0000"/>
                </a:solidFill>
                <a:latin typeface="楷体" panose="02010609060101010101" charset="-122"/>
                <a:ea typeface="楷体" panose="02010609060101010101" charset="-122"/>
                <a:cs typeface="楷体" panose="02010609060101010101" charset="-122"/>
                <a:sym typeface="+mn-ea"/>
              </a:rPr>
              <a:t>1141</a:t>
            </a: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年</a:t>
            </a:r>
          </a:p>
          <a:p>
            <a:pPr algn="l">
              <a:lnSpc>
                <a:spcPct val="150000"/>
              </a:lnSpc>
            </a:pP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内容：南宋向金称臣，并送钱物；双方以淮水至大散关一线划定分界线，以北为金统治区，以南为宋统治区。</a:t>
            </a:r>
            <a:endParaRPr lang="zh-CN" altLang="en-US" sz="2800" b="1" spc="300" noProof="1" smtClean="0">
              <a:solidFill>
                <a:srgbClr val="FF0000"/>
              </a:solidFill>
              <a:latin typeface="楷体" panose="02010609060101010101" charset="-122"/>
              <a:ea typeface="楷体" panose="02010609060101010101" charset="-122"/>
              <a:cs typeface="楷体" panose="02010609060101010101" charset="-122"/>
              <a:sym typeface="+mn-ea"/>
            </a:endParaRPr>
          </a:p>
          <a:p>
            <a:pPr algn="l">
              <a:lnSpc>
                <a:spcPct val="150000"/>
              </a:lnSpc>
            </a:pP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影响：宋金对峙局面形成。</a:t>
            </a:r>
            <a:endParaRPr lang="zh-CN" altLang="en-US" sz="2800" b="1" spc="300" noProof="1" smtClean="0">
              <a:solidFill>
                <a:srgbClr val="FF0000"/>
              </a:solidFill>
              <a:latin typeface="楷体" panose="02010609060101010101" charset="-122"/>
              <a:ea typeface="楷体" panose="02010609060101010101" charset="-122"/>
              <a:cs typeface="楷体" panose="02010609060101010101" charset="-122"/>
              <a:sym typeface="+mn-ea"/>
            </a:endParaRPr>
          </a:p>
          <a:p>
            <a:pPr algn="l">
              <a:lnSpc>
                <a:spcPct val="150000"/>
              </a:lnSpc>
            </a:pP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评价：</a:t>
            </a:r>
          </a:p>
          <a:p>
            <a:pPr algn="l">
              <a:lnSpc>
                <a:spcPct val="150000"/>
              </a:lnSpc>
            </a:pPr>
            <a:r>
              <a:rPr lang="zh-CN" sz="2800" b="1" spc="300" smtClean="0">
                <a:solidFill>
                  <a:srgbClr val="FF0000"/>
                </a:solidFill>
                <a:latin typeface="楷体" panose="02010609060101010101" charset="-122"/>
                <a:ea typeface="楷体" panose="02010609060101010101" charset="-122"/>
                <a:cs typeface="楷体" panose="02010609060101010101" charset="-122"/>
                <a:sym typeface="+mn-ea"/>
              </a:rPr>
              <a:t>①</a:t>
            </a: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从政治上看，和议给南宋带来了莫大的屈辱。</a:t>
            </a:r>
          </a:p>
          <a:p>
            <a:pPr algn="l">
              <a:lnSpc>
                <a:spcPct val="150000"/>
              </a:lnSpc>
            </a:pPr>
            <a:r>
              <a:rPr lang="zh-CN" sz="2800" b="1" spc="300" smtClean="0">
                <a:solidFill>
                  <a:srgbClr val="FF0000"/>
                </a:solidFill>
                <a:latin typeface="楷体" panose="02010609060101010101" charset="-122"/>
                <a:ea typeface="楷体" panose="02010609060101010101" charset="-122"/>
                <a:cs typeface="楷体" panose="02010609060101010101" charset="-122"/>
                <a:sym typeface="+mn-ea"/>
              </a:rPr>
              <a:t>②</a:t>
            </a: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从经济上看，岁币严重增加了南宋的财政负担。</a:t>
            </a:r>
          </a:p>
          <a:p>
            <a:pPr algn="l">
              <a:lnSpc>
                <a:spcPct val="150000"/>
              </a:lnSpc>
            </a:pPr>
            <a:r>
              <a:rPr lang="zh-CN" sz="2800" b="1" spc="300" smtClean="0">
                <a:solidFill>
                  <a:srgbClr val="FF0000"/>
                </a:solidFill>
                <a:latin typeface="楷体" panose="02010609060101010101" charset="-122"/>
                <a:ea typeface="楷体" panose="02010609060101010101" charset="-122"/>
                <a:cs typeface="楷体" panose="02010609060101010101" charset="-122"/>
                <a:sym typeface="+mn-ea"/>
              </a:rPr>
              <a:t>③</a:t>
            </a:r>
            <a:r>
              <a:rPr lang="zh-CN" altLang="en-US" sz="2800" b="1" spc="300" smtClean="0">
                <a:solidFill>
                  <a:srgbClr val="FF0000"/>
                </a:solidFill>
                <a:latin typeface="楷体" panose="02010609060101010101" charset="-122"/>
                <a:ea typeface="楷体" panose="02010609060101010101" charset="-122"/>
                <a:cs typeface="楷体" panose="02010609060101010101" charset="-122"/>
                <a:sym typeface="+mn-ea"/>
              </a:rPr>
              <a:t>从中华民族的发展史来看，和议有利于各民族之间的经济文化交流，也促进了民族交融。</a:t>
            </a: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3" name="文本框 2"/>
          <p:cNvSpPr txBox="1"/>
          <p:nvPr/>
        </p:nvSpPr>
        <p:spPr>
          <a:xfrm>
            <a:off x="635" y="0"/>
            <a:ext cx="12190730" cy="6858000"/>
          </a:xfrm>
          <a:prstGeom prst="rect">
            <a:avLst/>
          </a:prstGeom>
          <a:noFill/>
        </p:spPr>
        <p:txBody>
          <a:bodyPr wrap="square" rtlCol="0" anchor="t">
            <a:noAutofit/>
          </a:bodyPr>
          <a:lstStyle/>
          <a:p>
            <a:pPr algn="ctr">
              <a:lnSpc>
                <a:spcPct val="15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第11课 </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元朝的统一</a:t>
            </a:r>
            <a:endPar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endParaRPr>
          </a:p>
          <a:p>
            <a:pPr algn="l">
              <a:lnSpc>
                <a:spcPct val="15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蒙古政权是什么时间由什么人建立的？他又被尊称为？</a:t>
            </a:r>
          </a:p>
          <a:p>
            <a:pPr algn="l">
              <a:lnSpc>
                <a:spcPct val="150000"/>
              </a:lnSpc>
            </a:pP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1206</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年，铁木真</a:t>
            </a:r>
            <a:r>
              <a:rPr 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成吉思汗</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 </a:t>
            </a:r>
          </a:p>
          <a:p>
            <a:pPr algn="l">
              <a:lnSpc>
                <a:spcPct val="150000"/>
              </a:lnSpc>
              <a:buClrTx/>
              <a:buSzTx/>
              <a:buFontTx/>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2.元朝的建立时间，建立者？都城在？</a:t>
            </a:r>
          </a:p>
          <a:p>
            <a:pPr algn="l">
              <a:lnSpc>
                <a:spcPct val="150000"/>
              </a:lnSpc>
              <a:buClrTx/>
              <a:buSzTx/>
              <a:buFontTx/>
            </a:pP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1271年，忽必烈(元世祖)。  定都大都 (今北京)</a:t>
            </a:r>
          </a:p>
          <a:p>
            <a:pPr algn="l">
              <a:lnSpc>
                <a:spcPct val="150000"/>
              </a:lnSpc>
              <a:buClrTx/>
              <a:buSzTx/>
              <a:buFontTx/>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3.元朝统一的过程？</a:t>
            </a:r>
          </a:p>
          <a:p>
            <a:pPr algn="l">
              <a:lnSpc>
                <a:spcPct val="150000"/>
              </a:lnSpc>
              <a:buClrTx/>
              <a:buSzTx/>
              <a:buFontTx/>
            </a:pP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第一阶段（蒙古）：1227年蒙古灭西夏。1234年蒙古灭金。金朝灭亡后，南宋和蒙古形成长达40多年的对峙局面。</a:t>
            </a:r>
          </a:p>
          <a:p>
            <a:pPr algn="l">
              <a:lnSpc>
                <a:spcPct val="150000"/>
              </a:lnSpc>
              <a:buClrTx/>
              <a:buSzTx/>
              <a:buFontTx/>
            </a:pP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第二阶段（元朝）：1276年，元军攻入南宋都城临安，南宋灭亡。1279年，攻灭南宋残部，完成全国统一。</a:t>
            </a:r>
          </a:p>
          <a:p>
            <a:pPr algn="l">
              <a:lnSpc>
                <a:spcPct val="150000"/>
              </a:lnSpc>
            </a:pPr>
            <a:endParaRPr lang="en-US" altLang="zh-CN" sz="2800" b="1" spc="300" smtClean="0">
              <a:solidFill>
                <a:schemeClr val="accent1"/>
              </a:solidFill>
              <a:effectLst/>
              <a:latin typeface="华文中宋" panose="02010600040101010101" charset="-122"/>
              <a:ea typeface="华文中宋" panose="02010600040101010101" charset="-122"/>
              <a:cs typeface="华文中宋" panose="02010600040101010101" charset="-122"/>
              <a:sym typeface="+mn-ea"/>
            </a:endParaRPr>
          </a:p>
          <a:p>
            <a:pPr algn="l">
              <a:lnSpc>
                <a:spcPct val="150000"/>
              </a:lnSpc>
            </a:pPr>
            <a:endParaRPr lang="en-US" altLang="zh-CN" sz="2800" b="1" spc="300" smtClean="0">
              <a:solidFill>
                <a:schemeClr val="accent1"/>
              </a:solidFill>
              <a:effectLst/>
              <a:latin typeface="华文中宋" panose="02010600040101010101" charset="-122"/>
              <a:ea typeface="华文中宋" panose="02010600040101010101" charset="-122"/>
              <a:cs typeface="华文中宋" panose="02010600040101010101" charset="-122"/>
              <a:sym typeface="+mn-ea"/>
            </a:endParaRPr>
          </a:p>
          <a:p>
            <a:pPr algn="l">
              <a:lnSpc>
                <a:spcPct val="150000"/>
              </a:lnSpc>
            </a:pPr>
            <a:endParaRPr lang="zh-CN" altLang="en-US" sz="2800" b="1" spc="300" smtClean="0">
              <a:solidFill>
                <a:srgbClr val="C00000"/>
              </a:solidFill>
              <a:effectLst/>
              <a:latin typeface="华文中宋" panose="02010600040101010101" charset="-122"/>
              <a:ea typeface="华文中宋" panose="02010600040101010101" charset="-122"/>
              <a:cs typeface="华文中宋" panose="02010600040101010101" charset="-122"/>
              <a:sym typeface="+mn-ea"/>
            </a:endParaRPr>
          </a:p>
        </p:txBody>
      </p:sp>
    </p:spTree>
  </p:cSld>
  <p:clrMapOvr>
    <a:masterClrMapping/>
  </p:clrMapOvr>
  <p:transition spd="slow">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12192000" cy="6721475"/>
          </a:xfrm>
          <a:prstGeom prst="rect">
            <a:avLst/>
          </a:prstGeom>
          <a:noFill/>
        </p:spPr>
        <p:txBody>
          <a:bodyPr wrap="square" rtlCol="0" anchor="t">
            <a:spAutoFit/>
          </a:bodyPr>
          <a:lstStyle/>
          <a:p>
            <a:pPr algn="l">
              <a:lnSpc>
                <a:spcPct val="14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4.</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元朝统一的意义：</a:t>
            </a:r>
          </a:p>
          <a:p>
            <a:pPr algn="l">
              <a:lnSpc>
                <a:spcPct val="14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①结束了我国历史上长时期政权并立的局面，</a:t>
            </a:r>
          </a:p>
          <a:p>
            <a:pPr algn="l">
              <a:lnSpc>
                <a:spcPct val="14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②为以后各朝代保持统一局面打下了坚实的基础；</a:t>
            </a:r>
          </a:p>
          <a:p>
            <a:pPr algn="l">
              <a:lnSpc>
                <a:spcPct val="14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③极大地促进了我国统一多民族国家的巩固和发展。</a:t>
            </a:r>
          </a:p>
          <a:p>
            <a:pPr algn="l">
              <a:lnSpc>
                <a:spcPct val="140000"/>
              </a:lnSpc>
              <a:buClrTx/>
              <a:buSzTx/>
              <a:buFontTx/>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5.著名的抗元英雄：</a:t>
            </a:r>
          </a:p>
          <a:p>
            <a:pPr algn="l">
              <a:lnSpc>
                <a:spcPct val="140000"/>
              </a:lnSpc>
              <a:buClrTx/>
              <a:buSzTx/>
              <a:buNone/>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陆秀夫、文天祥</a:t>
            </a:r>
          </a:p>
          <a:p>
            <a:pPr algn="l">
              <a:lnSpc>
                <a:spcPct val="140000"/>
              </a:lnSpc>
              <a:buClrTx/>
              <a:buSzTx/>
              <a:buFontTx/>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6.元朝的中央机构设置：</a:t>
            </a:r>
          </a:p>
          <a:p>
            <a:pPr algn="l">
              <a:lnSpc>
                <a:spcPct val="140000"/>
              </a:lnSpc>
              <a:buClrTx/>
              <a:buSzTx/>
              <a:buFontTx/>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①设中书省掌管全国的行政事务；</a:t>
            </a:r>
          </a:p>
          <a:p>
            <a:pPr algn="l">
              <a:lnSpc>
                <a:spcPct val="140000"/>
              </a:lnSpc>
              <a:buClrTx/>
              <a:buSzTx/>
              <a:buFontTx/>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②设枢密院负责全国的军政事务；</a:t>
            </a:r>
          </a:p>
          <a:p>
            <a:pPr algn="l">
              <a:lnSpc>
                <a:spcPct val="140000"/>
              </a:lnSpc>
              <a:buClrTx/>
              <a:buSzTx/>
              <a:buFontTx/>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③设御史台负责监察事务；</a:t>
            </a:r>
          </a:p>
          <a:p>
            <a:pPr algn="l">
              <a:lnSpc>
                <a:spcPct val="140000"/>
              </a:lnSpc>
              <a:buClrTx/>
              <a:buSzTx/>
              <a:buFontTx/>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④设宣政院管理全国宗教和西藏地区军政事务。</a:t>
            </a: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635" y="0"/>
            <a:ext cx="12050395" cy="6808470"/>
          </a:xfrm>
          <a:prstGeom prst="rect">
            <a:avLst/>
          </a:prstGeom>
          <a:noFill/>
        </p:spPr>
        <p:txBody>
          <a:bodyPr wrap="square" rtlCol="0" anchor="t">
            <a:spAutoFit/>
          </a:bodyPr>
          <a:lstStyle/>
          <a:p>
            <a:pPr algn="l">
              <a:lnSpc>
                <a:spcPct val="130000"/>
              </a:lnSpc>
              <a:buClrTx/>
              <a:buSzTx/>
              <a:buFontTx/>
            </a:pP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rPr>
              <a:t>7.元朝在地方实行哪一行政管理制度？有什么影响？ </a:t>
            </a:r>
            <a:r>
              <a:rPr lang="zh-CN" altLang="en-US" sz="2800" b="1" spc="300" smtClean="0">
                <a:solidFill>
                  <a:schemeClr val="accent1"/>
                </a:solidFill>
                <a:effectLst/>
                <a:latin typeface="华文中宋" panose="02010600040101010101" charset="-122"/>
                <a:ea typeface="华文中宋" panose="02010600040101010101" charset="-122"/>
                <a:cs typeface="华文中宋" panose="02010600040101010101" charset="-122"/>
              </a:rPr>
              <a:t>    </a:t>
            </a:r>
          </a:p>
          <a:p>
            <a:pPr>
              <a:lnSpc>
                <a:spcPct val="130000"/>
              </a:lnSpc>
            </a:pPr>
            <a:r>
              <a:rPr lang="zh-CN" altLang="en-US" sz="2800" b="1">
                <a:solidFill>
                  <a:srgbClr val="FF0000"/>
                </a:solidFill>
                <a:latin typeface="楷体" panose="02010609060101010101" charset="-122"/>
                <a:ea typeface="楷体" panose="02010609060101010101" charset="-122"/>
                <a:cs typeface="楷体" panose="02010609060101010101" charset="-122"/>
              </a:rPr>
              <a:t>制度：行省制度。</a:t>
            </a:r>
            <a:r>
              <a:rPr lang="en-US" altLang="zh-CN" sz="2800" b="1">
                <a:solidFill>
                  <a:srgbClr val="FF0000"/>
                </a:solidFill>
                <a:latin typeface="楷体" panose="02010609060101010101" charset="-122"/>
                <a:ea typeface="楷体" panose="02010609060101010101" charset="-122"/>
                <a:cs typeface="楷体" panose="02010609060101010101" charset="-122"/>
              </a:rPr>
              <a:t>  </a:t>
            </a:r>
          </a:p>
          <a:p>
            <a:pPr>
              <a:lnSpc>
                <a:spcPct val="130000"/>
              </a:lnSpc>
            </a:pPr>
            <a:r>
              <a:rPr lang="zh-CN" altLang="en-US" sz="2800" b="1">
                <a:solidFill>
                  <a:srgbClr val="FF0000"/>
                </a:solidFill>
                <a:latin typeface="楷体" panose="02010609060101010101" charset="-122"/>
                <a:ea typeface="楷体" panose="02010609060101010101" charset="-122"/>
                <a:cs typeface="楷体" panose="02010609060101010101" charset="-122"/>
              </a:rPr>
              <a:t>特点</a:t>
            </a:r>
          </a:p>
          <a:p>
            <a:pPr>
              <a:lnSpc>
                <a:spcPct val="130000"/>
              </a:lnSpc>
            </a:pPr>
            <a:r>
              <a:rPr lang="zh-CN" altLang="en-US" sz="2800" b="1">
                <a:solidFill>
                  <a:srgbClr val="FF0000"/>
                </a:solidFill>
                <a:latin typeface="楷体" panose="02010609060101010101" charset="-122"/>
                <a:ea typeface="楷体" panose="02010609060101010101" charset="-122"/>
                <a:cs typeface="楷体" panose="02010609060101010101" charset="-122"/>
              </a:rPr>
              <a:t>影响：①行省辖区广阔，军政大权集中，提高了行政效率，</a:t>
            </a:r>
          </a:p>
          <a:p>
            <a:pPr>
              <a:lnSpc>
                <a:spcPct val="130000"/>
              </a:lnSpc>
            </a:pPr>
            <a:r>
              <a:rPr lang="zh-CN" altLang="en-US" sz="2800" b="1">
                <a:solidFill>
                  <a:srgbClr val="FF0000"/>
                </a:solidFill>
                <a:latin typeface="楷体" panose="02010609060101010101" charset="-122"/>
                <a:ea typeface="楷体" panose="02010609060101010101" charset="-122"/>
                <a:cs typeface="楷体" panose="02010609060101010101" charset="-122"/>
              </a:rPr>
              <a:t>②是我国古代地方行政制度的重大改革，成为我国省制的开端。</a:t>
            </a:r>
            <a:r>
              <a:rPr lang="en-US" altLang="zh-CN" sz="2800" b="1">
                <a:solidFill>
                  <a:srgbClr val="FF0000"/>
                </a:solidFill>
                <a:latin typeface="楷体" panose="02010609060101010101" charset="-122"/>
                <a:ea typeface="楷体" panose="02010609060101010101" charset="-122"/>
                <a:cs typeface="楷体" panose="02010609060101010101" charset="-122"/>
              </a:rPr>
              <a:t> </a:t>
            </a:r>
          </a:p>
          <a:p>
            <a:pPr>
              <a:lnSpc>
                <a:spcPct val="130000"/>
              </a:lnSpc>
            </a:pP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rPr>
              <a:t>8.元朝是如何加强对边疆地区直接管辖的？有何特点？</a:t>
            </a:r>
          </a:p>
          <a:p>
            <a:pPr algn="l">
              <a:lnSpc>
                <a:spcPct val="130000"/>
              </a:lnSpc>
              <a:buClrTx/>
              <a:buSzTx/>
              <a:buNone/>
            </a:pPr>
            <a:r>
              <a:rPr lang="zh-CN" altLang="en-US" sz="2800" b="1">
                <a:solidFill>
                  <a:srgbClr val="FF0000"/>
                </a:solidFill>
                <a:latin typeface="楷体" panose="02010609060101010101" charset="-122"/>
                <a:ea typeface="楷体" panose="02010609060101010101" charset="-122"/>
                <a:cs typeface="楷体" panose="02010609060101010101" charset="-122"/>
              </a:rPr>
              <a:t>①东南地区（台湾）：在澎湖设置巡检司，加强对台湾的管理，这是历史上中央政府首次在台湾地区正式建立行政机构。</a:t>
            </a:r>
          </a:p>
          <a:p>
            <a:pPr algn="l">
              <a:lnSpc>
                <a:spcPct val="130000"/>
              </a:lnSpc>
              <a:buClrTx/>
              <a:buSzTx/>
              <a:buNone/>
            </a:pPr>
            <a:r>
              <a:rPr lang="zh-CN" altLang="en-US" sz="2800" b="1">
                <a:solidFill>
                  <a:srgbClr val="FF0000"/>
                </a:solidFill>
                <a:latin typeface="楷体" panose="02010609060101010101" charset="-122"/>
                <a:ea typeface="楷体" panose="02010609060101010101" charset="-122"/>
                <a:cs typeface="楷体" panose="02010609060101010101" charset="-122"/>
              </a:rPr>
              <a:t>②西北地区（新疆）：设置北庭都元帅府等机构，管理西域军政事务。</a:t>
            </a:r>
          </a:p>
          <a:p>
            <a:pPr algn="l">
              <a:lnSpc>
                <a:spcPct val="130000"/>
              </a:lnSpc>
              <a:buClrTx/>
              <a:buSzTx/>
              <a:buNone/>
            </a:pPr>
            <a:r>
              <a:rPr lang="zh-CN" altLang="en-US" sz="2800" b="1">
                <a:solidFill>
                  <a:srgbClr val="FF0000"/>
                </a:solidFill>
                <a:latin typeface="楷体" panose="02010609060101010101" charset="-122"/>
                <a:ea typeface="楷体" panose="02010609060101010101" charset="-122"/>
                <a:cs typeface="楷体" panose="02010609060101010101" charset="-122"/>
              </a:rPr>
              <a:t>③西藏地区：设立宣慰使司都元帅府，屯驻军队。从此中央政府对西藏正式行使行政管辖权</a:t>
            </a:r>
          </a:p>
          <a:p>
            <a:pPr algn="l">
              <a:lnSpc>
                <a:spcPct val="130000"/>
              </a:lnSpc>
              <a:buClrTx/>
              <a:buSzTx/>
              <a:buNone/>
            </a:pPr>
            <a:r>
              <a:rPr lang="zh-CN" altLang="en-US" sz="2800" b="1">
                <a:solidFill>
                  <a:srgbClr val="FF0000"/>
                </a:solidFill>
                <a:latin typeface="楷体" panose="02010609060101010101" charset="-122"/>
                <a:ea typeface="楷体" panose="02010609060101010101" charset="-122"/>
                <a:cs typeface="楷体" panose="02010609060101010101" charset="-122"/>
              </a:rPr>
              <a:t>特点：因地制宜。</a:t>
            </a: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12192635" cy="4615815"/>
          </a:xfrm>
          <a:prstGeom prst="rect">
            <a:avLst/>
          </a:prstGeom>
        </p:spPr>
        <p:txBody>
          <a:bodyPr wrap="square">
            <a:spAutoFit/>
          </a:bodyPr>
          <a:lstStyle/>
          <a:p>
            <a:pPr algn="l" defTabSz="266700">
              <a:lnSpc>
                <a:spcPct val="150000"/>
              </a:lnSpc>
              <a:spcBef>
                <a:spcPct val="0"/>
              </a:spcBef>
              <a:spcAft>
                <a:spcPct val="0"/>
              </a:spcAft>
            </a:pP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rPr>
              <a:t>9.元朝出现的新的民族是？它是现在哪一少数民族的前身？</a:t>
            </a:r>
          </a:p>
          <a:p>
            <a:pPr algn="l" defTabSz="266700">
              <a:lnSpc>
                <a:spcPct val="150000"/>
              </a:lnSpc>
              <a:spcBef>
                <a:spcPct val="0"/>
              </a:spcBef>
              <a:spcAft>
                <a:spcPct val="0"/>
              </a:spcAft>
            </a:pPr>
            <a:r>
              <a:rPr lang="zh-CN" altLang="en-US" sz="2800" b="1">
                <a:solidFill>
                  <a:srgbClr val="FF0000"/>
                </a:solidFill>
                <a:latin typeface="楷体" panose="02010609060101010101" charset="-122"/>
                <a:ea typeface="楷体" panose="02010609060101010101" charset="-122"/>
                <a:cs typeface="楷体" panose="02010609060101010101" charset="-122"/>
              </a:rPr>
              <a:t>回回</a:t>
            </a:r>
            <a:r>
              <a:rPr lang="en-US" altLang="zh-CN" sz="2800" b="1">
                <a:solidFill>
                  <a:srgbClr val="FF0000"/>
                </a:solidFill>
                <a:latin typeface="楷体" panose="02010609060101010101" charset="-122"/>
                <a:ea typeface="楷体" panose="02010609060101010101" charset="-122"/>
                <a:cs typeface="楷体" panose="02010609060101010101" charset="-122"/>
              </a:rPr>
              <a:t>   </a:t>
            </a:r>
            <a:r>
              <a:rPr lang="zh-CN" altLang="en-US" sz="2800" b="1">
                <a:solidFill>
                  <a:srgbClr val="FF0000"/>
                </a:solidFill>
                <a:latin typeface="楷体" panose="02010609060101010101" charset="-122"/>
                <a:ea typeface="楷体" panose="02010609060101010101" charset="-122"/>
                <a:cs typeface="楷体" panose="02010609060101010101" charset="-122"/>
              </a:rPr>
              <a:t>回族</a:t>
            </a:r>
          </a:p>
          <a:p>
            <a:pPr algn="l" defTabSz="266700">
              <a:lnSpc>
                <a:spcPct val="150000"/>
              </a:lnSpc>
              <a:buClrTx/>
              <a:buSzTx/>
              <a:buFontTx/>
            </a:pP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rPr>
              <a:t>10.元朝民族交融的意义？</a:t>
            </a:r>
          </a:p>
          <a:p>
            <a:pPr algn="l" defTabSz="266700">
              <a:lnSpc>
                <a:spcPct val="150000"/>
              </a:lnSpc>
              <a:buClrTx/>
              <a:buSzTx/>
              <a:buFontTx/>
            </a:pPr>
            <a:r>
              <a:rPr lang="zh-CN" altLang="en-US" sz="2800" b="1">
                <a:solidFill>
                  <a:srgbClr val="FF0000"/>
                </a:solidFill>
                <a:latin typeface="楷体" panose="02010609060101010101" charset="-122"/>
                <a:ea typeface="楷体" panose="02010609060101010101" charset="-122"/>
                <a:cs typeface="楷体" panose="02010609060101010101" charset="-122"/>
              </a:rPr>
              <a:t>促进了各族经济、文化的交流与发展，加强了各族间的了解与联系，对中华民族进一步交融具有重要意义。</a:t>
            </a:r>
          </a:p>
          <a:p>
            <a:pPr algn="l" defTabSz="266700">
              <a:lnSpc>
                <a:spcPct val="150000"/>
              </a:lnSpc>
              <a:buClrTx/>
              <a:buSzTx/>
              <a:buFontTx/>
            </a:pP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rPr>
              <a:t>11.驿传制度有何重要作用？</a:t>
            </a:r>
          </a:p>
          <a:p>
            <a:pPr algn="l" defTabSz="266700">
              <a:lnSpc>
                <a:spcPct val="150000"/>
              </a:lnSpc>
              <a:buClrTx/>
              <a:buSzTx/>
              <a:buFontTx/>
            </a:pPr>
            <a:r>
              <a:rPr lang="zh-CN" altLang="en-US" sz="2800" b="1">
                <a:solidFill>
                  <a:srgbClr val="FF0000"/>
                </a:solidFill>
                <a:latin typeface="楷体" panose="02010609060101010101" charset="-122"/>
                <a:ea typeface="楷体" panose="02010609060101010101" charset="-122"/>
                <a:cs typeface="楷体" panose="02010609060101010101" charset="-122"/>
              </a:rPr>
              <a:t>对维护国家统一和促进经济、文化交流起了重要作用。</a:t>
            </a: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3" name="文本框 2"/>
          <p:cNvSpPr txBox="1"/>
          <p:nvPr/>
        </p:nvSpPr>
        <p:spPr>
          <a:xfrm>
            <a:off x="0" y="0"/>
            <a:ext cx="12192000" cy="6808470"/>
          </a:xfrm>
          <a:prstGeom prst="rect">
            <a:avLst/>
          </a:prstGeom>
          <a:noFill/>
        </p:spPr>
        <p:txBody>
          <a:bodyPr wrap="square" rtlCol="0" anchor="t">
            <a:spAutoFit/>
          </a:bodyPr>
          <a:lstStyle/>
          <a:p>
            <a:pPr algn="ctr">
              <a:lnSpc>
                <a:spcPct val="13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第12课 </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辽宋夏金元经济的繁荣</a:t>
            </a:r>
          </a:p>
          <a:p>
            <a:pPr algn="l">
              <a:lnSpc>
                <a:spcPct val="13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宋代南方农业发展的原因？</a:t>
            </a: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 </a:t>
            </a:r>
          </a:p>
          <a:p>
            <a:pPr algn="l">
              <a:lnSpc>
                <a:spcPct val="130000"/>
              </a:lnSpc>
              <a:buClrTx/>
              <a:buSzTx/>
              <a:buFontTx/>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①北方人民大批南迁，带去了中原的生产技术②南方优越的自然条件③南方战乱较少④统治者重视和支持</a:t>
            </a:r>
          </a:p>
          <a:p>
            <a:pPr algn="l">
              <a:lnSpc>
                <a:spcPct val="130000"/>
              </a:lnSpc>
              <a:buClrTx/>
              <a:buSzTx/>
              <a:buFontTx/>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2.两宋时期由越南传入的水稻品种？</a:t>
            </a:r>
          </a:p>
          <a:p>
            <a:pPr algn="l">
              <a:lnSpc>
                <a:spcPct val="130000"/>
              </a:lnSpc>
              <a:buClrTx/>
              <a:buSzTx/>
              <a:buFontTx/>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占城稻</a:t>
            </a:r>
          </a:p>
          <a:p>
            <a:pPr algn="l">
              <a:lnSpc>
                <a:spcPct val="130000"/>
              </a:lnSpc>
              <a:buClrTx/>
              <a:buSzTx/>
              <a:buFontTx/>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3.宋朝时产量居粮食作物首位的是？</a:t>
            </a:r>
          </a:p>
          <a:p>
            <a:pPr algn="l">
              <a:lnSpc>
                <a:spcPct val="130000"/>
              </a:lnSpc>
              <a:buClrTx/>
              <a:buSzTx/>
              <a:buFontTx/>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水稻</a:t>
            </a:r>
          </a:p>
          <a:p>
            <a:pPr algn="l">
              <a:lnSpc>
                <a:spcPct val="130000"/>
              </a:lnSpc>
              <a:buClrTx/>
              <a:buSzTx/>
              <a:buFontTx/>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4.宋朝时丰饶的粮仓集中在哪一代？</a:t>
            </a:r>
          </a:p>
          <a:p>
            <a:pPr algn="l">
              <a:lnSpc>
                <a:spcPct val="130000"/>
              </a:lnSpc>
              <a:buClrTx/>
              <a:buSzTx/>
              <a:buFontTx/>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长江下游和太湖流域（苏湖熟，天下足）</a:t>
            </a:r>
          </a:p>
          <a:p>
            <a:pPr algn="l">
              <a:lnSpc>
                <a:spcPct val="130000"/>
              </a:lnSpc>
              <a:buClrTx/>
              <a:buSzTx/>
              <a:buFontTx/>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5.宋朝具有代表性的经济作物？</a:t>
            </a:r>
          </a:p>
          <a:p>
            <a:pPr algn="l">
              <a:lnSpc>
                <a:spcPct val="130000"/>
              </a:lnSpc>
              <a:buClrTx/>
              <a:buSzTx/>
              <a:buFontTx/>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茶树、棉花</a:t>
            </a:r>
          </a:p>
        </p:txBody>
      </p:sp>
    </p:spTree>
  </p:cSld>
  <p:clrMapOvr>
    <a:masterClrMapping/>
  </p:clrMapOvr>
  <p:transition spd="slow">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12192000" cy="6858000"/>
          </a:xfrm>
          <a:prstGeom prst="rect">
            <a:avLst/>
          </a:prstGeom>
          <a:noFill/>
        </p:spPr>
        <p:txBody>
          <a:bodyPr wrap="square" rtlCol="0" anchor="t">
            <a:noAutofit/>
          </a:bodyPr>
          <a:lstStyle/>
          <a:p>
            <a:pPr>
              <a:lnSpc>
                <a:spcPct val="130000"/>
              </a:lnSpc>
            </a:pP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rPr>
              <a:t>6.元朝建立初期，为了便利南粮北运，忽必烈下令开凿了什么？</a:t>
            </a:r>
          </a:p>
          <a:p>
            <a:pPr>
              <a:lnSpc>
                <a:spcPct val="130000"/>
              </a:lnSpc>
            </a:pPr>
            <a:r>
              <a:rPr lang="zh-CN" altLang="en-US" sz="2800" b="1">
                <a:solidFill>
                  <a:srgbClr val="FF0000"/>
                </a:solidFill>
                <a:effectLst/>
                <a:latin typeface="楷体" panose="02010609060101010101" charset="-122"/>
                <a:ea typeface="楷体" panose="02010609060101010101" charset="-122"/>
                <a:cs typeface="华文中宋" panose="02010600040101010101" charset="-122"/>
              </a:rPr>
              <a:t>会通河和通惠河；开辟了规模空前的海运航线。</a:t>
            </a:r>
          </a:p>
          <a:p>
            <a:pPr algn="l">
              <a:lnSpc>
                <a:spcPct val="130000"/>
              </a:lnSpc>
              <a:buClrTx/>
              <a:buSzTx/>
              <a:buFontTx/>
            </a:pP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rPr>
              <a:t>7.南宋时期推广海南黎族地区先进棉纺织技术到松江的人物。</a:t>
            </a:r>
          </a:p>
          <a:p>
            <a:pPr algn="l">
              <a:lnSpc>
                <a:spcPct val="130000"/>
              </a:lnSpc>
              <a:buClrTx/>
              <a:buSzTx/>
              <a:buFontTx/>
            </a:pPr>
            <a:r>
              <a:rPr lang="zh-CN" altLang="en-US" sz="2800" b="1">
                <a:solidFill>
                  <a:srgbClr val="FF0000"/>
                </a:solidFill>
                <a:effectLst/>
                <a:latin typeface="楷体" panose="02010609060101010101" charset="-122"/>
                <a:ea typeface="楷体" panose="02010609060101010101" charset="-122"/>
                <a:cs typeface="华文中宋" panose="02010600040101010101" charset="-122"/>
              </a:rPr>
              <a:t>黄道婆</a:t>
            </a:r>
          </a:p>
          <a:p>
            <a:pPr algn="l">
              <a:lnSpc>
                <a:spcPct val="130000"/>
              </a:lnSpc>
              <a:buClrTx/>
              <a:buSzTx/>
              <a:buFontTx/>
            </a:pP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rPr>
              <a:t>8.元朝时期，全国棉纺织中心。</a:t>
            </a:r>
          </a:p>
          <a:p>
            <a:pPr algn="l">
              <a:lnSpc>
                <a:spcPct val="130000"/>
              </a:lnSpc>
              <a:buClrTx/>
              <a:buSzTx/>
              <a:buFontTx/>
            </a:pPr>
            <a:r>
              <a:rPr lang="zh-CN" altLang="en-US" sz="2800" b="1">
                <a:solidFill>
                  <a:srgbClr val="FF0000"/>
                </a:solidFill>
                <a:effectLst/>
                <a:latin typeface="楷体" panose="02010609060101010101" charset="-122"/>
                <a:ea typeface="楷体" panose="02010609060101010101" charset="-122"/>
                <a:cs typeface="华文中宋" panose="02010600040101010101" charset="-122"/>
              </a:rPr>
              <a:t>松江</a:t>
            </a:r>
          </a:p>
          <a:p>
            <a:pPr algn="l">
              <a:lnSpc>
                <a:spcPct val="130000"/>
              </a:lnSpc>
              <a:buClrTx/>
              <a:buSzTx/>
              <a:buFontTx/>
            </a:pP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rPr>
              <a:t>9.宋代有哪些著名的瓷窑。</a:t>
            </a:r>
          </a:p>
          <a:p>
            <a:pPr algn="l">
              <a:lnSpc>
                <a:spcPct val="130000"/>
              </a:lnSpc>
              <a:buClrTx/>
              <a:buSzTx/>
              <a:buFontTx/>
            </a:pPr>
            <a:r>
              <a:rPr lang="zh-CN" altLang="en-US" sz="2800" b="1">
                <a:solidFill>
                  <a:srgbClr val="FF0000"/>
                </a:solidFill>
                <a:effectLst/>
                <a:latin typeface="楷体" panose="02010609060101010101" charset="-122"/>
                <a:ea typeface="楷体" panose="02010609060101010101" charset="-122"/>
                <a:cs typeface="华文中宋" panose="02010600040101010101" charset="-122"/>
              </a:rPr>
              <a:t>河北定窑、河南汝窑（五大名窑：汝哥定钧官）</a:t>
            </a:r>
          </a:p>
          <a:p>
            <a:pPr algn="l">
              <a:lnSpc>
                <a:spcPct val="130000"/>
              </a:lnSpc>
              <a:buClrTx/>
              <a:buSzTx/>
              <a:buFontTx/>
            </a:pP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rPr>
              <a:t>10.南宋时哪里成为了我国的制瓷中心</a:t>
            </a:r>
          </a:p>
          <a:p>
            <a:pPr algn="l">
              <a:lnSpc>
                <a:spcPct val="130000"/>
              </a:lnSpc>
              <a:buClrTx/>
              <a:buSzTx/>
              <a:buFontTx/>
            </a:pPr>
            <a:r>
              <a:rPr lang="zh-CN" altLang="en-US" sz="2800" b="1">
                <a:solidFill>
                  <a:srgbClr val="FF0000"/>
                </a:solidFill>
                <a:effectLst/>
                <a:latin typeface="楷体" panose="02010609060101010101" charset="-122"/>
                <a:ea typeface="楷体" panose="02010609060101010101" charset="-122"/>
                <a:cs typeface="华文中宋" panose="02010600040101010101" charset="-122"/>
              </a:rPr>
              <a:t>江南地区</a:t>
            </a:r>
          </a:p>
          <a:p>
            <a:pPr algn="l">
              <a:lnSpc>
                <a:spcPct val="130000"/>
              </a:lnSpc>
              <a:buClrTx/>
              <a:buSzTx/>
              <a:buFontTx/>
            </a:pP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rPr>
              <a:t>11.制瓷技术高超水平的代表是？ </a:t>
            </a:r>
          </a:p>
          <a:p>
            <a:pPr algn="l">
              <a:lnSpc>
                <a:spcPct val="130000"/>
              </a:lnSpc>
              <a:buClrTx/>
              <a:buSzTx/>
              <a:buFontTx/>
            </a:pPr>
            <a:r>
              <a:rPr lang="zh-CN" altLang="en-US" sz="2800" b="1">
                <a:solidFill>
                  <a:srgbClr val="FF0000"/>
                </a:solidFill>
                <a:effectLst/>
                <a:latin typeface="楷体" panose="02010609060101010101" charset="-122"/>
                <a:ea typeface="楷体" panose="02010609060101010101" charset="-122"/>
                <a:cs typeface="华文中宋" panose="02010600040101010101" charset="-122"/>
              </a:rPr>
              <a:t>元朝时烧制的青花瓷</a:t>
            </a:r>
          </a:p>
          <a:p>
            <a:pPr>
              <a:lnSpc>
                <a:spcPct val="130000"/>
              </a:lnSpc>
            </a:pPr>
            <a:endParaRPr lang="zh-CN" altLang="en-US" sz="2800">
              <a:solidFill>
                <a:srgbClr val="C00000"/>
              </a:solidFill>
              <a:effectLst/>
              <a:latin typeface="华文中宋" panose="02010600040101010101" charset="-122"/>
              <a:ea typeface="华文中宋" panose="02010600040101010101" charset="-122"/>
              <a:cs typeface="华文中宋" panose="02010600040101010101" charset="-122"/>
            </a:endParaRPr>
          </a:p>
          <a:p>
            <a:pPr>
              <a:lnSpc>
                <a:spcPct val="130000"/>
              </a:lnSpc>
            </a:pPr>
            <a:endParaRPr lang="zh-CN" altLang="en-US" sz="2800">
              <a:solidFill>
                <a:srgbClr val="C00000"/>
              </a:solidFill>
              <a:effectLst/>
              <a:latin typeface="华文中宋" panose="02010600040101010101" charset="-122"/>
              <a:ea typeface="华文中宋" panose="02010600040101010101" charset="-122"/>
              <a:cs typeface="华文中宋" panose="02010600040101010101" charset="-122"/>
            </a:endParaRPr>
          </a:p>
          <a:p>
            <a:endParaRPr lang="zh-CN" altLang="en-US" sz="2800">
              <a:solidFill>
                <a:srgbClr val="C00000"/>
              </a:solidFill>
              <a:effectLst/>
              <a:latin typeface="华文中宋" panose="02010600040101010101" charset="-122"/>
              <a:ea typeface="华文中宋" panose="02010600040101010101" charset="-122"/>
              <a:cs typeface="华文中宋" panose="02010600040101010101" charset="-122"/>
            </a:endParaRP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3" name="文本框 2"/>
          <p:cNvSpPr txBox="1"/>
          <p:nvPr/>
        </p:nvSpPr>
        <p:spPr>
          <a:xfrm>
            <a:off x="-635" y="0"/>
            <a:ext cx="12193270" cy="6858000"/>
          </a:xfrm>
          <a:prstGeom prst="rect">
            <a:avLst/>
          </a:prstGeom>
          <a:noFill/>
        </p:spPr>
        <p:txBody>
          <a:bodyPr wrap="square" rtlCol="0" anchor="t">
            <a:noAutofit/>
          </a:bodyPr>
          <a:lstStyle/>
          <a:p>
            <a:pPr algn="l">
              <a:lnSpc>
                <a:spcPct val="11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12.</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世界上最早的船坞建在哪里：</a:t>
            </a:r>
          </a:p>
          <a:p>
            <a:pPr algn="l">
              <a:lnSpc>
                <a:spcPct val="11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北宋东京郊外</a:t>
            </a:r>
          </a:p>
          <a:p>
            <a:pPr algn="l">
              <a:lnSpc>
                <a:spcPct val="110000"/>
              </a:lnSpc>
              <a:buClrTx/>
              <a:buSzTx/>
              <a:buFontTx/>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13.宋元时，人口超百万的城市。</a:t>
            </a:r>
          </a:p>
          <a:p>
            <a:pPr algn="l">
              <a:lnSpc>
                <a:spcPct val="110000"/>
              </a:lnSpc>
              <a:buClrTx/>
              <a:buSzTx/>
              <a:buFontTx/>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北宋东京、南宋临安和元大都</a:t>
            </a:r>
          </a:p>
          <a:p>
            <a:pPr algn="l">
              <a:lnSpc>
                <a:spcPct val="110000"/>
              </a:lnSpc>
              <a:buClrTx/>
              <a:buSzTx/>
              <a:buFontTx/>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14.宋代商业繁荣的表现？</a:t>
            </a:r>
          </a:p>
          <a:p>
            <a:pPr algn="l">
              <a:lnSpc>
                <a:spcPct val="110000"/>
              </a:lnSpc>
              <a:buClrTx/>
              <a:buSzTx/>
              <a:buFontTx/>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①兴起了很多商业城市②大城市的商业活动突破坊和市的界限③经商的时间不再受限制，早市和夜市进一步发展；④城乡间的交通要道成为重要的商贸区</a:t>
            </a:r>
          </a:p>
          <a:p>
            <a:pPr algn="l">
              <a:lnSpc>
                <a:spcPct val="110000"/>
              </a:lnSpc>
              <a:buClrTx/>
              <a:buSzTx/>
              <a:buFontTx/>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15.宋代的娱乐兼营商业场所叫？其中有许多专供演出的圈子叫？</a:t>
            </a:r>
          </a:p>
          <a:p>
            <a:pPr algn="l">
              <a:lnSpc>
                <a:spcPct val="110000"/>
              </a:lnSpc>
              <a:buClrTx/>
              <a:buSzTx/>
              <a:buFontTx/>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瓦子    勾栏</a:t>
            </a:r>
          </a:p>
          <a:p>
            <a:pPr algn="l">
              <a:lnSpc>
                <a:spcPct val="110000"/>
              </a:lnSpc>
              <a:buClrTx/>
              <a:buSzTx/>
              <a:buFontTx/>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16.世界上最早的纸币是什么，出现的时间、地点、原因、意义</a:t>
            </a:r>
          </a:p>
          <a:p>
            <a:pPr algn="l">
              <a:lnSpc>
                <a:spcPct val="110000"/>
              </a:lnSpc>
              <a:buClrTx/>
              <a:buSzTx/>
              <a:buFontTx/>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交子；北宋前期；四川地区</a:t>
            </a:r>
          </a:p>
          <a:p>
            <a:pPr algn="l">
              <a:lnSpc>
                <a:spcPct val="110000"/>
              </a:lnSpc>
              <a:buClrTx/>
              <a:buSzTx/>
              <a:buFontTx/>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原因：商业繁荣促进了货币交易量的增长，金属货币携带不便；</a:t>
            </a:r>
          </a:p>
          <a:p>
            <a:pPr algn="l">
              <a:lnSpc>
                <a:spcPct val="110000"/>
              </a:lnSpc>
              <a:buClrTx/>
              <a:buSzTx/>
              <a:buFontTx/>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意义：有利于商业的发展。</a:t>
            </a:r>
          </a:p>
        </p:txBody>
      </p:sp>
    </p:spTree>
  </p:cSld>
  <p:clrMapOvr>
    <a:masterClrMapping/>
  </p:clrMapOvr>
  <p:transition spd="slow">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12192000" cy="6858635"/>
          </a:xfrm>
          <a:prstGeom prst="rect">
            <a:avLst/>
          </a:prstGeom>
          <a:noFill/>
        </p:spPr>
        <p:txBody>
          <a:bodyPr wrap="square" rtlCol="0" anchor="t">
            <a:noAutofit/>
          </a:bodyPr>
          <a:lstStyle/>
          <a:p>
            <a:pPr algn="l">
              <a:lnSpc>
                <a:spcPct val="10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17.</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经济重心南移的原因？过程？什么时候完成南移的？完成标志？</a:t>
            </a:r>
          </a:p>
          <a:p>
            <a:pPr algn="l">
              <a:lnSpc>
                <a:spcPct val="10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原因：</a:t>
            </a:r>
          </a:p>
          <a:p>
            <a:pPr algn="l">
              <a:lnSpc>
                <a:spcPct val="100000"/>
              </a:lnSpc>
            </a:pPr>
            <a:r>
              <a:rPr lang="en-US"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①</a:t>
            </a: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北人南迁，带来了劳动力和先进的技术、生产工具（主要原因）；</a:t>
            </a:r>
            <a:r>
              <a:rPr lang="en-US"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②</a:t>
            </a: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江南地区的战争相对较少，社会秩序比较安定；</a:t>
            </a:r>
          </a:p>
          <a:p>
            <a:pPr algn="l">
              <a:lnSpc>
                <a:spcPct val="100000"/>
              </a:lnSpc>
            </a:pPr>
            <a:r>
              <a:rPr lang="en-US"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③</a:t>
            </a: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南方优越的自然地理条件；</a:t>
            </a:r>
          </a:p>
          <a:p>
            <a:pPr algn="l">
              <a:lnSpc>
                <a:spcPct val="100000"/>
              </a:lnSpc>
            </a:pPr>
            <a:r>
              <a:rPr lang="en-US"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④</a:t>
            </a: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南北方人民的共同努力；</a:t>
            </a:r>
          </a:p>
          <a:p>
            <a:pPr algn="l">
              <a:lnSpc>
                <a:spcPct val="100000"/>
              </a:lnSpc>
            </a:pPr>
            <a:r>
              <a:rPr lang="en-US"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⑤</a:t>
            </a: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南方统治者大多重视发展经济。</a:t>
            </a:r>
          </a:p>
          <a:p>
            <a:pPr algn="l">
              <a:lnSpc>
                <a:spcPct val="10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过程：</a:t>
            </a:r>
          </a:p>
          <a:p>
            <a:pPr algn="l">
              <a:lnSpc>
                <a:spcPct val="100000"/>
              </a:lnSpc>
            </a:pPr>
            <a:r>
              <a:rPr lang="en-US"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①</a:t>
            </a: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东汉后期开始，江南社会经济逐步得到发展。</a:t>
            </a:r>
          </a:p>
          <a:p>
            <a:pPr algn="l">
              <a:lnSpc>
                <a:spcPct val="100000"/>
              </a:lnSpc>
            </a:pPr>
            <a:r>
              <a:rPr lang="en-US"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②</a:t>
            </a: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从唐朝中期开始，我国的经济重心开始南移；</a:t>
            </a:r>
          </a:p>
          <a:p>
            <a:pPr algn="l">
              <a:lnSpc>
                <a:spcPct val="100000"/>
              </a:lnSpc>
            </a:pPr>
            <a:r>
              <a:rPr lang="en-US"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③</a:t>
            </a: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到南宋最后完成南移。</a:t>
            </a:r>
          </a:p>
          <a:p>
            <a:pPr algn="l">
              <a:lnSpc>
                <a:spcPct val="10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时间：南宋</a:t>
            </a:r>
          </a:p>
          <a:p>
            <a:pPr algn="l">
              <a:lnSpc>
                <a:spcPct val="10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标志：①南宋时期，江南地区农业、手工业和商业发展水平领先②南方人口在总量和增长速度方面都超过了北方，社会经济长期稳定③政府的财政收入和粮食供应都依靠江南地区。</a:t>
            </a: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0" y="0"/>
            <a:ext cx="12192000" cy="6858000"/>
          </a:xfrm>
          <a:prstGeom prst="rect">
            <a:avLst/>
          </a:prstGeom>
          <a:noFill/>
        </p:spPr>
        <p:txBody>
          <a:bodyPr wrap="square" rtlCol="0" anchor="t">
            <a:noAutofit/>
          </a:bodyPr>
          <a:lstStyle/>
          <a:p>
            <a:pPr algn="ctr" fontAlgn="auto">
              <a:lnSpc>
                <a:spcPct val="130000"/>
              </a:lnSpc>
            </a:pPr>
            <a:r>
              <a:rPr lang="zh-CN" altLang="en-US" sz="2800" b="1">
                <a:latin typeface="华文中宋" panose="02010600040101010101" charset="-122"/>
                <a:ea typeface="华文中宋" panose="02010600040101010101" charset="-122"/>
                <a:cs typeface="华文中宋" panose="02010600040101010101" charset="-122"/>
              </a:rPr>
              <a:t>第</a:t>
            </a:r>
            <a:r>
              <a:rPr lang="en-US" altLang="zh-CN" sz="2800" b="1">
                <a:latin typeface="华文中宋" panose="02010600040101010101" charset="-122"/>
                <a:ea typeface="华文中宋" panose="02010600040101010101" charset="-122"/>
                <a:cs typeface="华文中宋" panose="02010600040101010101" charset="-122"/>
              </a:rPr>
              <a:t>13</a:t>
            </a:r>
            <a:r>
              <a:rPr lang="zh-CN" altLang="en-US" sz="2800" b="1">
                <a:latin typeface="华文中宋" panose="02010600040101010101" charset="-122"/>
                <a:ea typeface="华文中宋" panose="02010600040101010101" charset="-122"/>
                <a:cs typeface="华文中宋" panose="02010600040101010101" charset="-122"/>
              </a:rPr>
              <a:t>课</a:t>
            </a:r>
            <a:r>
              <a:rPr lang="en-US" altLang="zh-CN" sz="2800" b="1">
                <a:latin typeface="华文中宋" panose="02010600040101010101" charset="-122"/>
                <a:ea typeface="华文中宋" panose="02010600040101010101" charset="-122"/>
                <a:cs typeface="华文中宋" panose="02010600040101010101" charset="-122"/>
              </a:rPr>
              <a:t>  </a:t>
            </a:r>
            <a:r>
              <a:rPr lang="zh-CN" altLang="en-US" sz="2800" b="1">
                <a:latin typeface="华文中宋" panose="02010600040101010101" charset="-122"/>
                <a:ea typeface="华文中宋" panose="02010600040101010101" charset="-122"/>
                <a:cs typeface="华文中宋" panose="02010600040101010101" charset="-122"/>
              </a:rPr>
              <a:t>辽宋夏金元时期的对外交流</a:t>
            </a:r>
          </a:p>
          <a:p>
            <a:pPr fontAlgn="auto">
              <a:lnSpc>
                <a:spcPct val="130000"/>
              </a:lnSpc>
            </a:pPr>
            <a:r>
              <a:rPr lang="en-US" altLang="zh-CN" sz="2800" b="1">
                <a:latin typeface="华文中宋" panose="02010600040101010101" charset="-122"/>
                <a:ea typeface="华文中宋" panose="02010600040101010101" charset="-122"/>
                <a:cs typeface="华文中宋" panose="02010600040101010101" charset="-122"/>
              </a:rPr>
              <a:t>1.</a:t>
            </a:r>
            <a:r>
              <a:rPr lang="zh-CN" altLang="en-US" sz="2800" b="1">
                <a:latin typeface="华文中宋" panose="02010600040101010101" charset="-122"/>
                <a:ea typeface="华文中宋" panose="02010600040101010101" charset="-122"/>
                <a:cs typeface="华文中宋" panose="02010600040101010101" charset="-122"/>
              </a:rPr>
              <a:t>宋元时期海外贸易发达的原因有哪些？</a:t>
            </a:r>
          </a:p>
          <a:p>
            <a:pPr fontAlgn="auto">
              <a:lnSpc>
                <a:spcPct val="130000"/>
              </a:lnSpc>
            </a:pPr>
            <a:r>
              <a:rPr lang="zh-CN" altLang="en-US" sz="2800" b="1">
                <a:solidFill>
                  <a:srgbClr val="FF0000"/>
                </a:solidFill>
                <a:latin typeface="楷体" panose="02010609060101010101" charset="-122"/>
                <a:ea typeface="楷体" panose="02010609060101010101" charset="-122"/>
                <a:cs typeface="华文中宋" panose="02010600040101010101" charset="-122"/>
              </a:rPr>
              <a:t>原因：①造船技术和航海技术的进步；②经济重心南移，南方海上贸易频繁，海路交通日渐发达；③政府鼓励海外贸易④宋朝农业、手工业、商业的发达为海外贸易的发展奠定了基础</a:t>
            </a:r>
          </a:p>
          <a:p>
            <a:pPr fontAlgn="auto">
              <a:lnSpc>
                <a:spcPct val="130000"/>
              </a:lnSpc>
            </a:pPr>
            <a:r>
              <a:rPr lang="en-US" altLang="zh-CN" sz="2800" b="1">
                <a:latin typeface="华文中宋" panose="02010600040101010101" charset="-122"/>
                <a:ea typeface="华文中宋" panose="02010600040101010101" charset="-122"/>
                <a:cs typeface="华文中宋" panose="02010600040101010101" charset="-122"/>
              </a:rPr>
              <a:t>2. </a:t>
            </a:r>
            <a:r>
              <a:rPr lang="zh-CN" altLang="en-US" sz="2800" b="1">
                <a:latin typeface="华文中宋" panose="02010600040101010101" charset="-122"/>
                <a:ea typeface="华文中宋" panose="02010600040101010101" charset="-122"/>
                <a:cs typeface="华文中宋" panose="02010600040101010101" charset="-122"/>
              </a:rPr>
              <a:t>宋元时期政府在主要港口设置什么管理机构？它的作用是什么？</a:t>
            </a:r>
          </a:p>
          <a:p>
            <a:pPr algn="l" fontAlgn="auto">
              <a:lnSpc>
                <a:spcPct val="130000"/>
              </a:lnSpc>
              <a:buClrTx/>
              <a:buSzTx/>
              <a:buFontTx/>
            </a:pPr>
            <a:r>
              <a:rPr lang="zh-CN" altLang="en-US" sz="2800" b="1">
                <a:solidFill>
                  <a:srgbClr val="FF0000"/>
                </a:solidFill>
                <a:latin typeface="楷体" panose="02010609060101010101" charset="-122"/>
                <a:ea typeface="楷体" panose="02010609060101010101" charset="-122"/>
                <a:cs typeface="华文中宋" panose="02010600040101010101" charset="-122"/>
              </a:rPr>
              <a:t>机构：市舶司</a:t>
            </a:r>
          </a:p>
          <a:p>
            <a:pPr algn="l" fontAlgn="auto">
              <a:lnSpc>
                <a:spcPct val="130000"/>
              </a:lnSpc>
              <a:buClrTx/>
              <a:buSzTx/>
              <a:buFontTx/>
            </a:pPr>
            <a:r>
              <a:rPr lang="zh-CN" altLang="en-US" sz="2800" b="1">
                <a:solidFill>
                  <a:srgbClr val="FF0000"/>
                </a:solidFill>
                <a:latin typeface="楷体" panose="02010609060101010101" charset="-122"/>
                <a:ea typeface="楷体" panose="02010609060101010101" charset="-122"/>
                <a:cs typeface="华文中宋" panose="02010600040101010101" charset="-122"/>
              </a:rPr>
              <a:t>作用：管理船舶、关税、货物及外商招徕等（掌管海外贸易）</a:t>
            </a:r>
          </a:p>
          <a:p>
            <a:pPr fontAlgn="auto">
              <a:lnSpc>
                <a:spcPct val="130000"/>
              </a:lnSpc>
            </a:pPr>
            <a:r>
              <a:rPr lang="en-US" altLang="zh-CN" sz="2800" b="1">
                <a:solidFill>
                  <a:schemeClr val="tx1"/>
                </a:solidFill>
                <a:latin typeface="华文中宋" panose="02010600040101010101" charset="-122"/>
                <a:ea typeface="华文中宋" panose="02010600040101010101" charset="-122"/>
                <a:cs typeface="华文中宋" panose="02010600040101010101" charset="-122"/>
              </a:rPr>
              <a:t>3.</a:t>
            </a:r>
            <a:r>
              <a:rPr lang="zh-CN" altLang="en-US" sz="2800" b="1">
                <a:solidFill>
                  <a:schemeClr val="tx1"/>
                </a:solidFill>
                <a:latin typeface="华文中宋" panose="02010600040101010101" charset="-122"/>
                <a:ea typeface="华文中宋" panose="02010600040101010101" charset="-122"/>
                <a:cs typeface="华文中宋" panose="02010600040101010101" charset="-122"/>
              </a:rPr>
              <a:t>宋元时期中外交流呈现出哪些特点？</a:t>
            </a:r>
          </a:p>
          <a:p>
            <a:pPr algn="l" fontAlgn="auto">
              <a:lnSpc>
                <a:spcPct val="130000"/>
              </a:lnSpc>
              <a:buClrTx/>
              <a:buSzTx/>
              <a:buNone/>
            </a:pPr>
            <a:r>
              <a:rPr lang="zh-CN" altLang="en-US" sz="2800" b="1">
                <a:solidFill>
                  <a:srgbClr val="FF0000"/>
                </a:solidFill>
                <a:latin typeface="楷体" panose="02010609060101010101" charset="-122"/>
                <a:ea typeface="楷体" panose="02010609060101010101" charset="-122"/>
                <a:cs typeface="华文中宋" panose="02010600040101010101" charset="-122"/>
              </a:rPr>
              <a:t>特点：范围广；海陆并举；交通发达；双向交流</a:t>
            </a:r>
          </a:p>
          <a:p>
            <a:pPr fontAlgn="auto">
              <a:lnSpc>
                <a:spcPct val="130000"/>
              </a:lnSpc>
            </a:pPr>
            <a:r>
              <a:rPr lang="en-US" altLang="zh-CN" sz="2800" b="1">
                <a:solidFill>
                  <a:schemeClr val="tx1"/>
                </a:solidFill>
                <a:latin typeface="华文中宋" panose="02010600040101010101" charset="-122"/>
                <a:ea typeface="华文中宋" panose="02010600040101010101" charset="-122"/>
                <a:cs typeface="华文中宋" panose="02010600040101010101" charset="-122"/>
              </a:rPr>
              <a:t>4.</a:t>
            </a:r>
            <a:r>
              <a:rPr lang="zh-CN" altLang="en-US" sz="2800" b="1">
                <a:solidFill>
                  <a:schemeClr val="tx1"/>
                </a:solidFill>
                <a:latin typeface="华文中宋" panose="02010600040101010101" charset="-122"/>
                <a:ea typeface="华文中宋" panose="02010600040101010101" charset="-122"/>
                <a:cs typeface="华文中宋" panose="02010600040101010101" charset="-122"/>
              </a:rPr>
              <a:t>宋元时期闻名世界的大商港？</a:t>
            </a:r>
          </a:p>
          <a:p>
            <a:pPr algn="l" fontAlgn="auto">
              <a:lnSpc>
                <a:spcPct val="130000"/>
              </a:lnSpc>
              <a:buClrTx/>
              <a:buSzTx/>
              <a:buFontTx/>
            </a:pPr>
            <a:r>
              <a:rPr lang="zh-CN" altLang="en-US" sz="2800" b="1">
                <a:solidFill>
                  <a:srgbClr val="FF0000"/>
                </a:solidFill>
                <a:latin typeface="楷体" panose="02010609060101010101" charset="-122"/>
                <a:ea typeface="楷体" panose="02010609060101010101" charset="-122"/>
                <a:cs typeface="华文中宋" panose="02010600040101010101" charset="-122"/>
              </a:rPr>
              <a:t>广州、泉州、明州</a:t>
            </a:r>
          </a:p>
          <a:p>
            <a:pPr fontAlgn="auto">
              <a:lnSpc>
                <a:spcPct val="110000"/>
              </a:lnSpc>
            </a:pPr>
            <a:endParaRPr lang="zh-CN" altLang="en-US" sz="2800" b="1">
              <a:solidFill>
                <a:srgbClr val="FF0000"/>
              </a:solidFill>
              <a:latin typeface="华文中宋" panose="02010600040101010101" charset="-122"/>
              <a:ea typeface="华文中宋" panose="02010600040101010101" charset="-122"/>
              <a:cs typeface="华文中宋" panose="02010600040101010101" charset="-122"/>
            </a:endParaRPr>
          </a:p>
        </p:txBody>
      </p:sp>
    </p:spTree>
    <p:custDataLst>
      <p:tags r:id="rId1"/>
    </p:custData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0" y="0"/>
            <a:ext cx="12192000" cy="6858000"/>
          </a:xfrm>
          <a:prstGeom prst="rect">
            <a:avLst/>
          </a:prstGeom>
          <a:noFill/>
        </p:spPr>
        <p:txBody>
          <a:bodyPr wrap="square" rtlCol="0" anchor="t">
            <a:noAutofit/>
          </a:bodyPr>
          <a:lstStyle/>
          <a:p>
            <a:pPr fontAlgn="auto">
              <a:lnSpc>
                <a:spcPct val="150000"/>
              </a:lnSpc>
            </a:pPr>
            <a:r>
              <a:rPr lang="en-US" altLang="zh-CN" sz="2800" b="1">
                <a:solidFill>
                  <a:schemeClr val="tx1"/>
                </a:solidFill>
                <a:latin typeface="华文中宋" panose="02010600040101010101" charset="-122"/>
                <a:ea typeface="华文中宋" panose="02010600040101010101" charset="-122"/>
                <a:cs typeface="华文中宋" panose="02010600040101010101" charset="-122"/>
              </a:rPr>
              <a:t>5.</a:t>
            </a:r>
            <a:r>
              <a:rPr lang="zh-CN" altLang="en-US" sz="2800" b="1">
                <a:solidFill>
                  <a:schemeClr val="tx1"/>
                </a:solidFill>
                <a:latin typeface="华文中宋" panose="02010600040101010101" charset="-122"/>
                <a:ea typeface="华文中宋" panose="02010600040101010101" charset="-122"/>
                <a:cs typeface="华文中宋" panose="02010600040101010101" charset="-122"/>
              </a:rPr>
              <a:t>宋元海外贸易中，中国的进出口货物主要是什么？</a:t>
            </a:r>
            <a:endParaRPr lang="en-US" altLang="zh-CN" sz="2800" b="1">
              <a:solidFill>
                <a:schemeClr val="tx1"/>
              </a:solidFill>
              <a:latin typeface="华文中宋" panose="02010600040101010101" charset="-122"/>
              <a:ea typeface="华文中宋" panose="02010600040101010101" charset="-122"/>
              <a:cs typeface="华文中宋" panose="02010600040101010101" charset="-122"/>
            </a:endParaRPr>
          </a:p>
          <a:p>
            <a:pPr fontAlgn="auto">
              <a:lnSpc>
                <a:spcPct val="150000"/>
              </a:lnSpc>
            </a:pPr>
            <a:r>
              <a:rPr lang="zh-CN" altLang="en-US" sz="2800" b="1">
                <a:solidFill>
                  <a:srgbClr val="FF0000"/>
                </a:solidFill>
                <a:latin typeface="楷体" panose="02010609060101010101" charset="-122"/>
                <a:ea typeface="楷体" panose="02010609060101010101" charset="-122"/>
                <a:cs typeface="华文中宋" panose="02010600040101010101" charset="-122"/>
              </a:rPr>
              <a:t>出口：以输出瓷器、茶叶和丝织品为主</a:t>
            </a:r>
          </a:p>
          <a:p>
            <a:pPr fontAlgn="auto">
              <a:lnSpc>
                <a:spcPct val="150000"/>
              </a:lnSpc>
            </a:pPr>
            <a:r>
              <a:rPr lang="zh-CN" altLang="en-US" sz="2800" b="1">
                <a:solidFill>
                  <a:srgbClr val="FF0000"/>
                </a:solidFill>
                <a:latin typeface="楷体" panose="02010609060101010101" charset="-122"/>
                <a:ea typeface="楷体" panose="02010609060101010101" charset="-122"/>
                <a:cs typeface="华文中宋" panose="02010600040101010101" charset="-122"/>
              </a:rPr>
              <a:t>进口：多为香料、象牙、珠宝</a:t>
            </a:r>
            <a:endParaRPr lang="en-US" altLang="zh-CN" sz="2800" b="1">
              <a:solidFill>
                <a:srgbClr val="FF0000"/>
              </a:solidFill>
              <a:latin typeface="楷体" panose="02010609060101010101" charset="-122"/>
              <a:ea typeface="楷体" panose="02010609060101010101" charset="-122"/>
              <a:cs typeface="华文中宋" panose="02010600040101010101" charset="-122"/>
            </a:endParaRPr>
          </a:p>
          <a:p>
            <a:pPr fontAlgn="auto">
              <a:lnSpc>
                <a:spcPct val="150000"/>
              </a:lnSpc>
            </a:pPr>
            <a:r>
              <a:rPr lang="en-US" altLang="zh-CN" sz="2800" b="1">
                <a:solidFill>
                  <a:schemeClr val="tx1"/>
                </a:solidFill>
                <a:latin typeface="华文中宋" panose="02010600040101010101" charset="-122"/>
                <a:ea typeface="华文中宋" panose="02010600040101010101" charset="-122"/>
                <a:cs typeface="华文中宋" panose="02010600040101010101" charset="-122"/>
              </a:rPr>
              <a:t>6.</a:t>
            </a:r>
            <a:r>
              <a:rPr lang="zh-CN" altLang="en-US" sz="2800" b="1">
                <a:solidFill>
                  <a:schemeClr val="tx1"/>
                </a:solidFill>
                <a:latin typeface="华文中宋" panose="02010600040101010101" charset="-122"/>
                <a:ea typeface="华文中宋" panose="02010600040101010101" charset="-122"/>
                <a:cs typeface="华文中宋" panose="02010600040101010101" charset="-122"/>
              </a:rPr>
              <a:t>元朝收集和翻译了阿拉伯书籍，记载了治疗骨折方法的是哪一书籍？</a:t>
            </a:r>
          </a:p>
          <a:p>
            <a:pPr algn="l" fontAlgn="auto">
              <a:lnSpc>
                <a:spcPct val="150000"/>
              </a:lnSpc>
              <a:buClrTx/>
              <a:buSzTx/>
              <a:buNone/>
            </a:pPr>
            <a:r>
              <a:rPr lang="zh-CN" altLang="en-US" sz="2800" b="1">
                <a:solidFill>
                  <a:srgbClr val="FF0000"/>
                </a:solidFill>
                <a:latin typeface="楷体" panose="02010609060101010101" charset="-122"/>
                <a:ea typeface="楷体" panose="02010609060101010101" charset="-122"/>
                <a:cs typeface="华文中宋" panose="02010600040101010101" charset="-122"/>
              </a:rPr>
              <a:t>《回回药方》</a:t>
            </a:r>
          </a:p>
          <a:p>
            <a:pPr fontAlgn="auto">
              <a:lnSpc>
                <a:spcPct val="150000"/>
              </a:lnSpc>
            </a:pPr>
            <a:r>
              <a:rPr lang="en-US" altLang="zh-CN" sz="2800" b="1">
                <a:solidFill>
                  <a:schemeClr val="tx1"/>
                </a:solidFill>
                <a:latin typeface="华文中宋" panose="02010600040101010101" charset="-122"/>
                <a:ea typeface="华文中宋" panose="02010600040101010101" charset="-122"/>
                <a:cs typeface="华文中宋" panose="02010600040101010101" charset="-122"/>
              </a:rPr>
              <a:t>7.</a:t>
            </a:r>
            <a:r>
              <a:rPr lang="zh-CN" altLang="en-US" sz="2800" b="1">
                <a:solidFill>
                  <a:schemeClr val="tx1"/>
                </a:solidFill>
                <a:latin typeface="华文中宋" panose="02010600040101010101" charset="-122"/>
                <a:ea typeface="华文中宋" panose="02010600040101010101" charset="-122"/>
                <a:cs typeface="华文中宋" panose="02010600040101010101" charset="-122"/>
              </a:rPr>
              <a:t>概括宋元时期中外文化交往的特点</a:t>
            </a:r>
            <a:endParaRPr lang="zh-CN" altLang="en-US" sz="2800" b="1">
              <a:solidFill>
                <a:srgbClr val="FF0000"/>
              </a:solidFill>
              <a:latin typeface="华文中宋" panose="02010600040101010101" charset="-122"/>
              <a:ea typeface="华文中宋" panose="02010600040101010101" charset="-122"/>
              <a:cs typeface="华文中宋" panose="02010600040101010101" charset="-122"/>
            </a:endParaRPr>
          </a:p>
          <a:p>
            <a:pPr algn="l" fontAlgn="auto">
              <a:lnSpc>
                <a:spcPct val="150000"/>
              </a:lnSpc>
              <a:buClrTx/>
              <a:buSzTx/>
              <a:buFontTx/>
            </a:pPr>
            <a:r>
              <a:rPr lang="zh-CN" altLang="en-US" sz="2800" b="1">
                <a:solidFill>
                  <a:srgbClr val="FF0000"/>
                </a:solidFill>
                <a:latin typeface="楷体" panose="02010609060101010101" charset="-122"/>
                <a:ea typeface="楷体" panose="02010609060101010101" charset="-122"/>
                <a:cs typeface="华文中宋" panose="02010600040101010101" charset="-122"/>
              </a:rPr>
              <a:t>双向交流；互相学习</a:t>
            </a:r>
          </a:p>
          <a:p>
            <a:pPr fontAlgn="auto">
              <a:lnSpc>
                <a:spcPct val="150000"/>
              </a:lnSpc>
            </a:pPr>
            <a:r>
              <a:rPr lang="en-US" altLang="zh-CN" sz="2800" b="1">
                <a:solidFill>
                  <a:schemeClr val="tx1"/>
                </a:solidFill>
                <a:latin typeface="华文中宋" panose="02010600040101010101" charset="-122"/>
                <a:ea typeface="华文中宋" panose="02010600040101010101" charset="-122"/>
                <a:cs typeface="华文中宋" panose="02010600040101010101" charset="-122"/>
              </a:rPr>
              <a:t>8.</a:t>
            </a:r>
            <a:r>
              <a:rPr lang="zh-CN" altLang="en-US" sz="2800" b="1">
                <a:solidFill>
                  <a:schemeClr val="tx1"/>
                </a:solidFill>
                <a:latin typeface="华文中宋" panose="02010600040101010101" charset="-122"/>
                <a:ea typeface="华文中宋" panose="02010600040101010101" charset="-122"/>
                <a:cs typeface="华文中宋" panose="02010600040101010101" charset="-122"/>
              </a:rPr>
              <a:t>迄今世界上发现的海上沉船中年代最早、船体最大、保存最完整的远洋贸易商船是？</a:t>
            </a:r>
          </a:p>
          <a:p>
            <a:pPr algn="l" fontAlgn="auto">
              <a:lnSpc>
                <a:spcPct val="150000"/>
              </a:lnSpc>
              <a:buClrTx/>
              <a:buSzTx/>
              <a:buFontTx/>
            </a:pPr>
            <a:r>
              <a:rPr lang="zh-CN" altLang="en-US" sz="2800" b="1">
                <a:solidFill>
                  <a:srgbClr val="FF0000"/>
                </a:solidFill>
                <a:latin typeface="楷体" panose="02010609060101010101" charset="-122"/>
                <a:ea typeface="楷体" panose="02010609060101010101" charset="-122"/>
                <a:cs typeface="华文中宋" panose="02010600040101010101" charset="-122"/>
              </a:rPr>
              <a:t>南海一号</a:t>
            </a:r>
          </a:p>
        </p:txBody>
      </p:sp>
    </p:spTree>
    <p:custDataLst>
      <p:tags r:id="rId1"/>
    </p:custData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3" name="文本框 2"/>
          <p:cNvSpPr txBox="1"/>
          <p:nvPr/>
        </p:nvSpPr>
        <p:spPr>
          <a:xfrm>
            <a:off x="0" y="0"/>
            <a:ext cx="12192000" cy="6858000"/>
          </a:xfrm>
          <a:prstGeom prst="rect">
            <a:avLst/>
          </a:prstGeom>
          <a:noFill/>
        </p:spPr>
        <p:txBody>
          <a:bodyPr wrap="square" rtlCol="0" anchor="t">
            <a:noAutofit/>
          </a:bodyPr>
          <a:lstStyle/>
          <a:p>
            <a:pPr algn="ctr">
              <a:lnSpc>
                <a:spcPct val="10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第14课 </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辽宋夏金元时期的科技与文化</a:t>
            </a:r>
            <a:endParaRPr lang="zh-CN" altLang="en-US" sz="2800" b="1" spc="300" smtClean="0">
              <a:solidFill>
                <a:schemeClr val="accent1"/>
              </a:solidFill>
              <a:effectLst/>
              <a:latin typeface="华文中宋" panose="02010600040101010101" charset="-122"/>
              <a:ea typeface="华文中宋" panose="02010600040101010101" charset="-122"/>
              <a:cs typeface="华文中宋" panose="02010600040101010101" charset="-122"/>
              <a:sym typeface="+mn-ea"/>
            </a:endParaRPr>
          </a:p>
          <a:p>
            <a:pPr algn="l">
              <a:lnSpc>
                <a:spcPct val="10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活字印刷术的发明者及意义。</a:t>
            </a:r>
          </a:p>
          <a:p>
            <a:pPr algn="l">
              <a:lnSpc>
                <a:spcPct val="10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发明人：北宋匠人毕昇</a:t>
            </a:r>
          </a:p>
          <a:p>
            <a:pPr algn="l">
              <a:lnSpc>
                <a:spcPct val="10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意义：活字印刷术对人类文明的发展产生了重大影响；有利于文化的普及和传播。</a:t>
            </a:r>
          </a:p>
          <a:p>
            <a:pPr algn="l">
              <a:lnSpc>
                <a:spcPct val="100000"/>
              </a:lnSpc>
              <a:buClrTx/>
              <a:buSzTx/>
              <a:buFontTx/>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2.对木活字技术做了系统总结并创新的科学家及其朝代：</a:t>
            </a:r>
          </a:p>
          <a:p>
            <a:pPr algn="l">
              <a:lnSpc>
                <a:spcPct val="100000"/>
              </a:lnSpc>
              <a:buClrTx/>
              <a:buSzTx/>
              <a:buNone/>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元朝科学家王祯</a:t>
            </a:r>
          </a:p>
          <a:p>
            <a:pPr algn="l">
              <a:lnSpc>
                <a:spcPct val="100000"/>
              </a:lnSpc>
              <a:buClrTx/>
              <a:buSzTx/>
              <a:buFontTx/>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3.指南针开始在海船上使用是在什么时候，指南针发明的意义。</a:t>
            </a:r>
          </a:p>
          <a:p>
            <a:pPr algn="l">
              <a:lnSpc>
                <a:spcPct val="100000"/>
              </a:lnSpc>
              <a:buClrTx/>
              <a:buSzTx/>
              <a:buFontTx/>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时间：北宋末年</a:t>
            </a:r>
          </a:p>
          <a:p>
            <a:pPr algn="l">
              <a:lnSpc>
                <a:spcPct val="100000"/>
              </a:lnSpc>
              <a:buClrTx/>
              <a:buSzTx/>
              <a:buFontTx/>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意义：①对世界经济文化的交流和发展起了巨大推动作用。</a:t>
            </a:r>
          </a:p>
          <a:p>
            <a:pPr algn="l">
              <a:lnSpc>
                <a:spcPct val="100000"/>
              </a:lnSpc>
              <a:buClrTx/>
              <a:buSzTx/>
              <a:buFontTx/>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②为欧洲航海家开辟新航路和实现环球航行提供了重要条件。</a:t>
            </a:r>
          </a:p>
          <a:p>
            <a:pPr algn="l">
              <a:lnSpc>
                <a:spcPct val="100000"/>
              </a:lnSpc>
              <a:buClrTx/>
              <a:buSzTx/>
              <a:buFontTx/>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4.火药什么时候发明的？什么时候应用于军事？火药发明的意义？</a:t>
            </a:r>
          </a:p>
          <a:p>
            <a:pPr algn="l">
              <a:lnSpc>
                <a:spcPct val="100000"/>
              </a:lnSpc>
              <a:buClrTx/>
              <a:buSzTx/>
              <a:buNone/>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唐朝；唐朝末年</a:t>
            </a:r>
          </a:p>
          <a:p>
            <a:pPr algn="l">
              <a:lnSpc>
                <a:spcPct val="100000"/>
              </a:lnSpc>
              <a:buClrTx/>
              <a:buSzTx/>
              <a:buNone/>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意义：我国发明的火药和火器传入欧洲后，对欧洲的火器制造和作战方式产生影响。</a:t>
            </a:r>
          </a:p>
          <a:p>
            <a:pPr algn="l">
              <a:lnSpc>
                <a:spcPct val="100000"/>
              </a:lnSpc>
            </a:pPr>
            <a:endParaRPr lang="zh-CN" altLang="en-US" sz="2800" b="1" spc="300" smtClean="0">
              <a:solidFill>
                <a:srgbClr val="C00000"/>
              </a:solidFill>
              <a:effectLst/>
              <a:latin typeface="华文中宋" panose="02010600040101010101" charset="-122"/>
              <a:ea typeface="华文中宋" panose="02010600040101010101" charset="-122"/>
              <a:cs typeface="华文中宋" panose="02010600040101010101" charset="-122"/>
              <a:sym typeface="+mn-ea"/>
            </a:endParaRPr>
          </a:p>
          <a:p>
            <a:pPr algn="l">
              <a:lnSpc>
                <a:spcPct val="150000"/>
              </a:lnSpc>
            </a:pPr>
            <a:endParaRPr lang="zh-CN" altLang="en-US" sz="2800" b="1" spc="300" smtClean="0">
              <a:solidFill>
                <a:srgbClr val="C00000"/>
              </a:solidFill>
              <a:effectLst/>
              <a:latin typeface="华文中宋" panose="02010600040101010101" charset="-122"/>
              <a:ea typeface="华文中宋" panose="02010600040101010101" charset="-122"/>
              <a:cs typeface="华文中宋" panose="02010600040101010101" charset="-122"/>
              <a:sym typeface="+mn-ea"/>
            </a:endParaRPr>
          </a:p>
        </p:txBody>
      </p:sp>
    </p:spTree>
  </p:cSld>
  <p:clrMapOvr>
    <a:masterClrMapping/>
  </p:clrMapOvr>
  <p:transition spd="slow">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3" name="文本框 2"/>
          <p:cNvSpPr txBox="1"/>
          <p:nvPr/>
        </p:nvSpPr>
        <p:spPr>
          <a:xfrm>
            <a:off x="0" y="0"/>
            <a:ext cx="12192000" cy="6858000"/>
          </a:xfrm>
          <a:prstGeom prst="rect">
            <a:avLst/>
          </a:prstGeom>
          <a:noFill/>
        </p:spPr>
        <p:txBody>
          <a:bodyPr wrap="square" rtlCol="0" anchor="t">
            <a:noAutofit/>
          </a:bodyPr>
          <a:lstStyle/>
          <a:p>
            <a:pPr algn="l">
              <a:lnSpc>
                <a:spcPct val="15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5.</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四大发明都有哪些？四大发明的意义？</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造纸术、印刷术、指南针和火药</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意义：是我国古代劳动人民的</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四大发明</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，是中华民族对世界文明发展的重大贡献</a:t>
            </a:r>
          </a:p>
          <a:p>
            <a:pPr algn="l">
              <a:lnSpc>
                <a:spcPct val="150000"/>
              </a:lnSpc>
              <a:buClrTx/>
              <a:buSzTx/>
              <a:buFontTx/>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6.十二气历是谁创制的？他的著作是啥？</a:t>
            </a:r>
          </a:p>
          <a:p>
            <a:pPr algn="l">
              <a:lnSpc>
                <a:spcPct val="150000"/>
              </a:lnSpc>
              <a:buClrTx/>
              <a:buSzTx/>
              <a:buNone/>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北宋时期的科学家沈括；《梦溪笔谈》</a:t>
            </a:r>
          </a:p>
          <a:p>
            <a:pPr algn="l">
              <a:lnSpc>
                <a:spcPct val="150000"/>
              </a:lnSpc>
              <a:buClrTx/>
              <a:buSzTx/>
              <a:buFontTx/>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7.北宋科学家苏颂的成就。</a:t>
            </a:r>
          </a:p>
          <a:p>
            <a:pPr algn="l">
              <a:lnSpc>
                <a:spcPct val="150000"/>
              </a:lnSpc>
              <a:buClrTx/>
              <a:buSzTx/>
              <a:buFontTx/>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主持创制了水运仪象台</a:t>
            </a:r>
          </a:p>
          <a:p>
            <a:pPr algn="l">
              <a:lnSpc>
                <a:spcPct val="15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8.</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元朝科学家郭守敬编成新的历法是哪一部？它的意义</a:t>
            </a:r>
          </a:p>
          <a:p>
            <a:pPr algn="l">
              <a:lnSpc>
                <a:spcPct val="150000"/>
              </a:lnSpc>
              <a:buClrTx/>
              <a:buSzTx/>
              <a:buFontTx/>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《授时历》。意义：对指导农业生产有很大帮助</a:t>
            </a:r>
          </a:p>
          <a:p>
            <a:pPr algn="l">
              <a:lnSpc>
                <a:spcPct val="140000"/>
              </a:lnSpc>
            </a:pPr>
            <a:endParaRPr lang="zh-CN" altLang="en-US" sz="2800" b="1" spc="300" smtClean="0">
              <a:solidFill>
                <a:srgbClr val="C00000"/>
              </a:solidFill>
              <a:effectLst/>
              <a:latin typeface="华文中宋" panose="02010600040101010101" charset="-122"/>
              <a:ea typeface="华文中宋" panose="02010600040101010101" charset="-122"/>
              <a:cs typeface="华文中宋" panose="02010600040101010101" charset="-122"/>
              <a:sym typeface="+mn-ea"/>
            </a:endParaRPr>
          </a:p>
        </p:txBody>
      </p:sp>
    </p:spTree>
  </p:cSld>
  <p:clrMapOvr>
    <a:masterClrMapping/>
  </p:clrMapOvr>
  <p:transition spd="slow">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12192635" cy="6857365"/>
          </a:xfrm>
          <a:prstGeom prst="rect">
            <a:avLst/>
          </a:prstGeom>
          <a:noFill/>
        </p:spPr>
        <p:txBody>
          <a:bodyPr wrap="square" rtlCol="0" anchor="t">
            <a:noAutofit/>
          </a:bodyPr>
          <a:lstStyle/>
          <a:p>
            <a:pPr algn="l">
              <a:lnSpc>
                <a:spcPct val="110000"/>
              </a:lnSpc>
            </a:pPr>
            <a:r>
              <a:rPr lang="en-US" altLang="zh-CN" sz="27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9.</a:t>
            </a:r>
            <a:r>
              <a:rPr lang="zh-CN" altLang="en-US" sz="27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宋代时期理学的形成？代表人物？</a:t>
            </a:r>
          </a:p>
          <a:p>
            <a:pPr algn="l">
              <a:lnSpc>
                <a:spcPct val="110000"/>
              </a:lnSpc>
            </a:pPr>
            <a:r>
              <a:rPr lang="zh-CN" altLang="en-US" sz="27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形成：宋代儒学在兼收并蓄的基础上形成理学。</a:t>
            </a:r>
          </a:p>
          <a:p>
            <a:pPr algn="l">
              <a:lnSpc>
                <a:spcPct val="110000"/>
              </a:lnSpc>
            </a:pPr>
            <a:r>
              <a:rPr lang="zh-CN" altLang="en-US" sz="27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代表人物：北宋的程颢、程颐兄弟和南宋的朱熹</a:t>
            </a:r>
          </a:p>
          <a:p>
            <a:pPr algn="l">
              <a:lnSpc>
                <a:spcPct val="110000"/>
              </a:lnSpc>
              <a:buClrTx/>
              <a:buSzTx/>
              <a:buFontTx/>
            </a:pPr>
            <a:r>
              <a:rPr lang="en-US" altLang="zh-CN" sz="27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10.二程的思想？</a:t>
            </a:r>
          </a:p>
          <a:p>
            <a:pPr algn="l">
              <a:lnSpc>
                <a:spcPct val="110000"/>
              </a:lnSpc>
              <a:buClrTx/>
              <a:buSzTx/>
              <a:buNone/>
            </a:pPr>
            <a:r>
              <a:rPr lang="zh-CN" altLang="en-US" sz="27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思想：理是天下万物都要遵循的普遍原则。</a:t>
            </a:r>
          </a:p>
          <a:p>
            <a:pPr algn="l">
              <a:lnSpc>
                <a:spcPct val="110000"/>
              </a:lnSpc>
              <a:buClrTx/>
              <a:buSzTx/>
              <a:buFontTx/>
            </a:pPr>
            <a:r>
              <a:rPr lang="en-US" altLang="zh-CN" sz="27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11.朱熹的地位？思想主张？影响？</a:t>
            </a:r>
          </a:p>
          <a:p>
            <a:pPr algn="l">
              <a:lnSpc>
                <a:spcPct val="110000"/>
              </a:lnSpc>
              <a:buClrTx/>
              <a:buSzTx/>
              <a:buFontTx/>
            </a:pPr>
            <a:r>
              <a:rPr lang="zh-CN" altLang="en-US" sz="27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地位：理学的集大成者    </a:t>
            </a:r>
          </a:p>
          <a:p>
            <a:pPr algn="l">
              <a:lnSpc>
                <a:spcPct val="110000"/>
              </a:lnSpc>
              <a:buClrTx/>
              <a:buSzTx/>
              <a:buFontTx/>
            </a:pPr>
            <a:r>
              <a:rPr lang="zh-CN" altLang="en-US" sz="27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思想：强调存天理、灭人欲，要求人们遵从传统的伦理道德和社会秩序。</a:t>
            </a:r>
          </a:p>
          <a:p>
            <a:pPr algn="l">
              <a:lnSpc>
                <a:spcPct val="110000"/>
              </a:lnSpc>
              <a:buClrTx/>
              <a:buSzTx/>
              <a:buFontTx/>
            </a:pPr>
            <a:r>
              <a:rPr lang="zh-CN" altLang="en-US" sz="27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影响：有利于维护封建统治，逐渐成为我国古代的统治思想</a:t>
            </a:r>
          </a:p>
          <a:p>
            <a:pPr algn="l">
              <a:lnSpc>
                <a:spcPct val="110000"/>
              </a:lnSpc>
              <a:buClrTx/>
              <a:buSzTx/>
              <a:buFontTx/>
            </a:pPr>
            <a:r>
              <a:rPr lang="en-US" altLang="zh-CN" sz="27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12.理学的影响？</a:t>
            </a:r>
          </a:p>
          <a:p>
            <a:pPr algn="l">
              <a:lnSpc>
                <a:spcPct val="110000"/>
              </a:lnSpc>
              <a:buClrTx/>
              <a:buSzTx/>
              <a:buNone/>
            </a:pPr>
            <a:r>
              <a:rPr lang="zh-CN" altLang="en-US" sz="27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积极：理学丰富了中华文化的思想内涵，</a:t>
            </a:r>
          </a:p>
          <a:p>
            <a:pPr algn="l">
              <a:lnSpc>
                <a:spcPct val="110000"/>
              </a:lnSpc>
              <a:buClrTx/>
              <a:buSzTx/>
              <a:buNone/>
            </a:pPr>
            <a:r>
              <a:rPr lang="zh-CN" altLang="en-US" sz="27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消极：但它强调封建礼教，束缚了人们的精神追求。</a:t>
            </a:r>
          </a:p>
          <a:p>
            <a:pPr algn="l">
              <a:lnSpc>
                <a:spcPct val="110000"/>
              </a:lnSpc>
              <a:buClrTx/>
              <a:buSzTx/>
              <a:buFontTx/>
            </a:pPr>
            <a:r>
              <a:rPr lang="en-US" altLang="zh-CN" sz="27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13.宋词的代表人物？各有什么风格？</a:t>
            </a:r>
          </a:p>
          <a:p>
            <a:pPr algn="l">
              <a:lnSpc>
                <a:spcPct val="110000"/>
              </a:lnSpc>
              <a:buClrTx/>
              <a:buSzTx/>
              <a:buNone/>
            </a:pPr>
            <a:r>
              <a:rPr lang="zh-CN" altLang="en-US" sz="27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人物：苏轼、李清照、辛弃疾；</a:t>
            </a:r>
          </a:p>
          <a:p>
            <a:pPr algn="l">
              <a:lnSpc>
                <a:spcPct val="110000"/>
              </a:lnSpc>
              <a:buClrTx/>
              <a:buSzTx/>
              <a:buNone/>
            </a:pPr>
            <a:r>
              <a:rPr lang="zh-CN" altLang="en-US" sz="27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风格：苏轼、辛弃疾的词气势豪迈，李清照的词风格委婉。</a:t>
            </a:r>
          </a:p>
          <a:p>
            <a:pPr algn="l">
              <a:lnSpc>
                <a:spcPct val="140000"/>
              </a:lnSpc>
            </a:pPr>
            <a:endParaRPr lang="zh-CN" altLang="en-US" sz="2700" b="1" spc="300" smtClean="0">
              <a:solidFill>
                <a:srgbClr val="C00000"/>
              </a:solidFill>
              <a:effectLst/>
              <a:latin typeface="华文中宋" panose="02010600040101010101" charset="-122"/>
              <a:ea typeface="华文中宋" panose="02010600040101010101" charset="-122"/>
              <a:cs typeface="华文中宋" panose="02010600040101010101" charset="-122"/>
              <a:sym typeface="+mn-ea"/>
            </a:endParaRP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12192635" cy="6858000"/>
          </a:xfrm>
          <a:prstGeom prst="rect">
            <a:avLst/>
          </a:prstGeom>
          <a:noFill/>
        </p:spPr>
        <p:txBody>
          <a:bodyPr wrap="square" rtlCol="0" anchor="t">
            <a:noAutofit/>
          </a:bodyPr>
          <a:lstStyle/>
          <a:p>
            <a:pPr algn="l">
              <a:lnSpc>
                <a:spcPct val="15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14.</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元曲的形式有？元朝最优秀的杂剧家及其代表？</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形式：散曲和杂剧</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关汉卿《窦娥冤》</a:t>
            </a:r>
          </a:p>
          <a:p>
            <a:pPr algn="l">
              <a:lnSpc>
                <a:spcPct val="150000"/>
              </a:lnSpc>
              <a:buClrTx/>
              <a:buSzTx/>
              <a:buFontTx/>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15.“史学两司马？指的是谁？他们的代表作？体例分别是什么？内容分别是什么？</a:t>
            </a:r>
          </a:p>
          <a:p>
            <a:pPr algn="l">
              <a:lnSpc>
                <a:spcPct val="150000"/>
              </a:lnSpc>
              <a:buClrTx/>
              <a:buSzTx/>
              <a:buNone/>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司马迁的《史记》；第一部纪传体通史；黄帝到西汉3000多年的史事。</a:t>
            </a:r>
          </a:p>
          <a:p>
            <a:pPr algn="l">
              <a:lnSpc>
                <a:spcPct val="150000"/>
              </a:lnSpc>
              <a:buClrTx/>
              <a:buSzTx/>
              <a:buNone/>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司马光的《资治通鉴》；一部编年体的通史巨著；战国到五代1300多年的历史；</a:t>
            </a:r>
          </a:p>
          <a:p>
            <a:pPr algn="l">
              <a:lnSpc>
                <a:spcPct val="150000"/>
              </a:lnSpc>
              <a:buClrTx/>
              <a:buSzTx/>
              <a:buFontTx/>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16.辽宋夏金元时期的时代特征？</a:t>
            </a:r>
          </a:p>
          <a:p>
            <a:pPr algn="l">
              <a:lnSpc>
                <a:spcPct val="150000"/>
              </a:lnSpc>
              <a:buClrTx/>
              <a:buSzTx/>
              <a:buNone/>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民族关系发展和社会变化</a:t>
            </a:r>
          </a:p>
          <a:p>
            <a:pPr algn="l">
              <a:lnSpc>
                <a:spcPct val="140000"/>
              </a:lnSpc>
            </a:pPr>
            <a:endPar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endParaRP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4605338" y="2932113"/>
            <a:ext cx="2987675" cy="450850"/>
          </a:xfrm>
          <a:prstGeom prst="rect">
            <a:avLst/>
          </a:prstGeom>
          <a:noFill/>
        </p:spPr>
        <p:txBody>
          <a:bodyPr wrap="none" lIns="121884" tIns="60941" rIns="121884" bIns="60941" rtlCol="0">
            <a:spAutoFit/>
          </a:bodyPr>
          <a:lstStyle/>
          <a:p>
            <a:pPr fontAlgn="auto"/>
            <a:r>
              <a:rPr lang="zh-CN" altLang="en-US" sz="2135" noProof="1">
                <a:solidFill>
                  <a:schemeClr val="tx1">
                    <a:lumMod val="75000"/>
                    <a:lumOff val="25000"/>
                  </a:schemeClr>
                </a:solidFill>
                <a:latin typeface="微软雅黑" panose="020B0503020204020204" pitchFamily="34" charset="-122"/>
                <a:ea typeface="微软雅黑" panose="020B0503020204020204" pitchFamily="34" charset="-122"/>
                <a:cs typeface="+mn-cs"/>
              </a:rPr>
              <a:t>在此输入您的学校名字</a:t>
            </a:r>
            <a:endParaRPr lang="zh-CN" altLang="en-US" sz="21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0" y="1934210"/>
            <a:ext cx="12192635" cy="2546350"/>
          </a:xfrm>
          <a:prstGeom prst="rect">
            <a:avLst/>
          </a:prstGeom>
          <a:noFill/>
          <a:ln w="9525">
            <a:noFill/>
          </a:ln>
        </p:spPr>
        <p:txBody>
          <a:bodyPr wrap="square" lIns="121884" tIns="60941" rIns="121884" bIns="60941" anchor="t" anchorCtr="0">
            <a:noAutofit/>
          </a:bodyPr>
          <a:lstStyle/>
          <a:p>
            <a:pPr algn="ctr"/>
            <a:r>
              <a:rPr lang="zh-CN" altLang="en-US" sz="5400" b="1" dirty="0">
                <a:solidFill>
                  <a:schemeClr val="tx2"/>
                </a:solidFill>
                <a:latin typeface="华文中宋" panose="02010600040101010101" charset="-122"/>
                <a:ea typeface="华文中宋" panose="02010600040101010101" charset="-122"/>
                <a:cs typeface="华文中宋" panose="02010600040101010101" charset="-122"/>
                <a:sym typeface="张海山锐线体简" panose="02000000000000000000" charset="-122"/>
              </a:rPr>
              <a:t>第三单元</a:t>
            </a:r>
            <a:r>
              <a:rPr lang="en-US" altLang="zh-CN" sz="5400" b="1" dirty="0">
                <a:solidFill>
                  <a:schemeClr val="tx2"/>
                </a:solidFill>
                <a:latin typeface="华文中宋" panose="02010600040101010101" charset="-122"/>
                <a:ea typeface="华文中宋" panose="02010600040101010101" charset="-122"/>
                <a:cs typeface="华文中宋" panose="02010600040101010101" charset="-122"/>
                <a:sym typeface="张海山锐线体简" panose="02000000000000000000" charset="-122"/>
              </a:rPr>
              <a:t> </a:t>
            </a:r>
            <a:r>
              <a:rPr lang="zh-CN" altLang="en-US" sz="5400" b="1" dirty="0">
                <a:solidFill>
                  <a:schemeClr val="tx2"/>
                </a:solidFill>
                <a:latin typeface="华文中宋" panose="02010600040101010101" charset="-122"/>
                <a:ea typeface="华文中宋" panose="02010600040101010101" charset="-122"/>
                <a:cs typeface="华文中宋" panose="02010600040101010101" charset="-122"/>
                <a:sym typeface="张海山锐线体简" panose="02000000000000000000" charset="-122"/>
              </a:rPr>
              <a:t>明清时期：</a:t>
            </a:r>
          </a:p>
          <a:p>
            <a:pPr algn="ctr"/>
            <a:r>
              <a:rPr lang="zh-CN" altLang="en-US" sz="5400" b="1" dirty="0">
                <a:solidFill>
                  <a:schemeClr val="tx2"/>
                </a:solidFill>
                <a:latin typeface="华文中宋" panose="02010600040101010101" charset="-122"/>
                <a:ea typeface="华文中宋" panose="02010600040101010101" charset="-122"/>
                <a:cs typeface="华文中宋" panose="02010600040101010101" charset="-122"/>
                <a:sym typeface="张海山锐线体简" panose="02000000000000000000" charset="-122"/>
              </a:rPr>
              <a:t>统一多民族封建国家的巩固与发展</a:t>
            </a:r>
          </a:p>
          <a:p>
            <a:pPr algn="ctr"/>
            <a:endParaRPr lang="zh-CN" altLang="en-US" sz="5400" b="1" dirty="0">
              <a:solidFill>
                <a:schemeClr val="tx2"/>
              </a:solidFill>
              <a:latin typeface="华文中宋" panose="02010600040101010101" charset="-122"/>
              <a:ea typeface="华文中宋" panose="02010600040101010101" charset="-122"/>
              <a:cs typeface="华文中宋" panose="02010600040101010101" charset="-122"/>
              <a:sym typeface="张海山锐线体简" panose="02000000000000000000" charset="-122"/>
            </a:endParaRPr>
          </a:p>
        </p:txBody>
      </p:sp>
    </p:spTree>
  </p:cSld>
  <p:clrMapOvr>
    <a:masterClrMapping/>
  </p:clrMapOvr>
  <p:transition spd="slow">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3" name="文本框 2"/>
          <p:cNvSpPr txBox="1"/>
          <p:nvPr/>
        </p:nvSpPr>
        <p:spPr>
          <a:xfrm>
            <a:off x="635" y="0"/>
            <a:ext cx="12191365" cy="6858000"/>
          </a:xfrm>
          <a:prstGeom prst="rect">
            <a:avLst/>
          </a:prstGeom>
          <a:noFill/>
        </p:spPr>
        <p:txBody>
          <a:bodyPr wrap="square" rtlCol="0" anchor="t">
            <a:noAutofit/>
          </a:bodyPr>
          <a:lstStyle/>
          <a:p>
            <a:pPr algn="ctr">
              <a:lnSpc>
                <a:spcPct val="15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第15课 </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明朝的统治</a:t>
            </a:r>
          </a:p>
          <a:p>
            <a:pPr algn="l">
              <a:lnSpc>
                <a:spcPct val="15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明朝建立的时间、人物、都城？</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时间：</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1368</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年</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人物：朱元璋（明太祖）</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都城：应天府</a:t>
            </a:r>
          </a:p>
          <a:p>
            <a:pPr algn="l">
              <a:lnSpc>
                <a:spcPct val="15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2.</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靖难之役的发动者？成功后迁都哪里？目的是？</a:t>
            </a:r>
          </a:p>
          <a:p>
            <a:pPr algn="l">
              <a:lnSpc>
                <a:spcPct val="150000"/>
              </a:lnSpc>
              <a:buClrTx/>
              <a:buSzTx/>
              <a:buNone/>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人物：燕王朱棣（明成祖）</a:t>
            </a:r>
          </a:p>
          <a:p>
            <a:pPr algn="l">
              <a:lnSpc>
                <a:spcPct val="150000"/>
              </a:lnSpc>
              <a:buClrTx/>
              <a:buSzTx/>
              <a:buNone/>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地点：迁都北京</a:t>
            </a:r>
          </a:p>
          <a:p>
            <a:pPr algn="l">
              <a:lnSpc>
                <a:spcPct val="150000"/>
              </a:lnSpc>
              <a:buClrTx/>
              <a:buSzTx/>
              <a:buNone/>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目的：加强北方的防御力量</a:t>
            </a:r>
          </a:p>
          <a:p>
            <a:pPr algn="l">
              <a:lnSpc>
                <a:spcPct val="150000"/>
              </a:lnSpc>
            </a:pPr>
            <a:endPar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endParaRPr>
          </a:p>
        </p:txBody>
      </p:sp>
    </p:spTree>
  </p:cSld>
  <p:clrMapOvr>
    <a:masterClrMapping/>
  </p:clrMapOvr>
  <p:transition spd="slow">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12192635" cy="6857365"/>
          </a:xfrm>
          <a:prstGeom prst="rect">
            <a:avLst/>
          </a:prstGeom>
          <a:noFill/>
        </p:spPr>
        <p:txBody>
          <a:bodyPr wrap="square" rtlCol="0" anchor="t">
            <a:noAutofit/>
          </a:bodyPr>
          <a:lstStyle/>
          <a:p>
            <a:pPr algn="l">
              <a:lnSpc>
                <a:spcPct val="15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3.</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明朝强化皇权的措施有哪些？特点？有啥作用？</a:t>
            </a:r>
          </a:p>
          <a:p>
            <a:pPr algn="l">
              <a:lnSpc>
                <a:spcPct val="150000"/>
              </a:lnSpc>
            </a:pPr>
            <a:endParaRPr lang="zh-CN" altLang="en-US" sz="2800" b="1" spc="300" smtClean="0">
              <a:solidFill>
                <a:srgbClr val="FF0000"/>
              </a:solidFill>
              <a:effectLst/>
              <a:latin typeface="华文中宋" panose="02010600040101010101" charset="-122"/>
              <a:ea typeface="华文中宋" panose="02010600040101010101" charset="-122"/>
              <a:cs typeface="华文中宋" panose="02010600040101010101" charset="-122"/>
              <a:sym typeface="+mn-ea"/>
            </a:endParaRPr>
          </a:p>
          <a:p>
            <a:pPr algn="l">
              <a:lnSpc>
                <a:spcPct val="150000"/>
              </a:lnSpc>
            </a:pPr>
            <a:endParaRPr lang="zh-CN" altLang="en-US" sz="2800" b="1" spc="300" smtClean="0">
              <a:solidFill>
                <a:srgbClr val="FF0000"/>
              </a:solidFill>
              <a:effectLst/>
              <a:latin typeface="华文中宋" panose="02010600040101010101" charset="-122"/>
              <a:ea typeface="华文中宋" panose="02010600040101010101" charset="-122"/>
              <a:cs typeface="华文中宋" panose="02010600040101010101" charset="-122"/>
              <a:sym typeface="+mn-ea"/>
            </a:endParaRPr>
          </a:p>
          <a:p>
            <a:pPr algn="l">
              <a:lnSpc>
                <a:spcPct val="150000"/>
              </a:lnSpc>
            </a:pPr>
            <a:endParaRPr lang="zh-CN" altLang="en-US" sz="2800" b="1" spc="300" smtClean="0">
              <a:solidFill>
                <a:srgbClr val="FF0000"/>
              </a:solidFill>
              <a:effectLst/>
              <a:latin typeface="华文中宋" panose="02010600040101010101" charset="-122"/>
              <a:ea typeface="华文中宋" panose="02010600040101010101" charset="-122"/>
              <a:cs typeface="华文中宋" panose="02010600040101010101" charset="-122"/>
              <a:sym typeface="+mn-ea"/>
            </a:endParaRPr>
          </a:p>
          <a:p>
            <a:pPr algn="l">
              <a:lnSpc>
                <a:spcPct val="150000"/>
              </a:lnSpc>
            </a:pPr>
            <a:endParaRPr lang="zh-CN" altLang="en-US" sz="2800" b="1" spc="300" smtClean="0">
              <a:solidFill>
                <a:srgbClr val="FF0000"/>
              </a:solidFill>
              <a:effectLst/>
              <a:latin typeface="华文中宋" panose="02010600040101010101" charset="-122"/>
              <a:ea typeface="华文中宋" panose="02010600040101010101" charset="-122"/>
              <a:cs typeface="华文中宋" panose="02010600040101010101" charset="-122"/>
              <a:sym typeface="+mn-ea"/>
            </a:endParaRPr>
          </a:p>
          <a:p>
            <a:pPr algn="l">
              <a:lnSpc>
                <a:spcPct val="150000"/>
              </a:lnSpc>
            </a:pPr>
            <a:endParaRPr lang="zh-CN" altLang="en-US" sz="2800" b="1" spc="300" smtClean="0">
              <a:solidFill>
                <a:srgbClr val="FF0000"/>
              </a:solidFill>
              <a:effectLst/>
              <a:latin typeface="华文中宋" panose="02010600040101010101" charset="-122"/>
              <a:ea typeface="华文中宋" panose="02010600040101010101" charset="-122"/>
              <a:cs typeface="华文中宋" panose="02010600040101010101" charset="-122"/>
              <a:sym typeface="+mn-ea"/>
            </a:endParaRPr>
          </a:p>
          <a:p>
            <a:pPr algn="l">
              <a:lnSpc>
                <a:spcPct val="150000"/>
              </a:lnSpc>
            </a:pPr>
            <a:endParaRPr lang="zh-CN" altLang="en-US" sz="2800" b="1" spc="300" smtClean="0">
              <a:solidFill>
                <a:srgbClr val="FF0000"/>
              </a:solidFill>
              <a:effectLst/>
              <a:latin typeface="华文中宋" panose="02010600040101010101" charset="-122"/>
              <a:ea typeface="华文中宋" panose="02010600040101010101" charset="-122"/>
              <a:cs typeface="华文中宋" panose="02010600040101010101" charset="-122"/>
              <a:sym typeface="+mn-ea"/>
            </a:endParaRP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特点：权力的分散与制衡</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作用：中央和地方各部门既互不统属，又相互牵制，各自直接向皇帝负责，这样就使皇权高度集中，君主专制大为加强。</a:t>
            </a:r>
          </a:p>
        </p:txBody>
      </p:sp>
      <p:pic>
        <p:nvPicPr>
          <p:cNvPr id="9" name="图片 8"/>
          <p:cNvPicPr>
            <a:picLocks noChangeAspect="1"/>
          </p:cNvPicPr>
          <p:nvPr/>
        </p:nvPicPr>
        <p:blipFill>
          <a:blip r:embed="rId2"/>
          <a:stretch>
            <a:fillRect/>
          </a:stretch>
        </p:blipFill>
        <p:spPr>
          <a:xfrm>
            <a:off x="100330" y="749935"/>
            <a:ext cx="10779125" cy="418909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3" name="文本框 2"/>
          <p:cNvSpPr txBox="1"/>
          <p:nvPr/>
        </p:nvSpPr>
        <p:spPr>
          <a:xfrm>
            <a:off x="635" y="0"/>
            <a:ext cx="12192000" cy="6858000"/>
          </a:xfrm>
          <a:prstGeom prst="rect">
            <a:avLst/>
          </a:prstGeom>
          <a:noFill/>
        </p:spPr>
        <p:txBody>
          <a:bodyPr wrap="square" rtlCol="0" anchor="t">
            <a:noAutofit/>
          </a:bodyPr>
          <a:lstStyle/>
          <a:p>
            <a:pPr algn="l">
              <a:lnSpc>
                <a:spcPct val="15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4.</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明朝科举考试变化的目的？考试范围？答题标准？答题格式？影响？</a:t>
            </a:r>
            <a:endParaRPr lang="zh-CN" altLang="en-US" sz="2800" b="1" spc="300" smtClean="0">
              <a:solidFill>
                <a:schemeClr val="accent1"/>
              </a:solidFill>
              <a:effectLst/>
              <a:latin typeface="华文中宋" panose="02010600040101010101" charset="-122"/>
              <a:ea typeface="华文中宋" panose="02010600040101010101" charset="-122"/>
              <a:cs typeface="华文中宋" panose="02010600040101010101" charset="-122"/>
              <a:sym typeface="+mn-ea"/>
            </a:endParaRP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目的：为了加强思想控制，巩固专制统治。</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范围：考试的题目必须出自</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四书</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五经</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标准：考生对题目的解释，必须以朱熹的《四书章句集注》等为标准，不得随意发挥。</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格式：文章必须写八股文</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影响：八股文形式呆板，脱离实际，禁锢思想，流弊日益严重。</a:t>
            </a:r>
          </a:p>
          <a:p>
            <a:pPr algn="l">
              <a:lnSpc>
                <a:spcPct val="15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5.</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明朝如何加强对东北的管理？</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明成祖在黑龙江下游设奴儿干都司。</a:t>
            </a:r>
          </a:p>
        </p:txBody>
      </p:sp>
    </p:spTree>
  </p:cSld>
  <p:clrMapOvr>
    <a:masterClrMapping/>
  </p:clrMapOvr>
  <p:transition spd="slow">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12192635" cy="6857365"/>
          </a:xfrm>
          <a:prstGeom prst="rect">
            <a:avLst/>
          </a:prstGeom>
          <a:noFill/>
        </p:spPr>
        <p:txBody>
          <a:bodyPr wrap="square" rtlCol="0" anchor="t">
            <a:noAutofit/>
          </a:bodyPr>
          <a:lstStyle/>
          <a:p>
            <a:pPr algn="l">
              <a:lnSpc>
                <a:spcPct val="15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6.</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明朝时期与蒙古达成通贡和互市的协议是啥？影响？</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名字：隆庆和议</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影响：它结束了明朝与蒙古约</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200</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年的敌对状态，此后明朝与蒙古之间很少爆发大规模战争。</a:t>
            </a: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3" name="文本框 2"/>
          <p:cNvSpPr txBox="1"/>
          <p:nvPr/>
        </p:nvSpPr>
        <p:spPr>
          <a:xfrm>
            <a:off x="635" y="0"/>
            <a:ext cx="12191365" cy="6858000"/>
          </a:xfrm>
          <a:prstGeom prst="rect">
            <a:avLst/>
          </a:prstGeom>
          <a:noFill/>
        </p:spPr>
        <p:txBody>
          <a:bodyPr wrap="square" rtlCol="0" anchor="t">
            <a:noAutofit/>
          </a:bodyPr>
          <a:lstStyle/>
          <a:p>
            <a:pPr algn="ctr">
              <a:lnSpc>
                <a:spcPct val="15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第16课 </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明朝的对外关系</a:t>
            </a:r>
          </a:p>
          <a:p>
            <a:pPr algn="l">
              <a:lnSpc>
                <a:spcPct val="15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明朝时期规模宏大的远洋航行活动是啥？它的前提条件是啥？有啥特点？有啥影响？</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活动：郑和下西洋</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条件：①经济繁荣，国力雄厚②航海技术和造船技术的发展</a:t>
            </a:r>
            <a:r>
              <a:rPr lang="en-US"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③</a:t>
            </a:r>
            <a:r>
              <a:rPr lang="en-US" altLang="zh-CN"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明成祖的支持④郑和的个人</a:t>
            </a: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能力强</a:t>
            </a:r>
            <a:r>
              <a:rPr lang="en-US" altLang="zh-CN"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a:t>
            </a:r>
            <a:endParaRPr lang="zh-CN" altLang="en-US" sz="2800" b="1" spc="300" smtClean="0">
              <a:solidFill>
                <a:schemeClr val="tx2"/>
              </a:solidFill>
              <a:effectLst/>
              <a:latin typeface="楷体" panose="02010609060101010101" charset="-122"/>
              <a:ea typeface="楷体" panose="02010609060101010101" charset="-122"/>
              <a:cs typeface="华文中宋" panose="02010600040101010101" charset="-122"/>
              <a:sym typeface="+mn-ea"/>
            </a:endParaRP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特点：时间长；规模大；航程远；友好交往；公平交易</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影响：①世界航海史上的空前壮举，发展了海上丝绸之路，②增进了中国与亚非国家和地区的了解和友好往来，③为人类的航海事业作出了伟大贡献。④提高了明朝的国际地位和威望，推动了中外贸易发展</a:t>
            </a:r>
          </a:p>
        </p:txBody>
      </p:sp>
    </p:spTree>
  </p:cSld>
  <p:clrMapOvr>
    <a:masterClrMapping/>
  </p:clrMapOvr>
  <p:transition spd="slow">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3" name="文本框 2"/>
          <p:cNvSpPr txBox="1"/>
          <p:nvPr/>
        </p:nvSpPr>
        <p:spPr>
          <a:xfrm>
            <a:off x="0" y="635"/>
            <a:ext cx="12190730" cy="6857365"/>
          </a:xfrm>
          <a:prstGeom prst="rect">
            <a:avLst/>
          </a:prstGeom>
          <a:noFill/>
        </p:spPr>
        <p:txBody>
          <a:bodyPr wrap="square" rtlCol="0" anchor="t">
            <a:noAutofit/>
          </a:bodyPr>
          <a:lstStyle/>
          <a:p>
            <a:pPr algn="l">
              <a:lnSpc>
                <a:spcPct val="15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2.</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明朝中期倭患严重的原因是什么？明朝的抗倭英雄是？如何评价他？这场战争的性质是什么？戚继光有哪些精神值得我们学习？</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原因：</a:t>
            </a:r>
            <a:r>
              <a:rPr lang="en-US"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①</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明朝中期，日本国内社会动荡加剧</a:t>
            </a:r>
            <a:r>
              <a:rPr lang="en-US"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②</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明朝政治腐败，海防松懈</a:t>
            </a:r>
            <a:r>
              <a:rPr lang="en-US"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③</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倭寇与我国海盗、奸商等相互勾结</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英雄：戚继光</a:t>
            </a:r>
            <a:endPar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endParaRP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评价：我国历史上伟大的民族英雄。</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     </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性质：抗倭战争是一场反侵略的战争。</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精神：大无畏的精神、团队合作的精神；不追求个人名利，以国家和民族安危为己任。</a:t>
            </a:r>
          </a:p>
        </p:txBody>
      </p:sp>
    </p:spTree>
  </p:cSld>
  <p:clrMapOvr>
    <a:masterClrMapping/>
  </p:clrMapOvr>
  <p:transition spd="slow">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635"/>
            <a:ext cx="12190730" cy="6857365"/>
          </a:xfrm>
          <a:prstGeom prst="rect">
            <a:avLst/>
          </a:prstGeom>
          <a:noFill/>
        </p:spPr>
        <p:txBody>
          <a:bodyPr wrap="square" rtlCol="0" anchor="t">
            <a:noAutofit/>
          </a:bodyPr>
          <a:lstStyle/>
          <a:p>
            <a:pPr algn="l">
              <a:lnSpc>
                <a:spcPct val="15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3.</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援朝战争的影响？</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影响：</a:t>
            </a:r>
            <a:r>
              <a:rPr lang="en-US"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①</a:t>
            </a: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援朝战争沉重打击了日本的政治军事势力。</a:t>
            </a:r>
            <a:r>
              <a:rPr lang="en-US"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②</a:t>
            </a: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明朝的国力因此也受到削弱。</a:t>
            </a:r>
            <a:r>
              <a:rPr lang="en-US"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③</a:t>
            </a: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这场战争对东亚政治军事格局产生了深远影响。</a:t>
            </a:r>
          </a:p>
          <a:p>
            <a:pPr algn="l">
              <a:lnSpc>
                <a:spcPct val="15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4.</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攫取在澳门居住权的欧洲殖民者是？明朝设置哪一官职管理澳门？</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葡萄牙；   守澳官 </a:t>
            </a:r>
            <a:r>
              <a:rPr lang="en-US" altLang="zh-CN" sz="2800" b="1" spc="300" smtClean="0">
                <a:solidFill>
                  <a:srgbClr val="FF0000"/>
                </a:solidFill>
                <a:effectLst/>
                <a:latin typeface="华文中宋" panose="02010600040101010101" charset="-122"/>
                <a:ea typeface="华文中宋" panose="02010600040101010101" charset="-122"/>
                <a:cs typeface="华文中宋" panose="02010600040101010101" charset="-122"/>
                <a:sym typeface="+mn-ea"/>
              </a:rPr>
              <a:t>  </a:t>
            </a:r>
          </a:p>
          <a:p>
            <a:pPr algn="l">
              <a:lnSpc>
                <a:spcPct val="15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5.</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明朝对外关系的特点？</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①既有和平交往，也有暴力冲突；②从大规模主动开放到保守防御</a:t>
            </a:r>
          </a:p>
          <a:p>
            <a:pPr algn="l">
              <a:lnSpc>
                <a:spcPct val="15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6.</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明朝的对外交往给我们的启示是什么？</a:t>
            </a:r>
          </a:p>
          <a:p>
            <a:pPr algn="l">
              <a:lnSpc>
                <a:spcPct val="150000"/>
              </a:lnSpc>
              <a:buClrTx/>
              <a:buSzTx/>
              <a:buFontTx/>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①保持良好的对外关系需要以强大国力为基础；</a:t>
            </a:r>
          </a:p>
          <a:p>
            <a:pPr algn="l">
              <a:lnSpc>
                <a:spcPct val="150000"/>
              </a:lnSpc>
              <a:buClrTx/>
              <a:buSzTx/>
              <a:buFontTx/>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②重视海防、树立海权意识。</a:t>
            </a: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3" name="文本框 2"/>
          <p:cNvSpPr txBox="1"/>
          <p:nvPr/>
        </p:nvSpPr>
        <p:spPr>
          <a:xfrm>
            <a:off x="0" y="-635"/>
            <a:ext cx="12192635" cy="6859270"/>
          </a:xfrm>
          <a:prstGeom prst="rect">
            <a:avLst/>
          </a:prstGeom>
          <a:noFill/>
        </p:spPr>
        <p:txBody>
          <a:bodyPr wrap="square" rtlCol="0" anchor="t">
            <a:noAutofit/>
          </a:bodyPr>
          <a:lstStyle/>
          <a:p>
            <a:pPr algn="ctr">
              <a:lnSpc>
                <a:spcPct val="130000"/>
              </a:lnSpc>
            </a:pP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第</a:t>
            </a: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17</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课</a:t>
            </a: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 </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明朝的灭亡与清朝的建立</a:t>
            </a:r>
          </a:p>
          <a:p>
            <a:pPr algn="l">
              <a:lnSpc>
                <a:spcPct val="13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明代中后期政治腐败体现在哪些方面</a:t>
            </a:r>
            <a:endParaRPr lang="en-US"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endParaRP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①皇帝多沉迷享乐，重用宦官，疏于朝政。统治集团内部纷争不已</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②朝政的混乱，造成中央对社会的控制力不断下降，法纪松弛，各级官吏贪赃枉法，对民众百般盘剥。</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③皇族、宦官、官僚、地主等疯狂兼并土地，肆意侵占民田，致使大量农民流离失所。</a:t>
            </a:r>
          </a:p>
          <a:p>
            <a:pPr algn="l">
              <a:lnSpc>
                <a:spcPct val="13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2.</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张居正改革的内容及其意义</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内容：推行</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一条鞭法</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；整顿吏治，巩固边防</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意义：①简化了税收手续，减少了地方官吏渔利百姓的行为，缓和了社会矛盾；②政府税收增加，取得了积极成效；③促进了商品经济的发展④政治局面为之一新</a:t>
            </a:r>
          </a:p>
          <a:p>
            <a:pPr algn="l">
              <a:lnSpc>
                <a:spcPct val="150000"/>
              </a:lnSpc>
            </a:pPr>
            <a:endPar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endParaRPr>
          </a:p>
        </p:txBody>
      </p:sp>
    </p:spTree>
  </p:cSld>
  <p:clrMapOvr>
    <a:masterClrMapping/>
  </p:clrMapOvr>
  <p:transition spd="slow">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635" y="0"/>
            <a:ext cx="12192635" cy="6809740"/>
          </a:xfrm>
          <a:prstGeom prst="rect">
            <a:avLst/>
          </a:prstGeom>
          <a:noFill/>
        </p:spPr>
        <p:txBody>
          <a:bodyPr wrap="square" rtlCol="0" anchor="t">
            <a:spAutoFit/>
          </a:bodyPr>
          <a:lstStyle/>
          <a:p>
            <a:pPr algn="l">
              <a:lnSpc>
                <a:spcPct val="12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3.</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李自成起义的口号？</a:t>
            </a: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     </a:t>
            </a:r>
          </a:p>
          <a:p>
            <a:pPr algn="l">
              <a:lnSpc>
                <a:spcPct val="12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口号：</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均田免粮</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endParaRPr lang="zh-CN" altLang="en-US" sz="2800" b="1" spc="300" smtClean="0">
              <a:solidFill>
                <a:schemeClr val="accent1"/>
              </a:solidFill>
              <a:effectLst/>
              <a:latin typeface="楷体" panose="02010609060101010101" charset="-122"/>
              <a:ea typeface="楷体" panose="02010609060101010101" charset="-122"/>
              <a:cs typeface="楷体" panose="02010609060101010101" charset="-122"/>
              <a:sym typeface="+mn-ea"/>
            </a:endParaRPr>
          </a:p>
          <a:p>
            <a:pPr algn="l">
              <a:lnSpc>
                <a:spcPct val="12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4.</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明朝最后一个皇帝是谁？</a:t>
            </a: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     </a:t>
            </a:r>
          </a:p>
          <a:p>
            <a:pPr algn="l">
              <a:lnSpc>
                <a:spcPct val="120000"/>
              </a:lnSpc>
              <a:buClrTx/>
              <a:buSzTx/>
              <a:buFontTx/>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崇祯帝</a:t>
            </a:r>
          </a:p>
          <a:p>
            <a:pPr algn="l">
              <a:lnSpc>
                <a:spcPct val="12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5.</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明朝后期女真各部是哪年被谁基本统一的，国号是，史称什么？</a:t>
            </a:r>
            <a:r>
              <a:rPr lang="en-US" altLang="zh-CN" sz="2800" b="1" spc="300" smtClean="0">
                <a:solidFill>
                  <a:schemeClr val="accent1"/>
                </a:solidFill>
                <a:effectLst/>
                <a:latin typeface="华文中宋" panose="02010600040101010101" charset="-122"/>
                <a:ea typeface="华文中宋" panose="02010600040101010101" charset="-122"/>
                <a:cs typeface="华文中宋" panose="02010600040101010101" charset="-122"/>
                <a:sym typeface="+mn-ea"/>
              </a:rPr>
              <a:t>   </a:t>
            </a:r>
          </a:p>
          <a:p>
            <a:pPr algn="l">
              <a:lnSpc>
                <a:spcPct val="12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1616年；努尔哈赤；大金；后金。</a:t>
            </a:r>
          </a:p>
          <a:p>
            <a:pPr algn="l">
              <a:lnSpc>
                <a:spcPct val="120000"/>
              </a:lnSpc>
            </a:pPr>
            <a:r>
              <a:rPr 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6.</a:t>
            </a: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1635</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年，皇太极改女真族名为什么，</a:t>
            </a: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1636</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年改国号为什么？</a:t>
            </a: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  </a:t>
            </a:r>
            <a:r>
              <a:rPr lang="en-US" altLang="zh-CN" sz="2800" b="1" spc="300" smtClean="0">
                <a:solidFill>
                  <a:schemeClr val="accent1"/>
                </a:solidFill>
                <a:effectLst/>
                <a:latin typeface="华文中宋" panose="02010600040101010101" charset="-122"/>
                <a:ea typeface="华文中宋" panose="02010600040101010101" charset="-122"/>
                <a:cs typeface="华文中宋" panose="02010600040101010101" charset="-122"/>
                <a:sym typeface="+mn-ea"/>
              </a:rPr>
              <a:t>  </a:t>
            </a:r>
          </a:p>
          <a:p>
            <a:pPr algn="l">
              <a:lnSpc>
                <a:spcPct val="120000"/>
              </a:lnSpc>
              <a:buClrTx/>
              <a:buSzTx/>
              <a:buFontTx/>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满洲；大清</a:t>
            </a:r>
          </a:p>
          <a:p>
            <a:pPr algn="l">
              <a:lnSpc>
                <a:spcPct val="12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7.</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引清军入关的人物？</a:t>
            </a: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 </a:t>
            </a:r>
            <a:r>
              <a:rPr lang="en-US" altLang="zh-CN" sz="2800" b="1" spc="300" smtClean="0">
                <a:solidFill>
                  <a:schemeClr val="accent1"/>
                </a:solidFill>
                <a:effectLst/>
                <a:latin typeface="华文中宋" panose="02010600040101010101" charset="-122"/>
                <a:ea typeface="华文中宋" panose="02010600040101010101" charset="-122"/>
                <a:cs typeface="华文中宋" panose="02010600040101010101" charset="-122"/>
                <a:sym typeface="+mn-ea"/>
              </a:rPr>
              <a:t>     </a:t>
            </a:r>
          </a:p>
          <a:p>
            <a:pPr algn="l">
              <a:lnSpc>
                <a:spcPct val="120000"/>
              </a:lnSpc>
              <a:buClrTx/>
              <a:buSzTx/>
              <a:buFontTx/>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吴三桂</a:t>
            </a:r>
          </a:p>
          <a:p>
            <a:pPr algn="l">
              <a:lnSpc>
                <a:spcPct val="12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8.</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清朝如何加强对全国的统治？</a:t>
            </a:r>
          </a:p>
          <a:p>
            <a:pPr algn="l">
              <a:lnSpc>
                <a:spcPct val="120000"/>
              </a:lnSpc>
              <a:buClrTx/>
              <a:buSzTx/>
              <a:buFontTx/>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①政治上：进一步加强中央集权，维护政治上的大一统；</a:t>
            </a:r>
          </a:p>
          <a:p>
            <a:pPr algn="l">
              <a:lnSpc>
                <a:spcPct val="120000"/>
              </a:lnSpc>
              <a:buClrTx/>
              <a:buSzTx/>
              <a:buFontTx/>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②思想上，推崇儒家学说，继承历代文化传统。</a:t>
            </a: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3" name="文本框 2"/>
          <p:cNvSpPr txBox="1"/>
          <p:nvPr/>
        </p:nvSpPr>
        <p:spPr>
          <a:xfrm>
            <a:off x="0" y="0"/>
            <a:ext cx="12192000" cy="6858000"/>
          </a:xfrm>
          <a:prstGeom prst="rect">
            <a:avLst/>
          </a:prstGeom>
          <a:noFill/>
        </p:spPr>
        <p:txBody>
          <a:bodyPr wrap="square" rtlCol="0" anchor="t">
            <a:noAutofit/>
          </a:bodyPr>
          <a:lstStyle/>
          <a:p>
            <a:pPr algn="ctr">
              <a:lnSpc>
                <a:spcPct val="130000"/>
              </a:lnSpc>
            </a:pP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第</a:t>
            </a: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18</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课</a:t>
            </a: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 </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清朝的边疆治理</a:t>
            </a:r>
          </a:p>
          <a:p>
            <a:pPr algn="l">
              <a:lnSpc>
                <a:spcPct val="13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郑成功收复台湾是在哪一年？荷兰殖民者占据台湾多少年？</a:t>
            </a:r>
            <a:r>
              <a:rPr lang="en-US" altLang="zh-CN" sz="2800" b="1" spc="300" smtClean="0">
                <a:solidFill>
                  <a:schemeClr val="accent1"/>
                </a:solidFill>
                <a:effectLst/>
                <a:latin typeface="华文中宋" panose="02010600040101010101" charset="-122"/>
                <a:ea typeface="华文中宋" panose="02010600040101010101" charset="-122"/>
                <a:cs typeface="华文中宋" panose="02010600040101010101" charset="-122"/>
                <a:sym typeface="+mn-ea"/>
              </a:rPr>
              <a:t>   </a:t>
            </a:r>
          </a:p>
          <a:p>
            <a:pPr algn="l">
              <a:lnSpc>
                <a:spcPct val="130000"/>
              </a:lnSpc>
            </a:pP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1662</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年；</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38</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年。</a:t>
            </a:r>
          </a:p>
          <a:p>
            <a:pPr algn="l">
              <a:lnSpc>
                <a:spcPct val="13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2.</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如何评价郑成功？台湾同胞尊称郑成功为？</a:t>
            </a: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  </a:t>
            </a:r>
            <a:r>
              <a:rPr lang="en-US" altLang="zh-CN" sz="2800" b="1" spc="300" smtClean="0">
                <a:solidFill>
                  <a:schemeClr val="accent1"/>
                </a:solidFill>
                <a:effectLst/>
                <a:latin typeface="华文中宋" panose="02010600040101010101" charset="-122"/>
                <a:ea typeface="华文中宋" panose="02010600040101010101" charset="-122"/>
                <a:cs typeface="华文中宋" panose="02010600040101010101" charset="-122"/>
                <a:sym typeface="+mn-ea"/>
              </a:rPr>
              <a:t>  </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评价：郑成功是我国历史上的民族英雄。</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称呼：</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开台圣王</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endPar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endParaRPr>
          </a:p>
          <a:p>
            <a:pPr algn="l">
              <a:lnSpc>
                <a:spcPct val="13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3.</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清军攻入台湾，台湾归入清朝版图是在哪一年？哪位皇帝在位时期？</a:t>
            </a: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    </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1683</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年；康熙帝</a:t>
            </a:r>
            <a:endParaRPr lang="zh-CN" altLang="en-US" sz="2800" b="1" spc="300" smtClean="0">
              <a:solidFill>
                <a:schemeClr val="accent1"/>
              </a:solidFill>
              <a:effectLst/>
              <a:latin typeface="华文中宋" panose="02010600040101010101" charset="-122"/>
              <a:ea typeface="华文中宋" panose="02010600040101010101" charset="-122"/>
              <a:cs typeface="华文中宋" panose="02010600040101010101" charset="-122"/>
              <a:sym typeface="+mn-ea"/>
            </a:endParaRPr>
          </a:p>
          <a:p>
            <a:pPr algn="l">
              <a:lnSpc>
                <a:spcPct val="13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4.</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清朝在台湾设置的机构及其意义？</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机构：台湾府（隶属福建省）</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意义：台湾府的设置，加强了中央政府对台湾的管辖，巩固了祖国的东南海防，台湾的社会经济发展也步入了新的历史时期。</a:t>
            </a:r>
          </a:p>
          <a:p>
            <a:pPr algn="l">
              <a:lnSpc>
                <a:spcPct val="150000"/>
              </a:lnSpc>
            </a:pPr>
            <a:endPar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endParaRPr>
          </a:p>
        </p:txBody>
      </p:sp>
    </p:spTree>
  </p:cSld>
  <p:clrMapOvr>
    <a:masterClrMapping/>
  </p:clrMapOvr>
  <p:transition spd="slow">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3" name="文本框 2"/>
          <p:cNvSpPr txBox="1"/>
          <p:nvPr/>
        </p:nvSpPr>
        <p:spPr>
          <a:xfrm>
            <a:off x="-635" y="-635"/>
            <a:ext cx="12193270" cy="6858635"/>
          </a:xfrm>
          <a:prstGeom prst="rect">
            <a:avLst/>
          </a:prstGeom>
          <a:noFill/>
        </p:spPr>
        <p:txBody>
          <a:bodyPr wrap="square" rtlCol="0" anchor="t">
            <a:noAutofit/>
          </a:bodyPr>
          <a:lstStyle/>
          <a:p>
            <a:pPr algn="just">
              <a:lnSpc>
                <a:spcPct val="14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5.</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清朝对西藏采取了哪些统治措施？有什么意义？</a:t>
            </a:r>
          </a:p>
          <a:p>
            <a:pPr algn="l">
              <a:lnSpc>
                <a:spcPct val="14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1</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）统治措施：</a:t>
            </a:r>
          </a:p>
          <a:p>
            <a:pPr algn="l">
              <a:lnSpc>
                <a:spcPct val="14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①</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1653</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年顺治帝册封达赖喇嘛（册封）</a:t>
            </a:r>
          </a:p>
          <a:p>
            <a:pPr algn="l">
              <a:lnSpc>
                <a:spcPct val="14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②</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1713</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年康熙帝册封班禅额尔德尼（册封）；清军入藏平定扰乱地方的准噶尔蒙古势力（战争）</a:t>
            </a:r>
          </a:p>
          <a:p>
            <a:pPr algn="l">
              <a:lnSpc>
                <a:spcPct val="14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③</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1727</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年雍正帝设置驻藏办事大臣，监督西藏地方政务（设置机构）</a:t>
            </a:r>
          </a:p>
          <a:p>
            <a:pPr algn="l">
              <a:lnSpc>
                <a:spcPct val="14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④</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1751</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年乾隆帝在西藏地方设立噶厦（西藏地方政府）管理政教事务</a:t>
            </a:r>
          </a:p>
          <a:p>
            <a:pPr algn="l">
              <a:lnSpc>
                <a:spcPct val="14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⑤</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1793</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年颁布《钦定藏内善后章程》规范了西藏地方行政体制和法规（颁布法律）：实行金瓶掣签制度（定立制度）</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p>
          <a:p>
            <a:pPr algn="l">
              <a:lnSpc>
                <a:spcPct val="14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⑥乾隆帝为六世班禅修建须弥福寿庙（修寺庙）</a:t>
            </a:r>
          </a:p>
          <a:p>
            <a:pPr algn="l">
              <a:lnSpc>
                <a:spcPct val="14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2</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）意义：有效加强了对西藏的管辖</a:t>
            </a:r>
          </a:p>
        </p:txBody>
      </p:sp>
    </p:spTree>
  </p:cSld>
  <p:clrMapOvr>
    <a:masterClrMapping/>
  </p:clrMapOvr>
  <p:transition spd="slow">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635" y="0"/>
            <a:ext cx="12192635" cy="6808470"/>
          </a:xfrm>
          <a:prstGeom prst="rect">
            <a:avLst/>
          </a:prstGeom>
          <a:noFill/>
        </p:spPr>
        <p:txBody>
          <a:bodyPr wrap="square" rtlCol="0" anchor="t">
            <a:spAutoFit/>
          </a:bodyPr>
          <a:lstStyle/>
          <a:p>
            <a:pPr algn="l">
              <a:lnSpc>
                <a:spcPct val="13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6.</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清朝如何加强对西北地区的管辖？</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①康熙帝三次亲征打败噶尔丹；乾隆时期，清军最终平定了准噶尔部；</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②乾隆时期平定回部大小和卓叛乱；</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③</a:t>
            </a:r>
            <a:r>
              <a:rPr lang="en-US" altLang="zh-CN"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1762</a:t>
            </a: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年设置伊犁将军；清军驻扎新疆各地，设置哨所</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④</a:t>
            </a:r>
            <a:r>
              <a:rPr lang="en-US" altLang="zh-CN"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1771</a:t>
            </a: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年，蒙古族土尔扈特部的回归祖国</a:t>
            </a:r>
          </a:p>
          <a:p>
            <a:pPr algn="l">
              <a:lnSpc>
                <a:spcPct val="13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7.</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康熙帝在东北击败沙俄侵略的战役？战后签订什么条约？意义？</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战役：雅克萨之战（</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1685,1686</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endParaRPr lang="zh-CN" altLang="en-US" sz="2800" b="1" spc="300" smtClean="0">
              <a:solidFill>
                <a:schemeClr val="accent1"/>
              </a:solidFill>
              <a:effectLst/>
              <a:latin typeface="楷体" panose="02010609060101010101" charset="-122"/>
              <a:ea typeface="楷体" panose="02010609060101010101" charset="-122"/>
              <a:cs typeface="楷体" panose="02010609060101010101" charset="-122"/>
              <a:sym typeface="+mn-ea"/>
            </a:endParaRP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条约：</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1689</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年签订《尼布楚条约》</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意义：这个条约从法律上明确了黑龙江和乌苏里江流域包括库页岛在内的广大地区，都是中国的领土。</a:t>
            </a:r>
          </a:p>
          <a:p>
            <a:pPr algn="l">
              <a:lnSpc>
                <a:spcPct val="13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8.</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清朝疆域的扩展对后世有什么影响？</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影响：奠定了我国今天的疆域基础</a:t>
            </a: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3" name="文本框 2"/>
          <p:cNvSpPr txBox="1"/>
          <p:nvPr/>
        </p:nvSpPr>
        <p:spPr>
          <a:xfrm>
            <a:off x="-635" y="-635"/>
            <a:ext cx="12193270" cy="6858635"/>
          </a:xfrm>
          <a:prstGeom prst="rect">
            <a:avLst/>
          </a:prstGeom>
          <a:noFill/>
        </p:spPr>
        <p:txBody>
          <a:bodyPr wrap="square" rtlCol="0" anchor="t">
            <a:noAutofit/>
          </a:bodyPr>
          <a:lstStyle/>
          <a:p>
            <a:pPr algn="ctr">
              <a:lnSpc>
                <a:spcPct val="150000"/>
              </a:lnSpc>
            </a:pP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第</a:t>
            </a: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19</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课</a:t>
            </a: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 </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清朝君主专制的强化</a:t>
            </a:r>
            <a:endPar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endParaRPr>
          </a:p>
          <a:p>
            <a:pPr algn="l">
              <a:lnSpc>
                <a:spcPct val="15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清朝前期，保留着专门由满洲贵族组成的什么机构？为了抑制满洲贵族的权力，康熙皇帝设立了哪一机构？</a:t>
            </a: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 </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议政王大臣会议；南书房</a:t>
            </a:r>
          </a:p>
          <a:p>
            <a:pPr algn="l">
              <a:lnSpc>
                <a:spcPct val="15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2.</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军机处设立于何时？设立的原因？</a:t>
            </a: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 </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主要职能？作用？</a:t>
            </a:r>
            <a:endPar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endParaRP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时间：雍正时期</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原因：处理西北军务</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职能：军机处是辅助皇帝处理政务的最重要的中枢机构</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作用：军机处便于皇帝独掌朝政，使皇帝具有至高无上的权威，一切都要服从皇帝的意志，君主专制进一步强化。</a:t>
            </a:r>
          </a:p>
          <a:p>
            <a:pPr algn="ctr">
              <a:lnSpc>
                <a:spcPct val="150000"/>
              </a:lnSpc>
            </a:pPr>
            <a:endPar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endParaRPr>
          </a:p>
        </p:txBody>
      </p:sp>
    </p:spTree>
  </p:cSld>
  <p:clrMapOvr>
    <a:masterClrMapping/>
  </p:clrMapOvr>
  <p:transition spd="slow">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635" y="0"/>
            <a:ext cx="12192635" cy="6808470"/>
          </a:xfrm>
          <a:prstGeom prst="rect">
            <a:avLst/>
          </a:prstGeom>
          <a:noFill/>
        </p:spPr>
        <p:txBody>
          <a:bodyPr wrap="square" rtlCol="0" anchor="t">
            <a:spAutoFit/>
          </a:bodyPr>
          <a:lstStyle/>
          <a:p>
            <a:pPr algn="l">
              <a:lnSpc>
                <a:spcPct val="13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3.</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奏折制度形成的时间？影响？</a:t>
            </a:r>
            <a:endPar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endParaRP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时间：康熙时期</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影响：使皇帝能够更直接、广泛地获取信息，提高了决策效率，君主专制进一步强化。</a:t>
            </a:r>
            <a:endParaRPr lang="zh-CN" altLang="en-US" sz="2800" b="1" spc="300" smtClean="0">
              <a:solidFill>
                <a:schemeClr val="accent1"/>
              </a:solidFill>
              <a:effectLst/>
              <a:latin typeface="楷体" panose="02010609060101010101" charset="-122"/>
              <a:ea typeface="楷体" panose="02010609060101010101" charset="-122"/>
              <a:cs typeface="华文中宋" panose="02010600040101010101" charset="-122"/>
              <a:sym typeface="+mn-ea"/>
            </a:endParaRPr>
          </a:p>
          <a:p>
            <a:pPr algn="l">
              <a:lnSpc>
                <a:spcPct val="13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4.</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清朝时期实行文字狱的后果？</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①造成了社会恐慌，摧残了许多人才</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②禁锢了人们的思想言论，严重阻碍了思想、学术的发展和进步。</a:t>
            </a:r>
          </a:p>
          <a:p>
            <a:pPr algn="l">
              <a:lnSpc>
                <a:spcPct val="13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5.</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为了维护集权统治，清政府在文化上实行什么政策？</a:t>
            </a: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 </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表现？</a:t>
            </a:r>
            <a:r>
              <a:rPr lang="en-US" altLang="zh-CN"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 </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政策：文化专制政策。</a:t>
            </a:r>
            <a:r>
              <a:rPr lang="en-US" altLang="zh-CN"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  </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表现：①大力提倡尊孔读经，进行整理文献和编写书籍的活动；</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②对全国书籍进行全面检查，对清朝统治不利的书籍列为禁书，收缴并销毁。（禁书毁书）</a:t>
            </a: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0" y="0"/>
            <a:ext cx="12192000" cy="6858000"/>
          </a:xfrm>
          <a:prstGeom prst="rect">
            <a:avLst/>
          </a:prstGeom>
          <a:noFill/>
        </p:spPr>
        <p:txBody>
          <a:bodyPr wrap="square" rtlCol="0" anchor="t">
            <a:noAutofit/>
          </a:bodyPr>
          <a:lstStyle/>
          <a:p>
            <a:pPr>
              <a:lnSpc>
                <a:spcPct val="150000"/>
              </a:lnSpc>
            </a:pPr>
            <a:r>
              <a:rPr lang="en-US" altLang="zh-CN" sz="2800" b="1">
                <a:solidFill>
                  <a:schemeClr val="tx2"/>
                </a:solidFill>
                <a:latin typeface="华文中宋" panose="02010600040101010101" charset="-122"/>
                <a:ea typeface="华文中宋" panose="02010600040101010101" charset="-122"/>
                <a:cs typeface="华文中宋" panose="02010600040101010101" charset="-122"/>
              </a:rPr>
              <a:t>6.</a:t>
            </a:r>
            <a:r>
              <a:rPr lang="zh-CN" altLang="en-US" sz="2800" b="1">
                <a:solidFill>
                  <a:schemeClr val="tx2"/>
                </a:solidFill>
                <a:latin typeface="华文中宋" panose="02010600040101010101" charset="-122"/>
                <a:ea typeface="华文中宋" panose="02010600040101010101" charset="-122"/>
                <a:cs typeface="华文中宋" panose="02010600040101010101" charset="-122"/>
              </a:rPr>
              <a:t>清朝前期社会矛盾不断加剧表现在哪些方面？</a:t>
            </a:r>
          </a:p>
          <a:p>
            <a:pPr>
              <a:lnSpc>
                <a:spcPct val="150000"/>
              </a:lnSpc>
            </a:pPr>
            <a:r>
              <a:rPr lang="en-US" altLang="en-US" sz="2800" b="1">
                <a:solidFill>
                  <a:srgbClr val="FF0000"/>
                </a:solidFill>
                <a:latin typeface="楷体" panose="02010609060101010101" charset="-122"/>
                <a:ea typeface="楷体" panose="02010609060101010101" charset="-122"/>
                <a:cs typeface="华文中宋" panose="02010600040101010101" charset="-122"/>
              </a:rPr>
              <a:t>①</a:t>
            </a:r>
            <a:r>
              <a:rPr lang="zh-CN" altLang="en-US" sz="2800" b="1">
                <a:solidFill>
                  <a:srgbClr val="FF0000"/>
                </a:solidFill>
                <a:latin typeface="楷体" panose="02010609060101010101" charset="-122"/>
                <a:ea typeface="楷体" panose="02010609060101010101" charset="-122"/>
                <a:cs typeface="华文中宋" panose="02010600040101010101" charset="-122"/>
              </a:rPr>
              <a:t>官吏贪腐日益严重；</a:t>
            </a:r>
          </a:p>
          <a:p>
            <a:pPr>
              <a:lnSpc>
                <a:spcPct val="150000"/>
              </a:lnSpc>
            </a:pPr>
            <a:r>
              <a:rPr lang="en-US" altLang="en-US" sz="2800" b="1">
                <a:solidFill>
                  <a:srgbClr val="FF0000"/>
                </a:solidFill>
                <a:latin typeface="楷体" panose="02010609060101010101" charset="-122"/>
                <a:ea typeface="楷体" panose="02010609060101010101" charset="-122"/>
                <a:cs typeface="华文中宋" panose="02010600040101010101" charset="-122"/>
              </a:rPr>
              <a:t>②</a:t>
            </a:r>
            <a:r>
              <a:rPr lang="zh-CN" altLang="en-US" sz="2800" b="1">
                <a:solidFill>
                  <a:srgbClr val="FF0000"/>
                </a:solidFill>
                <a:latin typeface="楷体" panose="02010609060101010101" charset="-122"/>
                <a:ea typeface="楷体" panose="02010609060101010101" charset="-122"/>
                <a:cs typeface="华文中宋" panose="02010600040101010101" charset="-122"/>
              </a:rPr>
              <a:t>财政虚耗严重，经济衰退，国力虚弱，出现财政危机</a:t>
            </a:r>
          </a:p>
          <a:p>
            <a:pPr>
              <a:lnSpc>
                <a:spcPct val="150000"/>
              </a:lnSpc>
            </a:pPr>
            <a:r>
              <a:rPr lang="en-US" altLang="en-US" sz="2800" b="1">
                <a:solidFill>
                  <a:srgbClr val="FF0000"/>
                </a:solidFill>
                <a:latin typeface="楷体" panose="02010609060101010101" charset="-122"/>
                <a:ea typeface="楷体" panose="02010609060101010101" charset="-122"/>
                <a:cs typeface="华文中宋" panose="02010600040101010101" charset="-122"/>
              </a:rPr>
              <a:t>③</a:t>
            </a:r>
            <a:r>
              <a:rPr lang="zh-CN" altLang="en-US" sz="2800" b="1">
                <a:solidFill>
                  <a:srgbClr val="FF0000"/>
                </a:solidFill>
                <a:latin typeface="楷体" panose="02010609060101010101" charset="-122"/>
                <a:ea typeface="楷体" panose="02010609060101010101" charset="-122"/>
                <a:cs typeface="华文中宋" panose="02010600040101010101" charset="-122"/>
              </a:rPr>
              <a:t>土地兼并严重，社会贫富分化严重，人民困苦。</a:t>
            </a:r>
          </a:p>
          <a:p>
            <a:pPr>
              <a:lnSpc>
                <a:spcPct val="150000"/>
              </a:lnSpc>
            </a:pPr>
            <a:r>
              <a:rPr lang="en-US" altLang="zh-CN" sz="2800" b="1">
                <a:solidFill>
                  <a:schemeClr val="tx2"/>
                </a:solidFill>
                <a:latin typeface="华文中宋" panose="02010600040101010101" charset="-122"/>
                <a:ea typeface="华文中宋" panose="02010600040101010101" charset="-122"/>
                <a:cs typeface="华文中宋" panose="02010600040101010101" charset="-122"/>
              </a:rPr>
              <a:t>7.</a:t>
            </a:r>
            <a:r>
              <a:rPr lang="zh-CN" altLang="en-US" sz="2800" b="1">
                <a:solidFill>
                  <a:schemeClr val="tx2"/>
                </a:solidFill>
                <a:latin typeface="华文中宋" panose="02010600040101010101" charset="-122"/>
                <a:ea typeface="华文中宋" panose="02010600040101010101" charset="-122"/>
                <a:cs typeface="华文中宋" panose="02010600040101010101" charset="-122"/>
              </a:rPr>
              <a:t>清朝中期以后社会矛盾加剧，引发了什么起义？有什么影响？</a:t>
            </a:r>
          </a:p>
          <a:p>
            <a:pPr>
              <a:lnSpc>
                <a:spcPct val="150000"/>
              </a:lnSpc>
            </a:pPr>
            <a:r>
              <a:rPr lang="zh-CN" altLang="en-US" sz="2800" b="1">
                <a:solidFill>
                  <a:srgbClr val="FF0000"/>
                </a:solidFill>
                <a:latin typeface="楷体" panose="02010609060101010101" charset="-122"/>
                <a:ea typeface="楷体" panose="02010609060101010101" charset="-122"/>
                <a:cs typeface="华文中宋" panose="02010600040101010101" charset="-122"/>
              </a:rPr>
              <a:t>起义：白莲教起义。</a:t>
            </a:r>
            <a:r>
              <a:rPr lang="en-US" altLang="zh-CN" sz="2800" b="1">
                <a:solidFill>
                  <a:srgbClr val="FF0000"/>
                </a:solidFill>
                <a:latin typeface="楷体" panose="02010609060101010101" charset="-122"/>
                <a:ea typeface="楷体" panose="02010609060101010101" charset="-122"/>
                <a:cs typeface="华文中宋" panose="02010600040101010101" charset="-122"/>
              </a:rPr>
              <a:t>     </a:t>
            </a:r>
          </a:p>
          <a:p>
            <a:pPr>
              <a:lnSpc>
                <a:spcPct val="150000"/>
              </a:lnSpc>
            </a:pPr>
            <a:r>
              <a:rPr lang="zh-CN" altLang="en-US" sz="2800" b="1">
                <a:solidFill>
                  <a:srgbClr val="FF0000"/>
                </a:solidFill>
                <a:latin typeface="楷体" panose="02010609060101010101" charset="-122"/>
                <a:ea typeface="楷体" panose="02010609060101010101" charset="-122"/>
                <a:cs typeface="华文中宋" panose="02010600040101010101" charset="-122"/>
              </a:rPr>
              <a:t>影响：导致清朝元气大伤，是清朝走向衰落的转折点。</a:t>
            </a:r>
          </a:p>
          <a:p>
            <a:pPr>
              <a:lnSpc>
                <a:spcPct val="150000"/>
              </a:lnSpc>
            </a:pPr>
            <a:r>
              <a:rPr lang="en-US" altLang="zh-CN" sz="2800" b="1">
                <a:solidFill>
                  <a:schemeClr val="tx2"/>
                </a:solidFill>
                <a:latin typeface="华文中宋" panose="02010600040101010101" charset="-122"/>
                <a:ea typeface="华文中宋" panose="02010600040101010101" charset="-122"/>
                <a:cs typeface="华文中宋" panose="02010600040101010101" charset="-122"/>
              </a:rPr>
              <a:t>8.1757</a:t>
            </a:r>
            <a:r>
              <a:rPr lang="zh-CN" altLang="en-US" sz="2800" b="1">
                <a:solidFill>
                  <a:schemeClr val="tx2"/>
                </a:solidFill>
                <a:latin typeface="华文中宋" panose="02010600040101010101" charset="-122"/>
                <a:ea typeface="华文中宋" panose="02010600040101010101" charset="-122"/>
                <a:cs typeface="华文中宋" panose="02010600040101010101" charset="-122"/>
              </a:rPr>
              <a:t>年，清朝特许统一经营对外贸易的机构是：</a:t>
            </a:r>
          </a:p>
          <a:p>
            <a:pPr>
              <a:lnSpc>
                <a:spcPct val="150000"/>
              </a:lnSpc>
            </a:pPr>
            <a:r>
              <a:rPr lang="zh-CN" altLang="en-US" sz="2800" b="1">
                <a:solidFill>
                  <a:srgbClr val="FF0000"/>
                </a:solidFill>
                <a:latin typeface="楷体" panose="02010609060101010101" charset="-122"/>
                <a:ea typeface="楷体" panose="02010609060101010101" charset="-122"/>
                <a:cs typeface="华文中宋" panose="02010600040101010101" charset="-122"/>
              </a:rPr>
              <a:t>广州十三行</a:t>
            </a:r>
          </a:p>
          <a:p>
            <a:pPr>
              <a:lnSpc>
                <a:spcPct val="150000"/>
              </a:lnSpc>
            </a:pPr>
            <a:endParaRPr lang="zh-CN" altLang="en-US" sz="2800" b="1">
              <a:solidFill>
                <a:srgbClr val="FF0000"/>
              </a:solidFill>
              <a:latin typeface="楷体" panose="02010609060101010101" charset="-122"/>
              <a:ea typeface="楷体" panose="02010609060101010101" charset="-122"/>
              <a:cs typeface="华文中宋" panose="02010600040101010101" charset="-122"/>
            </a:endParaRPr>
          </a:p>
          <a:p>
            <a:pPr>
              <a:lnSpc>
                <a:spcPct val="150000"/>
              </a:lnSpc>
            </a:pPr>
            <a:endParaRPr lang="zh-CN" altLang="en-US" sz="2800" b="1">
              <a:solidFill>
                <a:srgbClr val="FF0000"/>
              </a:solidFill>
              <a:latin typeface="楷体" panose="02010609060101010101" charset="-122"/>
              <a:ea typeface="楷体" panose="02010609060101010101" charset="-122"/>
              <a:cs typeface="楷体" panose="02010609060101010101" charset="-122"/>
            </a:endParaRP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12212320" cy="6858635"/>
          </a:xfrm>
          <a:prstGeom prst="rect">
            <a:avLst/>
          </a:prstGeom>
          <a:noFill/>
        </p:spPr>
        <p:txBody>
          <a:bodyPr wrap="square" rtlCol="0" anchor="t">
            <a:noAutofit/>
          </a:bodyPr>
          <a:lstStyle/>
          <a:p>
            <a:pPr>
              <a:lnSpc>
                <a:spcPct val="110000"/>
              </a:lnSpc>
            </a:pPr>
            <a:r>
              <a:rPr lang="en-US" altLang="zh-CN" sz="2800" b="1">
                <a:solidFill>
                  <a:schemeClr val="tx2"/>
                </a:solidFill>
                <a:latin typeface="华文中宋" panose="02010600040101010101" charset="-122"/>
                <a:ea typeface="华文中宋" panose="02010600040101010101" charset="-122"/>
                <a:cs typeface="华文中宋" panose="02010600040101010101" charset="-122"/>
                <a:sym typeface="+mn-ea"/>
              </a:rPr>
              <a:t>9.</a:t>
            </a:r>
            <a:r>
              <a:rPr lang="zh-CN" altLang="en-US" sz="2800" b="1">
                <a:solidFill>
                  <a:schemeClr val="tx2"/>
                </a:solidFill>
                <a:latin typeface="华文中宋" panose="02010600040101010101" charset="-122"/>
                <a:ea typeface="华文中宋" panose="02010600040101010101" charset="-122"/>
                <a:cs typeface="华文中宋" panose="02010600040101010101" charset="-122"/>
                <a:sym typeface="+mn-ea"/>
              </a:rPr>
              <a:t>清朝实行闭关政策，严格限制对外贸易的原因是什么？影响？启示？</a:t>
            </a:r>
            <a:endParaRPr lang="zh-CN" altLang="en-US" sz="2800" b="1">
              <a:solidFill>
                <a:schemeClr val="tx2"/>
              </a:solidFill>
              <a:latin typeface="华文中宋" panose="02010600040101010101" charset="-122"/>
              <a:ea typeface="华文中宋" panose="02010600040101010101" charset="-122"/>
              <a:cs typeface="华文中宋" panose="02010600040101010101" charset="-122"/>
            </a:endParaRPr>
          </a:p>
          <a:p>
            <a:pPr>
              <a:lnSpc>
                <a:spcPct val="110000"/>
              </a:lnSpc>
            </a:pPr>
            <a:r>
              <a:rPr lang="zh-CN" altLang="en-US" sz="2800" b="1">
                <a:solidFill>
                  <a:srgbClr val="FF0000"/>
                </a:solidFill>
                <a:latin typeface="楷体" panose="02010609060101010101" charset="-122"/>
                <a:ea typeface="楷体" panose="02010609060101010101" charset="-122"/>
                <a:cs typeface="华文中宋" panose="02010600040101010101" charset="-122"/>
                <a:sym typeface="+mn-ea"/>
              </a:rPr>
              <a:t>原因：</a:t>
            </a:r>
          </a:p>
          <a:p>
            <a:pPr>
              <a:lnSpc>
                <a:spcPct val="110000"/>
              </a:lnSpc>
            </a:pPr>
            <a:r>
              <a:rPr lang="en-US" altLang="en-US" sz="2800" b="1">
                <a:solidFill>
                  <a:srgbClr val="FF0000"/>
                </a:solidFill>
                <a:latin typeface="楷体" panose="02010609060101010101" charset="-122"/>
                <a:ea typeface="楷体" panose="02010609060101010101" charset="-122"/>
                <a:cs typeface="华文中宋" panose="02010600040101010101" charset="-122"/>
                <a:sym typeface="+mn-ea"/>
              </a:rPr>
              <a:t>①</a:t>
            </a:r>
            <a:r>
              <a:rPr lang="zh-CN" altLang="en-US" sz="2800" b="1">
                <a:solidFill>
                  <a:srgbClr val="FF0000"/>
                </a:solidFill>
                <a:latin typeface="楷体" panose="02010609060101010101" charset="-122"/>
                <a:ea typeface="楷体" panose="02010609060101010101" charset="-122"/>
                <a:cs typeface="华文中宋" panose="02010600040101010101" charset="-122"/>
                <a:sym typeface="+mn-ea"/>
              </a:rPr>
              <a:t>自给自足的封建经济比较稳定（根本原因）</a:t>
            </a:r>
            <a:endParaRPr lang="zh-CN" altLang="en-US" sz="2800" b="1">
              <a:solidFill>
                <a:srgbClr val="FF0000"/>
              </a:solidFill>
              <a:latin typeface="楷体" panose="02010609060101010101" charset="-122"/>
              <a:ea typeface="楷体" panose="02010609060101010101" charset="-122"/>
              <a:cs typeface="华文中宋" panose="02010600040101010101" charset="-122"/>
            </a:endParaRPr>
          </a:p>
          <a:p>
            <a:pPr>
              <a:lnSpc>
                <a:spcPct val="110000"/>
              </a:lnSpc>
            </a:pPr>
            <a:r>
              <a:rPr lang="en-US" altLang="en-US" sz="2800" b="1">
                <a:solidFill>
                  <a:srgbClr val="FF0000"/>
                </a:solidFill>
                <a:latin typeface="楷体" panose="02010609060101010101" charset="-122"/>
                <a:ea typeface="楷体" panose="02010609060101010101" charset="-122"/>
                <a:cs typeface="华文中宋" panose="02010600040101010101" charset="-122"/>
                <a:sym typeface="+mn-ea"/>
              </a:rPr>
              <a:t>②</a:t>
            </a:r>
            <a:r>
              <a:rPr lang="zh-CN" altLang="en-US" sz="2800" b="1">
                <a:solidFill>
                  <a:srgbClr val="FF0000"/>
                </a:solidFill>
                <a:latin typeface="楷体" panose="02010609060101010101" charset="-122"/>
                <a:ea typeface="楷体" panose="02010609060101010101" charset="-122"/>
                <a:cs typeface="华文中宋" panose="02010600040101010101" charset="-122"/>
                <a:sym typeface="+mn-ea"/>
              </a:rPr>
              <a:t>清政府担心国家的领土主权受到西方殖民者侵犯。又害怕沿海人民同外国人交往，会危及自己的统治。</a:t>
            </a:r>
            <a:endParaRPr lang="zh-CN" altLang="en-US" sz="2800" b="1">
              <a:solidFill>
                <a:srgbClr val="FF0000"/>
              </a:solidFill>
              <a:latin typeface="楷体" panose="02010609060101010101" charset="-122"/>
              <a:ea typeface="楷体" panose="02010609060101010101" charset="-122"/>
              <a:cs typeface="华文中宋" panose="02010600040101010101" charset="-122"/>
            </a:endParaRPr>
          </a:p>
          <a:p>
            <a:pPr>
              <a:lnSpc>
                <a:spcPct val="110000"/>
              </a:lnSpc>
            </a:pPr>
            <a:r>
              <a:rPr lang="zh-CN" sz="2800" b="1">
                <a:solidFill>
                  <a:srgbClr val="FF0000"/>
                </a:solidFill>
                <a:latin typeface="楷体" panose="02010609060101010101" charset="-122"/>
                <a:ea typeface="楷体" panose="02010609060101010101" charset="-122"/>
                <a:cs typeface="楷体" panose="02010609060101010101" charset="-122"/>
                <a:sym typeface="+mn-ea"/>
              </a:rPr>
              <a:t>影响：</a:t>
            </a:r>
          </a:p>
          <a:p>
            <a:pPr>
              <a:lnSpc>
                <a:spcPct val="110000"/>
              </a:lnSpc>
            </a:pPr>
            <a:r>
              <a:rPr lang="zh-CN" altLang="en-US" sz="2800" b="1">
                <a:solidFill>
                  <a:srgbClr val="FF0000"/>
                </a:solidFill>
                <a:latin typeface="楷体" panose="02010609060101010101" charset="-122"/>
                <a:ea typeface="楷体" panose="02010609060101010101" charset="-122"/>
                <a:cs typeface="楷体" panose="02010609060101010101" charset="-122"/>
                <a:sym typeface="+mn-ea"/>
              </a:rPr>
              <a:t>①在一定时间内保护了自然经济免遭外来冲击，对西方殖民者的入侵也曾起了一定的防御作用</a:t>
            </a:r>
          </a:p>
          <a:p>
            <a:pPr>
              <a:lnSpc>
                <a:spcPct val="110000"/>
              </a:lnSpc>
            </a:pPr>
            <a:r>
              <a:rPr lang="zh-CN" altLang="en-US" sz="2800" b="1">
                <a:solidFill>
                  <a:srgbClr val="FF0000"/>
                </a:solidFill>
                <a:latin typeface="楷体" panose="02010609060101010101" charset="-122"/>
                <a:ea typeface="楷体" panose="02010609060101010101" charset="-122"/>
                <a:cs typeface="楷体" panose="02010609060101010101" charset="-122"/>
                <a:sym typeface="+mn-ea"/>
              </a:rPr>
              <a:t>②但限制了航海事业的发展，导致中国丧失了对外贸易的主动权</a:t>
            </a:r>
          </a:p>
          <a:p>
            <a:pPr>
              <a:lnSpc>
                <a:spcPct val="110000"/>
              </a:lnSpc>
            </a:pPr>
            <a:r>
              <a:rPr lang="zh-CN" altLang="en-US" sz="2800" b="1">
                <a:solidFill>
                  <a:srgbClr val="FF0000"/>
                </a:solidFill>
                <a:latin typeface="楷体" panose="02010609060101010101" charset="-122"/>
                <a:ea typeface="楷体" panose="02010609060101010101" charset="-122"/>
                <a:cs typeface="楷体" panose="02010609060101010101" charset="-122"/>
                <a:sym typeface="+mn-ea"/>
              </a:rPr>
              <a:t>③而且限制了中外文化的交流，妨碍中国掌握世界先进的思想文化和科学技术知识，使当时的中国逐渐落后于世界潮流。</a:t>
            </a:r>
            <a:endParaRPr lang="zh-CN" altLang="en-US" sz="2800" b="1">
              <a:solidFill>
                <a:srgbClr val="FF0000"/>
              </a:solidFill>
              <a:latin typeface="楷体" panose="02010609060101010101" charset="-122"/>
              <a:ea typeface="楷体" panose="02010609060101010101" charset="-122"/>
              <a:cs typeface="楷体" panose="02010609060101010101" charset="-122"/>
            </a:endParaRPr>
          </a:p>
          <a:p>
            <a:pPr>
              <a:lnSpc>
                <a:spcPct val="110000"/>
              </a:lnSpc>
            </a:pPr>
            <a:r>
              <a:rPr lang="zh-CN" altLang="en-US" sz="2800" b="1">
                <a:solidFill>
                  <a:srgbClr val="FF0000"/>
                </a:solidFill>
                <a:latin typeface="楷体" panose="02010609060101010101" charset="-122"/>
                <a:ea typeface="楷体" panose="02010609060101010101" charset="-122"/>
                <a:cs typeface="楷体" panose="02010609060101010101" charset="-122"/>
                <a:sym typeface="+mn-ea"/>
              </a:rPr>
              <a:t>启示：</a:t>
            </a:r>
          </a:p>
          <a:p>
            <a:pPr>
              <a:lnSpc>
                <a:spcPct val="110000"/>
              </a:lnSpc>
            </a:pPr>
            <a:r>
              <a:rPr lang="en-US" altLang="en-US" sz="2800" b="1">
                <a:solidFill>
                  <a:srgbClr val="FF0000"/>
                </a:solidFill>
                <a:latin typeface="楷体" panose="02010609060101010101" charset="-122"/>
                <a:ea typeface="楷体" panose="02010609060101010101" charset="-122"/>
                <a:cs typeface="楷体" panose="02010609060101010101" charset="-122"/>
                <a:sym typeface="+mn-ea"/>
              </a:rPr>
              <a:t>①</a:t>
            </a:r>
            <a:r>
              <a:rPr lang="zh-CN" altLang="en-US" sz="2800" b="1">
                <a:solidFill>
                  <a:srgbClr val="FF0000"/>
                </a:solidFill>
                <a:latin typeface="楷体" panose="02010609060101010101" charset="-122"/>
                <a:ea typeface="楷体" panose="02010609060101010101" charset="-122"/>
                <a:cs typeface="楷体" panose="02010609060101010101" charset="-122"/>
                <a:sym typeface="+mn-ea"/>
              </a:rPr>
              <a:t>闭关锁国导致落后，改革开放促进发展。</a:t>
            </a:r>
          </a:p>
          <a:p>
            <a:pPr>
              <a:lnSpc>
                <a:spcPct val="110000"/>
              </a:lnSpc>
            </a:pPr>
            <a:r>
              <a:rPr lang="en-US" altLang="en-US" sz="2800" b="1">
                <a:solidFill>
                  <a:srgbClr val="FF0000"/>
                </a:solidFill>
                <a:latin typeface="楷体" panose="02010609060101010101" charset="-122"/>
                <a:ea typeface="楷体" panose="02010609060101010101" charset="-122"/>
                <a:cs typeface="楷体" panose="02010609060101010101" charset="-122"/>
                <a:sym typeface="+mn-ea"/>
              </a:rPr>
              <a:t>②</a:t>
            </a:r>
            <a:r>
              <a:rPr lang="zh-CN" altLang="en-US" sz="2800" b="1">
                <a:solidFill>
                  <a:srgbClr val="FF0000"/>
                </a:solidFill>
                <a:latin typeface="楷体" panose="02010609060101010101" charset="-122"/>
                <a:ea typeface="楷体" panose="02010609060101010101" charset="-122"/>
                <a:cs typeface="楷体" panose="02010609060101010101" charset="-122"/>
                <a:sym typeface="+mn-ea"/>
              </a:rPr>
              <a:t>我们要坚持对外开放，加强与世界各国的交流。</a:t>
            </a: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3" name="文本框 2"/>
          <p:cNvSpPr txBox="1"/>
          <p:nvPr/>
        </p:nvSpPr>
        <p:spPr>
          <a:xfrm>
            <a:off x="-635" y="0"/>
            <a:ext cx="12193270" cy="6857365"/>
          </a:xfrm>
          <a:prstGeom prst="rect">
            <a:avLst/>
          </a:prstGeom>
          <a:noFill/>
        </p:spPr>
        <p:txBody>
          <a:bodyPr wrap="square" rtlCol="0" anchor="t">
            <a:noAutofit/>
          </a:bodyPr>
          <a:lstStyle/>
          <a:p>
            <a:pPr algn="ctr">
              <a:lnSpc>
                <a:spcPct val="140000"/>
              </a:lnSpc>
            </a:pP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第</a:t>
            </a: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20</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课</a:t>
            </a: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 </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明清时期社会经济的发展</a:t>
            </a:r>
            <a:endPar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endParaRPr>
          </a:p>
          <a:p>
            <a:pPr algn="l">
              <a:lnSpc>
                <a:spcPct val="14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明清时期农业生产恢复发展的原因？表现？影响？</a:t>
            </a:r>
            <a:endPar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endParaRPr>
          </a:p>
          <a:p>
            <a:pPr algn="l">
              <a:lnSpc>
                <a:spcPct val="14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原因：</a:t>
            </a:r>
          </a:p>
          <a:p>
            <a:pPr algn="l">
              <a:lnSpc>
                <a:spcPct val="14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①明清时期社会安定</a:t>
            </a:r>
          </a:p>
          <a:p>
            <a:pPr algn="l">
              <a:lnSpc>
                <a:spcPct val="14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②统治者重视农业生产（轻徭薄赋，休养生息；核查全国土地，编制土地文册；组织移民屯田，开垦荒地；大力兴修水利）</a:t>
            </a:r>
            <a:endParaRPr lang="en-US" altLang="zh-CN" sz="2800" b="1" spc="300" smtClean="0">
              <a:solidFill>
                <a:srgbClr val="FF0000"/>
              </a:solidFill>
              <a:effectLst/>
              <a:latin typeface="楷体" panose="02010609060101010101" charset="-122"/>
              <a:ea typeface="楷体" panose="02010609060101010101" charset="-122"/>
              <a:cs typeface="华文中宋" panose="02010600040101010101" charset="-122"/>
              <a:sym typeface="+mn-ea"/>
            </a:endParaRPr>
          </a:p>
          <a:p>
            <a:pPr algn="l">
              <a:lnSpc>
                <a:spcPct val="14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表现：</a:t>
            </a:r>
          </a:p>
          <a:p>
            <a:pPr algn="l">
              <a:lnSpc>
                <a:spcPct val="14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①耕地面积不断扩大，粮食产量提高</a:t>
            </a:r>
          </a:p>
          <a:p>
            <a:pPr algn="l">
              <a:lnSpc>
                <a:spcPct val="14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②经济作物的种植面积不断扩大，农产品的商品化程度日益提高</a:t>
            </a:r>
          </a:p>
          <a:p>
            <a:pPr algn="l">
              <a:lnSpc>
                <a:spcPct val="14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③高产作物引进并广泛种植（玉米、甘薯、花生）</a:t>
            </a:r>
          </a:p>
          <a:p>
            <a:pPr algn="l">
              <a:lnSpc>
                <a:spcPct val="14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影响：有利于社会的稳定和繁荣</a:t>
            </a:r>
          </a:p>
        </p:txBody>
      </p:sp>
    </p:spTree>
  </p:cSld>
  <p:clrMapOvr>
    <a:masterClrMapping/>
  </p:clrMapOvr>
  <p:transition spd="slow">
    <p:fad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635" y="0"/>
            <a:ext cx="12193270" cy="6857365"/>
          </a:xfrm>
          <a:prstGeom prst="rect">
            <a:avLst/>
          </a:prstGeom>
          <a:noFill/>
        </p:spPr>
        <p:txBody>
          <a:bodyPr wrap="square" rtlCol="0" anchor="t">
            <a:noAutofit/>
          </a:bodyPr>
          <a:lstStyle/>
          <a:p>
            <a:pPr algn="l">
              <a:lnSpc>
                <a:spcPct val="140000"/>
              </a:lnSpc>
            </a:pPr>
            <a:r>
              <a:rPr lang="en-US" altLang="zh-CN" sz="2800" b="1" spc="300" dirty="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2.</a:t>
            </a:r>
            <a:r>
              <a:rPr lang="zh-CN" altLang="en-US" sz="2800" b="1" spc="300" dirty="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明清时期手工业的发展特点？行业情况？生产组织形式的变化？</a:t>
            </a:r>
          </a:p>
          <a:p>
            <a:pPr algn="l">
              <a:lnSpc>
                <a:spcPct val="140000"/>
              </a:lnSpc>
            </a:pPr>
            <a:r>
              <a:rPr lang="zh-CN" altLang="en-US" sz="2800" b="1" spc="300" dirty="0" smtClean="0">
                <a:solidFill>
                  <a:srgbClr val="FF0000"/>
                </a:solidFill>
                <a:effectLst/>
                <a:latin typeface="楷体" panose="02010609060101010101" charset="-122"/>
                <a:ea typeface="楷体" panose="02010609060101010101" charset="-122"/>
                <a:cs typeface="华文中宋" panose="02010600040101010101" charset="-122"/>
                <a:sym typeface="+mn-ea"/>
              </a:rPr>
              <a:t>特点：传统手工业技术领先；生产规模宏大；分类精细</a:t>
            </a:r>
          </a:p>
          <a:p>
            <a:pPr algn="l">
              <a:lnSpc>
                <a:spcPct val="140000"/>
              </a:lnSpc>
            </a:pPr>
            <a:r>
              <a:rPr lang="zh-CN" altLang="en-US" sz="2800" b="1" spc="300" dirty="0" smtClean="0">
                <a:solidFill>
                  <a:srgbClr val="FF0000"/>
                </a:solidFill>
                <a:effectLst/>
                <a:latin typeface="楷体" panose="02010609060101010101" charset="-122"/>
                <a:ea typeface="楷体" panose="02010609060101010101" charset="-122"/>
                <a:cs typeface="华文中宋" panose="02010600040101010101" charset="-122"/>
                <a:sym typeface="+mn-ea"/>
              </a:rPr>
              <a:t>纺织业：松江是棉纺织业中心，苏州是丝织业中心</a:t>
            </a:r>
          </a:p>
          <a:p>
            <a:pPr algn="l">
              <a:lnSpc>
                <a:spcPct val="140000"/>
              </a:lnSpc>
            </a:pPr>
            <a:r>
              <a:rPr lang="zh-CN" altLang="en-US" sz="2800" b="1" spc="300" dirty="0" smtClean="0">
                <a:solidFill>
                  <a:srgbClr val="FF0000"/>
                </a:solidFill>
                <a:effectLst/>
                <a:latin typeface="楷体" panose="02010609060101010101" charset="-122"/>
                <a:ea typeface="楷体" panose="02010609060101010101" charset="-122"/>
                <a:cs typeface="华文中宋" panose="02010600040101010101" charset="-122"/>
                <a:sym typeface="+mn-ea"/>
              </a:rPr>
              <a:t>制瓷业：景德镇是制瓷中心</a:t>
            </a:r>
          </a:p>
          <a:p>
            <a:pPr algn="l">
              <a:lnSpc>
                <a:spcPct val="140000"/>
              </a:lnSpc>
            </a:pPr>
            <a:r>
              <a:rPr lang="zh-CN" altLang="en-US" sz="2800" b="1" spc="300" dirty="0" smtClean="0">
                <a:solidFill>
                  <a:srgbClr val="FF0000"/>
                </a:solidFill>
                <a:effectLst/>
                <a:latin typeface="楷体" panose="02010609060101010101" charset="-122"/>
                <a:ea typeface="楷体" panose="02010609060101010101" charset="-122"/>
                <a:cs typeface="华文中宋" panose="02010600040101010101" charset="-122"/>
                <a:sym typeface="+mn-ea"/>
              </a:rPr>
              <a:t>生产组织形式：雇用自由劳动力进行生产的手工工场出现并</a:t>
            </a:r>
            <a:r>
              <a:rPr lang="zh-CN" altLang="en-US" sz="2800" b="1" spc="300" dirty="0" smtClean="0">
                <a:solidFill>
                  <a:srgbClr val="FF0000"/>
                </a:solidFill>
                <a:effectLst/>
                <a:latin typeface="楷体" panose="02010609060101010101" charset="-122"/>
                <a:ea typeface="楷体" panose="02010609060101010101" charset="-122"/>
                <a:cs typeface="华文中宋" panose="02010600040101010101" charset="-122"/>
                <a:sym typeface="+mn-ea"/>
              </a:rPr>
              <a:t>发展（机户出资，织工出力</a:t>
            </a:r>
            <a:r>
              <a:rPr lang="en-US" altLang="zh-CN" sz="2800" b="1" spc="300" dirty="0" smtClean="0">
                <a:solidFill>
                  <a:srgbClr val="FF0000"/>
                </a:solidFill>
                <a:effectLst/>
                <a:latin typeface="楷体" panose="02010609060101010101" charset="-122"/>
                <a:ea typeface="楷体" panose="02010609060101010101" charset="-122"/>
                <a:cs typeface="华文中宋" panose="02010600040101010101" charset="-122"/>
                <a:sym typeface="+mn-ea"/>
              </a:rPr>
              <a:t>——</a:t>
            </a:r>
            <a:r>
              <a:rPr lang="zh-CN" altLang="en-US" sz="2800" b="1" spc="300" dirty="0" smtClean="0">
                <a:solidFill>
                  <a:srgbClr val="FF0000"/>
                </a:solidFill>
                <a:effectLst/>
                <a:latin typeface="楷体" panose="02010609060101010101" charset="-122"/>
                <a:ea typeface="楷体" panose="02010609060101010101" charset="-122"/>
                <a:cs typeface="华文中宋" panose="02010600040101010101" charset="-122"/>
                <a:sym typeface="+mn-ea"/>
              </a:rPr>
              <a:t>资本主义萌芽出现）</a:t>
            </a:r>
            <a:endParaRPr lang="zh-CN" altLang="en-US" sz="2800" b="1" spc="300" dirty="0" smtClean="0">
              <a:solidFill>
                <a:srgbClr val="FF0000"/>
              </a:solidFill>
              <a:effectLst/>
              <a:latin typeface="楷体" panose="02010609060101010101" charset="-122"/>
              <a:ea typeface="楷体" panose="02010609060101010101" charset="-122"/>
              <a:cs typeface="华文中宋" panose="02010600040101010101" charset="-122"/>
              <a:sym typeface="+mn-ea"/>
            </a:endParaRPr>
          </a:p>
          <a:p>
            <a:pPr algn="l">
              <a:lnSpc>
                <a:spcPct val="140000"/>
              </a:lnSpc>
            </a:pPr>
            <a:r>
              <a:rPr lang="en-US" altLang="zh-CN" sz="2800" b="1" spc="300" dirty="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3.</a:t>
            </a:r>
            <a:r>
              <a:rPr lang="zh-CN" altLang="en-US" sz="2800" b="1" spc="300" dirty="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明清时期商业的发展情况？</a:t>
            </a:r>
          </a:p>
          <a:p>
            <a:pPr algn="l">
              <a:lnSpc>
                <a:spcPct val="140000"/>
              </a:lnSpc>
            </a:pPr>
            <a:r>
              <a:rPr lang="zh-CN" altLang="en-US" sz="2800" b="1" spc="300" dirty="0" smtClean="0">
                <a:solidFill>
                  <a:srgbClr val="FF0000"/>
                </a:solidFill>
                <a:effectLst/>
                <a:latin typeface="楷体" panose="02010609060101010101" charset="-122"/>
                <a:ea typeface="楷体" panose="02010609060101010101" charset="-122"/>
                <a:cs typeface="华文中宋" panose="02010600040101010101" charset="-122"/>
                <a:sym typeface="+mn-ea"/>
              </a:rPr>
              <a:t>①国内形成了区域性乃至全国性的商业网络</a:t>
            </a:r>
          </a:p>
          <a:p>
            <a:pPr algn="l">
              <a:lnSpc>
                <a:spcPct val="140000"/>
              </a:lnSpc>
            </a:pPr>
            <a:r>
              <a:rPr lang="zh-CN" altLang="en-US" sz="2800" b="1" spc="300" dirty="0" smtClean="0">
                <a:solidFill>
                  <a:srgbClr val="FF0000"/>
                </a:solidFill>
                <a:effectLst/>
                <a:latin typeface="楷体" panose="02010609060101010101" charset="-122"/>
                <a:ea typeface="楷体" panose="02010609060101010101" charset="-122"/>
                <a:cs typeface="华文中宋" panose="02010600040101010101" charset="-122"/>
                <a:sym typeface="+mn-ea"/>
              </a:rPr>
              <a:t>②出现了一些具有地域特色的商帮（如晋商、徽商）</a:t>
            </a:r>
          </a:p>
          <a:p>
            <a:pPr algn="l">
              <a:lnSpc>
                <a:spcPct val="140000"/>
              </a:lnSpc>
            </a:pPr>
            <a:r>
              <a:rPr lang="zh-CN" altLang="en-US" sz="2800" b="1" spc="300" dirty="0" smtClean="0">
                <a:solidFill>
                  <a:srgbClr val="FF0000"/>
                </a:solidFill>
                <a:effectLst/>
                <a:latin typeface="楷体" panose="02010609060101010101" charset="-122"/>
                <a:ea typeface="楷体" panose="02010609060101010101" charset="-122"/>
                <a:cs typeface="华文中宋" panose="02010600040101010101" charset="-122"/>
                <a:sym typeface="+mn-ea"/>
              </a:rPr>
              <a:t>③大量白银流入中国，白银成为百姓缴纳赋税的货币，中国成为全球经济体系中的重要一环。</a:t>
            </a:r>
          </a:p>
          <a:p>
            <a:pPr algn="l">
              <a:lnSpc>
                <a:spcPct val="140000"/>
              </a:lnSpc>
            </a:pPr>
            <a:endParaRPr lang="zh-CN" altLang="en-US" sz="2800" b="1" spc="300" dirty="0" smtClean="0">
              <a:solidFill>
                <a:srgbClr val="FF0000"/>
              </a:solidFill>
              <a:effectLst/>
              <a:latin typeface="楷体" panose="02010609060101010101" charset="-122"/>
              <a:ea typeface="楷体" panose="02010609060101010101" charset="-122"/>
              <a:cs typeface="华文中宋" panose="02010600040101010101" charset="-122"/>
              <a:sym typeface="+mn-ea"/>
            </a:endParaRP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0" y="0"/>
            <a:ext cx="12192635" cy="6857365"/>
          </a:xfrm>
          <a:prstGeom prst="rect">
            <a:avLst/>
          </a:prstGeom>
          <a:noFill/>
        </p:spPr>
        <p:txBody>
          <a:bodyPr wrap="square" rtlCol="0" anchor="t">
            <a:noAutofit/>
          </a:bodyPr>
          <a:lstStyle/>
          <a:p>
            <a:pPr>
              <a:lnSpc>
                <a:spcPct val="150000"/>
              </a:lnSpc>
            </a:pPr>
            <a:r>
              <a:rPr lang="en-US" altLang="zh-CN" sz="2800" b="1">
                <a:solidFill>
                  <a:schemeClr val="tx2"/>
                </a:solidFill>
                <a:latin typeface="华文中宋" panose="02010600040101010101" charset="-122"/>
                <a:ea typeface="华文中宋" panose="02010600040101010101" charset="-122"/>
                <a:cs typeface="华文中宋" panose="02010600040101010101" charset="-122"/>
              </a:rPr>
              <a:t>4.</a:t>
            </a:r>
            <a:r>
              <a:rPr lang="zh-CN" altLang="en-US" sz="2800" b="1">
                <a:solidFill>
                  <a:schemeClr val="tx2"/>
                </a:solidFill>
                <a:latin typeface="华文中宋" panose="02010600040101010101" charset="-122"/>
                <a:ea typeface="华文中宋" panose="02010600040101010101" charset="-122"/>
                <a:cs typeface="华文中宋" panose="02010600040101010101" charset="-122"/>
              </a:rPr>
              <a:t>清朝人口数量有很大增长的原因是什么？有什么影响？</a:t>
            </a:r>
            <a:r>
              <a:rPr lang="en-US" altLang="en-US" sz="2800" b="1">
                <a:solidFill>
                  <a:schemeClr val="tx2"/>
                </a:solidFill>
                <a:latin typeface="华文中宋" panose="02010600040101010101" charset="-122"/>
                <a:ea typeface="华文中宋" panose="02010600040101010101" charset="-122"/>
                <a:cs typeface="华文中宋" panose="02010600040101010101" charset="-122"/>
              </a:rPr>
              <a:t> </a:t>
            </a:r>
            <a:r>
              <a:rPr lang="en-US" altLang="zh-CN" sz="2800" b="1">
                <a:solidFill>
                  <a:schemeClr val="tx2"/>
                </a:solidFill>
                <a:latin typeface="华文中宋" panose="02010600040101010101" charset="-122"/>
                <a:ea typeface="华文中宋" panose="02010600040101010101" charset="-122"/>
                <a:cs typeface="华文中宋" panose="02010600040101010101" charset="-122"/>
              </a:rPr>
              <a:t>   </a:t>
            </a:r>
          </a:p>
          <a:p>
            <a:pPr>
              <a:lnSpc>
                <a:spcPct val="150000"/>
              </a:lnSpc>
            </a:pPr>
            <a:r>
              <a:rPr lang="zh-CN" altLang="en-US" sz="2800" b="1">
                <a:solidFill>
                  <a:srgbClr val="FF0000"/>
                </a:solidFill>
                <a:latin typeface="楷体" panose="02010609060101010101" charset="-122"/>
                <a:ea typeface="楷体" panose="02010609060101010101" charset="-122"/>
                <a:cs typeface="楷体" panose="02010609060101010101" charset="-122"/>
              </a:rPr>
              <a:t>原因：</a:t>
            </a:r>
          </a:p>
          <a:p>
            <a:pPr>
              <a:lnSpc>
                <a:spcPct val="150000"/>
              </a:lnSpc>
            </a:pPr>
            <a:r>
              <a:rPr lang="zh-CN" altLang="en-US" sz="2800" b="1">
                <a:solidFill>
                  <a:srgbClr val="FF0000"/>
                </a:solidFill>
                <a:latin typeface="楷体" panose="02010609060101010101" charset="-122"/>
                <a:ea typeface="楷体" panose="02010609060101010101" charset="-122"/>
                <a:cs typeface="楷体" panose="02010609060101010101" charset="-122"/>
              </a:rPr>
              <a:t>①清朝前期社会经济恢复发展，国力增强，社会安定。</a:t>
            </a:r>
          </a:p>
          <a:p>
            <a:pPr>
              <a:lnSpc>
                <a:spcPct val="150000"/>
              </a:lnSpc>
            </a:pPr>
            <a:r>
              <a:rPr lang="zh-CN" altLang="en-US" sz="2800" b="1">
                <a:solidFill>
                  <a:srgbClr val="FF0000"/>
                </a:solidFill>
                <a:latin typeface="楷体" panose="02010609060101010101" charset="-122"/>
                <a:ea typeface="楷体" panose="02010609060101010101" charset="-122"/>
                <a:cs typeface="楷体" panose="02010609060101010101" charset="-122"/>
              </a:rPr>
              <a:t>②康熙、雍正时期丁税改革的促进作用</a:t>
            </a:r>
          </a:p>
          <a:p>
            <a:pPr>
              <a:lnSpc>
                <a:spcPct val="150000"/>
              </a:lnSpc>
            </a:pPr>
            <a:r>
              <a:rPr lang="zh-CN" altLang="en-US" sz="2800" b="1">
                <a:solidFill>
                  <a:srgbClr val="FF0000"/>
                </a:solidFill>
                <a:latin typeface="楷体" panose="02010609060101010101" charset="-122"/>
                <a:ea typeface="楷体" panose="02010609060101010101" charset="-122"/>
                <a:cs typeface="楷体" panose="02010609060101010101" charset="-122"/>
              </a:rPr>
              <a:t>影响：</a:t>
            </a:r>
          </a:p>
          <a:p>
            <a:pPr>
              <a:lnSpc>
                <a:spcPct val="150000"/>
              </a:lnSpc>
            </a:pPr>
            <a:r>
              <a:rPr lang="en-US" altLang="en-US" sz="2800" b="1">
                <a:solidFill>
                  <a:srgbClr val="FF0000"/>
                </a:solidFill>
                <a:latin typeface="楷体" panose="02010609060101010101" charset="-122"/>
                <a:ea typeface="楷体" panose="02010609060101010101" charset="-122"/>
                <a:cs typeface="楷体" panose="02010609060101010101" charset="-122"/>
              </a:rPr>
              <a:t>①</a:t>
            </a:r>
            <a:r>
              <a:rPr lang="zh-CN" altLang="en-US" sz="2800" b="1">
                <a:solidFill>
                  <a:srgbClr val="FF0000"/>
                </a:solidFill>
                <a:latin typeface="楷体" panose="02010609060101010101" charset="-122"/>
                <a:ea typeface="楷体" panose="02010609060101010101" charset="-122"/>
                <a:cs typeface="楷体" panose="02010609060101010101" charset="-122"/>
              </a:rPr>
              <a:t>中原地区人地矛盾逐渐突出；</a:t>
            </a:r>
          </a:p>
          <a:p>
            <a:pPr>
              <a:lnSpc>
                <a:spcPct val="150000"/>
              </a:lnSpc>
            </a:pPr>
            <a:r>
              <a:rPr lang="en-US" altLang="en-US" sz="2800" b="1">
                <a:solidFill>
                  <a:srgbClr val="FF0000"/>
                </a:solidFill>
                <a:latin typeface="楷体" panose="02010609060101010101" charset="-122"/>
                <a:ea typeface="楷体" panose="02010609060101010101" charset="-122"/>
                <a:cs typeface="楷体" panose="02010609060101010101" charset="-122"/>
              </a:rPr>
              <a:t>②</a:t>
            </a:r>
            <a:r>
              <a:rPr lang="zh-CN" altLang="en-US" sz="2800" b="1">
                <a:solidFill>
                  <a:srgbClr val="FF0000"/>
                </a:solidFill>
                <a:latin typeface="楷体" panose="02010609060101010101" charset="-122"/>
                <a:ea typeface="楷体" panose="02010609060101010101" charset="-122"/>
                <a:cs typeface="楷体" panose="02010609060101010101" charset="-122"/>
              </a:rPr>
              <a:t>森林遭到破坏，水土流失严重，地力下降；</a:t>
            </a:r>
          </a:p>
          <a:p>
            <a:pPr>
              <a:lnSpc>
                <a:spcPct val="150000"/>
              </a:lnSpc>
            </a:pPr>
            <a:r>
              <a:rPr lang="en-US" altLang="en-US" sz="2800" b="1">
                <a:solidFill>
                  <a:srgbClr val="FF0000"/>
                </a:solidFill>
                <a:latin typeface="楷体" panose="02010609060101010101" charset="-122"/>
                <a:ea typeface="楷体" panose="02010609060101010101" charset="-122"/>
                <a:cs typeface="楷体" panose="02010609060101010101" charset="-122"/>
              </a:rPr>
              <a:t>③</a:t>
            </a:r>
            <a:r>
              <a:rPr lang="zh-CN" altLang="en-US" sz="2800" b="1">
                <a:solidFill>
                  <a:srgbClr val="FF0000"/>
                </a:solidFill>
                <a:latin typeface="楷体" panose="02010609060101010101" charset="-122"/>
                <a:ea typeface="楷体" panose="02010609060101010101" charset="-122"/>
                <a:cs typeface="楷体" panose="02010609060101010101" charset="-122"/>
              </a:rPr>
              <a:t>庞大的人口也造成了社会压力，影响了经济的持续发展。</a:t>
            </a:r>
          </a:p>
          <a:p>
            <a:pPr>
              <a:lnSpc>
                <a:spcPct val="150000"/>
              </a:lnSpc>
            </a:pPr>
            <a:r>
              <a:rPr lang="zh-CN" altLang="en-US" sz="2800" b="1">
                <a:solidFill>
                  <a:srgbClr val="FF0000"/>
                </a:solidFill>
                <a:latin typeface="楷体" panose="02010609060101010101" charset="-122"/>
                <a:ea typeface="楷体" panose="02010609060101010101" charset="-122"/>
                <a:cs typeface="楷体" panose="02010609060101010101" charset="-122"/>
              </a:rPr>
              <a:t>④大量人口流向边疆地区，极大促进了边疆的社会繁荣（积极</a:t>
            </a:r>
            <a:r>
              <a:rPr lang="en-US" altLang="zh-CN" sz="2800" b="1">
                <a:solidFill>
                  <a:srgbClr val="FF0000"/>
                </a:solidFill>
                <a:latin typeface="楷体" panose="02010609060101010101" charset="-122"/>
                <a:ea typeface="楷体" panose="02010609060101010101" charset="-122"/>
                <a:cs typeface="楷体" panose="02010609060101010101" charset="-122"/>
              </a:rPr>
              <a:t>)</a:t>
            </a: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3" name="文本框 2"/>
          <p:cNvSpPr txBox="1"/>
          <p:nvPr/>
        </p:nvSpPr>
        <p:spPr>
          <a:xfrm>
            <a:off x="635" y="0"/>
            <a:ext cx="12192000" cy="6858000"/>
          </a:xfrm>
          <a:prstGeom prst="rect">
            <a:avLst/>
          </a:prstGeom>
          <a:noFill/>
        </p:spPr>
        <p:txBody>
          <a:bodyPr wrap="square" rtlCol="0" anchor="t">
            <a:noAutofit/>
          </a:bodyPr>
          <a:lstStyle/>
          <a:p>
            <a:pPr algn="ctr">
              <a:lnSpc>
                <a:spcPct val="130000"/>
              </a:lnSpc>
            </a:pP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第</a:t>
            </a: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21</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课</a:t>
            </a: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 </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明清时期的科技与文化</a:t>
            </a:r>
          </a:p>
          <a:p>
            <a:pPr algn="l">
              <a:lnSpc>
                <a:spcPct val="13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1.</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明朝时期的科技名著有哪些？作者是谁</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医学：李时珍《本草纲目》</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农学：徐光启《农政全书》</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农手：宋应星《天工开物》，被誉为</a:t>
            </a:r>
            <a:r>
              <a:rPr lang="en-US" altLang="zh-CN"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a:t>
            </a: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中国</a:t>
            </a:r>
            <a:r>
              <a:rPr lang="en-US" altLang="zh-CN"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17</a:t>
            </a: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世纪的工艺百科全书</a:t>
            </a:r>
            <a:r>
              <a:rPr lang="en-US" altLang="zh-CN"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a:t>
            </a:r>
            <a:endPar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endParaRPr>
          </a:p>
          <a:p>
            <a:pPr algn="l">
              <a:lnSpc>
                <a:spcPct val="13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2.</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明长城的修建的目的？起止点？</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目的：为了防御北方蒙古族南扰</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起止点：东起鸭绿江，西至嘉峪关</a:t>
            </a:r>
            <a:endParaRPr lang="en-US" altLang="zh-CN" sz="2800" b="1" spc="300" smtClean="0">
              <a:solidFill>
                <a:schemeClr val="accent1"/>
              </a:solidFill>
              <a:effectLst/>
              <a:latin typeface="华文中宋" panose="02010600040101010101" charset="-122"/>
              <a:ea typeface="华文中宋" panose="02010600040101010101" charset="-122"/>
              <a:cs typeface="华文中宋" panose="02010600040101010101" charset="-122"/>
              <a:sym typeface="+mn-ea"/>
            </a:endParaRPr>
          </a:p>
          <a:p>
            <a:pPr algn="l">
              <a:lnSpc>
                <a:spcPct val="13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3.</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北京城的布局特点？</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特点：平面呈凸字形，由一条中轴线纵贯南北，对称展开</a:t>
            </a:r>
          </a:p>
          <a:p>
            <a:pPr algn="l">
              <a:lnSpc>
                <a:spcPct val="13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4.</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世界最为雄伟壮丽的皇家建筑群是什么？</a:t>
            </a:r>
            <a:r>
              <a:rPr lang="en-US" altLang="en-US" sz="2800" b="1" spc="300" smtClean="0">
                <a:solidFill>
                  <a:srgbClr val="FF0000"/>
                </a:solidFill>
                <a:effectLst/>
                <a:latin typeface="华文中宋" panose="02010600040101010101" charset="-122"/>
                <a:ea typeface="华文中宋" panose="02010600040101010101" charset="-122"/>
                <a:cs typeface="华文中宋" panose="02010600040101010101" charset="-122"/>
                <a:sym typeface="+mn-ea"/>
              </a:rPr>
              <a:t> </a:t>
            </a:r>
          </a:p>
          <a:p>
            <a:pPr algn="l">
              <a:lnSpc>
                <a:spcPct val="13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紫禁城</a:t>
            </a:r>
          </a:p>
        </p:txBody>
      </p:sp>
    </p:spTree>
  </p:cSld>
  <p:clrMapOvr>
    <a:masterClrMapping/>
  </p:clrMapOvr>
  <p:transition spd="slow">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12192000" cy="6858000"/>
          </a:xfrm>
          <a:prstGeom prst="rect">
            <a:avLst/>
          </a:prstGeom>
          <a:noFill/>
        </p:spPr>
        <p:txBody>
          <a:bodyPr wrap="square" rtlCol="0" anchor="t">
            <a:noAutofit/>
          </a:bodyPr>
          <a:lstStyle/>
          <a:p>
            <a:pPr algn="l">
              <a:lnSpc>
                <a:spcPct val="15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5.</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明清的思想家及其主张？</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明中朝：</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王守仁，认为心是万物的主宰，提倡</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心即理</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知行合一</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和</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致良知</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p>
          <a:p>
            <a:pPr algn="l">
              <a:lnSpc>
                <a:spcPct val="15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明末清初：</a:t>
            </a:r>
          </a:p>
          <a:p>
            <a:pPr algn="l">
              <a:lnSpc>
                <a:spcPct val="150000"/>
              </a:lnSpc>
            </a:pPr>
            <a:r>
              <a:rPr lang="en-US"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①</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黄宗羲，反对君主专制制度，称</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君为天下之大害者</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p>
          <a:p>
            <a:pPr algn="l">
              <a:lnSpc>
                <a:spcPct val="150000"/>
              </a:lnSpc>
            </a:pPr>
            <a:r>
              <a:rPr lang="en-US"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②</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顾炎武，把</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亡国</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与</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亡天下</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作区分，认为改朝换代是亡国，文化沉沦是亡天下，故</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保天下者，匹夫之贱与有责焉耳矣</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a:t>
            </a:r>
          </a:p>
          <a:p>
            <a:pPr algn="l">
              <a:lnSpc>
                <a:spcPct val="150000"/>
              </a:lnSpc>
            </a:pPr>
            <a:r>
              <a:rPr lang="en-US"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③</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王夫之，认为社会是发展、进化的，不能泥古不化、厚古薄今。</a:t>
            </a:r>
            <a:endParaRPr lang="zh-CN" altLang="en-US" sz="2800" b="1" spc="300" smtClean="0">
              <a:solidFill>
                <a:srgbClr val="FF0000"/>
              </a:solidFill>
              <a:effectLst/>
              <a:latin typeface="华文中宋" panose="02010600040101010101" charset="-122"/>
              <a:ea typeface="华文中宋" panose="02010600040101010101" charset="-122"/>
              <a:cs typeface="华文中宋" panose="02010600040101010101" charset="-122"/>
              <a:sym typeface="+mn-ea"/>
            </a:endParaRPr>
          </a:p>
        </p:txBody>
      </p:sp>
    </p:spTree>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0239375" y="8262620"/>
            <a:ext cx="842645" cy="118110"/>
          </a:xfrm>
          <a:prstGeom prst="rect">
            <a:avLst/>
          </a:prstGeom>
          <a:noFill/>
        </p:spPr>
        <p:txBody>
          <a:bodyPr vert="eaVert" wrap="square" rtlCol="0">
            <a:spAutoFit/>
          </a:bodyPr>
          <a:lstStyle/>
          <a:p>
            <a:pPr algn="ctr">
              <a:lnSpc>
                <a:spcPct val="150000"/>
              </a:lnSpc>
            </a:pPr>
            <a:endParaRPr lang="zh-CN" altLang="en-US" sz="2800"/>
          </a:p>
        </p:txBody>
      </p:sp>
      <p:sp>
        <p:nvSpPr>
          <p:cNvPr id="3" name="文本框 2"/>
          <p:cNvSpPr txBox="1"/>
          <p:nvPr/>
        </p:nvSpPr>
        <p:spPr>
          <a:xfrm>
            <a:off x="-635" y="0"/>
            <a:ext cx="12193270" cy="6857365"/>
          </a:xfrm>
          <a:prstGeom prst="rect">
            <a:avLst/>
          </a:prstGeom>
          <a:noFill/>
        </p:spPr>
        <p:txBody>
          <a:bodyPr wrap="square" rtlCol="0" anchor="t">
            <a:noAutofit/>
          </a:bodyPr>
          <a:lstStyle/>
          <a:p>
            <a:pPr algn="l">
              <a:lnSpc>
                <a:spcPct val="14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6.</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明清时期的</a:t>
            </a: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四大名著</a:t>
            </a: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及其作者和地位分别是？</a:t>
            </a:r>
          </a:p>
          <a:p>
            <a:pPr algn="l">
              <a:lnSpc>
                <a:spcPct val="14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《三国演义》，罗贯中</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 </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，我国最早的一部长篇历史小说。</a:t>
            </a:r>
          </a:p>
          <a:p>
            <a:pPr algn="l">
              <a:lnSpc>
                <a:spcPct val="14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《水浒传》，施耐庵</a:t>
            </a:r>
            <a:r>
              <a:rPr lang="en-US" altLang="zh-CN" sz="2800" b="1" spc="300" smtClean="0">
                <a:solidFill>
                  <a:srgbClr val="FF0000"/>
                </a:solidFill>
                <a:effectLst/>
                <a:latin typeface="楷体" panose="02010609060101010101" charset="-122"/>
                <a:ea typeface="楷体" panose="02010609060101010101" charset="-122"/>
                <a:cs typeface="楷体" panose="02010609060101010101" charset="-122"/>
                <a:sym typeface="+mn-ea"/>
              </a:rPr>
              <a:t> </a:t>
            </a: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，我国第一部以农民起义为题材的长篇小说。</a:t>
            </a:r>
          </a:p>
          <a:p>
            <a:pPr algn="l">
              <a:lnSpc>
                <a:spcPct val="14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《西游记》，吴承恩，一部富于浪漫主义色彩神话小说。</a:t>
            </a:r>
          </a:p>
          <a:p>
            <a:pPr algn="l">
              <a:lnSpc>
                <a:spcPct val="140000"/>
              </a:lnSpc>
            </a:pPr>
            <a:r>
              <a:rPr lang="zh-CN" altLang="en-US" sz="2800" b="1" spc="300" smtClean="0">
                <a:solidFill>
                  <a:srgbClr val="FF0000"/>
                </a:solidFill>
                <a:effectLst/>
                <a:latin typeface="楷体" panose="02010609060101010101" charset="-122"/>
                <a:ea typeface="楷体" panose="02010609060101010101" charset="-122"/>
                <a:cs typeface="楷体" panose="02010609060101010101" charset="-122"/>
                <a:sym typeface="+mn-ea"/>
              </a:rPr>
              <a:t>《红楼梦》，曹雪芹，我国古典小说的高峰。</a:t>
            </a:r>
            <a:endParaRPr lang="en-US" altLang="zh-CN" sz="2800" b="1" spc="300" smtClean="0">
              <a:solidFill>
                <a:schemeClr val="accent1"/>
              </a:solidFill>
              <a:effectLst/>
              <a:latin typeface="华文中宋" panose="02010600040101010101" charset="-122"/>
              <a:ea typeface="华文中宋" panose="02010600040101010101" charset="-122"/>
              <a:cs typeface="华文中宋" panose="02010600040101010101" charset="-122"/>
              <a:sym typeface="+mn-ea"/>
            </a:endParaRPr>
          </a:p>
          <a:p>
            <a:pPr algn="l">
              <a:lnSpc>
                <a:spcPct val="14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7.</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昆曲的代表作有哪些？</a:t>
            </a:r>
          </a:p>
          <a:p>
            <a:pPr algn="l">
              <a:lnSpc>
                <a:spcPct val="14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汤显祖创作的《牡丹亭》；</a:t>
            </a:r>
          </a:p>
          <a:p>
            <a:pPr algn="l">
              <a:lnSpc>
                <a:spcPct val="14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洪昇的《长生殿》；</a:t>
            </a:r>
          </a:p>
          <a:p>
            <a:pPr algn="l">
              <a:lnSpc>
                <a:spcPct val="14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孔尚任的《桃花扇》</a:t>
            </a:r>
          </a:p>
          <a:p>
            <a:pPr algn="l">
              <a:lnSpc>
                <a:spcPct val="140000"/>
              </a:lnSpc>
            </a:pPr>
            <a:r>
              <a:rPr lang="en-US" altLang="zh-CN"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8.</a:t>
            </a:r>
            <a:r>
              <a:rPr lang="zh-CN" altLang="en-US" sz="2800" b="1" spc="300" smtClean="0">
                <a:solidFill>
                  <a:schemeClr val="tx2"/>
                </a:solidFill>
                <a:effectLst/>
                <a:latin typeface="华文中宋" panose="02010600040101010101" charset="-122"/>
                <a:ea typeface="华文中宋" panose="02010600040101010101" charset="-122"/>
                <a:cs typeface="华文中宋" panose="02010600040101010101" charset="-122"/>
                <a:sym typeface="+mn-ea"/>
              </a:rPr>
              <a:t>徽调不断吸收地方戏的优点逐渐形成一种新的剧种叫什么？</a:t>
            </a:r>
          </a:p>
          <a:p>
            <a:pPr algn="l">
              <a:lnSpc>
                <a:spcPct val="140000"/>
              </a:lnSpc>
            </a:pPr>
            <a:r>
              <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rPr>
              <a:t>京剧</a:t>
            </a:r>
          </a:p>
          <a:p>
            <a:pPr algn="l">
              <a:lnSpc>
                <a:spcPct val="150000"/>
              </a:lnSpc>
            </a:pPr>
            <a:endParaRPr lang="zh-CN" altLang="en-US" sz="2800" b="1" spc="300" smtClean="0">
              <a:solidFill>
                <a:srgbClr val="FF0000"/>
              </a:solidFill>
              <a:effectLst/>
              <a:latin typeface="楷体" panose="02010609060101010101" charset="-122"/>
              <a:ea typeface="楷体" panose="02010609060101010101" charset="-122"/>
              <a:cs typeface="华文中宋" panose="02010600040101010101" charset="-122"/>
              <a:sym typeface="+mn-ea"/>
            </a:endParaRPr>
          </a:p>
        </p:txBody>
      </p:sp>
    </p:spTree>
  </p:cSld>
  <p:clrMapOvr>
    <a:masterClrMapping/>
  </p:clrMapOvr>
  <p:transition spd="slow">
    <p:fad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COMMONDATA" val="eyJoZGlkIjoiMjVjMGMwMTRiMjBjZmQ4NjgyZWUxN2IzNDZhMjIzNmYifQ=="/>
  <p:tag name="RESOURCE_RECORD_KEY" val="{&quot;13&quot;:[4364954]}"/>
</p:tagLst>
</file>

<file path=ppt/tags/tag2.xml><?xml version="1.0" encoding="utf-8"?>
<p:tagLst xmlns:a="http://schemas.openxmlformats.org/drawingml/2006/main" xmlns:r="http://schemas.openxmlformats.org/officeDocument/2006/relationships"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4.xml><?xml version="1.0" encoding="utf-8"?>
<p:tagLst xmlns:a="http://schemas.openxmlformats.org/drawingml/2006/main" xmlns:r="http://schemas.openxmlformats.org/officeDocument/2006/relationships" xmlns:p="http://schemas.openxmlformats.org/presentationml/2006/main">
  <p:tag name="AS_UNIQUEID" val="15995"/>
</p:tagLst>
</file>

<file path=ppt/tags/tag65.xml><?xml version="1.0" encoding="utf-8"?>
<p:tagLst xmlns:a="http://schemas.openxmlformats.org/drawingml/2006/main" xmlns:r="http://schemas.openxmlformats.org/officeDocument/2006/relationships" xmlns:p="http://schemas.openxmlformats.org/presentationml/2006/main">
  <p:tag name="AS_UNIQUEID" val="15995"/>
</p:tagLst>
</file>

<file path=ppt/tags/tag66.xml><?xml version="1.0" encoding="utf-8"?>
<p:tagLst xmlns:a="http://schemas.openxmlformats.org/drawingml/2006/main" xmlns:r="http://schemas.openxmlformats.org/officeDocument/2006/relationships" xmlns:p="http://schemas.openxmlformats.org/presentationml/2006/main">
  <p:tag name="AS_UNIQUEID" val="15995"/>
</p:tagLst>
</file>

<file path=ppt/tags/tag67.xml><?xml version="1.0" encoding="utf-8"?>
<p:tagLst xmlns:a="http://schemas.openxmlformats.org/drawingml/2006/main" xmlns:r="http://schemas.openxmlformats.org/officeDocument/2006/relationships" xmlns:p="http://schemas.openxmlformats.org/presentationml/2006/main">
  <p:tag name="AS_UNIQUEID" val="15995"/>
</p:tagLst>
</file>

<file path=ppt/tags/tag68.xml><?xml version="1.0" encoding="utf-8"?>
<p:tagLst xmlns:a="http://schemas.openxmlformats.org/drawingml/2006/main" xmlns:r="http://schemas.openxmlformats.org/officeDocument/2006/relationships" xmlns:p="http://schemas.openxmlformats.org/presentationml/2006/main">
  <p:tag name="AS_UNIQUEID" val="15995"/>
</p:tagLst>
</file>

<file path=ppt/tags/tag69.xml><?xml version="1.0" encoding="utf-8"?>
<p:tagLst xmlns:a="http://schemas.openxmlformats.org/drawingml/2006/main" xmlns:r="http://schemas.openxmlformats.org/officeDocument/2006/relationships" xmlns:p="http://schemas.openxmlformats.org/presentationml/2006/main">
  <p:tag name="AS_UNIQUEID" val="15995"/>
</p:tagLst>
</file>

<file path=ppt/tags/tag70.xml><?xml version="1.0" encoding="utf-8"?>
<p:tagLst xmlns:a="http://schemas.openxmlformats.org/drawingml/2006/main" xmlns:r="http://schemas.openxmlformats.org/officeDocument/2006/relationships" xmlns:p="http://schemas.openxmlformats.org/presentationml/2006/main">
  <p:tag name="AS_UNIQUEID" val="15995"/>
</p:tagLst>
</file>

<file path=ppt/tags/tag71.xml><?xml version="1.0" encoding="utf-8"?>
<p:tagLst xmlns:a="http://schemas.openxmlformats.org/drawingml/2006/main" xmlns:r="http://schemas.openxmlformats.org/officeDocument/2006/relationships" xmlns:p="http://schemas.openxmlformats.org/presentationml/2006/main">
  <p:tag name="AS_UNIQUEID" val="15995"/>
</p:tagLst>
</file>

<file path=ppt/tags/tag72.xml><?xml version="1.0" encoding="utf-8"?>
<p:tagLst xmlns:a="http://schemas.openxmlformats.org/drawingml/2006/main" xmlns:r="http://schemas.openxmlformats.org/officeDocument/2006/relationships" xmlns:p="http://schemas.openxmlformats.org/presentationml/2006/main">
  <p:tag name="AS_UNIQUEID" val="15995"/>
</p:tagLst>
</file>

<file path=ppt/tags/tag73.xml><?xml version="1.0" encoding="utf-8"?>
<p:tagLst xmlns:a="http://schemas.openxmlformats.org/drawingml/2006/main" xmlns:r="http://schemas.openxmlformats.org/officeDocument/2006/relationships" xmlns:p="http://schemas.openxmlformats.org/presentationml/2006/main">
  <p:tag name="AS_UNIQUEID" val="15995"/>
</p:tagLst>
</file>

<file path=ppt/tags/tag74.xml><?xml version="1.0" encoding="utf-8"?>
<p:tagLst xmlns:a="http://schemas.openxmlformats.org/drawingml/2006/main" xmlns:r="http://schemas.openxmlformats.org/officeDocument/2006/relationships" xmlns:p="http://schemas.openxmlformats.org/presentationml/2006/main">
  <p:tag name="AS_UNIQUEID" val="15995"/>
</p:tagLst>
</file>

<file path=ppt/tags/tag75.xml><?xml version="1.0" encoding="utf-8"?>
<p:tagLst xmlns:a="http://schemas.openxmlformats.org/drawingml/2006/main" xmlns:r="http://schemas.openxmlformats.org/officeDocument/2006/relationships" xmlns:p="http://schemas.openxmlformats.org/presentationml/2006/main">
  <p:tag name="AS_UNIQUEID" val="15995"/>
</p:tagLst>
</file>

<file path=ppt/tags/tag76.xml><?xml version="1.0" encoding="utf-8"?>
<p:tagLst xmlns:a="http://schemas.openxmlformats.org/drawingml/2006/main" xmlns:r="http://schemas.openxmlformats.org/officeDocument/2006/relationships" xmlns:p="http://schemas.openxmlformats.org/presentationml/2006/main">
  <p:tag name="AS_UNIQUEID" val="15995"/>
</p:tagLst>
</file>

<file path=ppt/tags/tag77.xml><?xml version="1.0" encoding="utf-8"?>
<p:tagLst xmlns:a="http://schemas.openxmlformats.org/drawingml/2006/main" xmlns:r="http://schemas.openxmlformats.org/officeDocument/2006/relationships" xmlns:p="http://schemas.openxmlformats.org/presentationml/2006/main">
  <p:tag name="AS_UNIQUEID" val="15995"/>
</p:tagLst>
</file>

<file path=ppt/tags/tag78.xml><?xml version="1.0" encoding="utf-8"?>
<p:tagLst xmlns:a="http://schemas.openxmlformats.org/drawingml/2006/main" xmlns:r="http://schemas.openxmlformats.org/officeDocument/2006/relationships" xmlns:p="http://schemas.openxmlformats.org/presentationml/2006/main">
  <p:tag name="AS_UNIQUEID" val="15995"/>
</p:tagLst>
</file>

<file path=ppt/tags/tag79.xml><?xml version="1.0" encoding="utf-8"?>
<p:tagLst xmlns:a="http://schemas.openxmlformats.org/drawingml/2006/main" xmlns:r="http://schemas.openxmlformats.org/officeDocument/2006/relationships" xmlns:p="http://schemas.openxmlformats.org/presentationml/2006/main">
  <p:tag name="AS_UNIQUEID" val="15995"/>
</p:tagLst>
</file>

<file path=ppt/tags/tag80.xml><?xml version="1.0" encoding="utf-8"?>
<p:tagLst xmlns:a="http://schemas.openxmlformats.org/drawingml/2006/main" xmlns:r="http://schemas.openxmlformats.org/officeDocument/2006/relationships"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8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82.xml><?xml version="1.0" encoding="utf-8"?>
<p:tagLst xmlns:a="http://schemas.openxmlformats.org/drawingml/2006/main" xmlns:r="http://schemas.openxmlformats.org/officeDocument/2006/relationships" xmlns:p="http://schemas.openxmlformats.org/presentationml/2006/main">
  <p:tag name="AS_UNIQUEID" val="15995"/>
</p:tagLst>
</file>

<file path=ppt/tags/tag83.xml><?xml version="1.0" encoding="utf-8"?>
<p:tagLst xmlns:a="http://schemas.openxmlformats.org/drawingml/2006/main" xmlns:r="http://schemas.openxmlformats.org/officeDocument/2006/relationships" xmlns:p="http://schemas.openxmlformats.org/presentationml/2006/main">
  <p:tag name="AS_UNIQUEID" val="15995"/>
</p:tagLst>
</file>

<file path=ppt/tags/tag84.xml><?xml version="1.0" encoding="utf-8"?>
<p:tagLst xmlns:a="http://schemas.openxmlformats.org/drawingml/2006/main" xmlns:r="http://schemas.openxmlformats.org/officeDocument/2006/relationships" xmlns:p="http://schemas.openxmlformats.org/presentationml/2006/main">
  <p:tag name="AS_UNIQUEID" val="15995"/>
</p:tagLst>
</file>

<file path=ppt/tags/tag85.xml><?xml version="1.0" encoding="utf-8"?>
<p:tagLst xmlns:a="http://schemas.openxmlformats.org/drawingml/2006/main" xmlns:r="http://schemas.openxmlformats.org/officeDocument/2006/relationships" xmlns:p="http://schemas.openxmlformats.org/presentationml/2006/main">
  <p:tag name="AS_UNIQUEID" val="15995"/>
</p:tagLst>
</file>

<file path=ppt/tags/tag86.xml><?xml version="1.0" encoding="utf-8"?>
<p:tagLst xmlns:a="http://schemas.openxmlformats.org/drawingml/2006/main" xmlns:r="http://schemas.openxmlformats.org/officeDocument/2006/relationships" xmlns:p="http://schemas.openxmlformats.org/presentationml/2006/main">
  <p:tag name="AS_UNIQUEID" val="15995"/>
</p:tagLst>
</file>

<file path=ppt/tags/tag87.xml><?xml version="1.0" encoding="utf-8"?>
<p:tagLst xmlns:a="http://schemas.openxmlformats.org/drawingml/2006/main" xmlns:r="http://schemas.openxmlformats.org/officeDocument/2006/relationships" xmlns:p="http://schemas.openxmlformats.org/presentationml/2006/main">
  <p:tag name="AS_UNIQUEID" val="15995"/>
</p:tagLst>
</file>

<file path=ppt/tags/tag88.xml><?xml version="1.0" encoding="utf-8"?>
<p:tagLst xmlns:a="http://schemas.openxmlformats.org/drawingml/2006/main" xmlns:r="http://schemas.openxmlformats.org/officeDocument/2006/relationships" xmlns:p="http://schemas.openxmlformats.org/presentationml/2006/main">
  <p:tag name="AS_UNIQUEID" val="15995"/>
</p:tagLst>
</file>

<file path=ppt/tags/tag89.xml><?xml version="1.0" encoding="utf-8"?>
<p:tagLst xmlns:a="http://schemas.openxmlformats.org/drawingml/2006/main" xmlns:r="http://schemas.openxmlformats.org/officeDocument/2006/relationships" xmlns:p="http://schemas.openxmlformats.org/presentationml/2006/main">
  <p:tag name="AS_UNIQUEID" val="15995"/>
</p:tagLst>
</file>

<file path=ppt/tags/tag90.xml><?xml version="1.0" encoding="utf-8"?>
<p:tagLst xmlns:a="http://schemas.openxmlformats.org/drawingml/2006/main" xmlns:r="http://schemas.openxmlformats.org/officeDocument/2006/relationships" xmlns:p="http://schemas.openxmlformats.org/presentationml/2006/main">
  <p:tag name="AS_UNIQUEID" val="15995"/>
</p:tagLst>
</file>

<file path=ppt/tags/tag91.xml><?xml version="1.0" encoding="utf-8"?>
<p:tagLst xmlns:a="http://schemas.openxmlformats.org/drawingml/2006/main" xmlns:r="http://schemas.openxmlformats.org/officeDocument/2006/relationships" xmlns:p="http://schemas.openxmlformats.org/presentationml/2006/main">
  <p:tag name="AS_UNIQUEID" val="15995"/>
</p:tagLst>
</file>

<file path=ppt/tags/tag92.xml><?xml version="1.0" encoding="utf-8"?>
<p:tagLst xmlns:a="http://schemas.openxmlformats.org/drawingml/2006/main" xmlns:r="http://schemas.openxmlformats.org/officeDocument/2006/relationships" xmlns:p="http://schemas.openxmlformats.org/presentationml/2006/main">
  <p:tag name="AS_UNIQUEID" val="15995"/>
</p:tagLst>
</file>

<file path=ppt/tags/tag93.xml><?xml version="1.0" encoding="utf-8"?>
<p:tagLst xmlns:a="http://schemas.openxmlformats.org/drawingml/2006/main" xmlns:r="http://schemas.openxmlformats.org/officeDocument/2006/relationships" xmlns:p="http://schemas.openxmlformats.org/presentationml/2006/main">
  <p:tag name="AS_UNIQUEID" val="15995"/>
</p:tagLst>
</file>

<file path=ppt/tags/tag94.xml><?xml version="1.0" encoding="utf-8"?>
<p:tagLst xmlns:a="http://schemas.openxmlformats.org/drawingml/2006/main" xmlns:r="http://schemas.openxmlformats.org/officeDocument/2006/relationships" xmlns:p="http://schemas.openxmlformats.org/presentationml/2006/main">
  <p:tag name="AS_UNIQUEID" val="15995"/>
</p:tagLst>
</file>

<file path=ppt/theme/theme1.xml><?xml version="1.0" encoding="utf-8"?>
<a:theme xmlns:a="http://schemas.openxmlformats.org/drawingml/2006/main" name="Office 主题​​">
  <a:themeElements>
    <a:clrScheme name="自定义 414">
      <a:dk1>
        <a:srgbClr val="FFFFFF"/>
      </a:dk1>
      <a:lt1>
        <a:sysClr val="window" lastClr="FFFFFF"/>
      </a:lt1>
      <a:dk2>
        <a:srgbClr val="3F3F3F"/>
      </a:dk2>
      <a:lt2>
        <a:srgbClr val="E7E6E6"/>
      </a:lt2>
      <a:accent1>
        <a:srgbClr val="00B0F0"/>
      </a:accent1>
      <a:accent2>
        <a:srgbClr val="0070C0"/>
      </a:accent2>
      <a:accent3>
        <a:srgbClr val="00B0F0"/>
      </a:accent3>
      <a:accent4>
        <a:srgbClr val="0070C0"/>
      </a:accent4>
      <a:accent5>
        <a:srgbClr val="00B0F0"/>
      </a:accent5>
      <a:accent6>
        <a:srgbClr val="0070C0"/>
      </a:accent6>
      <a:hlink>
        <a:srgbClr val="00B0F0"/>
      </a:hlink>
      <a:folHlink>
        <a:srgbClr val="0070C0"/>
      </a:folHlink>
    </a:clrScheme>
    <a:fontScheme name="Temp">
      <a:majorFont>
        <a:latin typeface="Arial"/>
        <a:ea typeface="张海山锐线体简"/>
        <a:cs typeface=""/>
      </a:majorFont>
      <a:minorFont>
        <a:latin typeface="Arial"/>
        <a:ea typeface="张海山锐线体简"/>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C00000"/>
        </a:solidFill>
        <a:ln>
          <a:noFill/>
        </a:ln>
      </a:spPr>
      <a:bodyPr rot="0" spcFirstLastPara="0" vertOverflow="overflow" horzOverflow="overflow" vert="horz" wrap="square" lIns="91440" tIns="45720" rIns="91440" bIns="45720" numCol="1" spcCol="0" rtlCol="0" fromWordArt="0" anchor="ctr" anchorCtr="0" forceAA="0" compatLnSpc="1">
        <a:noAutofit/>
      </a:bodyP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PS">
  <a:themeElements>
    <a:clrScheme name="WPS">
      <a:dk1>
        <a:sysClr val="windowText" lastClr="000000"/>
      </a:dk1>
      <a:lt1>
        <a:sysClr val="window" lastClr="FFFFFF"/>
      </a:lt1>
      <a:dk2>
        <a:srgbClr val="44546A"/>
      </a:dk2>
      <a:lt2>
        <a:srgbClr val="E7E6E6"/>
      </a:lt2>
      <a:accent1>
        <a:srgbClr val="4874CB"/>
      </a:accent1>
      <a:accent2>
        <a:srgbClr val="EE822F"/>
      </a:accent2>
      <a:accent3>
        <a:srgbClr val="F2BA02"/>
      </a:accent3>
      <a:accent4>
        <a:srgbClr val="75BD42"/>
      </a:accent4>
      <a:accent5>
        <a:srgbClr val="30C0B4"/>
      </a:accent5>
      <a:accent6>
        <a:srgbClr val="E54C5E"/>
      </a:accent6>
      <a:hlink>
        <a:srgbClr val="0026E5"/>
      </a:hlink>
      <a:folHlink>
        <a:srgbClr val="7E1FAD"/>
      </a:folHlink>
    </a:clrScheme>
    <a:fontScheme name="WPS">
      <a:majorFont>
        <a:latin typeface="Arial"/>
        <a:ea typeface="微软雅黑"/>
        <a:cs typeface=""/>
      </a:majorFont>
      <a:minorFont>
        <a:latin typeface="Arial"/>
        <a:ea typeface="微软雅黑"/>
        <a:cs typeface=""/>
      </a:minorFont>
    </a:fontScheme>
    <a:fmtScheme name="WPS">
      <a:fillStyleLst>
        <a:solidFill>
          <a:schemeClr val="phClr"/>
        </a:solidFill>
        <a:gradFill>
          <a:gsLst>
            <a:gs pos="0">
              <a:schemeClr val="phClr">
                <a:lumOff val="17500"/>
              </a:schemeClr>
            </a:gs>
            <a:gs pos="100000">
              <a:schemeClr val="phClr"/>
            </a:gs>
          </a:gsLst>
          <a:lin ang="2700000" scaled="0"/>
        </a:gradFill>
        <a:gradFill>
          <a:gsLst>
            <a:gs pos="0">
              <a:schemeClr val="phClr">
                <a:hueOff val="-2520000"/>
              </a:schemeClr>
            </a:gs>
            <a:gs pos="100000">
              <a:schemeClr val="phClr"/>
            </a:gs>
          </a:gsLst>
          <a:lin ang="2700000" scaled="0"/>
        </a:gradFill>
      </a:fillStyleLst>
      <a:lnStyleLst>
        <a:ln w="12700" cap="flat" cmpd="sng" algn="ctr">
          <a:solidFill>
            <a:schemeClr val="phClr"/>
          </a:solidFill>
          <a:prstDash val="solid"/>
          <a:miter lim="800000"/>
        </a:ln>
        <a:ln w="12700" cap="flat" cmpd="sng" algn="ctr">
          <a:solidFill>
            <a:schemeClr val="phClr"/>
          </a:solidFill>
          <a:prstDash val="solid"/>
          <a:miter lim="800000"/>
        </a:ln>
        <a:ln w="12700" cap="flat" cmpd="sng" algn="ctr">
          <a:gradFill>
            <a:gsLst>
              <a:gs pos="0">
                <a:schemeClr val="phClr">
                  <a:hueOff val="-4200000"/>
                </a:schemeClr>
              </a:gs>
              <a:gs pos="100000">
                <a:schemeClr val="phClr"/>
              </a:gs>
            </a:gsLst>
            <a:lin ang="2700000" scaled="1"/>
          </a:gradFill>
          <a:prstDash val="solid"/>
          <a:miter lim="800000"/>
        </a:ln>
      </a:lnStyleLst>
      <a:effectStyleLst>
        <a:effectStyle>
          <a:effectLst>
            <a:outerShdw blurRad="101600" dist="50800" dir="5400000" algn="ctr" rotWithShape="0">
              <a:schemeClr val="phClr">
                <a:alpha val="60000"/>
              </a:schemeClr>
            </a:outerShdw>
          </a:effectLst>
        </a:effectStyle>
        <a:effectStyle>
          <a:effectLst>
            <a:reflection stA="50000" endA="300" endPos="40000" dist="25400" dir="5400000" sy="-100000" algn="bl" rotWithShape="0"/>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TotalTime>
  <Words>7011</Words>
  <Application>Microsoft Office PowerPoint</Application>
  <PresentationFormat>宽屏</PresentationFormat>
  <Paragraphs>635</Paragraphs>
  <Slides>66</Slides>
  <Notes>33</Notes>
  <HiddenSlides>0</HiddenSlides>
  <MMClips>0</MMClips>
  <ScaleCrop>false</ScaleCrop>
  <HeadingPairs>
    <vt:vector size="6" baseType="variant">
      <vt:variant>
        <vt:lpstr>已用的字体</vt:lpstr>
      </vt:variant>
      <vt:variant>
        <vt:i4>7</vt:i4>
      </vt:variant>
      <vt:variant>
        <vt:lpstr>主题</vt:lpstr>
      </vt:variant>
      <vt:variant>
        <vt:i4>2</vt:i4>
      </vt:variant>
      <vt:variant>
        <vt:lpstr>幻灯片标题</vt:lpstr>
      </vt:variant>
      <vt:variant>
        <vt:i4>66</vt:i4>
      </vt:variant>
    </vt:vector>
  </HeadingPairs>
  <TitlesOfParts>
    <vt:vector size="75" baseType="lpstr">
      <vt:lpstr>华文中宋</vt:lpstr>
      <vt:lpstr>楷体</vt:lpstr>
      <vt:lpstr>Wingdings</vt:lpstr>
      <vt:lpstr>Arial</vt:lpstr>
      <vt:lpstr>等线</vt:lpstr>
      <vt:lpstr>张海山锐线体简</vt:lpstr>
      <vt:lpstr>微软雅黑</vt:lpstr>
      <vt:lpstr>Office 主题​​</vt:lpstr>
      <vt:lpstr>WPS</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laoshen</dc:creator>
  <cp:lastModifiedBy>个人用户</cp:lastModifiedBy>
  <cp:revision>3</cp:revision>
  <dcterms:created xsi:type="dcterms:W3CDTF">2016-10-27T12:36:00Z</dcterms:created>
  <dcterms:modified xsi:type="dcterms:W3CDTF">2025-06-11T10:26:46Z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2052-12.1.0.21171</vt:lpwstr>
  </property>
  <property fmtid="{D5CDD505-2E9C-101B-9397-08002B2CF9AE}" pid="3" name="ICV">
    <vt:lpwstr>6ACE73095A8947F3A6C49A0BC36481D4_12</vt:lpwstr>
  </property>
</Properties>
</file>