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69" r:id="rId3"/>
    <p:sldId id="274" r:id="rId4"/>
    <p:sldId id="272" r:id="rId5"/>
    <p:sldId id="359" r:id="rId6"/>
    <p:sldId id="311" r:id="rId7"/>
    <p:sldId id="361" r:id="rId8"/>
    <p:sldId id="315" r:id="rId9"/>
    <p:sldId id="322" r:id="rId10"/>
    <p:sldId id="287" r:id="rId11"/>
    <p:sldId id="313" r:id="rId12"/>
    <p:sldId id="365" r:id="rId13"/>
    <p:sldId id="323" r:id="rId14"/>
    <p:sldId id="364" r:id="rId15"/>
    <p:sldId id="324" r:id="rId16"/>
    <p:sldId id="307" r:id="rId17"/>
    <p:sldId id="316" r:id="rId18"/>
    <p:sldId id="335" r:id="rId19"/>
    <p:sldId id="326" r:id="rId20"/>
    <p:sldId id="308" r:id="rId21"/>
    <p:sldId id="352" r:id="rId22"/>
    <p:sldId id="353" r:id="rId23"/>
    <p:sldId id="354" r:id="rId24"/>
    <p:sldId id="340" r:id="rId25"/>
    <p:sldId id="341" r:id="rId26"/>
    <p:sldId id="342" r:id="rId27"/>
    <p:sldId id="343" r:id="rId28"/>
    <p:sldId id="344" r:id="rId29"/>
    <p:sldId id="345" r:id="rId30"/>
    <p:sldId id="346" r:id="rId31"/>
    <p:sldId id="347" r:id="rId32"/>
    <p:sldId id="355" r:id="rId33"/>
    <p:sldId id="356" r:id="rId34"/>
    <p:sldId id="357" r:id="rId35"/>
    <p:sldId id="367" r:id="rId36"/>
    <p:sldId id="366" r:id="rId3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50000"/>
      </a:spcBef>
      <a:spcAft>
        <a:spcPct val="0"/>
      </a:spcAft>
      <a:defRPr kumimoji="1" sz="3200" b="1" kern="1200">
        <a:solidFill>
          <a:srgbClr val="3333FF"/>
        </a:solidFill>
        <a:latin typeface="黑体" pitchFamily="2" charset="-122"/>
        <a:ea typeface="黑体" pitchFamily="2" charset="-122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kumimoji="1" sz="3200" b="1" kern="1200">
        <a:solidFill>
          <a:srgbClr val="3333FF"/>
        </a:solidFill>
        <a:latin typeface="黑体" pitchFamily="2" charset="-122"/>
        <a:ea typeface="黑体" pitchFamily="2" charset="-122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kumimoji="1" sz="3200" b="1" kern="1200">
        <a:solidFill>
          <a:srgbClr val="3333FF"/>
        </a:solidFill>
        <a:latin typeface="黑体" pitchFamily="2" charset="-122"/>
        <a:ea typeface="黑体" pitchFamily="2" charset="-122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kumimoji="1" sz="3200" b="1" kern="1200">
        <a:solidFill>
          <a:srgbClr val="3333FF"/>
        </a:solidFill>
        <a:latin typeface="黑体" pitchFamily="2" charset="-122"/>
        <a:ea typeface="黑体" pitchFamily="2" charset="-122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kumimoji="1" sz="3200" b="1" kern="1200">
        <a:solidFill>
          <a:srgbClr val="3333FF"/>
        </a:solidFill>
        <a:latin typeface="黑体" pitchFamily="2" charset="-122"/>
        <a:ea typeface="黑体" pitchFamily="2" charset="-122"/>
        <a:cs typeface="+mn-cs"/>
      </a:defRPr>
    </a:lvl5pPr>
    <a:lvl6pPr marL="2286000" algn="l" defTabSz="914400" rtl="0" eaLnBrk="1" latinLnBrk="0" hangingPunct="1">
      <a:defRPr kumimoji="1" sz="3200" b="1" kern="1200">
        <a:solidFill>
          <a:srgbClr val="3333FF"/>
        </a:solidFill>
        <a:latin typeface="黑体" pitchFamily="2" charset="-122"/>
        <a:ea typeface="黑体" pitchFamily="2" charset="-122"/>
        <a:cs typeface="+mn-cs"/>
      </a:defRPr>
    </a:lvl6pPr>
    <a:lvl7pPr marL="2743200" algn="l" defTabSz="914400" rtl="0" eaLnBrk="1" latinLnBrk="0" hangingPunct="1">
      <a:defRPr kumimoji="1" sz="3200" b="1" kern="1200">
        <a:solidFill>
          <a:srgbClr val="3333FF"/>
        </a:solidFill>
        <a:latin typeface="黑体" pitchFamily="2" charset="-122"/>
        <a:ea typeface="黑体" pitchFamily="2" charset="-122"/>
        <a:cs typeface="+mn-cs"/>
      </a:defRPr>
    </a:lvl7pPr>
    <a:lvl8pPr marL="3200400" algn="l" defTabSz="914400" rtl="0" eaLnBrk="1" latinLnBrk="0" hangingPunct="1">
      <a:defRPr kumimoji="1" sz="3200" b="1" kern="1200">
        <a:solidFill>
          <a:srgbClr val="3333FF"/>
        </a:solidFill>
        <a:latin typeface="黑体" pitchFamily="2" charset="-122"/>
        <a:ea typeface="黑体" pitchFamily="2" charset="-122"/>
        <a:cs typeface="+mn-cs"/>
      </a:defRPr>
    </a:lvl8pPr>
    <a:lvl9pPr marL="3657600" algn="l" defTabSz="914400" rtl="0" eaLnBrk="1" latinLnBrk="0" hangingPunct="1">
      <a:defRPr kumimoji="1" sz="3200" b="1" kern="1200">
        <a:solidFill>
          <a:srgbClr val="3333FF"/>
        </a:solidFill>
        <a:latin typeface="黑体" pitchFamily="2" charset="-122"/>
        <a:ea typeface="黑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9900"/>
    <a:srgbClr val="000066"/>
    <a:srgbClr val="0000CC"/>
    <a:srgbClr val="336699"/>
    <a:srgbClr val="3399FF"/>
    <a:srgbClr val="FFFFCC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22.wmf"/><Relationship Id="rId7" Type="http://schemas.openxmlformats.org/officeDocument/2006/relationships/image" Target="../media/image26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6" Type="http://schemas.openxmlformats.org/officeDocument/2006/relationships/image" Target="../media/image25.wmf"/><Relationship Id="rId11" Type="http://schemas.openxmlformats.org/officeDocument/2006/relationships/image" Target="../media/image30.wmf"/><Relationship Id="rId5" Type="http://schemas.openxmlformats.org/officeDocument/2006/relationships/image" Target="../media/image24.wmf"/><Relationship Id="rId10" Type="http://schemas.openxmlformats.org/officeDocument/2006/relationships/image" Target="../media/image29.wmf"/><Relationship Id="rId4" Type="http://schemas.openxmlformats.org/officeDocument/2006/relationships/image" Target="../media/image23.wmf"/><Relationship Id="rId9" Type="http://schemas.openxmlformats.org/officeDocument/2006/relationships/image" Target="../media/image28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13" Type="http://schemas.openxmlformats.org/officeDocument/2006/relationships/image" Target="../media/image43.wmf"/><Relationship Id="rId18" Type="http://schemas.openxmlformats.org/officeDocument/2006/relationships/image" Target="../media/image48.wmf"/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12" Type="http://schemas.openxmlformats.org/officeDocument/2006/relationships/image" Target="../media/image42.wmf"/><Relationship Id="rId17" Type="http://schemas.openxmlformats.org/officeDocument/2006/relationships/image" Target="../media/image47.wmf"/><Relationship Id="rId2" Type="http://schemas.openxmlformats.org/officeDocument/2006/relationships/image" Target="../media/image32.wmf"/><Relationship Id="rId16" Type="http://schemas.openxmlformats.org/officeDocument/2006/relationships/image" Target="../media/image46.wmf"/><Relationship Id="rId20" Type="http://schemas.openxmlformats.org/officeDocument/2006/relationships/image" Target="../media/image50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11" Type="http://schemas.openxmlformats.org/officeDocument/2006/relationships/image" Target="../media/image41.wmf"/><Relationship Id="rId5" Type="http://schemas.openxmlformats.org/officeDocument/2006/relationships/image" Target="../media/image35.wmf"/><Relationship Id="rId15" Type="http://schemas.openxmlformats.org/officeDocument/2006/relationships/image" Target="../media/image45.wmf"/><Relationship Id="rId10" Type="http://schemas.openxmlformats.org/officeDocument/2006/relationships/image" Target="../media/image40.wmf"/><Relationship Id="rId19" Type="http://schemas.openxmlformats.org/officeDocument/2006/relationships/image" Target="../media/image49.wmf"/><Relationship Id="rId4" Type="http://schemas.openxmlformats.org/officeDocument/2006/relationships/image" Target="../media/image34.wmf"/><Relationship Id="rId9" Type="http://schemas.openxmlformats.org/officeDocument/2006/relationships/image" Target="../media/image39.wmf"/><Relationship Id="rId14" Type="http://schemas.openxmlformats.org/officeDocument/2006/relationships/image" Target="../media/image4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4" Type="http://schemas.openxmlformats.org/officeDocument/2006/relationships/image" Target="../media/image5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7" Type="http://schemas.openxmlformats.org/officeDocument/2006/relationships/image" Target="../media/image65.wmf"/><Relationship Id="rId2" Type="http://schemas.openxmlformats.org/officeDocument/2006/relationships/image" Target="../media/image60.png"/><Relationship Id="rId1" Type="http://schemas.openxmlformats.org/officeDocument/2006/relationships/image" Target="../media/image59.png"/><Relationship Id="rId6" Type="http://schemas.openxmlformats.org/officeDocument/2006/relationships/image" Target="../media/image64.wmf"/><Relationship Id="rId5" Type="http://schemas.openxmlformats.org/officeDocument/2006/relationships/image" Target="../media/image63.wmf"/><Relationship Id="rId4" Type="http://schemas.openxmlformats.org/officeDocument/2006/relationships/image" Target="../media/image6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665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65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65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665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200" b="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</a:lstStyle>
          <a:p>
            <a:fld id="{817E528D-F18B-4A69-AD84-E91CF5047C9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3C1667-71E0-4E78-B194-4BD7DA69E35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AAA251-B7F3-4420-B965-3C8E21A829D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0F8ABC-EB80-4DF6-ABCE-1D99F844F14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701208-4129-4E63-B88B-87CA2ACC3CD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A200ED-F2B7-4049-85E5-7E3DB892E2C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772447-AF16-4F48-9441-A4015B12F65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584BD9-4007-42C1-827B-4D18DD4E3C0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C73B2-A9BF-48FF-BE60-E219FE09C90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F2B5C4-9F17-4B6A-9638-553DD16401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24BF0A-A21D-4DEE-9983-F21EF0FC9B7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D3C7F4-49BC-4EA6-9EAE-A71F3962F0D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F7DEAC5-C9FE-4AED-9302-8EA0B3A6A39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88CEE65-8747-4328-AADA-6100C5803D6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0D5493E-5572-4E53-A123-59B8E056A14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fld id="{7EEF789E-A560-4B97-99DE-72C49CD03BC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&#20010;&#20154;&#37325;&#35201;&#36164;&#26009;(&#21247;&#21024;)\Administrator\&#26700;&#38754;\&#19968;&#27425;&#20989;&#25968;&#22797;&#20064;\The%20sounds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5.xml"/><Relationship Id="rId5" Type="http://schemas.openxmlformats.org/officeDocument/2006/relationships/slide" Target="slide24.xml"/><Relationship Id="rId4" Type="http://schemas.openxmlformats.org/officeDocument/2006/relationships/slide" Target="slide3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9.xml"/><Relationship Id="rId4" Type="http://schemas.openxmlformats.org/officeDocument/2006/relationships/slide" Target="slide3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hyperlink" Target="&#26032;&#24314;%20Microsoft%20Word%20&#25991;&#26723;.doc" TargetMode="External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png"/><Relationship Id="rId4" Type="http://schemas.openxmlformats.org/officeDocument/2006/relationships/hyperlink" Target="&#26032;&#24314;%20Microsoft%20Word%20&#25991;&#26723;.doc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&#26032;&#24314;%20Microsoft%20Word%20&#25991;&#26723;.doc" TargetMode="Externa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&#26032;&#24314;%20Microsoft%20Word%20&#25991;&#26723;.do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26032;&#24314;%20Microsoft%20Word%20&#25991;&#26723;.doc" TargetMode="External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&#26032;&#24314;%20Microsoft%20Word%20&#25991;&#26723;.doc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png"/><Relationship Id="rId4" Type="http://schemas.openxmlformats.org/officeDocument/2006/relationships/hyperlink" Target="&#26032;&#24314;%20Microsoft%20Word%20&#25991;&#26723;.doc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.png"/><Relationship Id="rId5" Type="http://schemas.openxmlformats.org/officeDocument/2006/relationships/hyperlink" Target="&#26032;&#24314;%20Microsoft%20Word%20&#25991;&#26723;.doc" TargetMode="External"/><Relationship Id="rId4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&#26032;&#24314;%20Microsoft%20Word%20&#25991;&#26723;.doc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&#26032;&#24314;%20Microsoft%20Word%20&#25991;&#26723;.doc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&#26032;&#24314;%20Microsoft%20Word%20&#25991;&#26723;.doc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5.png"/><Relationship Id="rId4" Type="http://schemas.openxmlformats.org/officeDocument/2006/relationships/hyperlink" Target="&#26032;&#24314;%20Microsoft%20Word%20&#25991;&#26723;.doc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5.png"/><Relationship Id="rId4" Type="http://schemas.openxmlformats.org/officeDocument/2006/relationships/hyperlink" Target="&#26032;&#24314;%20Microsoft%20Word%20&#25991;&#26723;.doc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&#26032;&#24314;%20Microsoft%20Word%20&#25991;&#26723;.doc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image" Target="../media/image5.png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image" Target="../media/image17.png"/><Relationship Id="rId9" Type="http://schemas.openxmlformats.org/officeDocument/2006/relationships/hyperlink" Target="&#26032;&#24314;%20Microsoft%20Word%20&#25991;&#26723;.doc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hyperlink" Target="&#26032;&#24314;%20Microsoft%20Word%20&#25991;&#26723;.doc" TargetMode="External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13" Type="http://schemas.openxmlformats.org/officeDocument/2006/relationships/oleObject" Target="../embeddings/oleObject24.bin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8.bin"/><Relationship Id="rId12" Type="http://schemas.openxmlformats.org/officeDocument/2006/relationships/oleObject" Target="../embeddings/oleObject23.bin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5.png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7.bin"/><Relationship Id="rId11" Type="http://schemas.openxmlformats.org/officeDocument/2006/relationships/oleObject" Target="../embeddings/oleObject22.bin"/><Relationship Id="rId5" Type="http://schemas.openxmlformats.org/officeDocument/2006/relationships/oleObject" Target="../embeddings/oleObject16.bin"/><Relationship Id="rId15" Type="http://schemas.openxmlformats.org/officeDocument/2006/relationships/oleObject" Target="../embeddings/oleObject26.bin"/><Relationship Id="rId10" Type="http://schemas.openxmlformats.org/officeDocument/2006/relationships/oleObject" Target="../embeddings/oleObject21.bin"/><Relationship Id="rId4" Type="http://schemas.openxmlformats.org/officeDocument/2006/relationships/oleObject" Target="../embeddings/oleObject15.bin"/><Relationship Id="rId9" Type="http://schemas.openxmlformats.org/officeDocument/2006/relationships/oleObject" Target="../embeddings/oleObject20.bin"/><Relationship Id="rId14" Type="http://schemas.openxmlformats.org/officeDocument/2006/relationships/oleObject" Target="../embeddings/oleObject25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13" Type="http://schemas.openxmlformats.org/officeDocument/2006/relationships/oleObject" Target="../embeddings/oleObject36.bin"/><Relationship Id="rId18" Type="http://schemas.openxmlformats.org/officeDocument/2006/relationships/oleObject" Target="../embeddings/oleObject41.bin"/><Relationship Id="rId3" Type="http://schemas.openxmlformats.org/officeDocument/2006/relationships/image" Target="../media/image5.png"/><Relationship Id="rId21" Type="http://schemas.openxmlformats.org/officeDocument/2006/relationships/oleObject" Target="../embeddings/oleObject44.bin"/><Relationship Id="rId7" Type="http://schemas.openxmlformats.org/officeDocument/2006/relationships/oleObject" Target="../embeddings/oleObject30.bin"/><Relationship Id="rId12" Type="http://schemas.openxmlformats.org/officeDocument/2006/relationships/oleObject" Target="../embeddings/oleObject35.bin"/><Relationship Id="rId17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9.bin"/><Relationship Id="rId20" Type="http://schemas.openxmlformats.org/officeDocument/2006/relationships/oleObject" Target="../embeddings/oleObject43.bin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9.bin"/><Relationship Id="rId11" Type="http://schemas.openxmlformats.org/officeDocument/2006/relationships/oleObject" Target="../embeddings/oleObject34.bin"/><Relationship Id="rId24" Type="http://schemas.openxmlformats.org/officeDocument/2006/relationships/hyperlink" Target="&#26032;&#24314;%20Microsoft%20Word%20&#25991;&#26723;.doc" TargetMode="External"/><Relationship Id="rId5" Type="http://schemas.openxmlformats.org/officeDocument/2006/relationships/oleObject" Target="../embeddings/oleObject28.bin"/><Relationship Id="rId15" Type="http://schemas.openxmlformats.org/officeDocument/2006/relationships/oleObject" Target="../embeddings/oleObject38.bin"/><Relationship Id="rId23" Type="http://schemas.openxmlformats.org/officeDocument/2006/relationships/oleObject" Target="../embeddings/oleObject46.bin"/><Relationship Id="rId10" Type="http://schemas.openxmlformats.org/officeDocument/2006/relationships/oleObject" Target="../embeddings/oleObject33.bin"/><Relationship Id="rId19" Type="http://schemas.openxmlformats.org/officeDocument/2006/relationships/oleObject" Target="../embeddings/oleObject42.bin"/><Relationship Id="rId4" Type="http://schemas.openxmlformats.org/officeDocument/2006/relationships/oleObject" Target="../embeddings/oleObject27.bin"/><Relationship Id="rId9" Type="http://schemas.openxmlformats.org/officeDocument/2006/relationships/oleObject" Target="../embeddings/oleObject32.bin"/><Relationship Id="rId14" Type="http://schemas.openxmlformats.org/officeDocument/2006/relationships/oleObject" Target="../embeddings/oleObject37.bin"/><Relationship Id="rId22" Type="http://schemas.openxmlformats.org/officeDocument/2006/relationships/oleObject" Target="../embeddings/oleObject45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slide" Target="slide2.xml"/><Relationship Id="rId5" Type="http://schemas.openxmlformats.org/officeDocument/2006/relationships/oleObject" Target="../embeddings/oleObject49.bin"/><Relationship Id="rId4" Type="http://schemas.openxmlformats.org/officeDocument/2006/relationships/oleObject" Target="../embeddings/oleObject48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slide" Target="slide3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3" Type="http://schemas.openxmlformats.org/officeDocument/2006/relationships/oleObject" Target="../embeddings/oleObject51.bin"/><Relationship Id="rId7" Type="http://schemas.openxmlformats.org/officeDocument/2006/relationships/oleObject" Target="../embeddings/oleObject5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4.bin"/><Relationship Id="rId11" Type="http://schemas.openxmlformats.org/officeDocument/2006/relationships/oleObject" Target="../embeddings/oleObject58.bin"/><Relationship Id="rId5" Type="http://schemas.openxmlformats.org/officeDocument/2006/relationships/oleObject" Target="../embeddings/oleObject53.bin"/><Relationship Id="rId10" Type="http://schemas.openxmlformats.org/officeDocument/2006/relationships/slide" Target="slide3.xml"/><Relationship Id="rId4" Type="http://schemas.openxmlformats.org/officeDocument/2006/relationships/oleObject" Target="../embeddings/oleObject52.bin"/><Relationship Id="rId9" Type="http://schemas.openxmlformats.org/officeDocument/2006/relationships/oleObject" Target="../embeddings/oleObject57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untitled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352675" y="3352800"/>
            <a:ext cx="42005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91581" dir="2021404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zh-CN" altLang="en-US" sz="6000">
                <a:solidFill>
                  <a:srgbClr val="FFFF00"/>
                </a:solidFill>
                <a:latin typeface="Times New Roman" pitchFamily="18" charset="0"/>
                <a:ea typeface="楷体_GB2312" pitchFamily="49" charset="-122"/>
              </a:rPr>
              <a:t>小结与复习 </a:t>
            </a:r>
          </a:p>
        </p:txBody>
      </p:sp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990600" y="685800"/>
            <a:ext cx="7162800" cy="21336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华文中宋"/>
                <a:ea typeface="华文中宋"/>
              </a:rPr>
              <a:t>第</a:t>
            </a:r>
            <a:r>
              <a:rPr lang="en-US" altLang="zh-CN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华文中宋"/>
                <a:ea typeface="华文中宋"/>
              </a:rPr>
              <a:t>14</a:t>
            </a:r>
            <a:r>
              <a:rPr lang="zh-CN" altLang="en-U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华文中宋"/>
                <a:ea typeface="华文中宋"/>
              </a:rPr>
              <a:t>章     一次函数</a:t>
            </a:r>
            <a:endParaRPr lang="en-US" sz="3600" kern="1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华文中宋"/>
              <a:ea typeface="华文中宋"/>
            </a:endParaRPr>
          </a:p>
        </p:txBody>
      </p:sp>
      <p:pic>
        <p:nvPicPr>
          <p:cNvPr id="4106" name="The sounds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62484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634" fill="hold"/>
                                        <p:tgtEl>
                                          <p:spTgt spid="41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Text Box 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1905000" y="4821238"/>
            <a:ext cx="2438400" cy="588962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kumimoji="0" lang="zh-CN" altLang="en-US">
                <a:latin typeface="Arial" charset="0"/>
                <a:ea typeface="华文中宋" pitchFamily="2" charset="-122"/>
              </a:rPr>
              <a:t>函数的图象</a:t>
            </a:r>
          </a:p>
        </p:txBody>
      </p:sp>
      <p:sp>
        <p:nvSpPr>
          <p:cNvPr id="17413" name="Text Box 5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905000" y="6116638"/>
            <a:ext cx="3152775" cy="588962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0" lang="zh-CN" altLang="en-US">
                <a:latin typeface="Arial" charset="0"/>
                <a:ea typeface="华文中宋" pitchFamily="2" charset="-122"/>
              </a:rPr>
              <a:t>函数的表示方式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1905000" y="1087438"/>
            <a:ext cx="1524000" cy="588962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>
                <a:ea typeface="华文中宋" pitchFamily="2" charset="-122"/>
              </a:rPr>
              <a:t>变量</a:t>
            </a:r>
          </a:p>
        </p:txBody>
      </p:sp>
      <p:sp>
        <p:nvSpPr>
          <p:cNvPr id="17428" name="Text Box 20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114800" y="1087438"/>
            <a:ext cx="1447800" cy="588962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>
                <a:ea typeface="华文中宋" pitchFamily="2" charset="-122"/>
              </a:rPr>
              <a:t>常量</a:t>
            </a:r>
          </a:p>
        </p:txBody>
      </p:sp>
      <p:sp>
        <p:nvSpPr>
          <p:cNvPr id="17429" name="Text Box 21"/>
          <p:cNvSpPr txBox="1">
            <a:spLocks noChangeArrowheads="1"/>
          </p:cNvSpPr>
          <p:nvPr/>
        </p:nvSpPr>
        <p:spPr bwMode="auto">
          <a:xfrm>
            <a:off x="4267200" y="2306638"/>
            <a:ext cx="1524000" cy="588962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>
                <a:ea typeface="华文中宋" pitchFamily="2" charset="-122"/>
              </a:rPr>
              <a:t>自变量</a:t>
            </a:r>
          </a:p>
        </p:txBody>
      </p:sp>
      <p:sp>
        <p:nvSpPr>
          <p:cNvPr id="17431" name="Text Box 23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4267200" y="3698875"/>
            <a:ext cx="1524000" cy="588963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>
                <a:ea typeface="华文中宋" pitchFamily="2" charset="-122"/>
              </a:rPr>
              <a:t>函数值</a:t>
            </a:r>
          </a:p>
        </p:txBody>
      </p:sp>
      <p:sp>
        <p:nvSpPr>
          <p:cNvPr id="17432" name="Text Box 24"/>
          <p:cNvSpPr txBox="1">
            <a:spLocks noChangeArrowheads="1"/>
          </p:cNvSpPr>
          <p:nvPr/>
        </p:nvSpPr>
        <p:spPr bwMode="auto">
          <a:xfrm>
            <a:off x="1905000" y="2916238"/>
            <a:ext cx="1524000" cy="588962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>
                <a:ea typeface="华文中宋" pitchFamily="2" charset="-122"/>
              </a:rPr>
              <a:t>函数</a:t>
            </a:r>
          </a:p>
        </p:txBody>
      </p:sp>
      <p:sp>
        <p:nvSpPr>
          <p:cNvPr id="17435" name="Rectangle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6324600" y="1925638"/>
            <a:ext cx="2590800" cy="1320800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>
                <a:latin typeface="Arial" charset="0"/>
                <a:ea typeface="华文中宋" pitchFamily="2" charset="-122"/>
              </a:rPr>
              <a:t>自变量的</a:t>
            </a:r>
          </a:p>
          <a:p>
            <a:pPr algn="ctr"/>
            <a:r>
              <a:rPr lang="zh-CN" altLang="en-US">
                <a:latin typeface="Arial" charset="0"/>
                <a:ea typeface="华文中宋" pitchFamily="2" charset="-122"/>
              </a:rPr>
              <a:t>取值范围</a:t>
            </a:r>
            <a:endParaRPr lang="zh-CN" altLang="en-US">
              <a:solidFill>
                <a:schemeClr val="folHlink"/>
              </a:solidFill>
              <a:latin typeface="Arial" charset="0"/>
              <a:ea typeface="华文中宋" pitchFamily="2" charset="-122"/>
            </a:endParaRPr>
          </a:p>
        </p:txBody>
      </p:sp>
      <p:sp>
        <p:nvSpPr>
          <p:cNvPr id="17444" name="Line 36"/>
          <p:cNvSpPr>
            <a:spLocks noChangeShapeType="1"/>
          </p:cNvSpPr>
          <p:nvPr/>
        </p:nvSpPr>
        <p:spPr bwMode="auto">
          <a:xfrm>
            <a:off x="3429000" y="1392238"/>
            <a:ext cx="6858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45" name="Line 37"/>
          <p:cNvSpPr>
            <a:spLocks noChangeShapeType="1"/>
          </p:cNvSpPr>
          <p:nvPr/>
        </p:nvSpPr>
        <p:spPr bwMode="auto">
          <a:xfrm>
            <a:off x="5791200" y="2611438"/>
            <a:ext cx="5334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grpSp>
        <p:nvGrpSpPr>
          <p:cNvPr id="17454" name="Group 46"/>
          <p:cNvGrpSpPr>
            <a:grpSpLocks/>
          </p:cNvGrpSpPr>
          <p:nvPr/>
        </p:nvGrpSpPr>
        <p:grpSpPr bwMode="auto">
          <a:xfrm>
            <a:off x="3429000" y="2611438"/>
            <a:ext cx="838200" cy="1371600"/>
            <a:chOff x="2160" y="1680"/>
            <a:chExt cx="528" cy="864"/>
          </a:xfrm>
        </p:grpSpPr>
        <p:grpSp>
          <p:nvGrpSpPr>
            <p:cNvPr id="17450" name="Group 42"/>
            <p:cNvGrpSpPr>
              <a:grpSpLocks/>
            </p:cNvGrpSpPr>
            <p:nvPr/>
          </p:nvGrpSpPr>
          <p:grpSpPr bwMode="auto">
            <a:xfrm>
              <a:off x="2448" y="1680"/>
              <a:ext cx="240" cy="864"/>
              <a:chOff x="2352" y="768"/>
              <a:chExt cx="240" cy="2640"/>
            </a:xfrm>
          </p:grpSpPr>
          <p:sp>
            <p:nvSpPr>
              <p:cNvPr id="17446" name="Line 38"/>
              <p:cNvSpPr>
                <a:spLocks noChangeShapeType="1"/>
              </p:cNvSpPr>
              <p:nvPr/>
            </p:nvSpPr>
            <p:spPr bwMode="auto">
              <a:xfrm>
                <a:off x="2352" y="768"/>
                <a:ext cx="0" cy="2640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447" name="Line 39"/>
              <p:cNvSpPr>
                <a:spLocks noChangeShapeType="1"/>
              </p:cNvSpPr>
              <p:nvPr/>
            </p:nvSpPr>
            <p:spPr bwMode="auto">
              <a:xfrm>
                <a:off x="2352" y="768"/>
                <a:ext cx="240" cy="0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449" name="Line 41"/>
              <p:cNvSpPr>
                <a:spLocks noChangeShapeType="1"/>
              </p:cNvSpPr>
              <p:nvPr/>
            </p:nvSpPr>
            <p:spPr bwMode="auto">
              <a:xfrm>
                <a:off x="2352" y="3408"/>
                <a:ext cx="240" cy="0"/>
              </a:xfrm>
              <a:prstGeom prst="line">
                <a:avLst/>
              </a:prstGeom>
              <a:noFill/>
              <a:ln w="9525">
                <a:solidFill>
                  <a:srgbClr val="FF3300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7451" name="Line 43"/>
            <p:cNvSpPr>
              <a:spLocks noChangeShapeType="1"/>
            </p:cNvSpPr>
            <p:nvPr/>
          </p:nvSpPr>
          <p:spPr bwMode="auto">
            <a:xfrm>
              <a:off x="2160" y="2064"/>
              <a:ext cx="288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US"/>
            </a:p>
          </p:txBody>
        </p:sp>
      </p:grpSp>
      <p:grpSp>
        <p:nvGrpSpPr>
          <p:cNvPr id="17456" name="Group 48"/>
          <p:cNvGrpSpPr>
            <a:grpSpLocks/>
          </p:cNvGrpSpPr>
          <p:nvPr/>
        </p:nvGrpSpPr>
        <p:grpSpPr bwMode="auto">
          <a:xfrm>
            <a:off x="1219200" y="1371600"/>
            <a:ext cx="685800" cy="5049838"/>
            <a:chOff x="768" y="445"/>
            <a:chExt cx="432" cy="3360"/>
          </a:xfrm>
        </p:grpSpPr>
        <p:sp>
          <p:nvSpPr>
            <p:cNvPr id="17440" name="Line 32"/>
            <p:cNvSpPr>
              <a:spLocks noChangeShapeType="1"/>
            </p:cNvSpPr>
            <p:nvPr/>
          </p:nvSpPr>
          <p:spPr bwMode="auto">
            <a:xfrm>
              <a:off x="960" y="445"/>
              <a:ext cx="0" cy="336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7441" name="Line 33"/>
            <p:cNvSpPr>
              <a:spLocks noChangeShapeType="1"/>
            </p:cNvSpPr>
            <p:nvPr/>
          </p:nvSpPr>
          <p:spPr bwMode="auto">
            <a:xfrm>
              <a:off x="960" y="445"/>
              <a:ext cx="240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7442" name="Line 34"/>
            <p:cNvSpPr>
              <a:spLocks noChangeShapeType="1"/>
            </p:cNvSpPr>
            <p:nvPr/>
          </p:nvSpPr>
          <p:spPr bwMode="auto">
            <a:xfrm>
              <a:off x="768" y="1789"/>
              <a:ext cx="432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7443" name="Line 35"/>
            <p:cNvSpPr>
              <a:spLocks noChangeShapeType="1"/>
            </p:cNvSpPr>
            <p:nvPr/>
          </p:nvSpPr>
          <p:spPr bwMode="auto">
            <a:xfrm>
              <a:off x="960" y="2976"/>
              <a:ext cx="240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17452" name="Line 44"/>
            <p:cNvSpPr>
              <a:spLocks noChangeShapeType="1"/>
            </p:cNvSpPr>
            <p:nvPr/>
          </p:nvSpPr>
          <p:spPr bwMode="auto">
            <a:xfrm>
              <a:off x="960" y="3805"/>
              <a:ext cx="240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US"/>
            </a:p>
          </p:txBody>
        </p:sp>
      </p:grpSp>
      <p:sp>
        <p:nvSpPr>
          <p:cNvPr id="17434" name="Text Box 26"/>
          <p:cNvSpPr txBox="1">
            <a:spLocks noChangeArrowheads="1"/>
          </p:cNvSpPr>
          <p:nvPr/>
        </p:nvSpPr>
        <p:spPr bwMode="auto">
          <a:xfrm>
            <a:off x="304800" y="1766888"/>
            <a:ext cx="914400" cy="4121150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4400" b="0">
                <a:solidFill>
                  <a:srgbClr val="FF3399"/>
                </a:solidFill>
                <a:latin typeface="华文隶书" pitchFamily="2" charset="-122"/>
                <a:ea typeface="华文隶书" pitchFamily="2" charset="-122"/>
              </a:rPr>
              <a:t>一、变量与函数</a:t>
            </a:r>
          </a:p>
        </p:txBody>
      </p:sp>
      <p:sp>
        <p:nvSpPr>
          <p:cNvPr id="17457" name="Rectangle 49"/>
          <p:cNvSpPr>
            <a:spLocks noChangeArrowheads="1"/>
          </p:cNvSpPr>
          <p:nvPr/>
        </p:nvSpPr>
        <p:spPr bwMode="auto">
          <a:xfrm>
            <a:off x="2971800" y="184150"/>
            <a:ext cx="323215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4000">
                <a:solidFill>
                  <a:srgbClr val="FF0066"/>
                </a:solidFill>
                <a:latin typeface="华文彩云" pitchFamily="2" charset="-122"/>
                <a:ea typeface="华文彩云" pitchFamily="2" charset="-122"/>
              </a:rPr>
              <a:t>一、知识回顾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7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7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animBg="1"/>
      <p:bldP spid="17413" grpId="0" animBg="1"/>
      <p:bldP spid="17419" grpId="1" animBg="1"/>
      <p:bldP spid="17428" grpId="0" animBg="1"/>
      <p:bldP spid="17429" grpId="0" animBg="1"/>
      <p:bldP spid="17431" grpId="0" animBg="1"/>
      <p:bldP spid="17432" grpId="0" animBg="1"/>
      <p:bldP spid="17435" grpId="1" animBg="1"/>
      <p:bldP spid="17444" grpId="0" animBg="1"/>
      <p:bldP spid="17445" grpId="0" animBg="1"/>
      <p:bldP spid="174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53" name="Group 25"/>
          <p:cNvGrpSpPr>
            <a:grpSpLocks/>
          </p:cNvGrpSpPr>
          <p:nvPr/>
        </p:nvGrpSpPr>
        <p:grpSpPr bwMode="auto">
          <a:xfrm>
            <a:off x="838200" y="4619625"/>
            <a:ext cx="2590800" cy="1552575"/>
            <a:chOff x="528" y="2910"/>
            <a:chExt cx="1632" cy="978"/>
          </a:xfrm>
        </p:grpSpPr>
        <p:sp>
          <p:nvSpPr>
            <p:cNvPr id="22531" name="AutoShape 5">
              <a:hlinkClick r:id="rId2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528" y="2910"/>
              <a:ext cx="1632" cy="97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33339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0"/>
                </a:spcBef>
              </a:pPr>
              <a:endParaRPr kumimoji="0" lang="en-US" sz="1800" b="0">
                <a:solidFill>
                  <a:schemeClr val="accent2"/>
                </a:solidFill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22532" name="Text Box 6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624" y="3168"/>
              <a:ext cx="144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0"/>
                </a:spcBef>
              </a:pPr>
              <a:r>
                <a:rPr kumimoji="0" lang="zh-CN" altLang="en-US">
                  <a:solidFill>
                    <a:schemeClr val="accent2"/>
                  </a:solidFill>
                </a:rPr>
                <a:t>图象与性质</a:t>
              </a:r>
            </a:p>
          </p:txBody>
        </p:sp>
      </p:grpSp>
      <p:sp>
        <p:nvSpPr>
          <p:cNvPr id="22534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4519613"/>
            <a:ext cx="9096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2551" name="Group 23"/>
          <p:cNvGrpSpPr>
            <a:grpSpLocks/>
          </p:cNvGrpSpPr>
          <p:nvPr/>
        </p:nvGrpSpPr>
        <p:grpSpPr bwMode="auto">
          <a:xfrm>
            <a:off x="3222625" y="4522788"/>
            <a:ext cx="2555875" cy="1241425"/>
            <a:chOff x="2030" y="2849"/>
            <a:chExt cx="1610" cy="782"/>
          </a:xfrm>
        </p:grpSpPr>
        <p:sp>
          <p:nvSpPr>
            <p:cNvPr id="70663" name="Freeform 7"/>
            <p:cNvSpPr>
              <a:spLocks/>
            </p:cNvSpPr>
            <p:nvPr/>
          </p:nvSpPr>
          <p:spPr bwMode="gray">
            <a:xfrm>
              <a:off x="2030" y="2849"/>
              <a:ext cx="569" cy="782"/>
            </a:xfrm>
            <a:custGeom>
              <a:avLst/>
              <a:gdLst/>
              <a:ahLst/>
              <a:cxnLst>
                <a:cxn ang="0">
                  <a:pos x="580" y="0"/>
                </a:cxn>
                <a:cxn ang="0">
                  <a:pos x="578" y="90"/>
                </a:cxn>
                <a:cxn ang="0">
                  <a:pos x="568" y="174"/>
                </a:cxn>
                <a:cxn ang="0">
                  <a:pos x="552" y="252"/>
                </a:cxn>
                <a:cxn ang="0">
                  <a:pos x="526" y="324"/>
                </a:cxn>
                <a:cxn ang="0">
                  <a:pos x="494" y="390"/>
                </a:cxn>
                <a:cxn ang="0">
                  <a:pos x="452" y="450"/>
                </a:cxn>
                <a:cxn ang="0">
                  <a:pos x="402" y="508"/>
                </a:cxn>
                <a:cxn ang="0">
                  <a:pos x="342" y="560"/>
                </a:cxn>
                <a:cxn ang="0">
                  <a:pos x="270" y="610"/>
                </a:cxn>
                <a:cxn ang="0">
                  <a:pos x="188" y="656"/>
                </a:cxn>
                <a:cxn ang="0">
                  <a:pos x="188" y="798"/>
                </a:cxn>
                <a:cxn ang="0">
                  <a:pos x="0" y="514"/>
                </a:cxn>
                <a:cxn ang="0">
                  <a:pos x="188" y="230"/>
                </a:cxn>
                <a:cxn ang="0">
                  <a:pos x="188" y="372"/>
                </a:cxn>
                <a:cxn ang="0">
                  <a:pos x="224" y="368"/>
                </a:cxn>
                <a:cxn ang="0">
                  <a:pos x="264" y="356"/>
                </a:cxn>
                <a:cxn ang="0">
                  <a:pos x="306" y="336"/>
                </a:cxn>
                <a:cxn ang="0">
                  <a:pos x="348" y="310"/>
                </a:cxn>
                <a:cxn ang="0">
                  <a:pos x="392" y="280"/>
                </a:cxn>
                <a:cxn ang="0">
                  <a:pos x="432" y="246"/>
                </a:cxn>
                <a:cxn ang="0">
                  <a:pos x="472" y="208"/>
                </a:cxn>
                <a:cxn ang="0">
                  <a:pos x="506" y="166"/>
                </a:cxn>
                <a:cxn ang="0">
                  <a:pos x="536" y="124"/>
                </a:cxn>
                <a:cxn ang="0">
                  <a:pos x="558" y="82"/>
                </a:cxn>
                <a:cxn ang="0">
                  <a:pos x="574" y="40"/>
                </a:cxn>
                <a:cxn ang="0">
                  <a:pos x="578" y="0"/>
                </a:cxn>
                <a:cxn ang="0">
                  <a:pos x="580" y="0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3529"/>
                    <a:invGamma/>
                  </a:schemeClr>
                </a:gs>
              </a:gsLst>
              <a:lin ang="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70665" name="Freeform 9"/>
            <p:cNvSpPr>
              <a:spLocks/>
            </p:cNvSpPr>
            <p:nvPr/>
          </p:nvSpPr>
          <p:spPr bwMode="gray">
            <a:xfrm flipH="1">
              <a:off x="3071" y="2849"/>
              <a:ext cx="569" cy="782"/>
            </a:xfrm>
            <a:custGeom>
              <a:avLst/>
              <a:gdLst/>
              <a:ahLst/>
              <a:cxnLst>
                <a:cxn ang="0">
                  <a:pos x="580" y="0"/>
                </a:cxn>
                <a:cxn ang="0">
                  <a:pos x="578" y="90"/>
                </a:cxn>
                <a:cxn ang="0">
                  <a:pos x="568" y="174"/>
                </a:cxn>
                <a:cxn ang="0">
                  <a:pos x="552" y="252"/>
                </a:cxn>
                <a:cxn ang="0">
                  <a:pos x="526" y="324"/>
                </a:cxn>
                <a:cxn ang="0">
                  <a:pos x="494" y="390"/>
                </a:cxn>
                <a:cxn ang="0">
                  <a:pos x="452" y="450"/>
                </a:cxn>
                <a:cxn ang="0">
                  <a:pos x="402" y="508"/>
                </a:cxn>
                <a:cxn ang="0">
                  <a:pos x="342" y="560"/>
                </a:cxn>
                <a:cxn ang="0">
                  <a:pos x="270" y="610"/>
                </a:cxn>
                <a:cxn ang="0">
                  <a:pos x="188" y="656"/>
                </a:cxn>
                <a:cxn ang="0">
                  <a:pos x="188" y="798"/>
                </a:cxn>
                <a:cxn ang="0">
                  <a:pos x="0" y="514"/>
                </a:cxn>
                <a:cxn ang="0">
                  <a:pos x="188" y="230"/>
                </a:cxn>
                <a:cxn ang="0">
                  <a:pos x="188" y="372"/>
                </a:cxn>
                <a:cxn ang="0">
                  <a:pos x="224" y="368"/>
                </a:cxn>
                <a:cxn ang="0">
                  <a:pos x="264" y="356"/>
                </a:cxn>
                <a:cxn ang="0">
                  <a:pos x="306" y="336"/>
                </a:cxn>
                <a:cxn ang="0">
                  <a:pos x="348" y="310"/>
                </a:cxn>
                <a:cxn ang="0">
                  <a:pos x="392" y="280"/>
                </a:cxn>
                <a:cxn ang="0">
                  <a:pos x="432" y="246"/>
                </a:cxn>
                <a:cxn ang="0">
                  <a:pos x="472" y="208"/>
                </a:cxn>
                <a:cxn ang="0">
                  <a:pos x="506" y="166"/>
                </a:cxn>
                <a:cxn ang="0">
                  <a:pos x="536" y="124"/>
                </a:cxn>
                <a:cxn ang="0">
                  <a:pos x="558" y="82"/>
                </a:cxn>
                <a:cxn ang="0">
                  <a:pos x="574" y="40"/>
                </a:cxn>
                <a:cxn ang="0">
                  <a:pos x="578" y="0"/>
                </a:cxn>
                <a:cxn ang="0">
                  <a:pos x="580" y="0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31765"/>
                    <a:invGamma/>
                  </a:schemeClr>
                </a:gs>
              </a:gsLst>
              <a:lin ang="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</p:grpSp>
      <p:grpSp>
        <p:nvGrpSpPr>
          <p:cNvPr id="22550" name="Group 22"/>
          <p:cNvGrpSpPr>
            <a:grpSpLocks/>
          </p:cNvGrpSpPr>
          <p:nvPr/>
        </p:nvGrpSpPr>
        <p:grpSpPr bwMode="auto">
          <a:xfrm>
            <a:off x="1905000" y="1676400"/>
            <a:ext cx="5334000" cy="2743200"/>
            <a:chOff x="1200" y="1056"/>
            <a:chExt cx="3360" cy="1728"/>
          </a:xfrm>
        </p:grpSpPr>
        <p:sp>
          <p:nvSpPr>
            <p:cNvPr id="70668" name="Oval 12"/>
            <p:cNvSpPr>
              <a:spLocks noChangeArrowheads="1"/>
            </p:cNvSpPr>
            <p:nvPr/>
          </p:nvSpPr>
          <p:spPr bwMode="gray">
            <a:xfrm>
              <a:off x="1237" y="1111"/>
              <a:ext cx="3323" cy="167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70669" name="Oval 13"/>
            <p:cNvSpPr>
              <a:spLocks noChangeArrowheads="1"/>
            </p:cNvSpPr>
            <p:nvPr/>
          </p:nvSpPr>
          <p:spPr bwMode="gray">
            <a:xfrm>
              <a:off x="1200" y="1056"/>
              <a:ext cx="3323" cy="1673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44314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</p:grpSp>
      <p:grpSp>
        <p:nvGrpSpPr>
          <p:cNvPr id="22548" name="Group 20"/>
          <p:cNvGrpSpPr>
            <a:grpSpLocks/>
          </p:cNvGrpSpPr>
          <p:nvPr/>
        </p:nvGrpSpPr>
        <p:grpSpPr bwMode="auto">
          <a:xfrm>
            <a:off x="3200400" y="2819400"/>
            <a:ext cx="3614738" cy="1341438"/>
            <a:chOff x="1464" y="240"/>
            <a:chExt cx="2277" cy="845"/>
          </a:xfrm>
        </p:grpSpPr>
        <p:sp>
          <p:nvSpPr>
            <p:cNvPr id="70670" name="Oval 14"/>
            <p:cNvSpPr>
              <a:spLocks noChangeArrowheads="1"/>
            </p:cNvSpPr>
            <p:nvPr/>
          </p:nvSpPr>
          <p:spPr bwMode="gray">
            <a:xfrm>
              <a:off x="1464" y="240"/>
              <a:ext cx="2277" cy="84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ctr"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70671" name="Oval 15"/>
            <p:cNvSpPr>
              <a:spLocks noChangeArrowheads="1"/>
            </p:cNvSpPr>
            <p:nvPr/>
          </p:nvSpPr>
          <p:spPr bwMode="gray">
            <a:xfrm>
              <a:off x="1493" y="245"/>
              <a:ext cx="2223" cy="82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34902"/>
                    <a:invGamma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ctr"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70672" name="Oval 16"/>
            <p:cNvSpPr>
              <a:spLocks noChangeArrowheads="1"/>
            </p:cNvSpPr>
            <p:nvPr/>
          </p:nvSpPr>
          <p:spPr bwMode="gray">
            <a:xfrm>
              <a:off x="1516" y="253"/>
              <a:ext cx="2115" cy="77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79216"/>
                    <a:invGamma/>
                  </a:schemeClr>
                </a:gs>
                <a:gs pos="100000">
                  <a:schemeClr val="accent1">
                    <a:alpha val="48000"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ctr"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70673" name="Oval 17"/>
            <p:cNvSpPr>
              <a:spLocks noChangeArrowheads="1"/>
            </p:cNvSpPr>
            <p:nvPr/>
          </p:nvSpPr>
          <p:spPr bwMode="gray">
            <a:xfrm>
              <a:off x="1628" y="270"/>
              <a:ext cx="1861" cy="624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38000"/>
                  </a:schemeClr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ctr"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</p:grpSp>
      <p:sp>
        <p:nvSpPr>
          <p:cNvPr id="22544" name="Text Box 18"/>
          <p:cNvSpPr txBox="1">
            <a:spLocks noChangeArrowheads="1"/>
          </p:cNvSpPr>
          <p:nvPr/>
        </p:nvSpPr>
        <p:spPr bwMode="auto">
          <a:xfrm>
            <a:off x="2514600" y="381000"/>
            <a:ext cx="38100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400">
                <a:solidFill>
                  <a:srgbClr val="FF3399"/>
                </a:solidFill>
                <a:ea typeface="华文隶书" pitchFamily="2" charset="-122"/>
              </a:rPr>
              <a:t>二、一次函数</a:t>
            </a:r>
            <a:endParaRPr kumimoji="0" lang="zh-CN" altLang="en-US" sz="4400" b="0">
              <a:solidFill>
                <a:srgbClr val="FF3399"/>
              </a:solidFill>
              <a:latin typeface="Arial" charset="0"/>
              <a:ea typeface="华文隶书" pitchFamily="2" charset="-122"/>
            </a:endParaRPr>
          </a:p>
        </p:txBody>
      </p: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5562600" y="4619625"/>
            <a:ext cx="2743200" cy="1552575"/>
            <a:chOff x="3504" y="2910"/>
            <a:chExt cx="1728" cy="978"/>
          </a:xfrm>
        </p:grpSpPr>
        <p:sp>
          <p:nvSpPr>
            <p:cNvPr id="22530" name="AutoShape 3"/>
            <p:cNvSpPr>
              <a:spLocks noChangeArrowheads="1"/>
            </p:cNvSpPr>
            <p:nvPr/>
          </p:nvSpPr>
          <p:spPr bwMode="auto">
            <a:xfrm>
              <a:off x="3504" y="2910"/>
              <a:ext cx="1728" cy="97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33339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spcBef>
                  <a:spcPct val="0"/>
                </a:spcBef>
              </a:pPr>
              <a:endParaRPr kumimoji="0" lang="en-US" sz="1800" b="0">
                <a:solidFill>
                  <a:schemeClr val="accent2"/>
                </a:solidFill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22545" name="Text Box 19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3648" y="3072"/>
              <a:ext cx="1440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>
                  <a:solidFill>
                    <a:schemeClr val="accent2"/>
                  </a:solidFill>
                </a:rPr>
                <a:t>求函数解析式的方法</a:t>
              </a:r>
            </a:p>
          </p:txBody>
        </p:sp>
      </p:grpSp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3810000" y="3048000"/>
            <a:ext cx="2224088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>
                <a:solidFill>
                  <a:schemeClr val="accent2"/>
                </a:solidFill>
              </a:rPr>
              <a:t>正比例函数</a:t>
            </a:r>
          </a:p>
        </p:txBody>
      </p:sp>
      <p:sp>
        <p:nvSpPr>
          <p:cNvPr id="22549" name="Text Box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2057400" y="2011363"/>
            <a:ext cx="38100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000">
                <a:solidFill>
                  <a:schemeClr val="accent2"/>
                </a:solidFill>
                <a:latin typeface="华文中宋" pitchFamily="2" charset="-122"/>
                <a:ea typeface="华文中宋" pitchFamily="2" charset="-122"/>
              </a:rPr>
              <a:t>一次函数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4" grpId="0"/>
      <p:bldP spid="22547" grpId="0"/>
      <p:bldP spid="225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Freeform 3"/>
          <p:cNvSpPr>
            <a:spLocks/>
          </p:cNvSpPr>
          <p:nvPr/>
        </p:nvSpPr>
        <p:spPr bwMode="gray">
          <a:xfrm>
            <a:off x="0" y="3143250"/>
            <a:ext cx="9144000" cy="3333750"/>
          </a:xfrm>
          <a:custGeom>
            <a:avLst/>
            <a:gdLst>
              <a:gd name="T0" fmla="*/ 0 w 5016"/>
              <a:gd name="T1" fmla="*/ 2240 h 2256"/>
              <a:gd name="T2" fmla="*/ 1122 w 5016"/>
              <a:gd name="T3" fmla="*/ 702 h 2256"/>
              <a:gd name="T4" fmla="*/ 972 w 5016"/>
              <a:gd name="T5" fmla="*/ 744 h 2256"/>
              <a:gd name="T6" fmla="*/ 1140 w 5016"/>
              <a:gd name="T7" fmla="*/ 438 h 2256"/>
              <a:gd name="T8" fmla="*/ 1422 w 5016"/>
              <a:gd name="T9" fmla="*/ 642 h 2256"/>
              <a:gd name="T10" fmla="*/ 1272 w 5016"/>
              <a:gd name="T11" fmla="*/ 672 h 2256"/>
              <a:gd name="T12" fmla="*/ 1968 w 5016"/>
              <a:gd name="T13" fmla="*/ 1284 h 2256"/>
              <a:gd name="T14" fmla="*/ 2466 w 5016"/>
              <a:gd name="T15" fmla="*/ 318 h 2256"/>
              <a:gd name="T16" fmla="*/ 2280 w 5016"/>
              <a:gd name="T17" fmla="*/ 318 h 2256"/>
              <a:gd name="T18" fmla="*/ 2598 w 5016"/>
              <a:gd name="T19" fmla="*/ 0 h 2256"/>
              <a:gd name="T20" fmla="*/ 2898 w 5016"/>
              <a:gd name="T21" fmla="*/ 330 h 2256"/>
              <a:gd name="T22" fmla="*/ 2724 w 5016"/>
              <a:gd name="T23" fmla="*/ 324 h 2256"/>
              <a:gd name="T24" fmla="*/ 3210 w 5016"/>
              <a:gd name="T25" fmla="*/ 1302 h 2256"/>
              <a:gd name="T26" fmla="*/ 3870 w 5016"/>
              <a:gd name="T27" fmla="*/ 654 h 2256"/>
              <a:gd name="T28" fmla="*/ 3702 w 5016"/>
              <a:gd name="T29" fmla="*/ 642 h 2256"/>
              <a:gd name="T30" fmla="*/ 3984 w 5016"/>
              <a:gd name="T31" fmla="*/ 420 h 2256"/>
              <a:gd name="T32" fmla="*/ 4182 w 5016"/>
              <a:gd name="T33" fmla="*/ 678 h 2256"/>
              <a:gd name="T34" fmla="*/ 4026 w 5016"/>
              <a:gd name="T35" fmla="*/ 672 h 2256"/>
              <a:gd name="T36" fmla="*/ 5016 w 5016"/>
              <a:gd name="T37" fmla="*/ 2225 h 2256"/>
              <a:gd name="T38" fmla="*/ 0 w 5016"/>
              <a:gd name="T39" fmla="*/ 2240 h 225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5016"/>
              <a:gd name="T61" fmla="*/ 0 h 2256"/>
              <a:gd name="T62" fmla="*/ 5016 w 5016"/>
              <a:gd name="T63" fmla="*/ 2256 h 225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5016" h="2256">
                <a:moveTo>
                  <a:pt x="0" y="2240"/>
                </a:moveTo>
                <a:cubicBezTo>
                  <a:pt x="276" y="2109"/>
                  <a:pt x="1182" y="1474"/>
                  <a:pt x="1122" y="702"/>
                </a:cubicBezTo>
                <a:lnTo>
                  <a:pt x="972" y="744"/>
                </a:lnTo>
                <a:cubicBezTo>
                  <a:pt x="988" y="702"/>
                  <a:pt x="1140" y="436"/>
                  <a:pt x="1140" y="438"/>
                </a:cubicBezTo>
                <a:lnTo>
                  <a:pt x="1422" y="642"/>
                </a:lnTo>
                <a:cubicBezTo>
                  <a:pt x="1422" y="642"/>
                  <a:pt x="1260" y="672"/>
                  <a:pt x="1272" y="672"/>
                </a:cubicBezTo>
                <a:cubicBezTo>
                  <a:pt x="1428" y="1008"/>
                  <a:pt x="1620" y="1350"/>
                  <a:pt x="1968" y="1284"/>
                </a:cubicBezTo>
                <a:cubicBezTo>
                  <a:pt x="2316" y="1218"/>
                  <a:pt x="2460" y="576"/>
                  <a:pt x="2466" y="318"/>
                </a:cubicBezTo>
                <a:lnTo>
                  <a:pt x="2280" y="318"/>
                </a:lnTo>
                <a:lnTo>
                  <a:pt x="2598" y="0"/>
                </a:lnTo>
                <a:lnTo>
                  <a:pt x="2898" y="330"/>
                </a:lnTo>
                <a:lnTo>
                  <a:pt x="2724" y="324"/>
                </a:lnTo>
                <a:cubicBezTo>
                  <a:pt x="2724" y="325"/>
                  <a:pt x="2760" y="1284"/>
                  <a:pt x="3210" y="1302"/>
                </a:cubicBezTo>
                <a:cubicBezTo>
                  <a:pt x="3660" y="1320"/>
                  <a:pt x="3816" y="912"/>
                  <a:pt x="3870" y="654"/>
                </a:cubicBezTo>
                <a:lnTo>
                  <a:pt x="3702" y="642"/>
                </a:lnTo>
                <a:lnTo>
                  <a:pt x="3984" y="420"/>
                </a:lnTo>
                <a:lnTo>
                  <a:pt x="4182" y="678"/>
                </a:lnTo>
                <a:lnTo>
                  <a:pt x="4026" y="672"/>
                </a:lnTo>
                <a:cubicBezTo>
                  <a:pt x="4032" y="678"/>
                  <a:pt x="3960" y="1862"/>
                  <a:pt x="5016" y="2225"/>
                </a:cubicBezTo>
                <a:cubicBezTo>
                  <a:pt x="3438" y="2232"/>
                  <a:pt x="1092" y="2256"/>
                  <a:pt x="0" y="2240"/>
                </a:cubicBezTo>
                <a:close/>
              </a:path>
            </a:pathLst>
          </a:cu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</a:pPr>
            <a:endParaRPr kumimoji="0" lang="en-US" sz="1800" b="0">
              <a:solidFill>
                <a:schemeClr val="tx1"/>
              </a:solidFill>
              <a:latin typeface="Arial" charset="0"/>
              <a:ea typeface="宋体" pitchFamily="2" charset="-122"/>
            </a:endParaRPr>
          </a:p>
        </p:txBody>
      </p:sp>
      <p:grpSp>
        <p:nvGrpSpPr>
          <p:cNvPr id="20542" name="Group 62"/>
          <p:cNvGrpSpPr>
            <a:grpSpLocks/>
          </p:cNvGrpSpPr>
          <p:nvPr/>
        </p:nvGrpSpPr>
        <p:grpSpPr bwMode="auto">
          <a:xfrm>
            <a:off x="3352800" y="185738"/>
            <a:ext cx="2744788" cy="2709862"/>
            <a:chOff x="2280" y="192"/>
            <a:chExt cx="1273" cy="1323"/>
          </a:xfrm>
        </p:grpSpPr>
        <p:pic>
          <p:nvPicPr>
            <p:cNvPr id="20484" name="Picture 4" descr="circuler_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2284" y="197"/>
              <a:ext cx="1269" cy="1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5413" name="Oval 5"/>
            <p:cNvSpPr>
              <a:spLocks noChangeArrowheads="1"/>
            </p:cNvSpPr>
            <p:nvPr/>
          </p:nvSpPr>
          <p:spPr bwMode="gray">
            <a:xfrm>
              <a:off x="2284" y="198"/>
              <a:ext cx="1262" cy="1311"/>
            </a:xfrm>
            <a:prstGeom prst="ellipse">
              <a:avLst/>
            </a:prstGeom>
            <a:gradFill rotWithShape="1">
              <a:gsLst>
                <a:gs pos="0">
                  <a:srgbClr val="FFFF99">
                    <a:gamma/>
                    <a:shade val="26275"/>
                    <a:invGamma/>
                    <a:alpha val="89999"/>
                  </a:srgbClr>
                </a:gs>
                <a:gs pos="50000">
                  <a:srgbClr val="FFFF99">
                    <a:alpha val="45000"/>
                  </a:srgbClr>
                </a:gs>
                <a:gs pos="100000">
                  <a:srgbClr val="FFFF99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20488" name="Freeform 6"/>
            <p:cNvSpPr>
              <a:spLocks/>
            </p:cNvSpPr>
            <p:nvPr/>
          </p:nvSpPr>
          <p:spPr bwMode="gray">
            <a:xfrm>
              <a:off x="2415" y="224"/>
              <a:ext cx="991" cy="455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FF99">
                    <a:alpha val="17998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grpSp>
          <p:nvGrpSpPr>
            <p:cNvPr id="20489" name="Group 7"/>
            <p:cNvGrpSpPr>
              <a:grpSpLocks/>
            </p:cNvGrpSpPr>
            <p:nvPr/>
          </p:nvGrpSpPr>
          <p:grpSpPr bwMode="auto">
            <a:xfrm>
              <a:off x="2372" y="1250"/>
              <a:ext cx="1113" cy="219"/>
              <a:chOff x="2462" y="1872"/>
              <a:chExt cx="827" cy="156"/>
            </a:xfrm>
          </p:grpSpPr>
          <p:grpSp>
            <p:nvGrpSpPr>
              <p:cNvPr id="20490" name="Group 8"/>
              <p:cNvGrpSpPr>
                <a:grpSpLocks/>
              </p:cNvGrpSpPr>
              <p:nvPr/>
            </p:nvGrpSpPr>
            <p:grpSpPr bwMode="auto">
              <a:xfrm rot="-1297425" flipH="1" flipV="1">
                <a:off x="2608" y="1872"/>
                <a:ext cx="681" cy="150"/>
                <a:chOff x="1565" y="2568"/>
                <a:chExt cx="1118" cy="279"/>
              </a:xfrm>
            </p:grpSpPr>
            <p:sp>
              <p:nvSpPr>
                <p:cNvPr id="20491" name="AutoShape 9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492" name="AutoShape 10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493" name="AutoShape 11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494" name="AutoShape 12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</p:grpSp>
          <p:grpSp>
            <p:nvGrpSpPr>
              <p:cNvPr id="20495" name="Group 13"/>
              <p:cNvGrpSpPr>
                <a:grpSpLocks/>
              </p:cNvGrpSpPr>
              <p:nvPr/>
            </p:nvGrpSpPr>
            <p:grpSpPr bwMode="auto">
              <a:xfrm rot="56115" flipH="1" flipV="1">
                <a:off x="2462" y="1878"/>
                <a:ext cx="681" cy="150"/>
                <a:chOff x="1565" y="2568"/>
                <a:chExt cx="1118" cy="279"/>
              </a:xfrm>
            </p:grpSpPr>
            <p:sp>
              <p:nvSpPr>
                <p:cNvPr id="20496" name="AutoShape 14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497" name="AutoShape 15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498" name="AutoShape 16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499" name="AutoShape 17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</p:grpSp>
        </p:grpSp>
      </p:grpSp>
      <p:grpSp>
        <p:nvGrpSpPr>
          <p:cNvPr id="20541" name="Group 61"/>
          <p:cNvGrpSpPr>
            <a:grpSpLocks/>
          </p:cNvGrpSpPr>
          <p:nvPr/>
        </p:nvGrpSpPr>
        <p:grpSpPr bwMode="auto">
          <a:xfrm>
            <a:off x="304800" y="914400"/>
            <a:ext cx="2743200" cy="2667000"/>
            <a:chOff x="240" y="730"/>
            <a:chExt cx="1276" cy="1323"/>
          </a:xfrm>
        </p:grpSpPr>
        <p:pic>
          <p:nvPicPr>
            <p:cNvPr id="20501" name="Picture 19" descr="circuler_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247" y="735"/>
              <a:ext cx="1269" cy="1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5428" name="Oval 20"/>
            <p:cNvSpPr>
              <a:spLocks noChangeArrowheads="1"/>
            </p:cNvSpPr>
            <p:nvPr/>
          </p:nvSpPr>
          <p:spPr bwMode="gray">
            <a:xfrm>
              <a:off x="247" y="736"/>
              <a:ext cx="1261" cy="1311"/>
            </a:xfrm>
            <a:prstGeom prst="ellipse">
              <a:avLst/>
            </a:prstGeom>
            <a:gradFill rotWithShape="1">
              <a:gsLst>
                <a:gs pos="0">
                  <a:srgbClr val="FF99CC">
                    <a:gamma/>
                    <a:shade val="26275"/>
                    <a:invGamma/>
                    <a:alpha val="89999"/>
                  </a:srgbClr>
                </a:gs>
                <a:gs pos="50000">
                  <a:srgbClr val="FF99CC">
                    <a:alpha val="45000"/>
                  </a:srgbClr>
                </a:gs>
                <a:gs pos="100000">
                  <a:srgbClr val="FF99CC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20505" name="Freeform 21"/>
            <p:cNvSpPr>
              <a:spLocks/>
            </p:cNvSpPr>
            <p:nvPr/>
          </p:nvSpPr>
          <p:spPr bwMode="gray">
            <a:xfrm>
              <a:off x="378" y="762"/>
              <a:ext cx="990" cy="455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CDFF">
                    <a:alpha val="17998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grpSp>
          <p:nvGrpSpPr>
            <p:cNvPr id="20506" name="Group 22"/>
            <p:cNvGrpSpPr>
              <a:grpSpLocks/>
            </p:cNvGrpSpPr>
            <p:nvPr/>
          </p:nvGrpSpPr>
          <p:grpSpPr bwMode="auto">
            <a:xfrm>
              <a:off x="336" y="1788"/>
              <a:ext cx="1112" cy="219"/>
              <a:chOff x="1328" y="1872"/>
              <a:chExt cx="827" cy="156"/>
            </a:xfrm>
          </p:grpSpPr>
          <p:grpSp>
            <p:nvGrpSpPr>
              <p:cNvPr id="20507" name="Group 23"/>
              <p:cNvGrpSpPr>
                <a:grpSpLocks/>
              </p:cNvGrpSpPr>
              <p:nvPr/>
            </p:nvGrpSpPr>
            <p:grpSpPr bwMode="auto">
              <a:xfrm rot="-1297425" flipH="1" flipV="1">
                <a:off x="1474" y="1872"/>
                <a:ext cx="681" cy="150"/>
                <a:chOff x="1565" y="2568"/>
                <a:chExt cx="1118" cy="279"/>
              </a:xfrm>
            </p:grpSpPr>
            <p:sp>
              <p:nvSpPr>
                <p:cNvPr id="20508" name="AutoShape 24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09" name="AutoShape 25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10" name="AutoShape 26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11" name="AutoShape 27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</p:grpSp>
          <p:grpSp>
            <p:nvGrpSpPr>
              <p:cNvPr id="20512" name="Group 28"/>
              <p:cNvGrpSpPr>
                <a:grpSpLocks/>
              </p:cNvGrpSpPr>
              <p:nvPr/>
            </p:nvGrpSpPr>
            <p:grpSpPr bwMode="auto">
              <a:xfrm rot="56115" flipH="1" flipV="1">
                <a:off x="1328" y="1878"/>
                <a:ext cx="681" cy="150"/>
                <a:chOff x="1565" y="2568"/>
                <a:chExt cx="1118" cy="279"/>
              </a:xfrm>
            </p:grpSpPr>
            <p:sp>
              <p:nvSpPr>
                <p:cNvPr id="20513" name="AutoShape 29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14" name="AutoShape 30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15" name="AutoShape 31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16" name="AutoShape 32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</p:grpSp>
        </p:grpSp>
      </p:grpSp>
      <p:grpSp>
        <p:nvGrpSpPr>
          <p:cNvPr id="20543" name="Group 63"/>
          <p:cNvGrpSpPr>
            <a:grpSpLocks/>
          </p:cNvGrpSpPr>
          <p:nvPr/>
        </p:nvGrpSpPr>
        <p:grpSpPr bwMode="auto">
          <a:xfrm>
            <a:off x="6324600" y="973138"/>
            <a:ext cx="2743200" cy="2608262"/>
            <a:chOff x="4195" y="800"/>
            <a:chExt cx="1277" cy="1323"/>
          </a:xfrm>
        </p:grpSpPr>
        <p:pic>
          <p:nvPicPr>
            <p:cNvPr id="20518" name="Picture 34" descr="circuler_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4203" y="802"/>
              <a:ext cx="1269" cy="1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5443" name="Oval 35"/>
            <p:cNvSpPr>
              <a:spLocks noChangeArrowheads="1"/>
            </p:cNvSpPr>
            <p:nvPr/>
          </p:nvSpPr>
          <p:spPr bwMode="gray">
            <a:xfrm>
              <a:off x="4203" y="803"/>
              <a:ext cx="1261" cy="1312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26275"/>
                    <a:invGamma/>
                    <a:alpha val="89999"/>
                  </a:srgbClr>
                </a:gs>
                <a:gs pos="50000">
                  <a:srgbClr val="3399FF">
                    <a:alpha val="45000"/>
                  </a:srgbClr>
                </a:gs>
                <a:gs pos="100000">
                  <a:srgbClr val="3399FF">
                    <a:gamma/>
                    <a:shade val="26275"/>
                    <a:invGamma/>
                    <a:alpha val="89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20522" name="Freeform 36"/>
            <p:cNvSpPr>
              <a:spLocks/>
            </p:cNvSpPr>
            <p:nvPr/>
          </p:nvSpPr>
          <p:spPr bwMode="gray">
            <a:xfrm>
              <a:off x="4334" y="829"/>
              <a:ext cx="990" cy="455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3399FF">
                    <a:alpha val="17998"/>
                  </a:srgbClr>
                </a:gs>
              </a:gsLst>
              <a:lin ang="5400000" scaled="1"/>
            </a:gradFill>
            <a:ln w="0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0"/>
                </a:spcBef>
              </a:pPr>
              <a:endParaRPr kumimoji="0" 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grpSp>
          <p:nvGrpSpPr>
            <p:cNvPr id="20523" name="Group 37"/>
            <p:cNvGrpSpPr>
              <a:grpSpLocks/>
            </p:cNvGrpSpPr>
            <p:nvPr/>
          </p:nvGrpSpPr>
          <p:grpSpPr bwMode="auto">
            <a:xfrm>
              <a:off x="4291" y="1856"/>
              <a:ext cx="1113" cy="217"/>
              <a:chOff x="3704" y="1872"/>
              <a:chExt cx="827" cy="156"/>
            </a:xfrm>
          </p:grpSpPr>
          <p:grpSp>
            <p:nvGrpSpPr>
              <p:cNvPr id="20524" name="Group 38"/>
              <p:cNvGrpSpPr>
                <a:grpSpLocks/>
              </p:cNvGrpSpPr>
              <p:nvPr/>
            </p:nvGrpSpPr>
            <p:grpSpPr bwMode="auto">
              <a:xfrm rot="-1297425" flipH="1" flipV="1">
                <a:off x="3850" y="1872"/>
                <a:ext cx="681" cy="150"/>
                <a:chOff x="1565" y="2568"/>
                <a:chExt cx="1118" cy="279"/>
              </a:xfrm>
            </p:grpSpPr>
            <p:sp>
              <p:nvSpPr>
                <p:cNvPr id="20525" name="AutoShape 39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26" name="AutoShape 40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27" name="AutoShape 41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28" name="AutoShape 42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</p:grpSp>
          <p:grpSp>
            <p:nvGrpSpPr>
              <p:cNvPr id="20529" name="Group 43"/>
              <p:cNvGrpSpPr>
                <a:grpSpLocks/>
              </p:cNvGrpSpPr>
              <p:nvPr/>
            </p:nvGrpSpPr>
            <p:grpSpPr bwMode="auto">
              <a:xfrm rot="56115" flipH="1" flipV="1">
                <a:off x="3704" y="1878"/>
                <a:ext cx="681" cy="150"/>
                <a:chOff x="1565" y="2568"/>
                <a:chExt cx="1118" cy="279"/>
              </a:xfrm>
            </p:grpSpPr>
            <p:sp>
              <p:nvSpPr>
                <p:cNvPr id="20530" name="AutoShape 44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31" name="AutoShape 45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32" name="AutoShape 46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20533" name="AutoShape 47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>
                    <a:spcBef>
                      <a:spcPct val="0"/>
                    </a:spcBef>
                  </a:pPr>
                  <a:endParaRPr kumimoji="0" lang="en-US" sz="1800" b="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</p:grpSp>
        </p:grpSp>
      </p:grpSp>
      <p:sp>
        <p:nvSpPr>
          <p:cNvPr id="20544" name="Text Box 64"/>
          <p:cNvSpPr txBox="1">
            <a:spLocks noChangeArrowheads="1"/>
          </p:cNvSpPr>
          <p:nvPr/>
        </p:nvSpPr>
        <p:spPr bwMode="auto">
          <a:xfrm>
            <a:off x="1905000" y="5181600"/>
            <a:ext cx="5715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4000">
                <a:solidFill>
                  <a:srgbClr val="FF3399"/>
                </a:solidFill>
                <a:latin typeface="华文隶书" pitchFamily="2" charset="-122"/>
                <a:ea typeface="华文隶书" pitchFamily="2" charset="-122"/>
              </a:rPr>
              <a:t>三、用函数的观点看方程（组）与不等式</a:t>
            </a:r>
          </a:p>
        </p:txBody>
      </p:sp>
      <p:sp>
        <p:nvSpPr>
          <p:cNvPr id="20545" name="Text Box 65"/>
          <p:cNvSpPr txBox="1">
            <a:spLocks noChangeArrowheads="1"/>
          </p:cNvSpPr>
          <p:nvPr/>
        </p:nvSpPr>
        <p:spPr bwMode="auto">
          <a:xfrm>
            <a:off x="609600" y="1493838"/>
            <a:ext cx="1981200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一次函数与一元一次方程</a:t>
            </a:r>
          </a:p>
        </p:txBody>
      </p:sp>
      <p:sp>
        <p:nvSpPr>
          <p:cNvPr id="20546" name="Text Box 6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810000" y="690563"/>
            <a:ext cx="1905000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Arial" charset="0"/>
                <a:ea typeface="华文中宋" pitchFamily="2" charset="-122"/>
              </a:rPr>
              <a:t>一次函数与一元一次不等式</a:t>
            </a:r>
            <a:endParaRPr lang="zh-CN" altLang="en-US">
              <a:solidFill>
                <a:schemeClr val="tx1"/>
              </a:solidFill>
              <a:ea typeface="华文中宋" pitchFamily="2" charset="-122"/>
            </a:endParaRPr>
          </a:p>
        </p:txBody>
      </p:sp>
      <p:sp>
        <p:nvSpPr>
          <p:cNvPr id="20547" name="Text Box 6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629400" y="1493838"/>
            <a:ext cx="2286000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Arial" charset="0"/>
                <a:ea typeface="华文中宋" pitchFamily="2" charset="-122"/>
              </a:rPr>
              <a:t>一次函数与二元一次方程（组）</a:t>
            </a:r>
            <a:endParaRPr lang="zh-CN" altLang="en-US">
              <a:solidFill>
                <a:schemeClr val="tx1"/>
              </a:solidFill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"/>
                                        <p:tgtEl>
                                          <p:spTgt spid="2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1000"/>
                                        <p:tgtEl>
                                          <p:spTgt spid="2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1000"/>
                                        <p:tgtEl>
                                          <p:spTgt spid="20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  <p:bldP spid="20544" grpId="0"/>
      <p:bldP spid="20545" grpId="0"/>
      <p:bldP spid="20546" grpId="0"/>
      <p:bldP spid="205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8" name="Picture 4" descr="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  <p:graphicFrame>
        <p:nvGraphicFramePr>
          <p:cNvPr id="118793" name="Object 9"/>
          <p:cNvGraphicFramePr>
            <a:graphicFrameLocks noChangeAspect="1"/>
          </p:cNvGraphicFramePr>
          <p:nvPr/>
        </p:nvGraphicFramePr>
        <p:xfrm>
          <a:off x="304800" y="3162300"/>
          <a:ext cx="8713788" cy="1900238"/>
        </p:xfrm>
        <a:graphic>
          <a:graphicData uri="http://schemas.openxmlformats.org/presentationml/2006/ole">
            <p:oleObj spid="_x0000_s118793" name="公式" r:id="rId4" imgW="2565360" imgH="634680" progId="Equation.3">
              <p:embed/>
            </p:oleObj>
          </a:graphicData>
        </a:graphic>
      </p:graphicFrame>
      <p:sp>
        <p:nvSpPr>
          <p:cNvPr id="118794" name="Rectangle 10"/>
          <p:cNvSpPr>
            <a:spLocks noChangeArrowheads="1"/>
          </p:cNvSpPr>
          <p:nvPr/>
        </p:nvSpPr>
        <p:spPr bwMode="auto">
          <a:xfrm>
            <a:off x="755650" y="2517775"/>
            <a:ext cx="7921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4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1.</a:t>
            </a:r>
            <a:r>
              <a:rPr kumimoji="0" lang="zh-CN" altLang="en-US" sz="4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下列函数中</a:t>
            </a:r>
            <a:r>
              <a:rPr kumimoji="0" lang="en-US" altLang="zh-CN" sz="4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,</a:t>
            </a:r>
            <a:r>
              <a:rPr kumimoji="0" lang="zh-CN" altLang="en-US" sz="4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哪些是一次函数</a:t>
            </a:r>
            <a:r>
              <a:rPr kumimoji="0" lang="en-US" altLang="zh-CN" sz="4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?</a:t>
            </a:r>
          </a:p>
        </p:txBody>
      </p:sp>
      <p:sp>
        <p:nvSpPr>
          <p:cNvPr id="118796" name="Rectangle 12"/>
          <p:cNvSpPr>
            <a:spLocks noChangeArrowheads="1"/>
          </p:cNvSpPr>
          <p:nvPr/>
        </p:nvSpPr>
        <p:spPr bwMode="auto">
          <a:xfrm>
            <a:off x="611188" y="4318000"/>
            <a:ext cx="71913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0"/>
              </a:spcBef>
            </a:pPr>
            <a:r>
              <a:rPr kumimoji="0" lang="zh-CN" altLang="en-US" sz="4000" b="0">
                <a:solidFill>
                  <a:schemeClr val="tx2"/>
                </a:solidFill>
                <a:latin typeface="Comic Sans MS" pitchFamily="66" charset="0"/>
                <a:ea typeface="宋体" pitchFamily="2" charset="-122"/>
              </a:rPr>
              <a:t>答</a:t>
            </a:r>
            <a:r>
              <a:rPr kumimoji="0" lang="en-US" altLang="zh-CN" sz="4000" b="0">
                <a:solidFill>
                  <a:schemeClr val="tx2"/>
                </a:solidFill>
                <a:latin typeface="Comic Sans MS" pitchFamily="66" charset="0"/>
                <a:ea typeface="宋体" pitchFamily="2" charset="-122"/>
              </a:rPr>
              <a:t>:</a:t>
            </a:r>
          </a:p>
        </p:txBody>
      </p:sp>
      <p:sp>
        <p:nvSpPr>
          <p:cNvPr id="118797" name="Rectangle 13"/>
          <p:cNvSpPr>
            <a:spLocks noChangeArrowheads="1"/>
          </p:cNvSpPr>
          <p:nvPr/>
        </p:nvSpPr>
        <p:spPr bwMode="auto">
          <a:xfrm>
            <a:off x="1476375" y="4244975"/>
            <a:ext cx="655637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0"/>
              </a:spcBef>
            </a:pPr>
            <a:r>
              <a:rPr kumimoji="0" lang="en-US" altLang="zh-CN" sz="4000" b="0">
                <a:solidFill>
                  <a:srgbClr val="FF0066"/>
                </a:solidFill>
                <a:latin typeface="Comic Sans MS" pitchFamily="66" charset="0"/>
                <a:ea typeface="宋体" pitchFamily="2" charset="-122"/>
              </a:rPr>
              <a:t>(1)  (3)</a:t>
            </a:r>
            <a:r>
              <a:rPr kumimoji="0" lang="zh-CN" altLang="en-US" sz="4000" b="0">
                <a:solidFill>
                  <a:srgbClr val="FF0066"/>
                </a:solidFill>
                <a:latin typeface="Comic Sans MS" pitchFamily="66" charset="0"/>
                <a:ea typeface="宋体" pitchFamily="2" charset="-122"/>
              </a:rPr>
              <a:t>是一次函数</a:t>
            </a:r>
            <a:endParaRPr kumimoji="0" lang="zh-CN" altLang="en-US" sz="1800" b="0" u="sng">
              <a:solidFill>
                <a:srgbClr val="FF0066"/>
              </a:solidFill>
              <a:latin typeface="Comic Sans MS" pitchFamily="66" charset="0"/>
              <a:ea typeface="宋体" pitchFamily="2" charset="-122"/>
            </a:endParaRPr>
          </a:p>
        </p:txBody>
      </p:sp>
      <p:sp>
        <p:nvSpPr>
          <p:cNvPr id="118798" name="Text Box 14"/>
          <p:cNvSpPr txBox="1">
            <a:spLocks noChangeArrowheads="1"/>
          </p:cNvSpPr>
          <p:nvPr/>
        </p:nvSpPr>
        <p:spPr bwMode="auto">
          <a:xfrm>
            <a:off x="3429000" y="820738"/>
            <a:ext cx="3352800" cy="550862"/>
          </a:xfrm>
          <a:prstGeom prst="rect">
            <a:avLst/>
          </a:prstGeom>
          <a:solidFill>
            <a:srgbClr val="FFFF00"/>
          </a:solidFill>
          <a:ln w="31750" algn="ctr">
            <a:solidFill>
              <a:srgbClr val="FF0066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280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第一部分 必答题</a:t>
            </a:r>
          </a:p>
        </p:txBody>
      </p:sp>
      <p:sp>
        <p:nvSpPr>
          <p:cNvPr id="118799" name="AutoShape 15"/>
          <p:cNvSpPr>
            <a:spLocks noChangeArrowheads="1"/>
          </p:cNvSpPr>
          <p:nvPr/>
        </p:nvSpPr>
        <p:spPr bwMode="auto">
          <a:xfrm rot="-974591">
            <a:off x="12700" y="-193675"/>
            <a:ext cx="3351213" cy="2865438"/>
          </a:xfrm>
          <a:prstGeom prst="irregularSeal1">
            <a:avLst/>
          </a:prstGeom>
          <a:solidFill>
            <a:srgbClr val="F3FBA3"/>
          </a:solidFill>
          <a:ln w="9525" algn="ctr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zh-CN" altLang="en-US">
                <a:solidFill>
                  <a:srgbClr val="000000"/>
                </a:solidFill>
              </a:rPr>
              <a:t>二、头脑风暴</a:t>
            </a:r>
          </a:p>
        </p:txBody>
      </p:sp>
      <p:sp>
        <p:nvSpPr>
          <p:cNvPr id="118800" name="AutoShape 16">
            <a:hlinkClick r:id="rId5" action="ppaction://hlinkfile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8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8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8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8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8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118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1000"/>
                                        <p:tgtEl>
                                          <p:spTgt spid="118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18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1000"/>
                                        <p:tgtEl>
                                          <p:spTgt spid="118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4" grpId="0"/>
      <p:bldP spid="118796" grpId="0"/>
      <p:bldP spid="118797" grpId="0"/>
      <p:bldP spid="118798" grpId="0" animBg="1"/>
      <p:bldP spid="11879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381000" y="790575"/>
            <a:ext cx="5746750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55778" tIns="27889" rIns="55778" bIns="27889"/>
          <a:lstStyle/>
          <a:p>
            <a:pPr algn="just">
              <a:lnSpc>
                <a:spcPct val="125000"/>
              </a:lnSpc>
              <a:spcBef>
                <a:spcPct val="0"/>
              </a:spcBef>
            </a:pPr>
            <a:r>
              <a:rPr lang="en-US" altLang="zh-CN" sz="360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2.</a:t>
            </a:r>
            <a:r>
              <a:rPr lang="zh-CN" altLang="en-US" sz="360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当</a:t>
            </a:r>
            <a:r>
              <a:rPr lang="en-US" altLang="zh-CN" sz="360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m = ____</a:t>
            </a:r>
            <a:r>
              <a:rPr lang="zh-CN" altLang="en-US" sz="360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时，函数   </a:t>
            </a:r>
          </a:p>
          <a:p>
            <a:pPr algn="just">
              <a:lnSpc>
                <a:spcPct val="125000"/>
              </a:lnSpc>
              <a:spcBef>
                <a:spcPct val="0"/>
              </a:spcBef>
            </a:pPr>
            <a:r>
              <a:rPr lang="zh-CN" altLang="en-US" sz="360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  是一次函数</a:t>
            </a:r>
            <a:r>
              <a:rPr lang="en-US" altLang="zh-CN" sz="360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.</a:t>
            </a:r>
            <a:endParaRPr lang="en-US" altLang="zh-CN" sz="3600">
              <a:solidFill>
                <a:srgbClr val="66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aphicFrame>
        <p:nvGraphicFramePr>
          <p:cNvPr id="64520" name="Object 8"/>
          <p:cNvGraphicFramePr>
            <a:graphicFrameLocks noChangeAspect="1"/>
          </p:cNvGraphicFramePr>
          <p:nvPr/>
        </p:nvGraphicFramePr>
        <p:xfrm>
          <a:off x="5083175" y="685800"/>
          <a:ext cx="3559175" cy="866775"/>
        </p:xfrm>
        <a:graphic>
          <a:graphicData uri="http://schemas.openxmlformats.org/presentationml/2006/ole">
            <p:oleObj spid="_x0000_s64520" name="公式" r:id="rId3" imgW="1218960" imgH="253800" progId="Equation.3">
              <p:embed/>
            </p:oleObj>
          </a:graphicData>
        </a:graphic>
      </p:graphicFrame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2241550" y="866775"/>
            <a:ext cx="533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3</a:t>
            </a:r>
          </a:p>
        </p:txBody>
      </p:sp>
      <p:sp>
        <p:nvSpPr>
          <p:cNvPr id="64554" name="AutoShape 42">
            <a:hlinkClick r:id="rId4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64555" name="Picture 43" descr="00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1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6" name="Line 4"/>
          <p:cNvSpPr>
            <a:spLocks noChangeShapeType="1"/>
          </p:cNvSpPr>
          <p:nvPr/>
        </p:nvSpPr>
        <p:spPr bwMode="auto">
          <a:xfrm flipH="1">
            <a:off x="1917700" y="533400"/>
            <a:ext cx="228600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20837" name="Group 5"/>
          <p:cNvGrpSpPr>
            <a:grpSpLocks/>
          </p:cNvGrpSpPr>
          <p:nvPr/>
        </p:nvGrpSpPr>
        <p:grpSpPr bwMode="auto">
          <a:xfrm>
            <a:off x="381000" y="1081088"/>
            <a:ext cx="8207375" cy="1300162"/>
            <a:chOff x="295" y="2931"/>
            <a:chExt cx="5170" cy="819"/>
          </a:xfrm>
        </p:grpSpPr>
        <p:sp>
          <p:nvSpPr>
            <p:cNvPr id="120838" name="Text Box 6"/>
            <p:cNvSpPr txBox="1">
              <a:spLocks noChangeArrowheads="1"/>
            </p:cNvSpPr>
            <p:nvPr/>
          </p:nvSpPr>
          <p:spPr bwMode="auto">
            <a:xfrm>
              <a:off x="295" y="3067"/>
              <a:ext cx="5170" cy="6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3</a:t>
              </a:r>
              <a:r>
                <a:rPr kumimoji="0" lang="zh-CN" altLang="en-US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、函数                      的图像与</a:t>
              </a:r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x</a:t>
              </a:r>
              <a:r>
                <a:rPr kumimoji="0" lang="zh-CN" altLang="en-US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轴交点坐标为</a:t>
              </a:r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________,</a:t>
              </a:r>
            </a:p>
            <a:p>
              <a:r>
                <a:rPr kumimoji="0" lang="zh-CN" altLang="en-US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与</a:t>
              </a:r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y</a:t>
              </a:r>
              <a:r>
                <a:rPr kumimoji="0" lang="zh-CN" altLang="en-US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轴的交点坐标为</a:t>
              </a:r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________</a:t>
              </a:r>
              <a:r>
                <a:rPr kumimoji="0" lang="zh-CN" altLang="en-US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。</a:t>
              </a:r>
            </a:p>
          </p:txBody>
        </p:sp>
        <p:pic>
          <p:nvPicPr>
            <p:cNvPr id="120839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02" y="2931"/>
              <a:ext cx="907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20840" name="Group 8"/>
          <p:cNvGrpSpPr>
            <a:grpSpLocks/>
          </p:cNvGrpSpPr>
          <p:nvPr/>
        </p:nvGrpSpPr>
        <p:grpSpPr bwMode="auto">
          <a:xfrm>
            <a:off x="6789738" y="647700"/>
            <a:ext cx="2519362" cy="647700"/>
            <a:chOff x="4377" y="2750"/>
            <a:chExt cx="1587" cy="408"/>
          </a:xfrm>
        </p:grpSpPr>
        <p:sp>
          <p:nvSpPr>
            <p:cNvPr id="120841" name="Text Box 9"/>
            <p:cNvSpPr txBox="1">
              <a:spLocks noChangeArrowheads="1"/>
            </p:cNvSpPr>
            <p:nvPr/>
          </p:nvSpPr>
          <p:spPr bwMode="auto">
            <a:xfrm>
              <a:off x="4422" y="2795"/>
              <a:ext cx="154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zh-CN" altLang="en-US" sz="2400">
                  <a:solidFill>
                    <a:srgbClr val="FF3399"/>
                  </a:solidFill>
                  <a:latin typeface="Arial" charset="0"/>
                  <a:ea typeface="宋体" pitchFamily="2" charset="-122"/>
                </a:rPr>
                <a:t>让</a:t>
              </a:r>
              <a:r>
                <a:rPr kumimoji="0" lang="en-US" altLang="zh-CN" sz="2400">
                  <a:solidFill>
                    <a:srgbClr val="FF3399"/>
                  </a:solidFill>
                  <a:latin typeface="Times New Roman" pitchFamily="18" charset="0"/>
                  <a:ea typeface="宋体" pitchFamily="2" charset="-122"/>
                </a:rPr>
                <a:t>y</a:t>
              </a:r>
              <a:r>
                <a:rPr kumimoji="0" lang="en-US" altLang="zh-CN" sz="2400">
                  <a:solidFill>
                    <a:srgbClr val="FF3399"/>
                  </a:solidFill>
                  <a:latin typeface="Arial" charset="0"/>
                  <a:ea typeface="宋体" pitchFamily="2" charset="-122"/>
                </a:rPr>
                <a:t>=0,</a:t>
              </a:r>
              <a:r>
                <a:rPr kumimoji="0" lang="zh-CN" altLang="en-US" sz="2400">
                  <a:solidFill>
                    <a:srgbClr val="FF3399"/>
                  </a:solidFill>
                  <a:latin typeface="Arial" charset="0"/>
                  <a:ea typeface="宋体" pitchFamily="2" charset="-122"/>
                </a:rPr>
                <a:t>求</a:t>
              </a:r>
              <a:r>
                <a:rPr kumimoji="0" lang="en-US" altLang="zh-CN" sz="2400">
                  <a:solidFill>
                    <a:srgbClr val="FF3399"/>
                  </a:solidFill>
                  <a:latin typeface="Times New Roman" pitchFamily="18" charset="0"/>
                  <a:ea typeface="宋体" pitchFamily="2" charset="-122"/>
                </a:rPr>
                <a:t>x</a:t>
              </a:r>
            </a:p>
          </p:txBody>
        </p:sp>
        <p:sp>
          <p:nvSpPr>
            <p:cNvPr id="120842" name="AutoShape 10"/>
            <p:cNvSpPr>
              <a:spLocks noChangeArrowheads="1"/>
            </p:cNvSpPr>
            <p:nvPr/>
          </p:nvSpPr>
          <p:spPr bwMode="auto">
            <a:xfrm>
              <a:off x="4377" y="2750"/>
              <a:ext cx="1088" cy="408"/>
            </a:xfrm>
            <a:prstGeom prst="wedgeEllipseCallout">
              <a:avLst>
                <a:gd name="adj1" fmla="val -43750"/>
                <a:gd name="adj2" fmla="val 70000"/>
              </a:avLst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spcBef>
                  <a:spcPct val="0"/>
                </a:spcBef>
              </a:pPr>
              <a:endParaRPr kumimoji="0" lang="en-US" sz="2400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120843" name="Group 11"/>
          <p:cNvGrpSpPr>
            <a:grpSpLocks/>
          </p:cNvGrpSpPr>
          <p:nvPr/>
        </p:nvGrpSpPr>
        <p:grpSpPr bwMode="auto">
          <a:xfrm>
            <a:off x="2755900" y="2597150"/>
            <a:ext cx="2160588" cy="1076325"/>
            <a:chOff x="2290" y="3793"/>
            <a:chExt cx="1361" cy="678"/>
          </a:xfrm>
        </p:grpSpPr>
        <p:sp>
          <p:nvSpPr>
            <p:cNvPr id="120844" name="AutoShape 12"/>
            <p:cNvSpPr>
              <a:spLocks noChangeArrowheads="1"/>
            </p:cNvSpPr>
            <p:nvPr/>
          </p:nvSpPr>
          <p:spPr bwMode="auto">
            <a:xfrm>
              <a:off x="2290" y="3793"/>
              <a:ext cx="1180" cy="363"/>
            </a:xfrm>
            <a:prstGeom prst="wedgeEllipseCallout">
              <a:avLst>
                <a:gd name="adj1" fmla="val -47713"/>
                <a:gd name="adj2" fmla="val -95181"/>
              </a:avLst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spcBef>
                  <a:spcPct val="0"/>
                </a:spcBef>
              </a:pPr>
              <a:endParaRPr kumimoji="0" lang="en-US" sz="280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120845" name="Text Box 13"/>
            <p:cNvSpPr txBox="1">
              <a:spLocks noChangeArrowheads="1"/>
            </p:cNvSpPr>
            <p:nvPr/>
          </p:nvSpPr>
          <p:spPr bwMode="auto">
            <a:xfrm>
              <a:off x="2381" y="3838"/>
              <a:ext cx="1270" cy="6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zh-CN" altLang="en-US" sz="2400">
                  <a:solidFill>
                    <a:srgbClr val="FF3399"/>
                  </a:solidFill>
                  <a:latin typeface="Arial" charset="0"/>
                  <a:ea typeface="宋体" pitchFamily="2" charset="-122"/>
                </a:rPr>
                <a:t>让</a:t>
              </a:r>
              <a:r>
                <a:rPr kumimoji="0" lang="en-US" altLang="zh-CN" sz="2400">
                  <a:solidFill>
                    <a:srgbClr val="FF3399"/>
                  </a:solidFill>
                  <a:latin typeface="Times New Roman" pitchFamily="18" charset="0"/>
                  <a:ea typeface="宋体" pitchFamily="2" charset="-122"/>
                </a:rPr>
                <a:t>x=0</a:t>
              </a:r>
              <a:r>
                <a:rPr kumimoji="0" lang="en-US" altLang="zh-CN" sz="2400">
                  <a:solidFill>
                    <a:srgbClr val="FF3399"/>
                  </a:solidFill>
                  <a:latin typeface="Arial" charset="0"/>
                  <a:ea typeface="宋体" pitchFamily="2" charset="-122"/>
                </a:rPr>
                <a:t>,</a:t>
              </a:r>
              <a:r>
                <a:rPr kumimoji="0" lang="zh-CN" altLang="en-US" sz="2400">
                  <a:solidFill>
                    <a:srgbClr val="FF3399"/>
                  </a:solidFill>
                  <a:latin typeface="Arial" charset="0"/>
                  <a:ea typeface="宋体" pitchFamily="2" charset="-122"/>
                </a:rPr>
                <a:t>求</a:t>
              </a:r>
              <a:r>
                <a:rPr kumimoji="0" lang="en-US" altLang="zh-CN" sz="2400">
                  <a:solidFill>
                    <a:srgbClr val="FF3399"/>
                  </a:solidFill>
                  <a:latin typeface="Times New Roman" pitchFamily="18" charset="0"/>
                  <a:ea typeface="宋体" pitchFamily="2" charset="-122"/>
                </a:rPr>
                <a:t>y</a:t>
              </a:r>
            </a:p>
            <a:p>
              <a:pPr algn="ctr"/>
              <a:endParaRPr kumimoji="0" lang="en-US" altLang="zh-CN" sz="2400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</p:grpSp>
      <p:sp>
        <p:nvSpPr>
          <p:cNvPr id="120854" name="Text Box 22"/>
          <p:cNvSpPr txBox="1">
            <a:spLocks noChangeArrowheads="1"/>
          </p:cNvSpPr>
          <p:nvPr/>
        </p:nvSpPr>
        <p:spPr bwMode="auto">
          <a:xfrm>
            <a:off x="7077075" y="1296988"/>
            <a:ext cx="12954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0" lang="en-US" altLang="zh-CN" sz="2400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(-6,0)</a:t>
            </a:r>
          </a:p>
        </p:txBody>
      </p:sp>
      <p:sp>
        <p:nvSpPr>
          <p:cNvPr id="120855" name="Text Box 23"/>
          <p:cNvSpPr txBox="1">
            <a:spLocks noChangeArrowheads="1"/>
          </p:cNvSpPr>
          <p:nvPr/>
        </p:nvSpPr>
        <p:spPr bwMode="auto">
          <a:xfrm>
            <a:off x="3189288" y="1876425"/>
            <a:ext cx="13684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0" lang="en-US" altLang="zh-CN" sz="2400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(0,4)</a:t>
            </a:r>
          </a:p>
        </p:txBody>
      </p:sp>
      <p:sp>
        <p:nvSpPr>
          <p:cNvPr id="120857" name="AutoShape 25">
            <a:hlinkClick r:id="rId3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120858" name="Picture 26" descr="00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1000"/>
                                        <p:tgtEl>
                                          <p:spTgt spid="120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1000"/>
                                        <p:tgtEl>
                                          <p:spTgt spid="120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412750" y="685800"/>
            <a:ext cx="8305800" cy="3016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4.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一弹簧，不挂重物时，长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6cm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，挂上重物后，重物每增加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1kg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，弹簧就伸长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0.25cm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，但所挂重物不能超过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10kg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，则弹簧总长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y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（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cm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）与重物质量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x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（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kg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）之间的函数关系式为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___________,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此时自变量的取值范围是＿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__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＿＿＿＿＿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.</a:t>
            </a: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533400" y="2598738"/>
            <a:ext cx="20875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y=0.25x+6</a:t>
            </a: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533400" y="3162300"/>
            <a:ext cx="27733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0</a:t>
            </a:r>
            <a:r>
              <a:rPr kumimoji="0" lang="en-US" altLang="zh-CN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≤</a:t>
            </a:r>
            <a:r>
              <a:rPr kumimoji="0" lang="en-US" altLang="zh-CN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 x</a:t>
            </a:r>
            <a:r>
              <a:rPr kumimoji="0" lang="en-US" altLang="zh-CN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≤</a:t>
            </a:r>
            <a:r>
              <a:rPr kumimoji="0" lang="en-US" altLang="zh-CN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 10</a:t>
            </a:r>
          </a:p>
        </p:txBody>
      </p:sp>
      <p:sp>
        <p:nvSpPr>
          <p:cNvPr id="70664" name="AutoShape 8">
            <a:hlinkClick r:id="rId2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70665" name="Picture 9" descr="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1" grpId="0" autoUpdateAnimBg="0"/>
      <p:bldP spid="7066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59" name="Text Box 35"/>
          <p:cNvSpPr txBox="1">
            <a:spLocks noChangeArrowheads="1"/>
          </p:cNvSpPr>
          <p:nvPr/>
        </p:nvSpPr>
        <p:spPr bwMode="auto">
          <a:xfrm>
            <a:off x="360363" y="1276350"/>
            <a:ext cx="83518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5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、一次函数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y=x+2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的图像不经过第</a:t>
            </a:r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____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象限，</a:t>
            </a:r>
          </a:p>
          <a:p>
            <a:pPr>
              <a:spcBef>
                <a:spcPct val="0"/>
              </a:spcBef>
            </a:pPr>
            <a:r>
              <a:rPr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且</a:t>
            </a:r>
            <a:r>
              <a:rPr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随</a:t>
            </a:r>
            <a:r>
              <a:rPr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的增大而</a:t>
            </a:r>
            <a:r>
              <a:rPr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_______.</a:t>
            </a:r>
          </a:p>
        </p:txBody>
      </p:sp>
      <p:sp>
        <p:nvSpPr>
          <p:cNvPr id="77860" name="Text Box 36"/>
          <p:cNvSpPr txBox="1">
            <a:spLocks noChangeArrowheads="1"/>
          </p:cNvSpPr>
          <p:nvPr/>
        </p:nvSpPr>
        <p:spPr bwMode="auto">
          <a:xfrm>
            <a:off x="6324600" y="1349375"/>
            <a:ext cx="1295400" cy="488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0" lang="zh-CN" altLang="en-US" sz="2600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四</a:t>
            </a:r>
          </a:p>
        </p:txBody>
      </p:sp>
      <p:grpSp>
        <p:nvGrpSpPr>
          <p:cNvPr id="77865" name="Group 41"/>
          <p:cNvGrpSpPr>
            <a:grpSpLocks/>
          </p:cNvGrpSpPr>
          <p:nvPr/>
        </p:nvGrpSpPr>
        <p:grpSpPr bwMode="auto">
          <a:xfrm>
            <a:off x="5791200" y="1981200"/>
            <a:ext cx="2971800" cy="2209800"/>
            <a:chOff x="3744" y="1104"/>
            <a:chExt cx="1632" cy="1392"/>
          </a:xfrm>
        </p:grpSpPr>
        <p:pic>
          <p:nvPicPr>
            <p:cNvPr id="77861" name="Picture 37"/>
            <p:cNvPicPr>
              <a:picLocks noChangeAspect="1" noChangeArrowheads="1"/>
            </p:cNvPicPr>
            <p:nvPr/>
          </p:nvPicPr>
          <p:blipFill>
            <a:blip r:embed="rId2" cstate="print"/>
            <a:srcRect t="-6975" r="81570"/>
            <a:stretch>
              <a:fillRect/>
            </a:stretch>
          </p:blipFill>
          <p:spPr bwMode="auto">
            <a:xfrm>
              <a:off x="4152" y="1104"/>
              <a:ext cx="905" cy="1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77862" name="Group 38"/>
            <p:cNvGrpSpPr>
              <a:grpSpLocks/>
            </p:cNvGrpSpPr>
            <p:nvPr/>
          </p:nvGrpSpPr>
          <p:grpSpPr bwMode="auto">
            <a:xfrm>
              <a:off x="3744" y="1242"/>
              <a:ext cx="1632" cy="1176"/>
              <a:chOff x="4150" y="845"/>
              <a:chExt cx="1452" cy="998"/>
            </a:xfrm>
          </p:grpSpPr>
          <p:sp>
            <p:nvSpPr>
              <p:cNvPr id="77863" name="Rectangle 39"/>
              <p:cNvSpPr>
                <a:spLocks noChangeArrowheads="1"/>
              </p:cNvSpPr>
              <p:nvPr/>
            </p:nvSpPr>
            <p:spPr bwMode="auto">
              <a:xfrm>
                <a:off x="4460" y="891"/>
                <a:ext cx="904" cy="27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0" lang="en-US" altLang="zh-CN" sz="2400">
                    <a:solidFill>
                      <a:srgbClr val="FF3399"/>
                    </a:solidFill>
                    <a:latin typeface="Times New Roman" pitchFamily="18" charset="0"/>
                    <a:ea typeface="宋体" pitchFamily="2" charset="-122"/>
                  </a:rPr>
                  <a:t>k</a:t>
                </a:r>
                <a:r>
                  <a:rPr lang="en-US" altLang="en-US" sz="2800" u="sng">
                    <a:solidFill>
                      <a:srgbClr val="FF3399"/>
                    </a:solidFill>
                    <a:latin typeface="Times New Roman" pitchFamily="18" charset="0"/>
                    <a:ea typeface="宋体" pitchFamily="2" charset="-122"/>
                  </a:rPr>
                  <a:t>﹥</a:t>
                </a:r>
                <a:r>
                  <a:rPr lang="en-US" altLang="zh-CN" sz="2400">
                    <a:solidFill>
                      <a:srgbClr val="FF3399"/>
                    </a:solidFill>
                    <a:latin typeface="Times New Roman" pitchFamily="18" charset="0"/>
                    <a:ea typeface="宋体" pitchFamily="2" charset="-122"/>
                  </a:rPr>
                  <a:t>0</a:t>
                </a:r>
                <a:r>
                  <a:rPr lang="zh-CN" altLang="en-US" sz="2400">
                    <a:solidFill>
                      <a:srgbClr val="FF3399"/>
                    </a:solidFill>
                    <a:latin typeface="Times New Roman" pitchFamily="18" charset="0"/>
                    <a:ea typeface="宋体" pitchFamily="2" charset="-122"/>
                  </a:rPr>
                  <a:t>，</a:t>
                </a:r>
                <a:r>
                  <a:rPr lang="en-US" altLang="zh-CN" sz="2400">
                    <a:solidFill>
                      <a:srgbClr val="FF3399"/>
                    </a:solidFill>
                    <a:latin typeface="Times New Roman" pitchFamily="18" charset="0"/>
                    <a:ea typeface="宋体" pitchFamily="2" charset="-122"/>
                  </a:rPr>
                  <a:t>b</a:t>
                </a:r>
                <a:r>
                  <a:rPr lang="en-US" altLang="en-US" sz="2800" u="sng">
                    <a:solidFill>
                      <a:srgbClr val="FF3399"/>
                    </a:solidFill>
                    <a:latin typeface="Times New Roman" pitchFamily="18" charset="0"/>
                    <a:ea typeface="宋体" pitchFamily="2" charset="-122"/>
                  </a:rPr>
                  <a:t>﹥</a:t>
                </a:r>
                <a:r>
                  <a:rPr lang="en-US" altLang="zh-CN" sz="2400">
                    <a:solidFill>
                      <a:srgbClr val="FF3399"/>
                    </a:solidFill>
                    <a:latin typeface="Times New Roman" pitchFamily="18" charset="0"/>
                    <a:ea typeface="宋体" pitchFamily="2" charset="-122"/>
                  </a:rPr>
                  <a:t>0</a:t>
                </a:r>
              </a:p>
            </p:txBody>
          </p:sp>
          <p:sp>
            <p:nvSpPr>
              <p:cNvPr id="77864" name="AutoShape 40"/>
              <p:cNvSpPr>
                <a:spLocks noChangeArrowheads="1"/>
              </p:cNvSpPr>
              <p:nvPr/>
            </p:nvSpPr>
            <p:spPr bwMode="auto">
              <a:xfrm>
                <a:off x="4150" y="845"/>
                <a:ext cx="1452" cy="998"/>
              </a:xfrm>
              <a:prstGeom prst="cloudCallout">
                <a:avLst>
                  <a:gd name="adj1" fmla="val -73690"/>
                  <a:gd name="adj2" fmla="val 1505"/>
                </a:avLst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>
                  <a:spcBef>
                    <a:spcPct val="0"/>
                  </a:spcBef>
                </a:pPr>
                <a:endParaRPr kumimoji="0" lang="en-US" sz="2800">
                  <a:solidFill>
                    <a:schemeClr val="tx1"/>
                  </a:solidFill>
                  <a:latin typeface="Arial" charset="0"/>
                  <a:ea typeface="宋体" pitchFamily="2" charset="-122"/>
                </a:endParaRPr>
              </a:p>
            </p:txBody>
          </p:sp>
        </p:grpSp>
      </p:grpSp>
      <p:sp>
        <p:nvSpPr>
          <p:cNvPr id="77866" name="Text Box 42"/>
          <p:cNvSpPr txBox="1">
            <a:spLocks noChangeArrowheads="1"/>
          </p:cNvSpPr>
          <p:nvPr/>
        </p:nvSpPr>
        <p:spPr bwMode="auto">
          <a:xfrm>
            <a:off x="3352800" y="1797050"/>
            <a:ext cx="1295400" cy="488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0" lang="zh-CN" altLang="en-US" sz="2600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增大</a:t>
            </a:r>
          </a:p>
        </p:txBody>
      </p:sp>
      <p:sp>
        <p:nvSpPr>
          <p:cNvPr id="77868" name="AutoShape 44">
            <a:hlinkClick r:id="rId3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77869" name="Picture 45" descr="00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7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7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7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7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7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78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78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7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59" grpId="1"/>
      <p:bldP spid="77860" grpId="1"/>
      <p:bldP spid="778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457200" y="457200"/>
            <a:ext cx="7391400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/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6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、一辆客车从杭州出发开往上海，设客车出发</a:t>
            </a:r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t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小时后与上海的距离为</a:t>
            </a:r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s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千米，下列图象能大致反映</a:t>
            </a:r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s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与</a:t>
            </a:r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t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之间的函数关系的是（    ）</a:t>
            </a:r>
          </a:p>
          <a:p>
            <a:endParaRPr lang="zh-CN" altLang="en-US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743200"/>
            <a:ext cx="8686800" cy="1971675"/>
          </a:xfrm>
          <a:prstGeom prst="rect">
            <a:avLst/>
          </a:prstGeom>
          <a:noFill/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755650" y="4881563"/>
            <a:ext cx="744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2987675" y="4881563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 b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5141913" y="4876800"/>
            <a:ext cx="649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 b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C</a:t>
            </a: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7358063" y="4876800"/>
            <a:ext cx="719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 b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D</a:t>
            </a:r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1295400" y="1905000"/>
            <a:ext cx="5762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A</a:t>
            </a:r>
          </a:p>
        </p:txBody>
      </p:sp>
      <p:sp>
        <p:nvSpPr>
          <p:cNvPr id="35852" name="AutoShape 12">
            <a:hlinkClick r:id="rId3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35853" name="Picture 13" descr="00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21" name="Text Box 13"/>
          <p:cNvSpPr txBox="1">
            <a:spLocks noChangeArrowheads="1"/>
          </p:cNvSpPr>
          <p:nvPr/>
        </p:nvSpPr>
        <p:spPr bwMode="auto">
          <a:xfrm>
            <a:off x="152400" y="76200"/>
            <a:ext cx="8763000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　　</a:t>
            </a:r>
            <a:endParaRPr lang="zh-CN" altLang="en-US" b="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  <a:p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7. 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已知</a:t>
            </a:r>
            <a:r>
              <a:rPr lang="en-US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y-1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与</a:t>
            </a:r>
            <a:r>
              <a:rPr lang="en-US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x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成正比例，且</a:t>
            </a:r>
            <a:r>
              <a:rPr lang="en-US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x=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－</a:t>
            </a:r>
            <a:r>
              <a:rPr lang="en-US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2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时，</a:t>
            </a:r>
            <a:r>
              <a:rPr lang="en-US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y=4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，那</a:t>
            </a:r>
          </a:p>
          <a:p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么</a:t>
            </a:r>
            <a:r>
              <a:rPr lang="en-US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与</a:t>
            </a:r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x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之间的函数关系式为</a:t>
            </a:r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_________________</a:t>
            </a:r>
            <a:r>
              <a:rPr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。</a:t>
            </a:r>
            <a:endParaRPr lang="zh-CN" altLang="en-US" b="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  <a:p>
            <a:pPr algn="ctr"/>
            <a:endParaRPr lang="zh-CN" altLang="en-US" b="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68622" name="Object 14"/>
          <p:cNvGraphicFramePr>
            <a:graphicFrameLocks noChangeAspect="1"/>
          </p:cNvGraphicFramePr>
          <p:nvPr/>
        </p:nvGraphicFramePr>
        <p:xfrm>
          <a:off x="5410200" y="1219200"/>
          <a:ext cx="2743200" cy="1077913"/>
        </p:xfrm>
        <a:graphic>
          <a:graphicData uri="http://schemas.openxmlformats.org/presentationml/2006/ole">
            <p:oleObj spid="_x0000_s68622" name="公式" r:id="rId3" imgW="774360" imgH="393480" progId="Equation.3">
              <p:embed/>
            </p:oleObj>
          </a:graphicData>
        </a:graphic>
      </p:graphicFrame>
      <p:sp>
        <p:nvSpPr>
          <p:cNvPr id="68629" name="AutoShape 21">
            <a:hlinkClick r:id="rId4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68630" name="Picture 22" descr="00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932" name="Group 4"/>
          <p:cNvGrpSpPr>
            <a:grpSpLocks/>
          </p:cNvGrpSpPr>
          <p:nvPr/>
        </p:nvGrpSpPr>
        <p:grpSpPr bwMode="auto">
          <a:xfrm>
            <a:off x="533400" y="304800"/>
            <a:ext cx="7772400" cy="1154113"/>
            <a:chOff x="295" y="2888"/>
            <a:chExt cx="4896" cy="727"/>
          </a:xfrm>
        </p:grpSpPr>
        <p:grpSp>
          <p:nvGrpSpPr>
            <p:cNvPr id="124933" name="Group 5"/>
            <p:cNvGrpSpPr>
              <a:grpSpLocks/>
            </p:cNvGrpSpPr>
            <p:nvPr/>
          </p:nvGrpSpPr>
          <p:grpSpPr bwMode="auto">
            <a:xfrm>
              <a:off x="295" y="2888"/>
              <a:ext cx="4896" cy="727"/>
              <a:chOff x="249" y="798"/>
              <a:chExt cx="4896" cy="727"/>
            </a:xfrm>
          </p:grpSpPr>
          <p:sp>
            <p:nvSpPr>
              <p:cNvPr id="124934" name="Rectangle 6"/>
              <p:cNvSpPr>
                <a:spLocks noChangeArrowheads="1"/>
              </p:cNvSpPr>
              <p:nvPr/>
            </p:nvSpPr>
            <p:spPr bwMode="auto">
              <a:xfrm>
                <a:off x="249" y="813"/>
                <a:ext cx="4896" cy="7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0" lang="en-US" altLang="zh-CN" sz="26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rPr>
                  <a:t>8.</a:t>
                </a:r>
                <a:r>
                  <a:rPr kumimoji="0" lang="zh-CN" altLang="en-US" sz="26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rPr>
                  <a:t>直线ｙ＝－２ｘ＋３经过</a:t>
                </a:r>
              </a:p>
              <a:p>
                <a:endParaRPr lang="zh-CN" altLang="en-US" sz="28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endParaRPr>
              </a:p>
            </p:txBody>
          </p:sp>
          <p:graphicFrame>
            <p:nvGraphicFramePr>
              <p:cNvPr id="124935" name="Object 7"/>
              <p:cNvGraphicFramePr>
                <a:graphicFrameLocks noChangeAspect="1"/>
              </p:cNvGraphicFramePr>
              <p:nvPr/>
            </p:nvGraphicFramePr>
            <p:xfrm>
              <a:off x="2833" y="798"/>
              <a:ext cx="1904" cy="333"/>
            </p:xfrm>
            <a:graphic>
              <a:graphicData uri="http://schemas.openxmlformats.org/presentationml/2006/ole">
                <p:oleObj spid="_x0000_s124935" name="Equation" r:id="rId3" imgW="1193760" imgH="228600" progId="Equation.DSMT4">
                  <p:embed/>
                </p:oleObj>
              </a:graphicData>
            </a:graphic>
          </p:graphicFrame>
          <p:graphicFrame>
            <p:nvGraphicFramePr>
              <p:cNvPr id="124936" name="Object 8"/>
              <p:cNvGraphicFramePr>
                <a:graphicFrameLocks noChangeAspect="1"/>
              </p:cNvGraphicFramePr>
              <p:nvPr/>
            </p:nvGraphicFramePr>
            <p:xfrm>
              <a:off x="1791" y="1093"/>
              <a:ext cx="771" cy="355"/>
            </p:xfrm>
            <a:graphic>
              <a:graphicData uri="http://schemas.openxmlformats.org/presentationml/2006/ole">
                <p:oleObj spid="_x0000_s124936" name="Equation" r:id="rId4" imgW="1244520" imgH="241200" progId="Equation.DSMT4">
                  <p:embed/>
                </p:oleObj>
              </a:graphicData>
            </a:graphic>
          </p:graphicFrame>
          <p:sp>
            <p:nvSpPr>
              <p:cNvPr id="124937" name="Text Box 9"/>
              <p:cNvSpPr txBox="1">
                <a:spLocks noChangeArrowheads="1"/>
              </p:cNvSpPr>
              <p:nvPr/>
            </p:nvSpPr>
            <p:spPr bwMode="auto">
              <a:xfrm>
                <a:off x="428" y="1117"/>
                <a:ext cx="3039" cy="32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0" lang="zh-CN" altLang="en-US" sz="26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rPr>
                  <a:t>当 </a:t>
                </a:r>
                <a:r>
                  <a:rPr kumimoji="0" lang="en-US" altLang="zh-CN" sz="26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rPr>
                  <a:t>x</a:t>
                </a:r>
                <a:r>
                  <a:rPr kumimoji="0" lang="en-US" altLang="zh-CN" sz="2600" baseline="-250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rPr>
                  <a:t>1      </a:t>
                </a:r>
                <a:r>
                  <a:rPr kumimoji="0" lang="en-US" altLang="zh-CN" sz="28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rPr>
                  <a:t>x</a:t>
                </a:r>
                <a:r>
                  <a:rPr kumimoji="0" lang="en-US" altLang="zh-CN" sz="2800" baseline="-250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rPr>
                  <a:t>2</a:t>
                </a:r>
                <a:r>
                  <a:rPr kumimoji="0" lang="zh-CN" altLang="en-US" sz="260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rPr>
                  <a:t>时，</a:t>
                </a:r>
              </a:p>
            </p:txBody>
          </p:sp>
        </p:grpSp>
        <p:sp>
          <p:nvSpPr>
            <p:cNvPr id="124938" name="Text Box 10"/>
            <p:cNvSpPr txBox="1">
              <a:spLocks noChangeArrowheads="1"/>
            </p:cNvSpPr>
            <p:nvPr/>
          </p:nvSpPr>
          <p:spPr bwMode="auto">
            <a:xfrm>
              <a:off x="522" y="3205"/>
              <a:ext cx="1089" cy="3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kumimoji="0" lang="en-US" altLang="zh-CN" sz="280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﹤</a:t>
              </a:r>
            </a:p>
          </p:txBody>
        </p:sp>
      </p:grpSp>
      <p:sp>
        <p:nvSpPr>
          <p:cNvPr id="124939" name="Text Box 11"/>
          <p:cNvSpPr txBox="1">
            <a:spLocks noChangeArrowheads="1"/>
          </p:cNvSpPr>
          <p:nvPr/>
        </p:nvSpPr>
        <p:spPr bwMode="auto">
          <a:xfrm>
            <a:off x="838200" y="3429000"/>
            <a:ext cx="51054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2.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利用一次函数增减性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:k</a:t>
            </a:r>
            <a:r>
              <a:rPr kumimoji="0" lang="en-US" altLang="zh-CN" sz="2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﹤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0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时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,             y 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随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x 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的</a:t>
            </a:r>
            <a:r>
              <a:rPr kumimoji="0" lang="zh-CN" altLang="en-US" sz="280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增大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而</a:t>
            </a:r>
            <a:r>
              <a:rPr kumimoji="0" lang="zh-CN" altLang="en-US" sz="280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减小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.</a:t>
            </a:r>
          </a:p>
        </p:txBody>
      </p:sp>
      <p:sp>
        <p:nvSpPr>
          <p:cNvPr id="124940" name="Text Box 12"/>
          <p:cNvSpPr txBox="1">
            <a:spLocks noChangeArrowheads="1"/>
          </p:cNvSpPr>
          <p:nvPr/>
        </p:nvSpPr>
        <p:spPr bwMode="auto">
          <a:xfrm>
            <a:off x="895350" y="1549400"/>
            <a:ext cx="142875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1.</a:t>
            </a:r>
            <a:r>
              <a:rPr kumimoji="0" lang="zh-CN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图象法：</a:t>
            </a:r>
          </a:p>
        </p:txBody>
      </p:sp>
      <p:grpSp>
        <p:nvGrpSpPr>
          <p:cNvPr id="124941" name="Group 13"/>
          <p:cNvGrpSpPr>
            <a:grpSpLocks/>
          </p:cNvGrpSpPr>
          <p:nvPr/>
        </p:nvGrpSpPr>
        <p:grpSpPr bwMode="auto">
          <a:xfrm>
            <a:off x="1214438" y="1909763"/>
            <a:ext cx="1011237" cy="1308100"/>
            <a:chOff x="3217" y="3324"/>
            <a:chExt cx="637" cy="703"/>
          </a:xfrm>
        </p:grpSpPr>
        <p:grpSp>
          <p:nvGrpSpPr>
            <p:cNvPr id="124942" name="Group 14"/>
            <p:cNvGrpSpPr>
              <a:grpSpLocks/>
            </p:cNvGrpSpPr>
            <p:nvPr/>
          </p:nvGrpSpPr>
          <p:grpSpPr bwMode="auto">
            <a:xfrm>
              <a:off x="3217" y="3679"/>
              <a:ext cx="637" cy="83"/>
              <a:chOff x="3081" y="3409"/>
              <a:chExt cx="637" cy="83"/>
            </a:xfrm>
          </p:grpSpPr>
          <p:sp>
            <p:nvSpPr>
              <p:cNvPr id="124943" name="Line 15"/>
              <p:cNvSpPr>
                <a:spLocks noChangeShapeType="1"/>
              </p:cNvSpPr>
              <p:nvPr/>
            </p:nvSpPr>
            <p:spPr bwMode="auto">
              <a:xfrm>
                <a:off x="3081" y="3447"/>
                <a:ext cx="576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944" name="Freeform 16"/>
              <p:cNvSpPr>
                <a:spLocks/>
              </p:cNvSpPr>
              <p:nvPr/>
            </p:nvSpPr>
            <p:spPr bwMode="auto">
              <a:xfrm>
                <a:off x="3642" y="3409"/>
                <a:ext cx="76" cy="83"/>
              </a:xfrm>
              <a:custGeom>
                <a:avLst/>
                <a:gdLst/>
                <a:ahLst/>
                <a:cxnLst>
                  <a:cxn ang="0">
                    <a:pos x="0" y="83"/>
                  </a:cxn>
                  <a:cxn ang="0">
                    <a:pos x="76" y="38"/>
                  </a:cxn>
                  <a:cxn ang="0">
                    <a:pos x="0" y="0"/>
                  </a:cxn>
                  <a:cxn ang="0">
                    <a:pos x="0" y="83"/>
                  </a:cxn>
                </a:cxnLst>
                <a:rect l="0" t="0" r="r" b="b"/>
                <a:pathLst>
                  <a:path w="76" h="83">
                    <a:moveTo>
                      <a:pt x="0" y="83"/>
                    </a:moveTo>
                    <a:lnTo>
                      <a:pt x="76" y="38"/>
                    </a:lnTo>
                    <a:lnTo>
                      <a:pt x="0" y="0"/>
                    </a:lnTo>
                    <a:lnTo>
                      <a:pt x="0" y="8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4945" name="Group 17"/>
            <p:cNvGrpSpPr>
              <a:grpSpLocks/>
            </p:cNvGrpSpPr>
            <p:nvPr/>
          </p:nvGrpSpPr>
          <p:grpSpPr bwMode="auto">
            <a:xfrm>
              <a:off x="3452" y="3324"/>
              <a:ext cx="84" cy="703"/>
              <a:chOff x="3316" y="3054"/>
              <a:chExt cx="84" cy="703"/>
            </a:xfrm>
          </p:grpSpPr>
          <p:sp>
            <p:nvSpPr>
              <p:cNvPr id="124946" name="Line 18"/>
              <p:cNvSpPr>
                <a:spLocks noChangeShapeType="1"/>
              </p:cNvSpPr>
              <p:nvPr/>
            </p:nvSpPr>
            <p:spPr bwMode="auto">
              <a:xfrm flipV="1">
                <a:off x="3354" y="3114"/>
                <a:ext cx="0" cy="643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947" name="Freeform 19"/>
              <p:cNvSpPr>
                <a:spLocks/>
              </p:cNvSpPr>
              <p:nvPr/>
            </p:nvSpPr>
            <p:spPr bwMode="auto">
              <a:xfrm>
                <a:off x="3316" y="3054"/>
                <a:ext cx="84" cy="75"/>
              </a:xfrm>
              <a:custGeom>
                <a:avLst/>
                <a:gdLst/>
                <a:ahLst/>
                <a:cxnLst>
                  <a:cxn ang="0">
                    <a:pos x="84" y="75"/>
                  </a:cxn>
                  <a:cxn ang="0">
                    <a:pos x="38" y="0"/>
                  </a:cxn>
                  <a:cxn ang="0">
                    <a:pos x="0" y="75"/>
                  </a:cxn>
                  <a:cxn ang="0">
                    <a:pos x="84" y="75"/>
                  </a:cxn>
                </a:cxnLst>
                <a:rect l="0" t="0" r="r" b="b"/>
                <a:pathLst>
                  <a:path w="84" h="75">
                    <a:moveTo>
                      <a:pt x="84" y="75"/>
                    </a:moveTo>
                    <a:lnTo>
                      <a:pt x="38" y="0"/>
                    </a:lnTo>
                    <a:lnTo>
                      <a:pt x="0" y="75"/>
                    </a:lnTo>
                    <a:lnTo>
                      <a:pt x="84" y="7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4948" name="Line 20"/>
            <p:cNvSpPr>
              <a:spLocks noChangeShapeType="1"/>
            </p:cNvSpPr>
            <p:nvPr/>
          </p:nvSpPr>
          <p:spPr bwMode="auto">
            <a:xfrm>
              <a:off x="3308" y="3399"/>
              <a:ext cx="455" cy="55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4949" name="Group 21"/>
          <p:cNvGrpSpPr>
            <a:grpSpLocks/>
          </p:cNvGrpSpPr>
          <p:nvPr/>
        </p:nvGrpSpPr>
        <p:grpSpPr bwMode="auto">
          <a:xfrm>
            <a:off x="928688" y="2125663"/>
            <a:ext cx="720725" cy="404812"/>
            <a:chOff x="3638" y="3380"/>
            <a:chExt cx="454" cy="255"/>
          </a:xfrm>
        </p:grpSpPr>
        <p:sp>
          <p:nvSpPr>
            <p:cNvPr id="124950" name="Oval 22"/>
            <p:cNvSpPr>
              <a:spLocks noChangeArrowheads="1"/>
            </p:cNvSpPr>
            <p:nvPr/>
          </p:nvSpPr>
          <p:spPr bwMode="auto">
            <a:xfrm>
              <a:off x="3956" y="3380"/>
              <a:ext cx="45" cy="54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951" name="Text Box 23"/>
            <p:cNvSpPr txBox="1">
              <a:spLocks noChangeArrowheads="1"/>
            </p:cNvSpPr>
            <p:nvPr/>
          </p:nvSpPr>
          <p:spPr bwMode="auto">
            <a:xfrm>
              <a:off x="3638" y="3385"/>
              <a:ext cx="454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kumimoji="0" lang="en-US" altLang="zh-CN" sz="2000">
                  <a:solidFill>
                    <a:schemeClr val="tx2"/>
                  </a:solidFill>
                  <a:latin typeface="Arial" charset="0"/>
                  <a:ea typeface="宋体" pitchFamily="2" charset="-122"/>
                </a:rPr>
                <a:t>A</a:t>
              </a:r>
            </a:p>
          </p:txBody>
        </p:sp>
      </p:grpSp>
      <p:grpSp>
        <p:nvGrpSpPr>
          <p:cNvPr id="124952" name="Group 24"/>
          <p:cNvGrpSpPr>
            <a:grpSpLocks/>
          </p:cNvGrpSpPr>
          <p:nvPr/>
        </p:nvGrpSpPr>
        <p:grpSpPr bwMode="auto">
          <a:xfrm>
            <a:off x="1917700" y="2846388"/>
            <a:ext cx="596900" cy="506412"/>
            <a:chOff x="4228" y="3805"/>
            <a:chExt cx="376" cy="319"/>
          </a:xfrm>
        </p:grpSpPr>
        <p:sp>
          <p:nvSpPr>
            <p:cNvPr id="124953" name="Oval 25"/>
            <p:cNvSpPr>
              <a:spLocks noChangeArrowheads="1"/>
            </p:cNvSpPr>
            <p:nvPr/>
          </p:nvSpPr>
          <p:spPr bwMode="auto">
            <a:xfrm>
              <a:off x="4228" y="3805"/>
              <a:ext cx="45" cy="54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954" name="Text Box 26"/>
            <p:cNvSpPr txBox="1">
              <a:spLocks noChangeArrowheads="1"/>
            </p:cNvSpPr>
            <p:nvPr/>
          </p:nvSpPr>
          <p:spPr bwMode="auto">
            <a:xfrm>
              <a:off x="4273" y="3874"/>
              <a:ext cx="331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kumimoji="0" lang="en-US" altLang="zh-CN" sz="2000">
                  <a:solidFill>
                    <a:schemeClr val="tx2"/>
                  </a:solidFill>
                  <a:latin typeface="Arial" charset="0"/>
                  <a:ea typeface="宋体" pitchFamily="2" charset="-122"/>
                </a:rPr>
                <a:t>B</a:t>
              </a:r>
            </a:p>
          </p:txBody>
        </p:sp>
      </p:grpSp>
      <p:sp>
        <p:nvSpPr>
          <p:cNvPr id="124955" name="Rectangle 27"/>
          <p:cNvSpPr>
            <a:spLocks noChangeArrowheads="1"/>
          </p:cNvSpPr>
          <p:nvPr/>
        </p:nvSpPr>
        <p:spPr bwMode="auto">
          <a:xfrm>
            <a:off x="3270250" y="776288"/>
            <a:ext cx="541338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kumimoji="0" lang="en-US" altLang="zh-CN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﹥</a:t>
            </a:r>
          </a:p>
        </p:txBody>
      </p:sp>
      <p:sp>
        <p:nvSpPr>
          <p:cNvPr id="124956" name="Text Box 28"/>
          <p:cNvSpPr txBox="1">
            <a:spLocks noChangeArrowheads="1"/>
          </p:cNvSpPr>
          <p:nvPr/>
        </p:nvSpPr>
        <p:spPr bwMode="auto">
          <a:xfrm>
            <a:off x="838200" y="4768850"/>
            <a:ext cx="51816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3.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特殊值法：令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x</a:t>
            </a:r>
            <a:r>
              <a:rPr kumimoji="0" lang="en-US" altLang="zh-CN" sz="2800" baseline="-25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=1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， 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x</a:t>
            </a:r>
            <a:r>
              <a:rPr kumimoji="0" lang="en-US" altLang="zh-CN" sz="2800" baseline="-25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=2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代入解析式，求出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y</a:t>
            </a:r>
            <a:r>
              <a:rPr kumimoji="0" lang="en-US" altLang="zh-CN" sz="2800" baseline="-25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=1</a:t>
            </a:r>
            <a:r>
              <a:rPr kumimoji="0" lang="zh-CN" altLang="en-US" sz="2800" baseline="-25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、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y</a:t>
            </a:r>
            <a:r>
              <a:rPr kumimoji="0" lang="en-US" altLang="zh-CN" sz="2800" baseline="-25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=-1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的值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.</a:t>
            </a:r>
          </a:p>
        </p:txBody>
      </p:sp>
      <p:sp>
        <p:nvSpPr>
          <p:cNvPr id="124958" name="AutoShape 30">
            <a:hlinkClick r:id="rId5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124959" name="Picture 31" descr="00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4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4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24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4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9" grpId="0"/>
      <p:bldP spid="124940" grpId="0"/>
      <p:bldP spid="124955" grpId="0"/>
      <p:bldP spid="1249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381000" y="1776413"/>
            <a:ext cx="8748713" cy="1798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9.</a:t>
            </a:r>
            <a:r>
              <a:rPr kumimoji="0"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若直线ｙ＝ａｘ＋ｂ过点（１</a:t>
            </a:r>
            <a:r>
              <a:rPr kumimoji="0"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,</a:t>
            </a:r>
            <a:r>
              <a:rPr kumimoji="0"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２）和                                  （ ２</a:t>
            </a:r>
            <a:r>
              <a:rPr kumimoji="0"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,</a:t>
            </a:r>
            <a:r>
              <a:rPr kumimoji="0"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－１），则解析式为 </a:t>
            </a:r>
            <a:r>
              <a:rPr kumimoji="0" lang="zh-CN" altLang="en-US" u="sng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                        </a:t>
            </a:r>
            <a:r>
              <a:rPr kumimoji="0"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。</a:t>
            </a:r>
          </a:p>
          <a:p>
            <a:pPr algn="ctr"/>
            <a:endParaRPr kumimoji="0" lang="zh-CN" altLang="en-US" u="sng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4578350" y="2192338"/>
            <a:ext cx="360045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0" lang="zh-CN" altLang="en-US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ｙ＝</a:t>
            </a:r>
            <a:r>
              <a:rPr kumimoji="0" lang="en-US" altLang="zh-CN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-3</a:t>
            </a:r>
            <a:r>
              <a:rPr kumimoji="0" lang="zh-CN" altLang="en-US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ｘ＋</a:t>
            </a:r>
            <a:r>
              <a:rPr kumimoji="0" lang="en-US" altLang="zh-CN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5</a:t>
            </a:r>
          </a:p>
        </p:txBody>
      </p:sp>
      <p:grpSp>
        <p:nvGrpSpPr>
          <p:cNvPr id="78889" name="Group 41"/>
          <p:cNvGrpSpPr>
            <a:grpSpLocks/>
          </p:cNvGrpSpPr>
          <p:nvPr/>
        </p:nvGrpSpPr>
        <p:grpSpPr bwMode="auto">
          <a:xfrm>
            <a:off x="5511800" y="3505200"/>
            <a:ext cx="3109913" cy="1676400"/>
            <a:chOff x="3504" y="1104"/>
            <a:chExt cx="1959" cy="1056"/>
          </a:xfrm>
        </p:grpSpPr>
        <p:sp>
          <p:nvSpPr>
            <p:cNvPr id="78855" name="AutoShape 7"/>
            <p:cNvSpPr>
              <a:spLocks/>
            </p:cNvSpPr>
            <p:nvPr/>
          </p:nvSpPr>
          <p:spPr bwMode="auto">
            <a:xfrm>
              <a:off x="3993" y="1308"/>
              <a:ext cx="50" cy="588"/>
            </a:xfrm>
            <a:prstGeom prst="leftBrace">
              <a:avLst>
                <a:gd name="adj1" fmla="val 9800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856" name="Text Box 8"/>
            <p:cNvSpPr txBox="1">
              <a:spLocks noChangeArrowheads="1"/>
            </p:cNvSpPr>
            <p:nvPr/>
          </p:nvSpPr>
          <p:spPr bwMode="auto">
            <a:xfrm>
              <a:off x="3504" y="1248"/>
              <a:ext cx="1959" cy="70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kumimoji="0" lang="zh-CN" altLang="en-US" sz="280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ｋ</a:t>
              </a:r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+b=2  </a:t>
              </a:r>
            </a:p>
            <a:p>
              <a:pPr algn="ctr"/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2k+b=-1                                                  </a:t>
              </a:r>
            </a:p>
          </p:txBody>
        </p:sp>
        <p:sp>
          <p:nvSpPr>
            <p:cNvPr id="78857" name="AutoShape 9"/>
            <p:cNvSpPr>
              <a:spLocks noChangeArrowheads="1"/>
            </p:cNvSpPr>
            <p:nvPr/>
          </p:nvSpPr>
          <p:spPr bwMode="auto">
            <a:xfrm>
              <a:off x="3798" y="1104"/>
              <a:ext cx="1567" cy="1056"/>
            </a:xfrm>
            <a:prstGeom prst="cloudCallout">
              <a:avLst>
                <a:gd name="adj1" fmla="val -69282"/>
                <a:gd name="adj2" fmla="val -76963"/>
              </a:avLst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spcBef>
                  <a:spcPct val="0"/>
                </a:spcBef>
              </a:pPr>
              <a:r>
                <a:rPr kumimoji="0" lang="en-US" altLang="zh-CN" sz="280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                </a:t>
              </a:r>
            </a:p>
          </p:txBody>
        </p:sp>
      </p:grpSp>
      <p:sp>
        <p:nvSpPr>
          <p:cNvPr id="78892" name="AutoShape 44">
            <a:hlinkClick r:id="rId2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78893" name="Picture 45" descr="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  <p:sp>
        <p:nvSpPr>
          <p:cNvPr id="78894" name="Text Box 46"/>
          <p:cNvSpPr txBox="1">
            <a:spLocks noChangeArrowheads="1"/>
          </p:cNvSpPr>
          <p:nvPr/>
        </p:nvSpPr>
        <p:spPr bwMode="auto">
          <a:xfrm>
            <a:off x="2667000" y="515938"/>
            <a:ext cx="3352800" cy="550862"/>
          </a:xfrm>
          <a:prstGeom prst="rect">
            <a:avLst/>
          </a:prstGeom>
          <a:solidFill>
            <a:srgbClr val="FFFF00"/>
          </a:solidFill>
          <a:ln w="31750" algn="ctr">
            <a:solidFill>
              <a:srgbClr val="FF0066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280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第二部分 抢答题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8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/>
      <p:bldP spid="788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8" name="Text Box 4"/>
          <p:cNvSpPr txBox="1">
            <a:spLocks noChangeArrowheads="1"/>
          </p:cNvSpPr>
          <p:nvPr/>
        </p:nvSpPr>
        <p:spPr bwMode="auto">
          <a:xfrm>
            <a:off x="334963" y="914400"/>
            <a:ext cx="8005762" cy="1554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10.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直线ｙ＝ｋｘ＋ｂ与ｙ＝３ｘ                                                 平行，且过（１，２）， 则解                                                           析式为</a:t>
            </a:r>
            <a:r>
              <a:rPr kumimoji="0" lang="zh-CN" altLang="en-US" u="sng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               </a:t>
            </a: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。</a:t>
            </a:r>
          </a:p>
        </p:txBody>
      </p:sp>
      <p:sp>
        <p:nvSpPr>
          <p:cNvPr id="123909" name="Text Box 5"/>
          <p:cNvSpPr txBox="1">
            <a:spLocks noChangeArrowheads="1"/>
          </p:cNvSpPr>
          <p:nvPr/>
        </p:nvSpPr>
        <p:spPr bwMode="auto">
          <a:xfrm>
            <a:off x="1582738" y="1863725"/>
            <a:ext cx="3176587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0" lang="zh-CN" altLang="en-US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ｙ＝</a:t>
            </a:r>
            <a:r>
              <a:rPr kumimoji="0" lang="en-US" altLang="zh-CN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3</a:t>
            </a:r>
            <a:r>
              <a:rPr kumimoji="0" lang="zh-CN" altLang="en-US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ｘ</a:t>
            </a:r>
            <a:r>
              <a:rPr kumimoji="0" lang="en-US" altLang="zh-CN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-1</a:t>
            </a:r>
          </a:p>
        </p:txBody>
      </p:sp>
      <p:grpSp>
        <p:nvGrpSpPr>
          <p:cNvPr id="123910" name="Group 6"/>
          <p:cNvGrpSpPr>
            <a:grpSpLocks/>
          </p:cNvGrpSpPr>
          <p:nvPr/>
        </p:nvGrpSpPr>
        <p:grpSpPr bwMode="auto">
          <a:xfrm>
            <a:off x="4911725" y="2392363"/>
            <a:ext cx="3851275" cy="2133600"/>
            <a:chOff x="3334" y="2976"/>
            <a:chExt cx="2426" cy="1344"/>
          </a:xfrm>
        </p:grpSpPr>
        <p:sp>
          <p:nvSpPr>
            <p:cNvPr id="123911" name="Text Box 7"/>
            <p:cNvSpPr txBox="1">
              <a:spLocks noChangeArrowheads="1"/>
            </p:cNvSpPr>
            <p:nvPr/>
          </p:nvSpPr>
          <p:spPr bwMode="auto">
            <a:xfrm>
              <a:off x="3424" y="3166"/>
              <a:ext cx="2268" cy="80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kumimoji="0" lang="zh-CN" altLang="en-US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设ｙ＝</a:t>
              </a:r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3</a:t>
              </a:r>
              <a:r>
                <a:rPr kumimoji="0" lang="zh-CN" altLang="en-US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ｘ＋ｂ，再把点（</a:t>
              </a:r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1</a:t>
              </a:r>
              <a:r>
                <a:rPr kumimoji="0" lang="zh-CN" altLang="en-US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，</a:t>
              </a:r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2</a:t>
              </a:r>
              <a:r>
                <a:rPr kumimoji="0" lang="zh-CN" altLang="en-US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）代入得方程</a:t>
              </a:r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3 </a:t>
              </a:r>
              <a:r>
                <a:rPr kumimoji="0" lang="zh-CN" altLang="en-US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＋ｂ</a:t>
              </a:r>
              <a:r>
                <a:rPr kumimoji="0" lang="en-US" altLang="zh-CN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=2</a:t>
              </a:r>
              <a:r>
                <a:rPr kumimoji="0" lang="zh-CN" altLang="en-US" sz="26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解出ｂ的值</a:t>
              </a:r>
            </a:p>
          </p:txBody>
        </p:sp>
        <p:sp>
          <p:nvSpPr>
            <p:cNvPr id="123912" name="AutoShape 8"/>
            <p:cNvSpPr>
              <a:spLocks noChangeArrowheads="1"/>
            </p:cNvSpPr>
            <p:nvPr/>
          </p:nvSpPr>
          <p:spPr bwMode="auto">
            <a:xfrm>
              <a:off x="3334" y="2976"/>
              <a:ext cx="2426" cy="1344"/>
            </a:xfrm>
            <a:prstGeom prst="cloudCallout">
              <a:avLst>
                <a:gd name="adj1" fmla="val -58986"/>
                <a:gd name="adj2" fmla="val -21579"/>
              </a:avLst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spcBef>
                  <a:spcPct val="0"/>
                </a:spcBef>
              </a:pPr>
              <a:endParaRPr kumimoji="0" lang="en-US" sz="280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</p:grpSp>
      <p:sp>
        <p:nvSpPr>
          <p:cNvPr id="123913" name="Rectangle 9"/>
          <p:cNvSpPr>
            <a:spLocks noChangeArrowheads="1"/>
          </p:cNvSpPr>
          <p:nvPr/>
        </p:nvSpPr>
        <p:spPr bwMode="auto">
          <a:xfrm>
            <a:off x="492125" y="3975100"/>
            <a:ext cx="4832350" cy="1160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此时，直线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y=kx+b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可以由直线</a:t>
            </a:r>
          </a:p>
          <a:p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y=3x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经过怎样平移得到？</a:t>
            </a:r>
          </a:p>
        </p:txBody>
      </p:sp>
      <p:sp>
        <p:nvSpPr>
          <p:cNvPr id="123915" name="AutoShape 11">
            <a:hlinkClick r:id="rId2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123916" name="Picture 12" descr="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8" grpId="0"/>
      <p:bldP spid="123909" grpId="0"/>
      <p:bldP spid="1239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ChangeArrowheads="1"/>
          </p:cNvSpPr>
          <p:nvPr/>
        </p:nvSpPr>
        <p:spPr bwMode="auto">
          <a:xfrm>
            <a:off x="107950" y="-19050"/>
            <a:ext cx="888365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  <a:spcBef>
                <a:spcPct val="0"/>
              </a:spcBef>
            </a:pP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11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．如图，一次函数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y=kx+b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的图象经过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A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、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B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两点，              </a:t>
            </a:r>
          </a:p>
          <a:p>
            <a:pPr indent="266700">
              <a:lnSpc>
                <a:spcPct val="145000"/>
              </a:lnSpc>
              <a:spcBef>
                <a:spcPct val="0"/>
              </a:spcBef>
            </a:pP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  则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kx+b&gt;0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的解集是（  ）</a:t>
            </a:r>
            <a:endParaRPr kumimoji="0" lang="zh-CN" altLang="en-US" sz="2800">
              <a:solidFill>
                <a:schemeClr val="tx1"/>
              </a:solidFill>
              <a:latin typeface="Arial" charset="0"/>
              <a:ea typeface="宋体" pitchFamily="2" charset="-122"/>
            </a:endParaRPr>
          </a:p>
          <a:p>
            <a:pPr indent="266700" eaLnBrk="0" hangingPunct="0">
              <a:lnSpc>
                <a:spcPct val="145000"/>
              </a:lnSpc>
              <a:spcBef>
                <a:spcPct val="0"/>
              </a:spcBef>
            </a:pP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A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．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x&gt;0     B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．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x&gt;2     C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．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x&gt;-3     D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．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  <a:cs typeface="Times New Roman" pitchFamily="18" charset="0"/>
              </a:rPr>
              <a:t>-3&lt;x&lt;2</a:t>
            </a:r>
            <a:endParaRPr kumimoji="0" lang="en-US" altLang="zh-CN" sz="2800">
              <a:solidFill>
                <a:schemeClr val="tx1"/>
              </a:solidFill>
              <a:latin typeface="Arial" charset="0"/>
              <a:ea typeface="宋体" pitchFamily="2" charset="-122"/>
            </a:endParaRPr>
          </a:p>
        </p:txBody>
      </p:sp>
      <p:pic>
        <p:nvPicPr>
          <p:cNvPr id="79875" name="Picture 3" descr="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1773238"/>
            <a:ext cx="2952750" cy="1976437"/>
          </a:xfrm>
          <a:prstGeom prst="rect">
            <a:avLst/>
          </a:prstGeom>
          <a:noFill/>
        </p:spPr>
      </p:pic>
      <p:sp>
        <p:nvSpPr>
          <p:cNvPr id="79876" name="Line 4"/>
          <p:cNvSpPr>
            <a:spLocks noChangeShapeType="1"/>
          </p:cNvSpPr>
          <p:nvPr/>
        </p:nvSpPr>
        <p:spPr bwMode="auto">
          <a:xfrm flipV="1">
            <a:off x="762000" y="2227263"/>
            <a:ext cx="1512888" cy="995362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9877" name="Oval 5"/>
          <p:cNvSpPr>
            <a:spLocks noChangeArrowheads="1"/>
          </p:cNvSpPr>
          <p:nvPr/>
        </p:nvSpPr>
        <p:spPr bwMode="auto">
          <a:xfrm>
            <a:off x="704850" y="3203575"/>
            <a:ext cx="71438" cy="73025"/>
          </a:xfrm>
          <a:prstGeom prst="ellipse">
            <a:avLst/>
          </a:prstGeom>
          <a:solidFill>
            <a:srgbClr val="FF0066"/>
          </a:solidFill>
          <a:ln w="9525" algn="ctr">
            <a:solidFill>
              <a:srgbClr val="FF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>
              <a:solidFill>
                <a:srgbClr val="FF0066"/>
              </a:solidFill>
            </a:endParaRP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2830513" y="836613"/>
            <a:ext cx="28082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0" lang="en-US" altLang="zh-CN" sz="24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C</a:t>
            </a:r>
          </a:p>
        </p:txBody>
      </p:sp>
      <p:grpSp>
        <p:nvGrpSpPr>
          <p:cNvPr id="79879" name="Group 7"/>
          <p:cNvGrpSpPr>
            <a:grpSpLocks/>
          </p:cNvGrpSpPr>
          <p:nvPr/>
        </p:nvGrpSpPr>
        <p:grpSpPr bwMode="auto">
          <a:xfrm>
            <a:off x="3995738" y="2276475"/>
            <a:ext cx="3311525" cy="1152525"/>
            <a:chOff x="2517" y="2341"/>
            <a:chExt cx="2086" cy="726"/>
          </a:xfrm>
        </p:grpSpPr>
        <p:sp>
          <p:nvSpPr>
            <p:cNvPr id="79880" name="AutoShape 8"/>
            <p:cNvSpPr>
              <a:spLocks noChangeArrowheads="1"/>
            </p:cNvSpPr>
            <p:nvPr/>
          </p:nvSpPr>
          <p:spPr bwMode="auto">
            <a:xfrm>
              <a:off x="2517" y="2341"/>
              <a:ext cx="2041" cy="726"/>
            </a:xfrm>
            <a:prstGeom prst="wedgeEllipseCallout">
              <a:avLst>
                <a:gd name="adj1" fmla="val -49560"/>
                <a:gd name="adj2" fmla="val -78375"/>
              </a:avLst>
            </a:prstGeom>
            <a:noFill/>
            <a:ln w="9525" algn="ctr">
              <a:solidFill>
                <a:schemeClr val="hlink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spcBef>
                  <a:spcPct val="0"/>
                </a:spcBef>
              </a:pPr>
              <a:endParaRPr kumimoji="0" lang="en-US" sz="280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79881" name="Text Box 9"/>
            <p:cNvSpPr txBox="1">
              <a:spLocks noChangeArrowheads="1"/>
            </p:cNvSpPr>
            <p:nvPr/>
          </p:nvSpPr>
          <p:spPr bwMode="auto">
            <a:xfrm>
              <a:off x="2653" y="2458"/>
              <a:ext cx="1950" cy="5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en-US" altLang="zh-CN" sz="240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X﹥0</a:t>
              </a:r>
              <a:r>
                <a:rPr kumimoji="0" lang="zh-CN" altLang="en-US" sz="240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时，求</a:t>
              </a:r>
              <a:r>
                <a:rPr kumimoji="0" lang="en-US" altLang="zh-CN" sz="240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y</a:t>
              </a:r>
              <a:r>
                <a:rPr kumimoji="0" lang="zh-CN" altLang="en-US" sz="240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的取值范围</a:t>
              </a:r>
            </a:p>
          </p:txBody>
        </p:sp>
      </p:grpSp>
      <p:sp>
        <p:nvSpPr>
          <p:cNvPr id="79894" name="AutoShape 22">
            <a:hlinkClick r:id="rId3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79895" name="Picture 23" descr="00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79876" grpId="0" animBg="1"/>
      <p:bldP spid="79877" grpId="0" animBg="1"/>
      <p:bldP spid="7987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83343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12</a:t>
            </a:r>
            <a:r>
              <a:rPr kumimoji="0" lang="zh-CN" altLang="en-US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、下列图象中，不可能是关于 </a:t>
            </a:r>
            <a:r>
              <a:rPr kumimoji="0" lang="en-US" altLang="zh-CN" sz="4000" i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x </a:t>
            </a:r>
            <a:r>
              <a:rPr kumimoji="0" lang="zh-CN" altLang="en-US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的</a:t>
            </a:r>
          </a:p>
          <a:p>
            <a:pPr>
              <a:spcBef>
                <a:spcPct val="0"/>
              </a:spcBef>
            </a:pPr>
            <a:r>
              <a:rPr kumimoji="0" lang="zh-CN" altLang="en-US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一次函数                              的图象的</a:t>
            </a:r>
          </a:p>
          <a:p>
            <a:pPr>
              <a:spcBef>
                <a:spcPct val="0"/>
              </a:spcBef>
            </a:pPr>
            <a:r>
              <a:rPr kumimoji="0" lang="zh-CN" altLang="en-US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是</a:t>
            </a:r>
            <a:r>
              <a:rPr kumimoji="0" lang="en-US" altLang="zh-CN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(         )</a:t>
            </a:r>
          </a:p>
        </p:txBody>
      </p:sp>
      <p:graphicFrame>
        <p:nvGraphicFramePr>
          <p:cNvPr id="56323" name="Object 3"/>
          <p:cNvGraphicFramePr>
            <a:graphicFrameLocks noChangeAspect="1"/>
          </p:cNvGraphicFramePr>
          <p:nvPr/>
        </p:nvGraphicFramePr>
        <p:xfrm>
          <a:off x="2625725" y="914400"/>
          <a:ext cx="3681413" cy="738188"/>
        </p:xfrm>
        <a:graphic>
          <a:graphicData uri="http://schemas.openxmlformats.org/presentationml/2006/ole">
            <p:oleObj spid="_x0000_s56323" name="公式" r:id="rId3" imgW="1015920" imgH="203040" progId="Equation.3">
              <p:embed/>
            </p:oleObj>
          </a:graphicData>
        </a:graphic>
      </p:graphicFrame>
      <p:sp>
        <p:nvSpPr>
          <p:cNvPr id="56324" name="Line 4"/>
          <p:cNvSpPr>
            <a:spLocks noChangeShapeType="1"/>
          </p:cNvSpPr>
          <p:nvPr/>
        </p:nvSpPr>
        <p:spPr bwMode="auto">
          <a:xfrm>
            <a:off x="1274763" y="3475038"/>
            <a:ext cx="19050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 rot="-5400000">
            <a:off x="1194594" y="3518694"/>
            <a:ext cx="1858963" cy="31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2849563" y="3417888"/>
            <a:ext cx="3857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i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x</a:t>
            </a: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1836738" y="3440113"/>
            <a:ext cx="387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0</a:t>
            </a:r>
          </a:p>
        </p:txBody>
      </p:sp>
      <p:sp>
        <p:nvSpPr>
          <p:cNvPr id="56328" name="Line 8"/>
          <p:cNvSpPr>
            <a:spLocks noChangeShapeType="1"/>
          </p:cNvSpPr>
          <p:nvPr/>
        </p:nvSpPr>
        <p:spPr bwMode="auto">
          <a:xfrm flipH="1" flipV="1">
            <a:off x="1427163" y="3048000"/>
            <a:ext cx="881062" cy="13716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1752600" y="2163763"/>
            <a:ext cx="365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i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y</a:t>
            </a:r>
          </a:p>
        </p:txBody>
      </p:sp>
      <p:sp>
        <p:nvSpPr>
          <p:cNvPr id="56330" name="Line 10"/>
          <p:cNvSpPr>
            <a:spLocks noChangeShapeType="1"/>
          </p:cNvSpPr>
          <p:nvPr/>
        </p:nvSpPr>
        <p:spPr bwMode="auto">
          <a:xfrm>
            <a:off x="5389563" y="3475038"/>
            <a:ext cx="19050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31" name="Line 11"/>
          <p:cNvSpPr>
            <a:spLocks noChangeShapeType="1"/>
          </p:cNvSpPr>
          <p:nvPr/>
        </p:nvSpPr>
        <p:spPr bwMode="auto">
          <a:xfrm rot="-5400000">
            <a:off x="5309394" y="3518694"/>
            <a:ext cx="1858963" cy="31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6964363" y="3417888"/>
            <a:ext cx="3857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i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x</a:t>
            </a: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5951538" y="3440113"/>
            <a:ext cx="387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0</a:t>
            </a:r>
          </a:p>
        </p:txBody>
      </p:sp>
      <p:sp>
        <p:nvSpPr>
          <p:cNvPr id="56334" name="Line 14"/>
          <p:cNvSpPr>
            <a:spLocks noChangeShapeType="1"/>
          </p:cNvSpPr>
          <p:nvPr/>
        </p:nvSpPr>
        <p:spPr bwMode="auto">
          <a:xfrm flipV="1">
            <a:off x="5541963" y="2895600"/>
            <a:ext cx="1295400" cy="12192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35" name="Text Box 15"/>
          <p:cNvSpPr txBox="1">
            <a:spLocks noChangeArrowheads="1"/>
          </p:cNvSpPr>
          <p:nvPr/>
        </p:nvSpPr>
        <p:spPr bwMode="auto">
          <a:xfrm>
            <a:off x="5821363" y="2133600"/>
            <a:ext cx="365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i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y</a:t>
            </a:r>
          </a:p>
        </p:txBody>
      </p:sp>
      <p:sp>
        <p:nvSpPr>
          <p:cNvPr id="56336" name="Line 16"/>
          <p:cNvSpPr>
            <a:spLocks noChangeShapeType="1"/>
          </p:cNvSpPr>
          <p:nvPr/>
        </p:nvSpPr>
        <p:spPr bwMode="auto">
          <a:xfrm>
            <a:off x="1350963" y="5426075"/>
            <a:ext cx="19050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37" name="Line 17"/>
          <p:cNvSpPr>
            <a:spLocks noChangeShapeType="1"/>
          </p:cNvSpPr>
          <p:nvPr/>
        </p:nvSpPr>
        <p:spPr bwMode="auto">
          <a:xfrm rot="-5400000">
            <a:off x="1270795" y="5469731"/>
            <a:ext cx="1858962" cy="31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38" name="Text Box 18"/>
          <p:cNvSpPr txBox="1">
            <a:spLocks noChangeArrowheads="1"/>
          </p:cNvSpPr>
          <p:nvPr/>
        </p:nvSpPr>
        <p:spPr bwMode="auto">
          <a:xfrm>
            <a:off x="2925763" y="5368925"/>
            <a:ext cx="3857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i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x</a:t>
            </a:r>
          </a:p>
        </p:txBody>
      </p:sp>
      <p:sp>
        <p:nvSpPr>
          <p:cNvPr id="56339" name="Text Box 19"/>
          <p:cNvSpPr txBox="1">
            <a:spLocks noChangeArrowheads="1"/>
          </p:cNvSpPr>
          <p:nvPr/>
        </p:nvSpPr>
        <p:spPr bwMode="auto">
          <a:xfrm>
            <a:off x="1912938" y="5391150"/>
            <a:ext cx="387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0</a:t>
            </a:r>
          </a:p>
        </p:txBody>
      </p:sp>
      <p:sp>
        <p:nvSpPr>
          <p:cNvPr id="56340" name="Line 20"/>
          <p:cNvSpPr>
            <a:spLocks noChangeShapeType="1"/>
          </p:cNvSpPr>
          <p:nvPr/>
        </p:nvSpPr>
        <p:spPr bwMode="auto">
          <a:xfrm flipH="1" flipV="1">
            <a:off x="1884363" y="4572000"/>
            <a:ext cx="762000" cy="13716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41" name="Text Box 21"/>
          <p:cNvSpPr txBox="1">
            <a:spLocks noChangeArrowheads="1"/>
          </p:cNvSpPr>
          <p:nvPr/>
        </p:nvSpPr>
        <p:spPr bwMode="auto">
          <a:xfrm>
            <a:off x="1855788" y="4389438"/>
            <a:ext cx="365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i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y</a:t>
            </a:r>
          </a:p>
        </p:txBody>
      </p:sp>
      <p:sp>
        <p:nvSpPr>
          <p:cNvPr id="56342" name="Line 22"/>
          <p:cNvSpPr>
            <a:spLocks noChangeShapeType="1"/>
          </p:cNvSpPr>
          <p:nvPr/>
        </p:nvSpPr>
        <p:spPr bwMode="auto">
          <a:xfrm>
            <a:off x="5389563" y="5426075"/>
            <a:ext cx="19050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43" name="Line 23"/>
          <p:cNvSpPr>
            <a:spLocks noChangeShapeType="1"/>
          </p:cNvSpPr>
          <p:nvPr/>
        </p:nvSpPr>
        <p:spPr bwMode="auto">
          <a:xfrm rot="-5400000">
            <a:off x="5309395" y="5469731"/>
            <a:ext cx="1858962" cy="31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44" name="Text Box 24"/>
          <p:cNvSpPr txBox="1">
            <a:spLocks noChangeArrowheads="1"/>
          </p:cNvSpPr>
          <p:nvPr/>
        </p:nvSpPr>
        <p:spPr bwMode="auto">
          <a:xfrm>
            <a:off x="6964363" y="5368925"/>
            <a:ext cx="3857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i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x</a:t>
            </a:r>
          </a:p>
        </p:txBody>
      </p:sp>
      <p:sp>
        <p:nvSpPr>
          <p:cNvPr id="56345" name="Text Box 25"/>
          <p:cNvSpPr txBox="1">
            <a:spLocks noChangeArrowheads="1"/>
          </p:cNvSpPr>
          <p:nvPr/>
        </p:nvSpPr>
        <p:spPr bwMode="auto">
          <a:xfrm>
            <a:off x="5951538" y="5391150"/>
            <a:ext cx="387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0</a:t>
            </a:r>
          </a:p>
        </p:txBody>
      </p:sp>
      <p:sp>
        <p:nvSpPr>
          <p:cNvPr id="56346" name="Text Box 26"/>
          <p:cNvSpPr txBox="1">
            <a:spLocks noChangeArrowheads="1"/>
          </p:cNvSpPr>
          <p:nvPr/>
        </p:nvSpPr>
        <p:spPr bwMode="auto">
          <a:xfrm>
            <a:off x="5894388" y="4389438"/>
            <a:ext cx="365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i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y</a:t>
            </a:r>
          </a:p>
        </p:txBody>
      </p:sp>
      <p:sp>
        <p:nvSpPr>
          <p:cNvPr id="56347" name="Line 27"/>
          <p:cNvSpPr>
            <a:spLocks noChangeShapeType="1"/>
          </p:cNvSpPr>
          <p:nvPr/>
        </p:nvSpPr>
        <p:spPr bwMode="auto">
          <a:xfrm flipV="1">
            <a:off x="5389563" y="4572000"/>
            <a:ext cx="1295400" cy="12192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6348" name="Rectangle 28"/>
          <p:cNvSpPr>
            <a:spLocks noChangeArrowheads="1"/>
          </p:cNvSpPr>
          <p:nvPr/>
        </p:nvSpPr>
        <p:spPr bwMode="auto">
          <a:xfrm>
            <a:off x="703263" y="3048000"/>
            <a:ext cx="5508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A</a:t>
            </a:r>
          </a:p>
        </p:txBody>
      </p:sp>
      <p:sp>
        <p:nvSpPr>
          <p:cNvPr id="56349" name="Rectangle 29"/>
          <p:cNvSpPr>
            <a:spLocks noChangeArrowheads="1"/>
          </p:cNvSpPr>
          <p:nvPr/>
        </p:nvSpPr>
        <p:spPr bwMode="auto">
          <a:xfrm>
            <a:off x="4703763" y="3124200"/>
            <a:ext cx="5222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B</a:t>
            </a:r>
          </a:p>
        </p:txBody>
      </p:sp>
      <p:sp>
        <p:nvSpPr>
          <p:cNvPr id="56350" name="Rectangle 30"/>
          <p:cNvSpPr>
            <a:spLocks noChangeArrowheads="1"/>
          </p:cNvSpPr>
          <p:nvPr/>
        </p:nvSpPr>
        <p:spPr bwMode="auto">
          <a:xfrm>
            <a:off x="817563" y="5105400"/>
            <a:ext cx="5508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C</a:t>
            </a:r>
          </a:p>
        </p:txBody>
      </p:sp>
      <p:sp>
        <p:nvSpPr>
          <p:cNvPr id="56351" name="Rectangle 31"/>
          <p:cNvSpPr>
            <a:spLocks noChangeArrowheads="1"/>
          </p:cNvSpPr>
          <p:nvPr/>
        </p:nvSpPr>
        <p:spPr bwMode="auto">
          <a:xfrm>
            <a:off x="4703763" y="5105400"/>
            <a:ext cx="5508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D</a:t>
            </a:r>
          </a:p>
        </p:txBody>
      </p:sp>
      <p:sp>
        <p:nvSpPr>
          <p:cNvPr id="56354" name="Rectangle 34"/>
          <p:cNvSpPr>
            <a:spLocks noChangeArrowheads="1"/>
          </p:cNvSpPr>
          <p:nvPr/>
        </p:nvSpPr>
        <p:spPr bwMode="auto">
          <a:xfrm>
            <a:off x="1506538" y="1524000"/>
            <a:ext cx="600075" cy="8239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0" lang="en-US" altLang="zh-CN" sz="480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A</a:t>
            </a:r>
          </a:p>
        </p:txBody>
      </p:sp>
      <p:sp>
        <p:nvSpPr>
          <p:cNvPr id="56356" name="AutoShape 36">
            <a:hlinkClick r:id="rId4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56357" name="Picture 37" descr="00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5076825" y="2135188"/>
            <a:ext cx="3527425" cy="3960812"/>
          </a:xfrm>
          <a:prstGeom prst="rect">
            <a:avLst/>
          </a:prstGeom>
          <a:solidFill>
            <a:srgbClr val="FFFF99"/>
          </a:solidFill>
          <a:ln w="28575">
            <a:solidFill>
              <a:srgbClr val="00CCFF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spcBef>
                <a:spcPct val="0"/>
              </a:spcBef>
            </a:pPr>
            <a:endParaRPr kumimoji="0" lang="en-US" sz="2000" b="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168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533400"/>
            <a:ext cx="8367712" cy="1584325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None/>
            </a:pPr>
            <a:r>
              <a:rPr lang="en-US" altLang="zh-CN" sz="2800" b="1"/>
              <a:t>13.</a:t>
            </a:r>
            <a:r>
              <a:rPr lang="zh-CN" altLang="en-US" sz="2800" b="1"/>
              <a:t>直线            的图像与两坐标轴围成的三角形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en-US" sz="2800" b="1"/>
              <a:t>面积为       ，则直线解析式为＿＿＿＿＿＿。</a:t>
            </a: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1700213" y="677863"/>
            <a:ext cx="1195387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2800" b="0" i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rPr>
              <a:t>y</a:t>
            </a:r>
            <a:r>
              <a:rPr kumimoji="0" lang="en-US" altLang="zh-CN" sz="2800" b="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rPr>
              <a:t>=</a:t>
            </a:r>
            <a:r>
              <a:rPr kumimoji="0" lang="en-US" altLang="zh-CN" sz="2800" b="0" i="1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rPr>
              <a:t>x+m</a:t>
            </a:r>
          </a:p>
        </p:txBody>
      </p:sp>
      <p:graphicFrame>
        <p:nvGraphicFramePr>
          <p:cNvPr id="71686" name="Object 6"/>
          <p:cNvGraphicFramePr>
            <a:graphicFrameLocks noChangeAspect="1"/>
          </p:cNvGraphicFramePr>
          <p:nvPr>
            <p:ph sz="half" idx="2"/>
          </p:nvPr>
        </p:nvGraphicFramePr>
        <p:xfrm>
          <a:off x="1763713" y="1325563"/>
          <a:ext cx="474662" cy="790575"/>
        </p:xfrm>
        <a:graphic>
          <a:graphicData uri="http://schemas.openxmlformats.org/presentationml/2006/ole">
            <p:oleObj spid="_x0000_s71686" name="公式" r:id="rId3" imgW="152280" imgH="393480" progId="Equation.3">
              <p:embed/>
            </p:oleObj>
          </a:graphicData>
        </a:graphic>
      </p:graphicFrame>
      <p:sp>
        <p:nvSpPr>
          <p:cNvPr id="71687" name="Rectangle 7"/>
          <p:cNvSpPr>
            <a:spLocks noChangeArrowheads="1"/>
          </p:cNvSpPr>
          <p:nvPr/>
        </p:nvSpPr>
        <p:spPr bwMode="auto">
          <a:xfrm>
            <a:off x="5219700" y="1325563"/>
            <a:ext cx="2933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2800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y</a:t>
            </a:r>
            <a:r>
              <a:rPr kumimoji="0" lang="en-US" altLang="zh-CN" sz="28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=</a:t>
            </a:r>
            <a:r>
              <a:rPr kumimoji="0" lang="en-US" altLang="zh-CN" sz="2800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x-</a:t>
            </a:r>
            <a:r>
              <a:rPr kumimoji="0" lang="en-US" altLang="zh-CN" sz="28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1</a:t>
            </a:r>
            <a:r>
              <a:rPr kumimoji="0" lang="zh-CN" altLang="en-US" sz="28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或</a:t>
            </a:r>
            <a:r>
              <a:rPr kumimoji="0" lang="en-US" altLang="zh-CN" sz="2800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y</a:t>
            </a:r>
            <a:r>
              <a:rPr kumimoji="0" lang="en-US" altLang="zh-CN" sz="28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=</a:t>
            </a:r>
            <a:r>
              <a:rPr kumimoji="0" lang="en-US" altLang="zh-CN" sz="2800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x+</a:t>
            </a:r>
            <a:r>
              <a:rPr kumimoji="0" lang="en-US" altLang="zh-CN" sz="28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1</a:t>
            </a: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755650" y="3197225"/>
            <a:ext cx="4176713" cy="20653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注意</a:t>
            </a:r>
            <a:r>
              <a:rPr lang="zh-CN" altLang="en-US" sz="28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rPr>
              <a:t>：</a:t>
            </a:r>
            <a:r>
              <a:rPr lang="zh-CN" altLang="en-US" sz="2000" u="sng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此类坐标与几何的结合问题，在坐标与线段长的相互表示过程中，应注意字母的符号问题，如果字母符号不确定，则应加</a:t>
            </a:r>
            <a:r>
              <a:rPr lang="zh-CN" altLang="en-US" sz="2000" u="sng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绝对值</a:t>
            </a:r>
            <a:r>
              <a:rPr lang="zh-CN" altLang="en-US" sz="2000" u="sng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进行分类讨论，以免漏解。</a:t>
            </a:r>
          </a:p>
        </p:txBody>
      </p:sp>
      <p:grpSp>
        <p:nvGrpSpPr>
          <p:cNvPr id="71690" name="Group 10"/>
          <p:cNvGrpSpPr>
            <a:grpSpLocks/>
          </p:cNvGrpSpPr>
          <p:nvPr/>
        </p:nvGrpSpPr>
        <p:grpSpPr bwMode="auto">
          <a:xfrm>
            <a:off x="5292725" y="2870200"/>
            <a:ext cx="3236913" cy="3065463"/>
            <a:chOff x="3334" y="1933"/>
            <a:chExt cx="2039" cy="1931"/>
          </a:xfrm>
        </p:grpSpPr>
        <p:grpSp>
          <p:nvGrpSpPr>
            <p:cNvPr id="71691" name="Group 11"/>
            <p:cNvGrpSpPr>
              <a:grpSpLocks/>
            </p:cNvGrpSpPr>
            <p:nvPr/>
          </p:nvGrpSpPr>
          <p:grpSpPr bwMode="auto">
            <a:xfrm>
              <a:off x="3334" y="1933"/>
              <a:ext cx="2039" cy="1931"/>
              <a:chOff x="2385" y="5427"/>
              <a:chExt cx="5444" cy="5163"/>
            </a:xfrm>
          </p:grpSpPr>
          <p:grpSp>
            <p:nvGrpSpPr>
              <p:cNvPr id="71692" name="Group 12"/>
              <p:cNvGrpSpPr>
                <a:grpSpLocks/>
              </p:cNvGrpSpPr>
              <p:nvPr/>
            </p:nvGrpSpPr>
            <p:grpSpPr bwMode="auto">
              <a:xfrm>
                <a:off x="2385" y="5427"/>
                <a:ext cx="5139" cy="5163"/>
                <a:chOff x="2385" y="5427"/>
                <a:chExt cx="5139" cy="5163"/>
              </a:xfrm>
            </p:grpSpPr>
            <p:sp>
              <p:nvSpPr>
                <p:cNvPr id="71693" name="d82Line 2"/>
                <p:cNvSpPr>
                  <a:spLocks noChangeShapeType="1"/>
                </p:cNvSpPr>
                <p:nvPr/>
              </p:nvSpPr>
              <p:spPr bwMode="auto">
                <a:xfrm>
                  <a:off x="2746" y="7945"/>
                  <a:ext cx="4778" cy="1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694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2385" y="7729"/>
                  <a:ext cx="1191" cy="86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lang="zh-CN" altLang="en-US" sz="2000">
                      <a:solidFill>
                        <a:srgbClr val="000000"/>
                      </a:solidFill>
                      <a:latin typeface="Times New Roman" pitchFamily="18" charset="0"/>
                      <a:ea typeface="宋体" pitchFamily="2" charset="-122"/>
                    </a:rPr>
                    <a:t>－</a:t>
                  </a:r>
                  <a:r>
                    <a:rPr lang="en-US" altLang="zh-CN" sz="2000">
                      <a:solidFill>
                        <a:srgbClr val="000000"/>
                      </a:solidFill>
                      <a:latin typeface="Times New Roman" pitchFamily="18" charset="0"/>
                      <a:ea typeface="宋体" pitchFamily="2" charset="-122"/>
                    </a:rPr>
                    <a:t>m</a:t>
                  </a:r>
                  <a:endParaRPr lang="en-US" altLang="zh-CN" sz="2800" b="0">
                    <a:solidFill>
                      <a:srgbClr val="660066"/>
                    </a:solidFill>
                    <a:latin typeface="Times New Roman" pitchFamily="18" charset="0"/>
                    <a:ea typeface="楷体_GB2312" pitchFamily="49" charset="-122"/>
                  </a:endParaRPr>
                </a:p>
              </p:txBody>
            </p:sp>
            <p:grpSp>
              <p:nvGrpSpPr>
                <p:cNvPr id="71695" name="Group 15"/>
                <p:cNvGrpSpPr>
                  <a:grpSpLocks/>
                </p:cNvGrpSpPr>
                <p:nvPr/>
              </p:nvGrpSpPr>
              <p:grpSpPr bwMode="auto">
                <a:xfrm>
                  <a:off x="3131" y="5427"/>
                  <a:ext cx="4037" cy="5163"/>
                  <a:chOff x="3131" y="5427"/>
                  <a:chExt cx="4037" cy="5163"/>
                </a:xfrm>
              </p:grpSpPr>
              <p:sp>
                <p:nvSpPr>
                  <p:cNvPr id="71696" name="d82Line 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078" y="5427"/>
                    <a:ext cx="1" cy="516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697" name="d82Line 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617" y="7852"/>
                    <a:ext cx="0" cy="10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698" name="d82Line 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131" y="7852"/>
                    <a:ext cx="0" cy="10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699" name="d82Line 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650" y="7852"/>
                    <a:ext cx="0" cy="10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00" name="d82Line 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168" y="7852"/>
                    <a:ext cx="0" cy="10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01" name="d82Line 1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580" y="7852"/>
                    <a:ext cx="0" cy="10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02" name="d82Line 1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067" y="7852"/>
                    <a:ext cx="0" cy="10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03" name="d82Line 1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548" y="7852"/>
                    <a:ext cx="0" cy="10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04" name="d82Line 1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131" y="7872"/>
                    <a:ext cx="1" cy="10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05" name="d82Line 16"/>
                  <p:cNvSpPr>
                    <a:spLocks noChangeShapeType="1"/>
                  </p:cNvSpPr>
                  <p:nvPr/>
                </p:nvSpPr>
                <p:spPr bwMode="auto">
                  <a:xfrm>
                    <a:off x="5078" y="6106"/>
                    <a:ext cx="127" cy="1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06" name="d82Line 21"/>
                  <p:cNvSpPr>
                    <a:spLocks noChangeShapeType="1"/>
                  </p:cNvSpPr>
                  <p:nvPr/>
                </p:nvSpPr>
                <p:spPr bwMode="auto">
                  <a:xfrm>
                    <a:off x="5098" y="7149"/>
                    <a:ext cx="128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07" name="d82Line 22"/>
                  <p:cNvSpPr>
                    <a:spLocks noChangeShapeType="1"/>
                  </p:cNvSpPr>
                  <p:nvPr/>
                </p:nvSpPr>
                <p:spPr bwMode="auto">
                  <a:xfrm>
                    <a:off x="5098" y="7551"/>
                    <a:ext cx="128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08" name="d82Line 23"/>
                  <p:cNvSpPr>
                    <a:spLocks noChangeShapeType="1"/>
                  </p:cNvSpPr>
                  <p:nvPr/>
                </p:nvSpPr>
                <p:spPr bwMode="auto">
                  <a:xfrm>
                    <a:off x="5098" y="7952"/>
                    <a:ext cx="128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09" name="d82Line 25"/>
                  <p:cNvSpPr>
                    <a:spLocks noChangeShapeType="1"/>
                  </p:cNvSpPr>
                  <p:nvPr/>
                </p:nvSpPr>
                <p:spPr bwMode="auto">
                  <a:xfrm>
                    <a:off x="5078" y="6649"/>
                    <a:ext cx="127" cy="1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10" name="d82WordArt 29"/>
                  <p:cNvSpPr>
                    <a:spLocks noChangeArrowheads="1" noChangeShapeType="1" noTextEdit="1"/>
                  </p:cNvSpPr>
                  <p:nvPr/>
                </p:nvSpPr>
                <p:spPr bwMode="auto">
                  <a:xfrm>
                    <a:off x="5240" y="5563"/>
                    <a:ext cx="233" cy="233"/>
                  </a:xfrm>
                  <a:prstGeom prst="rect">
                    <a:avLst/>
                  </a:prstGeom>
                </p:spPr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/>
                  <a:p>
                    <a:pPr algn="ctr"/>
                    <a:r>
                      <a:rPr lang="en-US" sz="3600" i="1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solidFill>
                          <a:srgbClr val="000000"/>
                        </a:solidFill>
                        <a:latin typeface="Times New Roman"/>
                        <a:cs typeface="Times New Roman"/>
                      </a:rPr>
                      <a:t>y</a:t>
                    </a:r>
                  </a:p>
                </p:txBody>
              </p:sp>
              <p:sp>
                <p:nvSpPr>
                  <p:cNvPr id="71711" name="Text Box 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429" y="5698"/>
                    <a:ext cx="1237" cy="7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just">
                      <a:spcBef>
                        <a:spcPct val="0"/>
                      </a:spcBef>
                    </a:pPr>
                    <a:r>
                      <a:rPr lang="en-US" altLang="zh-CN" sz="2000">
                        <a:solidFill>
                          <a:srgbClr val="000000"/>
                        </a:solidFill>
                        <a:latin typeface="Times New Roman" pitchFamily="18" charset="0"/>
                        <a:ea typeface="宋体" pitchFamily="2" charset="-122"/>
                      </a:rPr>
                      <a:t>m</a:t>
                    </a:r>
                    <a:endParaRPr lang="en-US" altLang="zh-CN" sz="2800" b="0">
                      <a:solidFill>
                        <a:srgbClr val="660066"/>
                      </a:solidFill>
                      <a:latin typeface="Times New Roman" pitchFamily="18" charset="0"/>
                      <a:ea typeface="楷体_GB2312" pitchFamily="49" charset="-122"/>
                    </a:endParaRPr>
                  </a:p>
                </p:txBody>
              </p:sp>
              <p:sp>
                <p:nvSpPr>
                  <p:cNvPr id="71712" name="Text Box 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429" y="9639"/>
                    <a:ext cx="1237" cy="79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 algn="just">
                      <a:spcBef>
                        <a:spcPct val="0"/>
                      </a:spcBef>
                    </a:pPr>
                    <a:r>
                      <a:rPr lang="en-US" altLang="zh-CN" sz="2000">
                        <a:solidFill>
                          <a:srgbClr val="000000"/>
                        </a:solidFill>
                        <a:latin typeface="Times New Roman" pitchFamily="18" charset="0"/>
                        <a:ea typeface="宋体" pitchFamily="2" charset="-122"/>
                      </a:rPr>
                      <a:t>-m</a:t>
                    </a:r>
                    <a:endParaRPr lang="en-US" altLang="zh-CN" sz="2800" b="0">
                      <a:solidFill>
                        <a:srgbClr val="660066"/>
                      </a:solidFill>
                      <a:latin typeface="Times New Roman" pitchFamily="18" charset="0"/>
                      <a:ea typeface="楷体_GB2312" pitchFamily="49" charset="-122"/>
                    </a:endParaRPr>
                  </a:p>
                </p:txBody>
              </p:sp>
              <p:sp>
                <p:nvSpPr>
                  <p:cNvPr id="71713" name="d82WordArt 120"/>
                  <p:cNvSpPr>
                    <a:spLocks noChangeArrowheads="1" noChangeShapeType="1" noTextEdit="1"/>
                  </p:cNvSpPr>
                  <p:nvPr/>
                </p:nvSpPr>
                <p:spPr bwMode="auto">
                  <a:xfrm>
                    <a:off x="4753" y="8009"/>
                    <a:ext cx="163" cy="170"/>
                  </a:xfrm>
                  <a:prstGeom prst="rect">
                    <a:avLst/>
                  </a:prstGeom>
                </p:spPr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</a:bodyPr>
                  <a:lstStyle/>
                  <a:p>
                    <a:pPr algn="ctr"/>
                    <a:r>
                      <a:rPr lang="en-US" sz="1800" i="1" kern="10"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solidFill>
                          <a:srgbClr val="000000"/>
                        </a:solidFill>
                        <a:latin typeface="Times New Roman"/>
                        <a:cs typeface="Times New Roman"/>
                      </a:rPr>
                      <a:t>O</a:t>
                    </a:r>
                  </a:p>
                </p:txBody>
              </p:sp>
              <p:sp>
                <p:nvSpPr>
                  <p:cNvPr id="71714" name="d82Line 22"/>
                  <p:cNvSpPr>
                    <a:spLocks noChangeShapeType="1"/>
                  </p:cNvSpPr>
                  <p:nvPr/>
                </p:nvSpPr>
                <p:spPr bwMode="auto">
                  <a:xfrm>
                    <a:off x="5078" y="9367"/>
                    <a:ext cx="126" cy="1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15" name="d82Line 22"/>
                  <p:cNvSpPr>
                    <a:spLocks noChangeShapeType="1"/>
                  </p:cNvSpPr>
                  <p:nvPr/>
                </p:nvSpPr>
                <p:spPr bwMode="auto">
                  <a:xfrm>
                    <a:off x="5078" y="8824"/>
                    <a:ext cx="127" cy="1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16" name="d82Line 22"/>
                  <p:cNvSpPr>
                    <a:spLocks noChangeShapeType="1"/>
                  </p:cNvSpPr>
                  <p:nvPr/>
                </p:nvSpPr>
                <p:spPr bwMode="auto">
                  <a:xfrm>
                    <a:off x="5078" y="8416"/>
                    <a:ext cx="127" cy="1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71717" name="d82Line 22"/>
                  <p:cNvSpPr>
                    <a:spLocks noChangeShapeType="1"/>
                  </p:cNvSpPr>
                  <p:nvPr/>
                </p:nvSpPr>
                <p:spPr bwMode="auto">
                  <a:xfrm>
                    <a:off x="5078" y="9910"/>
                    <a:ext cx="126" cy="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71718" name="Text Box 38"/>
              <p:cNvSpPr txBox="1">
                <a:spLocks noChangeArrowheads="1"/>
              </p:cNvSpPr>
              <p:nvPr/>
            </p:nvSpPr>
            <p:spPr bwMode="auto">
              <a:xfrm>
                <a:off x="6591" y="7764"/>
                <a:ext cx="1238" cy="7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algn="just">
                  <a:spcBef>
                    <a:spcPct val="0"/>
                  </a:spcBef>
                </a:pPr>
                <a:r>
                  <a:rPr lang="en-US" altLang="zh-CN" sz="2000">
                    <a:solidFill>
                      <a:srgbClr val="000000"/>
                    </a:solidFill>
                    <a:latin typeface="Times New Roman" pitchFamily="18" charset="0"/>
                    <a:ea typeface="宋体" pitchFamily="2" charset="-122"/>
                  </a:rPr>
                  <a:t>m</a:t>
                </a:r>
                <a:endParaRPr lang="en-US" altLang="zh-CN" sz="2800" b="0">
                  <a:solidFill>
                    <a:srgbClr val="660066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</p:grpSp>
        <p:sp>
          <p:nvSpPr>
            <p:cNvPr id="71719" name="d82WordArt 28"/>
            <p:cNvSpPr>
              <a:spLocks noChangeArrowheads="1" noChangeShapeType="1" noTextEdit="1"/>
            </p:cNvSpPr>
            <p:nvPr/>
          </p:nvSpPr>
          <p:spPr bwMode="auto">
            <a:xfrm>
              <a:off x="5148" y="2931"/>
              <a:ext cx="84" cy="8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i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x</a:t>
              </a:r>
            </a:p>
          </p:txBody>
        </p:sp>
      </p:grpSp>
      <p:sp>
        <p:nvSpPr>
          <p:cNvPr id="71720" name="Line 40"/>
          <p:cNvSpPr>
            <a:spLocks noChangeShapeType="1"/>
          </p:cNvSpPr>
          <p:nvPr/>
        </p:nvSpPr>
        <p:spPr bwMode="auto">
          <a:xfrm flipV="1">
            <a:off x="5705475" y="3505200"/>
            <a:ext cx="2447925" cy="225901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721" name="Line 41"/>
          <p:cNvSpPr>
            <a:spLocks noChangeShapeType="1"/>
          </p:cNvSpPr>
          <p:nvPr/>
        </p:nvSpPr>
        <p:spPr bwMode="auto">
          <a:xfrm flipV="1">
            <a:off x="5781675" y="2895600"/>
            <a:ext cx="2447925" cy="225901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723" name="AutoShape 43">
            <a:hlinkClick r:id="rId4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71724" name="Picture 44" descr="00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7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71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71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7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animBg="1"/>
      <p:bldP spid="71687" grpId="0"/>
      <p:bldP spid="71688" grpId="0"/>
      <p:bldP spid="71720" grpId="0" animBg="1"/>
      <p:bldP spid="717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138" name="Group 2"/>
          <p:cNvGrpSpPr>
            <a:grpSpLocks/>
          </p:cNvGrpSpPr>
          <p:nvPr/>
        </p:nvGrpSpPr>
        <p:grpSpPr bwMode="auto">
          <a:xfrm>
            <a:off x="6588125" y="609600"/>
            <a:ext cx="2368550" cy="2487613"/>
            <a:chOff x="4150" y="119"/>
            <a:chExt cx="1492" cy="1567"/>
          </a:xfrm>
        </p:grpSpPr>
        <p:sp>
          <p:nvSpPr>
            <p:cNvPr id="91139" name="Rectangle 3"/>
            <p:cNvSpPr>
              <a:spLocks noChangeArrowheads="1"/>
            </p:cNvSpPr>
            <p:nvPr/>
          </p:nvSpPr>
          <p:spPr bwMode="auto">
            <a:xfrm>
              <a:off x="4446" y="1249"/>
              <a:ext cx="101" cy="120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140" name="Text Box 4"/>
            <p:cNvSpPr txBox="1">
              <a:spLocks noChangeArrowheads="1"/>
            </p:cNvSpPr>
            <p:nvPr/>
          </p:nvSpPr>
          <p:spPr bwMode="auto">
            <a:xfrm>
              <a:off x="4450" y="119"/>
              <a:ext cx="494" cy="362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just">
                <a:spcBef>
                  <a:spcPct val="0"/>
                </a:spcBef>
              </a:pPr>
              <a:r>
                <a:rPr kumimoji="0" lang="en-US" altLang="zh-CN" sz="1800" b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D</a:t>
              </a:r>
              <a:endPara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91141" name="Text Box 5"/>
            <p:cNvSpPr txBox="1">
              <a:spLocks noChangeArrowheads="1"/>
            </p:cNvSpPr>
            <p:nvPr/>
          </p:nvSpPr>
          <p:spPr bwMode="auto">
            <a:xfrm>
              <a:off x="5148" y="618"/>
              <a:ext cx="494" cy="361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just">
                <a:spcBef>
                  <a:spcPct val="0"/>
                </a:spcBef>
              </a:pPr>
              <a:r>
                <a:rPr kumimoji="0" lang="en-US" altLang="zh-CN" sz="1800" b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C</a:t>
              </a:r>
              <a:endPara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91142" name="Text Box 6"/>
            <p:cNvSpPr txBox="1">
              <a:spLocks noChangeArrowheads="1"/>
            </p:cNvSpPr>
            <p:nvPr/>
          </p:nvSpPr>
          <p:spPr bwMode="auto">
            <a:xfrm>
              <a:off x="5138" y="1324"/>
              <a:ext cx="494" cy="362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just">
                <a:spcBef>
                  <a:spcPct val="0"/>
                </a:spcBef>
              </a:pPr>
              <a:r>
                <a:rPr kumimoji="0" lang="en-US" altLang="zh-CN" sz="1800" b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B</a:t>
              </a:r>
              <a:endPara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91143" name="Text Box 7"/>
            <p:cNvSpPr txBox="1">
              <a:spLocks noChangeArrowheads="1"/>
            </p:cNvSpPr>
            <p:nvPr/>
          </p:nvSpPr>
          <p:spPr bwMode="auto">
            <a:xfrm>
              <a:off x="4644" y="1324"/>
              <a:ext cx="494" cy="362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just">
                <a:spcBef>
                  <a:spcPct val="0"/>
                </a:spcBef>
              </a:pPr>
              <a:r>
                <a:rPr kumimoji="0" lang="en-US" altLang="zh-CN" sz="1800" b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P</a:t>
              </a:r>
              <a:endPara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91144" name="Text Box 8"/>
            <p:cNvSpPr txBox="1">
              <a:spLocks noChangeArrowheads="1"/>
            </p:cNvSpPr>
            <p:nvPr/>
          </p:nvSpPr>
          <p:spPr bwMode="auto">
            <a:xfrm>
              <a:off x="4150" y="1324"/>
              <a:ext cx="395" cy="362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just">
                <a:spcBef>
                  <a:spcPct val="0"/>
                </a:spcBef>
              </a:pPr>
              <a:r>
                <a:rPr kumimoji="0" lang="en-US" altLang="zh-CN" sz="1800" b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A</a:t>
              </a:r>
              <a:endPara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endParaRPr>
            </a:p>
          </p:txBody>
        </p:sp>
        <p:sp>
          <p:nvSpPr>
            <p:cNvPr id="91145" name="Line 9"/>
            <p:cNvSpPr>
              <a:spLocks noChangeShapeType="1"/>
            </p:cNvSpPr>
            <p:nvPr/>
          </p:nvSpPr>
          <p:spPr bwMode="auto">
            <a:xfrm>
              <a:off x="4449" y="360"/>
              <a:ext cx="1" cy="96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146" name="Line 10"/>
            <p:cNvSpPr>
              <a:spLocks noChangeShapeType="1"/>
            </p:cNvSpPr>
            <p:nvPr/>
          </p:nvSpPr>
          <p:spPr bwMode="auto">
            <a:xfrm>
              <a:off x="4449" y="1324"/>
              <a:ext cx="792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147" name="Line 11"/>
            <p:cNvSpPr>
              <a:spLocks noChangeShapeType="1"/>
            </p:cNvSpPr>
            <p:nvPr/>
          </p:nvSpPr>
          <p:spPr bwMode="auto">
            <a:xfrm flipV="1">
              <a:off x="5241" y="842"/>
              <a:ext cx="1" cy="48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148" name="Line 12"/>
            <p:cNvSpPr>
              <a:spLocks noChangeShapeType="1"/>
            </p:cNvSpPr>
            <p:nvPr/>
          </p:nvSpPr>
          <p:spPr bwMode="auto">
            <a:xfrm>
              <a:off x="4439" y="360"/>
              <a:ext cx="791" cy="48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149" name="Rectangle 13"/>
            <p:cNvSpPr>
              <a:spLocks noChangeArrowheads="1"/>
            </p:cNvSpPr>
            <p:nvPr/>
          </p:nvSpPr>
          <p:spPr bwMode="auto">
            <a:xfrm>
              <a:off x="5138" y="1204"/>
              <a:ext cx="101" cy="120"/>
            </a:xfrm>
            <a:prstGeom prst="rect">
              <a:avLst/>
            </a:prstGeom>
            <a:solidFill>
              <a:srgbClr val="FFFFFF"/>
            </a:solidFill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150" name="Line 14"/>
            <p:cNvSpPr>
              <a:spLocks noChangeShapeType="1"/>
            </p:cNvSpPr>
            <p:nvPr/>
          </p:nvSpPr>
          <p:spPr bwMode="auto">
            <a:xfrm flipH="1" flipV="1">
              <a:off x="4718" y="1258"/>
              <a:ext cx="124" cy="66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151" name="Line 15"/>
            <p:cNvSpPr>
              <a:spLocks noChangeShapeType="1"/>
            </p:cNvSpPr>
            <p:nvPr/>
          </p:nvSpPr>
          <p:spPr bwMode="auto">
            <a:xfrm flipH="1">
              <a:off x="4718" y="1324"/>
              <a:ext cx="124" cy="68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152" name="Line 16"/>
            <p:cNvSpPr>
              <a:spLocks noChangeShapeType="1"/>
            </p:cNvSpPr>
            <p:nvPr/>
          </p:nvSpPr>
          <p:spPr bwMode="auto">
            <a:xfrm flipH="1">
              <a:off x="5167" y="963"/>
              <a:ext cx="67" cy="58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153" name="Line 17"/>
            <p:cNvSpPr>
              <a:spLocks noChangeShapeType="1"/>
            </p:cNvSpPr>
            <p:nvPr/>
          </p:nvSpPr>
          <p:spPr bwMode="auto">
            <a:xfrm>
              <a:off x="5241" y="963"/>
              <a:ext cx="46" cy="58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154" name="Line 18"/>
            <p:cNvSpPr>
              <a:spLocks noChangeShapeType="1"/>
            </p:cNvSpPr>
            <p:nvPr/>
          </p:nvSpPr>
          <p:spPr bwMode="auto">
            <a:xfrm>
              <a:off x="4637" y="481"/>
              <a:ext cx="47" cy="88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1155" name="Line 19"/>
            <p:cNvSpPr>
              <a:spLocks noChangeShapeType="1"/>
            </p:cNvSpPr>
            <p:nvPr/>
          </p:nvSpPr>
          <p:spPr bwMode="auto">
            <a:xfrm>
              <a:off x="4648" y="481"/>
              <a:ext cx="99" cy="0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1156" name="Group 20"/>
          <p:cNvGrpSpPr>
            <a:grpSpLocks noChangeAspect="1"/>
          </p:cNvGrpSpPr>
          <p:nvPr/>
        </p:nvGrpSpPr>
        <p:grpSpPr bwMode="auto">
          <a:xfrm>
            <a:off x="250825" y="2336800"/>
            <a:ext cx="8712200" cy="2468563"/>
            <a:chOff x="1586" y="801"/>
            <a:chExt cx="6860" cy="1976"/>
          </a:xfrm>
        </p:grpSpPr>
        <p:sp>
          <p:nvSpPr>
            <p:cNvPr id="91157" name="AutoShape 21"/>
            <p:cNvSpPr>
              <a:spLocks noChangeAspect="1" noChangeArrowheads="1"/>
            </p:cNvSpPr>
            <p:nvPr/>
          </p:nvSpPr>
          <p:spPr bwMode="auto">
            <a:xfrm>
              <a:off x="1586" y="801"/>
              <a:ext cx="6860" cy="19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91158" name="Group 22"/>
            <p:cNvGrpSpPr>
              <a:grpSpLocks/>
            </p:cNvGrpSpPr>
            <p:nvPr/>
          </p:nvGrpSpPr>
          <p:grpSpPr bwMode="auto">
            <a:xfrm>
              <a:off x="1673" y="1065"/>
              <a:ext cx="1636" cy="1712"/>
              <a:chOff x="1673" y="1065"/>
              <a:chExt cx="1636" cy="1712"/>
            </a:xfrm>
          </p:grpSpPr>
          <p:grpSp>
            <p:nvGrpSpPr>
              <p:cNvPr id="91159" name="Group 23"/>
              <p:cNvGrpSpPr>
                <a:grpSpLocks/>
              </p:cNvGrpSpPr>
              <p:nvPr/>
            </p:nvGrpSpPr>
            <p:grpSpPr bwMode="auto">
              <a:xfrm>
                <a:off x="1673" y="1065"/>
                <a:ext cx="1636" cy="1515"/>
                <a:chOff x="1673" y="1065"/>
                <a:chExt cx="1636" cy="1515"/>
              </a:xfrm>
            </p:grpSpPr>
            <p:sp>
              <p:nvSpPr>
                <p:cNvPr id="91160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1673" y="1065"/>
                  <a:ext cx="348" cy="395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20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s</a:t>
                  </a:r>
                  <a:endParaRPr kumimoji="0" lang="en-US" altLang="zh-CN" sz="20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61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3048" y="2120"/>
                  <a:ext cx="261" cy="39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16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t</a:t>
                  </a:r>
                  <a:endParaRPr kumimoji="0" lang="en-US" altLang="zh-CN" sz="16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62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1763" y="2186"/>
                  <a:ext cx="437" cy="39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10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O</a:t>
                  </a:r>
                  <a:endParaRPr kumimoji="0" lang="en-US" altLang="zh-CN" sz="28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63" name="Line 27"/>
                <p:cNvSpPr>
                  <a:spLocks noChangeShapeType="1"/>
                </p:cNvSpPr>
                <p:nvPr/>
              </p:nvSpPr>
              <p:spPr bwMode="auto">
                <a:xfrm>
                  <a:off x="1934" y="2249"/>
                  <a:ext cx="1219" cy="0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1164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1934" y="1196"/>
                  <a:ext cx="0" cy="1053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91165" name="Line 29"/>
              <p:cNvSpPr>
                <a:spLocks noChangeShapeType="1"/>
              </p:cNvSpPr>
              <p:nvPr/>
            </p:nvSpPr>
            <p:spPr bwMode="auto">
              <a:xfrm flipV="1">
                <a:off x="1934" y="1854"/>
                <a:ext cx="436" cy="39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166" name="Line 30"/>
              <p:cNvSpPr>
                <a:spLocks noChangeShapeType="1"/>
              </p:cNvSpPr>
              <p:nvPr/>
            </p:nvSpPr>
            <p:spPr bwMode="auto">
              <a:xfrm>
                <a:off x="2370" y="1854"/>
                <a:ext cx="435" cy="39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167" name="Text Box 31"/>
              <p:cNvSpPr txBox="1">
                <a:spLocks noChangeArrowheads="1"/>
              </p:cNvSpPr>
              <p:nvPr/>
            </p:nvSpPr>
            <p:spPr bwMode="auto">
              <a:xfrm>
                <a:off x="2108" y="2381"/>
                <a:ext cx="523" cy="396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spcBef>
                    <a:spcPct val="0"/>
                  </a:spcBef>
                </a:pPr>
                <a:r>
                  <a:rPr kumimoji="0" lang="en-US" altLang="zh-CN" sz="1800" b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rPr>
                  <a:t>A</a:t>
                </a:r>
                <a:endParaRPr kumimoji="0" lang="en-US" altLang="zh-CN" sz="1800">
                  <a:solidFill>
                    <a:schemeClr val="tx1"/>
                  </a:solidFill>
                  <a:latin typeface="Arial" charset="0"/>
                  <a:ea typeface="宋体" pitchFamily="2" charset="-122"/>
                </a:endParaRPr>
              </a:p>
            </p:txBody>
          </p:sp>
        </p:grpSp>
        <p:grpSp>
          <p:nvGrpSpPr>
            <p:cNvPr id="91168" name="Group 32"/>
            <p:cNvGrpSpPr>
              <a:grpSpLocks/>
            </p:cNvGrpSpPr>
            <p:nvPr/>
          </p:nvGrpSpPr>
          <p:grpSpPr bwMode="auto">
            <a:xfrm>
              <a:off x="3415" y="1065"/>
              <a:ext cx="1636" cy="1712"/>
              <a:chOff x="3415" y="1065"/>
              <a:chExt cx="1636" cy="1712"/>
            </a:xfrm>
          </p:grpSpPr>
          <p:grpSp>
            <p:nvGrpSpPr>
              <p:cNvPr id="91169" name="Group 33"/>
              <p:cNvGrpSpPr>
                <a:grpSpLocks/>
              </p:cNvGrpSpPr>
              <p:nvPr/>
            </p:nvGrpSpPr>
            <p:grpSpPr bwMode="auto">
              <a:xfrm>
                <a:off x="3415" y="1065"/>
                <a:ext cx="1636" cy="1514"/>
                <a:chOff x="1673" y="1065"/>
                <a:chExt cx="1636" cy="1515"/>
              </a:xfrm>
            </p:grpSpPr>
            <p:sp>
              <p:nvSpPr>
                <p:cNvPr id="91170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1673" y="1065"/>
                  <a:ext cx="348" cy="395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20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s</a:t>
                  </a:r>
                  <a:endParaRPr kumimoji="0" lang="en-US" altLang="zh-CN" sz="20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71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3048" y="2120"/>
                  <a:ext cx="261" cy="39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16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t</a:t>
                  </a:r>
                  <a:endParaRPr kumimoji="0" lang="en-US" altLang="zh-CN" sz="16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72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1763" y="2186"/>
                  <a:ext cx="437" cy="39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10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O</a:t>
                  </a:r>
                  <a:endParaRPr kumimoji="0" lang="en-US" altLang="zh-CN" sz="28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73" name="Line 37"/>
                <p:cNvSpPr>
                  <a:spLocks noChangeShapeType="1"/>
                </p:cNvSpPr>
                <p:nvPr/>
              </p:nvSpPr>
              <p:spPr bwMode="auto">
                <a:xfrm>
                  <a:off x="1934" y="2249"/>
                  <a:ext cx="1219" cy="0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1174" name="Line 38"/>
                <p:cNvSpPr>
                  <a:spLocks noChangeShapeType="1"/>
                </p:cNvSpPr>
                <p:nvPr/>
              </p:nvSpPr>
              <p:spPr bwMode="auto">
                <a:xfrm flipV="1">
                  <a:off x="1934" y="1196"/>
                  <a:ext cx="0" cy="1053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91175" name="Line 39"/>
              <p:cNvSpPr>
                <a:spLocks noChangeShapeType="1"/>
              </p:cNvSpPr>
              <p:nvPr/>
            </p:nvSpPr>
            <p:spPr bwMode="auto">
              <a:xfrm flipV="1">
                <a:off x="3676" y="1854"/>
                <a:ext cx="174" cy="39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176" name="Line 40"/>
              <p:cNvSpPr>
                <a:spLocks noChangeShapeType="1"/>
              </p:cNvSpPr>
              <p:nvPr/>
            </p:nvSpPr>
            <p:spPr bwMode="auto">
              <a:xfrm>
                <a:off x="3850" y="1854"/>
                <a:ext cx="3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177" name="Line 41"/>
              <p:cNvSpPr>
                <a:spLocks noChangeShapeType="1"/>
              </p:cNvSpPr>
              <p:nvPr/>
            </p:nvSpPr>
            <p:spPr bwMode="auto">
              <a:xfrm>
                <a:off x="4198" y="1854"/>
                <a:ext cx="436" cy="39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178" name="Text Box 42"/>
              <p:cNvSpPr txBox="1">
                <a:spLocks noChangeArrowheads="1"/>
              </p:cNvSpPr>
              <p:nvPr/>
            </p:nvSpPr>
            <p:spPr bwMode="auto">
              <a:xfrm>
                <a:off x="3937" y="2381"/>
                <a:ext cx="522" cy="396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spcBef>
                    <a:spcPct val="0"/>
                  </a:spcBef>
                </a:pPr>
                <a:r>
                  <a:rPr kumimoji="0" lang="en-US" altLang="zh-CN" sz="1800" b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rPr>
                  <a:t>B</a:t>
                </a:r>
                <a:endParaRPr kumimoji="0" lang="en-US" altLang="zh-CN" sz="1800">
                  <a:solidFill>
                    <a:schemeClr val="tx1"/>
                  </a:solidFill>
                  <a:latin typeface="Arial" charset="0"/>
                  <a:ea typeface="宋体" pitchFamily="2" charset="-122"/>
                </a:endParaRPr>
              </a:p>
            </p:txBody>
          </p:sp>
        </p:grpSp>
        <p:grpSp>
          <p:nvGrpSpPr>
            <p:cNvPr id="91179" name="Group 43"/>
            <p:cNvGrpSpPr>
              <a:grpSpLocks/>
            </p:cNvGrpSpPr>
            <p:nvPr/>
          </p:nvGrpSpPr>
          <p:grpSpPr bwMode="auto">
            <a:xfrm>
              <a:off x="5069" y="1065"/>
              <a:ext cx="1635" cy="1712"/>
              <a:chOff x="5069" y="1065"/>
              <a:chExt cx="1635" cy="1712"/>
            </a:xfrm>
          </p:grpSpPr>
          <p:grpSp>
            <p:nvGrpSpPr>
              <p:cNvPr id="91180" name="Group 44"/>
              <p:cNvGrpSpPr>
                <a:grpSpLocks/>
              </p:cNvGrpSpPr>
              <p:nvPr/>
            </p:nvGrpSpPr>
            <p:grpSpPr bwMode="auto">
              <a:xfrm>
                <a:off x="5069" y="1065"/>
                <a:ext cx="1635" cy="1513"/>
                <a:chOff x="1673" y="1065"/>
                <a:chExt cx="1636" cy="1515"/>
              </a:xfrm>
            </p:grpSpPr>
            <p:sp>
              <p:nvSpPr>
                <p:cNvPr id="91181" name="Text Box 45"/>
                <p:cNvSpPr txBox="1">
                  <a:spLocks noChangeArrowheads="1"/>
                </p:cNvSpPr>
                <p:nvPr/>
              </p:nvSpPr>
              <p:spPr bwMode="auto">
                <a:xfrm>
                  <a:off x="1673" y="1065"/>
                  <a:ext cx="348" cy="395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20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s</a:t>
                  </a:r>
                  <a:endParaRPr kumimoji="0" lang="en-US" altLang="zh-CN" sz="20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82" name="Text Box 46"/>
                <p:cNvSpPr txBox="1">
                  <a:spLocks noChangeArrowheads="1"/>
                </p:cNvSpPr>
                <p:nvPr/>
              </p:nvSpPr>
              <p:spPr bwMode="auto">
                <a:xfrm>
                  <a:off x="3048" y="2120"/>
                  <a:ext cx="261" cy="39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16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t</a:t>
                  </a:r>
                  <a:endParaRPr kumimoji="0" lang="en-US" altLang="zh-CN" sz="16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83" name="Text Box 47"/>
                <p:cNvSpPr txBox="1">
                  <a:spLocks noChangeArrowheads="1"/>
                </p:cNvSpPr>
                <p:nvPr/>
              </p:nvSpPr>
              <p:spPr bwMode="auto">
                <a:xfrm>
                  <a:off x="1763" y="2186"/>
                  <a:ext cx="437" cy="39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10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O</a:t>
                  </a:r>
                  <a:endParaRPr kumimoji="0" lang="en-US" altLang="zh-CN" sz="28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84" name="Line 48"/>
                <p:cNvSpPr>
                  <a:spLocks noChangeShapeType="1"/>
                </p:cNvSpPr>
                <p:nvPr/>
              </p:nvSpPr>
              <p:spPr bwMode="auto">
                <a:xfrm>
                  <a:off x="1934" y="2249"/>
                  <a:ext cx="1219" cy="0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1185" name="Line 49"/>
                <p:cNvSpPr>
                  <a:spLocks noChangeShapeType="1"/>
                </p:cNvSpPr>
                <p:nvPr/>
              </p:nvSpPr>
              <p:spPr bwMode="auto">
                <a:xfrm flipV="1">
                  <a:off x="1934" y="1196"/>
                  <a:ext cx="0" cy="1053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91186" name="Line 50"/>
              <p:cNvSpPr>
                <a:spLocks noChangeShapeType="1"/>
              </p:cNvSpPr>
              <p:nvPr/>
            </p:nvSpPr>
            <p:spPr bwMode="auto">
              <a:xfrm>
                <a:off x="5330" y="1723"/>
                <a:ext cx="174" cy="26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187" name="Line 51"/>
              <p:cNvSpPr>
                <a:spLocks noChangeShapeType="1"/>
              </p:cNvSpPr>
              <p:nvPr/>
            </p:nvSpPr>
            <p:spPr bwMode="auto">
              <a:xfrm>
                <a:off x="5504" y="1986"/>
                <a:ext cx="349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188" name="Line 52"/>
              <p:cNvSpPr>
                <a:spLocks noChangeShapeType="1"/>
              </p:cNvSpPr>
              <p:nvPr/>
            </p:nvSpPr>
            <p:spPr bwMode="auto">
              <a:xfrm>
                <a:off x="5853" y="1986"/>
                <a:ext cx="348" cy="26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189" name="Text Box 53"/>
              <p:cNvSpPr txBox="1">
                <a:spLocks noChangeArrowheads="1"/>
              </p:cNvSpPr>
              <p:nvPr/>
            </p:nvSpPr>
            <p:spPr bwMode="auto">
              <a:xfrm>
                <a:off x="5591" y="2381"/>
                <a:ext cx="522" cy="396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spcBef>
                    <a:spcPct val="0"/>
                  </a:spcBef>
                </a:pPr>
                <a:r>
                  <a:rPr kumimoji="0" lang="en-US" altLang="zh-CN" sz="1800" b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rPr>
                  <a:t>C</a:t>
                </a:r>
                <a:endParaRPr kumimoji="0" lang="en-US" altLang="zh-CN" sz="1800">
                  <a:solidFill>
                    <a:schemeClr val="tx1"/>
                  </a:solidFill>
                  <a:latin typeface="Arial" charset="0"/>
                  <a:ea typeface="宋体" pitchFamily="2" charset="-122"/>
                </a:endParaRPr>
              </a:p>
            </p:txBody>
          </p:sp>
        </p:grpSp>
        <p:grpSp>
          <p:nvGrpSpPr>
            <p:cNvPr id="91190" name="Group 54"/>
            <p:cNvGrpSpPr>
              <a:grpSpLocks/>
            </p:cNvGrpSpPr>
            <p:nvPr/>
          </p:nvGrpSpPr>
          <p:grpSpPr bwMode="auto">
            <a:xfrm>
              <a:off x="6810" y="1065"/>
              <a:ext cx="1636" cy="1712"/>
              <a:chOff x="6810" y="1065"/>
              <a:chExt cx="1636" cy="1712"/>
            </a:xfrm>
          </p:grpSpPr>
          <p:grpSp>
            <p:nvGrpSpPr>
              <p:cNvPr id="91191" name="Group 55"/>
              <p:cNvGrpSpPr>
                <a:grpSpLocks/>
              </p:cNvGrpSpPr>
              <p:nvPr/>
            </p:nvGrpSpPr>
            <p:grpSpPr bwMode="auto">
              <a:xfrm>
                <a:off x="6810" y="1065"/>
                <a:ext cx="1636" cy="1512"/>
                <a:chOff x="1673" y="1065"/>
                <a:chExt cx="1636" cy="1515"/>
              </a:xfrm>
            </p:grpSpPr>
            <p:sp>
              <p:nvSpPr>
                <p:cNvPr id="91192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1673" y="1065"/>
                  <a:ext cx="348" cy="395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20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s</a:t>
                  </a:r>
                  <a:endParaRPr kumimoji="0" lang="en-US" altLang="zh-CN" sz="20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93" name="Text Box 57"/>
                <p:cNvSpPr txBox="1">
                  <a:spLocks noChangeArrowheads="1"/>
                </p:cNvSpPr>
                <p:nvPr/>
              </p:nvSpPr>
              <p:spPr bwMode="auto">
                <a:xfrm>
                  <a:off x="3048" y="2120"/>
                  <a:ext cx="261" cy="39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16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t</a:t>
                  </a:r>
                  <a:endParaRPr kumimoji="0" lang="en-US" altLang="zh-CN" sz="16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94" name="Text Box 58"/>
                <p:cNvSpPr txBox="1">
                  <a:spLocks noChangeArrowheads="1"/>
                </p:cNvSpPr>
                <p:nvPr/>
              </p:nvSpPr>
              <p:spPr bwMode="auto">
                <a:xfrm>
                  <a:off x="1763" y="2186"/>
                  <a:ext cx="437" cy="39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kumimoji="0" lang="en-US" altLang="zh-CN" sz="1000" b="0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rPr>
                    <a:t>O</a:t>
                  </a:r>
                  <a:endParaRPr kumimoji="0" lang="en-US" altLang="zh-CN" sz="2800">
                    <a:solidFill>
                      <a:schemeClr val="tx1"/>
                    </a:solidFill>
                    <a:latin typeface="Arial" charset="0"/>
                    <a:ea typeface="宋体" pitchFamily="2" charset="-122"/>
                  </a:endParaRPr>
                </a:p>
              </p:txBody>
            </p:sp>
            <p:sp>
              <p:nvSpPr>
                <p:cNvPr id="91195" name="Line 59"/>
                <p:cNvSpPr>
                  <a:spLocks noChangeShapeType="1"/>
                </p:cNvSpPr>
                <p:nvPr/>
              </p:nvSpPr>
              <p:spPr bwMode="auto">
                <a:xfrm>
                  <a:off x="1934" y="2249"/>
                  <a:ext cx="1219" cy="0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1196" name="Line 60"/>
                <p:cNvSpPr>
                  <a:spLocks noChangeShapeType="1"/>
                </p:cNvSpPr>
                <p:nvPr/>
              </p:nvSpPr>
              <p:spPr bwMode="auto">
                <a:xfrm flipV="1">
                  <a:off x="1934" y="1196"/>
                  <a:ext cx="0" cy="1053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91197" name="Line 61"/>
              <p:cNvSpPr>
                <a:spLocks noChangeShapeType="1"/>
              </p:cNvSpPr>
              <p:nvPr/>
            </p:nvSpPr>
            <p:spPr bwMode="auto">
              <a:xfrm flipV="1">
                <a:off x="7072" y="1854"/>
                <a:ext cx="435" cy="39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198" name="Line 62"/>
              <p:cNvSpPr>
                <a:spLocks noChangeShapeType="1"/>
              </p:cNvSpPr>
              <p:nvPr/>
            </p:nvSpPr>
            <p:spPr bwMode="auto">
              <a:xfrm>
                <a:off x="7507" y="1854"/>
                <a:ext cx="3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199" name="Line 63"/>
              <p:cNvSpPr>
                <a:spLocks noChangeShapeType="1"/>
              </p:cNvSpPr>
              <p:nvPr/>
            </p:nvSpPr>
            <p:spPr bwMode="auto">
              <a:xfrm>
                <a:off x="7855" y="1854"/>
                <a:ext cx="174" cy="39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1200" name="Text Box 64"/>
              <p:cNvSpPr txBox="1">
                <a:spLocks noChangeArrowheads="1"/>
              </p:cNvSpPr>
              <p:nvPr/>
            </p:nvSpPr>
            <p:spPr bwMode="auto">
              <a:xfrm>
                <a:off x="7333" y="2381"/>
                <a:ext cx="521" cy="396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just">
                  <a:spcBef>
                    <a:spcPct val="0"/>
                  </a:spcBef>
                </a:pPr>
                <a:r>
                  <a:rPr kumimoji="0" lang="en-US" altLang="zh-CN" sz="1800" b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rPr>
                  <a:t>D</a:t>
                </a:r>
                <a:endParaRPr kumimoji="0" lang="en-US" altLang="zh-CN" sz="1800">
                  <a:solidFill>
                    <a:schemeClr val="tx1"/>
                  </a:solidFill>
                  <a:latin typeface="Arial" charset="0"/>
                  <a:ea typeface="宋体" pitchFamily="2" charset="-122"/>
                </a:endParaRPr>
              </a:p>
            </p:txBody>
          </p:sp>
        </p:grpSp>
      </p:grpSp>
      <p:sp>
        <p:nvSpPr>
          <p:cNvPr id="91201" name="Rectangle 65"/>
          <p:cNvSpPr>
            <a:spLocks noChangeArrowheads="1"/>
          </p:cNvSpPr>
          <p:nvPr/>
        </p:nvSpPr>
        <p:spPr bwMode="auto">
          <a:xfrm>
            <a:off x="576263" y="992188"/>
            <a:ext cx="6156325" cy="1552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14</a:t>
            </a:r>
            <a:r>
              <a:rPr kumimoji="0" lang="zh-CN" altLang="en-US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、 如图，在四边形</a:t>
            </a:r>
            <a:r>
              <a:rPr kumimoji="0" lang="en-US" altLang="zh-CN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ABCD</a:t>
            </a:r>
            <a:r>
              <a:rPr kumimoji="0" lang="zh-CN" altLang="en-US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中，动点</a:t>
            </a:r>
            <a:r>
              <a:rPr kumimoji="0" lang="en-US" altLang="zh-CN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0" lang="zh-CN" altLang="en-US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从点</a:t>
            </a:r>
            <a:r>
              <a:rPr kumimoji="0" lang="en-US" altLang="zh-CN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</a:t>
            </a:r>
            <a:r>
              <a:rPr kumimoji="0" lang="zh-CN" altLang="en-US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开始沿</a:t>
            </a:r>
            <a:r>
              <a:rPr kumimoji="0" lang="en-US" altLang="zh-CN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A--B--C--D</a:t>
            </a:r>
            <a:r>
              <a:rPr kumimoji="0" lang="zh-CN" altLang="en-US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的路径匀速前进到</a:t>
            </a:r>
            <a:r>
              <a:rPr kumimoji="0" lang="en-US" altLang="zh-CN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D</a:t>
            </a:r>
            <a:r>
              <a:rPr kumimoji="0" lang="zh-CN" altLang="en-US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为止。在这个过程中，△</a:t>
            </a:r>
            <a:r>
              <a:rPr kumimoji="0" lang="en-US" altLang="zh-CN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APD</a:t>
            </a:r>
            <a:r>
              <a:rPr kumimoji="0" lang="zh-CN" altLang="en-US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的面积</a:t>
            </a:r>
            <a:r>
              <a:rPr kumimoji="0" lang="en-US" altLang="zh-CN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S</a:t>
            </a:r>
            <a:r>
              <a:rPr kumimoji="0" lang="zh-CN" altLang="en-US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随时间</a:t>
            </a:r>
            <a:r>
              <a:rPr kumimoji="0" lang="en-US" altLang="zh-CN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t</a:t>
            </a:r>
            <a:r>
              <a:rPr kumimoji="0" lang="zh-CN" altLang="en-US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的变化关系用图象表示正确的是（   ）</a:t>
            </a:r>
          </a:p>
        </p:txBody>
      </p:sp>
      <p:sp>
        <p:nvSpPr>
          <p:cNvPr id="91202" name="Text Box 66"/>
          <p:cNvSpPr txBox="1">
            <a:spLocks noChangeArrowheads="1"/>
          </p:cNvSpPr>
          <p:nvPr/>
        </p:nvSpPr>
        <p:spPr bwMode="auto">
          <a:xfrm>
            <a:off x="4284663" y="2049463"/>
            <a:ext cx="10080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0" lang="en-US" altLang="zh-CN" sz="2400">
                <a:solidFill>
                  <a:srgbClr val="FF3399"/>
                </a:solidFill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  <p:sp>
        <p:nvSpPr>
          <p:cNvPr id="91205" name="AutoShape 69">
            <a:hlinkClick r:id="rId2" highlightClick="1"/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91206" name="Picture 70" descr="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20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1" name="Picture 51" descr="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250825" y="115888"/>
            <a:ext cx="88931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240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15.</a:t>
            </a:r>
            <a:r>
              <a:rPr kumimoji="0" lang="zh-CN" altLang="en-US" sz="24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某班同学在探究弹簧的长度跟外力的变化关系时，实验    记录得到的相应数据如下表：</a:t>
            </a:r>
          </a:p>
          <a:p>
            <a:pPr>
              <a:spcBef>
                <a:spcPct val="0"/>
              </a:spcBef>
            </a:pPr>
            <a:r>
              <a:rPr kumimoji="0" lang="zh-CN" altLang="en-US" sz="24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则</a:t>
            </a:r>
            <a:r>
              <a:rPr kumimoji="0" lang="en-US" altLang="zh-CN" sz="24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y</a:t>
            </a:r>
            <a:r>
              <a:rPr kumimoji="0" lang="zh-CN" altLang="en-US" sz="24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关于</a:t>
            </a:r>
            <a:r>
              <a:rPr kumimoji="0" lang="en-US" altLang="zh-CN" sz="24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x</a:t>
            </a:r>
            <a:r>
              <a:rPr kumimoji="0" lang="zh-CN" altLang="en-US" sz="24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的函数图象是</a:t>
            </a:r>
            <a:r>
              <a:rPr kumimoji="0" lang="en-US" altLang="zh-CN" sz="24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(    )</a:t>
            </a:r>
          </a:p>
        </p:txBody>
      </p:sp>
      <p:graphicFrame>
        <p:nvGraphicFramePr>
          <p:cNvPr id="81923" name="Group 3"/>
          <p:cNvGraphicFramePr>
            <a:graphicFrameLocks noGrp="1"/>
          </p:cNvGraphicFramePr>
          <p:nvPr/>
        </p:nvGraphicFramePr>
        <p:xfrm>
          <a:off x="107950" y="2057400"/>
          <a:ext cx="8915400" cy="1512888"/>
        </p:xfrm>
        <a:graphic>
          <a:graphicData uri="http://schemas.openxmlformats.org/drawingml/2006/table">
            <a:tbl>
              <a:tblPr/>
              <a:tblGrid>
                <a:gridCol w="1463675"/>
                <a:gridCol w="531813"/>
                <a:gridCol w="704850"/>
                <a:gridCol w="882650"/>
                <a:gridCol w="831850"/>
                <a:gridCol w="917575"/>
                <a:gridCol w="915987"/>
                <a:gridCol w="915988"/>
                <a:gridCol w="915987"/>
                <a:gridCol w="835025"/>
              </a:tblGrid>
              <a:tr h="803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砝码的质量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x(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克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9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指针位置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y(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厘米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1958" name="Picture 38" descr="HWOCRTEMP_ROC14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3581400"/>
            <a:ext cx="89154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9" name="Text Box 39"/>
          <p:cNvSpPr txBox="1">
            <a:spLocks noChangeArrowheads="1"/>
          </p:cNvSpPr>
          <p:nvPr/>
        </p:nvSpPr>
        <p:spPr bwMode="auto">
          <a:xfrm>
            <a:off x="3646488" y="836613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2400"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D</a:t>
            </a:r>
          </a:p>
        </p:txBody>
      </p:sp>
      <p:sp>
        <p:nvSpPr>
          <p:cNvPr id="81960" name="Text Box 40"/>
          <p:cNvSpPr txBox="1">
            <a:spLocks noChangeArrowheads="1"/>
          </p:cNvSpPr>
          <p:nvPr/>
        </p:nvSpPr>
        <p:spPr bwMode="auto">
          <a:xfrm>
            <a:off x="4716463" y="620713"/>
            <a:ext cx="4176712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0"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设</a:t>
            </a:r>
            <a:r>
              <a:rPr kumimoji="0" lang="en-US" altLang="zh-CN"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y=kx+2</a:t>
            </a:r>
            <a:r>
              <a:rPr kumimoji="0"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,</a:t>
            </a:r>
            <a:r>
              <a:rPr kumimoji="0"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把</a:t>
            </a:r>
            <a:r>
              <a:rPr kumimoji="0" lang="zh-CN" altLang="en-US"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（</a:t>
            </a:r>
            <a:r>
              <a:rPr kumimoji="0" lang="en-US" altLang="zh-CN"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50</a:t>
            </a:r>
            <a:r>
              <a:rPr kumimoji="0" lang="zh-CN" altLang="en-US"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，</a:t>
            </a:r>
            <a:r>
              <a:rPr kumimoji="0" lang="en-US" altLang="zh-CN"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3</a:t>
            </a:r>
            <a:r>
              <a:rPr kumimoji="0"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）代入上式</a:t>
            </a:r>
          </a:p>
          <a:p>
            <a:pPr algn="ctr"/>
            <a:r>
              <a:rPr kumimoji="0"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得：</a:t>
            </a:r>
            <a:r>
              <a:rPr kumimoji="0" lang="en-US" altLang="zh-CN"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50k+2=3     </a:t>
            </a:r>
            <a:r>
              <a:rPr kumimoji="0"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解得：</a:t>
            </a:r>
            <a:r>
              <a:rPr kumimoji="0" lang="en-US" altLang="zh-CN"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k=</a:t>
            </a:r>
          </a:p>
          <a:p>
            <a:r>
              <a:rPr kumimoji="0" lang="en-US" altLang="zh-CN"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         </a:t>
            </a:r>
            <a:r>
              <a:rPr kumimoji="0" lang="zh-CN" altLang="en-US"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即，</a:t>
            </a:r>
            <a:r>
              <a:rPr kumimoji="0" lang="en-US" altLang="zh-CN"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y=      x+2</a:t>
            </a:r>
          </a:p>
        </p:txBody>
      </p:sp>
      <p:graphicFrame>
        <p:nvGraphicFramePr>
          <p:cNvPr id="81961" name="Object 41"/>
          <p:cNvGraphicFramePr>
            <a:graphicFrameLocks noChangeAspect="1"/>
          </p:cNvGraphicFramePr>
          <p:nvPr/>
        </p:nvGraphicFramePr>
        <p:xfrm>
          <a:off x="8175625" y="981075"/>
          <a:ext cx="428625" cy="576263"/>
        </p:xfrm>
        <a:graphic>
          <a:graphicData uri="http://schemas.openxmlformats.org/presentationml/2006/ole">
            <p:oleObj spid="_x0000_s81961" name="公式" r:id="rId5" imgW="215640" imgH="393480" progId="Equation.3">
              <p:embed/>
            </p:oleObj>
          </a:graphicData>
        </a:graphic>
      </p:graphicFrame>
      <p:graphicFrame>
        <p:nvGraphicFramePr>
          <p:cNvPr id="81962" name="Object 42"/>
          <p:cNvGraphicFramePr>
            <a:graphicFrameLocks noChangeAspect="1"/>
          </p:cNvGraphicFramePr>
          <p:nvPr/>
        </p:nvGraphicFramePr>
        <p:xfrm>
          <a:off x="6159500" y="1484313"/>
          <a:ext cx="428625" cy="576262"/>
        </p:xfrm>
        <a:graphic>
          <a:graphicData uri="http://schemas.openxmlformats.org/presentationml/2006/ole">
            <p:oleObj spid="_x0000_s81962" name="公式" r:id="rId6" imgW="215640" imgH="393480" progId="Equation.3">
              <p:embed/>
            </p:oleObj>
          </a:graphicData>
        </a:graphic>
      </p:graphicFrame>
      <p:grpSp>
        <p:nvGrpSpPr>
          <p:cNvPr id="81963" name="Group 43"/>
          <p:cNvGrpSpPr>
            <a:grpSpLocks/>
          </p:cNvGrpSpPr>
          <p:nvPr/>
        </p:nvGrpSpPr>
        <p:grpSpPr bwMode="auto">
          <a:xfrm>
            <a:off x="4787900" y="549275"/>
            <a:ext cx="3960813" cy="1382713"/>
            <a:chOff x="476" y="1162"/>
            <a:chExt cx="2495" cy="871"/>
          </a:xfrm>
        </p:grpSpPr>
        <p:sp>
          <p:nvSpPr>
            <p:cNvPr id="81964" name="Text Box 44"/>
            <p:cNvSpPr txBox="1">
              <a:spLocks noChangeArrowheads="1"/>
            </p:cNvSpPr>
            <p:nvPr/>
          </p:nvSpPr>
          <p:spPr bwMode="auto">
            <a:xfrm>
              <a:off x="476" y="1207"/>
              <a:ext cx="2495" cy="82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kumimoji="0" lang="zh-CN" altLang="en-US" sz="2000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把</a:t>
              </a:r>
              <a:r>
                <a:rPr kumimoji="0" lang="en-US" altLang="zh-CN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y=7.5</a:t>
              </a:r>
              <a:r>
                <a:rPr kumimoji="0" lang="zh-CN" altLang="en-US" sz="2000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代入</a:t>
              </a:r>
              <a:r>
                <a:rPr kumimoji="0" lang="en-US" altLang="zh-CN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y=      x+2</a:t>
              </a:r>
            </a:p>
            <a:p>
              <a:pPr algn="ctr"/>
              <a:r>
                <a:rPr kumimoji="0" lang="zh-CN" altLang="en-US" sz="2000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解得</a:t>
              </a:r>
              <a:r>
                <a:rPr kumimoji="0" lang="en-US" altLang="zh-CN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x=275</a:t>
              </a:r>
            </a:p>
            <a:p>
              <a:pPr algn="ctr"/>
              <a:r>
                <a:rPr kumimoji="0" lang="en-US" altLang="zh-CN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∴x=275</a:t>
              </a:r>
              <a:r>
                <a:rPr kumimoji="0" lang="zh-CN" altLang="en-US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时，</a:t>
              </a:r>
              <a:r>
                <a:rPr kumimoji="0" lang="en-US" altLang="zh-CN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y=7.5</a:t>
              </a:r>
            </a:p>
          </p:txBody>
        </p:sp>
        <p:graphicFrame>
          <p:nvGraphicFramePr>
            <p:cNvPr id="81965" name="Object 45"/>
            <p:cNvGraphicFramePr>
              <a:graphicFrameLocks noChangeAspect="1"/>
            </p:cNvGraphicFramePr>
            <p:nvPr/>
          </p:nvGraphicFramePr>
          <p:xfrm>
            <a:off x="1973" y="1162"/>
            <a:ext cx="270" cy="363"/>
          </p:xfrm>
          <a:graphic>
            <a:graphicData uri="http://schemas.openxmlformats.org/presentationml/2006/ole">
              <p:oleObj spid="_x0000_s81965" name="公式" r:id="rId7" imgW="215640" imgH="393480" progId="Equation.3">
                <p:embed/>
              </p:oleObj>
            </a:graphicData>
          </a:graphic>
        </p:graphicFrame>
      </p:grpSp>
      <p:grpSp>
        <p:nvGrpSpPr>
          <p:cNvPr id="81966" name="Group 46"/>
          <p:cNvGrpSpPr>
            <a:grpSpLocks/>
          </p:cNvGrpSpPr>
          <p:nvPr/>
        </p:nvGrpSpPr>
        <p:grpSpPr bwMode="auto">
          <a:xfrm>
            <a:off x="4859338" y="692150"/>
            <a:ext cx="3744912" cy="925513"/>
            <a:chOff x="1292" y="709"/>
            <a:chExt cx="2359" cy="583"/>
          </a:xfrm>
        </p:grpSpPr>
        <p:sp>
          <p:nvSpPr>
            <p:cNvPr id="81967" name="Text Box 47"/>
            <p:cNvSpPr txBox="1">
              <a:spLocks noChangeArrowheads="1"/>
            </p:cNvSpPr>
            <p:nvPr/>
          </p:nvSpPr>
          <p:spPr bwMode="auto">
            <a:xfrm>
              <a:off x="1292" y="754"/>
              <a:ext cx="2359" cy="5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kumimoji="0" lang="en-US" altLang="zh-CN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y=      x+2 </a:t>
              </a:r>
              <a:r>
                <a:rPr kumimoji="0" lang="zh-CN" altLang="en-US" sz="200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（</a:t>
              </a:r>
              <a:r>
                <a:rPr kumimoji="0" lang="en-US" altLang="zh-CN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0≤x</a:t>
              </a:r>
              <a:r>
                <a:rPr kumimoji="0" lang="zh-CN" altLang="zh-CN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＜</a:t>
              </a:r>
              <a:r>
                <a:rPr kumimoji="0" lang="en-US" altLang="zh-CN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275</a:t>
              </a:r>
              <a:r>
                <a:rPr kumimoji="0" lang="zh-CN" altLang="en-US" sz="200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）</a:t>
              </a:r>
              <a:endParaRPr kumimoji="0" lang="zh-CN" altLang="en-US"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endParaRPr>
            </a:p>
            <a:p>
              <a:r>
                <a:rPr kumimoji="0" lang="zh-CN" altLang="en-US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      </a:t>
              </a:r>
              <a:r>
                <a:rPr kumimoji="0" lang="en-US" altLang="zh-CN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y=7.5         </a:t>
              </a:r>
              <a:r>
                <a:rPr kumimoji="0" lang="zh-CN" altLang="en-US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（</a:t>
              </a:r>
              <a:r>
                <a:rPr kumimoji="0" lang="en-US" altLang="zh-CN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x≥275</a:t>
              </a:r>
              <a:r>
                <a:rPr kumimoji="0" lang="zh-CN" altLang="en-US" sz="20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）</a:t>
              </a:r>
            </a:p>
          </p:txBody>
        </p:sp>
        <p:graphicFrame>
          <p:nvGraphicFramePr>
            <p:cNvPr id="81968" name="Object 48"/>
            <p:cNvGraphicFramePr>
              <a:graphicFrameLocks noChangeAspect="1"/>
            </p:cNvGraphicFramePr>
            <p:nvPr/>
          </p:nvGraphicFramePr>
          <p:xfrm>
            <a:off x="1791" y="709"/>
            <a:ext cx="270" cy="363"/>
          </p:xfrm>
          <a:graphic>
            <a:graphicData uri="http://schemas.openxmlformats.org/presentationml/2006/ole">
              <p:oleObj spid="_x0000_s81968" name="公式" r:id="rId8" imgW="215640" imgH="393480" progId="Equation.3">
                <p:embed/>
              </p:oleObj>
            </a:graphicData>
          </a:graphic>
        </p:graphicFrame>
      </p:grpSp>
      <p:sp>
        <p:nvSpPr>
          <p:cNvPr id="81970" name="AutoShape 50">
            <a:hlinkClick r:id="rId9" highlightClick="1"/>
          </p:cNvPr>
          <p:cNvSpPr>
            <a:spLocks noChangeArrowheads="1"/>
          </p:cNvSpPr>
          <p:nvPr/>
        </p:nvSpPr>
        <p:spPr bwMode="auto">
          <a:xfrm>
            <a:off x="8458200" y="62484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81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1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2000"/>
                                        <p:tgtEl>
                                          <p:spTgt spid="819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2000"/>
                                        <p:tgtEl>
                                          <p:spTgt spid="819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2000"/>
                                        <p:tgtEl>
                                          <p:spTgt spid="819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1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9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1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1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1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9" grpId="0"/>
      <p:bldP spid="81960" grpId="0"/>
      <p:bldP spid="8196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404" name="Picture 60" descr="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398463" y="762000"/>
            <a:ext cx="8574087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16</a:t>
            </a:r>
            <a:r>
              <a:rPr kumimoji="0" lang="zh-CN" altLang="en-US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、两直线                   和                       </a:t>
            </a:r>
          </a:p>
          <a:p>
            <a:pPr>
              <a:spcBef>
                <a:spcPct val="0"/>
              </a:spcBef>
            </a:pPr>
            <a:r>
              <a:rPr kumimoji="0" lang="zh-CN" altLang="en-US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在同一平面直角坐标系内的图象可能</a:t>
            </a:r>
          </a:p>
          <a:p>
            <a:pPr>
              <a:spcBef>
                <a:spcPct val="0"/>
              </a:spcBef>
            </a:pPr>
            <a:r>
              <a:rPr kumimoji="0" lang="zh-CN" altLang="en-US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是 </a:t>
            </a:r>
            <a:r>
              <a:rPr kumimoji="0" lang="en-US" altLang="zh-CN" sz="400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(         )</a:t>
            </a:r>
          </a:p>
        </p:txBody>
      </p:sp>
      <p:graphicFrame>
        <p:nvGraphicFramePr>
          <p:cNvPr id="57348" name="Object 4"/>
          <p:cNvGraphicFramePr>
            <a:graphicFrameLocks noChangeAspect="1"/>
          </p:cNvGraphicFramePr>
          <p:nvPr/>
        </p:nvGraphicFramePr>
        <p:xfrm>
          <a:off x="2987675" y="785813"/>
          <a:ext cx="2346325" cy="738187"/>
        </p:xfrm>
        <a:graphic>
          <a:graphicData uri="http://schemas.openxmlformats.org/presentationml/2006/ole">
            <p:oleObj spid="_x0000_s57348" name="公式" r:id="rId4" imgW="647640" imgH="203040" progId="Equation.3">
              <p:embed/>
            </p:oleObj>
          </a:graphicData>
        </a:graphic>
      </p:graphicFrame>
      <p:graphicFrame>
        <p:nvGraphicFramePr>
          <p:cNvPr id="57349" name="Object 5"/>
          <p:cNvGraphicFramePr>
            <a:graphicFrameLocks noChangeAspect="1"/>
          </p:cNvGraphicFramePr>
          <p:nvPr/>
        </p:nvGraphicFramePr>
        <p:xfrm>
          <a:off x="6111875" y="704850"/>
          <a:ext cx="2346325" cy="738188"/>
        </p:xfrm>
        <a:graphic>
          <a:graphicData uri="http://schemas.openxmlformats.org/presentationml/2006/ole">
            <p:oleObj spid="_x0000_s57349" name="公式" r:id="rId5" imgW="647640" imgH="203040" progId="Equation.3">
              <p:embed/>
            </p:oleObj>
          </a:graphicData>
        </a:graphic>
      </p:graphicFrame>
      <p:grpSp>
        <p:nvGrpSpPr>
          <p:cNvPr id="57350" name="Group 6"/>
          <p:cNvGrpSpPr>
            <a:grpSpLocks/>
          </p:cNvGrpSpPr>
          <p:nvPr/>
        </p:nvGrpSpPr>
        <p:grpSpPr bwMode="auto">
          <a:xfrm>
            <a:off x="2705100" y="1828800"/>
            <a:ext cx="6094413" cy="4438650"/>
            <a:chOff x="1704" y="1200"/>
            <a:chExt cx="3839" cy="2796"/>
          </a:xfrm>
        </p:grpSpPr>
        <p:sp>
          <p:nvSpPr>
            <p:cNvPr id="57351" name="Line 7"/>
            <p:cNvSpPr>
              <a:spLocks noChangeShapeType="1"/>
            </p:cNvSpPr>
            <p:nvPr/>
          </p:nvSpPr>
          <p:spPr bwMode="auto">
            <a:xfrm flipH="1" flipV="1">
              <a:off x="2556" y="1524"/>
              <a:ext cx="819" cy="78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57352" name="Group 8"/>
            <p:cNvGrpSpPr>
              <a:grpSpLocks/>
            </p:cNvGrpSpPr>
            <p:nvPr/>
          </p:nvGrpSpPr>
          <p:grpSpPr bwMode="auto">
            <a:xfrm>
              <a:off x="2196" y="1200"/>
              <a:ext cx="1235" cy="1423"/>
              <a:chOff x="720" y="1524"/>
              <a:chExt cx="1235" cy="1423"/>
            </a:xfrm>
          </p:grpSpPr>
          <p:sp>
            <p:nvSpPr>
              <p:cNvPr id="57353" name="Line 9"/>
              <p:cNvSpPr>
                <a:spLocks noChangeShapeType="1"/>
              </p:cNvSpPr>
              <p:nvPr/>
            </p:nvSpPr>
            <p:spPr bwMode="auto">
              <a:xfrm>
                <a:off x="720" y="2333"/>
                <a:ext cx="1200" cy="0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54" name="Line 10"/>
              <p:cNvSpPr>
                <a:spLocks noChangeShapeType="1"/>
              </p:cNvSpPr>
              <p:nvPr/>
            </p:nvSpPr>
            <p:spPr bwMode="auto">
              <a:xfrm rot="-5400000">
                <a:off x="669" y="2361"/>
                <a:ext cx="1171" cy="2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55" name="Text Box 11"/>
              <p:cNvSpPr txBox="1">
                <a:spLocks noChangeArrowheads="1"/>
              </p:cNvSpPr>
              <p:nvPr/>
            </p:nvSpPr>
            <p:spPr bwMode="auto">
              <a:xfrm>
                <a:off x="1712" y="2297"/>
                <a:ext cx="243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 i="1">
                    <a:solidFill>
                      <a:schemeClr val="tx2"/>
                    </a:solidFill>
                    <a:latin typeface="Times New Roman" pitchFamily="18" charset="0"/>
                    <a:ea typeface="楷体_GB2312" pitchFamily="49" charset="-122"/>
                  </a:rPr>
                  <a:t>x</a:t>
                </a:r>
              </a:p>
            </p:txBody>
          </p:sp>
          <p:sp>
            <p:nvSpPr>
              <p:cNvPr id="57356" name="Text Box 12"/>
              <p:cNvSpPr txBox="1">
                <a:spLocks noChangeArrowheads="1"/>
              </p:cNvSpPr>
              <p:nvPr/>
            </p:nvSpPr>
            <p:spPr bwMode="auto">
              <a:xfrm>
                <a:off x="1026" y="2287"/>
                <a:ext cx="244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>
                    <a:solidFill>
                      <a:schemeClr val="tx2"/>
                    </a:solidFill>
                    <a:latin typeface="Times New Roman" pitchFamily="18" charset="0"/>
                    <a:ea typeface="宋体" pitchFamily="2" charset="-122"/>
                  </a:rPr>
                  <a:t>0</a:t>
                </a:r>
              </a:p>
            </p:txBody>
          </p:sp>
          <p:sp>
            <p:nvSpPr>
              <p:cNvPr id="57357" name="Text Box 13"/>
              <p:cNvSpPr txBox="1">
                <a:spLocks noChangeArrowheads="1"/>
              </p:cNvSpPr>
              <p:nvPr/>
            </p:nvSpPr>
            <p:spPr bwMode="auto">
              <a:xfrm>
                <a:off x="1038" y="1524"/>
                <a:ext cx="230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 i="1">
                    <a:solidFill>
                      <a:schemeClr val="tx2"/>
                    </a:solidFill>
                    <a:latin typeface="Times New Roman" pitchFamily="18" charset="0"/>
                    <a:ea typeface="楷体_GB2312" pitchFamily="49" charset="-122"/>
                  </a:rPr>
                  <a:t>y</a:t>
                </a:r>
              </a:p>
            </p:txBody>
          </p:sp>
        </p:grpSp>
        <p:sp>
          <p:nvSpPr>
            <p:cNvPr id="57358" name="Line 14"/>
            <p:cNvSpPr>
              <a:spLocks noChangeShapeType="1"/>
            </p:cNvSpPr>
            <p:nvPr/>
          </p:nvSpPr>
          <p:spPr bwMode="auto">
            <a:xfrm flipV="1">
              <a:off x="4320" y="1452"/>
              <a:ext cx="816" cy="768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359" name="Line 15"/>
            <p:cNvSpPr>
              <a:spLocks noChangeShapeType="1"/>
            </p:cNvSpPr>
            <p:nvPr/>
          </p:nvSpPr>
          <p:spPr bwMode="auto">
            <a:xfrm flipV="1">
              <a:off x="4272" y="2808"/>
              <a:ext cx="816" cy="768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360" name="Rectangle 16"/>
            <p:cNvSpPr>
              <a:spLocks noChangeArrowheads="1"/>
            </p:cNvSpPr>
            <p:nvPr/>
          </p:nvSpPr>
          <p:spPr bwMode="auto">
            <a:xfrm>
              <a:off x="1704" y="1740"/>
              <a:ext cx="34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0" lang="en-US" altLang="zh-CN" sz="4000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rPr>
                <a:t>A</a:t>
              </a:r>
            </a:p>
          </p:txBody>
        </p:sp>
        <p:sp>
          <p:nvSpPr>
            <p:cNvPr id="57361" name="Rectangle 17"/>
            <p:cNvSpPr>
              <a:spLocks noChangeArrowheads="1"/>
            </p:cNvSpPr>
            <p:nvPr/>
          </p:nvSpPr>
          <p:spPr bwMode="auto">
            <a:xfrm>
              <a:off x="3744" y="1788"/>
              <a:ext cx="32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0" lang="en-US" altLang="zh-CN" sz="4000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rPr>
                <a:t>B</a:t>
              </a:r>
            </a:p>
          </p:txBody>
        </p:sp>
        <p:sp>
          <p:nvSpPr>
            <p:cNvPr id="57362" name="Rectangle 18"/>
            <p:cNvSpPr>
              <a:spLocks noChangeArrowheads="1"/>
            </p:cNvSpPr>
            <p:nvPr/>
          </p:nvSpPr>
          <p:spPr bwMode="auto">
            <a:xfrm>
              <a:off x="1776" y="3036"/>
              <a:ext cx="34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0" lang="en-US" altLang="zh-CN" sz="4000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rPr>
                <a:t>C</a:t>
              </a:r>
            </a:p>
          </p:txBody>
        </p:sp>
        <p:sp>
          <p:nvSpPr>
            <p:cNvPr id="57363" name="Rectangle 19"/>
            <p:cNvSpPr>
              <a:spLocks noChangeArrowheads="1"/>
            </p:cNvSpPr>
            <p:nvPr/>
          </p:nvSpPr>
          <p:spPr bwMode="auto">
            <a:xfrm>
              <a:off x="3744" y="3036"/>
              <a:ext cx="34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0" lang="en-US" altLang="zh-CN" sz="4000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rPr>
                <a:t>D</a:t>
              </a:r>
            </a:p>
          </p:txBody>
        </p:sp>
        <p:grpSp>
          <p:nvGrpSpPr>
            <p:cNvPr id="57364" name="Group 20"/>
            <p:cNvGrpSpPr>
              <a:grpSpLocks/>
            </p:cNvGrpSpPr>
            <p:nvPr/>
          </p:nvGrpSpPr>
          <p:grpSpPr bwMode="auto">
            <a:xfrm>
              <a:off x="2196" y="1200"/>
              <a:ext cx="1235" cy="1423"/>
              <a:chOff x="720" y="1524"/>
              <a:chExt cx="1235" cy="1423"/>
            </a:xfrm>
          </p:grpSpPr>
          <p:sp>
            <p:nvSpPr>
              <p:cNvPr id="57365" name="Line 21"/>
              <p:cNvSpPr>
                <a:spLocks noChangeShapeType="1"/>
              </p:cNvSpPr>
              <p:nvPr/>
            </p:nvSpPr>
            <p:spPr bwMode="auto">
              <a:xfrm>
                <a:off x="720" y="2333"/>
                <a:ext cx="1200" cy="0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6" name="Line 22"/>
              <p:cNvSpPr>
                <a:spLocks noChangeShapeType="1"/>
              </p:cNvSpPr>
              <p:nvPr/>
            </p:nvSpPr>
            <p:spPr bwMode="auto">
              <a:xfrm rot="-5400000">
                <a:off x="669" y="2361"/>
                <a:ext cx="1171" cy="2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7" name="Text Box 23"/>
              <p:cNvSpPr txBox="1">
                <a:spLocks noChangeArrowheads="1"/>
              </p:cNvSpPr>
              <p:nvPr/>
            </p:nvSpPr>
            <p:spPr bwMode="auto">
              <a:xfrm>
                <a:off x="1712" y="2297"/>
                <a:ext cx="243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 i="1">
                    <a:solidFill>
                      <a:schemeClr val="tx2"/>
                    </a:solidFill>
                    <a:latin typeface="Times New Roman" pitchFamily="18" charset="0"/>
                    <a:ea typeface="楷体_GB2312" pitchFamily="49" charset="-122"/>
                  </a:rPr>
                  <a:t>x</a:t>
                </a:r>
              </a:p>
            </p:txBody>
          </p:sp>
          <p:sp>
            <p:nvSpPr>
              <p:cNvPr id="57368" name="Text Box 24"/>
              <p:cNvSpPr txBox="1">
                <a:spLocks noChangeArrowheads="1"/>
              </p:cNvSpPr>
              <p:nvPr/>
            </p:nvSpPr>
            <p:spPr bwMode="auto">
              <a:xfrm>
                <a:off x="1026" y="2287"/>
                <a:ext cx="244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>
                    <a:solidFill>
                      <a:schemeClr val="tx2"/>
                    </a:solidFill>
                    <a:latin typeface="Times New Roman" pitchFamily="18" charset="0"/>
                    <a:ea typeface="宋体" pitchFamily="2" charset="-122"/>
                  </a:rPr>
                  <a:t>0</a:t>
                </a:r>
              </a:p>
            </p:txBody>
          </p:sp>
          <p:sp>
            <p:nvSpPr>
              <p:cNvPr id="57369" name="Text Box 25"/>
              <p:cNvSpPr txBox="1">
                <a:spLocks noChangeArrowheads="1"/>
              </p:cNvSpPr>
              <p:nvPr/>
            </p:nvSpPr>
            <p:spPr bwMode="auto">
              <a:xfrm>
                <a:off x="1038" y="1524"/>
                <a:ext cx="230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 i="1">
                    <a:solidFill>
                      <a:schemeClr val="tx2"/>
                    </a:solidFill>
                    <a:latin typeface="Times New Roman" pitchFamily="18" charset="0"/>
                    <a:ea typeface="楷体_GB2312" pitchFamily="49" charset="-122"/>
                  </a:rPr>
                  <a:t>y</a:t>
                </a:r>
              </a:p>
            </p:txBody>
          </p:sp>
        </p:grpSp>
        <p:grpSp>
          <p:nvGrpSpPr>
            <p:cNvPr id="57370" name="Group 26"/>
            <p:cNvGrpSpPr>
              <a:grpSpLocks/>
            </p:cNvGrpSpPr>
            <p:nvPr/>
          </p:nvGrpSpPr>
          <p:grpSpPr bwMode="auto">
            <a:xfrm>
              <a:off x="4308" y="1212"/>
              <a:ext cx="1235" cy="1423"/>
              <a:chOff x="720" y="1524"/>
              <a:chExt cx="1235" cy="1423"/>
            </a:xfrm>
          </p:grpSpPr>
          <p:sp>
            <p:nvSpPr>
              <p:cNvPr id="57371" name="Line 27"/>
              <p:cNvSpPr>
                <a:spLocks noChangeShapeType="1"/>
              </p:cNvSpPr>
              <p:nvPr/>
            </p:nvSpPr>
            <p:spPr bwMode="auto">
              <a:xfrm>
                <a:off x="720" y="2333"/>
                <a:ext cx="1200" cy="0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72" name="Line 28"/>
              <p:cNvSpPr>
                <a:spLocks noChangeShapeType="1"/>
              </p:cNvSpPr>
              <p:nvPr/>
            </p:nvSpPr>
            <p:spPr bwMode="auto">
              <a:xfrm rot="-5400000">
                <a:off x="669" y="2361"/>
                <a:ext cx="1171" cy="2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73" name="Text Box 29"/>
              <p:cNvSpPr txBox="1">
                <a:spLocks noChangeArrowheads="1"/>
              </p:cNvSpPr>
              <p:nvPr/>
            </p:nvSpPr>
            <p:spPr bwMode="auto">
              <a:xfrm>
                <a:off x="1712" y="2297"/>
                <a:ext cx="243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 i="1">
                    <a:solidFill>
                      <a:schemeClr val="tx2"/>
                    </a:solidFill>
                    <a:latin typeface="Times New Roman" pitchFamily="18" charset="0"/>
                    <a:ea typeface="楷体_GB2312" pitchFamily="49" charset="-122"/>
                  </a:rPr>
                  <a:t>x</a:t>
                </a:r>
              </a:p>
            </p:txBody>
          </p:sp>
          <p:sp>
            <p:nvSpPr>
              <p:cNvPr id="57374" name="Text Box 30"/>
              <p:cNvSpPr txBox="1">
                <a:spLocks noChangeArrowheads="1"/>
              </p:cNvSpPr>
              <p:nvPr/>
            </p:nvSpPr>
            <p:spPr bwMode="auto">
              <a:xfrm>
                <a:off x="1026" y="2287"/>
                <a:ext cx="244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>
                    <a:solidFill>
                      <a:schemeClr val="tx2"/>
                    </a:solidFill>
                    <a:latin typeface="Times New Roman" pitchFamily="18" charset="0"/>
                    <a:ea typeface="宋体" pitchFamily="2" charset="-122"/>
                  </a:rPr>
                  <a:t>0</a:t>
                </a:r>
              </a:p>
            </p:txBody>
          </p:sp>
          <p:sp>
            <p:nvSpPr>
              <p:cNvPr id="57375" name="Text Box 31"/>
              <p:cNvSpPr txBox="1">
                <a:spLocks noChangeArrowheads="1"/>
              </p:cNvSpPr>
              <p:nvPr/>
            </p:nvSpPr>
            <p:spPr bwMode="auto">
              <a:xfrm>
                <a:off x="1038" y="1524"/>
                <a:ext cx="230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 i="1">
                    <a:solidFill>
                      <a:schemeClr val="tx2"/>
                    </a:solidFill>
                    <a:latin typeface="Times New Roman" pitchFamily="18" charset="0"/>
                    <a:ea typeface="楷体_GB2312" pitchFamily="49" charset="-122"/>
                  </a:rPr>
                  <a:t>y</a:t>
                </a:r>
              </a:p>
            </p:txBody>
          </p:sp>
        </p:grpSp>
        <p:grpSp>
          <p:nvGrpSpPr>
            <p:cNvPr id="57376" name="Group 32"/>
            <p:cNvGrpSpPr>
              <a:grpSpLocks/>
            </p:cNvGrpSpPr>
            <p:nvPr/>
          </p:nvGrpSpPr>
          <p:grpSpPr bwMode="auto">
            <a:xfrm>
              <a:off x="2256" y="2573"/>
              <a:ext cx="1235" cy="1423"/>
              <a:chOff x="720" y="1524"/>
              <a:chExt cx="1235" cy="1423"/>
            </a:xfrm>
          </p:grpSpPr>
          <p:sp>
            <p:nvSpPr>
              <p:cNvPr id="57377" name="Line 33"/>
              <p:cNvSpPr>
                <a:spLocks noChangeShapeType="1"/>
              </p:cNvSpPr>
              <p:nvPr/>
            </p:nvSpPr>
            <p:spPr bwMode="auto">
              <a:xfrm>
                <a:off x="720" y="2333"/>
                <a:ext cx="1200" cy="0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78" name="Line 34"/>
              <p:cNvSpPr>
                <a:spLocks noChangeShapeType="1"/>
              </p:cNvSpPr>
              <p:nvPr/>
            </p:nvSpPr>
            <p:spPr bwMode="auto">
              <a:xfrm rot="-5400000">
                <a:off x="669" y="2361"/>
                <a:ext cx="1171" cy="2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79" name="Text Box 35"/>
              <p:cNvSpPr txBox="1">
                <a:spLocks noChangeArrowheads="1"/>
              </p:cNvSpPr>
              <p:nvPr/>
            </p:nvSpPr>
            <p:spPr bwMode="auto">
              <a:xfrm>
                <a:off x="1712" y="2297"/>
                <a:ext cx="243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 i="1">
                    <a:solidFill>
                      <a:schemeClr val="tx2"/>
                    </a:solidFill>
                    <a:latin typeface="Times New Roman" pitchFamily="18" charset="0"/>
                    <a:ea typeface="楷体_GB2312" pitchFamily="49" charset="-122"/>
                  </a:rPr>
                  <a:t>x</a:t>
                </a:r>
              </a:p>
            </p:txBody>
          </p:sp>
          <p:sp>
            <p:nvSpPr>
              <p:cNvPr id="57380" name="Text Box 36"/>
              <p:cNvSpPr txBox="1">
                <a:spLocks noChangeArrowheads="1"/>
              </p:cNvSpPr>
              <p:nvPr/>
            </p:nvSpPr>
            <p:spPr bwMode="auto">
              <a:xfrm>
                <a:off x="1026" y="2287"/>
                <a:ext cx="244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>
                    <a:solidFill>
                      <a:schemeClr val="tx2"/>
                    </a:solidFill>
                    <a:latin typeface="Times New Roman" pitchFamily="18" charset="0"/>
                    <a:ea typeface="宋体" pitchFamily="2" charset="-122"/>
                  </a:rPr>
                  <a:t>0</a:t>
                </a:r>
              </a:p>
            </p:txBody>
          </p:sp>
          <p:sp>
            <p:nvSpPr>
              <p:cNvPr id="57381" name="Text Box 37"/>
              <p:cNvSpPr txBox="1">
                <a:spLocks noChangeArrowheads="1"/>
              </p:cNvSpPr>
              <p:nvPr/>
            </p:nvSpPr>
            <p:spPr bwMode="auto">
              <a:xfrm>
                <a:off x="1038" y="1524"/>
                <a:ext cx="230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 i="1">
                    <a:solidFill>
                      <a:schemeClr val="tx2"/>
                    </a:solidFill>
                    <a:latin typeface="Times New Roman" pitchFamily="18" charset="0"/>
                    <a:ea typeface="楷体_GB2312" pitchFamily="49" charset="-122"/>
                  </a:rPr>
                  <a:t>y</a:t>
                </a:r>
              </a:p>
            </p:txBody>
          </p:sp>
        </p:grpSp>
        <p:grpSp>
          <p:nvGrpSpPr>
            <p:cNvPr id="57382" name="Group 38"/>
            <p:cNvGrpSpPr>
              <a:grpSpLocks/>
            </p:cNvGrpSpPr>
            <p:nvPr/>
          </p:nvGrpSpPr>
          <p:grpSpPr bwMode="auto">
            <a:xfrm>
              <a:off x="4260" y="2573"/>
              <a:ext cx="1235" cy="1423"/>
              <a:chOff x="720" y="1524"/>
              <a:chExt cx="1235" cy="1423"/>
            </a:xfrm>
          </p:grpSpPr>
          <p:sp>
            <p:nvSpPr>
              <p:cNvPr id="57383" name="Line 39"/>
              <p:cNvSpPr>
                <a:spLocks noChangeShapeType="1"/>
              </p:cNvSpPr>
              <p:nvPr/>
            </p:nvSpPr>
            <p:spPr bwMode="auto">
              <a:xfrm>
                <a:off x="720" y="2333"/>
                <a:ext cx="1200" cy="0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84" name="Line 40"/>
              <p:cNvSpPr>
                <a:spLocks noChangeShapeType="1"/>
              </p:cNvSpPr>
              <p:nvPr/>
            </p:nvSpPr>
            <p:spPr bwMode="auto">
              <a:xfrm rot="-5400000">
                <a:off x="669" y="2361"/>
                <a:ext cx="1171" cy="2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85" name="Text Box 41"/>
              <p:cNvSpPr txBox="1">
                <a:spLocks noChangeArrowheads="1"/>
              </p:cNvSpPr>
              <p:nvPr/>
            </p:nvSpPr>
            <p:spPr bwMode="auto">
              <a:xfrm>
                <a:off x="1712" y="2297"/>
                <a:ext cx="243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 i="1">
                    <a:solidFill>
                      <a:schemeClr val="tx2"/>
                    </a:solidFill>
                    <a:latin typeface="Times New Roman" pitchFamily="18" charset="0"/>
                    <a:ea typeface="楷体_GB2312" pitchFamily="49" charset="-122"/>
                  </a:rPr>
                  <a:t>x</a:t>
                </a:r>
              </a:p>
            </p:txBody>
          </p:sp>
          <p:sp>
            <p:nvSpPr>
              <p:cNvPr id="57386" name="Text Box 42"/>
              <p:cNvSpPr txBox="1">
                <a:spLocks noChangeArrowheads="1"/>
              </p:cNvSpPr>
              <p:nvPr/>
            </p:nvSpPr>
            <p:spPr bwMode="auto">
              <a:xfrm>
                <a:off x="1026" y="2287"/>
                <a:ext cx="244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>
                    <a:solidFill>
                      <a:schemeClr val="tx2"/>
                    </a:solidFill>
                    <a:latin typeface="Times New Roman" pitchFamily="18" charset="0"/>
                    <a:ea typeface="宋体" pitchFamily="2" charset="-122"/>
                  </a:rPr>
                  <a:t>0</a:t>
                </a:r>
              </a:p>
            </p:txBody>
          </p:sp>
          <p:sp>
            <p:nvSpPr>
              <p:cNvPr id="57387" name="Text Box 43"/>
              <p:cNvSpPr txBox="1">
                <a:spLocks noChangeArrowheads="1"/>
              </p:cNvSpPr>
              <p:nvPr/>
            </p:nvSpPr>
            <p:spPr bwMode="auto">
              <a:xfrm>
                <a:off x="1038" y="1524"/>
                <a:ext cx="230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kumimoji="0" lang="en-US" altLang="zh-CN" i="1">
                    <a:solidFill>
                      <a:schemeClr val="tx2"/>
                    </a:solidFill>
                    <a:latin typeface="Times New Roman" pitchFamily="18" charset="0"/>
                    <a:ea typeface="楷体_GB2312" pitchFamily="49" charset="-122"/>
                  </a:rPr>
                  <a:t>y</a:t>
                </a:r>
              </a:p>
            </p:txBody>
          </p:sp>
        </p:grpSp>
        <p:sp>
          <p:nvSpPr>
            <p:cNvPr id="57388" name="Line 44"/>
            <p:cNvSpPr>
              <a:spLocks noChangeShapeType="1"/>
            </p:cNvSpPr>
            <p:nvPr/>
          </p:nvSpPr>
          <p:spPr bwMode="auto">
            <a:xfrm flipV="1">
              <a:off x="2412" y="1704"/>
              <a:ext cx="816" cy="768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389" name="Line 45"/>
            <p:cNvSpPr>
              <a:spLocks noChangeShapeType="1"/>
            </p:cNvSpPr>
            <p:nvPr/>
          </p:nvSpPr>
          <p:spPr bwMode="auto">
            <a:xfrm flipH="1" flipV="1">
              <a:off x="4524" y="1560"/>
              <a:ext cx="819" cy="78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390" name="Line 46"/>
            <p:cNvSpPr>
              <a:spLocks noChangeShapeType="1"/>
            </p:cNvSpPr>
            <p:nvPr/>
          </p:nvSpPr>
          <p:spPr bwMode="auto">
            <a:xfrm flipH="1" flipV="1">
              <a:off x="2556" y="1524"/>
              <a:ext cx="819" cy="78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391" name="Line 47"/>
            <p:cNvSpPr>
              <a:spLocks noChangeShapeType="1"/>
            </p:cNvSpPr>
            <p:nvPr/>
          </p:nvSpPr>
          <p:spPr bwMode="auto">
            <a:xfrm flipH="1" flipV="1">
              <a:off x="2220" y="3216"/>
              <a:ext cx="819" cy="78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392" name="Line 48"/>
            <p:cNvSpPr>
              <a:spLocks noChangeShapeType="1"/>
            </p:cNvSpPr>
            <p:nvPr/>
          </p:nvSpPr>
          <p:spPr bwMode="auto">
            <a:xfrm flipV="1">
              <a:off x="2568" y="3024"/>
              <a:ext cx="816" cy="768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393" name="Line 49"/>
            <p:cNvSpPr>
              <a:spLocks noChangeShapeType="1"/>
            </p:cNvSpPr>
            <p:nvPr/>
          </p:nvSpPr>
          <p:spPr bwMode="auto">
            <a:xfrm flipH="1" flipV="1">
              <a:off x="4272" y="2940"/>
              <a:ext cx="819" cy="78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7395" name="Rectangle 51"/>
          <p:cNvSpPr>
            <a:spLocks noChangeArrowheads="1"/>
          </p:cNvSpPr>
          <p:nvPr/>
        </p:nvSpPr>
        <p:spPr bwMode="auto">
          <a:xfrm>
            <a:off x="666750" y="2590800"/>
            <a:ext cx="16954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zh-CN" altLang="en-US" sz="4000">
                <a:solidFill>
                  <a:srgbClr val="FF0066"/>
                </a:solidFill>
                <a:latin typeface="Times New Roman" pitchFamily="18" charset="0"/>
                <a:ea typeface="楷体_GB2312" pitchFamily="49" charset="-122"/>
              </a:rPr>
              <a:t>假设</a:t>
            </a:r>
          </a:p>
        </p:txBody>
      </p:sp>
      <p:sp>
        <p:nvSpPr>
          <p:cNvPr id="57396" name="Line 52"/>
          <p:cNvSpPr>
            <a:spLocks noChangeShapeType="1"/>
          </p:cNvSpPr>
          <p:nvPr/>
        </p:nvSpPr>
        <p:spPr bwMode="auto">
          <a:xfrm>
            <a:off x="1333500" y="3333750"/>
            <a:ext cx="0" cy="83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7397" name="Rectangle 53"/>
          <p:cNvSpPr>
            <a:spLocks noChangeArrowheads="1"/>
          </p:cNvSpPr>
          <p:nvPr/>
        </p:nvSpPr>
        <p:spPr bwMode="auto">
          <a:xfrm>
            <a:off x="666750" y="4191000"/>
            <a:ext cx="16954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zh-CN" altLang="en-US" sz="4000">
                <a:solidFill>
                  <a:srgbClr val="FF0066"/>
                </a:solidFill>
                <a:latin typeface="Times New Roman" pitchFamily="18" charset="0"/>
                <a:ea typeface="楷体_GB2312" pitchFamily="49" charset="-122"/>
              </a:rPr>
              <a:t>分析</a:t>
            </a:r>
          </a:p>
        </p:txBody>
      </p:sp>
      <p:sp>
        <p:nvSpPr>
          <p:cNvPr id="57398" name="Line 54"/>
          <p:cNvSpPr>
            <a:spLocks noChangeShapeType="1"/>
          </p:cNvSpPr>
          <p:nvPr/>
        </p:nvSpPr>
        <p:spPr bwMode="auto">
          <a:xfrm>
            <a:off x="1390650" y="4914900"/>
            <a:ext cx="0" cy="83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7399" name="Rectangle 55"/>
          <p:cNvSpPr>
            <a:spLocks noChangeArrowheads="1"/>
          </p:cNvSpPr>
          <p:nvPr/>
        </p:nvSpPr>
        <p:spPr bwMode="auto">
          <a:xfrm>
            <a:off x="685800" y="5772150"/>
            <a:ext cx="1638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zh-CN" altLang="en-US" sz="4000">
                <a:solidFill>
                  <a:srgbClr val="FF0066"/>
                </a:solidFill>
                <a:latin typeface="Times New Roman" pitchFamily="18" charset="0"/>
                <a:ea typeface="楷体_GB2312" pitchFamily="49" charset="-122"/>
              </a:rPr>
              <a:t>排除</a:t>
            </a:r>
          </a:p>
        </p:txBody>
      </p:sp>
      <p:sp>
        <p:nvSpPr>
          <p:cNvPr id="57400" name="Rectangle 56"/>
          <p:cNvSpPr>
            <a:spLocks noChangeArrowheads="1"/>
          </p:cNvSpPr>
          <p:nvPr/>
        </p:nvSpPr>
        <p:spPr bwMode="auto">
          <a:xfrm>
            <a:off x="1447800" y="1981200"/>
            <a:ext cx="600075" cy="8239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0" lang="en-US" altLang="zh-CN" sz="480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A</a:t>
            </a:r>
          </a:p>
        </p:txBody>
      </p:sp>
      <p:sp>
        <p:nvSpPr>
          <p:cNvPr id="57403" name="AutoShape 59">
            <a:hlinkClick r:id="rId6" highlightClick="1"/>
          </p:cNvPr>
          <p:cNvSpPr>
            <a:spLocks noChangeArrowheads="1"/>
          </p:cNvSpPr>
          <p:nvPr/>
        </p:nvSpPr>
        <p:spPr bwMode="auto">
          <a:xfrm>
            <a:off x="8458200" y="62484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7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7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7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7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95" grpId="0"/>
      <p:bldP spid="57396" grpId="0" animBg="1"/>
      <p:bldP spid="57397" grpId="0"/>
      <p:bldP spid="57398" grpId="0" animBg="1"/>
      <p:bldP spid="57399" grpId="0"/>
      <p:bldP spid="5740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ChangeArrowheads="1"/>
          </p:cNvSpPr>
          <p:nvPr/>
        </p:nvSpPr>
        <p:spPr bwMode="auto">
          <a:xfrm>
            <a:off x="323850" y="981075"/>
            <a:ext cx="8424863" cy="1368425"/>
          </a:xfrm>
          <a:prstGeom prst="rect">
            <a:avLst/>
          </a:prstGeom>
          <a:solidFill>
            <a:srgbClr val="FFFFCC"/>
          </a:solidFill>
          <a:ln w="28575">
            <a:solidFill>
              <a:srgbClr val="FF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spcBef>
                <a:spcPct val="0"/>
              </a:spcBef>
            </a:pPr>
            <a:endParaRPr kumimoji="0" lang="en-US" sz="2000" b="0">
              <a:solidFill>
                <a:srgbClr val="FFFFCC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250825" y="1268413"/>
            <a:ext cx="9024938" cy="4664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17.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11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，直线   的解析表达式为            ，且   与   轴交于</a:t>
            </a:r>
          </a:p>
          <a:p>
            <a:pPr>
              <a:spcBef>
                <a:spcPct val="0"/>
              </a:spcBef>
            </a:pPr>
            <a:endParaRPr lang="zh-CN" altLang="en-US" sz="200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点 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，直线   经过点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A,B,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直线     交于点 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．</a:t>
            </a:r>
          </a:p>
          <a:p>
            <a:pPr>
              <a:spcBef>
                <a:spcPct val="0"/>
              </a:spcBef>
            </a:pPr>
            <a:endParaRPr lang="zh-CN" altLang="en-US" sz="200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）求点 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D 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的坐标；</a:t>
            </a:r>
          </a:p>
          <a:p>
            <a:pPr>
              <a:spcBef>
                <a:spcPct val="0"/>
              </a:spcBef>
            </a:pPr>
            <a:endParaRPr lang="zh-CN" altLang="en-US" sz="200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）求直线   的解析表达式；</a:t>
            </a:r>
          </a:p>
          <a:p>
            <a:pPr>
              <a:spcBef>
                <a:spcPct val="0"/>
              </a:spcBef>
            </a:pPr>
            <a:endParaRPr lang="zh-CN" altLang="en-US" sz="200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）求       的面积；</a:t>
            </a:r>
          </a:p>
          <a:p>
            <a:pPr>
              <a:spcBef>
                <a:spcPct val="0"/>
              </a:spcBef>
            </a:pPr>
            <a:endParaRPr lang="zh-CN" altLang="en-US" sz="200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）在直线    上存在异于点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的另一点 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，</a:t>
            </a:r>
          </a:p>
          <a:p>
            <a:pPr>
              <a:spcBef>
                <a:spcPct val="0"/>
              </a:spcBef>
            </a:pPr>
            <a:endParaRPr lang="zh-CN" altLang="en-US" sz="200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 使得       与       的面积相等，</a:t>
            </a:r>
          </a:p>
          <a:p>
            <a:pPr>
              <a:spcBef>
                <a:spcPct val="0"/>
              </a:spcBef>
            </a:pPr>
            <a:endParaRPr lang="zh-CN" altLang="en-US" sz="200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 请直接写出点 </a:t>
            </a:r>
            <a:r>
              <a:rPr lang="en-US" altLang="zh-CN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P </a:t>
            </a:r>
            <a:r>
              <a:rPr lang="zh-CN" altLang="en-US" sz="20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的坐标 </a:t>
            </a:r>
          </a:p>
        </p:txBody>
      </p:sp>
      <p:sp>
        <p:nvSpPr>
          <p:cNvPr id="109573" name="Rectangle 5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74" name="Object 6"/>
          <p:cNvGraphicFramePr>
            <a:graphicFrameLocks noChangeAspect="1"/>
          </p:cNvGraphicFramePr>
          <p:nvPr/>
        </p:nvGraphicFramePr>
        <p:xfrm>
          <a:off x="2484438" y="1268413"/>
          <a:ext cx="215900" cy="431800"/>
        </p:xfrm>
        <a:graphic>
          <a:graphicData uri="http://schemas.openxmlformats.org/presentationml/2006/ole">
            <p:oleObj spid="_x0000_s109574" r:id="rId3" imgW="114250" imgH="228501" progId="Equation.DSMT4">
              <p:embed/>
            </p:oleObj>
          </a:graphicData>
        </a:graphic>
      </p:graphicFrame>
      <p:sp>
        <p:nvSpPr>
          <p:cNvPr id="109575" name="Rectangle 7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76" name="Object 8"/>
          <p:cNvGraphicFramePr>
            <a:graphicFrameLocks noChangeAspect="1"/>
          </p:cNvGraphicFramePr>
          <p:nvPr/>
        </p:nvGraphicFramePr>
        <p:xfrm>
          <a:off x="4716463" y="1341438"/>
          <a:ext cx="1223962" cy="338137"/>
        </p:xfrm>
        <a:graphic>
          <a:graphicData uri="http://schemas.openxmlformats.org/presentationml/2006/ole">
            <p:oleObj spid="_x0000_s109576" r:id="rId4" imgW="723586" imgH="203112" progId="Equation.DSMT4">
              <p:embed/>
            </p:oleObj>
          </a:graphicData>
        </a:graphic>
      </p:graphicFrame>
      <p:sp>
        <p:nvSpPr>
          <p:cNvPr id="109577" name="Rectangle 9"/>
          <p:cNvSpPr>
            <a:spLocks noChangeArrowheads="1"/>
          </p:cNvSpPr>
          <p:nvPr/>
        </p:nvSpPr>
        <p:spPr bwMode="auto">
          <a:xfrm>
            <a:off x="0" y="335756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78" name="Object 10"/>
          <p:cNvGraphicFramePr>
            <a:graphicFrameLocks noChangeAspect="1"/>
          </p:cNvGraphicFramePr>
          <p:nvPr/>
        </p:nvGraphicFramePr>
        <p:xfrm>
          <a:off x="7308850" y="1341438"/>
          <a:ext cx="250825" cy="288925"/>
        </p:xfrm>
        <a:graphic>
          <a:graphicData uri="http://schemas.openxmlformats.org/presentationml/2006/ole">
            <p:oleObj spid="_x0000_s109578" r:id="rId5" imgW="126835" imgH="139518" progId="Equation.DSMT4">
              <p:embed/>
            </p:oleObj>
          </a:graphicData>
        </a:graphic>
      </p:graphicFrame>
      <p:sp>
        <p:nvSpPr>
          <p:cNvPr id="109579" name="Rectangle 11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80" name="Object 12"/>
          <p:cNvGraphicFramePr>
            <a:graphicFrameLocks noChangeAspect="1"/>
          </p:cNvGraphicFramePr>
          <p:nvPr/>
        </p:nvGraphicFramePr>
        <p:xfrm>
          <a:off x="2268538" y="1916113"/>
          <a:ext cx="234950" cy="433387"/>
        </p:xfrm>
        <a:graphic>
          <a:graphicData uri="http://schemas.openxmlformats.org/presentationml/2006/ole">
            <p:oleObj spid="_x0000_s109580" r:id="rId6" imgW="126890" imgH="228402" progId="Equation.DSMT4">
              <p:embed/>
            </p:oleObj>
          </a:graphicData>
        </a:graphic>
      </p:graphicFrame>
      <p:sp>
        <p:nvSpPr>
          <p:cNvPr id="109581" name="Rectangle 13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82" name="Object 14"/>
          <p:cNvGraphicFramePr>
            <a:graphicFrameLocks noChangeAspect="1"/>
          </p:cNvGraphicFramePr>
          <p:nvPr/>
        </p:nvGraphicFramePr>
        <p:xfrm>
          <a:off x="4716463" y="1844675"/>
          <a:ext cx="234950" cy="431800"/>
        </p:xfrm>
        <a:graphic>
          <a:graphicData uri="http://schemas.openxmlformats.org/presentationml/2006/ole">
            <p:oleObj spid="_x0000_s109582" r:id="rId7" imgW="126890" imgH="228402" progId="Equation.DSMT4">
              <p:embed/>
            </p:oleObj>
          </a:graphicData>
        </a:graphic>
      </p:graphicFrame>
      <p:sp>
        <p:nvSpPr>
          <p:cNvPr id="109583" name="Rectangle 15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84" name="Object 16"/>
          <p:cNvGraphicFramePr>
            <a:graphicFrameLocks noChangeAspect="1"/>
          </p:cNvGraphicFramePr>
          <p:nvPr/>
        </p:nvGraphicFramePr>
        <p:xfrm>
          <a:off x="6732588" y="1268413"/>
          <a:ext cx="287337" cy="431800"/>
        </p:xfrm>
        <a:graphic>
          <a:graphicData uri="http://schemas.openxmlformats.org/presentationml/2006/ole">
            <p:oleObj spid="_x0000_s109584" r:id="rId8" imgW="114250" imgH="228501" progId="Equation.DSMT4">
              <p:embed/>
            </p:oleObj>
          </a:graphicData>
        </a:graphic>
      </p:graphicFrame>
      <p:sp>
        <p:nvSpPr>
          <p:cNvPr id="109585" name="Rectangle 17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86" name="Object 18"/>
          <p:cNvGraphicFramePr>
            <a:graphicFrameLocks noChangeAspect="1"/>
          </p:cNvGraphicFramePr>
          <p:nvPr/>
        </p:nvGraphicFramePr>
        <p:xfrm>
          <a:off x="4356100" y="1844675"/>
          <a:ext cx="288925" cy="431800"/>
        </p:xfrm>
        <a:graphic>
          <a:graphicData uri="http://schemas.openxmlformats.org/presentationml/2006/ole">
            <p:oleObj spid="_x0000_s109586" r:id="rId9" imgW="114250" imgH="228501" progId="Equation.DSMT4">
              <p:embed/>
            </p:oleObj>
          </a:graphicData>
        </a:graphic>
      </p:graphicFrame>
      <p:sp>
        <p:nvSpPr>
          <p:cNvPr id="109587" name="Rectangle 19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88" name="Object 20"/>
          <p:cNvGraphicFramePr>
            <a:graphicFrameLocks noChangeAspect="1"/>
          </p:cNvGraphicFramePr>
          <p:nvPr/>
        </p:nvGraphicFramePr>
        <p:xfrm>
          <a:off x="1835150" y="3141663"/>
          <a:ext cx="195263" cy="360362"/>
        </p:xfrm>
        <a:graphic>
          <a:graphicData uri="http://schemas.openxmlformats.org/presentationml/2006/ole">
            <p:oleObj spid="_x0000_s109588" r:id="rId10" imgW="126890" imgH="228402" progId="Equation.DSMT4">
              <p:embed/>
            </p:oleObj>
          </a:graphicData>
        </a:graphic>
      </p:graphicFrame>
      <p:sp>
        <p:nvSpPr>
          <p:cNvPr id="109589" name="Rectangle 21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90" name="Object 22"/>
          <p:cNvGraphicFramePr>
            <a:graphicFrameLocks noChangeAspect="1"/>
          </p:cNvGraphicFramePr>
          <p:nvPr/>
        </p:nvGraphicFramePr>
        <p:xfrm>
          <a:off x="1219200" y="3789363"/>
          <a:ext cx="936625" cy="323850"/>
        </p:xfrm>
        <a:graphic>
          <a:graphicData uri="http://schemas.openxmlformats.org/presentationml/2006/ole">
            <p:oleObj spid="_x0000_s109590" r:id="rId11" imgW="520248" imgH="177646" progId="Equation.DSMT4">
              <p:embed/>
            </p:oleObj>
          </a:graphicData>
        </a:graphic>
      </p:graphicFrame>
      <p:sp>
        <p:nvSpPr>
          <p:cNvPr id="109591" name="Rectangle 23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92" name="Object 24"/>
          <p:cNvGraphicFramePr>
            <a:graphicFrameLocks noChangeAspect="1"/>
          </p:cNvGraphicFramePr>
          <p:nvPr/>
        </p:nvGraphicFramePr>
        <p:xfrm>
          <a:off x="1908175" y="4292600"/>
          <a:ext cx="273050" cy="504825"/>
        </p:xfrm>
        <a:graphic>
          <a:graphicData uri="http://schemas.openxmlformats.org/presentationml/2006/ole">
            <p:oleObj spid="_x0000_s109592" r:id="rId12" imgW="126890" imgH="228402" progId="Equation.DSMT4">
              <p:embed/>
            </p:oleObj>
          </a:graphicData>
        </a:graphic>
      </p:graphicFrame>
      <p:sp>
        <p:nvSpPr>
          <p:cNvPr id="109593" name="Rectangle 25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94" name="Object 26"/>
          <p:cNvGraphicFramePr>
            <a:graphicFrameLocks noChangeAspect="1"/>
          </p:cNvGraphicFramePr>
          <p:nvPr/>
        </p:nvGraphicFramePr>
        <p:xfrm>
          <a:off x="1547813" y="5013325"/>
          <a:ext cx="865187" cy="309563"/>
        </p:xfrm>
        <a:graphic>
          <a:graphicData uri="http://schemas.openxmlformats.org/presentationml/2006/ole">
            <p:oleObj spid="_x0000_s109594" r:id="rId13" imgW="507780" imgH="177723" progId="Equation.DSMT4">
              <p:embed/>
            </p:oleObj>
          </a:graphicData>
        </a:graphic>
      </p:graphicFrame>
      <p:sp>
        <p:nvSpPr>
          <p:cNvPr id="109595" name="Rectangle 27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9596" name="Object 28"/>
          <p:cNvGraphicFramePr>
            <a:graphicFrameLocks noChangeAspect="1"/>
          </p:cNvGraphicFramePr>
          <p:nvPr/>
        </p:nvGraphicFramePr>
        <p:xfrm>
          <a:off x="2667000" y="5003800"/>
          <a:ext cx="957263" cy="330200"/>
        </p:xfrm>
        <a:graphic>
          <a:graphicData uri="http://schemas.openxmlformats.org/presentationml/2006/ole">
            <p:oleObj spid="_x0000_s109596" r:id="rId14" imgW="520248" imgH="177646" progId="Equation.DSMT4">
              <p:embed/>
            </p:oleObj>
          </a:graphicData>
        </a:graphic>
      </p:graphicFrame>
      <p:grpSp>
        <p:nvGrpSpPr>
          <p:cNvPr id="109598" name="Group 30"/>
          <p:cNvGrpSpPr>
            <a:grpSpLocks noChangeAspect="1"/>
          </p:cNvGrpSpPr>
          <p:nvPr/>
        </p:nvGrpSpPr>
        <p:grpSpPr bwMode="auto">
          <a:xfrm>
            <a:off x="5651500" y="3068638"/>
            <a:ext cx="2784475" cy="3097212"/>
            <a:chOff x="2362" y="4983"/>
            <a:chExt cx="3813" cy="4247"/>
          </a:xfrm>
        </p:grpSpPr>
        <p:sp>
          <p:nvSpPr>
            <p:cNvPr id="109599" name="AutoShape 31"/>
            <p:cNvSpPr>
              <a:spLocks noChangeAspect="1" noChangeArrowheads="1"/>
            </p:cNvSpPr>
            <p:nvPr/>
          </p:nvSpPr>
          <p:spPr bwMode="auto">
            <a:xfrm>
              <a:off x="2362" y="4983"/>
              <a:ext cx="3813" cy="4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9600" name="Line 32"/>
            <p:cNvSpPr>
              <a:spLocks noChangeShapeType="1"/>
            </p:cNvSpPr>
            <p:nvPr/>
          </p:nvSpPr>
          <p:spPr bwMode="auto">
            <a:xfrm>
              <a:off x="2380" y="6857"/>
              <a:ext cx="3439" cy="0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9601" name="Line 33"/>
            <p:cNvSpPr>
              <a:spLocks noChangeShapeType="1"/>
            </p:cNvSpPr>
            <p:nvPr/>
          </p:nvSpPr>
          <p:spPr bwMode="auto">
            <a:xfrm flipV="1">
              <a:off x="2968" y="5059"/>
              <a:ext cx="0" cy="361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9602" name="Line 34"/>
            <p:cNvSpPr>
              <a:spLocks noChangeShapeType="1"/>
            </p:cNvSpPr>
            <p:nvPr/>
          </p:nvSpPr>
          <p:spPr bwMode="auto">
            <a:xfrm>
              <a:off x="2832" y="5398"/>
              <a:ext cx="1087" cy="314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9603" name="Line 35"/>
            <p:cNvSpPr>
              <a:spLocks noChangeShapeType="1"/>
            </p:cNvSpPr>
            <p:nvPr/>
          </p:nvSpPr>
          <p:spPr bwMode="auto">
            <a:xfrm flipV="1">
              <a:off x="3383" y="5610"/>
              <a:ext cx="1909" cy="279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9604" name="Freeform 36"/>
            <p:cNvSpPr>
              <a:spLocks/>
            </p:cNvSpPr>
            <p:nvPr/>
          </p:nvSpPr>
          <p:spPr bwMode="auto">
            <a:xfrm>
              <a:off x="2988" y="6885"/>
              <a:ext cx="1055" cy="559"/>
            </a:xfrm>
            <a:custGeom>
              <a:avLst/>
              <a:gdLst/>
              <a:ahLst/>
              <a:cxnLst>
                <a:cxn ang="0">
                  <a:pos x="0" y="370"/>
                </a:cxn>
                <a:cxn ang="0">
                  <a:pos x="700" y="370"/>
                </a:cxn>
                <a:cxn ang="0">
                  <a:pos x="700" y="0"/>
                </a:cxn>
              </a:cxnLst>
              <a:rect l="0" t="0" r="r" b="b"/>
              <a:pathLst>
                <a:path w="700" h="370">
                  <a:moveTo>
                    <a:pt x="0" y="370"/>
                  </a:moveTo>
                  <a:lnTo>
                    <a:pt x="700" y="370"/>
                  </a:lnTo>
                  <a:lnTo>
                    <a:pt x="700" y="0"/>
                  </a:lnTo>
                </a:path>
              </a:pathLst>
            </a:custGeom>
            <a:noFill/>
            <a:ln w="15875" cap="flat" cmpd="sng">
              <a:solidFill>
                <a:srgbClr val="000000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9605" name="Oval 37"/>
            <p:cNvSpPr>
              <a:spLocks noChangeArrowheads="1"/>
            </p:cNvSpPr>
            <p:nvPr/>
          </p:nvSpPr>
          <p:spPr bwMode="auto">
            <a:xfrm>
              <a:off x="4401" y="6827"/>
              <a:ext cx="86" cy="8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9606" name="Oval 38"/>
            <p:cNvSpPr>
              <a:spLocks noChangeArrowheads="1"/>
            </p:cNvSpPr>
            <p:nvPr/>
          </p:nvSpPr>
          <p:spPr bwMode="auto">
            <a:xfrm>
              <a:off x="4013" y="7383"/>
              <a:ext cx="86" cy="8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9607" name="Oval 39"/>
            <p:cNvSpPr>
              <a:spLocks noChangeArrowheads="1"/>
            </p:cNvSpPr>
            <p:nvPr/>
          </p:nvSpPr>
          <p:spPr bwMode="auto">
            <a:xfrm>
              <a:off x="3655" y="7892"/>
              <a:ext cx="85" cy="8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9608" name="Oval 40"/>
            <p:cNvSpPr>
              <a:spLocks noChangeArrowheads="1"/>
            </p:cNvSpPr>
            <p:nvPr/>
          </p:nvSpPr>
          <p:spPr bwMode="auto">
            <a:xfrm>
              <a:off x="3292" y="6827"/>
              <a:ext cx="87" cy="8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9609" name="Text Box 41"/>
            <p:cNvSpPr txBox="1">
              <a:spLocks noChangeArrowheads="1"/>
            </p:cNvSpPr>
            <p:nvPr/>
          </p:nvSpPr>
          <p:spPr bwMode="auto">
            <a:xfrm>
              <a:off x="2582" y="5207"/>
              <a:ext cx="464" cy="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18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l</a:t>
              </a:r>
              <a:r>
                <a:rPr lang="en-US" altLang="zh-CN" sz="1800" b="0" baseline="-2500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1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10" name="Text Box 42"/>
            <p:cNvSpPr txBox="1">
              <a:spLocks noChangeArrowheads="1"/>
            </p:cNvSpPr>
            <p:nvPr/>
          </p:nvSpPr>
          <p:spPr bwMode="auto">
            <a:xfrm>
              <a:off x="5388" y="5353"/>
              <a:ext cx="46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22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l</a:t>
              </a:r>
              <a:r>
                <a:rPr lang="en-US" altLang="zh-CN" sz="2200" b="0" baseline="-2500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2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11" name="Text Box 43"/>
            <p:cNvSpPr txBox="1">
              <a:spLocks noChangeArrowheads="1"/>
            </p:cNvSpPr>
            <p:nvPr/>
          </p:nvSpPr>
          <p:spPr bwMode="auto">
            <a:xfrm>
              <a:off x="5858" y="6593"/>
              <a:ext cx="317" cy="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24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x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12" name="Text Box 44"/>
            <p:cNvSpPr txBox="1">
              <a:spLocks noChangeArrowheads="1"/>
            </p:cNvSpPr>
            <p:nvPr/>
          </p:nvSpPr>
          <p:spPr bwMode="auto">
            <a:xfrm>
              <a:off x="3132" y="4983"/>
              <a:ext cx="318" cy="6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24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y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13" name="Text Box 45"/>
            <p:cNvSpPr txBox="1">
              <a:spLocks noChangeArrowheads="1"/>
            </p:cNvSpPr>
            <p:nvPr/>
          </p:nvSpPr>
          <p:spPr bwMode="auto">
            <a:xfrm>
              <a:off x="3405" y="6446"/>
              <a:ext cx="316" cy="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18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D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14" name="Text Box 46"/>
            <p:cNvSpPr txBox="1">
              <a:spLocks noChangeArrowheads="1"/>
            </p:cNvSpPr>
            <p:nvPr/>
          </p:nvSpPr>
          <p:spPr bwMode="auto">
            <a:xfrm>
              <a:off x="2519" y="6342"/>
              <a:ext cx="317" cy="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24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O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15" name="Text Box 47"/>
            <p:cNvSpPr txBox="1">
              <a:spLocks noChangeArrowheads="1"/>
            </p:cNvSpPr>
            <p:nvPr/>
          </p:nvSpPr>
          <p:spPr bwMode="auto">
            <a:xfrm>
              <a:off x="3982" y="6453"/>
              <a:ext cx="316" cy="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1800" b="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3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16" name="Text Box 48"/>
            <p:cNvSpPr txBox="1">
              <a:spLocks noChangeArrowheads="1"/>
            </p:cNvSpPr>
            <p:nvPr/>
          </p:nvSpPr>
          <p:spPr bwMode="auto">
            <a:xfrm>
              <a:off x="4139" y="7330"/>
              <a:ext cx="317" cy="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18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B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17" name="Text Box 49"/>
            <p:cNvSpPr txBox="1">
              <a:spLocks noChangeArrowheads="1"/>
            </p:cNvSpPr>
            <p:nvPr/>
          </p:nvSpPr>
          <p:spPr bwMode="auto">
            <a:xfrm>
              <a:off x="3799" y="7762"/>
              <a:ext cx="317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18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C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18" name="Text Box 50"/>
            <p:cNvSpPr txBox="1">
              <a:spLocks noChangeArrowheads="1"/>
            </p:cNvSpPr>
            <p:nvPr/>
          </p:nvSpPr>
          <p:spPr bwMode="auto">
            <a:xfrm>
              <a:off x="4466" y="6878"/>
              <a:ext cx="317" cy="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18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A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19" name="Text Box 51"/>
            <p:cNvSpPr txBox="1">
              <a:spLocks noChangeArrowheads="1"/>
            </p:cNvSpPr>
            <p:nvPr/>
          </p:nvSpPr>
          <p:spPr bwMode="auto">
            <a:xfrm>
              <a:off x="2362" y="6928"/>
              <a:ext cx="2" cy="5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>
                <a:spcBef>
                  <a:spcPct val="0"/>
                </a:spcBef>
              </a:pPr>
              <a:endParaRPr lang="en-US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20" name="Text Box 52"/>
            <p:cNvSpPr txBox="1">
              <a:spLocks noChangeArrowheads="1"/>
            </p:cNvSpPr>
            <p:nvPr/>
          </p:nvSpPr>
          <p:spPr bwMode="auto">
            <a:xfrm>
              <a:off x="4531" y="6904"/>
              <a:ext cx="1143" cy="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zh-CN" altLang="en-US" sz="1800" b="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（</a:t>
              </a:r>
              <a:r>
                <a:rPr lang="en-US" altLang="zh-CN" sz="1800" b="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4</a:t>
              </a:r>
              <a:r>
                <a:rPr lang="zh-CN" altLang="en-US" sz="1800" b="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，</a:t>
              </a:r>
              <a:r>
                <a:rPr lang="en-US" altLang="zh-CN" sz="1800" b="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0</a:t>
              </a:r>
              <a:r>
                <a:rPr lang="zh-CN" altLang="en-US" sz="1800" b="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）</a:t>
              </a:r>
              <a:endParaRPr lang="zh-CN" altLang="en-US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09621" name="Text Box 53"/>
            <p:cNvSpPr txBox="1">
              <a:spLocks noChangeArrowheads="1"/>
            </p:cNvSpPr>
            <p:nvPr/>
          </p:nvSpPr>
          <p:spPr bwMode="auto">
            <a:xfrm>
              <a:off x="3059" y="8747"/>
              <a:ext cx="1025" cy="4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zh-CN" altLang="en-US" sz="2400" b="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图</a:t>
              </a:r>
              <a:r>
                <a:rPr lang="en-US" altLang="zh-CN" sz="2400" b="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11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graphicFrame>
        <p:nvGraphicFramePr>
          <p:cNvPr id="109622" name="Object 54"/>
          <p:cNvGraphicFramePr>
            <a:graphicFrameLocks noChangeAspect="1"/>
          </p:cNvGraphicFramePr>
          <p:nvPr>
            <p:ph sz="half" idx="2"/>
          </p:nvPr>
        </p:nvGraphicFramePr>
        <p:xfrm>
          <a:off x="5724525" y="4581525"/>
          <a:ext cx="304800" cy="473075"/>
        </p:xfrm>
        <a:graphic>
          <a:graphicData uri="http://schemas.openxmlformats.org/presentationml/2006/ole">
            <p:oleObj spid="_x0000_s109622" name="公式" r:id="rId15" imgW="253800" imgH="393480" progId="Equation.3">
              <p:embed/>
            </p:oleObj>
          </a:graphicData>
        </a:graphic>
      </p:graphicFrame>
      <p:pic>
        <p:nvPicPr>
          <p:cNvPr id="109625" name="Picture 57" descr="009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Text Box 2"/>
          <p:cNvSpPr txBox="1">
            <a:spLocks noChangeArrowheads="1"/>
          </p:cNvSpPr>
          <p:nvPr/>
        </p:nvSpPr>
        <p:spPr bwMode="auto">
          <a:xfrm>
            <a:off x="4787900" y="3213100"/>
            <a:ext cx="3603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rPr>
              <a:t>N</a:t>
            </a:r>
          </a:p>
        </p:txBody>
      </p:sp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2771775" y="2997200"/>
            <a:ext cx="5048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0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rPr>
              <a:t>M</a:t>
            </a:r>
          </a:p>
        </p:txBody>
      </p:sp>
      <p:grpSp>
        <p:nvGrpSpPr>
          <p:cNvPr id="110596" name="Group 4"/>
          <p:cNvGrpSpPr>
            <a:grpSpLocks noChangeAspect="1"/>
          </p:cNvGrpSpPr>
          <p:nvPr/>
        </p:nvGrpSpPr>
        <p:grpSpPr bwMode="auto">
          <a:xfrm>
            <a:off x="611188" y="765175"/>
            <a:ext cx="5751512" cy="6278563"/>
            <a:chOff x="2362" y="4983"/>
            <a:chExt cx="4539" cy="5027"/>
          </a:xfrm>
        </p:grpSpPr>
        <p:sp>
          <p:nvSpPr>
            <p:cNvPr id="110597" name="AutoShape 5"/>
            <p:cNvSpPr>
              <a:spLocks noChangeAspect="1" noChangeArrowheads="1"/>
            </p:cNvSpPr>
            <p:nvPr/>
          </p:nvSpPr>
          <p:spPr bwMode="auto">
            <a:xfrm>
              <a:off x="2362" y="4983"/>
              <a:ext cx="4539" cy="50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0598" name="Text Box 6"/>
            <p:cNvSpPr txBox="1">
              <a:spLocks noChangeArrowheads="1"/>
            </p:cNvSpPr>
            <p:nvPr/>
          </p:nvSpPr>
          <p:spPr bwMode="auto">
            <a:xfrm>
              <a:off x="5388" y="5353"/>
              <a:ext cx="46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22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l</a:t>
              </a:r>
              <a:r>
                <a:rPr lang="en-US" altLang="zh-CN" sz="2200" b="0" baseline="-2500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2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10599" name="Text Box 7"/>
            <p:cNvSpPr txBox="1">
              <a:spLocks noChangeArrowheads="1"/>
            </p:cNvSpPr>
            <p:nvPr/>
          </p:nvSpPr>
          <p:spPr bwMode="auto">
            <a:xfrm>
              <a:off x="3132" y="4983"/>
              <a:ext cx="318" cy="6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24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y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10600" name="Text Box 8"/>
            <p:cNvSpPr txBox="1">
              <a:spLocks noChangeArrowheads="1"/>
            </p:cNvSpPr>
            <p:nvPr/>
          </p:nvSpPr>
          <p:spPr bwMode="auto">
            <a:xfrm>
              <a:off x="3458" y="6613"/>
              <a:ext cx="316" cy="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endParaRPr lang="en-US" altLang="zh-CN" sz="1800" b="0" i="1">
                <a:solidFill>
                  <a:srgbClr val="660066"/>
                </a:solidFill>
                <a:latin typeface="Times New Roman" pitchFamily="18" charset="0"/>
                <a:ea typeface="宋体" pitchFamily="2" charset="-122"/>
              </a:endParaRPr>
            </a:p>
            <a:p>
              <a:pPr algn="just">
                <a:spcBef>
                  <a:spcPct val="0"/>
                </a:spcBef>
              </a:pPr>
              <a:r>
                <a:rPr lang="en-US" altLang="zh-CN" sz="18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D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10601" name="Text Box 9"/>
            <p:cNvSpPr txBox="1">
              <a:spLocks noChangeArrowheads="1"/>
            </p:cNvSpPr>
            <p:nvPr/>
          </p:nvSpPr>
          <p:spPr bwMode="auto">
            <a:xfrm>
              <a:off x="2362" y="6928"/>
              <a:ext cx="2" cy="5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>
                <a:spcBef>
                  <a:spcPct val="0"/>
                </a:spcBef>
              </a:pPr>
              <a:endParaRPr lang="en-US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10602" name="Text Box 10"/>
            <p:cNvSpPr txBox="1">
              <a:spLocks noChangeArrowheads="1"/>
            </p:cNvSpPr>
            <p:nvPr/>
          </p:nvSpPr>
          <p:spPr bwMode="auto">
            <a:xfrm>
              <a:off x="3034" y="5403"/>
              <a:ext cx="464" cy="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18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l</a:t>
              </a:r>
              <a:r>
                <a:rPr lang="en-US" altLang="zh-CN" sz="1800" b="0" baseline="-2500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1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10603" name="Text Box 11"/>
            <p:cNvSpPr txBox="1">
              <a:spLocks noChangeArrowheads="1"/>
            </p:cNvSpPr>
            <p:nvPr/>
          </p:nvSpPr>
          <p:spPr bwMode="auto">
            <a:xfrm>
              <a:off x="2971" y="6538"/>
              <a:ext cx="317" cy="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en-US" altLang="zh-CN" sz="2400" b="0" i="1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O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10604" name="Text Box 12"/>
            <p:cNvSpPr txBox="1">
              <a:spLocks noChangeArrowheads="1"/>
            </p:cNvSpPr>
            <p:nvPr/>
          </p:nvSpPr>
          <p:spPr bwMode="auto">
            <a:xfrm>
              <a:off x="3511" y="8943"/>
              <a:ext cx="1024" cy="4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spcBef>
                  <a:spcPct val="0"/>
                </a:spcBef>
              </a:pPr>
              <a:r>
                <a:rPr lang="zh-CN" altLang="en-US" sz="2400" b="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图</a:t>
              </a:r>
              <a:r>
                <a:rPr lang="en-US" altLang="zh-CN" sz="2400" b="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11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grpSp>
          <p:nvGrpSpPr>
            <p:cNvPr id="110605" name="Group 13"/>
            <p:cNvGrpSpPr>
              <a:grpSpLocks/>
            </p:cNvGrpSpPr>
            <p:nvPr/>
          </p:nvGrpSpPr>
          <p:grpSpPr bwMode="auto">
            <a:xfrm>
              <a:off x="2832" y="5255"/>
              <a:ext cx="3759" cy="3612"/>
              <a:chOff x="2832" y="5255"/>
              <a:chExt cx="3759" cy="3612"/>
            </a:xfrm>
          </p:grpSpPr>
          <p:sp>
            <p:nvSpPr>
              <p:cNvPr id="110606" name="Text Box 14"/>
              <p:cNvSpPr txBox="1">
                <a:spLocks noChangeArrowheads="1"/>
              </p:cNvSpPr>
              <p:nvPr/>
            </p:nvSpPr>
            <p:spPr bwMode="auto">
              <a:xfrm>
                <a:off x="6275" y="6613"/>
                <a:ext cx="316" cy="4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pPr algn="just">
                  <a:spcBef>
                    <a:spcPct val="0"/>
                  </a:spcBef>
                </a:pPr>
                <a:r>
                  <a:rPr lang="en-US" altLang="zh-CN" sz="2400" b="0" i="1">
                    <a:solidFill>
                      <a:srgbClr val="660066"/>
                    </a:solidFill>
                    <a:latin typeface="Times New Roman" pitchFamily="18" charset="0"/>
                    <a:ea typeface="宋体" pitchFamily="2" charset="-122"/>
                  </a:rPr>
                  <a:t>x</a:t>
                </a:r>
                <a:endParaRPr lang="en-US" altLang="zh-CN" sz="2800" b="0">
                  <a:solidFill>
                    <a:srgbClr val="660066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grpSp>
            <p:nvGrpSpPr>
              <p:cNvPr id="110607" name="Group 15"/>
              <p:cNvGrpSpPr>
                <a:grpSpLocks/>
              </p:cNvGrpSpPr>
              <p:nvPr/>
            </p:nvGrpSpPr>
            <p:grpSpPr bwMode="auto">
              <a:xfrm>
                <a:off x="2832" y="5255"/>
                <a:ext cx="3755" cy="3612"/>
                <a:chOff x="2832" y="5255"/>
                <a:chExt cx="3755" cy="3612"/>
              </a:xfrm>
            </p:grpSpPr>
            <p:sp>
              <p:nvSpPr>
                <p:cNvPr id="110608" name="Line 16"/>
                <p:cNvSpPr>
                  <a:spLocks noChangeShapeType="1"/>
                </p:cNvSpPr>
                <p:nvPr/>
              </p:nvSpPr>
              <p:spPr bwMode="auto">
                <a:xfrm flipV="1">
                  <a:off x="3420" y="5255"/>
                  <a:ext cx="0" cy="3612"/>
                </a:xfrm>
                <a:prstGeom prst="line">
                  <a:avLst/>
                </a:prstGeom>
                <a:noFill/>
                <a:ln w="1587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10609" name="Group 17"/>
                <p:cNvGrpSpPr>
                  <a:grpSpLocks/>
                </p:cNvGrpSpPr>
                <p:nvPr/>
              </p:nvGrpSpPr>
              <p:grpSpPr bwMode="auto">
                <a:xfrm>
                  <a:off x="2832" y="5526"/>
                  <a:ext cx="3755" cy="3128"/>
                  <a:chOff x="2832" y="5526"/>
                  <a:chExt cx="3755" cy="3128"/>
                </a:xfrm>
              </p:grpSpPr>
              <p:sp>
                <p:nvSpPr>
                  <p:cNvPr id="110610" name="Text Box 1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251" y="7958"/>
                    <a:ext cx="1085" cy="43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algn="just">
                      <a:spcBef>
                        <a:spcPct val="0"/>
                      </a:spcBef>
                    </a:pPr>
                    <a:r>
                      <a:rPr lang="en-US" altLang="zh-CN" sz="1800" b="0" i="1">
                        <a:solidFill>
                          <a:srgbClr val="660066"/>
                        </a:solidFill>
                        <a:latin typeface="Times New Roman" pitchFamily="18" charset="0"/>
                        <a:ea typeface="宋体" pitchFamily="2" charset="-122"/>
                      </a:rPr>
                      <a:t>C</a:t>
                    </a:r>
                    <a:endParaRPr lang="en-US" altLang="zh-CN" sz="2800" b="0">
                      <a:solidFill>
                        <a:srgbClr val="660066"/>
                      </a:solidFill>
                      <a:latin typeface="Times New Roman" pitchFamily="18" charset="0"/>
                      <a:ea typeface="楷体_GB2312" pitchFamily="49" charset="-122"/>
                    </a:endParaRPr>
                  </a:p>
                </p:txBody>
              </p:sp>
              <p:sp>
                <p:nvSpPr>
                  <p:cNvPr id="110611" name="Text 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983" y="7100"/>
                    <a:ext cx="1143" cy="431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0" tIns="0" rIns="0" bIns="0"/>
                  <a:lstStyle/>
                  <a:p>
                    <a:pPr algn="just">
                      <a:spcBef>
                        <a:spcPct val="0"/>
                      </a:spcBef>
                    </a:pPr>
                    <a:r>
                      <a:rPr lang="en-US" altLang="zh-CN" sz="1800" b="0" i="1">
                        <a:solidFill>
                          <a:srgbClr val="660066"/>
                        </a:solidFill>
                        <a:latin typeface="Times New Roman" pitchFamily="18" charset="0"/>
                        <a:ea typeface="宋体" pitchFamily="2" charset="-122"/>
                      </a:rPr>
                      <a:t>A</a:t>
                    </a:r>
                    <a:r>
                      <a:rPr lang="zh-CN" altLang="en-US" sz="1800" b="0">
                        <a:solidFill>
                          <a:srgbClr val="660066"/>
                        </a:solidFill>
                        <a:latin typeface="Times New Roman" pitchFamily="18" charset="0"/>
                        <a:ea typeface="宋体" pitchFamily="2" charset="-122"/>
                      </a:rPr>
                      <a:t>（</a:t>
                    </a:r>
                    <a:r>
                      <a:rPr lang="en-US" altLang="zh-CN" sz="1800" b="0">
                        <a:solidFill>
                          <a:srgbClr val="660066"/>
                        </a:solidFill>
                        <a:latin typeface="Times New Roman" pitchFamily="18" charset="0"/>
                        <a:ea typeface="宋体" pitchFamily="2" charset="-122"/>
                      </a:rPr>
                      <a:t>4,0</a:t>
                    </a:r>
                    <a:r>
                      <a:rPr lang="zh-CN" altLang="en-US" sz="1800" b="0">
                        <a:solidFill>
                          <a:srgbClr val="660066"/>
                        </a:solidFill>
                        <a:latin typeface="Times New Roman" pitchFamily="18" charset="0"/>
                        <a:ea typeface="宋体" pitchFamily="2" charset="-122"/>
                      </a:rPr>
                      <a:t>）</a:t>
                    </a:r>
                    <a:endParaRPr lang="zh-CN" altLang="en-US" sz="2800" b="0">
                      <a:solidFill>
                        <a:srgbClr val="660066"/>
                      </a:solidFill>
                      <a:latin typeface="Times New Roman" pitchFamily="18" charset="0"/>
                      <a:ea typeface="楷体_GB2312" pitchFamily="49" charset="-122"/>
                    </a:endParaRPr>
                  </a:p>
                </p:txBody>
              </p:sp>
              <p:grpSp>
                <p:nvGrpSpPr>
                  <p:cNvPr id="110612" name="Group 20"/>
                  <p:cNvGrpSpPr>
                    <a:grpSpLocks/>
                  </p:cNvGrpSpPr>
                  <p:nvPr/>
                </p:nvGrpSpPr>
                <p:grpSpPr bwMode="auto">
                  <a:xfrm>
                    <a:off x="2832" y="5526"/>
                    <a:ext cx="3755" cy="3128"/>
                    <a:chOff x="2832" y="5526"/>
                    <a:chExt cx="3755" cy="3128"/>
                  </a:xfrm>
                </p:grpSpPr>
                <p:sp>
                  <p:nvSpPr>
                    <p:cNvPr id="110613" name="Line 21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771" y="5526"/>
                      <a:ext cx="2191" cy="3128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0614" name="Oval 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649" y="5934"/>
                      <a:ext cx="86" cy="86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0615" name="Line 2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832" y="7021"/>
                      <a:ext cx="3755" cy="1"/>
                    </a:xfrm>
                    <a:prstGeom prst="line">
                      <a:avLst/>
                    </a:prstGeom>
                    <a:noFill/>
                    <a:ln w="15875">
                      <a:solidFill>
                        <a:srgbClr val="000000"/>
                      </a:solidFill>
                      <a:round/>
                      <a:headEnd/>
                      <a:tailEnd type="triangle" w="med" len="med"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0616" name="Line 2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284" y="5594"/>
                      <a:ext cx="956" cy="3057"/>
                    </a:xfrm>
                    <a:prstGeom prst="line">
                      <a:avLst/>
                    </a:pr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0617" name="Oval 2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53" y="7023"/>
                      <a:ext cx="86" cy="86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10618" name="Oval 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084" y="8108"/>
                      <a:ext cx="85" cy="86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110619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5805" y="5662"/>
                  <a:ext cx="313" cy="4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lang="en-US" altLang="zh-CN" sz="2000" b="0">
                      <a:solidFill>
                        <a:srgbClr val="660066"/>
                      </a:solidFill>
                      <a:latin typeface="Times New Roman" pitchFamily="18" charset="0"/>
                      <a:ea typeface="宋体" pitchFamily="2" charset="-122"/>
                    </a:rPr>
                    <a:t>P</a:t>
                  </a:r>
                  <a:endParaRPr lang="en-US" altLang="zh-CN" sz="2800" b="0">
                    <a:solidFill>
                      <a:srgbClr val="660066"/>
                    </a:solidFill>
                    <a:latin typeface="Times New Roman" pitchFamily="18" charset="0"/>
                    <a:ea typeface="楷体_GB2312" pitchFamily="49" charset="-122"/>
                  </a:endParaRPr>
                </a:p>
              </p:txBody>
            </p:sp>
          </p:grpSp>
        </p:grpSp>
      </p:grpSp>
      <p:sp>
        <p:nvSpPr>
          <p:cNvPr id="110620" name="Line 28"/>
          <p:cNvSpPr>
            <a:spLocks noChangeShapeType="1"/>
          </p:cNvSpPr>
          <p:nvPr/>
        </p:nvSpPr>
        <p:spPr bwMode="auto">
          <a:xfrm flipV="1">
            <a:off x="7164388" y="3716338"/>
            <a:ext cx="0" cy="1728787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21" name="Line 29"/>
          <p:cNvSpPr>
            <a:spLocks noChangeShapeType="1"/>
          </p:cNvSpPr>
          <p:nvPr/>
        </p:nvSpPr>
        <p:spPr bwMode="auto">
          <a:xfrm>
            <a:off x="2843213" y="3357563"/>
            <a:ext cx="0" cy="1439862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22" name="Line 30"/>
          <p:cNvSpPr>
            <a:spLocks noChangeShapeType="1"/>
          </p:cNvSpPr>
          <p:nvPr/>
        </p:nvSpPr>
        <p:spPr bwMode="auto">
          <a:xfrm>
            <a:off x="2771775" y="3357563"/>
            <a:ext cx="0" cy="714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23" name="Line 31"/>
          <p:cNvSpPr>
            <a:spLocks noChangeShapeType="1"/>
          </p:cNvSpPr>
          <p:nvPr/>
        </p:nvSpPr>
        <p:spPr bwMode="auto">
          <a:xfrm>
            <a:off x="2771775" y="3429000"/>
            <a:ext cx="73025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24" name="Line 32"/>
          <p:cNvSpPr>
            <a:spLocks noChangeShapeType="1"/>
          </p:cNvSpPr>
          <p:nvPr/>
        </p:nvSpPr>
        <p:spPr bwMode="auto">
          <a:xfrm>
            <a:off x="4859338" y="1989138"/>
            <a:ext cx="0" cy="1295400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25" name="Line 33"/>
          <p:cNvSpPr>
            <a:spLocks noChangeShapeType="1"/>
          </p:cNvSpPr>
          <p:nvPr/>
        </p:nvSpPr>
        <p:spPr bwMode="auto">
          <a:xfrm>
            <a:off x="4859338" y="3213100"/>
            <a:ext cx="142875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26" name="Line 34"/>
          <p:cNvSpPr>
            <a:spLocks noChangeShapeType="1"/>
          </p:cNvSpPr>
          <p:nvPr/>
        </p:nvSpPr>
        <p:spPr bwMode="auto">
          <a:xfrm>
            <a:off x="4932363" y="3213100"/>
            <a:ext cx="0" cy="7143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27" name="Text Box 35"/>
          <p:cNvSpPr txBox="1">
            <a:spLocks noChangeArrowheads="1"/>
          </p:cNvSpPr>
          <p:nvPr/>
        </p:nvSpPr>
        <p:spPr bwMode="auto">
          <a:xfrm>
            <a:off x="5148263" y="1628775"/>
            <a:ext cx="669925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rPr>
              <a:t>(6,3)</a:t>
            </a:r>
          </a:p>
        </p:txBody>
      </p:sp>
      <p:sp>
        <p:nvSpPr>
          <p:cNvPr id="110628" name="Text Box 36"/>
          <p:cNvSpPr txBox="1">
            <a:spLocks noChangeArrowheads="1"/>
          </p:cNvSpPr>
          <p:nvPr/>
        </p:nvSpPr>
        <p:spPr bwMode="auto">
          <a:xfrm>
            <a:off x="3132138" y="4437063"/>
            <a:ext cx="113665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0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rPr>
              <a:t>(2,-3)</a:t>
            </a:r>
          </a:p>
        </p:txBody>
      </p:sp>
      <p:sp>
        <p:nvSpPr>
          <p:cNvPr id="110629" name="Line 37"/>
          <p:cNvSpPr>
            <a:spLocks noChangeShapeType="1"/>
          </p:cNvSpPr>
          <p:nvPr/>
        </p:nvSpPr>
        <p:spPr bwMode="auto">
          <a:xfrm flipV="1">
            <a:off x="2339975" y="1989138"/>
            <a:ext cx="2447925" cy="1295400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30" name="Freeform 38"/>
          <p:cNvSpPr>
            <a:spLocks/>
          </p:cNvSpPr>
          <p:nvPr/>
        </p:nvSpPr>
        <p:spPr bwMode="auto">
          <a:xfrm>
            <a:off x="2339975" y="1989138"/>
            <a:ext cx="2447925" cy="1295400"/>
          </a:xfrm>
          <a:custGeom>
            <a:avLst/>
            <a:gdLst/>
            <a:ahLst/>
            <a:cxnLst>
              <a:cxn ang="0">
                <a:pos x="0" y="816"/>
              </a:cxn>
              <a:cxn ang="0">
                <a:pos x="952" y="816"/>
              </a:cxn>
              <a:cxn ang="0">
                <a:pos x="1542" y="0"/>
              </a:cxn>
              <a:cxn ang="0">
                <a:pos x="0" y="816"/>
              </a:cxn>
            </a:cxnLst>
            <a:rect l="0" t="0" r="r" b="b"/>
            <a:pathLst>
              <a:path w="1542" h="816">
                <a:moveTo>
                  <a:pt x="0" y="816"/>
                </a:moveTo>
                <a:lnTo>
                  <a:pt x="952" y="816"/>
                </a:lnTo>
                <a:lnTo>
                  <a:pt x="1542" y="0"/>
                </a:lnTo>
                <a:lnTo>
                  <a:pt x="0" y="816"/>
                </a:lnTo>
                <a:close/>
              </a:path>
            </a:pathLst>
          </a:custGeom>
          <a:solidFill>
            <a:srgbClr val="00CCFF"/>
          </a:soli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110632" name="Picture 40" descr="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110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0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0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10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0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10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106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110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2000"/>
                                        <p:tgtEl>
                                          <p:spTgt spid="110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21" grpId="0" animBg="1"/>
      <p:bldP spid="110622" grpId="0" animBg="1"/>
      <p:bldP spid="110623" grpId="0" animBg="1"/>
      <p:bldP spid="110624" grpId="0" animBg="1"/>
      <p:bldP spid="110625" grpId="0" animBg="1"/>
      <p:bldP spid="110626" grpId="0" animBg="1"/>
      <p:bldP spid="110627" grpId="0"/>
      <p:bldP spid="110628" grpId="0"/>
      <p:bldP spid="110629" grpId="0" animBg="1"/>
      <p:bldP spid="1106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61" name="Picture 45" descr="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</p:spPr>
      </p:pic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611188" y="476250"/>
            <a:ext cx="6889750" cy="5715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解：（</a:t>
            </a:r>
            <a:r>
              <a:rPr lang="en-US" altLang="zh-CN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）由         ，令      ，得</a:t>
            </a: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      </a:t>
            </a: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（</a:t>
            </a:r>
            <a:r>
              <a:rPr lang="en-US" altLang="zh-CN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）设直线   的解析表达式为          ，</a:t>
            </a: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由图象知：</a:t>
            </a: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            </a:t>
            </a: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                   直线的解析表达式为</a:t>
            </a: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</a:t>
            </a: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（</a:t>
            </a:r>
            <a:r>
              <a:rPr lang="en-US" altLang="zh-CN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）由             解得</a:t>
            </a:r>
          </a:p>
          <a:p>
            <a:pPr>
              <a:lnSpc>
                <a:spcPct val="140000"/>
              </a:lnSpc>
              <a:spcBef>
                <a:spcPct val="0"/>
              </a:spcBef>
            </a:pPr>
            <a:endParaRPr lang="zh-CN" altLang="en-US" sz="2400" b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</a:t>
            </a: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    （</a:t>
            </a:r>
            <a:r>
              <a:rPr lang="en-US" altLang="zh-CN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2400" b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）</a:t>
            </a:r>
          </a:p>
        </p:txBody>
      </p:sp>
      <p:sp>
        <p:nvSpPr>
          <p:cNvPr id="111619" name="Rectangle 3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20" name="Object 4"/>
          <p:cNvGraphicFramePr>
            <a:graphicFrameLocks noChangeAspect="1"/>
          </p:cNvGraphicFramePr>
          <p:nvPr/>
        </p:nvGraphicFramePr>
        <p:xfrm>
          <a:off x="2484438" y="620713"/>
          <a:ext cx="1511300" cy="417512"/>
        </p:xfrm>
        <a:graphic>
          <a:graphicData uri="http://schemas.openxmlformats.org/presentationml/2006/ole">
            <p:oleObj spid="_x0000_s111620" r:id="rId4" imgW="723586" imgH="203112" progId="Equation.DSMT4">
              <p:embed/>
            </p:oleObj>
          </a:graphicData>
        </a:graphic>
      </p:graphicFrame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22" name="Object 6"/>
          <p:cNvGraphicFramePr>
            <a:graphicFrameLocks noChangeAspect="1"/>
          </p:cNvGraphicFramePr>
          <p:nvPr/>
        </p:nvGraphicFramePr>
        <p:xfrm>
          <a:off x="4500563" y="620713"/>
          <a:ext cx="719137" cy="407987"/>
        </p:xfrm>
        <a:graphic>
          <a:graphicData uri="http://schemas.openxmlformats.org/presentationml/2006/ole">
            <p:oleObj spid="_x0000_s111622" r:id="rId5" imgW="355292" imgH="203024" progId="Equation.DSMT4">
              <p:embed/>
            </p:oleObj>
          </a:graphicData>
        </a:graphic>
      </p:graphicFrame>
      <p:sp>
        <p:nvSpPr>
          <p:cNvPr id="111623" name="Rectangle 7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24" name="Object 8"/>
          <p:cNvGraphicFramePr>
            <a:graphicFrameLocks noChangeAspect="1"/>
          </p:cNvGraphicFramePr>
          <p:nvPr/>
        </p:nvGraphicFramePr>
        <p:xfrm>
          <a:off x="6011863" y="692150"/>
          <a:ext cx="1368425" cy="346075"/>
        </p:xfrm>
        <a:graphic>
          <a:graphicData uri="http://schemas.openxmlformats.org/presentationml/2006/ole">
            <p:oleObj spid="_x0000_s111624" r:id="rId6" imgW="710891" imgH="177723" progId="Equation.DSMT4">
              <p:embed/>
            </p:oleObj>
          </a:graphicData>
        </a:graphic>
      </p:graphicFrame>
      <p:sp>
        <p:nvSpPr>
          <p:cNvPr id="111625" name="Rectangle 9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26" name="Object 10"/>
          <p:cNvGraphicFramePr>
            <a:graphicFrameLocks noChangeAspect="1"/>
          </p:cNvGraphicFramePr>
          <p:nvPr/>
        </p:nvGraphicFramePr>
        <p:xfrm>
          <a:off x="2051050" y="1125538"/>
          <a:ext cx="1079500" cy="450850"/>
        </p:xfrm>
        <a:graphic>
          <a:graphicData uri="http://schemas.openxmlformats.org/presentationml/2006/ole">
            <p:oleObj spid="_x0000_s111626" r:id="rId7" imgW="444114" imgH="177646" progId="Equation.DSMT4">
              <p:embed/>
            </p:oleObj>
          </a:graphicData>
        </a:graphic>
      </p:graphicFrame>
      <p:sp>
        <p:nvSpPr>
          <p:cNvPr id="111627" name="Rectangle 11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28" name="Object 12"/>
          <p:cNvGraphicFramePr>
            <a:graphicFrameLocks noChangeAspect="1"/>
          </p:cNvGraphicFramePr>
          <p:nvPr/>
        </p:nvGraphicFramePr>
        <p:xfrm>
          <a:off x="3348038" y="1176338"/>
          <a:ext cx="1152525" cy="411162"/>
        </p:xfrm>
        <a:graphic>
          <a:graphicData uri="http://schemas.openxmlformats.org/presentationml/2006/ole">
            <p:oleObj spid="_x0000_s111628" r:id="rId8" imgW="558558" imgH="203112" progId="Equation.DSMT4">
              <p:embed/>
            </p:oleObj>
          </a:graphicData>
        </a:graphic>
      </p:graphicFrame>
      <p:sp>
        <p:nvSpPr>
          <p:cNvPr id="111629" name="Rectangle 13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30" name="Object 14"/>
          <p:cNvGraphicFramePr>
            <a:graphicFrameLocks noChangeAspect="1"/>
          </p:cNvGraphicFramePr>
          <p:nvPr/>
        </p:nvGraphicFramePr>
        <p:xfrm>
          <a:off x="3059113" y="1628775"/>
          <a:ext cx="273050" cy="504825"/>
        </p:xfrm>
        <a:graphic>
          <a:graphicData uri="http://schemas.openxmlformats.org/presentationml/2006/ole">
            <p:oleObj spid="_x0000_s111630" r:id="rId9" imgW="126890" imgH="228402" progId="Equation.DSMT4">
              <p:embed/>
            </p:oleObj>
          </a:graphicData>
        </a:graphic>
      </p:graphicFrame>
      <p:sp>
        <p:nvSpPr>
          <p:cNvPr id="111631" name="Rectangle 15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32" name="Object 16"/>
          <p:cNvGraphicFramePr>
            <a:graphicFrameLocks noChangeAspect="1"/>
          </p:cNvGraphicFramePr>
          <p:nvPr/>
        </p:nvGraphicFramePr>
        <p:xfrm>
          <a:off x="5651500" y="1628775"/>
          <a:ext cx="1439863" cy="450850"/>
        </p:xfrm>
        <a:graphic>
          <a:graphicData uri="http://schemas.openxmlformats.org/presentationml/2006/ole">
            <p:oleObj spid="_x0000_s111632" r:id="rId10" imgW="634725" imgH="203112" progId="Equation.DSMT4">
              <p:embed/>
            </p:oleObj>
          </a:graphicData>
        </a:graphic>
      </p:graphicFrame>
      <p:sp>
        <p:nvSpPr>
          <p:cNvPr id="111633" name="Rectangle 17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34" name="Object 18"/>
          <p:cNvGraphicFramePr>
            <a:graphicFrameLocks noChangeAspect="1"/>
          </p:cNvGraphicFramePr>
          <p:nvPr/>
        </p:nvGraphicFramePr>
        <p:xfrm>
          <a:off x="2195513" y="2205038"/>
          <a:ext cx="719137" cy="368300"/>
        </p:xfrm>
        <a:graphic>
          <a:graphicData uri="http://schemas.openxmlformats.org/presentationml/2006/ole">
            <p:oleObj spid="_x0000_s111634" r:id="rId11" imgW="355138" imgH="177569" progId="Equation.DSMT4">
              <p:embed/>
            </p:oleObj>
          </a:graphicData>
        </a:graphic>
      </p:graphicFrame>
      <p:sp>
        <p:nvSpPr>
          <p:cNvPr id="111635" name="Rectangle 19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36" name="Object 20"/>
          <p:cNvGraphicFramePr>
            <a:graphicFrameLocks noChangeAspect="1"/>
          </p:cNvGraphicFramePr>
          <p:nvPr/>
        </p:nvGraphicFramePr>
        <p:xfrm>
          <a:off x="3059113" y="2205038"/>
          <a:ext cx="719137" cy="407987"/>
        </p:xfrm>
        <a:graphic>
          <a:graphicData uri="http://schemas.openxmlformats.org/presentationml/2006/ole">
            <p:oleObj spid="_x0000_s111636" r:id="rId12" imgW="355292" imgH="203024" progId="Equation.DSMT4">
              <p:embed/>
            </p:oleObj>
          </a:graphicData>
        </a:graphic>
      </p:graphicFrame>
      <p:sp>
        <p:nvSpPr>
          <p:cNvPr id="111637" name="Rectangle 21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38" name="Object 22"/>
          <p:cNvGraphicFramePr>
            <a:graphicFrameLocks noChangeAspect="1"/>
          </p:cNvGraphicFramePr>
          <p:nvPr/>
        </p:nvGraphicFramePr>
        <p:xfrm>
          <a:off x="4067175" y="2133600"/>
          <a:ext cx="792163" cy="417513"/>
        </p:xfrm>
        <a:graphic>
          <a:graphicData uri="http://schemas.openxmlformats.org/presentationml/2006/ole">
            <p:oleObj spid="_x0000_s111638" r:id="rId13" imgW="342603" imgH="177646" progId="Equation.DSMT4">
              <p:embed/>
            </p:oleObj>
          </a:graphicData>
        </a:graphic>
      </p:graphicFrame>
      <p:sp>
        <p:nvSpPr>
          <p:cNvPr id="111639" name="Rectangle 23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40" name="Object 24"/>
          <p:cNvGraphicFramePr>
            <a:graphicFrameLocks noChangeAspect="1"/>
          </p:cNvGraphicFramePr>
          <p:nvPr/>
        </p:nvGraphicFramePr>
        <p:xfrm>
          <a:off x="5219700" y="1916113"/>
          <a:ext cx="935038" cy="738187"/>
        </p:xfrm>
        <a:graphic>
          <a:graphicData uri="http://schemas.openxmlformats.org/presentationml/2006/ole">
            <p:oleObj spid="_x0000_s111640" r:id="rId14" imgW="495085" imgH="393529" progId="Equation.DSMT4">
              <p:embed/>
            </p:oleObj>
          </a:graphicData>
        </a:graphic>
      </p:graphicFrame>
      <p:sp>
        <p:nvSpPr>
          <p:cNvPr id="111641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42" name="Object 26"/>
          <p:cNvGraphicFramePr>
            <a:graphicFrameLocks noChangeAspect="1"/>
          </p:cNvGraphicFramePr>
          <p:nvPr/>
        </p:nvGraphicFramePr>
        <p:xfrm>
          <a:off x="755650" y="2924175"/>
          <a:ext cx="1800225" cy="1055688"/>
        </p:xfrm>
        <a:graphic>
          <a:graphicData uri="http://schemas.openxmlformats.org/presentationml/2006/ole">
            <p:oleObj spid="_x0000_s111642" r:id="rId15" imgW="1002865" imgH="634725" progId="Equation.DSMT4">
              <p:embed/>
            </p:oleObj>
          </a:graphicData>
        </a:graphic>
      </p:graphicFrame>
      <p:sp>
        <p:nvSpPr>
          <p:cNvPr id="111643" name="Rectangle 27"/>
          <p:cNvSpPr>
            <a:spLocks noChangeArrowheads="1"/>
          </p:cNvSpPr>
          <p:nvPr/>
        </p:nvSpPr>
        <p:spPr bwMode="auto">
          <a:xfrm>
            <a:off x="0" y="310991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44" name="Object 28"/>
          <p:cNvGraphicFramePr>
            <a:graphicFrameLocks noChangeAspect="1"/>
          </p:cNvGraphicFramePr>
          <p:nvPr/>
        </p:nvGraphicFramePr>
        <p:xfrm>
          <a:off x="2771775" y="2924175"/>
          <a:ext cx="1223963" cy="1047750"/>
        </p:xfrm>
        <a:graphic>
          <a:graphicData uri="http://schemas.openxmlformats.org/presentationml/2006/ole">
            <p:oleObj spid="_x0000_s111644" r:id="rId16" imgW="660113" imgH="634725" progId="Equation.DSMT4">
              <p:embed/>
            </p:oleObj>
          </a:graphicData>
        </a:graphic>
      </p:graphicFrame>
      <p:sp>
        <p:nvSpPr>
          <p:cNvPr id="111645" name="Rectangle 29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46" name="Object 30"/>
          <p:cNvGraphicFramePr>
            <a:graphicFrameLocks noChangeAspect="1"/>
          </p:cNvGraphicFramePr>
          <p:nvPr/>
        </p:nvGraphicFramePr>
        <p:xfrm>
          <a:off x="7019925" y="2997200"/>
          <a:ext cx="1512888" cy="849313"/>
        </p:xfrm>
        <a:graphic>
          <a:graphicData uri="http://schemas.openxmlformats.org/presentationml/2006/ole">
            <p:oleObj spid="_x0000_s111646" r:id="rId17" imgW="698197" imgH="393529" progId="Equation.DSMT4">
              <p:embed/>
            </p:oleObj>
          </a:graphicData>
        </a:graphic>
      </p:graphicFrame>
      <p:sp>
        <p:nvSpPr>
          <p:cNvPr id="111647" name="Rectangle 31"/>
          <p:cNvSpPr>
            <a:spLocks noChangeArrowheads="1"/>
          </p:cNvSpPr>
          <p:nvPr/>
        </p:nvSpPr>
        <p:spPr bwMode="auto">
          <a:xfrm>
            <a:off x="0" y="310991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48" name="Object 32"/>
          <p:cNvGraphicFramePr>
            <a:graphicFrameLocks noChangeAspect="1"/>
          </p:cNvGraphicFramePr>
          <p:nvPr/>
        </p:nvGraphicFramePr>
        <p:xfrm>
          <a:off x="2484438" y="4005263"/>
          <a:ext cx="1727200" cy="1150937"/>
        </p:xfrm>
        <a:graphic>
          <a:graphicData uri="http://schemas.openxmlformats.org/presentationml/2006/ole">
            <p:oleObj spid="_x0000_s111648" r:id="rId18" imgW="837836" imgH="634725" progId="Equation.DSMT4">
              <p:embed/>
            </p:oleObj>
          </a:graphicData>
        </a:graphic>
      </p:graphicFrame>
      <p:sp>
        <p:nvSpPr>
          <p:cNvPr id="111649" name="Rectangle 3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50" name="Object 34"/>
          <p:cNvGraphicFramePr>
            <a:graphicFrameLocks noChangeAspect="1"/>
          </p:cNvGraphicFramePr>
          <p:nvPr/>
        </p:nvGraphicFramePr>
        <p:xfrm>
          <a:off x="5219700" y="4005263"/>
          <a:ext cx="1225550" cy="879475"/>
        </p:xfrm>
        <a:graphic>
          <a:graphicData uri="http://schemas.openxmlformats.org/presentationml/2006/ole">
            <p:oleObj spid="_x0000_s111650" r:id="rId19" imgW="558800" imgH="457200" progId="Equation.DSMT4">
              <p:embed/>
            </p:oleObj>
          </a:graphicData>
        </a:graphic>
      </p:graphicFrame>
      <p:sp>
        <p:nvSpPr>
          <p:cNvPr id="111651" name="Rectangle 35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52" name="Object 36"/>
          <p:cNvGraphicFramePr>
            <a:graphicFrameLocks noChangeAspect="1"/>
          </p:cNvGraphicFramePr>
          <p:nvPr/>
        </p:nvGraphicFramePr>
        <p:xfrm>
          <a:off x="6516688" y="4221163"/>
          <a:ext cx="1439862" cy="414337"/>
        </p:xfrm>
        <a:graphic>
          <a:graphicData uri="http://schemas.openxmlformats.org/presentationml/2006/ole">
            <p:oleObj spid="_x0000_s111652" r:id="rId20" imgW="698197" imgH="203112" progId="Equation.DSMT4">
              <p:embed/>
            </p:oleObj>
          </a:graphicData>
        </a:graphic>
      </p:graphicFrame>
      <p:sp>
        <p:nvSpPr>
          <p:cNvPr id="111653" name="Rectangle 37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54" name="Object 38"/>
          <p:cNvGraphicFramePr>
            <a:graphicFrameLocks noChangeAspect="1"/>
          </p:cNvGraphicFramePr>
          <p:nvPr/>
        </p:nvGraphicFramePr>
        <p:xfrm>
          <a:off x="900113" y="5319713"/>
          <a:ext cx="1511300" cy="404812"/>
        </p:xfrm>
        <a:graphic>
          <a:graphicData uri="http://schemas.openxmlformats.org/presentationml/2006/ole">
            <p:oleObj spid="_x0000_s111654" r:id="rId21" imgW="609336" imgH="177723" progId="Equation.DSMT4">
              <p:embed/>
            </p:oleObj>
          </a:graphicData>
        </a:graphic>
      </p:graphicFrame>
      <p:sp>
        <p:nvSpPr>
          <p:cNvPr id="111655" name="Rectangle 39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56" name="Object 40"/>
          <p:cNvGraphicFramePr>
            <a:graphicFrameLocks noChangeAspect="1"/>
          </p:cNvGraphicFramePr>
          <p:nvPr/>
        </p:nvGraphicFramePr>
        <p:xfrm>
          <a:off x="2771775" y="5084763"/>
          <a:ext cx="3167063" cy="790575"/>
        </p:xfrm>
        <a:graphic>
          <a:graphicData uri="http://schemas.openxmlformats.org/presentationml/2006/ole">
            <p:oleObj spid="_x0000_s111656" r:id="rId22" imgW="1562100" imgH="393700" progId="Equation.DSMT4">
              <p:embed/>
            </p:oleObj>
          </a:graphicData>
        </a:graphic>
      </p:graphicFrame>
      <p:sp>
        <p:nvSpPr>
          <p:cNvPr id="111657" name="Rectangle 41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11658" name="Object 42"/>
          <p:cNvGraphicFramePr>
            <a:graphicFrameLocks noChangeAspect="1"/>
          </p:cNvGraphicFramePr>
          <p:nvPr/>
        </p:nvGraphicFramePr>
        <p:xfrm>
          <a:off x="2124075" y="5805488"/>
          <a:ext cx="1152525" cy="436562"/>
        </p:xfrm>
        <a:graphic>
          <a:graphicData uri="http://schemas.openxmlformats.org/presentationml/2006/ole">
            <p:oleObj spid="_x0000_s111658" r:id="rId23" imgW="431613" imgH="203112" progId="Equation.DSMT4">
              <p:embed/>
            </p:oleObj>
          </a:graphicData>
        </a:graphic>
      </p:graphicFrame>
      <p:sp>
        <p:nvSpPr>
          <p:cNvPr id="111660" name="AutoShape 44">
            <a:hlinkClick r:id="rId24" highlightClick="1"/>
          </p:cNvPr>
          <p:cNvSpPr>
            <a:spLocks noChangeArrowheads="1"/>
          </p:cNvSpPr>
          <p:nvPr/>
        </p:nvSpPr>
        <p:spPr bwMode="auto">
          <a:xfrm>
            <a:off x="8458200" y="6248400"/>
            <a:ext cx="457200" cy="533400"/>
          </a:xfrm>
          <a:prstGeom prst="actionButtonDocumen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ChangeArrowheads="1"/>
          </p:cNvSpPr>
          <p:nvPr/>
        </p:nvSpPr>
        <p:spPr bwMode="auto">
          <a:xfrm>
            <a:off x="539750" y="981075"/>
            <a:ext cx="7993063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600" b="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        </a:t>
            </a:r>
            <a:r>
              <a:rPr lang="zh-CN" altLang="en-US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在一个变化过程中，如果有两个变量</a:t>
            </a:r>
            <a:r>
              <a:rPr lang="en-US" altLang="zh-CN" sz="3600" i="1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x</a:t>
            </a:r>
            <a:r>
              <a:rPr lang="zh-CN" altLang="en-US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与</a:t>
            </a:r>
            <a:r>
              <a:rPr lang="en-US" altLang="zh-CN" sz="3600" i="1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y</a:t>
            </a:r>
            <a:r>
              <a:rPr lang="zh-CN" altLang="en-US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，并且对于</a:t>
            </a:r>
            <a:r>
              <a:rPr lang="en-US" altLang="zh-CN" sz="3600" i="1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x</a:t>
            </a:r>
            <a:r>
              <a:rPr lang="zh-CN" altLang="en-US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的每一个确定的值，</a:t>
            </a:r>
            <a:r>
              <a:rPr lang="en-US" altLang="zh-CN" sz="3600" i="1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y</a:t>
            </a:r>
            <a:r>
              <a:rPr lang="zh-CN" altLang="en-US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都有</a:t>
            </a:r>
            <a:r>
              <a:rPr lang="en-US" altLang="zh-CN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______</a:t>
            </a:r>
            <a:r>
              <a:rPr lang="zh-CN" altLang="en-US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确定的值与其对应，那么我们就说</a:t>
            </a:r>
            <a:r>
              <a:rPr lang="en-US" altLang="zh-CN" sz="3600" i="1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x</a:t>
            </a:r>
            <a:r>
              <a:rPr lang="zh-CN" altLang="en-US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是</a:t>
            </a:r>
            <a:r>
              <a:rPr lang="en-US" altLang="zh-CN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_______ </a:t>
            </a:r>
            <a:r>
              <a:rPr lang="zh-CN" altLang="en-US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，</a:t>
            </a:r>
            <a:r>
              <a:rPr lang="en-US" altLang="zh-CN" sz="3600" i="1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y</a:t>
            </a:r>
            <a:r>
              <a:rPr lang="zh-CN" altLang="en-US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是</a:t>
            </a:r>
            <a:r>
              <a:rPr lang="en-US" altLang="zh-CN" sz="3600" i="1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x</a:t>
            </a:r>
            <a:r>
              <a:rPr lang="zh-CN" altLang="en-US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的</a:t>
            </a:r>
            <a:r>
              <a:rPr lang="en-US" altLang="zh-CN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_______</a:t>
            </a:r>
            <a:r>
              <a:rPr lang="zh-CN" altLang="en-US" sz="360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。</a:t>
            </a:r>
          </a:p>
          <a:p>
            <a:pPr>
              <a:spcBef>
                <a:spcPct val="0"/>
              </a:spcBef>
            </a:pPr>
            <a:r>
              <a:rPr lang="zh-CN" altLang="en-US" sz="3600" b="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        </a:t>
            </a:r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395288" y="333375"/>
            <a:ext cx="2641600" cy="588963"/>
          </a:xfrm>
          <a:prstGeom prst="rect">
            <a:avLst/>
          </a:prstGeom>
          <a:solidFill>
            <a:srgbClr val="F3FBA3"/>
          </a:solidFill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>
                <a:latin typeface="Times New Roman" pitchFamily="18" charset="0"/>
                <a:ea typeface="宋体" pitchFamily="2" charset="-122"/>
              </a:rPr>
              <a:t>函数的概念：</a:t>
            </a:r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2717800" y="2057400"/>
            <a:ext cx="124460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唯 一</a:t>
            </a:r>
          </a:p>
        </p:txBody>
      </p:sp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4083050" y="2590800"/>
            <a:ext cx="15557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自变量</a:t>
            </a:r>
          </a:p>
        </p:txBody>
      </p:sp>
      <p:sp>
        <p:nvSpPr>
          <p:cNvPr id="96262" name="Rectangle 6"/>
          <p:cNvSpPr>
            <a:spLocks noChangeArrowheads="1"/>
          </p:cNvSpPr>
          <p:nvPr/>
        </p:nvSpPr>
        <p:spPr bwMode="auto">
          <a:xfrm>
            <a:off x="838200" y="3124200"/>
            <a:ext cx="10985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函数</a:t>
            </a:r>
          </a:p>
        </p:txBody>
      </p:sp>
      <p:sp>
        <p:nvSpPr>
          <p:cNvPr id="96263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96264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10600" y="6096000"/>
            <a:ext cx="381000" cy="381000"/>
          </a:xfrm>
          <a:prstGeom prst="actionButtonForwardNex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96260" grpId="0"/>
      <p:bldP spid="96261" grpId="0"/>
      <p:bldP spid="9626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ChangeArrowheads="1"/>
          </p:cNvSpPr>
          <p:nvPr/>
        </p:nvSpPr>
        <p:spPr bwMode="auto">
          <a:xfrm>
            <a:off x="4005263" y="65881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endParaRPr lang="en-US" sz="3600" baseline="30000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228600" y="1143000"/>
            <a:ext cx="822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求出下列函数中自变量的取值范围。</a:t>
            </a:r>
          </a:p>
        </p:txBody>
      </p:sp>
      <p:grpSp>
        <p:nvGrpSpPr>
          <p:cNvPr id="97308" name="Group 28"/>
          <p:cNvGrpSpPr>
            <a:grpSpLocks/>
          </p:cNvGrpSpPr>
          <p:nvPr/>
        </p:nvGrpSpPr>
        <p:grpSpPr bwMode="auto">
          <a:xfrm>
            <a:off x="0" y="1905000"/>
            <a:ext cx="3429000" cy="722313"/>
            <a:chOff x="0" y="1200"/>
            <a:chExt cx="2160" cy="455"/>
          </a:xfrm>
        </p:grpSpPr>
        <p:sp>
          <p:nvSpPr>
            <p:cNvPr id="97285" name="Text Box 5"/>
            <p:cNvSpPr txBox="1">
              <a:spLocks noChangeArrowheads="1"/>
            </p:cNvSpPr>
            <p:nvPr/>
          </p:nvSpPr>
          <p:spPr bwMode="auto">
            <a:xfrm>
              <a:off x="0" y="1290"/>
              <a:ext cx="216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（</a:t>
              </a:r>
              <a:r>
                <a:rPr lang="en-US" altLang="zh-CN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1</a:t>
              </a:r>
              <a:r>
                <a:rPr lang="zh-CN" altLang="en-US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）</a:t>
              </a:r>
            </a:p>
          </p:txBody>
        </p:sp>
        <p:graphicFrame>
          <p:nvGraphicFramePr>
            <p:cNvPr id="97286" name="Object 6"/>
            <p:cNvGraphicFramePr>
              <a:graphicFrameLocks noChangeAspect="1"/>
            </p:cNvGraphicFramePr>
            <p:nvPr/>
          </p:nvGraphicFramePr>
          <p:xfrm>
            <a:off x="600" y="1200"/>
            <a:ext cx="1080" cy="422"/>
          </p:xfrm>
          <a:graphic>
            <a:graphicData uri="http://schemas.openxmlformats.org/presentationml/2006/ole">
              <p:oleObj spid="_x0000_s97286" name="Equation" r:id="rId3" imgW="685800" imgH="228600" progId="Equation.3">
                <p:embed/>
              </p:oleObj>
            </a:graphicData>
          </a:graphic>
        </p:graphicFrame>
      </p:grpSp>
      <p:grpSp>
        <p:nvGrpSpPr>
          <p:cNvPr id="97287" name="Group 7"/>
          <p:cNvGrpSpPr>
            <a:grpSpLocks/>
          </p:cNvGrpSpPr>
          <p:nvPr/>
        </p:nvGrpSpPr>
        <p:grpSpPr bwMode="auto">
          <a:xfrm>
            <a:off x="0" y="2667000"/>
            <a:ext cx="4267200" cy="990600"/>
            <a:chOff x="2925" y="981"/>
            <a:chExt cx="2722" cy="590"/>
          </a:xfrm>
        </p:grpSpPr>
        <p:sp>
          <p:nvSpPr>
            <p:cNvPr id="97288" name="Text Box 8"/>
            <p:cNvSpPr txBox="1">
              <a:spLocks noChangeArrowheads="1"/>
            </p:cNvSpPr>
            <p:nvPr/>
          </p:nvSpPr>
          <p:spPr bwMode="auto">
            <a:xfrm>
              <a:off x="2925" y="1162"/>
              <a:ext cx="2722" cy="3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（</a:t>
              </a:r>
              <a:r>
                <a:rPr lang="en-US" altLang="zh-CN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2</a:t>
              </a:r>
              <a:r>
                <a:rPr lang="zh-CN" altLang="en-US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）</a:t>
              </a:r>
            </a:p>
          </p:txBody>
        </p:sp>
        <p:graphicFrame>
          <p:nvGraphicFramePr>
            <p:cNvPr id="97289" name="Object 9"/>
            <p:cNvGraphicFramePr>
              <a:graphicFrameLocks noChangeAspect="1"/>
            </p:cNvGraphicFramePr>
            <p:nvPr/>
          </p:nvGraphicFramePr>
          <p:xfrm>
            <a:off x="3530" y="981"/>
            <a:ext cx="1042" cy="590"/>
          </p:xfrm>
          <a:graphic>
            <a:graphicData uri="http://schemas.openxmlformats.org/presentationml/2006/ole">
              <p:oleObj spid="_x0000_s97289" name="公式" r:id="rId4" imgW="609480" imgH="393480" progId="Equation.3">
                <p:embed/>
              </p:oleObj>
            </a:graphicData>
          </a:graphic>
        </p:graphicFrame>
      </p:grpSp>
      <p:grpSp>
        <p:nvGrpSpPr>
          <p:cNvPr id="97290" name="Group 10"/>
          <p:cNvGrpSpPr>
            <a:grpSpLocks/>
          </p:cNvGrpSpPr>
          <p:nvPr/>
        </p:nvGrpSpPr>
        <p:grpSpPr bwMode="auto">
          <a:xfrm>
            <a:off x="0" y="3733800"/>
            <a:ext cx="4114800" cy="1066800"/>
            <a:chOff x="192" y="3216"/>
            <a:chExt cx="2160" cy="673"/>
          </a:xfrm>
        </p:grpSpPr>
        <p:sp>
          <p:nvSpPr>
            <p:cNvPr id="97291" name="Text Box 11"/>
            <p:cNvSpPr txBox="1">
              <a:spLocks noChangeArrowheads="1"/>
            </p:cNvSpPr>
            <p:nvPr/>
          </p:nvSpPr>
          <p:spPr bwMode="auto">
            <a:xfrm>
              <a:off x="192" y="3408"/>
              <a:ext cx="2160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（</a:t>
              </a:r>
              <a:r>
                <a:rPr lang="en-US" altLang="zh-CN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3</a:t>
              </a:r>
              <a:r>
                <a:rPr lang="zh-CN" altLang="en-US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）</a:t>
              </a:r>
            </a:p>
          </p:txBody>
        </p:sp>
        <p:graphicFrame>
          <p:nvGraphicFramePr>
            <p:cNvPr id="97292" name="Object 12"/>
            <p:cNvGraphicFramePr>
              <a:graphicFrameLocks noChangeAspect="1"/>
            </p:cNvGraphicFramePr>
            <p:nvPr/>
          </p:nvGraphicFramePr>
          <p:xfrm>
            <a:off x="672" y="3216"/>
            <a:ext cx="1440" cy="673"/>
          </p:xfrm>
          <a:graphic>
            <a:graphicData uri="http://schemas.openxmlformats.org/presentationml/2006/ole">
              <p:oleObj spid="_x0000_s97292" name="Equation" r:id="rId5" imgW="685800" imgH="431640" progId="Equation.3">
                <p:embed/>
              </p:oleObj>
            </a:graphicData>
          </a:graphic>
        </p:graphicFrame>
      </p:grpSp>
      <p:sp>
        <p:nvSpPr>
          <p:cNvPr id="97293" name="Rectangle 13"/>
          <p:cNvSpPr>
            <a:spLocks noChangeArrowheads="1"/>
          </p:cNvSpPr>
          <p:nvPr/>
        </p:nvSpPr>
        <p:spPr bwMode="auto">
          <a:xfrm>
            <a:off x="250825" y="279400"/>
            <a:ext cx="4473575" cy="711200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4000">
                <a:latin typeface="Arial" charset="0"/>
                <a:ea typeface="宋体" pitchFamily="2" charset="-122"/>
              </a:rPr>
              <a:t>自变量的取值范围</a:t>
            </a:r>
            <a:endParaRPr lang="zh-CN" altLang="en-US" sz="4000">
              <a:solidFill>
                <a:schemeClr val="folHlink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97294" name="Text Box 14"/>
          <p:cNvSpPr txBox="1">
            <a:spLocks noChangeArrowheads="1"/>
          </p:cNvSpPr>
          <p:nvPr/>
        </p:nvSpPr>
        <p:spPr bwMode="auto">
          <a:xfrm>
            <a:off x="2819400" y="1995488"/>
            <a:ext cx="13684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n≥1</a:t>
            </a:r>
          </a:p>
        </p:txBody>
      </p:sp>
      <p:sp>
        <p:nvSpPr>
          <p:cNvPr id="97295" name="Text Box 15"/>
          <p:cNvSpPr txBox="1">
            <a:spLocks noChangeArrowheads="1"/>
          </p:cNvSpPr>
          <p:nvPr/>
        </p:nvSpPr>
        <p:spPr bwMode="auto">
          <a:xfrm>
            <a:off x="2819400" y="2909888"/>
            <a:ext cx="16922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x≠-2</a:t>
            </a:r>
          </a:p>
        </p:txBody>
      </p:sp>
      <p:sp>
        <p:nvSpPr>
          <p:cNvPr id="97296" name="Text Box 16"/>
          <p:cNvSpPr txBox="1">
            <a:spLocks noChangeArrowheads="1"/>
          </p:cNvSpPr>
          <p:nvPr/>
        </p:nvSpPr>
        <p:spPr bwMode="auto">
          <a:xfrm>
            <a:off x="998538" y="4953000"/>
            <a:ext cx="27352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k≤1</a:t>
            </a:r>
            <a:r>
              <a:rPr kumimoji="0" lang="zh-CN" altLang="en-US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且</a:t>
            </a:r>
            <a:r>
              <a:rPr kumimoji="0" lang="en-US" altLang="zh-CN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k≠-1</a:t>
            </a:r>
          </a:p>
        </p:txBody>
      </p:sp>
      <p:sp>
        <p:nvSpPr>
          <p:cNvPr id="97297" name="AutoShape 17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97299" name="Text Box 19"/>
          <p:cNvSpPr txBox="1">
            <a:spLocks noChangeArrowheads="1"/>
          </p:cNvSpPr>
          <p:nvPr/>
        </p:nvSpPr>
        <p:spPr bwMode="auto">
          <a:xfrm>
            <a:off x="5029200" y="2743200"/>
            <a:ext cx="373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kumimoji="0" lang="zh-CN" altLang="en-US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、分式的分母不为 </a:t>
            </a:r>
            <a:r>
              <a:rPr kumimoji="0" lang="en-US" altLang="zh-CN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0</a:t>
            </a:r>
          </a:p>
        </p:txBody>
      </p:sp>
      <p:sp>
        <p:nvSpPr>
          <p:cNvPr id="97300" name="Text Box 20"/>
          <p:cNvSpPr txBox="1">
            <a:spLocks noChangeArrowheads="1"/>
          </p:cNvSpPr>
          <p:nvPr/>
        </p:nvSpPr>
        <p:spPr bwMode="auto">
          <a:xfrm>
            <a:off x="5029200" y="1752600"/>
            <a:ext cx="35814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kumimoji="0" lang="zh-CN" altLang="en-US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、被开方数</a:t>
            </a:r>
            <a:r>
              <a:rPr kumimoji="0" lang="en-US" altLang="zh-CN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(</a:t>
            </a:r>
            <a:r>
              <a:rPr kumimoji="0" lang="zh-CN" altLang="en-US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式</a:t>
            </a:r>
            <a:r>
              <a:rPr kumimoji="0" lang="en-US" altLang="zh-CN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)</a:t>
            </a:r>
            <a:r>
              <a:rPr kumimoji="0" lang="zh-CN" altLang="en-US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为非负数</a:t>
            </a:r>
          </a:p>
        </p:txBody>
      </p:sp>
      <p:sp>
        <p:nvSpPr>
          <p:cNvPr id="97301" name="Text Box 21"/>
          <p:cNvSpPr txBox="1">
            <a:spLocks noChangeArrowheads="1"/>
          </p:cNvSpPr>
          <p:nvPr/>
        </p:nvSpPr>
        <p:spPr bwMode="auto">
          <a:xfrm>
            <a:off x="5029200" y="4418013"/>
            <a:ext cx="36576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4</a:t>
            </a:r>
            <a:r>
              <a:rPr kumimoji="0" lang="zh-CN" altLang="en-US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、与实际问题有关系的</a:t>
            </a:r>
            <a:r>
              <a:rPr kumimoji="0" lang="en-US" altLang="zh-CN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,</a:t>
            </a:r>
            <a:r>
              <a:rPr kumimoji="0" lang="zh-CN" altLang="en-US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应使实际问题有意义</a:t>
            </a:r>
          </a:p>
        </p:txBody>
      </p:sp>
      <p:grpSp>
        <p:nvGrpSpPr>
          <p:cNvPr id="97304" name="Group 24"/>
          <p:cNvGrpSpPr>
            <a:grpSpLocks/>
          </p:cNvGrpSpPr>
          <p:nvPr/>
        </p:nvGrpSpPr>
        <p:grpSpPr bwMode="auto">
          <a:xfrm>
            <a:off x="0" y="5821363"/>
            <a:ext cx="3054350" cy="579437"/>
            <a:chOff x="192" y="3379"/>
            <a:chExt cx="1924" cy="365"/>
          </a:xfrm>
        </p:grpSpPr>
        <p:graphicFrame>
          <p:nvGraphicFramePr>
            <p:cNvPr id="97302" name="Object 22"/>
            <p:cNvGraphicFramePr>
              <a:graphicFrameLocks noChangeAspect="1"/>
            </p:cNvGraphicFramePr>
            <p:nvPr/>
          </p:nvGraphicFramePr>
          <p:xfrm>
            <a:off x="720" y="3385"/>
            <a:ext cx="1396" cy="359"/>
          </p:xfrm>
          <a:graphic>
            <a:graphicData uri="http://schemas.openxmlformats.org/presentationml/2006/ole">
              <p:oleObj spid="_x0000_s97302" name="公式" r:id="rId7" imgW="622080" imgH="203040" progId="Equation.3">
                <p:embed/>
              </p:oleObj>
            </a:graphicData>
          </a:graphic>
        </p:graphicFrame>
        <p:sp>
          <p:nvSpPr>
            <p:cNvPr id="97303" name="Rectangle 23"/>
            <p:cNvSpPr>
              <a:spLocks noChangeArrowheads="1"/>
            </p:cNvSpPr>
            <p:nvPr/>
          </p:nvSpPr>
          <p:spPr bwMode="auto">
            <a:xfrm>
              <a:off x="192" y="3379"/>
              <a:ext cx="759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tx1"/>
                  </a:solidFill>
                </a:rPr>
                <a:t>（</a:t>
              </a:r>
              <a:r>
                <a:rPr lang="en-US" altLang="zh-CN">
                  <a:solidFill>
                    <a:schemeClr val="tx1"/>
                  </a:solidFill>
                </a:rPr>
                <a:t>4</a:t>
              </a:r>
              <a:r>
                <a:rPr lang="zh-CN" altLang="en-US">
                  <a:solidFill>
                    <a:schemeClr val="tx1"/>
                  </a:solidFill>
                </a:rPr>
                <a:t>）</a:t>
              </a:r>
            </a:p>
          </p:txBody>
        </p:sp>
      </p:grpSp>
      <p:sp>
        <p:nvSpPr>
          <p:cNvPr id="97305" name="Rectangle 25"/>
          <p:cNvSpPr>
            <a:spLocks noChangeArrowheads="1"/>
          </p:cNvSpPr>
          <p:nvPr/>
        </p:nvSpPr>
        <p:spPr bwMode="auto">
          <a:xfrm>
            <a:off x="3200400" y="5797550"/>
            <a:ext cx="21336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66"/>
                </a:solidFill>
              </a:rPr>
              <a:t>全体实数</a:t>
            </a:r>
          </a:p>
        </p:txBody>
      </p:sp>
      <p:sp>
        <p:nvSpPr>
          <p:cNvPr id="97306" name="Rectangle 26"/>
          <p:cNvSpPr>
            <a:spLocks noChangeArrowheads="1"/>
          </p:cNvSpPr>
          <p:nvPr/>
        </p:nvSpPr>
        <p:spPr bwMode="auto">
          <a:xfrm>
            <a:off x="5029200" y="3397250"/>
            <a:ext cx="36576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3</a:t>
            </a:r>
            <a:r>
              <a:rPr kumimoji="0" lang="zh-CN" altLang="en-US" sz="280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、一次函数的自变量为全体实数</a:t>
            </a:r>
          </a:p>
        </p:txBody>
      </p:sp>
      <p:sp>
        <p:nvSpPr>
          <p:cNvPr id="97307" name="AutoShape 27"/>
          <p:cNvSpPr>
            <a:spLocks noChangeArrowheads="1"/>
          </p:cNvSpPr>
          <p:nvPr/>
        </p:nvSpPr>
        <p:spPr bwMode="auto">
          <a:xfrm rot="913636">
            <a:off x="5665788" y="344488"/>
            <a:ext cx="2411412" cy="1484312"/>
          </a:xfrm>
          <a:prstGeom prst="irregularSeal1">
            <a:avLst/>
          </a:prstGeom>
          <a:solidFill>
            <a:srgbClr val="F3FBA3"/>
          </a:solidFill>
          <a:ln w="9525" algn="ctr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kumimoji="0" lang="zh-CN" altLang="en-US">
                <a:solidFill>
                  <a:srgbClr val="000000"/>
                </a:solidFill>
              </a:rPr>
              <a:t>点评：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7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7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7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7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7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7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7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7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7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94" grpId="0"/>
      <p:bldP spid="97295" grpId="0"/>
      <p:bldP spid="97296" grpId="0"/>
      <p:bldP spid="97299" grpId="0"/>
      <p:bldP spid="97300" grpId="0"/>
      <p:bldP spid="97301" grpId="0"/>
      <p:bldP spid="97305" grpId="0"/>
      <p:bldP spid="97306" grpId="0"/>
      <p:bldP spid="9730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276475"/>
            <a:ext cx="7991475" cy="3168650"/>
          </a:xfrm>
          <a:prstGeom prst="rect">
            <a:avLst/>
          </a:prstGeom>
          <a:solidFill>
            <a:srgbClr val="F8F8F8"/>
          </a:solidFill>
          <a:ln w="9525">
            <a:noFill/>
            <a:miter lim="800000"/>
            <a:headEnd/>
            <a:tailEnd/>
          </a:ln>
        </p:spPr>
      </p:pic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250825" y="1341438"/>
            <a:ext cx="8497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zh-CN" altLang="en-US" sz="2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思考：下面２个图形中，哪个图象是</a:t>
            </a:r>
            <a:r>
              <a:rPr kumimoji="0" lang="en-US" altLang="zh-CN" sz="2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y</a:t>
            </a:r>
            <a:r>
              <a:rPr kumimoji="0" lang="zh-CN" altLang="en-US" sz="2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关于</a:t>
            </a:r>
            <a:r>
              <a:rPr kumimoji="0" lang="en-US" altLang="zh-CN" sz="2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x</a:t>
            </a:r>
            <a:r>
              <a:rPr kumimoji="0" lang="zh-CN" altLang="en-US" sz="2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的函数．</a:t>
            </a: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2446338" y="4630738"/>
            <a:ext cx="1439862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zh-CN" altLang="en-US" sz="280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图１</a:t>
            </a:r>
            <a:r>
              <a:rPr kumimoji="0" lang="zh-CN" alt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　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6156325" y="4581525"/>
            <a:ext cx="1439863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zh-CN" altLang="en-US" sz="280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图２</a:t>
            </a:r>
            <a:r>
              <a:rPr kumimoji="0" lang="zh-CN" altLang="en-US" sz="1800">
                <a:solidFill>
                  <a:srgbClr val="000000"/>
                </a:solidFill>
                <a:latin typeface="Arial" charset="0"/>
                <a:ea typeface="宋体" pitchFamily="2" charset="-122"/>
              </a:rPr>
              <a:t>　</a:t>
            </a:r>
            <a:r>
              <a:rPr kumimoji="0" lang="zh-CN" altLang="en-US" sz="1800" b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　　</a:t>
            </a:r>
          </a:p>
        </p:txBody>
      </p:sp>
      <p:sp>
        <p:nvSpPr>
          <p:cNvPr id="98310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2997200"/>
            <a:ext cx="4724400" cy="3044825"/>
          </a:xfrm>
          <a:prstGeom prst="rect">
            <a:avLst/>
          </a:prstGeom>
          <a:noFill/>
        </p:spPr>
      </p:pic>
      <p:pic>
        <p:nvPicPr>
          <p:cNvPr id="993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557338"/>
            <a:ext cx="8305800" cy="1127125"/>
          </a:xfrm>
          <a:prstGeom prst="rect">
            <a:avLst/>
          </a:prstGeom>
          <a:noFill/>
        </p:spPr>
      </p:pic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5638800" y="3068638"/>
            <a:ext cx="30083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1</a:t>
            </a:r>
            <a:r>
              <a:rPr lang="zh-CN" altLang="en-US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）解析式法</a:t>
            </a:r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5657850" y="3868738"/>
            <a:ext cx="30051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2</a:t>
            </a:r>
            <a:r>
              <a:rPr lang="zh-CN" altLang="en-US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）列表法</a:t>
            </a:r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5638800" y="4652963"/>
            <a:ext cx="2952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3</a:t>
            </a:r>
            <a:r>
              <a:rPr lang="zh-CN" altLang="en-US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）图象法</a:t>
            </a:r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468313" y="868363"/>
            <a:ext cx="63357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正方形的面积</a:t>
            </a:r>
            <a:r>
              <a:rPr lang="en-US" altLang="zh-CN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S </a:t>
            </a:r>
            <a:r>
              <a:rPr lang="zh-CN" altLang="en-US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与边长 </a:t>
            </a:r>
            <a:r>
              <a:rPr lang="en-US" altLang="zh-CN" sz="2800" i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</a:t>
            </a:r>
            <a:r>
              <a:rPr lang="zh-CN" altLang="en-US" sz="2800" i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的</a:t>
            </a:r>
            <a:r>
              <a:rPr lang="zh-CN" altLang="en-US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函数关系为：</a:t>
            </a: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6680200" y="868363"/>
            <a:ext cx="12239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S=</a:t>
            </a:r>
            <a:r>
              <a:rPr lang="en-US" altLang="zh-CN" i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</a:t>
            </a:r>
            <a:r>
              <a:rPr lang="en-US" altLang="zh-CN" i="1" baseline="30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2</a:t>
            </a:r>
            <a:endParaRPr lang="en-US" altLang="zh-CN" i="1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9337" name="Text Box 9"/>
          <p:cNvSpPr txBox="1">
            <a:spLocks noChangeArrowheads="1"/>
          </p:cNvSpPr>
          <p:nvPr/>
        </p:nvSpPr>
        <p:spPr bwMode="auto">
          <a:xfrm>
            <a:off x="7615238" y="868363"/>
            <a:ext cx="12239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(a</a:t>
            </a:r>
            <a:r>
              <a:rPr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＞</a:t>
            </a:r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0)</a:t>
            </a:r>
          </a:p>
        </p:txBody>
      </p:sp>
      <p:sp>
        <p:nvSpPr>
          <p:cNvPr id="99338" name="Text Box 10"/>
          <p:cNvSpPr txBox="1">
            <a:spLocks noChangeArrowheads="1"/>
          </p:cNvSpPr>
          <p:nvPr/>
        </p:nvSpPr>
        <p:spPr bwMode="auto">
          <a:xfrm>
            <a:off x="395288" y="188913"/>
            <a:ext cx="4752975" cy="528637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zh-CN" altLang="en-US" sz="2800">
                <a:latin typeface="Arial" charset="0"/>
                <a:ea typeface="宋体" pitchFamily="2" charset="-122"/>
              </a:rPr>
              <a:t>函数有几种表示方式？</a:t>
            </a:r>
          </a:p>
        </p:txBody>
      </p:sp>
      <p:sp>
        <p:nvSpPr>
          <p:cNvPr id="99339" name="AutoShape 11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/>
      <p:bldP spid="99333" grpId="0"/>
      <p:bldP spid="993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0354" name="Group 2"/>
          <p:cNvGraphicFramePr>
            <a:graphicFrameLocks noGrp="1"/>
          </p:cNvGraphicFramePr>
          <p:nvPr/>
        </p:nvGraphicFramePr>
        <p:xfrm>
          <a:off x="2392363" y="1355725"/>
          <a:ext cx="6096000" cy="1093788"/>
        </p:xfrm>
        <a:graphic>
          <a:graphicData uri="http://schemas.openxmlformats.org/drawingml/2006/table">
            <a:tbl>
              <a:tblPr/>
              <a:tblGrid>
                <a:gridCol w="792162"/>
                <a:gridCol w="792163"/>
                <a:gridCol w="701675"/>
                <a:gridCol w="811212"/>
                <a:gridCol w="719138"/>
                <a:gridCol w="755650"/>
                <a:gridCol w="762000"/>
                <a:gridCol w="762000"/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0.5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0383" name="Text Box 31"/>
          <p:cNvSpPr txBox="1">
            <a:spLocks noChangeArrowheads="1"/>
          </p:cNvSpPr>
          <p:nvPr/>
        </p:nvSpPr>
        <p:spPr bwMode="auto">
          <a:xfrm>
            <a:off x="3976688" y="2011363"/>
            <a:ext cx="628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 b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0.25</a:t>
            </a:r>
          </a:p>
        </p:txBody>
      </p:sp>
      <p:sp>
        <p:nvSpPr>
          <p:cNvPr id="100384" name="Text Box 32"/>
          <p:cNvSpPr txBox="1">
            <a:spLocks noChangeArrowheads="1"/>
          </p:cNvSpPr>
          <p:nvPr/>
        </p:nvSpPr>
        <p:spPr bwMode="auto">
          <a:xfrm>
            <a:off x="4913313" y="201136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 b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1</a:t>
            </a:r>
          </a:p>
        </p:txBody>
      </p:sp>
      <p:sp>
        <p:nvSpPr>
          <p:cNvPr id="100385" name="Text Box 33"/>
          <p:cNvSpPr txBox="1">
            <a:spLocks noChangeArrowheads="1"/>
          </p:cNvSpPr>
          <p:nvPr/>
        </p:nvSpPr>
        <p:spPr bwMode="auto">
          <a:xfrm>
            <a:off x="5489575" y="2011363"/>
            <a:ext cx="628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 b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2.25</a:t>
            </a:r>
          </a:p>
        </p:txBody>
      </p:sp>
      <p:sp>
        <p:nvSpPr>
          <p:cNvPr id="100386" name="Text Box 34"/>
          <p:cNvSpPr txBox="1">
            <a:spLocks noChangeArrowheads="1"/>
          </p:cNvSpPr>
          <p:nvPr/>
        </p:nvSpPr>
        <p:spPr bwMode="auto">
          <a:xfrm>
            <a:off x="6497638" y="201136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 b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4</a:t>
            </a:r>
          </a:p>
        </p:txBody>
      </p:sp>
      <p:sp>
        <p:nvSpPr>
          <p:cNvPr id="100387" name="Text Box 35"/>
          <p:cNvSpPr txBox="1">
            <a:spLocks noChangeArrowheads="1"/>
          </p:cNvSpPr>
          <p:nvPr/>
        </p:nvSpPr>
        <p:spPr bwMode="auto">
          <a:xfrm>
            <a:off x="7000875" y="2011363"/>
            <a:ext cx="628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 b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6.25</a:t>
            </a:r>
          </a:p>
        </p:txBody>
      </p:sp>
      <p:sp>
        <p:nvSpPr>
          <p:cNvPr id="100388" name="Text Box 36"/>
          <p:cNvSpPr txBox="1">
            <a:spLocks noChangeArrowheads="1"/>
          </p:cNvSpPr>
          <p:nvPr/>
        </p:nvSpPr>
        <p:spPr bwMode="auto">
          <a:xfrm>
            <a:off x="8008938" y="201136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 b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9</a:t>
            </a:r>
          </a:p>
        </p:txBody>
      </p:sp>
      <p:sp>
        <p:nvSpPr>
          <p:cNvPr id="100389" name="Text Box 37"/>
          <p:cNvSpPr txBox="1">
            <a:spLocks noChangeArrowheads="1"/>
          </p:cNvSpPr>
          <p:nvPr/>
        </p:nvSpPr>
        <p:spPr bwMode="auto">
          <a:xfrm>
            <a:off x="520700" y="1284288"/>
            <a:ext cx="18049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1</a:t>
            </a:r>
            <a:r>
              <a:rPr kumimoji="0" lang="zh-CN" altLang="en-US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、列表：</a:t>
            </a:r>
          </a:p>
        </p:txBody>
      </p:sp>
      <p:sp>
        <p:nvSpPr>
          <p:cNvPr id="100390" name="Text Box 38"/>
          <p:cNvSpPr txBox="1">
            <a:spLocks noChangeArrowheads="1"/>
          </p:cNvSpPr>
          <p:nvPr/>
        </p:nvSpPr>
        <p:spPr bwMode="auto">
          <a:xfrm>
            <a:off x="550863" y="1843088"/>
            <a:ext cx="18049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2</a:t>
            </a:r>
            <a:r>
              <a:rPr kumimoji="0" lang="zh-CN" altLang="en-US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、描点：</a:t>
            </a:r>
          </a:p>
        </p:txBody>
      </p:sp>
      <p:sp>
        <p:nvSpPr>
          <p:cNvPr id="100391" name="Text Box 39"/>
          <p:cNvSpPr txBox="1">
            <a:spLocks noChangeArrowheads="1"/>
          </p:cNvSpPr>
          <p:nvPr/>
        </p:nvSpPr>
        <p:spPr bwMode="auto">
          <a:xfrm>
            <a:off x="550863" y="2376488"/>
            <a:ext cx="18049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3</a:t>
            </a:r>
            <a:r>
              <a:rPr kumimoji="0" lang="zh-CN" altLang="en-US" sz="280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、连线：</a:t>
            </a:r>
          </a:p>
        </p:txBody>
      </p:sp>
      <p:pic>
        <p:nvPicPr>
          <p:cNvPr id="100392" name="Picture 40" descr="坐标系 拷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6588" y="2927350"/>
            <a:ext cx="4643437" cy="3908425"/>
          </a:xfrm>
          <a:prstGeom prst="rect">
            <a:avLst/>
          </a:prstGeom>
          <a:noFill/>
        </p:spPr>
      </p:pic>
      <p:sp>
        <p:nvSpPr>
          <p:cNvPr id="100393" name="Oval 41"/>
          <p:cNvSpPr>
            <a:spLocks noChangeArrowheads="1"/>
          </p:cNvSpPr>
          <p:nvPr/>
        </p:nvSpPr>
        <p:spPr bwMode="auto">
          <a:xfrm>
            <a:off x="6496050" y="4879975"/>
            <a:ext cx="73025" cy="73025"/>
          </a:xfrm>
          <a:prstGeom prst="ellipse">
            <a:avLst/>
          </a:prstGeom>
          <a:solidFill>
            <a:schemeClr val="bg1"/>
          </a:solidFill>
          <a:ln w="9525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94" name="Oval 42"/>
          <p:cNvSpPr>
            <a:spLocks noChangeArrowheads="1"/>
          </p:cNvSpPr>
          <p:nvPr/>
        </p:nvSpPr>
        <p:spPr bwMode="auto">
          <a:xfrm>
            <a:off x="6784975" y="4591050"/>
            <a:ext cx="73025" cy="73025"/>
          </a:xfrm>
          <a:prstGeom prst="ellipse">
            <a:avLst/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95" name="Oval 43"/>
          <p:cNvSpPr>
            <a:spLocks noChangeArrowheads="1"/>
          </p:cNvSpPr>
          <p:nvPr/>
        </p:nvSpPr>
        <p:spPr bwMode="auto">
          <a:xfrm>
            <a:off x="7000875" y="4159250"/>
            <a:ext cx="73025" cy="73025"/>
          </a:xfrm>
          <a:prstGeom prst="ellipse">
            <a:avLst/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96" name="Oval 44"/>
          <p:cNvSpPr>
            <a:spLocks noChangeArrowheads="1"/>
          </p:cNvSpPr>
          <p:nvPr/>
        </p:nvSpPr>
        <p:spPr bwMode="auto">
          <a:xfrm>
            <a:off x="7143750" y="3654425"/>
            <a:ext cx="73025" cy="73025"/>
          </a:xfrm>
          <a:prstGeom prst="ellipse">
            <a:avLst/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97" name="Oval 45"/>
          <p:cNvSpPr>
            <a:spLocks noChangeArrowheads="1"/>
          </p:cNvSpPr>
          <p:nvPr/>
        </p:nvSpPr>
        <p:spPr bwMode="auto">
          <a:xfrm>
            <a:off x="6640513" y="4806950"/>
            <a:ext cx="73025" cy="73025"/>
          </a:xfrm>
          <a:prstGeom prst="ellipse">
            <a:avLst/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98" name="Oval 46"/>
          <p:cNvSpPr>
            <a:spLocks noChangeArrowheads="1"/>
          </p:cNvSpPr>
          <p:nvPr/>
        </p:nvSpPr>
        <p:spPr bwMode="auto">
          <a:xfrm>
            <a:off x="7361238" y="2711450"/>
            <a:ext cx="73025" cy="73025"/>
          </a:xfrm>
          <a:prstGeom prst="ellipse">
            <a:avLst/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99" name="Text Box 47"/>
          <p:cNvSpPr txBox="1">
            <a:spLocks noChangeArrowheads="1"/>
          </p:cNvSpPr>
          <p:nvPr/>
        </p:nvSpPr>
        <p:spPr bwMode="auto">
          <a:xfrm>
            <a:off x="304800" y="347663"/>
            <a:ext cx="4038600" cy="588962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zh-CN" altLang="en-US">
                <a:latin typeface="Arial" charset="0"/>
                <a:ea typeface="宋体" pitchFamily="2" charset="-122"/>
              </a:rPr>
              <a:t>画函数的图象的步骤</a:t>
            </a:r>
          </a:p>
        </p:txBody>
      </p:sp>
      <p:sp>
        <p:nvSpPr>
          <p:cNvPr id="100400" name="Text Box 48"/>
          <p:cNvSpPr txBox="1">
            <a:spLocks noChangeArrowheads="1"/>
          </p:cNvSpPr>
          <p:nvPr/>
        </p:nvSpPr>
        <p:spPr bwMode="auto">
          <a:xfrm>
            <a:off x="4876800" y="131763"/>
            <a:ext cx="32766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kumimoji="0" lang="en-US" altLang="zh-CN" sz="36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y = x</a:t>
            </a:r>
            <a:r>
              <a:rPr kumimoji="0" lang="en-US" altLang="zh-CN" sz="3600" baseline="30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2 </a:t>
            </a:r>
            <a:r>
              <a:rPr kumimoji="0" lang="zh-CN" altLang="en-US" sz="36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（</a:t>
            </a:r>
            <a:r>
              <a:rPr kumimoji="0" lang="en-US" altLang="zh-CN" sz="36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x</a:t>
            </a:r>
            <a:r>
              <a:rPr kumimoji="0" lang="zh-CN" altLang="en-US" sz="36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＞</a:t>
            </a:r>
            <a:r>
              <a:rPr kumimoji="0" lang="en-US" altLang="zh-CN" sz="36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0</a:t>
            </a:r>
            <a:r>
              <a:rPr kumimoji="0" lang="zh-CN" altLang="en-US" sz="36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）</a:t>
            </a:r>
            <a:endParaRPr lang="zh-CN" altLang="en-US" sz="360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0401" name="Freeform 49"/>
          <p:cNvSpPr>
            <a:spLocks/>
          </p:cNvSpPr>
          <p:nvPr/>
        </p:nvSpPr>
        <p:spPr bwMode="auto">
          <a:xfrm>
            <a:off x="6569075" y="1647825"/>
            <a:ext cx="936625" cy="3279775"/>
          </a:xfrm>
          <a:custGeom>
            <a:avLst/>
            <a:gdLst/>
            <a:ahLst/>
            <a:cxnLst>
              <a:cxn ang="0">
                <a:pos x="0" y="1950"/>
              </a:cxn>
              <a:cxn ang="0">
                <a:pos x="45" y="1950"/>
              </a:cxn>
              <a:cxn ang="0">
                <a:pos x="182" y="1769"/>
              </a:cxn>
              <a:cxn ang="0">
                <a:pos x="318" y="1497"/>
              </a:cxn>
              <a:cxn ang="0">
                <a:pos x="408" y="1179"/>
              </a:cxn>
              <a:cxn ang="0">
                <a:pos x="544" y="499"/>
              </a:cxn>
              <a:cxn ang="0">
                <a:pos x="590" y="0"/>
              </a:cxn>
            </a:cxnLst>
            <a:rect l="0" t="0" r="r" b="b"/>
            <a:pathLst>
              <a:path w="590" h="1980">
                <a:moveTo>
                  <a:pt x="0" y="1950"/>
                </a:moveTo>
                <a:cubicBezTo>
                  <a:pt x="7" y="1965"/>
                  <a:pt x="15" y="1980"/>
                  <a:pt x="45" y="1950"/>
                </a:cubicBezTo>
                <a:cubicBezTo>
                  <a:pt x="75" y="1920"/>
                  <a:pt x="136" y="1845"/>
                  <a:pt x="182" y="1769"/>
                </a:cubicBezTo>
                <a:cubicBezTo>
                  <a:pt x="228" y="1693"/>
                  <a:pt x="280" y="1595"/>
                  <a:pt x="318" y="1497"/>
                </a:cubicBezTo>
                <a:cubicBezTo>
                  <a:pt x="356" y="1399"/>
                  <a:pt x="370" y="1345"/>
                  <a:pt x="408" y="1179"/>
                </a:cubicBezTo>
                <a:cubicBezTo>
                  <a:pt x="446" y="1013"/>
                  <a:pt x="514" y="695"/>
                  <a:pt x="544" y="499"/>
                </a:cubicBezTo>
                <a:cubicBezTo>
                  <a:pt x="574" y="303"/>
                  <a:pt x="582" y="83"/>
                  <a:pt x="590" y="0"/>
                </a:cubicBezTo>
              </a:path>
            </a:pathLst>
          </a:custGeom>
          <a:noFill/>
          <a:ln w="57150" cmpd="sng">
            <a:solidFill>
              <a:srgbClr val="3366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402" name="AutoShape 50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00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0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0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0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0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0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0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0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0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0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0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0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00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"/>
                                        <p:tgtEl>
                                          <p:spTgt spid="100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500"/>
                                        <p:tgtEl>
                                          <p:spTgt spid="100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500"/>
                                        <p:tgtEl>
                                          <p:spTgt spid="100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500"/>
                                        <p:tgtEl>
                                          <p:spTgt spid="100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500"/>
                                        <p:tgtEl>
                                          <p:spTgt spid="100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4" dur="500"/>
                                        <p:tgtEl>
                                          <p:spTgt spid="100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2" dur="2000"/>
                                        <p:tgtEl>
                                          <p:spTgt spid="100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83" grpId="0" autoUpdateAnimBg="0"/>
      <p:bldP spid="100384" grpId="0" autoUpdateAnimBg="0"/>
      <p:bldP spid="100385" grpId="0" autoUpdateAnimBg="0"/>
      <p:bldP spid="100386" grpId="0" autoUpdateAnimBg="0"/>
      <p:bldP spid="100387" grpId="0" autoUpdateAnimBg="0"/>
      <p:bldP spid="100388" grpId="0" autoUpdateAnimBg="0"/>
      <p:bldP spid="100389" grpId="0" autoUpdateAnimBg="0"/>
      <p:bldP spid="100390" grpId="0" autoUpdateAnimBg="0"/>
      <p:bldP spid="100391" grpId="0" autoUpdateAnimBg="0"/>
      <p:bldP spid="100393" grpId="0" animBg="1"/>
      <p:bldP spid="100394" grpId="0" animBg="1"/>
      <p:bldP spid="100395" grpId="0" animBg="1"/>
      <p:bldP spid="100396" grpId="0" animBg="1"/>
      <p:bldP spid="100397" grpId="0" animBg="1"/>
      <p:bldP spid="100398" grpId="0" animBg="1"/>
      <p:bldP spid="10040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07561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　　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、一次函数的概念：函数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y=_______(k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、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b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为常数，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k______)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叫做一次函数。</a:t>
            </a:r>
          </a:p>
          <a:p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      当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b_____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时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,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函数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y=____(k____)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叫做正比例函数。</a:t>
            </a:r>
          </a:p>
        </p:txBody>
      </p:sp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6553200" y="1554163"/>
            <a:ext cx="1905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kx </a:t>
            </a:r>
            <a:r>
              <a:rPr lang="zh-CN" altLang="en-US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＋</a:t>
            </a:r>
            <a:r>
              <a:rPr lang="en-US" altLang="zh-CN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b</a:t>
            </a:r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1828800" y="2849563"/>
            <a:ext cx="1371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 =0</a:t>
            </a:r>
            <a:endParaRPr lang="zh-CN" altLang="zh-CN">
              <a:solidFill>
                <a:srgbClr val="FF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4833938" y="2773363"/>
            <a:ext cx="12620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kx</a:t>
            </a:r>
          </a:p>
        </p:txBody>
      </p:sp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2819400" y="2087563"/>
            <a:ext cx="914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≠0</a:t>
            </a:r>
            <a:endParaRPr lang="zh-CN" altLang="zh-CN">
              <a:solidFill>
                <a:srgbClr val="FF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5943600" y="2789238"/>
            <a:ext cx="9144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≠0</a:t>
            </a:r>
            <a:endParaRPr lang="zh-CN" altLang="zh-CN">
              <a:solidFill>
                <a:srgbClr val="FF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1384" name="Text Box 8"/>
          <p:cNvSpPr txBox="1">
            <a:spLocks noChangeArrowheads="1"/>
          </p:cNvSpPr>
          <p:nvPr/>
        </p:nvSpPr>
        <p:spPr bwMode="auto">
          <a:xfrm>
            <a:off x="304800" y="533400"/>
            <a:ext cx="5905500" cy="588963"/>
          </a:xfrm>
          <a:prstGeom prst="rect">
            <a:avLst/>
          </a:prstGeom>
          <a:solidFill>
            <a:srgbClr val="F3FBA3"/>
          </a:solidFill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>
                <a:latin typeface="Times New Roman" pitchFamily="18" charset="0"/>
                <a:ea typeface="宋体" pitchFamily="2" charset="-122"/>
              </a:rPr>
              <a:t>正比例函数与一次函数的概念：</a:t>
            </a:r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1219200" y="4268788"/>
            <a:ext cx="6445250" cy="137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★</a:t>
            </a:r>
            <a:r>
              <a:rPr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理解一次函数概念应</a:t>
            </a:r>
            <a:r>
              <a:rPr lang="zh-CN" altLang="en-US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注意</a:t>
            </a:r>
            <a:r>
              <a:rPr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下面两点：</a:t>
            </a:r>
          </a:p>
          <a:p>
            <a:r>
              <a:rPr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⑴、解析式中自变量</a:t>
            </a:r>
            <a:r>
              <a:rPr lang="en-US" altLang="zh-CN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x</a:t>
            </a:r>
            <a:r>
              <a:rPr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的次数是</a:t>
            </a:r>
            <a:r>
              <a:rPr lang="en-US" altLang="zh-CN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___</a:t>
            </a:r>
            <a:r>
              <a:rPr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次，                                                                     ⑵、比例系数</a:t>
            </a:r>
            <a:r>
              <a:rPr lang="en-US" altLang="zh-CN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_____</a:t>
            </a:r>
            <a:r>
              <a:rPr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。     </a:t>
            </a:r>
          </a:p>
        </p:txBody>
      </p:sp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5464175" y="4800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 b="0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1</a:t>
            </a:r>
          </a:p>
        </p:txBody>
      </p:sp>
      <p:sp>
        <p:nvSpPr>
          <p:cNvPr id="101387" name="Text Box 11"/>
          <p:cNvSpPr txBox="1">
            <a:spLocks noChangeArrowheads="1"/>
          </p:cNvSpPr>
          <p:nvPr/>
        </p:nvSpPr>
        <p:spPr bwMode="auto">
          <a:xfrm>
            <a:off x="3109913" y="51816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rgbClr val="FF0066"/>
                </a:solidFill>
                <a:latin typeface="宋体" pitchFamily="2" charset="-122"/>
                <a:ea typeface="宋体" pitchFamily="2" charset="-122"/>
              </a:rPr>
              <a:t>k≠0</a:t>
            </a:r>
          </a:p>
        </p:txBody>
      </p:sp>
      <p:sp>
        <p:nvSpPr>
          <p:cNvPr id="101388" name="AutoShape 1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1389" name="AutoShape 13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10600" y="6096000"/>
            <a:ext cx="381000" cy="381000"/>
          </a:xfrm>
          <a:prstGeom prst="actionButtonForwardNex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autoUpdateAnimBg="0"/>
      <p:bldP spid="101380" grpId="0" autoUpdateAnimBg="0"/>
      <p:bldP spid="101381" grpId="0" autoUpdateAnimBg="0"/>
      <p:bldP spid="101382" grpId="0" autoUpdateAnimBg="0"/>
      <p:bldP spid="101383" grpId="0" autoUpdateAnimBg="0"/>
      <p:bldP spid="101385" grpId="0" autoUpdateAnimBg="0"/>
      <p:bldP spid="101386" grpId="0" autoUpdateAnimBg="0"/>
      <p:bldP spid="101387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247650" y="185738"/>
            <a:ext cx="7524750" cy="576262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spcBef>
                <a:spcPct val="0"/>
              </a:spcBef>
            </a:pPr>
            <a:r>
              <a:rPr kumimoji="0" lang="zh-CN" altLang="en-US">
                <a:latin typeface="Arial" charset="0"/>
                <a:ea typeface="华文新魏" pitchFamily="2" charset="-122"/>
              </a:rPr>
              <a:t>一次函数与正比例函数的图象与性质</a:t>
            </a:r>
          </a:p>
        </p:txBody>
      </p:sp>
      <p:graphicFrame>
        <p:nvGraphicFramePr>
          <p:cNvPr id="102403" name="Group 3"/>
          <p:cNvGraphicFramePr>
            <a:graphicFrameLocks noGrp="1"/>
          </p:cNvGraphicFramePr>
          <p:nvPr/>
        </p:nvGraphicFramePr>
        <p:xfrm>
          <a:off x="225425" y="908050"/>
          <a:ext cx="8496300" cy="5832475"/>
        </p:xfrm>
        <a:graphic>
          <a:graphicData uri="http://schemas.openxmlformats.org/drawingml/2006/table">
            <a:tbl>
              <a:tblPr/>
              <a:tblGrid>
                <a:gridCol w="669925"/>
                <a:gridCol w="2154238"/>
                <a:gridCol w="1417637"/>
                <a:gridCol w="1419225"/>
                <a:gridCol w="1417638"/>
                <a:gridCol w="1417637"/>
              </a:tblGrid>
              <a:tr h="1566863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华文新魏" pitchFamily="2" charset="-122"/>
                        </a:rPr>
                        <a:t>一次函数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华文新魏" pitchFamily="2" charset="-122"/>
                        </a:rPr>
                        <a:t>y=kx+b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vert="eaVert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图象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k,b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的符号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89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经过象限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83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增减性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9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华文新魏" pitchFamily="2" charset="-122"/>
                        </a:rPr>
                        <a:t>正比例函数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华文新魏" pitchFamily="2" charset="-122"/>
                        </a:rPr>
                        <a:t>y=kx</a:t>
                      </a:r>
                    </a:p>
                  </a:txBody>
                  <a:tcPr marL="0" marR="0" marT="0" marB="0" vert="eaVert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440" name="Line 40"/>
          <p:cNvSpPr>
            <a:spLocks noChangeShapeType="1"/>
          </p:cNvSpPr>
          <p:nvPr/>
        </p:nvSpPr>
        <p:spPr bwMode="auto">
          <a:xfrm flipH="1">
            <a:off x="3216275" y="1362075"/>
            <a:ext cx="396875" cy="8683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41" name="Text Box 41"/>
          <p:cNvSpPr txBox="1">
            <a:spLocks noChangeArrowheads="1"/>
          </p:cNvSpPr>
          <p:nvPr/>
        </p:nvSpPr>
        <p:spPr bwMode="auto">
          <a:xfrm>
            <a:off x="3686175" y="149701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endParaRPr lang="en-US" sz="2400" b="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2442" name="Line 42"/>
          <p:cNvSpPr>
            <a:spLocks noChangeShapeType="1"/>
          </p:cNvSpPr>
          <p:nvPr/>
        </p:nvSpPr>
        <p:spPr bwMode="auto">
          <a:xfrm>
            <a:off x="2960688" y="1912938"/>
            <a:ext cx="12065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43" name="Line 43"/>
          <p:cNvSpPr>
            <a:spLocks noChangeShapeType="1"/>
          </p:cNvSpPr>
          <p:nvPr/>
        </p:nvSpPr>
        <p:spPr bwMode="auto">
          <a:xfrm flipV="1">
            <a:off x="3468688" y="1036638"/>
            <a:ext cx="3175" cy="14557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44" name="Text Box 44"/>
          <p:cNvSpPr txBox="1">
            <a:spLocks noChangeArrowheads="1"/>
          </p:cNvSpPr>
          <p:nvPr/>
        </p:nvSpPr>
        <p:spPr bwMode="auto">
          <a:xfrm>
            <a:off x="4086225" y="1885950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x</a:t>
            </a:r>
          </a:p>
        </p:txBody>
      </p:sp>
      <p:sp>
        <p:nvSpPr>
          <p:cNvPr id="102445" name="Text Box 45"/>
          <p:cNvSpPr txBox="1">
            <a:spLocks noChangeArrowheads="1"/>
          </p:cNvSpPr>
          <p:nvPr/>
        </p:nvSpPr>
        <p:spPr bwMode="auto">
          <a:xfrm>
            <a:off x="3465513" y="836613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</a:t>
            </a:r>
          </a:p>
        </p:txBody>
      </p:sp>
      <p:sp>
        <p:nvSpPr>
          <p:cNvPr id="102446" name="Text Box 46"/>
          <p:cNvSpPr txBox="1">
            <a:spLocks noChangeArrowheads="1"/>
          </p:cNvSpPr>
          <p:nvPr/>
        </p:nvSpPr>
        <p:spPr bwMode="auto">
          <a:xfrm>
            <a:off x="3440113" y="1752600"/>
            <a:ext cx="387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o</a:t>
            </a:r>
          </a:p>
        </p:txBody>
      </p:sp>
      <p:sp>
        <p:nvSpPr>
          <p:cNvPr id="102447" name="Oval 47"/>
          <p:cNvSpPr>
            <a:spLocks noChangeArrowheads="1"/>
          </p:cNvSpPr>
          <p:nvPr/>
        </p:nvSpPr>
        <p:spPr bwMode="auto">
          <a:xfrm>
            <a:off x="3443288" y="1636713"/>
            <a:ext cx="61912" cy="6985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48" name="Rectangle 48"/>
          <p:cNvSpPr>
            <a:spLocks noChangeArrowheads="1"/>
          </p:cNvSpPr>
          <p:nvPr/>
        </p:nvSpPr>
        <p:spPr bwMode="auto">
          <a:xfrm>
            <a:off x="3536950" y="1268413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6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  <p:sp>
        <p:nvSpPr>
          <p:cNvPr id="102449" name="Line 49"/>
          <p:cNvSpPr>
            <a:spLocks noChangeShapeType="1"/>
          </p:cNvSpPr>
          <p:nvPr/>
        </p:nvSpPr>
        <p:spPr bwMode="auto">
          <a:xfrm>
            <a:off x="4473575" y="1679575"/>
            <a:ext cx="12334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50" name="Line 50"/>
          <p:cNvSpPr>
            <a:spLocks noChangeShapeType="1"/>
          </p:cNvSpPr>
          <p:nvPr/>
        </p:nvSpPr>
        <p:spPr bwMode="auto">
          <a:xfrm flipV="1">
            <a:off x="4995863" y="973138"/>
            <a:ext cx="0" cy="1409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51" name="Text Box 51"/>
          <p:cNvSpPr txBox="1">
            <a:spLocks noChangeArrowheads="1"/>
          </p:cNvSpPr>
          <p:nvPr/>
        </p:nvSpPr>
        <p:spPr bwMode="auto">
          <a:xfrm>
            <a:off x="5481638" y="1628775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x</a:t>
            </a:r>
          </a:p>
        </p:txBody>
      </p:sp>
      <p:sp>
        <p:nvSpPr>
          <p:cNvPr id="102452" name="Text Box 52"/>
          <p:cNvSpPr txBox="1">
            <a:spLocks noChangeArrowheads="1"/>
          </p:cNvSpPr>
          <p:nvPr/>
        </p:nvSpPr>
        <p:spPr bwMode="auto">
          <a:xfrm>
            <a:off x="5030788" y="836613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</a:t>
            </a:r>
          </a:p>
        </p:txBody>
      </p:sp>
      <p:sp>
        <p:nvSpPr>
          <p:cNvPr id="102453" name="Text Box 53"/>
          <p:cNvSpPr txBox="1">
            <a:spLocks noChangeArrowheads="1"/>
          </p:cNvSpPr>
          <p:nvPr/>
        </p:nvSpPr>
        <p:spPr bwMode="auto">
          <a:xfrm>
            <a:off x="4648200" y="153828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o</a:t>
            </a:r>
          </a:p>
        </p:txBody>
      </p:sp>
      <p:sp>
        <p:nvSpPr>
          <p:cNvPr id="102454" name="Line 54"/>
          <p:cNvSpPr>
            <a:spLocks noChangeShapeType="1"/>
          </p:cNvSpPr>
          <p:nvPr/>
        </p:nvSpPr>
        <p:spPr bwMode="auto">
          <a:xfrm flipH="1">
            <a:off x="4691063" y="1457325"/>
            <a:ext cx="889000" cy="8016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55" name="Rectangle 55"/>
          <p:cNvSpPr>
            <a:spLocks noChangeArrowheads="1"/>
          </p:cNvSpPr>
          <p:nvPr/>
        </p:nvSpPr>
        <p:spPr bwMode="auto">
          <a:xfrm>
            <a:off x="5011738" y="1858963"/>
            <a:ext cx="481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6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  <p:sp>
        <p:nvSpPr>
          <p:cNvPr id="102456" name="Oval 56"/>
          <p:cNvSpPr>
            <a:spLocks noChangeArrowheads="1"/>
          </p:cNvSpPr>
          <p:nvPr/>
        </p:nvSpPr>
        <p:spPr bwMode="auto">
          <a:xfrm>
            <a:off x="4962525" y="1919288"/>
            <a:ext cx="61913" cy="77787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57" name="Line 57"/>
          <p:cNvSpPr>
            <a:spLocks noChangeShapeType="1"/>
          </p:cNvSpPr>
          <p:nvPr/>
        </p:nvSpPr>
        <p:spPr bwMode="auto">
          <a:xfrm>
            <a:off x="6148388" y="1243013"/>
            <a:ext cx="787400" cy="8048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58" name="Line 58"/>
          <p:cNvSpPr>
            <a:spLocks noChangeShapeType="1"/>
          </p:cNvSpPr>
          <p:nvPr/>
        </p:nvSpPr>
        <p:spPr bwMode="auto">
          <a:xfrm>
            <a:off x="5913438" y="1817688"/>
            <a:ext cx="13081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59" name="Line 59"/>
          <p:cNvSpPr>
            <a:spLocks noChangeShapeType="1"/>
          </p:cNvSpPr>
          <p:nvPr/>
        </p:nvSpPr>
        <p:spPr bwMode="auto">
          <a:xfrm flipV="1">
            <a:off x="6464300" y="904875"/>
            <a:ext cx="3175" cy="1516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60" name="Text Box 60"/>
          <p:cNvSpPr txBox="1">
            <a:spLocks noChangeArrowheads="1"/>
          </p:cNvSpPr>
          <p:nvPr/>
        </p:nvSpPr>
        <p:spPr bwMode="auto">
          <a:xfrm>
            <a:off x="7010400" y="1676400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x</a:t>
            </a:r>
          </a:p>
        </p:txBody>
      </p:sp>
      <p:sp>
        <p:nvSpPr>
          <p:cNvPr id="102461" name="Text Box 61"/>
          <p:cNvSpPr txBox="1">
            <a:spLocks noChangeArrowheads="1"/>
          </p:cNvSpPr>
          <p:nvPr/>
        </p:nvSpPr>
        <p:spPr bwMode="auto">
          <a:xfrm>
            <a:off x="6489700" y="836613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</a:t>
            </a:r>
          </a:p>
        </p:txBody>
      </p:sp>
      <p:sp>
        <p:nvSpPr>
          <p:cNvPr id="102462" name="Text Box 62"/>
          <p:cNvSpPr txBox="1">
            <a:spLocks noChangeArrowheads="1"/>
          </p:cNvSpPr>
          <p:nvPr/>
        </p:nvSpPr>
        <p:spPr bwMode="auto">
          <a:xfrm>
            <a:off x="6096000" y="1630363"/>
            <a:ext cx="387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o</a:t>
            </a:r>
          </a:p>
        </p:txBody>
      </p:sp>
      <p:sp>
        <p:nvSpPr>
          <p:cNvPr id="102463" name="Oval 63"/>
          <p:cNvSpPr>
            <a:spLocks noChangeArrowheads="1"/>
          </p:cNvSpPr>
          <p:nvPr/>
        </p:nvSpPr>
        <p:spPr bwMode="auto">
          <a:xfrm>
            <a:off x="6437313" y="1530350"/>
            <a:ext cx="65087" cy="71438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64" name="Rectangle 64"/>
          <p:cNvSpPr>
            <a:spLocks noChangeArrowheads="1"/>
          </p:cNvSpPr>
          <p:nvPr/>
        </p:nvSpPr>
        <p:spPr bwMode="auto">
          <a:xfrm>
            <a:off x="6057900" y="1263650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6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  <p:sp>
        <p:nvSpPr>
          <p:cNvPr id="102465" name="Line 65"/>
          <p:cNvSpPr>
            <a:spLocks noChangeShapeType="1"/>
          </p:cNvSpPr>
          <p:nvPr/>
        </p:nvSpPr>
        <p:spPr bwMode="auto">
          <a:xfrm>
            <a:off x="7434263" y="1801813"/>
            <a:ext cx="11287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66" name="Line 66"/>
          <p:cNvSpPr>
            <a:spLocks noChangeShapeType="1"/>
          </p:cNvSpPr>
          <p:nvPr/>
        </p:nvSpPr>
        <p:spPr bwMode="auto">
          <a:xfrm flipV="1">
            <a:off x="7912100" y="1050925"/>
            <a:ext cx="0" cy="14319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67" name="Text Box 67"/>
          <p:cNvSpPr txBox="1">
            <a:spLocks noChangeArrowheads="1"/>
          </p:cNvSpPr>
          <p:nvPr/>
        </p:nvSpPr>
        <p:spPr bwMode="auto">
          <a:xfrm>
            <a:off x="8513763" y="1560513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x</a:t>
            </a:r>
          </a:p>
        </p:txBody>
      </p:sp>
      <p:sp>
        <p:nvSpPr>
          <p:cNvPr id="102468" name="Text Box 68"/>
          <p:cNvSpPr txBox="1">
            <a:spLocks noChangeArrowheads="1"/>
          </p:cNvSpPr>
          <p:nvPr/>
        </p:nvSpPr>
        <p:spPr bwMode="auto">
          <a:xfrm>
            <a:off x="7943850" y="762000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</a:t>
            </a:r>
          </a:p>
        </p:txBody>
      </p:sp>
      <p:sp>
        <p:nvSpPr>
          <p:cNvPr id="102469" name="Text Box 69"/>
          <p:cNvSpPr txBox="1">
            <a:spLocks noChangeArrowheads="1"/>
          </p:cNvSpPr>
          <p:nvPr/>
        </p:nvSpPr>
        <p:spPr bwMode="auto">
          <a:xfrm>
            <a:off x="7543800" y="169068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o</a:t>
            </a:r>
          </a:p>
        </p:txBody>
      </p:sp>
      <p:sp>
        <p:nvSpPr>
          <p:cNvPr id="102470" name="Line 70"/>
          <p:cNvSpPr>
            <a:spLocks noChangeShapeType="1"/>
          </p:cNvSpPr>
          <p:nvPr/>
        </p:nvSpPr>
        <p:spPr bwMode="auto">
          <a:xfrm flipH="1" flipV="1">
            <a:off x="7542213" y="1395413"/>
            <a:ext cx="565150" cy="10318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471" name="Rectangle 71"/>
          <p:cNvSpPr>
            <a:spLocks noChangeArrowheads="1"/>
          </p:cNvSpPr>
          <p:nvPr/>
        </p:nvSpPr>
        <p:spPr bwMode="auto">
          <a:xfrm>
            <a:off x="7927975" y="1801813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6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  <p:sp>
        <p:nvSpPr>
          <p:cNvPr id="102472" name="Oval 72"/>
          <p:cNvSpPr>
            <a:spLocks noChangeArrowheads="1"/>
          </p:cNvSpPr>
          <p:nvPr/>
        </p:nvSpPr>
        <p:spPr bwMode="auto">
          <a:xfrm>
            <a:off x="7881938" y="2020888"/>
            <a:ext cx="57150" cy="77787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73" name="Rectangle 73"/>
          <p:cNvSpPr>
            <a:spLocks noChangeArrowheads="1"/>
          </p:cNvSpPr>
          <p:nvPr/>
        </p:nvSpPr>
        <p:spPr bwMode="auto">
          <a:xfrm>
            <a:off x="3178175" y="4076700"/>
            <a:ext cx="12239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y</a:t>
            </a: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随</a:t>
            </a: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x</a:t>
            </a: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的增</a:t>
            </a:r>
          </a:p>
          <a:p>
            <a:pPr>
              <a:spcBef>
                <a:spcPct val="0"/>
              </a:spcBef>
            </a:pP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大而增大</a:t>
            </a:r>
          </a:p>
        </p:txBody>
      </p:sp>
      <p:sp>
        <p:nvSpPr>
          <p:cNvPr id="102474" name="Rectangle 74"/>
          <p:cNvSpPr>
            <a:spLocks noChangeArrowheads="1"/>
          </p:cNvSpPr>
          <p:nvPr/>
        </p:nvSpPr>
        <p:spPr bwMode="auto">
          <a:xfrm>
            <a:off x="4618038" y="4076700"/>
            <a:ext cx="12239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y</a:t>
            </a: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随</a:t>
            </a: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x</a:t>
            </a: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的增</a:t>
            </a:r>
          </a:p>
          <a:p>
            <a:pPr>
              <a:spcBef>
                <a:spcPct val="0"/>
              </a:spcBef>
            </a:pP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大而增大</a:t>
            </a:r>
          </a:p>
        </p:txBody>
      </p:sp>
      <p:sp>
        <p:nvSpPr>
          <p:cNvPr id="102475" name="Rectangle 75"/>
          <p:cNvSpPr>
            <a:spLocks noChangeArrowheads="1"/>
          </p:cNvSpPr>
          <p:nvPr/>
        </p:nvSpPr>
        <p:spPr bwMode="auto">
          <a:xfrm>
            <a:off x="5913438" y="4076700"/>
            <a:ext cx="12969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y</a:t>
            </a: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随</a:t>
            </a: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x</a:t>
            </a: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的增</a:t>
            </a:r>
          </a:p>
          <a:p>
            <a:pPr>
              <a:spcBef>
                <a:spcPct val="0"/>
              </a:spcBef>
            </a:pP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大而减小</a:t>
            </a:r>
          </a:p>
        </p:txBody>
      </p:sp>
      <p:sp>
        <p:nvSpPr>
          <p:cNvPr id="102476" name="Rectangle 76"/>
          <p:cNvSpPr>
            <a:spLocks noChangeArrowheads="1"/>
          </p:cNvSpPr>
          <p:nvPr/>
        </p:nvSpPr>
        <p:spPr bwMode="auto">
          <a:xfrm>
            <a:off x="7426325" y="4076700"/>
            <a:ext cx="1295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y</a:t>
            </a: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随</a:t>
            </a: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x</a:t>
            </a: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的增</a:t>
            </a:r>
          </a:p>
          <a:p>
            <a:pPr>
              <a:spcBef>
                <a:spcPct val="0"/>
              </a:spcBef>
            </a:pP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大而减小</a:t>
            </a:r>
          </a:p>
        </p:txBody>
      </p:sp>
      <p:sp>
        <p:nvSpPr>
          <p:cNvPr id="102477" name="Rectangle 77"/>
          <p:cNvSpPr>
            <a:spLocks noChangeArrowheads="1"/>
          </p:cNvSpPr>
          <p:nvPr/>
        </p:nvSpPr>
        <p:spPr bwMode="auto">
          <a:xfrm>
            <a:off x="2960688" y="3357563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一、二、三</a:t>
            </a:r>
          </a:p>
        </p:txBody>
      </p:sp>
      <p:sp>
        <p:nvSpPr>
          <p:cNvPr id="102478" name="Rectangle 78"/>
          <p:cNvSpPr>
            <a:spLocks noChangeArrowheads="1"/>
          </p:cNvSpPr>
          <p:nvPr/>
        </p:nvSpPr>
        <p:spPr bwMode="auto">
          <a:xfrm>
            <a:off x="4618038" y="3357563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一、三、四</a:t>
            </a:r>
          </a:p>
        </p:txBody>
      </p:sp>
      <p:sp>
        <p:nvSpPr>
          <p:cNvPr id="102479" name="Rectangle 79"/>
          <p:cNvSpPr>
            <a:spLocks noChangeArrowheads="1"/>
          </p:cNvSpPr>
          <p:nvPr/>
        </p:nvSpPr>
        <p:spPr bwMode="auto">
          <a:xfrm>
            <a:off x="5913438" y="3429000"/>
            <a:ext cx="17287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一、二、四</a:t>
            </a:r>
          </a:p>
        </p:txBody>
      </p:sp>
      <p:sp>
        <p:nvSpPr>
          <p:cNvPr id="102480" name="Rectangle 80"/>
          <p:cNvSpPr>
            <a:spLocks noChangeArrowheads="1"/>
          </p:cNvSpPr>
          <p:nvPr/>
        </p:nvSpPr>
        <p:spPr bwMode="auto">
          <a:xfrm>
            <a:off x="7353300" y="3357563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0" lang="zh-CN" altLang="en-US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二、三、四</a:t>
            </a:r>
          </a:p>
        </p:txBody>
      </p:sp>
      <p:sp>
        <p:nvSpPr>
          <p:cNvPr id="102481" name="Rectangle 81"/>
          <p:cNvSpPr>
            <a:spLocks noChangeArrowheads="1"/>
          </p:cNvSpPr>
          <p:nvPr/>
        </p:nvSpPr>
        <p:spPr bwMode="auto">
          <a:xfrm>
            <a:off x="1233488" y="5084763"/>
            <a:ext cx="69199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0" lang="zh-CN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１、图象是经过（０，０）与（１，</a:t>
            </a:r>
            <a:r>
              <a:rPr kumimoji="0" lang="en-US" altLang="zh-CN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k</a:t>
            </a:r>
            <a:r>
              <a:rPr kumimoji="0" lang="zh-CN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）的一条直线</a:t>
            </a:r>
          </a:p>
        </p:txBody>
      </p:sp>
      <p:sp>
        <p:nvSpPr>
          <p:cNvPr id="102482" name="Rectangle 82"/>
          <p:cNvSpPr>
            <a:spLocks noChangeArrowheads="1"/>
          </p:cNvSpPr>
          <p:nvPr/>
        </p:nvSpPr>
        <p:spPr bwMode="auto">
          <a:xfrm>
            <a:off x="1160463" y="5732463"/>
            <a:ext cx="6985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２、当</a:t>
            </a:r>
            <a:r>
              <a:rPr lang="en-US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k&gt;0</a:t>
            </a:r>
            <a:r>
              <a:rPr lang="zh-CN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时，图象过一、三象限；</a:t>
            </a:r>
            <a:r>
              <a:rPr lang="en-US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y</a:t>
            </a:r>
            <a:r>
              <a:rPr lang="zh-CN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随</a:t>
            </a:r>
            <a:r>
              <a:rPr lang="en-US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x</a:t>
            </a:r>
            <a:r>
              <a:rPr lang="zh-CN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的增大而增大。</a:t>
            </a:r>
          </a:p>
          <a:p>
            <a:pPr>
              <a:spcBef>
                <a:spcPct val="0"/>
              </a:spcBef>
            </a:pPr>
            <a:r>
              <a:rPr lang="zh-CN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　　当</a:t>
            </a:r>
            <a:r>
              <a:rPr lang="en-US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k&lt;0</a:t>
            </a:r>
            <a:r>
              <a:rPr lang="zh-CN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时，图象过二、四象限；</a:t>
            </a:r>
            <a:r>
              <a:rPr lang="en-US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y</a:t>
            </a:r>
            <a:r>
              <a:rPr lang="zh-CN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随</a:t>
            </a:r>
            <a:r>
              <a:rPr lang="en-US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x</a:t>
            </a:r>
            <a:r>
              <a:rPr lang="zh-CN" altLang="en-US" sz="20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的增大而减小。</a:t>
            </a:r>
          </a:p>
        </p:txBody>
      </p:sp>
      <p:sp>
        <p:nvSpPr>
          <p:cNvPr id="102483" name="Rectangle 83"/>
          <p:cNvSpPr>
            <a:spLocks noChangeArrowheads="1"/>
          </p:cNvSpPr>
          <p:nvPr/>
        </p:nvSpPr>
        <p:spPr bwMode="auto">
          <a:xfrm>
            <a:off x="3479800" y="2514600"/>
            <a:ext cx="863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k&gt;0</a:t>
            </a:r>
          </a:p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b&gt;0</a:t>
            </a:r>
          </a:p>
        </p:txBody>
      </p:sp>
      <p:sp>
        <p:nvSpPr>
          <p:cNvPr id="102484" name="Rectangle 84"/>
          <p:cNvSpPr>
            <a:spLocks noChangeArrowheads="1"/>
          </p:cNvSpPr>
          <p:nvPr/>
        </p:nvSpPr>
        <p:spPr bwMode="auto">
          <a:xfrm>
            <a:off x="4905375" y="2559050"/>
            <a:ext cx="10810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k&gt;0</a:t>
            </a:r>
          </a:p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b&lt;0</a:t>
            </a:r>
          </a:p>
        </p:txBody>
      </p:sp>
      <p:sp>
        <p:nvSpPr>
          <p:cNvPr id="102485" name="Rectangle 85"/>
          <p:cNvSpPr>
            <a:spLocks noChangeArrowheads="1"/>
          </p:cNvSpPr>
          <p:nvPr/>
        </p:nvSpPr>
        <p:spPr bwMode="auto">
          <a:xfrm>
            <a:off x="6202363" y="2565400"/>
            <a:ext cx="10080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k&lt;0</a:t>
            </a:r>
          </a:p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b&gt;0</a:t>
            </a:r>
          </a:p>
        </p:txBody>
      </p:sp>
      <p:sp>
        <p:nvSpPr>
          <p:cNvPr id="102486" name="Rectangle 86"/>
          <p:cNvSpPr>
            <a:spLocks noChangeArrowheads="1"/>
          </p:cNvSpPr>
          <p:nvPr/>
        </p:nvSpPr>
        <p:spPr bwMode="auto">
          <a:xfrm>
            <a:off x="7569200" y="2492375"/>
            <a:ext cx="917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k&lt;0</a:t>
            </a:r>
          </a:p>
          <a:p>
            <a:pPr>
              <a:spcBef>
                <a:spcPct val="0"/>
              </a:spcBef>
            </a:pPr>
            <a:r>
              <a:rPr kumimoji="0" lang="en-US" altLang="zh-CN" sz="1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b&lt;0</a:t>
            </a:r>
          </a:p>
        </p:txBody>
      </p:sp>
      <p:sp>
        <p:nvSpPr>
          <p:cNvPr id="102487" name="AutoShape 8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2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2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0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02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02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02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02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102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3" grpId="0"/>
      <p:bldP spid="102474" grpId="0"/>
      <p:bldP spid="102475" grpId="0"/>
      <p:bldP spid="102476" grpId="0"/>
      <p:bldP spid="102477" grpId="0"/>
      <p:bldP spid="102478" grpId="0"/>
      <p:bldP spid="102479" grpId="0"/>
      <p:bldP spid="102480" grpId="0"/>
      <p:bldP spid="102481" grpId="0"/>
      <p:bldP spid="102482" grpId="0"/>
      <p:bldP spid="102483" grpId="0"/>
      <p:bldP spid="102484" grpId="0"/>
      <p:bldP spid="102485" grpId="0"/>
      <p:bldP spid="10248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ext Box 2"/>
          <p:cNvSpPr txBox="1">
            <a:spLocks noChangeArrowheads="1"/>
          </p:cNvSpPr>
          <p:nvPr/>
        </p:nvSpPr>
        <p:spPr bwMode="auto">
          <a:xfrm>
            <a:off x="684213" y="1700213"/>
            <a:ext cx="7705725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先</a:t>
            </a:r>
            <a:r>
              <a:rPr lang="zh-CN" altLang="en-US" sz="4400" u="sng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设</a:t>
            </a:r>
            <a:r>
              <a:rPr lang="zh-CN" altLang="en-US"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出函数解析式，再根据条件</a:t>
            </a:r>
            <a:r>
              <a:rPr lang="zh-CN" altLang="en-US" sz="4400" u="sng">
                <a:solidFill>
                  <a:srgbClr val="FF0066"/>
                </a:solidFill>
                <a:latin typeface="Times New Roman" pitchFamily="18" charset="0"/>
                <a:ea typeface="宋体" pitchFamily="2" charset="-122"/>
              </a:rPr>
              <a:t>确定</a:t>
            </a:r>
            <a:r>
              <a:rPr lang="zh-CN" altLang="en-US"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解析式中未知的系数，从而写出这个式子的方法</a:t>
            </a:r>
            <a:r>
              <a:rPr lang="en-US" altLang="zh-CN"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:</a:t>
            </a:r>
            <a:endParaRPr lang="en-US" altLang="zh-CN" sz="5400">
              <a:solidFill>
                <a:srgbClr val="FF0066"/>
              </a:solidFill>
              <a:latin typeface="Times New Roman" pitchFamily="18" charset="0"/>
              <a:ea typeface="华文行楷" pitchFamily="2" charset="-122"/>
            </a:endParaRPr>
          </a:p>
        </p:txBody>
      </p:sp>
      <p:sp>
        <p:nvSpPr>
          <p:cNvPr id="103427" name="Text Box 3"/>
          <p:cNvSpPr txBox="1">
            <a:spLocks noChangeArrowheads="1"/>
          </p:cNvSpPr>
          <p:nvPr/>
        </p:nvSpPr>
        <p:spPr bwMode="auto">
          <a:xfrm>
            <a:off x="611188" y="546100"/>
            <a:ext cx="5329237" cy="588963"/>
          </a:xfrm>
          <a:prstGeom prst="rect">
            <a:avLst/>
          </a:prstGeom>
          <a:solidFill>
            <a:srgbClr val="F3FBA3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求函数解析式的方法</a:t>
            </a:r>
            <a:r>
              <a:rPr lang="en-US" altLang="zh-CN"/>
              <a:t>:</a:t>
            </a:r>
          </a:p>
        </p:txBody>
      </p:sp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3276600" y="4114800"/>
            <a:ext cx="4984750" cy="914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5400">
                <a:solidFill>
                  <a:srgbClr val="FF0066"/>
                </a:solidFill>
                <a:latin typeface="华文行楷" pitchFamily="2" charset="-122"/>
                <a:ea typeface="华文行楷" pitchFamily="2" charset="-122"/>
              </a:rPr>
              <a:t>－－待定系数法</a:t>
            </a:r>
          </a:p>
        </p:txBody>
      </p:sp>
      <p:sp>
        <p:nvSpPr>
          <p:cNvPr id="103429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3430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10600" y="6096000"/>
            <a:ext cx="381000" cy="381000"/>
          </a:xfrm>
          <a:prstGeom prst="actionButtonForwardNext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ext Box 2"/>
          <p:cNvSpPr txBox="1">
            <a:spLocks noChangeArrowheads="1"/>
          </p:cNvSpPr>
          <p:nvPr/>
        </p:nvSpPr>
        <p:spPr bwMode="auto">
          <a:xfrm>
            <a:off x="533400" y="457200"/>
            <a:ext cx="8208963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例：已知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y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与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x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－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成正比例，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x=8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时，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y=6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，写出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y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与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x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之间函数关系式，并分别求出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x=4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时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y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的值和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y =-3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时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x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的值。</a:t>
            </a:r>
          </a:p>
        </p:txBody>
      </p:sp>
      <p:grpSp>
        <p:nvGrpSpPr>
          <p:cNvPr id="112660" name="Group 20"/>
          <p:cNvGrpSpPr>
            <a:grpSpLocks/>
          </p:cNvGrpSpPr>
          <p:nvPr/>
        </p:nvGrpSpPr>
        <p:grpSpPr bwMode="auto">
          <a:xfrm>
            <a:off x="990600" y="3505200"/>
            <a:ext cx="7848600" cy="990600"/>
            <a:chOff x="624" y="2112"/>
            <a:chExt cx="4944" cy="624"/>
          </a:xfrm>
        </p:grpSpPr>
        <p:sp>
          <p:nvSpPr>
            <p:cNvPr id="112644" name="Text Box 4"/>
            <p:cNvSpPr txBox="1">
              <a:spLocks noChangeArrowheads="1"/>
            </p:cNvSpPr>
            <p:nvPr/>
          </p:nvSpPr>
          <p:spPr bwMode="auto">
            <a:xfrm>
              <a:off x="624" y="2256"/>
              <a:ext cx="4944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∴ </a:t>
              </a:r>
              <a:r>
                <a:rPr lang="en-US" altLang="zh-CN" i="1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y</a:t>
              </a:r>
              <a:r>
                <a:rPr lang="zh-CN" altLang="en-US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与</a:t>
              </a:r>
              <a:r>
                <a:rPr lang="en-US" altLang="zh-CN" i="1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x</a:t>
              </a:r>
              <a:r>
                <a:rPr lang="zh-CN" altLang="en-US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之间函数关系式是：</a:t>
              </a:r>
              <a:r>
                <a:rPr lang="en-US" altLang="zh-CN">
                  <a:solidFill>
                    <a:srgbClr val="FF0066"/>
                  </a:solidFill>
                  <a:latin typeface="华文中宋" pitchFamily="2" charset="-122"/>
                  <a:ea typeface="华文中宋" pitchFamily="2" charset="-122"/>
                </a:rPr>
                <a:t>y=   </a:t>
              </a:r>
              <a:r>
                <a:rPr lang="zh-CN" altLang="en-US">
                  <a:solidFill>
                    <a:srgbClr val="FF0066"/>
                  </a:solidFill>
                  <a:latin typeface="华文中宋" pitchFamily="2" charset="-122"/>
                  <a:ea typeface="华文中宋" pitchFamily="2" charset="-122"/>
                </a:rPr>
                <a:t>（</a:t>
              </a:r>
              <a:r>
                <a:rPr lang="en-US" altLang="zh-CN" i="1">
                  <a:solidFill>
                    <a:srgbClr val="FF0066"/>
                  </a:solidFill>
                  <a:latin typeface="华文中宋" pitchFamily="2" charset="-122"/>
                  <a:ea typeface="华文中宋" pitchFamily="2" charset="-122"/>
                </a:rPr>
                <a:t>x</a:t>
              </a:r>
              <a:r>
                <a:rPr lang="en-US" altLang="zh-CN">
                  <a:solidFill>
                    <a:srgbClr val="FF0066"/>
                  </a:solidFill>
                  <a:latin typeface="华文中宋" pitchFamily="2" charset="-122"/>
                  <a:ea typeface="华文中宋" pitchFamily="2" charset="-122"/>
                </a:rPr>
                <a:t>-1</a:t>
              </a:r>
              <a:r>
                <a:rPr lang="zh-CN" altLang="en-US">
                  <a:solidFill>
                    <a:srgbClr val="FF0066"/>
                  </a:solidFill>
                  <a:latin typeface="华文中宋" pitchFamily="2" charset="-122"/>
                  <a:ea typeface="华文中宋" pitchFamily="2" charset="-122"/>
                </a:rPr>
                <a:t>）</a:t>
              </a:r>
            </a:p>
          </p:txBody>
        </p:sp>
        <p:graphicFrame>
          <p:nvGraphicFramePr>
            <p:cNvPr id="112646" name="Object 6"/>
            <p:cNvGraphicFramePr>
              <a:graphicFrameLocks noChangeAspect="1"/>
            </p:cNvGraphicFramePr>
            <p:nvPr/>
          </p:nvGraphicFramePr>
          <p:xfrm>
            <a:off x="4176" y="2112"/>
            <a:ext cx="241" cy="624"/>
          </p:xfrm>
          <a:graphic>
            <a:graphicData uri="http://schemas.openxmlformats.org/presentationml/2006/ole">
              <p:oleObj spid="_x0000_s112646" name="Equation" r:id="rId3" imgW="152280" imgH="393480" progId="Equation.3">
                <p:embed/>
              </p:oleObj>
            </a:graphicData>
          </a:graphic>
        </p:graphicFrame>
      </p:grpSp>
      <p:grpSp>
        <p:nvGrpSpPr>
          <p:cNvPr id="112647" name="Group 7"/>
          <p:cNvGrpSpPr>
            <a:grpSpLocks/>
          </p:cNvGrpSpPr>
          <p:nvPr/>
        </p:nvGrpSpPr>
        <p:grpSpPr bwMode="auto">
          <a:xfrm>
            <a:off x="684213" y="4419600"/>
            <a:ext cx="6629400" cy="1066800"/>
            <a:chOff x="816" y="2784"/>
            <a:chExt cx="4176" cy="672"/>
          </a:xfrm>
        </p:grpSpPr>
        <p:sp>
          <p:nvSpPr>
            <p:cNvPr id="112648" name="Text Box 8"/>
            <p:cNvSpPr txBox="1">
              <a:spLocks noChangeArrowheads="1"/>
            </p:cNvSpPr>
            <p:nvPr/>
          </p:nvSpPr>
          <p:spPr bwMode="auto">
            <a:xfrm>
              <a:off x="816" y="2928"/>
              <a:ext cx="4176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当</a:t>
              </a:r>
              <a:r>
                <a:rPr lang="en-US" altLang="zh-CN" i="1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x</a:t>
              </a:r>
              <a:r>
                <a:rPr lang="en-US" altLang="zh-CN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=4</a:t>
              </a:r>
              <a:r>
                <a:rPr lang="zh-CN" altLang="en-US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时，</a:t>
              </a:r>
              <a:r>
                <a:rPr lang="en-US" altLang="zh-CN" i="1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y=     </a:t>
              </a:r>
              <a:r>
                <a:rPr lang="en-US" altLang="zh-CN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×</a:t>
              </a:r>
              <a:r>
                <a:rPr lang="zh-CN" altLang="en-US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（</a:t>
              </a:r>
              <a:r>
                <a:rPr lang="en-US" altLang="zh-CN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4</a:t>
              </a:r>
              <a:r>
                <a:rPr lang="zh-CN" altLang="en-US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－</a:t>
              </a:r>
              <a:r>
                <a:rPr lang="en-US" altLang="zh-CN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1</a:t>
              </a:r>
              <a:r>
                <a:rPr lang="zh-CN" altLang="en-US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）</a:t>
              </a:r>
              <a:r>
                <a:rPr lang="en-US" altLang="zh-CN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=</a:t>
              </a:r>
            </a:p>
          </p:txBody>
        </p:sp>
        <p:graphicFrame>
          <p:nvGraphicFramePr>
            <p:cNvPr id="112649" name="Object 9"/>
            <p:cNvGraphicFramePr>
              <a:graphicFrameLocks noChangeAspect="1"/>
            </p:cNvGraphicFramePr>
            <p:nvPr/>
          </p:nvGraphicFramePr>
          <p:xfrm>
            <a:off x="2400" y="2784"/>
            <a:ext cx="241" cy="624"/>
          </p:xfrm>
          <a:graphic>
            <a:graphicData uri="http://schemas.openxmlformats.org/presentationml/2006/ole">
              <p:oleObj spid="_x0000_s112649" name="Equation" r:id="rId4" imgW="152280" imgH="393480" progId="Equation.3">
                <p:embed/>
              </p:oleObj>
            </a:graphicData>
          </a:graphic>
        </p:graphicFrame>
        <p:graphicFrame>
          <p:nvGraphicFramePr>
            <p:cNvPr id="112650" name="Object 10"/>
            <p:cNvGraphicFramePr>
              <a:graphicFrameLocks noChangeAspect="1"/>
            </p:cNvGraphicFramePr>
            <p:nvPr/>
          </p:nvGraphicFramePr>
          <p:xfrm>
            <a:off x="4128" y="2832"/>
            <a:ext cx="321" cy="624"/>
          </p:xfrm>
          <a:graphic>
            <a:graphicData uri="http://schemas.openxmlformats.org/presentationml/2006/ole">
              <p:oleObj spid="_x0000_s112650" name="Equation" r:id="rId5" imgW="203040" imgH="393480" progId="Equation.3">
                <p:embed/>
              </p:oleObj>
            </a:graphicData>
          </a:graphic>
        </p:graphicFrame>
      </p:grpSp>
      <p:grpSp>
        <p:nvGrpSpPr>
          <p:cNvPr id="112662" name="Group 22"/>
          <p:cNvGrpSpPr>
            <a:grpSpLocks/>
          </p:cNvGrpSpPr>
          <p:nvPr/>
        </p:nvGrpSpPr>
        <p:grpSpPr bwMode="auto">
          <a:xfrm>
            <a:off x="684213" y="5334000"/>
            <a:ext cx="8289925" cy="990600"/>
            <a:chOff x="431" y="3360"/>
            <a:chExt cx="5222" cy="624"/>
          </a:xfrm>
        </p:grpSpPr>
        <p:graphicFrame>
          <p:nvGraphicFramePr>
            <p:cNvPr id="112652" name="Object 12"/>
            <p:cNvGraphicFramePr>
              <a:graphicFrameLocks noChangeAspect="1"/>
            </p:cNvGraphicFramePr>
            <p:nvPr/>
          </p:nvGraphicFramePr>
          <p:xfrm>
            <a:off x="4062" y="3552"/>
            <a:ext cx="642" cy="323"/>
          </p:xfrm>
          <a:graphic>
            <a:graphicData uri="http://schemas.openxmlformats.org/presentationml/2006/ole">
              <p:oleObj spid="_x0000_s112652" name="公式" r:id="rId6" imgW="342720" imgH="177480" progId="Equation.3">
                <p:embed/>
              </p:oleObj>
            </a:graphicData>
          </a:graphic>
        </p:graphicFrame>
        <p:sp>
          <p:nvSpPr>
            <p:cNvPr id="112653" name="Text Box 13"/>
            <p:cNvSpPr txBox="1">
              <a:spLocks noChangeArrowheads="1"/>
            </p:cNvSpPr>
            <p:nvPr/>
          </p:nvSpPr>
          <p:spPr bwMode="auto">
            <a:xfrm>
              <a:off x="431" y="3504"/>
              <a:ext cx="522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当</a:t>
              </a:r>
              <a:r>
                <a:rPr lang="en-US" altLang="zh-CN" sz="3600" i="1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y</a:t>
              </a:r>
              <a:r>
                <a:rPr lang="en-US" altLang="zh-CN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rPr>
                <a:t> </a:t>
              </a:r>
              <a:r>
                <a:rPr lang="en-US" altLang="zh-CN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=-3</a:t>
              </a:r>
              <a:r>
                <a:rPr lang="zh-CN" altLang="en-US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时，</a:t>
              </a:r>
              <a:r>
                <a:rPr lang="en-US" altLang="zh-CN" i="1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-3= </a:t>
              </a:r>
              <a:r>
                <a:rPr lang="zh-CN" altLang="en-US" i="1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（</a:t>
              </a:r>
              <a:r>
                <a:rPr lang="en-US" altLang="zh-CN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X</a:t>
              </a:r>
              <a:r>
                <a:rPr lang="zh-CN" altLang="en-US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－</a:t>
              </a:r>
              <a:r>
                <a:rPr lang="en-US" altLang="zh-CN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1</a:t>
              </a:r>
              <a:r>
                <a:rPr lang="zh-CN" altLang="en-US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）      </a:t>
              </a:r>
              <a:r>
                <a:rPr lang="en-US" altLang="zh-CN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</a:rPr>
                <a:t>X=</a:t>
              </a:r>
            </a:p>
          </p:txBody>
        </p:sp>
        <p:graphicFrame>
          <p:nvGraphicFramePr>
            <p:cNvPr id="112654" name="Object 14"/>
            <p:cNvGraphicFramePr>
              <a:graphicFrameLocks noChangeAspect="1"/>
            </p:cNvGraphicFramePr>
            <p:nvPr/>
          </p:nvGraphicFramePr>
          <p:xfrm>
            <a:off x="2160" y="3360"/>
            <a:ext cx="249" cy="624"/>
          </p:xfrm>
          <a:graphic>
            <a:graphicData uri="http://schemas.openxmlformats.org/presentationml/2006/ole">
              <p:oleObj spid="_x0000_s112654" name="公式" r:id="rId7" imgW="152280" imgH="393480" progId="Equation.3">
                <p:embed/>
              </p:oleObj>
            </a:graphicData>
          </a:graphic>
        </p:graphicFrame>
      </p:grpSp>
      <p:graphicFrame>
        <p:nvGraphicFramePr>
          <p:cNvPr id="112655" name="Object 15"/>
          <p:cNvGraphicFramePr>
            <a:graphicFrameLocks noChangeAspect="1"/>
          </p:cNvGraphicFramePr>
          <p:nvPr>
            <p:ph sz="half" idx="1"/>
          </p:nvPr>
        </p:nvGraphicFramePr>
        <p:xfrm>
          <a:off x="250825" y="176213"/>
          <a:ext cx="8569325" cy="300037"/>
        </p:xfrm>
        <a:graphic>
          <a:graphicData uri="http://schemas.openxmlformats.org/presentationml/2006/ole">
            <p:oleObj spid="_x0000_s112655" name="Photo Editor 照片" r:id="rId8" imgW="5028571" imgH="276117" progId="MSPhotoEd.3">
              <p:embed/>
            </p:oleObj>
          </a:graphicData>
        </a:graphic>
      </p:graphicFrame>
      <p:graphicFrame>
        <p:nvGraphicFramePr>
          <p:cNvPr id="112656" name="Object 16"/>
          <p:cNvGraphicFramePr>
            <a:graphicFrameLocks noChangeAspect="1"/>
          </p:cNvGraphicFramePr>
          <p:nvPr>
            <p:ph sz="half" idx="2"/>
          </p:nvPr>
        </p:nvGraphicFramePr>
        <p:xfrm>
          <a:off x="468313" y="6324600"/>
          <a:ext cx="8280400" cy="457200"/>
        </p:xfrm>
        <a:graphic>
          <a:graphicData uri="http://schemas.openxmlformats.org/presentationml/2006/ole">
            <p:oleObj spid="_x0000_s112656" name="Photo Editor 照片" r:id="rId9" imgW="5714286" imgH="333333" progId="MSPhotoEd.3">
              <p:embed/>
            </p:oleObj>
          </a:graphicData>
        </a:graphic>
      </p:graphicFrame>
      <p:sp>
        <p:nvSpPr>
          <p:cNvPr id="112657" name="AutoShape 17">
            <a:hlinkClick r:id="rId1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2658" name="Rectangle 18"/>
          <p:cNvSpPr>
            <a:spLocks noChangeArrowheads="1"/>
          </p:cNvSpPr>
          <p:nvPr/>
        </p:nvSpPr>
        <p:spPr bwMode="auto">
          <a:xfrm>
            <a:off x="381000" y="2116138"/>
            <a:ext cx="76581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解：由 </a:t>
            </a:r>
            <a:r>
              <a:rPr lang="en-US" altLang="zh-CN" i="1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y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与</a:t>
            </a:r>
            <a:r>
              <a:rPr lang="en-US" altLang="zh-CN" i="1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x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－</a:t>
            </a:r>
            <a:r>
              <a:rPr lang="en-US" altLang="zh-CN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成正比例可设</a:t>
            </a:r>
            <a:r>
              <a:rPr lang="en-US" altLang="zh-CN" i="1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y</a:t>
            </a:r>
            <a:r>
              <a:rPr lang="en-US" altLang="zh-CN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=k</a:t>
            </a:r>
            <a:r>
              <a:rPr lang="zh-CN" altLang="en-US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i="1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x</a:t>
            </a:r>
            <a:r>
              <a:rPr lang="en-US" altLang="zh-CN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-1</a:t>
            </a:r>
            <a:r>
              <a:rPr lang="zh-CN" altLang="en-US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）</a:t>
            </a:r>
          </a:p>
        </p:txBody>
      </p:sp>
      <p:grpSp>
        <p:nvGrpSpPr>
          <p:cNvPr id="112661" name="Group 21"/>
          <p:cNvGrpSpPr>
            <a:grpSpLocks/>
          </p:cNvGrpSpPr>
          <p:nvPr/>
        </p:nvGrpSpPr>
        <p:grpSpPr bwMode="auto">
          <a:xfrm>
            <a:off x="1127125" y="2743200"/>
            <a:ext cx="6188075" cy="914400"/>
            <a:chOff x="710" y="1104"/>
            <a:chExt cx="3898" cy="576"/>
          </a:xfrm>
        </p:grpSpPr>
        <p:graphicFrame>
          <p:nvGraphicFramePr>
            <p:cNvPr id="112645" name="Object 5"/>
            <p:cNvGraphicFramePr>
              <a:graphicFrameLocks noChangeAspect="1"/>
            </p:cNvGraphicFramePr>
            <p:nvPr/>
          </p:nvGraphicFramePr>
          <p:xfrm>
            <a:off x="4032" y="1104"/>
            <a:ext cx="576" cy="576"/>
          </p:xfrm>
          <a:graphic>
            <a:graphicData uri="http://schemas.openxmlformats.org/presentationml/2006/ole">
              <p:oleObj spid="_x0000_s112645" name="Equation" r:id="rId11" imgW="393480" imgH="393480" progId="Equation.3">
                <p:embed/>
              </p:oleObj>
            </a:graphicData>
          </a:graphic>
        </p:graphicFrame>
        <p:sp>
          <p:nvSpPr>
            <p:cNvPr id="112659" name="Rectangle 19"/>
            <p:cNvSpPr>
              <a:spLocks noChangeArrowheads="1"/>
            </p:cNvSpPr>
            <p:nvPr/>
          </p:nvSpPr>
          <p:spPr bwMode="auto">
            <a:xfrm>
              <a:off x="710" y="1218"/>
              <a:ext cx="3437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∵ </a:t>
              </a:r>
              <a:r>
                <a:rPr lang="zh-CN" altLang="en-US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当</a:t>
              </a:r>
              <a:r>
                <a:rPr lang="en-US" altLang="zh-CN" i="1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x</a:t>
              </a:r>
              <a:r>
                <a:rPr lang="en-US" altLang="zh-CN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=8</a:t>
              </a:r>
              <a:r>
                <a:rPr lang="zh-CN" altLang="en-US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时，</a:t>
              </a:r>
              <a:r>
                <a:rPr lang="en-US" altLang="zh-CN" i="1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y</a:t>
              </a:r>
              <a:r>
                <a:rPr lang="en-US" altLang="zh-CN">
                  <a:solidFill>
                    <a:schemeClr val="tx1"/>
                  </a:solidFill>
                  <a:latin typeface="华文中宋" pitchFamily="2" charset="-122"/>
                  <a:ea typeface="华文中宋" pitchFamily="2" charset="-122"/>
                </a:rPr>
                <a:t>=6 ∴7k=6 ∴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7" name="Text Box 5"/>
          <p:cNvSpPr txBox="1">
            <a:spLocks noChangeArrowheads="1"/>
          </p:cNvSpPr>
          <p:nvPr/>
        </p:nvSpPr>
        <p:spPr bwMode="auto">
          <a:xfrm>
            <a:off x="287338" y="533400"/>
            <a:ext cx="7921625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zh-CN" altLang="en-US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例：</a:t>
            </a:r>
            <a:r>
              <a:rPr kumimoji="0" lang="zh-CN" altLang="en-US">
                <a:solidFill>
                  <a:schemeClr val="tx1"/>
                </a:solidFill>
                <a:latin typeface="Tahoma" pitchFamily="34" charset="0"/>
                <a:ea typeface="宋体" pitchFamily="2" charset="-122"/>
              </a:rPr>
              <a:t>如图，已知函数</a:t>
            </a:r>
            <a:r>
              <a:rPr kumimoji="0"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</a:t>
            </a:r>
            <a:r>
              <a:rPr kumimoji="0"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kumimoji="0"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ax</a:t>
            </a:r>
            <a:r>
              <a:rPr kumimoji="0"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＋</a:t>
            </a:r>
            <a:r>
              <a:rPr kumimoji="0"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b</a:t>
            </a:r>
            <a:r>
              <a:rPr kumimoji="0" lang="zh-CN" altLang="en-US">
                <a:solidFill>
                  <a:schemeClr val="tx1"/>
                </a:solidFill>
                <a:latin typeface="Tahoma" pitchFamily="34" charset="0"/>
                <a:ea typeface="宋体" pitchFamily="2" charset="-122"/>
              </a:rPr>
              <a:t>和</a:t>
            </a:r>
            <a:r>
              <a:rPr kumimoji="0"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</a:t>
            </a:r>
            <a:r>
              <a:rPr kumimoji="0"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kumimoji="0"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kx</a:t>
            </a:r>
            <a:r>
              <a:rPr kumimoji="0" lang="en-US" altLang="zh-CN" b="0" i="1">
                <a:solidFill>
                  <a:schemeClr val="tx1"/>
                </a:solidFill>
                <a:latin typeface="Tahoma" pitchFamily="34" charset="0"/>
                <a:ea typeface="宋体" pitchFamily="2" charset="-122"/>
              </a:rPr>
              <a:t> </a:t>
            </a:r>
            <a:r>
              <a:rPr kumimoji="0" lang="zh-CN" altLang="en-US">
                <a:solidFill>
                  <a:schemeClr val="tx1"/>
                </a:solidFill>
                <a:latin typeface="Tahoma" pitchFamily="34" charset="0"/>
                <a:ea typeface="宋体" pitchFamily="2" charset="-122"/>
              </a:rPr>
              <a:t>的图像交于点</a:t>
            </a:r>
            <a:r>
              <a:rPr kumimoji="0"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P</a:t>
            </a:r>
            <a:r>
              <a:rPr kumimoji="0" lang="zh-CN" altLang="en-US">
                <a:solidFill>
                  <a:schemeClr val="tx1"/>
                </a:solidFill>
                <a:latin typeface="Tahoma" pitchFamily="34" charset="0"/>
                <a:ea typeface="宋体" pitchFamily="2" charset="-122"/>
              </a:rPr>
              <a:t>，则根据图像可得，关 于</a:t>
            </a:r>
            <a:r>
              <a:rPr kumimoji="0"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x</a:t>
            </a:r>
            <a:r>
              <a:rPr kumimoji="0" lang="zh-CN" altLang="en-US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，</a:t>
            </a:r>
            <a:r>
              <a:rPr kumimoji="0" lang="en-US" altLang="zh-CN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</a:t>
            </a:r>
            <a:r>
              <a:rPr kumimoji="0" lang="en-US" altLang="zh-CN" b="0" i="1">
                <a:solidFill>
                  <a:schemeClr val="tx1"/>
                </a:solidFill>
                <a:latin typeface="Tahoma" pitchFamily="34" charset="0"/>
                <a:ea typeface="宋体" pitchFamily="2" charset="-122"/>
              </a:rPr>
              <a:t> </a:t>
            </a:r>
          </a:p>
          <a:p>
            <a:pPr>
              <a:spcBef>
                <a:spcPct val="0"/>
              </a:spcBef>
            </a:pPr>
            <a:endParaRPr kumimoji="0" lang="en-US" altLang="zh-CN" b="0" i="1">
              <a:solidFill>
                <a:schemeClr val="tx1"/>
              </a:solidFill>
              <a:latin typeface="Tahoma" pitchFamily="34" charset="0"/>
              <a:ea typeface="宋体" pitchFamily="2" charset="-122"/>
            </a:endParaRPr>
          </a:p>
          <a:p>
            <a:pPr>
              <a:spcBef>
                <a:spcPct val="0"/>
              </a:spcBef>
            </a:pPr>
            <a:r>
              <a:rPr kumimoji="0" lang="zh-CN" altLang="en-US">
                <a:solidFill>
                  <a:schemeClr val="tx1"/>
                </a:solidFill>
                <a:latin typeface="Tahoma" pitchFamily="34" charset="0"/>
                <a:ea typeface="宋体" pitchFamily="2" charset="-122"/>
              </a:rPr>
              <a:t>的二元一次方程组                的解是</a:t>
            </a:r>
            <a:r>
              <a:rPr kumimoji="0" lang="en-US" altLang="zh-CN" b="0">
                <a:solidFill>
                  <a:schemeClr val="tx1"/>
                </a:solidFill>
                <a:latin typeface="Tahoma" pitchFamily="34" charset="0"/>
                <a:ea typeface="宋体" pitchFamily="2" charset="-122"/>
              </a:rPr>
              <a:t>_____</a:t>
            </a:r>
            <a:r>
              <a:rPr kumimoji="0" lang="zh-CN" altLang="en-US">
                <a:solidFill>
                  <a:schemeClr val="tx1"/>
                </a:solidFill>
                <a:latin typeface="Tahoma" pitchFamily="34" charset="0"/>
                <a:ea typeface="宋体" pitchFamily="2" charset="-122"/>
              </a:rPr>
              <a:t>。</a:t>
            </a:r>
            <a:r>
              <a:rPr kumimoji="0" lang="zh-CN" altLang="en-US" b="0">
                <a:solidFill>
                  <a:schemeClr val="tx1"/>
                </a:solidFill>
                <a:latin typeface="Tahoma" pitchFamily="34" charset="0"/>
                <a:ea typeface="宋体" pitchFamily="2" charset="-122"/>
              </a:rPr>
              <a:t> </a:t>
            </a:r>
          </a:p>
        </p:txBody>
      </p:sp>
      <p:grpSp>
        <p:nvGrpSpPr>
          <p:cNvPr id="115718" name="Group 6"/>
          <p:cNvGrpSpPr>
            <a:grpSpLocks/>
          </p:cNvGrpSpPr>
          <p:nvPr/>
        </p:nvGrpSpPr>
        <p:grpSpPr bwMode="auto">
          <a:xfrm>
            <a:off x="3792538" y="1676400"/>
            <a:ext cx="2303462" cy="1139825"/>
            <a:chOff x="839" y="1616"/>
            <a:chExt cx="1451" cy="635"/>
          </a:xfrm>
        </p:grpSpPr>
        <p:sp>
          <p:nvSpPr>
            <p:cNvPr id="115719" name="AutoShape 7"/>
            <p:cNvSpPr>
              <a:spLocks/>
            </p:cNvSpPr>
            <p:nvPr/>
          </p:nvSpPr>
          <p:spPr bwMode="auto">
            <a:xfrm>
              <a:off x="839" y="1752"/>
              <a:ext cx="45" cy="363"/>
            </a:xfrm>
            <a:prstGeom prst="leftBrace">
              <a:avLst>
                <a:gd name="adj1" fmla="val 67222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720" name="Text Box 8"/>
            <p:cNvSpPr txBox="1">
              <a:spLocks noChangeArrowheads="1"/>
            </p:cNvSpPr>
            <p:nvPr/>
          </p:nvSpPr>
          <p:spPr bwMode="auto">
            <a:xfrm>
              <a:off x="884" y="1616"/>
              <a:ext cx="1406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en-US" altLang="zh-CN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y=ax+b</a:t>
              </a:r>
            </a:p>
          </p:txBody>
        </p:sp>
        <p:sp>
          <p:nvSpPr>
            <p:cNvPr id="115721" name="Text Box 9"/>
            <p:cNvSpPr txBox="1">
              <a:spLocks noChangeArrowheads="1"/>
            </p:cNvSpPr>
            <p:nvPr/>
          </p:nvSpPr>
          <p:spPr bwMode="auto">
            <a:xfrm>
              <a:off x="874" y="1928"/>
              <a:ext cx="635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en-US" altLang="zh-CN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y=kx</a:t>
              </a:r>
            </a:p>
          </p:txBody>
        </p:sp>
      </p:grpSp>
      <p:pic>
        <p:nvPicPr>
          <p:cNvPr id="115722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4000" contrast="40000"/>
            <a:grayscl/>
            <a:biLevel thresh="50000"/>
          </a:blip>
          <a:srcRect/>
          <a:stretch>
            <a:fillRect/>
          </a:stretch>
        </p:blipFill>
        <p:spPr bwMode="auto">
          <a:xfrm>
            <a:off x="4114800" y="2886075"/>
            <a:ext cx="3854450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5723" name="Group 11"/>
          <p:cNvGrpSpPr>
            <a:grpSpLocks/>
          </p:cNvGrpSpPr>
          <p:nvPr/>
        </p:nvGrpSpPr>
        <p:grpSpPr bwMode="auto">
          <a:xfrm>
            <a:off x="6840538" y="1600200"/>
            <a:ext cx="2074862" cy="952500"/>
            <a:chOff x="839" y="1616"/>
            <a:chExt cx="1451" cy="600"/>
          </a:xfrm>
        </p:grpSpPr>
        <p:sp>
          <p:nvSpPr>
            <p:cNvPr id="115724" name="AutoShape 12"/>
            <p:cNvSpPr>
              <a:spLocks/>
            </p:cNvSpPr>
            <p:nvPr/>
          </p:nvSpPr>
          <p:spPr bwMode="auto">
            <a:xfrm>
              <a:off x="839" y="1752"/>
              <a:ext cx="45" cy="363"/>
            </a:xfrm>
            <a:prstGeom prst="leftBrace">
              <a:avLst>
                <a:gd name="adj1" fmla="val 67222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725" name="Text Box 13"/>
            <p:cNvSpPr txBox="1">
              <a:spLocks noChangeArrowheads="1"/>
            </p:cNvSpPr>
            <p:nvPr/>
          </p:nvSpPr>
          <p:spPr bwMode="auto">
            <a:xfrm>
              <a:off x="884" y="1616"/>
              <a:ext cx="140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en-US" altLang="zh-CN" sz="2400">
                  <a:solidFill>
                    <a:srgbClr val="FF0066"/>
                  </a:solidFill>
                  <a:latin typeface="宋体" pitchFamily="2" charset="-122"/>
                  <a:ea typeface="宋体" pitchFamily="2" charset="-122"/>
                </a:rPr>
                <a:t>x=-1</a:t>
              </a:r>
            </a:p>
          </p:txBody>
        </p:sp>
        <p:sp>
          <p:nvSpPr>
            <p:cNvPr id="115726" name="Text Box 14"/>
            <p:cNvSpPr txBox="1">
              <a:spLocks noChangeArrowheads="1"/>
            </p:cNvSpPr>
            <p:nvPr/>
          </p:nvSpPr>
          <p:spPr bwMode="auto">
            <a:xfrm>
              <a:off x="874" y="1928"/>
              <a:ext cx="63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en-US" altLang="zh-CN" sz="2400">
                  <a:solidFill>
                    <a:srgbClr val="FF0066"/>
                  </a:solidFill>
                  <a:latin typeface="宋体" pitchFamily="2" charset="-122"/>
                  <a:ea typeface="宋体" pitchFamily="2" charset="-122"/>
                </a:rPr>
                <a:t>y=-2</a:t>
              </a:r>
            </a:p>
          </p:txBody>
        </p:sp>
      </p:grpSp>
      <p:sp>
        <p:nvSpPr>
          <p:cNvPr id="115727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738" name="Group 2"/>
          <p:cNvGrpSpPr>
            <a:grpSpLocks noChangeAspect="1"/>
          </p:cNvGrpSpPr>
          <p:nvPr/>
        </p:nvGrpSpPr>
        <p:grpSpPr bwMode="auto">
          <a:xfrm>
            <a:off x="4308475" y="990600"/>
            <a:ext cx="4779963" cy="5892800"/>
            <a:chOff x="2362" y="3925"/>
            <a:chExt cx="5545" cy="6846"/>
          </a:xfrm>
        </p:grpSpPr>
        <p:sp>
          <p:nvSpPr>
            <p:cNvPr id="116739" name="AutoShape 3"/>
            <p:cNvSpPr>
              <a:spLocks noChangeAspect="1" noChangeArrowheads="1"/>
            </p:cNvSpPr>
            <p:nvPr/>
          </p:nvSpPr>
          <p:spPr bwMode="auto">
            <a:xfrm>
              <a:off x="2362" y="3925"/>
              <a:ext cx="5545" cy="6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40" name="d82Line 2"/>
            <p:cNvSpPr>
              <a:spLocks noChangeShapeType="1"/>
            </p:cNvSpPr>
            <p:nvPr/>
          </p:nvSpPr>
          <p:spPr bwMode="auto">
            <a:xfrm>
              <a:off x="3900" y="7931"/>
              <a:ext cx="4007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41" name="d82WordArt 28"/>
            <p:cNvSpPr>
              <a:spLocks noChangeArrowheads="1" noChangeShapeType="1" noTextEdit="1"/>
            </p:cNvSpPr>
            <p:nvPr/>
          </p:nvSpPr>
          <p:spPr bwMode="auto">
            <a:xfrm>
              <a:off x="7347" y="8087"/>
              <a:ext cx="224" cy="23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i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x</a:t>
              </a:r>
            </a:p>
          </p:txBody>
        </p:sp>
        <p:sp>
          <p:nvSpPr>
            <p:cNvPr id="116742" name="d82Line 3"/>
            <p:cNvSpPr>
              <a:spLocks noChangeShapeType="1"/>
            </p:cNvSpPr>
            <p:nvPr/>
          </p:nvSpPr>
          <p:spPr bwMode="auto">
            <a:xfrm flipH="1" flipV="1">
              <a:off x="5010" y="5427"/>
              <a:ext cx="44" cy="35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43" name="d82Line 4"/>
            <p:cNvSpPr>
              <a:spLocks noChangeShapeType="1"/>
            </p:cNvSpPr>
            <p:nvPr/>
          </p:nvSpPr>
          <p:spPr bwMode="auto">
            <a:xfrm flipV="1">
              <a:off x="5529" y="7852"/>
              <a:ext cx="0" cy="1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44" name="d82Line 5"/>
            <p:cNvSpPr>
              <a:spLocks noChangeShapeType="1"/>
            </p:cNvSpPr>
            <p:nvPr/>
          </p:nvSpPr>
          <p:spPr bwMode="auto">
            <a:xfrm flipV="1">
              <a:off x="6025" y="7852"/>
              <a:ext cx="0" cy="1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45" name="d82Line 6"/>
            <p:cNvSpPr>
              <a:spLocks noChangeShapeType="1"/>
            </p:cNvSpPr>
            <p:nvPr/>
          </p:nvSpPr>
          <p:spPr bwMode="auto">
            <a:xfrm flipV="1">
              <a:off x="6525" y="7852"/>
              <a:ext cx="0" cy="1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46" name="d82Line 7"/>
            <p:cNvSpPr>
              <a:spLocks noChangeShapeType="1"/>
            </p:cNvSpPr>
            <p:nvPr/>
          </p:nvSpPr>
          <p:spPr bwMode="auto">
            <a:xfrm flipV="1">
              <a:off x="7025" y="7852"/>
              <a:ext cx="0" cy="1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47" name="d82Line 10"/>
            <p:cNvSpPr>
              <a:spLocks noChangeShapeType="1"/>
            </p:cNvSpPr>
            <p:nvPr/>
          </p:nvSpPr>
          <p:spPr bwMode="auto">
            <a:xfrm flipV="1">
              <a:off x="4529" y="7852"/>
              <a:ext cx="0" cy="1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48" name="d82Line 11"/>
            <p:cNvSpPr>
              <a:spLocks noChangeShapeType="1"/>
            </p:cNvSpPr>
            <p:nvPr/>
          </p:nvSpPr>
          <p:spPr bwMode="auto">
            <a:xfrm flipV="1">
              <a:off x="4033" y="7852"/>
              <a:ext cx="0" cy="1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49" name="d82Line 16"/>
            <p:cNvSpPr>
              <a:spLocks noChangeShapeType="1"/>
            </p:cNvSpPr>
            <p:nvPr/>
          </p:nvSpPr>
          <p:spPr bwMode="auto">
            <a:xfrm>
              <a:off x="5009" y="6106"/>
              <a:ext cx="12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50" name="d82Line 21"/>
            <p:cNvSpPr>
              <a:spLocks noChangeShapeType="1"/>
            </p:cNvSpPr>
            <p:nvPr/>
          </p:nvSpPr>
          <p:spPr bwMode="auto">
            <a:xfrm>
              <a:off x="5029" y="7149"/>
              <a:ext cx="12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51" name="d82Line 22"/>
            <p:cNvSpPr>
              <a:spLocks noChangeShapeType="1"/>
            </p:cNvSpPr>
            <p:nvPr/>
          </p:nvSpPr>
          <p:spPr bwMode="auto">
            <a:xfrm>
              <a:off x="5029" y="7551"/>
              <a:ext cx="12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52" name="d82Line 23"/>
            <p:cNvSpPr>
              <a:spLocks noChangeShapeType="1"/>
            </p:cNvSpPr>
            <p:nvPr/>
          </p:nvSpPr>
          <p:spPr bwMode="auto">
            <a:xfrm>
              <a:off x="5029" y="7952"/>
              <a:ext cx="12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53" name="d82Line 25"/>
            <p:cNvSpPr>
              <a:spLocks noChangeShapeType="1"/>
            </p:cNvSpPr>
            <p:nvPr/>
          </p:nvSpPr>
          <p:spPr bwMode="auto">
            <a:xfrm>
              <a:off x="5009" y="6649"/>
              <a:ext cx="12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54" name="d82WordArt 29"/>
            <p:cNvSpPr>
              <a:spLocks noChangeArrowheads="1" noChangeShapeType="1" noTextEdit="1"/>
            </p:cNvSpPr>
            <p:nvPr/>
          </p:nvSpPr>
          <p:spPr bwMode="auto">
            <a:xfrm>
              <a:off x="5166" y="5563"/>
              <a:ext cx="224" cy="23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3600" i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y</a:t>
              </a:r>
            </a:p>
          </p:txBody>
        </p:sp>
        <p:sp>
          <p:nvSpPr>
            <p:cNvPr id="116755" name="Text Box 19"/>
            <p:cNvSpPr txBox="1">
              <a:spLocks noChangeArrowheads="1"/>
            </p:cNvSpPr>
            <p:nvPr/>
          </p:nvSpPr>
          <p:spPr bwMode="auto">
            <a:xfrm>
              <a:off x="4383" y="5698"/>
              <a:ext cx="1194" cy="5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spcBef>
                  <a:spcPct val="0"/>
                </a:spcBef>
              </a:pPr>
              <a:endParaRPr lang="en-US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16756" name="Text Box 20"/>
            <p:cNvSpPr txBox="1">
              <a:spLocks noChangeArrowheads="1"/>
            </p:cNvSpPr>
            <p:nvPr/>
          </p:nvSpPr>
          <p:spPr bwMode="auto">
            <a:xfrm>
              <a:off x="5630" y="7930"/>
              <a:ext cx="1194" cy="8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just">
                <a:spcBef>
                  <a:spcPct val="0"/>
                </a:spcBef>
              </a:pPr>
              <a:r>
                <a:rPr lang="en-US" altLang="zh-CN" sz="2400" b="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2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sp>
          <p:nvSpPr>
            <p:cNvPr id="116757" name="d82WordArt 120"/>
            <p:cNvSpPr>
              <a:spLocks noChangeArrowheads="1" noChangeShapeType="1" noTextEdit="1"/>
            </p:cNvSpPr>
            <p:nvPr/>
          </p:nvSpPr>
          <p:spPr bwMode="auto">
            <a:xfrm>
              <a:off x="4696" y="8009"/>
              <a:ext cx="156" cy="17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1800" i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Times New Roman"/>
                  <a:cs typeface="Times New Roman"/>
                </a:rPr>
                <a:t>O</a:t>
              </a:r>
            </a:p>
          </p:txBody>
        </p:sp>
        <p:sp>
          <p:nvSpPr>
            <p:cNvPr id="116758" name="d82Line 22"/>
            <p:cNvSpPr>
              <a:spLocks noChangeShapeType="1"/>
            </p:cNvSpPr>
            <p:nvPr/>
          </p:nvSpPr>
          <p:spPr bwMode="auto">
            <a:xfrm>
              <a:off x="5009" y="8824"/>
              <a:ext cx="12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59" name="d82Line 22"/>
            <p:cNvSpPr>
              <a:spLocks noChangeShapeType="1"/>
            </p:cNvSpPr>
            <p:nvPr/>
          </p:nvSpPr>
          <p:spPr bwMode="auto">
            <a:xfrm>
              <a:off x="5009" y="8416"/>
              <a:ext cx="12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60" name="Line 24"/>
            <p:cNvSpPr>
              <a:spLocks noChangeShapeType="1"/>
            </p:cNvSpPr>
            <p:nvPr/>
          </p:nvSpPr>
          <p:spPr bwMode="auto">
            <a:xfrm>
              <a:off x="4477" y="5844"/>
              <a:ext cx="1922" cy="2671"/>
            </a:xfrm>
            <a:prstGeom prst="line">
              <a:avLst/>
            </a:prstGeom>
            <a:noFill/>
            <a:ln w="158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6761" name="Text Box 25"/>
            <p:cNvSpPr txBox="1">
              <a:spLocks noChangeArrowheads="1"/>
            </p:cNvSpPr>
            <p:nvPr/>
          </p:nvSpPr>
          <p:spPr bwMode="auto">
            <a:xfrm>
              <a:off x="4477" y="6428"/>
              <a:ext cx="1194" cy="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just">
                <a:spcBef>
                  <a:spcPct val="0"/>
                </a:spcBef>
              </a:pPr>
              <a:r>
                <a:rPr lang="en-US" altLang="zh-CN" sz="2400">
                  <a:solidFill>
                    <a:srgbClr val="660066"/>
                  </a:solidFill>
                  <a:latin typeface="Times New Roman" pitchFamily="18" charset="0"/>
                  <a:ea typeface="宋体" pitchFamily="2" charset="-122"/>
                </a:rPr>
                <a:t>3</a:t>
              </a:r>
              <a:endParaRPr lang="en-US" altLang="zh-CN" sz="2800" b="0">
                <a:solidFill>
                  <a:srgbClr val="660066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sp>
        <p:nvSpPr>
          <p:cNvPr id="116762" name="Text Box 26"/>
          <p:cNvSpPr txBox="1">
            <a:spLocks noChangeArrowheads="1"/>
          </p:cNvSpPr>
          <p:nvPr/>
        </p:nvSpPr>
        <p:spPr bwMode="auto">
          <a:xfrm>
            <a:off x="609600" y="381000"/>
            <a:ext cx="7759700" cy="14668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spcBef>
                <a:spcPct val="0"/>
              </a:spcBef>
            </a:pPr>
            <a:r>
              <a:rPr lang="zh-CN" altLang="en-US" sz="36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例</a:t>
            </a:r>
            <a:r>
              <a:rPr lang="en-US" altLang="zh-CN" sz="36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36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一次函数</a:t>
            </a:r>
            <a:r>
              <a:rPr kumimoji="0" lang="en-US" altLang="zh-CN" sz="36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y=kx+b</a:t>
            </a:r>
            <a:r>
              <a:rPr kumimoji="0" lang="zh-CN" altLang="en-US" sz="36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的图像如图所示，</a:t>
            </a:r>
          </a:p>
          <a:p>
            <a:pPr>
              <a:lnSpc>
                <a:spcPct val="125000"/>
              </a:lnSpc>
              <a:spcBef>
                <a:spcPct val="0"/>
              </a:spcBef>
            </a:pPr>
            <a:r>
              <a:rPr kumimoji="0" lang="zh-CN" altLang="en-US" sz="36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当</a:t>
            </a:r>
            <a:r>
              <a:rPr kumimoji="0" lang="en-US" altLang="zh-CN" sz="36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y&lt;0</a:t>
            </a:r>
            <a:r>
              <a:rPr kumimoji="0" lang="zh-CN" altLang="en-US" sz="36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时，</a:t>
            </a:r>
            <a:r>
              <a:rPr kumimoji="0" lang="en-US" altLang="zh-CN" sz="36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x</a:t>
            </a:r>
            <a:r>
              <a:rPr kumimoji="0" lang="zh-CN" altLang="en-US" sz="36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的取值范围是</a:t>
            </a:r>
            <a:r>
              <a:rPr lang="en-US" altLang="zh-CN" sz="36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rPr>
              <a:t>_________</a:t>
            </a:r>
            <a:r>
              <a:rPr lang="zh-CN" altLang="en-US" sz="36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rPr>
              <a:t>。</a:t>
            </a:r>
          </a:p>
        </p:txBody>
      </p:sp>
      <p:sp>
        <p:nvSpPr>
          <p:cNvPr id="116763" name="Text Box 27"/>
          <p:cNvSpPr txBox="1">
            <a:spLocks noChangeArrowheads="1"/>
          </p:cNvSpPr>
          <p:nvPr/>
        </p:nvSpPr>
        <p:spPr bwMode="auto">
          <a:xfrm>
            <a:off x="1087438" y="2362200"/>
            <a:ext cx="4017962" cy="13731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28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rPr>
              <a:t>A  x&gt;0                   B  x&lt;0  </a:t>
            </a:r>
          </a:p>
          <a:p>
            <a:pPr>
              <a:spcBef>
                <a:spcPct val="0"/>
              </a:spcBef>
            </a:pPr>
            <a:r>
              <a:rPr kumimoji="0" lang="en-US" altLang="zh-CN" sz="28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rPr>
              <a:t>   </a:t>
            </a:r>
          </a:p>
          <a:p>
            <a:pPr>
              <a:spcBef>
                <a:spcPct val="0"/>
              </a:spcBef>
            </a:pPr>
            <a:r>
              <a:rPr kumimoji="0" lang="en-US" altLang="zh-CN" sz="28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rPr>
              <a:t>C  x&gt;2</a:t>
            </a:r>
            <a:r>
              <a:rPr kumimoji="0" lang="zh-CN" altLang="en-US" sz="28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rPr>
              <a:t>　               </a:t>
            </a:r>
            <a:r>
              <a:rPr kumimoji="0" lang="en-US" altLang="zh-CN" sz="2800">
                <a:solidFill>
                  <a:schemeClr val="tx1"/>
                </a:solidFill>
                <a:latin typeface="Times New Roman" pitchFamily="18" charset="0"/>
                <a:ea typeface="楷体_GB2312" pitchFamily="49" charset="-122"/>
              </a:rPr>
              <a:t>D  x&lt;2</a:t>
            </a:r>
          </a:p>
        </p:txBody>
      </p:sp>
      <p:sp>
        <p:nvSpPr>
          <p:cNvPr id="116764" name="Text Box 28"/>
          <p:cNvSpPr txBox="1">
            <a:spLocks noChangeArrowheads="1"/>
          </p:cNvSpPr>
          <p:nvPr/>
        </p:nvSpPr>
        <p:spPr bwMode="auto">
          <a:xfrm>
            <a:off x="6453188" y="12954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C</a:t>
            </a:r>
          </a:p>
        </p:txBody>
      </p:sp>
      <p:sp>
        <p:nvSpPr>
          <p:cNvPr id="116766" name="AutoShape 30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67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67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6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6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64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8" name="Rectangle 4"/>
          <p:cNvSpPr>
            <a:spLocks noChangeArrowheads="1"/>
          </p:cNvSpPr>
          <p:nvPr/>
        </p:nvSpPr>
        <p:spPr bwMode="auto">
          <a:xfrm>
            <a:off x="457200" y="3581400"/>
            <a:ext cx="7010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0"/>
              </a:spcBef>
            </a:pPr>
            <a:r>
              <a:rPr kumimoji="0" lang="en-US" altLang="zh-CN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 </a:t>
            </a:r>
            <a:r>
              <a:rPr kumimoji="0" lang="zh-CN" altLang="en-US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把 </a:t>
            </a:r>
            <a:r>
              <a:rPr kumimoji="0" lang="en-US" altLang="zh-CN" sz="2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b=</a:t>
            </a:r>
            <a:r>
              <a:rPr kumimoji="0" lang="en-US" altLang="zh-CN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 </a:t>
            </a:r>
            <a:r>
              <a:rPr kumimoji="0" lang="en-US" altLang="zh-CN" sz="2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-1</a:t>
            </a:r>
            <a:r>
              <a:rPr kumimoji="0" lang="en-US" altLang="zh-CN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 </a:t>
            </a:r>
            <a:r>
              <a:rPr kumimoji="0" lang="zh-CN" altLang="en-US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代入</a:t>
            </a:r>
            <a:r>
              <a:rPr kumimoji="0" lang="zh-CN" altLang="en-US" sz="2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①，得：                   </a:t>
            </a:r>
            <a:endParaRPr kumimoji="0" lang="zh-CN" altLang="en-US" sz="2800">
              <a:solidFill>
                <a:schemeClr val="tx1"/>
              </a:solidFill>
              <a:latin typeface="Comic Sans MS" pitchFamily="66" charset="0"/>
              <a:ea typeface="宋体" pitchFamily="2" charset="-122"/>
            </a:endParaRPr>
          </a:p>
          <a:p>
            <a:pPr>
              <a:spcBef>
                <a:spcPct val="0"/>
              </a:spcBef>
            </a:pPr>
            <a:r>
              <a:rPr kumimoji="0" lang="zh-CN" altLang="en-US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    </a:t>
            </a:r>
            <a:r>
              <a:rPr kumimoji="0" lang="en-US" altLang="zh-CN" sz="2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k= -</a:t>
            </a:r>
            <a:r>
              <a:rPr kumimoji="0" lang="en-US" altLang="zh-CN" sz="2800" b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 </a:t>
            </a:r>
            <a:r>
              <a:rPr kumimoji="0" lang="en-US" altLang="zh-CN" sz="28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0.5</a:t>
            </a:r>
            <a:endParaRPr kumimoji="0" lang="en-US" altLang="zh-CN" sz="2800">
              <a:solidFill>
                <a:schemeClr val="tx1"/>
              </a:solidFill>
              <a:latin typeface="Comic Sans MS" pitchFamily="66" charset="0"/>
              <a:ea typeface="宋体" pitchFamily="2" charset="-122"/>
            </a:endParaRPr>
          </a:p>
          <a:p>
            <a:pPr>
              <a:spcBef>
                <a:spcPct val="0"/>
              </a:spcBef>
            </a:pPr>
            <a:r>
              <a:rPr kumimoji="0" lang="en-US" altLang="zh-CN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 </a:t>
            </a:r>
            <a:r>
              <a:rPr kumimoji="0" lang="zh-CN" altLang="en-US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所以</a:t>
            </a:r>
            <a:r>
              <a:rPr kumimoji="0" lang="en-US" altLang="zh-CN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,</a:t>
            </a:r>
            <a:r>
              <a:rPr kumimoji="0" lang="zh-CN" altLang="en-US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其函数解析式为</a:t>
            </a:r>
            <a:r>
              <a:rPr kumimoji="0" lang="en-US" altLang="zh-CN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y= - 0.5 x-1</a:t>
            </a:r>
          </a:p>
        </p:txBody>
      </p:sp>
      <p:sp>
        <p:nvSpPr>
          <p:cNvPr id="129029" name="Rectangle 5"/>
          <p:cNvSpPr>
            <a:spLocks noChangeArrowheads="1"/>
          </p:cNvSpPr>
          <p:nvPr/>
        </p:nvSpPr>
        <p:spPr bwMode="auto">
          <a:xfrm>
            <a:off x="684213" y="-242888"/>
            <a:ext cx="8135937" cy="172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0"/>
              </a:spcBef>
            </a:pPr>
            <a:r>
              <a:rPr kumimoji="0" lang="en-US" altLang="zh-CN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  </a:t>
            </a:r>
            <a:r>
              <a:rPr kumimoji="0" lang="zh-CN" altLang="en-US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例：如图</a:t>
            </a:r>
            <a:r>
              <a:rPr kumimoji="0" lang="en-US" altLang="zh-CN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,</a:t>
            </a:r>
            <a:r>
              <a:rPr kumimoji="0" lang="zh-CN" altLang="en-US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直线</a:t>
            </a:r>
            <a:r>
              <a:rPr kumimoji="0" lang="en-US" altLang="zh-CN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a</a:t>
            </a:r>
            <a:r>
              <a:rPr kumimoji="0" lang="zh-CN" altLang="en-US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是一次函数</a:t>
            </a:r>
            <a:r>
              <a:rPr kumimoji="0" lang="en-US" altLang="zh-CN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y=kx+b</a:t>
            </a:r>
            <a:r>
              <a:rPr kumimoji="0" lang="zh-CN" altLang="en-US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的图象</a:t>
            </a:r>
            <a:r>
              <a:rPr kumimoji="0" lang="en-US" altLang="zh-CN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,</a:t>
            </a:r>
          </a:p>
          <a:p>
            <a:pPr>
              <a:spcBef>
                <a:spcPct val="0"/>
              </a:spcBef>
            </a:pPr>
            <a:r>
              <a:rPr kumimoji="0" lang="zh-CN" altLang="en-US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求其解析式</a:t>
            </a:r>
            <a:r>
              <a:rPr kumimoji="0" lang="en-US" altLang="zh-CN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?</a:t>
            </a:r>
          </a:p>
        </p:txBody>
      </p:sp>
      <p:sp>
        <p:nvSpPr>
          <p:cNvPr id="129030" name="Line 6"/>
          <p:cNvSpPr>
            <a:spLocks noChangeShapeType="1"/>
          </p:cNvSpPr>
          <p:nvPr/>
        </p:nvSpPr>
        <p:spPr bwMode="auto">
          <a:xfrm>
            <a:off x="5822950" y="3502025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1" name="Line 7"/>
          <p:cNvSpPr>
            <a:spLocks noChangeShapeType="1"/>
          </p:cNvSpPr>
          <p:nvPr/>
        </p:nvSpPr>
        <p:spPr bwMode="auto">
          <a:xfrm flipV="1">
            <a:off x="7119938" y="2276475"/>
            <a:ext cx="0" cy="2520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2" name="Line 8"/>
          <p:cNvSpPr>
            <a:spLocks noChangeShapeType="1"/>
          </p:cNvSpPr>
          <p:nvPr/>
        </p:nvSpPr>
        <p:spPr bwMode="auto">
          <a:xfrm>
            <a:off x="6686550" y="3429000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3" name="Line 9"/>
          <p:cNvSpPr>
            <a:spLocks noChangeShapeType="1"/>
          </p:cNvSpPr>
          <p:nvPr/>
        </p:nvSpPr>
        <p:spPr bwMode="auto">
          <a:xfrm>
            <a:off x="6183313" y="3429000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4" name="Line 10"/>
          <p:cNvSpPr>
            <a:spLocks noChangeShapeType="1"/>
          </p:cNvSpPr>
          <p:nvPr/>
        </p:nvSpPr>
        <p:spPr bwMode="auto">
          <a:xfrm>
            <a:off x="7119938" y="3860800"/>
            <a:ext cx="714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5" name="Line 11"/>
          <p:cNvSpPr>
            <a:spLocks noChangeShapeType="1"/>
          </p:cNvSpPr>
          <p:nvPr/>
        </p:nvSpPr>
        <p:spPr bwMode="auto">
          <a:xfrm>
            <a:off x="5319713" y="3141663"/>
            <a:ext cx="259080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6" name="Text Box 12"/>
          <p:cNvSpPr txBox="1">
            <a:spLocks noChangeArrowheads="1"/>
          </p:cNvSpPr>
          <p:nvPr/>
        </p:nvSpPr>
        <p:spPr bwMode="auto">
          <a:xfrm>
            <a:off x="5894388" y="3573463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1800" b="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-2</a:t>
            </a:r>
          </a:p>
        </p:txBody>
      </p:sp>
      <p:sp>
        <p:nvSpPr>
          <p:cNvPr id="129037" name="Text Box 13"/>
          <p:cNvSpPr txBox="1">
            <a:spLocks noChangeArrowheads="1"/>
          </p:cNvSpPr>
          <p:nvPr/>
        </p:nvSpPr>
        <p:spPr bwMode="auto">
          <a:xfrm>
            <a:off x="6686550" y="3789363"/>
            <a:ext cx="433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en-US" altLang="zh-CN" sz="1800" b="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-1</a:t>
            </a:r>
          </a:p>
        </p:txBody>
      </p:sp>
      <p:sp>
        <p:nvSpPr>
          <p:cNvPr id="129038" name="Text Box 14"/>
          <p:cNvSpPr txBox="1">
            <a:spLocks noChangeArrowheads="1"/>
          </p:cNvSpPr>
          <p:nvPr/>
        </p:nvSpPr>
        <p:spPr bwMode="auto">
          <a:xfrm>
            <a:off x="533400" y="5257800"/>
            <a:ext cx="84264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点评：求一次函数</a:t>
            </a:r>
            <a:r>
              <a:rPr lang="en-US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y=kx+b</a:t>
            </a:r>
            <a:r>
              <a:rPr lang="zh-CN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的解析式，可由已知条件给出的两对</a:t>
            </a:r>
            <a:r>
              <a:rPr lang="en-US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x</a:t>
            </a:r>
            <a:r>
              <a:rPr lang="zh-CN" altLang="en-US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y</a:t>
            </a:r>
            <a:r>
              <a:rPr lang="zh-CN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的值，列出关于</a:t>
            </a:r>
            <a:r>
              <a:rPr lang="en-US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k</a:t>
            </a:r>
            <a:r>
              <a:rPr lang="zh-CN" altLang="en-US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b</a:t>
            </a:r>
            <a:r>
              <a:rPr lang="zh-CN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的二元一次方程组。由此求出</a:t>
            </a:r>
            <a:r>
              <a:rPr lang="en-US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k</a:t>
            </a:r>
            <a:r>
              <a:rPr lang="zh-CN" altLang="en-US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、</a:t>
            </a:r>
            <a:r>
              <a:rPr lang="en-US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b</a:t>
            </a:r>
            <a:r>
              <a:rPr lang="zh-CN" altLang="en-US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的值，就可以得到所求的一次函数</a:t>
            </a:r>
            <a:r>
              <a:rPr lang="zh-CN" altLang="zh-CN" sz="2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的解析式。</a:t>
            </a:r>
            <a:endParaRPr lang="zh-CN" altLang="en-US" sz="2400">
              <a:solidFill>
                <a:schemeClr val="tx2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29039" name="Line 15"/>
          <p:cNvSpPr>
            <a:spLocks noChangeShapeType="1"/>
          </p:cNvSpPr>
          <p:nvPr/>
        </p:nvSpPr>
        <p:spPr bwMode="auto">
          <a:xfrm>
            <a:off x="5822950" y="3502025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40" name="Line 16"/>
          <p:cNvSpPr>
            <a:spLocks noChangeShapeType="1"/>
          </p:cNvSpPr>
          <p:nvPr/>
        </p:nvSpPr>
        <p:spPr bwMode="auto">
          <a:xfrm flipV="1">
            <a:off x="7119938" y="2276475"/>
            <a:ext cx="0" cy="2520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41" name="Line 17"/>
          <p:cNvSpPr>
            <a:spLocks noChangeShapeType="1"/>
          </p:cNvSpPr>
          <p:nvPr/>
        </p:nvSpPr>
        <p:spPr bwMode="auto">
          <a:xfrm>
            <a:off x="5319713" y="3141663"/>
            <a:ext cx="259080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42" name="Line 18"/>
          <p:cNvSpPr>
            <a:spLocks noChangeShapeType="1"/>
          </p:cNvSpPr>
          <p:nvPr/>
        </p:nvSpPr>
        <p:spPr bwMode="auto">
          <a:xfrm>
            <a:off x="5822950" y="3502025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29043" name="Group 19"/>
          <p:cNvGrpSpPr>
            <a:grpSpLocks/>
          </p:cNvGrpSpPr>
          <p:nvPr/>
        </p:nvGrpSpPr>
        <p:grpSpPr bwMode="auto">
          <a:xfrm>
            <a:off x="5319713" y="2133600"/>
            <a:ext cx="3671887" cy="2663825"/>
            <a:chOff x="3198" y="1752"/>
            <a:chExt cx="2313" cy="1678"/>
          </a:xfrm>
        </p:grpSpPr>
        <p:sp>
          <p:nvSpPr>
            <p:cNvPr id="129044" name="Line 20"/>
            <p:cNvSpPr>
              <a:spLocks noChangeShapeType="1"/>
            </p:cNvSpPr>
            <p:nvPr/>
          </p:nvSpPr>
          <p:spPr bwMode="auto">
            <a:xfrm flipV="1">
              <a:off x="4332" y="1842"/>
              <a:ext cx="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9045" name="Line 21"/>
            <p:cNvSpPr>
              <a:spLocks noChangeShapeType="1"/>
            </p:cNvSpPr>
            <p:nvPr/>
          </p:nvSpPr>
          <p:spPr bwMode="auto">
            <a:xfrm>
              <a:off x="3198" y="2387"/>
              <a:ext cx="1632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9046" name="Text Box 22"/>
            <p:cNvSpPr txBox="1">
              <a:spLocks noChangeArrowheads="1"/>
            </p:cNvSpPr>
            <p:nvPr/>
          </p:nvSpPr>
          <p:spPr bwMode="auto">
            <a:xfrm>
              <a:off x="4332" y="1752"/>
              <a:ext cx="45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en-US" altLang="zh-CN" sz="1800" b="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y</a:t>
              </a:r>
            </a:p>
          </p:txBody>
        </p:sp>
        <p:sp>
          <p:nvSpPr>
            <p:cNvPr id="129047" name="Text Box 23"/>
            <p:cNvSpPr txBox="1">
              <a:spLocks noChangeArrowheads="1"/>
            </p:cNvSpPr>
            <p:nvPr/>
          </p:nvSpPr>
          <p:spPr bwMode="auto">
            <a:xfrm>
              <a:off x="5148" y="2614"/>
              <a:ext cx="36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en-US" altLang="zh-CN" sz="1800" b="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x</a:t>
              </a:r>
            </a:p>
          </p:txBody>
        </p:sp>
        <p:sp>
          <p:nvSpPr>
            <p:cNvPr id="129048" name="Text Box 24"/>
            <p:cNvSpPr txBox="1">
              <a:spLocks noChangeArrowheads="1"/>
            </p:cNvSpPr>
            <p:nvPr/>
          </p:nvSpPr>
          <p:spPr bwMode="auto">
            <a:xfrm>
              <a:off x="4286" y="2568"/>
              <a:ext cx="499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en-US" altLang="zh-CN" sz="1800" b="0">
                  <a:solidFill>
                    <a:schemeClr val="tx1"/>
                  </a:solidFill>
                  <a:latin typeface="Arial" charset="0"/>
                  <a:ea typeface="宋体" pitchFamily="2" charset="-122"/>
                </a:rPr>
                <a:t>o</a:t>
              </a:r>
            </a:p>
          </p:txBody>
        </p:sp>
      </p:grpSp>
      <p:sp>
        <p:nvSpPr>
          <p:cNvPr id="129049" name="Text Box 25"/>
          <p:cNvSpPr txBox="1">
            <a:spLocks noChangeArrowheads="1"/>
          </p:cNvSpPr>
          <p:nvPr/>
        </p:nvSpPr>
        <p:spPr bwMode="auto">
          <a:xfrm rot="16200000">
            <a:off x="5293519" y="2912269"/>
            <a:ext cx="54927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r>
              <a:rPr kumimoji="0" lang="en-US" altLang="zh-CN" sz="2400">
                <a:solidFill>
                  <a:schemeClr val="tx1"/>
                </a:solidFill>
                <a:latin typeface="Arial" charset="0"/>
                <a:ea typeface="宋体" pitchFamily="2" charset="-122"/>
              </a:rPr>
              <a:t>a</a:t>
            </a:r>
          </a:p>
        </p:txBody>
      </p:sp>
      <p:sp>
        <p:nvSpPr>
          <p:cNvPr id="129050" name="AutoShape 2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9051" name="Rectangle 27"/>
          <p:cNvSpPr>
            <a:spLocks noChangeArrowheads="1"/>
          </p:cNvSpPr>
          <p:nvPr/>
        </p:nvSpPr>
        <p:spPr bwMode="auto">
          <a:xfrm>
            <a:off x="685800" y="1263650"/>
            <a:ext cx="79248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0" lang="zh-CN" altLang="en-US" sz="2800">
                <a:solidFill>
                  <a:schemeClr val="tx2"/>
                </a:solidFill>
                <a:latin typeface="宋体" pitchFamily="2" charset="-122"/>
                <a:ea typeface="宋体" pitchFamily="2" charset="-122"/>
              </a:rPr>
              <a:t>解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: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由图象知直线过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(-2,0),(0,-1)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两点，把坐标分别代入</a:t>
            </a:r>
            <a:r>
              <a:rPr kumimoji="0" lang="en-US" altLang="zh-CN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y=kx+b,</a:t>
            </a:r>
            <a:r>
              <a:rPr kumimoji="0" lang="zh-CN" altLang="en-US"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得：</a:t>
            </a:r>
          </a:p>
        </p:txBody>
      </p:sp>
      <p:grpSp>
        <p:nvGrpSpPr>
          <p:cNvPr id="129052" name="Group 28"/>
          <p:cNvGrpSpPr>
            <a:grpSpLocks/>
          </p:cNvGrpSpPr>
          <p:nvPr/>
        </p:nvGrpSpPr>
        <p:grpSpPr bwMode="auto">
          <a:xfrm>
            <a:off x="1524000" y="2268538"/>
            <a:ext cx="4800600" cy="1160462"/>
            <a:chOff x="960" y="1248"/>
            <a:chExt cx="3024" cy="731"/>
          </a:xfrm>
        </p:grpSpPr>
        <p:sp>
          <p:nvSpPr>
            <p:cNvPr id="129053" name="AutoShape 29"/>
            <p:cNvSpPr>
              <a:spLocks/>
            </p:cNvSpPr>
            <p:nvPr/>
          </p:nvSpPr>
          <p:spPr bwMode="auto">
            <a:xfrm>
              <a:off x="960" y="1440"/>
              <a:ext cx="96" cy="384"/>
            </a:xfrm>
            <a:prstGeom prst="leftBrace">
              <a:avLst>
                <a:gd name="adj1" fmla="val 33333"/>
                <a:gd name="adj2" fmla="val 50000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129054" name="Rectangle 30"/>
            <p:cNvSpPr>
              <a:spLocks noChangeArrowheads="1"/>
            </p:cNvSpPr>
            <p:nvPr/>
          </p:nvSpPr>
          <p:spPr bwMode="auto">
            <a:xfrm>
              <a:off x="1104" y="1248"/>
              <a:ext cx="2880" cy="7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0" lang="en-US" altLang="zh-CN" sz="2800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0=-2k+b ①</a:t>
              </a:r>
            </a:p>
            <a:p>
              <a:r>
                <a:rPr kumimoji="0" lang="en-US" altLang="zh-CN" sz="2800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-1=b    ②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9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9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129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8" grpId="0"/>
      <p:bldP spid="129038" grpId="0"/>
      <p:bldP spid="12905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8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305800" cy="2209800"/>
          </a:xfrm>
        </p:spPr>
        <p:txBody>
          <a:bodyPr/>
          <a:lstStyle/>
          <a:p>
            <a:pPr algn="l"/>
            <a:r>
              <a:rPr lang="zh-CN" altLang="en-US" sz="3200" b="1"/>
              <a:t>例：汽车以</a:t>
            </a:r>
            <a:r>
              <a:rPr lang="en-US" altLang="zh-CN" sz="3200" b="1"/>
              <a:t>60</a:t>
            </a:r>
            <a:r>
              <a:rPr lang="zh-CN" altLang="en-US" sz="3200" b="1"/>
              <a:t>千米</a:t>
            </a:r>
            <a:r>
              <a:rPr lang="en-US" altLang="zh-CN" sz="3200" b="1"/>
              <a:t>/</a:t>
            </a:r>
            <a:r>
              <a:rPr lang="zh-CN" altLang="en-US" sz="3200" b="1"/>
              <a:t>时的速度匀速行驶，行驶里程为</a:t>
            </a:r>
            <a:r>
              <a:rPr lang="en-US" altLang="zh-CN" sz="3200" b="1"/>
              <a:t>s</a:t>
            </a:r>
            <a:r>
              <a:rPr lang="zh-CN" altLang="en-US" sz="3200" b="1"/>
              <a:t>千米，行驶时间为</a:t>
            </a:r>
            <a:r>
              <a:rPr lang="en-US" altLang="zh-CN" sz="3200" b="1"/>
              <a:t>t</a:t>
            </a:r>
            <a:r>
              <a:rPr lang="zh-CN" altLang="en-US" sz="3200" b="1"/>
              <a:t>小时，请用含有</a:t>
            </a:r>
            <a:r>
              <a:rPr lang="en-US" altLang="zh-CN" sz="3200" b="1"/>
              <a:t>t</a:t>
            </a:r>
            <a:r>
              <a:rPr lang="zh-CN" altLang="en-US" sz="3200" b="1"/>
              <a:t>的式子表示</a:t>
            </a:r>
            <a:r>
              <a:rPr lang="en-US" altLang="zh-CN" sz="3200" b="1"/>
              <a:t>s</a:t>
            </a:r>
            <a:r>
              <a:rPr lang="zh-CN" altLang="en-US" sz="3200" b="1"/>
              <a:t>，并指出哪个是变量，哪个是常量？</a:t>
            </a:r>
          </a:p>
        </p:txBody>
      </p:sp>
      <p:sp>
        <p:nvSpPr>
          <p:cNvPr id="126981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01000" y="6096000"/>
            <a:ext cx="457200" cy="381000"/>
          </a:xfrm>
          <a:prstGeom prst="actionButtonBeginning">
            <a:avLst/>
          </a:prstGeom>
          <a:solidFill>
            <a:srgbClr val="F3F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3FBA3"/>
        </a:solidFill>
        <a:ln w="9525" cap="flat" cmpd="sng" algn="ctr">
          <a:solidFill>
            <a:srgbClr val="FF33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1" i="0" u="none" strike="noStrike" cap="none" normalizeH="0" baseline="0" smtClean="0">
            <a:ln>
              <a:noFill/>
            </a:ln>
            <a:solidFill>
              <a:srgbClr val="3333FF"/>
            </a:solidFill>
            <a:effectLst/>
            <a:latin typeface="黑体" pitchFamily="2" charset="-122"/>
            <a:ea typeface="黑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3FBA3"/>
        </a:solidFill>
        <a:ln w="9525" cap="flat" cmpd="sng" algn="ctr">
          <a:solidFill>
            <a:srgbClr val="FF33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1" i="0" u="none" strike="noStrike" cap="none" normalizeH="0" baseline="0" smtClean="0">
            <a:ln>
              <a:noFill/>
            </a:ln>
            <a:solidFill>
              <a:srgbClr val="3333FF"/>
            </a:solidFill>
            <a:effectLst/>
            <a:latin typeface="黑体" pitchFamily="2" charset="-122"/>
            <a:ea typeface="黑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3059</TotalTime>
  <Words>1918</Words>
  <Application>Microsoft Office PowerPoint</Application>
  <PresentationFormat>On-screen Show (4:3)</PresentationFormat>
  <Paragraphs>396</Paragraphs>
  <Slides>36</Slides>
  <Notes>0</Notes>
  <HiddenSlides>0</HiddenSlides>
  <MMClips>1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36</vt:i4>
      </vt:variant>
    </vt:vector>
  </HeadingPairs>
  <TitlesOfParts>
    <vt:vector size="54" baseType="lpstr">
      <vt:lpstr>Arial</vt:lpstr>
      <vt:lpstr>宋体</vt:lpstr>
      <vt:lpstr>Times New Roman</vt:lpstr>
      <vt:lpstr>楷体_GB2312</vt:lpstr>
      <vt:lpstr>华文中宋</vt:lpstr>
      <vt:lpstr>黑体</vt:lpstr>
      <vt:lpstr>华文隶书</vt:lpstr>
      <vt:lpstr>华文彩云</vt:lpstr>
      <vt:lpstr>Verdana</vt:lpstr>
      <vt:lpstr>Comic Sans MS</vt:lpstr>
      <vt:lpstr>华文新魏</vt:lpstr>
      <vt:lpstr>华文行楷</vt:lpstr>
      <vt:lpstr>Tahoma</vt:lpstr>
      <vt:lpstr>默认设计模板</vt:lpstr>
      <vt:lpstr>Microsoft 公式 3.0</vt:lpstr>
      <vt:lpstr>Equation.DSMT4</vt:lpstr>
      <vt:lpstr>Microsoft Photo Editor 3.0 照片</vt:lpstr>
      <vt:lpstr>MathType 5.0 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例：汽车以60千米/时的速度匀速行驶，行驶里程为s千米，行驶时间为t小时，请用含有t的式子表示s，并指出哪个是变量，哪个是常量？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Henry Zhang</dc:creator>
  <cp:lastModifiedBy>Henry</cp:lastModifiedBy>
  <cp:revision>182</cp:revision>
  <cp:lastPrinted>1601-01-01T00:00:00Z</cp:lastPrinted>
  <dcterms:created xsi:type="dcterms:W3CDTF">1601-01-01T00:00:00Z</dcterms:created>
  <dcterms:modified xsi:type="dcterms:W3CDTF">2014-08-12T13:10:05Z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