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7" r:id="rId3"/>
    <p:sldMasterId id="2147483710" r:id="rId4"/>
    <p:sldMasterId id="2147483735" r:id="rId5"/>
  </p:sldMasterIdLst>
  <p:notesMasterIdLst>
    <p:notesMasterId r:id="rId25"/>
  </p:notesMasterIdLst>
  <p:sldIdLst>
    <p:sldId id="256" r:id="rId6"/>
    <p:sldId id="257" r:id="rId7"/>
    <p:sldId id="310" r:id="rId8"/>
    <p:sldId id="309" r:id="rId9"/>
    <p:sldId id="311" r:id="rId10"/>
    <p:sldId id="258" r:id="rId11"/>
    <p:sldId id="259" r:id="rId12"/>
    <p:sldId id="265" r:id="rId13"/>
    <p:sldId id="266" r:id="rId14"/>
    <p:sldId id="276" r:id="rId15"/>
    <p:sldId id="291" r:id="rId16"/>
    <p:sldId id="264" r:id="rId17"/>
    <p:sldId id="294" r:id="rId18"/>
    <p:sldId id="304" r:id="rId19"/>
    <p:sldId id="298" r:id="rId20"/>
    <p:sldId id="296" r:id="rId21"/>
    <p:sldId id="273" r:id="rId22"/>
    <p:sldId id="275" r:id="rId23"/>
    <p:sldId id="293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5FDEE-1CF8-4454-A079-9430A50D99D5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403B1-87B6-49BD-8CBE-EBF1B9E855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83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D5B52-E453-4152-9246-35988D70910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677218"/>
      </p:ext>
    </p:extLst>
  </p:cSld>
  <p:clrMapOvr>
    <a:masterClrMapping/>
  </p:clrMapOvr>
  <p:transition spd="med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62EF6-A389-42E5-94F1-F871EE03169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525107"/>
      </p:ext>
    </p:extLst>
  </p:cSld>
  <p:clrMapOvr>
    <a:masterClrMapping/>
  </p:clrMapOvr>
  <p:transition spd="med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A3F8-6BE9-4FD1-A3EE-C91BD0C7ED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604390"/>
      </p:ext>
    </p:extLst>
  </p:cSld>
  <p:clrMapOvr>
    <a:masterClrMapping/>
  </p:clrMapOvr>
  <p:transition spd="med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AA319-12B4-4731-BC25-72B13661B8A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589332"/>
      </p:ext>
    </p:extLst>
  </p:cSld>
  <p:clrMapOvr>
    <a:masterClrMapping/>
  </p:clrMapOvr>
  <p:transition spd="med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94FA62-A2AC-4949-B171-7D0AC489FF8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05604"/>
      </p:ext>
    </p:extLst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634F6-7CE6-4505-BD51-2E14397DEDC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09164"/>
      </p:ext>
    </p:extLst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3C347-94EF-49F6-A472-BF76F4E6BE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388362"/>
      </p:ext>
    </p:extLst>
  </p:cSld>
  <p:clrMapOvr>
    <a:masterClrMapping/>
  </p:clrMapOvr>
  <p:transition spd="med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2E9D5-C226-4ED3-BAF2-B68B68A5452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252425"/>
      </p:ext>
    </p:extLst>
  </p:cSld>
  <p:clrMapOvr>
    <a:masterClrMapping/>
  </p:clrMapOvr>
  <p:transition spd="med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75059-E5A8-47DE-B31E-2737DACC573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458083"/>
      </p:ext>
    </p:extLst>
  </p:cSld>
  <p:clrMapOvr>
    <a:masterClrMapping/>
  </p:clrMapOvr>
  <p:transition spd="med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69D8A-BDEB-4D0E-A9F4-7CA99AE043B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922111"/>
      </p:ext>
    </p:extLst>
  </p:cSld>
  <p:clrMapOvr>
    <a:masterClrMapping/>
  </p:clrMapOvr>
  <p:transition spd="med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749DD-CBD4-496F-90C3-EC66C1AF122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874014"/>
      </p:ext>
    </p:extLst>
  </p:cSld>
  <p:clrMapOvr>
    <a:masterClrMapping/>
  </p:clrMapOvr>
  <p:transition spd="med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301B9-3EBE-475D-8E5F-E3F7AA779D6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010343"/>
      </p:ext>
    </p:extLst>
  </p:cSld>
  <p:clrMapOvr>
    <a:masterClrMapping/>
  </p:clrMapOvr>
  <p:transition spd="med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C66EA-D0AD-47F5-97AA-8E186EE535B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542247"/>
      </p:ext>
    </p:extLst>
  </p:cSld>
  <p:clrMapOvr>
    <a:masterClrMapping/>
  </p:clrMapOvr>
  <p:transition spd="med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530F9-056E-454E-A3F8-6C97676A459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896165"/>
      </p:ext>
    </p:extLst>
  </p:cSld>
  <p:clrMapOvr>
    <a:masterClrMapping/>
  </p:clrMapOvr>
  <p:transition spd="med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6231B-8E0D-47AC-A787-72ECC9E5A6A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983213"/>
      </p:ext>
    </p:extLst>
  </p:cSld>
  <p:clrMapOvr>
    <a:masterClrMapping/>
  </p:clrMapOvr>
  <p:transition spd="med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702F8-3071-488E-8052-261836C2E56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024906"/>
      </p:ext>
    </p:extLst>
  </p:cSld>
  <p:clrMapOvr>
    <a:masterClrMapping/>
  </p:clrMapOvr>
  <p:transition spd="med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A23F5-C7E9-41ED-86EE-33EBF3980E4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320105"/>
      </p:ext>
    </p:extLst>
  </p:cSld>
  <p:clrMapOvr>
    <a:masterClrMapping/>
  </p:clrMapOvr>
  <p:transition spd="med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2354F-8A2D-4D4D-A108-BB421DCA03D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571651"/>
      </p:ext>
    </p:extLst>
  </p:cSld>
  <p:clrMapOvr>
    <a:masterClrMapping/>
  </p:clrMapOvr>
  <p:transition spd="med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47C64-670B-4273-B368-CC33C026572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76956"/>
      </p:ext>
    </p:extLst>
  </p:cSld>
  <p:clrMapOvr>
    <a:masterClrMapping/>
  </p:clrMapOvr>
  <p:transition spd="med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FF057-3BDC-472C-B9CB-18B3876DD950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784592"/>
      </p:ext>
    </p:extLst>
  </p:cSld>
  <p:clrMapOvr>
    <a:masterClrMapping/>
  </p:clrMapOvr>
  <p:transition spd="med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CE33F-CC3D-4C1B-A905-BFE51E8B524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484351"/>
      </p:ext>
    </p:extLst>
  </p:cSld>
  <p:clrMapOvr>
    <a:masterClrMapping/>
  </p:clrMapOvr>
  <p:transition spd="med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7D7F1-8EA9-4C44-98C9-92AD81939AA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147266"/>
      </p:ext>
    </p:extLst>
  </p:cSld>
  <p:clrMapOvr>
    <a:masterClrMapping/>
  </p:clrMapOvr>
  <p:transition spd="med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203AE-E7A2-467A-8CB6-F4F26048DC6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92195"/>
      </p:ext>
    </p:extLst>
  </p:cSld>
  <p:clrMapOvr>
    <a:masterClrMapping/>
  </p:clrMapOvr>
  <p:transition spd="med"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31EAC-313E-4881-BA54-D982478B080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791900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5B76C-6954-4F63-A40A-ADA650187E1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248079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DC72A-8780-43AC-9320-3D7A4C7F07B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829070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308B1-21DB-44B3-81EF-35AF88E36ED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89792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96CCE-808B-4F33-BECD-CF71DA67057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146556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D5335-D1CA-4C96-AB90-DBDB27A7182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076262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F7B23-30DF-4355-A637-87F10F3FC99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57408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65A5D-5272-44E4-A475-6C676184D3A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664138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E1CD4-A9AF-487D-868C-11E01F7AE2D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426060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7EFF7-F502-493F-ABC4-DC9F093C05A1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084951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F5489-8D6F-4A11-853B-B9850F990C7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78705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1667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0933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7181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127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384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75484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047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54996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4213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8826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62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737EBBDE-2B53-4B57-BCDA-9F4F9EEACE0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26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F21B04-A424-4237-A95B-D4B910CA06F3}" type="slidenum">
              <a:rPr kumimoji="1"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42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med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827495-A774-449B-ACD4-496F5C17B46E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28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2015/12/1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1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24744"/>
            <a:ext cx="4311511" cy="362885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39552" y="4581128"/>
            <a:ext cx="828092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0" dirty="0">
                <a:solidFill>
                  <a:srgbClr val="000000"/>
                </a:solidFill>
                <a:latin typeface="Times New Roman"/>
                <a:ea typeface="楷体" pitchFamily="49" charset="-122"/>
              </a:rPr>
              <a:t>夜，入舍休息。是天下万众入舍睡觉的时间。</a:t>
            </a:r>
          </a:p>
          <a:p>
            <a:pPr lvl="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0" dirty="0">
                <a:solidFill>
                  <a:srgbClr val="000000"/>
                </a:solidFill>
                <a:latin typeface="Times New Roman"/>
                <a:ea typeface="楷体" pitchFamily="49" charset="-122"/>
              </a:rPr>
              <a:t>                   ——《说文解字》</a:t>
            </a:r>
          </a:p>
        </p:txBody>
      </p:sp>
    </p:spTree>
    <p:extLst>
      <p:ext uri="{BB962C8B-B14F-4D97-AF65-F5344CB8AC3E}">
        <p14:creationId xmlns:p14="http://schemas.microsoft.com/office/powerpoint/2010/main" val="139448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" y="1703717"/>
            <a:ext cx="9044247" cy="345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2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s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5157788"/>
            <a:ext cx="426402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80975" y="836613"/>
            <a:ext cx="883920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6000" smtClean="0">
                <a:solidFill>
                  <a:srgbClr val="FFFFFF"/>
                </a:solidFill>
                <a:latin typeface="宋体" pitchFamily="2" charset="-122"/>
                <a:ea typeface="隶书" pitchFamily="49" charset="-122"/>
              </a:rPr>
              <a:t>    </a:t>
            </a:r>
            <a:r>
              <a:rPr lang="zh-CN" altLang="en-US" sz="6000" b="1" smtClean="0">
                <a:solidFill>
                  <a:srgbClr val="FF0000"/>
                </a:solidFill>
                <a:latin typeface="宋体" pitchFamily="2" charset="-122"/>
                <a:ea typeface="隶书" pitchFamily="49" charset="-122"/>
              </a:rPr>
              <a:t>记 承天寺 夜 游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smtClean="0">
                <a:solidFill>
                  <a:srgbClr val="FF0000"/>
                </a:solidFill>
                <a:latin typeface="宋体" pitchFamily="2" charset="-122"/>
                <a:ea typeface="仿宋_GB2312" pitchFamily="49" charset="-122"/>
              </a:rPr>
              <a:t>                                     </a:t>
            </a:r>
            <a:endParaRPr lang="zh-CN" altLang="en-US" sz="1800" b="1" smtClean="0">
              <a:solidFill>
                <a:srgbClr val="000000"/>
              </a:solidFill>
              <a:latin typeface="宋体" pitchFamily="2" charset="-122"/>
              <a:ea typeface="仿宋_GB2312" pitchFamily="49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smtClean="0">
                <a:solidFill>
                  <a:srgbClr val="FFFFFF"/>
                </a:solidFill>
              </a:rPr>
              <a:t>       </a:t>
            </a:r>
            <a:r>
              <a:rPr lang="zh-CN" altLang="en-US" smtClean="0">
                <a:solidFill>
                  <a:srgbClr val="FFFFFF"/>
                </a:solidFill>
              </a:rPr>
              <a:t>                                                 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252537" y="1991859"/>
            <a:ext cx="6696075" cy="1735138"/>
          </a:xfrm>
        </p:spPr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ea typeface="楷体" pitchFamily="49" charset="-122"/>
              </a:rPr>
              <a:t>夜，入舍休息。是天下万众入舍睡觉的时间。</a:t>
            </a: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ea typeface="楷体" pitchFamily="49" charset="-122"/>
              </a:rPr>
              <a:t>                   ——《说文解字》</a:t>
            </a:r>
          </a:p>
        </p:txBody>
      </p:sp>
    </p:spTree>
    <p:extLst>
      <p:ext uri="{BB962C8B-B14F-4D97-AF65-F5344CB8AC3E}">
        <p14:creationId xmlns:p14="http://schemas.microsoft.com/office/powerpoint/2010/main" val="30023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3132138" y="1557338"/>
            <a:ext cx="5545137" cy="481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【1】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人或动物在水里行动。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【2】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不固定。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【3】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河流的一段。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【4】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交往，来往。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【5】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各处从容地行走。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【6】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姓。 </a:t>
            </a:r>
          </a:p>
        </p:txBody>
      </p:sp>
      <p:pic>
        <p:nvPicPr>
          <p:cNvPr id="3" name="Picture 5" descr="7d98931052be2a4b213f2e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62250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418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s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5157788"/>
            <a:ext cx="426402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80975" y="836613"/>
            <a:ext cx="883920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6000" smtClean="0">
                <a:solidFill>
                  <a:srgbClr val="FFFFFF"/>
                </a:solidFill>
                <a:latin typeface="宋体" pitchFamily="2" charset="-122"/>
                <a:ea typeface="隶书" pitchFamily="49" charset="-122"/>
              </a:rPr>
              <a:t>    </a:t>
            </a:r>
            <a:r>
              <a:rPr lang="zh-CN" altLang="en-US" sz="6000" b="1" smtClean="0">
                <a:solidFill>
                  <a:srgbClr val="FF0000"/>
                </a:solidFill>
                <a:latin typeface="宋体" pitchFamily="2" charset="-122"/>
                <a:ea typeface="隶书" pitchFamily="49" charset="-122"/>
              </a:rPr>
              <a:t>记 承天寺 夜 游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smtClean="0">
                <a:solidFill>
                  <a:srgbClr val="FF0000"/>
                </a:solidFill>
                <a:latin typeface="宋体" pitchFamily="2" charset="-122"/>
                <a:ea typeface="仿宋_GB2312" pitchFamily="49" charset="-122"/>
              </a:rPr>
              <a:t>                                     </a:t>
            </a:r>
            <a:endParaRPr lang="zh-CN" altLang="en-US" sz="1800" b="1" smtClean="0">
              <a:solidFill>
                <a:srgbClr val="000000"/>
              </a:solidFill>
              <a:latin typeface="宋体" pitchFamily="2" charset="-122"/>
              <a:ea typeface="仿宋_GB2312" pitchFamily="49" charset="-122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smtClean="0">
                <a:solidFill>
                  <a:srgbClr val="FFFFFF"/>
                </a:solidFill>
              </a:rPr>
              <a:t>       </a:t>
            </a:r>
            <a:r>
              <a:rPr lang="zh-CN" altLang="en-US" smtClean="0">
                <a:solidFill>
                  <a:srgbClr val="FFFFFF"/>
                </a:solidFill>
              </a:rPr>
              <a:t>                                                 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260475" y="1844675"/>
            <a:ext cx="6696075" cy="1735138"/>
          </a:xfrm>
        </p:spPr>
        <p:txBody>
          <a:bodyPr/>
          <a:lstStyle/>
          <a:p>
            <a:pPr marL="0" indent="0"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ea typeface="楷体" pitchFamily="49" charset="-122"/>
              </a:rPr>
              <a:t>夜，入舍休息。是天下万众入舍睡觉的时间。</a:t>
            </a:r>
          </a:p>
          <a:p>
            <a:pPr marL="0" indent="0"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ea typeface="楷体" pitchFamily="49" charset="-122"/>
              </a:rPr>
              <a:t>                   ——《说文解字》</a:t>
            </a:r>
          </a:p>
        </p:txBody>
      </p:sp>
      <p:sp>
        <p:nvSpPr>
          <p:cNvPr id="9221" name="Rectangle 6"/>
          <p:cNvSpPr>
            <a:spLocks noGrp="1" noChangeArrowheads="1"/>
          </p:cNvSpPr>
          <p:nvPr/>
        </p:nvSpPr>
        <p:spPr bwMode="auto">
          <a:xfrm>
            <a:off x="1044575" y="3717925"/>
            <a:ext cx="712787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dirty="0" smtClean="0">
                <a:solidFill>
                  <a:srgbClr val="000000"/>
                </a:solidFill>
                <a:ea typeface="楷体" pitchFamily="49" charset="-122"/>
              </a:rPr>
              <a:t>  游，各处从容地行走。</a:t>
            </a:r>
          </a:p>
          <a:p>
            <a:pPr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dirty="0" smtClean="0">
                <a:solidFill>
                  <a:srgbClr val="000000"/>
                </a:solidFill>
                <a:ea typeface="楷体" pitchFamily="49" charset="-122"/>
              </a:rPr>
              <a:t>                     ——《新华字典》</a:t>
            </a:r>
            <a:endParaRPr lang="zh-CN" altLang="en-US" sz="32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26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ldLvl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755650" y="476250"/>
            <a:ext cx="77724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lIns="90170" tIns="46990" rIns="90170" bIns="46990" anchor="ctr"/>
          <a:lstStyle/>
          <a:p>
            <a:pPr algn="ctr" eaLnBrk="0" hangingPunct="0"/>
            <a:r>
              <a:rPr lang="zh-CN" altLang="en-US" sz="6600" b="1">
                <a:solidFill>
                  <a:srgbClr val="800080"/>
                </a:solidFill>
                <a:ea typeface="楷体" pitchFamily="49" charset="-122"/>
              </a:rPr>
              <a:t>学习目标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12775" y="2276475"/>
            <a:ext cx="7991475" cy="255711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1</a:t>
            </a:r>
            <a:r>
              <a:rPr lang="en-US" altLang="zh-CN" sz="4000" b="1" dirty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有感情地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朗读并背诵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课文；</a:t>
            </a:r>
          </a:p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2</a:t>
            </a:r>
            <a:r>
              <a:rPr lang="en-US" altLang="zh-CN" sz="4000" b="1" dirty="0" smtClean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 smtClean="0">
                <a:ea typeface="楷体" pitchFamily="49" charset="-122"/>
                <a:sym typeface="Arial" pitchFamily="34" charset="0"/>
              </a:rPr>
              <a:t>借助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注释和工具书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理解文意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；</a:t>
            </a:r>
          </a:p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3</a:t>
            </a:r>
            <a:r>
              <a:rPr lang="en-US" altLang="zh-CN" sz="4000" b="1" dirty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品悟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“闲”字蕴含的豁达的人生观。</a:t>
            </a:r>
          </a:p>
        </p:txBody>
      </p:sp>
    </p:spTree>
    <p:extLst>
      <p:ext uri="{BB962C8B-B14F-4D97-AF65-F5344CB8AC3E}">
        <p14:creationId xmlns:p14="http://schemas.microsoft.com/office/powerpoint/2010/main" val="290513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s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5157788"/>
            <a:ext cx="426402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-1588" y="188640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5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记 承 天 寺 夜 </a:t>
            </a:r>
            <a:r>
              <a:rPr lang="zh-CN" altLang="en-US" sz="5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游                                    </a:t>
            </a:r>
            <a:r>
              <a:rPr lang="zh-CN" altLang="en-US" sz="5400" dirty="0">
                <a:latin typeface="隶书" pitchFamily="49" charset="-122"/>
                <a:ea typeface="隶书" pitchFamily="49" charset="-122"/>
              </a:rPr>
              <a:t>苏 轼</a:t>
            </a: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                                                   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04800" y="1857087"/>
            <a:ext cx="853281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元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丰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六年十月十二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日夜，解衣欲睡，月色入户，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欣然起行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。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Arial" pitchFamily="34" charset="0"/>
              </a:rPr>
              <a:t>念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无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与为乐者，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遂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（suì）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至承天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寺寻张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怀民。怀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民亦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未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寝，相与步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于中庭。庭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下如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积水空明，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水中藻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荇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（xìng）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交横，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Arial" pitchFamily="34" charset="0"/>
              </a:rPr>
              <a:t>盖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竹</a:t>
            </a:r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柏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（bǎi）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影也。何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夜无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月？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何处无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竹柏？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但少闲人如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吾两人者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  <a:sym typeface="Arial" pitchFamily="34" charset="0"/>
              </a:rPr>
              <a:t>耳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2002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s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5157788"/>
            <a:ext cx="426402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188" y="1844824"/>
            <a:ext cx="820928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元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丰六年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十月十二日夜，解衣欲睡，月色入户，欣然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起行。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念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无与为乐者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pPr eaLnBrk="0" hangingPunct="0"/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遂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（suì）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至承天寺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寻张怀民。怀民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亦未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寝，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相与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步于中庭。庭下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如积水空明，水中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藻、荇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（xìng）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交横，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盖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竹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柏（bǎi）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影也。何夜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无月？何处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无竹柏？但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少闲人</a:t>
            </a:r>
            <a:r>
              <a:rPr lang="zh-CN" altLang="en-US" sz="32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如吾两人者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耳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96230" y="0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5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记 承 天 寺 夜 </a:t>
            </a:r>
            <a:r>
              <a:rPr lang="zh-CN" altLang="en-US" sz="5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游                                    </a:t>
            </a:r>
            <a:r>
              <a:rPr lang="zh-CN" altLang="en-US" sz="5400" dirty="0">
                <a:latin typeface="隶书" pitchFamily="49" charset="-122"/>
                <a:ea typeface="隶书" pitchFamily="49" charset="-122"/>
              </a:rPr>
              <a:t>苏 轼</a:t>
            </a: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07445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22267" y="11382"/>
            <a:ext cx="9144000" cy="7017306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76672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品“夜游之</a:t>
            </a:r>
            <a:r>
              <a:rPr lang="zh-CN" altLang="en-US" sz="7200" dirty="0" smtClean="0">
                <a:latin typeface="隶书" pitchFamily="49" charset="-122"/>
                <a:ea typeface="隶书" pitchFamily="49" charset="-122"/>
              </a:rPr>
              <a:t>景”</a:t>
            </a:r>
            <a:endParaRPr lang="zh-CN" altLang="en-US" sz="72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60409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庭下如积水空明，水中藻、荇交横，盖竹柏影也。</a:t>
            </a:r>
            <a:endParaRPr lang="en-US" altLang="zh-CN" sz="4800" b="1" dirty="0" smtClean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43925" y="16288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庭下</a:t>
            </a:r>
            <a:r>
              <a:rPr lang="zh-CN" altLang="en-US" sz="4800" b="1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如</a:t>
            </a:r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积水空明，水中藻、荇交横，</a:t>
            </a:r>
            <a:r>
              <a:rPr lang="zh-CN" altLang="en-US" sz="4800" b="1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盖</a:t>
            </a:r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竹柏影也。</a:t>
            </a:r>
            <a:endParaRPr lang="en-US" altLang="zh-CN" sz="4800" b="1" dirty="0" smtClean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4509120"/>
            <a:ext cx="8420564" cy="1077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庭院中月光像水一样清澈透明，水中藻、荇交错纵横，原来是竹柏的影子啊。</a:t>
            </a:r>
            <a:endParaRPr lang="zh-CN" altLang="en-US" sz="3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0589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" y="-79653"/>
            <a:ext cx="9144000" cy="7017306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3" y="692696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>
                <a:solidFill>
                  <a:srgbClr val="FF0000"/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r>
              <a:rPr lang="zh-CN" altLang="en-US" dirty="0" smtClean="0"/>
              <a:t>理“夜游之</a:t>
            </a:r>
            <a:r>
              <a:rPr lang="zh-CN" altLang="en-US" dirty="0" smtClean="0">
                <a:solidFill>
                  <a:schemeClr val="tx1"/>
                </a:solidFill>
              </a:rPr>
              <a:t>行”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3" y="2276872"/>
            <a:ext cx="8604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月色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入户，欣然起行</a:t>
            </a:r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。</a:t>
            </a:r>
            <a:endParaRPr lang="en-US" altLang="zh-CN" sz="36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念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无与为乐者</a:t>
            </a:r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，遂至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承天寺寻张怀民</a:t>
            </a:r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。</a:t>
            </a:r>
            <a:endParaRPr lang="en-US" altLang="zh-CN" sz="36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怀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民亦未寝，相与步于中庭</a:t>
            </a:r>
          </a:p>
        </p:txBody>
      </p:sp>
    </p:spTree>
    <p:extLst>
      <p:ext uri="{BB962C8B-B14F-4D97-AF65-F5344CB8AC3E}">
        <p14:creationId xmlns:p14="http://schemas.microsoft.com/office/powerpoint/2010/main" val="133281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Text Box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52513"/>
            <a:ext cx="9144000" cy="5043487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资料链接：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     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张怀民，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元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丰六年被贬黄州，初寓居承天寺，张怀民虽屈居主簿之类的小官，但</a:t>
            </a: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心胸坦然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，决</a:t>
            </a: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不挂怀贬谪之事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，公务之余，</a:t>
            </a: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以山水怡情悦性，处逆境而无悲戚之容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，是位品格</a:t>
            </a:r>
            <a:r>
              <a:rPr kumimoji="0" lang="zh-CN" altLang="en-US" sz="4000" dirty="0" smtClean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清高超逸</a:t>
            </a:r>
            <a:r>
              <a:rPr kumimoji="0" lang="zh-CN" altLang="en-US" sz="4000" dirty="0" smtClean="0">
                <a:latin typeface="隶书" pitchFamily="49" charset="-122"/>
                <a:ea typeface="隶书" pitchFamily="49" charset="-122"/>
              </a:rPr>
              <a:t>的人。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kumimoji="0" lang="en-US" altLang="zh-CN" sz="4000" dirty="0" smtClean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1353566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58846"/>
            <a:ext cx="9144000" cy="6740307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39551" y="588233"/>
            <a:ext cx="64087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>
                <a:solidFill>
                  <a:srgbClr val="FF0000"/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r>
              <a:rPr lang="zh-CN" altLang="en-US" dirty="0" smtClean="0"/>
              <a:t>悟“夜游之</a:t>
            </a:r>
            <a:r>
              <a:rPr lang="zh-CN" altLang="en-US" dirty="0" smtClean="0">
                <a:solidFill>
                  <a:schemeClr val="tx1"/>
                </a:solidFill>
              </a:rPr>
              <a:t>情”</a:t>
            </a:r>
            <a:endParaRPr lang="en-US" altLang="zh-CN" dirty="0">
              <a:solidFill>
                <a:schemeClr val="tx1"/>
              </a:solidFill>
            </a:endParaRPr>
          </a:p>
          <a:p>
            <a:endParaRPr lang="zh-CN" altLang="en-US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96167" y="1886669"/>
            <a:ext cx="8686800" cy="46688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 何夜无月？何处无竹柏？</a:t>
            </a:r>
            <a:endParaRPr lang="en-US" altLang="zh-CN" sz="4800" b="1" dirty="0" smtClean="0">
              <a:latin typeface="隶书" pitchFamily="49" charset="-122"/>
              <a:ea typeface="隶书" pitchFamily="49" charset="-122"/>
            </a:endParaRPr>
          </a:p>
          <a:p>
            <a:pPr>
              <a:buFontTx/>
              <a:buNone/>
            </a:pPr>
            <a:r>
              <a:rPr lang="en-US" altLang="zh-CN" sz="48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4800" b="1" dirty="0" smtClean="0">
                <a:latin typeface="隶书" pitchFamily="49" charset="-122"/>
                <a:ea typeface="隶书" pitchFamily="49" charset="-122"/>
              </a:rPr>
              <a:t>但少闲人如吾两人者耳。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3768" y="1886669"/>
            <a:ext cx="48245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闲人</a:t>
            </a:r>
            <a:endParaRPr lang="zh-CN" altLang="en-US" sz="150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6492" y="2228670"/>
            <a:ext cx="69910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但少闲人如吾两人者耳。</a:t>
            </a:r>
          </a:p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但少如吾两人者耳</a:t>
            </a:r>
          </a:p>
        </p:txBody>
      </p:sp>
    </p:spTree>
    <p:extLst>
      <p:ext uri="{BB962C8B-B14F-4D97-AF65-F5344CB8AC3E}">
        <p14:creationId xmlns:p14="http://schemas.microsoft.com/office/powerpoint/2010/main" val="323001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7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1581" y="4221088"/>
            <a:ext cx="7776864" cy="1077218"/>
          </a:xfrm>
          <a:prstGeom prst="rect">
            <a:avLst/>
          </a:prstGeom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>
                <a:solidFill>
                  <a:prstClr val="black"/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r>
              <a:rPr lang="zh-CN" altLang="en-US" dirty="0" smtClean="0"/>
              <a:t>十一月二十九日</a:t>
            </a:r>
            <a:r>
              <a:rPr lang="zh-CN" altLang="en-US" dirty="0"/>
              <a:t>，出狱，被贬黄州，充团练副使，不准擅离该地区，无权签署公文。</a:t>
            </a:r>
          </a:p>
        </p:txBody>
      </p:sp>
      <p:sp>
        <p:nvSpPr>
          <p:cNvPr id="4" name="矩形 3"/>
          <p:cNvSpPr/>
          <p:nvPr/>
        </p:nvSpPr>
        <p:spPr>
          <a:xfrm>
            <a:off x="791581" y="1120388"/>
            <a:ext cx="7776864" cy="1569660"/>
          </a:xfrm>
          <a:prstGeom prst="rect">
            <a:avLst/>
          </a:prstGeom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元丰二年七月，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苏轼被御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史李定等人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以新法</a:t>
            </a:r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诗句蔑视朝廷为由弹劾，引发“乌台诗案”。</a:t>
            </a:r>
            <a:endParaRPr lang="en-US" altLang="zh-CN" sz="32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1580" y="3143870"/>
            <a:ext cx="7776865" cy="584775"/>
          </a:xfrm>
          <a:prstGeom prst="rect">
            <a:avLst/>
          </a:prstGeom>
          <a:ln w="127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八月，被捕入狱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en-US" altLang="zh-CN" sz="32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81498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背景资料</a:t>
            </a:r>
            <a:endParaRPr lang="zh-CN" altLang="en-US" sz="60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58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58846"/>
            <a:ext cx="9144000" cy="6740307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1" y="588233"/>
            <a:ext cx="64087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200">
                <a:solidFill>
                  <a:srgbClr val="FF0000"/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r>
              <a:rPr lang="zh-CN" altLang="en-US" dirty="0" smtClean="0"/>
              <a:t>悟“夜游之</a:t>
            </a:r>
            <a:r>
              <a:rPr lang="zh-CN" altLang="en-US" dirty="0" smtClean="0">
                <a:solidFill>
                  <a:prstClr val="black"/>
                </a:solidFill>
              </a:rPr>
              <a:t>情”</a:t>
            </a:r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483768" y="1886669"/>
            <a:ext cx="48245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闲人</a:t>
            </a:r>
            <a:endParaRPr lang="zh-CN" altLang="en-US" sz="150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648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121343"/>
            <a:ext cx="83920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元丰四年，苏轼在黄州城东山坡上开地十余亩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，开始真正务农，维持家计。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去年东坡拾瓦砾，自种黄桑三百尺。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今年刈草盖雪堂，日炙风吹面如墨。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                   ——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苏东坡</a:t>
            </a:r>
            <a:endParaRPr lang="zh-CN" altLang="en-US" sz="32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37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268760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32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江山风月本无常主，闲者便是主人。</a:t>
            </a:r>
            <a:endParaRPr lang="en-US" altLang="zh-CN" sz="3200" dirty="0" smtClean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                ——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苏轼</a:t>
            </a:r>
            <a:r>
              <a:rPr lang="en-US" altLang="zh-CN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临皋闲题</a:t>
            </a:r>
            <a:r>
              <a:rPr lang="en-US" altLang="zh-CN" sz="3200" dirty="0" smtClean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》</a:t>
            </a:r>
            <a:endParaRPr lang="zh-CN" altLang="en-US" sz="32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023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22267" y="11382"/>
            <a:ext cx="9144000" cy="7017306"/>
          </a:xfrm>
          <a:prstGeom prst="rect">
            <a:avLst/>
          </a:prstGeom>
          <a:solidFill>
            <a:schemeClr val="bg1">
              <a:alpha val="88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940425" y="476250"/>
            <a:ext cx="3168650" cy="636588"/>
          </a:xfrm>
          <a:prstGeom prst="rect">
            <a:avLst/>
          </a:prstGeom>
          <a:noFill/>
          <a:ln w="57150" cmpd="sng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0033CC"/>
                </a:solidFill>
              </a:rPr>
              <a:t>背诵，我能行！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684213" y="3141663"/>
            <a:ext cx="5537734" cy="587340"/>
          </a:xfrm>
          <a:prstGeom prst="rect">
            <a:avLst/>
          </a:prstGeom>
          <a:noFill/>
          <a:ln w="38100" cmpd="sng">
            <a:solidFill>
              <a:srgbClr val="FF0000"/>
            </a:solidFill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</a:rPr>
              <a:t>描写庭中月夜景色的句子是？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6875" y="4652963"/>
            <a:ext cx="8421536" cy="587340"/>
          </a:xfrm>
          <a:prstGeom prst="rect">
            <a:avLst/>
          </a:prstGeom>
          <a:noFill/>
          <a:ln w="28575" cmpd="sng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FF0000"/>
                </a:solidFill>
              </a:rPr>
              <a:t>作者因景抒怀，表达复杂微妙感情的句子是？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9750" y="1125538"/>
            <a:ext cx="5084763" cy="609600"/>
          </a:xfrm>
          <a:prstGeom prst="rect">
            <a:avLst/>
          </a:prstGeom>
          <a:noFill/>
          <a:ln w="28575" cmpd="sng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</a:rPr>
              <a:t>交代记叙六要素的句子是？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323850" y="4005263"/>
            <a:ext cx="6684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庭下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也。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107950" y="5373688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？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？但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者耳。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0" y="1773238"/>
            <a:ext cx="9525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元丰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起行。念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。怀民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smtClean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。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1979613" y="404813"/>
            <a:ext cx="3444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" pitchFamily="49" charset="-122"/>
              </a:rPr>
              <a:t>记承天寺夜游</a:t>
            </a:r>
          </a:p>
        </p:txBody>
      </p:sp>
    </p:spTree>
    <p:extLst>
      <p:ext uri="{BB962C8B-B14F-4D97-AF65-F5344CB8AC3E}">
        <p14:creationId xmlns:p14="http://schemas.microsoft.com/office/powerpoint/2010/main" val="42789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92671" y="-5387"/>
            <a:ext cx="9144000" cy="6740307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9712" y="332656"/>
            <a:ext cx="572464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dirty="0" smtClean="0">
                <a:latin typeface="隶书" pitchFamily="49" charset="-122"/>
                <a:ea typeface="隶书" pitchFamily="49" charset="-122"/>
              </a:rPr>
              <a:t>记承天寺夜游</a:t>
            </a:r>
            <a:endParaRPr lang="en-US" altLang="zh-CN" sz="7200" dirty="0" smtClean="0"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lang="zh-CN" altLang="en-US" sz="5400" dirty="0">
                <a:latin typeface="隶书" pitchFamily="49" charset="-122"/>
                <a:ea typeface="隶书" pitchFamily="49" charset="-122"/>
              </a:rPr>
              <a:t>苏轼</a:t>
            </a:r>
          </a:p>
        </p:txBody>
      </p:sp>
    </p:spTree>
    <p:extLst>
      <p:ext uri="{BB962C8B-B14F-4D97-AF65-F5344CB8AC3E}">
        <p14:creationId xmlns:p14="http://schemas.microsoft.com/office/powerpoint/2010/main" val="234464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"/>
          <p:cNvSpPr>
            <a:spLocks noChangeArrowheads="1"/>
          </p:cNvSpPr>
          <p:nvPr/>
        </p:nvSpPr>
        <p:spPr bwMode="auto">
          <a:xfrm>
            <a:off x="395288" y="1052513"/>
            <a:ext cx="8429625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     定风波</a:t>
            </a:r>
            <a:r>
              <a:rPr lang="en-US" altLang="zh-CN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</a:t>
            </a:r>
            <a:br>
              <a:rPr lang="en-US" altLang="zh-CN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</a:br>
            <a:r>
              <a:rPr lang="en-US" altLang="zh-CN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莫听穿林打叶声，何妨吟啸且徐行。</a:t>
            </a:r>
            <a:r>
              <a:rPr lang="zh-CN" altLang="en-US" sz="40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竹杖芒鞋轻似马，谁怕？一蓑烟雨任平生。</a:t>
            </a:r>
            <a:r>
              <a:rPr lang="zh-CN" altLang="en-US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料峭春风吹酒醒，微冷。山头斜照却相迎。</a:t>
            </a:r>
            <a:r>
              <a:rPr lang="zh-CN" altLang="en-US" sz="4000" b="1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回首向来萧瑟处，归去，也无风雨也无晴。</a:t>
            </a:r>
            <a:r>
              <a:rPr kumimoji="1" lang="zh-CN" altLang="en-US" sz="4000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kumimoji="1" lang="zh-CN" altLang="en-US" sz="4000" b="1" smtClean="0">
                <a:solidFill>
                  <a:srgbClr val="3333CC"/>
                </a:solidFill>
                <a:latin typeface="隶书" pitchFamily="49" charset="-122"/>
                <a:ea typeface="隶书" pitchFamily="49" charset="-122"/>
              </a:rPr>
              <a:t>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50825" y="333375"/>
            <a:ext cx="33845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5400" smtClean="0">
                <a:solidFill>
                  <a:srgbClr val="FF0000"/>
                </a:solidFill>
                <a:ea typeface="黑体" pitchFamily="2" charset="-122"/>
              </a:rPr>
              <a:t>黄州</a:t>
            </a:r>
          </a:p>
        </p:txBody>
      </p:sp>
    </p:spTree>
    <p:extLst>
      <p:ext uri="{BB962C8B-B14F-4D97-AF65-F5344CB8AC3E}">
        <p14:creationId xmlns:p14="http://schemas.microsoft.com/office/powerpoint/2010/main" val="317901228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813</Words>
  <Application>Microsoft Office PowerPoint</Application>
  <PresentationFormat>全屏显示(4:3)</PresentationFormat>
  <Paragraphs>211</Paragraphs>
  <Slides>19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19</vt:i4>
      </vt:variant>
    </vt:vector>
  </HeadingPairs>
  <TitlesOfParts>
    <vt:vector size="24" baseType="lpstr">
      <vt:lpstr>Office 主题</vt:lpstr>
      <vt:lpstr>1_默认设计模板</vt:lpstr>
      <vt:lpstr>2_默认设计模板</vt:lpstr>
      <vt:lpstr>3_默认设计模板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44</cp:revision>
  <dcterms:created xsi:type="dcterms:W3CDTF">2015-11-27T11:32:03Z</dcterms:created>
  <dcterms:modified xsi:type="dcterms:W3CDTF">2015-12-01T02:39:31Z</dcterms:modified>
</cp:coreProperties>
</file>