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39"/>
  </p:notesMasterIdLst>
  <p:sldIdLst>
    <p:sldId id="388" r:id="rId2"/>
    <p:sldId id="264" r:id="rId3"/>
    <p:sldId id="265" r:id="rId4"/>
    <p:sldId id="278" r:id="rId5"/>
    <p:sldId id="389" r:id="rId6"/>
    <p:sldId id="344" r:id="rId7"/>
    <p:sldId id="390" r:id="rId8"/>
    <p:sldId id="383" r:id="rId9"/>
    <p:sldId id="384" r:id="rId10"/>
    <p:sldId id="391" r:id="rId11"/>
    <p:sldId id="385" r:id="rId12"/>
    <p:sldId id="392" r:id="rId13"/>
    <p:sldId id="275" r:id="rId14"/>
    <p:sldId id="321" r:id="rId15"/>
    <p:sldId id="393" r:id="rId16"/>
    <p:sldId id="394" r:id="rId17"/>
    <p:sldId id="370" r:id="rId18"/>
    <p:sldId id="371" r:id="rId19"/>
    <p:sldId id="372" r:id="rId20"/>
    <p:sldId id="379" r:id="rId21"/>
    <p:sldId id="395" r:id="rId22"/>
    <p:sldId id="285" r:id="rId23"/>
    <p:sldId id="396" r:id="rId24"/>
    <p:sldId id="362" r:id="rId25"/>
    <p:sldId id="397" r:id="rId26"/>
    <p:sldId id="363" r:id="rId27"/>
    <p:sldId id="373" r:id="rId28"/>
    <p:sldId id="386" r:id="rId29"/>
    <p:sldId id="364" r:id="rId30"/>
    <p:sldId id="387" r:id="rId31"/>
    <p:sldId id="398" r:id="rId32"/>
    <p:sldId id="270" r:id="rId33"/>
    <p:sldId id="399" r:id="rId34"/>
    <p:sldId id="277" r:id="rId35"/>
    <p:sldId id="400" r:id="rId36"/>
    <p:sldId id="310" r:id="rId37"/>
    <p:sldId id="401" r:id="rId3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90">
          <p15:clr>
            <a:srgbClr val="A4A3A4"/>
          </p15:clr>
        </p15:guide>
        <p15:guide id="2" pos="24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4B05"/>
    <a:srgbClr val="EAEAEA"/>
    <a:srgbClr val="333333"/>
    <a:srgbClr val="C0C0C0"/>
    <a:srgbClr val="4F81BD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70" autoAdjust="0"/>
    <p:restoredTop sz="96439" autoAdjust="0"/>
  </p:normalViewPr>
  <p:slideViewPr>
    <p:cSldViewPr>
      <p:cViewPr varScale="1">
        <p:scale>
          <a:sx n="113" d="100"/>
          <a:sy n="113" d="100"/>
        </p:scale>
        <p:origin x="1488" y="96"/>
      </p:cViewPr>
      <p:guideLst>
        <p:guide orient="horz" pos="890"/>
        <p:guide pos="24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90DA0343-5A2F-4EC6-B642-1F77912AA961}" type="datetimeFigureOut">
              <a:rPr lang="zh-CN" altLang="en-US"/>
              <a:pPr>
                <a:defRPr/>
              </a:pPr>
              <a:t>2019/7/26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244BD09E-2DC6-4115-B77B-03D9C6CA1DA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43029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60F58-3108-4415-857A-6D0360DF626E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85CE2-CEAD-46BB-861E-7D62265DC96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671445" y="1941156"/>
            <a:ext cx="7757354" cy="1201560"/>
          </a:xfrm>
        </p:spPr>
        <p:txBody>
          <a:bodyPr vert="horz" anchor="b">
            <a:noAutofit/>
          </a:bodyPr>
          <a:lstStyle>
            <a:lvl1pPr algn="ctr">
              <a:lnSpc>
                <a:spcPct val="100000"/>
              </a:lnSpc>
              <a:defRPr sz="3600" b="0" kern="1000" baseline="0">
                <a:solidFill>
                  <a:schemeClr val="accent1"/>
                </a:solidFill>
                <a:effectLst/>
                <a:latin typeface="+mj-ea"/>
                <a:ea typeface="+mj-ea"/>
              </a:defRPr>
            </a:lvl1pPr>
          </a:lstStyle>
          <a:p>
            <a:r>
              <a:rPr lang="zh-CN" altLang="en-US" dirty="0" smtClean="0"/>
              <a:t>单击此处添加您的标题文字</a:t>
            </a:r>
            <a:endParaRPr lang="zh-CN" altLang="en-US" dirty="0"/>
          </a:p>
        </p:txBody>
      </p:sp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2288273" y="3282654"/>
            <a:ext cx="4581518" cy="384555"/>
          </a:xfrm>
          <a:prstGeom prst="roundRect">
            <a:avLst>
              <a:gd name="adj" fmla="val 50000"/>
            </a:avLst>
          </a:prstGeom>
          <a:solidFill>
            <a:srgbClr val="ADB6C7"/>
          </a:solidFill>
          <a:ln>
            <a:noFill/>
          </a:ln>
        </p:spPr>
        <p:txBody>
          <a:bodyPr vert="horz" anchor="ctr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effectLst/>
                <a:latin typeface="+mn-ea"/>
                <a:ea typeface="+mn-ea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 smtClean="0"/>
              <a:t>单击此处添加您的副标题</a:t>
            </a:r>
          </a:p>
        </p:txBody>
      </p:sp>
      <p:grpSp>
        <p:nvGrpSpPr>
          <p:cNvPr id="54" name="组合 53"/>
          <p:cNvGrpSpPr/>
          <p:nvPr/>
        </p:nvGrpSpPr>
        <p:grpSpPr>
          <a:xfrm>
            <a:off x="3204240" y="-12700"/>
            <a:ext cx="2606010" cy="1429002"/>
            <a:chOff x="3204240" y="276224"/>
            <a:chExt cx="2606010" cy="1429002"/>
          </a:xfrm>
        </p:grpSpPr>
        <p:sp>
          <p:nvSpPr>
            <p:cNvPr id="33" name="椭圆 32"/>
            <p:cNvSpPr/>
            <p:nvPr/>
          </p:nvSpPr>
          <p:spPr>
            <a:xfrm>
              <a:off x="3204240" y="1053778"/>
              <a:ext cx="651448" cy="651448"/>
            </a:xfrm>
            <a:prstGeom prst="ellipse">
              <a:avLst/>
            </a:prstGeom>
            <a:solidFill>
              <a:srgbClr val="ADB6C7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3204240" y="276224"/>
              <a:ext cx="651448" cy="1103278"/>
            </a:xfrm>
            <a:prstGeom prst="rect">
              <a:avLst/>
            </a:prstGeom>
            <a:solidFill>
              <a:srgbClr val="ADB6C7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855761" y="1053778"/>
              <a:ext cx="651448" cy="651448"/>
            </a:xfrm>
            <a:prstGeom prst="ellipse">
              <a:avLst/>
            </a:prstGeom>
            <a:solidFill>
              <a:srgbClr val="097FC8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3855761" y="276224"/>
              <a:ext cx="651448" cy="1103278"/>
            </a:xfrm>
            <a:prstGeom prst="rect">
              <a:avLst/>
            </a:prstGeom>
            <a:solidFill>
              <a:srgbClr val="097FC8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4507281" y="1053778"/>
              <a:ext cx="651448" cy="651448"/>
            </a:xfrm>
            <a:prstGeom prst="ellipse">
              <a:avLst/>
            </a:prstGeom>
            <a:solidFill>
              <a:srgbClr val="CBD1DB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4507281" y="276224"/>
              <a:ext cx="651448" cy="1103277"/>
            </a:xfrm>
            <a:prstGeom prst="rect">
              <a:avLst/>
            </a:prstGeom>
            <a:solidFill>
              <a:srgbClr val="CBD1DB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5158802" y="1053778"/>
              <a:ext cx="651448" cy="651448"/>
            </a:xfrm>
            <a:prstGeom prst="ellipse">
              <a:avLst/>
            </a:prstGeom>
            <a:solidFill>
              <a:srgbClr val="1A1D1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5158802" y="276224"/>
              <a:ext cx="651448" cy="1103278"/>
            </a:xfrm>
            <a:prstGeom prst="rect">
              <a:avLst/>
            </a:prstGeom>
            <a:solidFill>
              <a:srgbClr val="1A1D1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0" y="6677025"/>
            <a:ext cx="9144000" cy="193675"/>
            <a:chOff x="0" y="6741384"/>
            <a:chExt cx="12180336" cy="144000"/>
          </a:xfrm>
        </p:grpSpPr>
        <p:sp>
          <p:nvSpPr>
            <p:cNvPr id="49" name="矩形 48"/>
            <p:cNvSpPr/>
            <p:nvPr userDrawn="1"/>
          </p:nvSpPr>
          <p:spPr>
            <a:xfrm>
              <a:off x="0" y="6741384"/>
              <a:ext cx="3060000" cy="144000"/>
            </a:xfrm>
            <a:prstGeom prst="rect">
              <a:avLst/>
            </a:prstGeom>
            <a:solidFill>
              <a:srgbClr val="ADB6C7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0" name="矩形 49"/>
            <p:cNvSpPr/>
            <p:nvPr userDrawn="1"/>
          </p:nvSpPr>
          <p:spPr>
            <a:xfrm>
              <a:off x="3048112" y="6741384"/>
              <a:ext cx="3036000" cy="144000"/>
            </a:xfrm>
            <a:prstGeom prst="rect">
              <a:avLst/>
            </a:prstGeom>
            <a:solidFill>
              <a:srgbClr val="087AC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1" name="矩形 50"/>
            <p:cNvSpPr/>
            <p:nvPr userDrawn="1"/>
          </p:nvSpPr>
          <p:spPr>
            <a:xfrm>
              <a:off x="6072224" y="6741384"/>
              <a:ext cx="3060000" cy="144000"/>
            </a:xfrm>
            <a:prstGeom prst="rect">
              <a:avLst/>
            </a:prstGeom>
            <a:solidFill>
              <a:srgbClr val="CBD1DB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2" name="矩形 51"/>
            <p:cNvSpPr/>
            <p:nvPr userDrawn="1"/>
          </p:nvSpPr>
          <p:spPr>
            <a:xfrm>
              <a:off x="9120336" y="6741384"/>
              <a:ext cx="3060000" cy="144000"/>
            </a:xfrm>
            <a:prstGeom prst="rect">
              <a:avLst/>
            </a:prstGeom>
            <a:solidFill>
              <a:srgbClr val="2A323E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</a:endParaRPr>
            </a:p>
          </p:txBody>
        </p:sp>
      </p:grpSp>
      <p:pic>
        <p:nvPicPr>
          <p:cNvPr id="2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054" y="6093296"/>
            <a:ext cx="1441450" cy="56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216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4967">
          <p15:clr>
            <a:srgbClr val="FBAE40"/>
          </p15:clr>
        </p15:guide>
        <p15:guide id="2" orient="horz" pos="2160">
          <p15:clr>
            <a:srgbClr val="FBAE40"/>
          </p15:clr>
        </p15:guide>
        <p15:guide id="3" pos="66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  <a:lvl2pPr>
              <a:defRPr sz="1600" b="0"/>
            </a:lvl2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CE79-49FB-443D-BEF8-6B709DE8FD0C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9201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1574007" y="2108201"/>
            <a:ext cx="5995988" cy="1235075"/>
          </a:xfrm>
        </p:spPr>
        <p:txBody>
          <a:bodyPr anchor="b">
            <a:normAutofit/>
          </a:bodyPr>
          <a:lstStyle>
            <a:lvl1pPr algn="ctr">
              <a:defRPr sz="3200">
                <a:solidFill>
                  <a:schemeClr val="tx1"/>
                </a:solidFill>
                <a:effectLst/>
              </a:defRPr>
            </a:lvl1pPr>
          </a:lstStyle>
          <a:p>
            <a:r>
              <a:rPr lang="zh-CN" altLang="en-US" dirty="0" smtClean="0"/>
              <a:t>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3038170" y="3400425"/>
            <a:ext cx="3067663" cy="357478"/>
          </a:xfrm>
          <a:prstGeom prst="roundRect">
            <a:avLst>
              <a:gd name="adj" fmla="val 50000"/>
            </a:avLst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单击此处添加您的副标题</a:t>
            </a:r>
            <a:endParaRPr lang="en-US" altLang="zh-CN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CE79-49FB-443D-BEF8-6B709DE8FD0C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330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049867" y="1244602"/>
            <a:ext cx="3810000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889500" y="1244602"/>
            <a:ext cx="3820587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CE79-49FB-443D-BEF8-6B709DE8FD0C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811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727199" y="118532"/>
            <a:ext cx="6984076" cy="71702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7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35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7" y="2200274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885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35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823885" y="2200274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60F58-3108-4415-857A-6D0360DF626E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85CE2-CEAD-46BB-861E-7D62265DC9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5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CE79-49FB-443D-BEF8-6B709DE8FD0C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03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CE79-49FB-443D-BEF8-6B709DE8FD0C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06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858443" y="533402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4115992" y="1063630"/>
            <a:ext cx="4629150" cy="4873625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858443" y="2133602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CE79-49FB-443D-BEF8-6B709DE8FD0C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9680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34644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4082125" y="987428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934644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CE79-49FB-443D-BEF8-6B709DE8FD0C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835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CE79-49FB-443D-BEF8-6B709DE8FD0C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07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8" y="365125"/>
            <a:ext cx="886883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1585382" y="365125"/>
            <a:ext cx="5949952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0CE79-49FB-443D-BEF8-6B709DE8FD0C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06490-237C-474C-BA2E-D98840BC1F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238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栏目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4571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栏目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674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栏目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184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栏目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26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0" y="0"/>
            <a:ext cx="9144000" cy="6870700"/>
            <a:chOff x="0" y="0"/>
            <a:chExt cx="9144000" cy="6870700"/>
          </a:xfrm>
        </p:grpSpPr>
        <p:sp>
          <p:nvSpPr>
            <p:cNvPr id="8" name="矩形 7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合 9"/>
            <p:cNvGrpSpPr/>
            <p:nvPr userDrawn="1"/>
          </p:nvGrpSpPr>
          <p:grpSpPr>
            <a:xfrm>
              <a:off x="0" y="6677025"/>
              <a:ext cx="9144000" cy="193675"/>
              <a:chOff x="0" y="6741384"/>
              <a:chExt cx="12180336" cy="144000"/>
            </a:xfrm>
          </p:grpSpPr>
          <p:sp>
            <p:nvSpPr>
              <p:cNvPr id="11" name="矩形 10"/>
              <p:cNvSpPr/>
              <p:nvPr userDrawn="1"/>
            </p:nvSpPr>
            <p:spPr>
              <a:xfrm>
                <a:off x="0" y="6741384"/>
                <a:ext cx="3060000" cy="144000"/>
              </a:xfrm>
              <a:prstGeom prst="rect">
                <a:avLst/>
              </a:prstGeom>
              <a:solidFill>
                <a:srgbClr val="ADB6C7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2" name="矩形 11"/>
              <p:cNvSpPr/>
              <p:nvPr userDrawn="1"/>
            </p:nvSpPr>
            <p:spPr>
              <a:xfrm>
                <a:off x="3048112" y="6741384"/>
                <a:ext cx="3036000" cy="144000"/>
              </a:xfrm>
              <a:prstGeom prst="rect">
                <a:avLst/>
              </a:prstGeom>
              <a:solidFill>
                <a:srgbClr val="087AC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3" name="矩形 12"/>
              <p:cNvSpPr/>
              <p:nvPr userDrawn="1"/>
            </p:nvSpPr>
            <p:spPr>
              <a:xfrm>
                <a:off x="6072224" y="6741384"/>
                <a:ext cx="3060000" cy="144000"/>
              </a:xfrm>
              <a:prstGeom prst="rect">
                <a:avLst/>
              </a:prstGeom>
              <a:solidFill>
                <a:srgbClr val="CBD1DB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4" name="矩形 13"/>
              <p:cNvSpPr/>
              <p:nvPr userDrawn="1"/>
            </p:nvSpPr>
            <p:spPr>
              <a:xfrm>
                <a:off x="9120336" y="6741384"/>
                <a:ext cx="3060000" cy="144000"/>
              </a:xfrm>
              <a:prstGeom prst="rect">
                <a:avLst/>
              </a:prstGeom>
              <a:solidFill>
                <a:srgbClr val="2A323E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45160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13D0CE79-49FB-443D-BEF8-6B709DE8FD0C}" type="datetimeFigureOut">
              <a:rPr lang="zh-CN" altLang="en-US" smtClean="0"/>
              <a:t>2019/7/26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45160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45160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EF906490-237C-474C-BA2E-D98840BC1F8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370936" y="1121434"/>
            <a:ext cx="8436634" cy="53119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370936" y="166056"/>
            <a:ext cx="8436635" cy="641842"/>
          </a:xfrm>
          <a:prstGeom prst="rect">
            <a:avLst/>
          </a:prstGeom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pic>
        <p:nvPicPr>
          <p:cNvPr id="15" name="图片 1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054" y="6093296"/>
            <a:ext cx="1441450" cy="56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7204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4" r:id="rId12"/>
    <p:sldLayoutId id="2147483695" r:id="rId13"/>
    <p:sldLayoutId id="2147483696" r:id="rId14"/>
    <p:sldLayoutId id="2147483697" r:id="rId15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/>
          </a:solidFill>
          <a:effectLst/>
          <a:latin typeface="+mj-ea"/>
          <a:ea typeface="+mj-ea"/>
          <a:cs typeface="+mj-cs"/>
        </a:defRPr>
      </a:lvl1pPr>
    </p:titleStyle>
    <p:bodyStyle>
      <a:lvl1pPr marL="361950" indent="-361950" algn="just" defTabSz="685800" rtl="0" eaLnBrk="1" latinLnBrk="0" hangingPunct="1">
        <a:lnSpc>
          <a:spcPct val="110000"/>
        </a:lnSpc>
        <a:spcBef>
          <a:spcPts val="1200"/>
        </a:spcBef>
        <a:spcAft>
          <a:spcPts val="0"/>
        </a:spcAft>
        <a:buClr>
          <a:schemeClr val="accent1"/>
        </a:buClr>
        <a:buSzPct val="60000"/>
        <a:buFont typeface="Wingdings" panose="05000000000000000000" pitchFamily="2" charset="2"/>
        <a:buChar char="n"/>
        <a:defRPr lang="zh-CN" altLang="en-US" sz="2400" b="1" kern="1200" baseline="0" dirty="0" smtClean="0">
          <a:solidFill>
            <a:schemeClr val="accent1"/>
          </a:solidFill>
          <a:latin typeface="+mn-ea"/>
          <a:ea typeface="+mn-ea"/>
          <a:cs typeface="+mn-cs"/>
        </a:defRPr>
      </a:lvl1pPr>
      <a:lvl2pPr marL="361950" indent="-361950" algn="just" defTabSz="685800" rtl="0" eaLnBrk="1" latinLnBrk="0" hangingPunct="1">
        <a:lnSpc>
          <a:spcPct val="120000"/>
        </a:lnSpc>
        <a:spcBef>
          <a:spcPts val="0"/>
        </a:spcBef>
        <a:spcAft>
          <a:spcPts val="120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600" b="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package" Target="../embeddings/Microsoft_Word___1.docx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emf"/><Relationship Id="rId4" Type="http://schemas.openxmlformats.org/officeDocument/2006/relationships/package" Target="../embeddings/Microsoft_Word___2.docx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4.emf"/><Relationship Id="rId4" Type="http://schemas.openxmlformats.org/officeDocument/2006/relationships/package" Target="../embeddings/Microsoft_Word___3.docx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5.emf"/><Relationship Id="rId4" Type="http://schemas.openxmlformats.org/officeDocument/2006/relationships/package" Target="../embeddings/Microsoft_Word___4.docx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6.emf"/><Relationship Id="rId4" Type="http://schemas.openxmlformats.org/officeDocument/2006/relationships/package" Target="../embeddings/Microsoft_Word___5.docx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7.emf"/><Relationship Id="rId4" Type="http://schemas.openxmlformats.org/officeDocument/2006/relationships/package" Target="../embeddings/Microsoft_Word___6.docx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8.emf"/><Relationship Id="rId4" Type="http://schemas.openxmlformats.org/officeDocument/2006/relationships/package" Target="../embeddings/Microsoft_Word___7.docx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9.emf"/><Relationship Id="rId4" Type="http://schemas.openxmlformats.org/officeDocument/2006/relationships/package" Target="../embeddings/Microsoft_Word___8.docx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0.emf"/><Relationship Id="rId4" Type="http://schemas.openxmlformats.org/officeDocument/2006/relationships/package" Target="../embeddings/Microsoft_Word___9.docx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11.emf"/><Relationship Id="rId4" Type="http://schemas.openxmlformats.org/officeDocument/2006/relationships/package" Target="../embeddings/Microsoft_Word___10.docx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12.emf"/><Relationship Id="rId4" Type="http://schemas.openxmlformats.org/officeDocument/2006/relationships/package" Target="../embeddings/Microsoft_Word___11.docx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14.emf"/><Relationship Id="rId4" Type="http://schemas.openxmlformats.org/officeDocument/2006/relationships/package" Target="../embeddings/Microsoft_Word___12.docx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15.emf"/><Relationship Id="rId4" Type="http://schemas.openxmlformats.org/officeDocument/2006/relationships/package" Target="../embeddings/Microsoft_Word___13.docx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16.emf"/><Relationship Id="rId4" Type="http://schemas.openxmlformats.org/officeDocument/2006/relationships/package" Target="../embeddings/Microsoft_Word___14.docx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17.emf"/><Relationship Id="rId4" Type="http://schemas.openxmlformats.org/officeDocument/2006/relationships/package" Target="../embeddings/Microsoft_Word___15.docx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9.jpeg"/><Relationship Id="rId5" Type="http://schemas.openxmlformats.org/officeDocument/2006/relationships/image" Target="../media/image18.emf"/><Relationship Id="rId4" Type="http://schemas.openxmlformats.org/officeDocument/2006/relationships/package" Target="../embeddings/Microsoft_Word___16.docx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20.emf"/><Relationship Id="rId4" Type="http://schemas.openxmlformats.org/officeDocument/2006/relationships/package" Target="../embeddings/Microsoft_Word___17.docx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22.emf"/><Relationship Id="rId4" Type="http://schemas.openxmlformats.org/officeDocument/2006/relationships/package" Target="../embeddings/Microsoft_Word___18.docx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000" b="1" dirty="0"/>
              <a:t>第九章 固体</a:t>
            </a:r>
            <a:r>
              <a:rPr lang="zh-CN" altLang="en-US" sz="4000" b="1"/>
              <a:t>、</a:t>
            </a:r>
            <a:r>
              <a:rPr lang="zh-CN" altLang="en-US" sz="4000" b="1" smtClean="0"/>
              <a:t>液体</a:t>
            </a:r>
            <a:endParaRPr lang="zh-CN" altLang="en-US" sz="40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864337" y="3717032"/>
            <a:ext cx="3075815" cy="576064"/>
          </a:xfrm>
        </p:spPr>
        <p:txBody>
          <a:bodyPr/>
          <a:lstStyle/>
          <a:p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zh-CN" alt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液体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02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5899858"/>
              </p:ext>
            </p:extLst>
          </p:nvPr>
        </p:nvGraphicFramePr>
        <p:xfrm>
          <a:off x="179512" y="908720"/>
          <a:ext cx="8601075" cy="638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文档" r:id="rId4" imgW="4217232" imgH="3116463" progId="Word.Document.12">
                  <p:embed/>
                </p:oleObj>
              </mc:Choice>
              <mc:Fallback>
                <p:oleObj name="文档" r:id="rId4" imgW="4217232" imgH="3116463" progId="Word.Document.12">
                  <p:embed/>
                  <p:pic>
                    <p:nvPicPr>
                      <p:cNvPr id="0" name="Object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908720"/>
                        <a:ext cx="8601075" cy="6381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2440532"/>
              </p:ext>
            </p:extLst>
          </p:nvPr>
        </p:nvGraphicFramePr>
        <p:xfrm>
          <a:off x="416768" y="1268760"/>
          <a:ext cx="8105775" cy="500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9" name="文档" r:id="rId4" imgW="3836289" imgH="2371089" progId="Word.Document.12">
                  <p:embed/>
                </p:oleObj>
              </mc:Choice>
              <mc:Fallback>
                <p:oleObj name="文档" r:id="rId4" imgW="3836289" imgH="2371089" progId="Word.Document.12">
                  <p:embed/>
                  <p:pic>
                    <p:nvPicPr>
                      <p:cNvPr id="0" name="Object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768" y="1268760"/>
                        <a:ext cx="8105775" cy="5000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新知导学</a:t>
            </a:r>
            <a:endParaRPr lang="zh-CN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275856" y="5520832"/>
            <a:ext cx="936104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形状</a:t>
            </a:r>
          </a:p>
        </p:txBody>
      </p:sp>
      <p:sp>
        <p:nvSpPr>
          <p:cNvPr id="15" name="矩形 14"/>
          <p:cNvSpPr/>
          <p:nvPr/>
        </p:nvSpPr>
        <p:spPr>
          <a:xfrm>
            <a:off x="7668344" y="2319263"/>
            <a:ext cx="9589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很小 </a:t>
            </a:r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5381926" y="2852936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j-cs"/>
              </a:rPr>
              <a:t>很大</a:t>
            </a:r>
            <a:endParaRPr lang="zh-CN" altLang="en-US" sz="1400" dirty="0"/>
          </a:p>
        </p:txBody>
      </p:sp>
      <p:sp>
        <p:nvSpPr>
          <p:cNvPr id="17" name="矩形 16"/>
          <p:cNvSpPr/>
          <p:nvPr/>
        </p:nvSpPr>
        <p:spPr>
          <a:xfrm>
            <a:off x="4128615" y="3975447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移动</a:t>
            </a:r>
            <a:endParaRPr lang="zh-CN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6372200" y="3975447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流动</a:t>
            </a:r>
            <a:endParaRPr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3253043" y="5013176"/>
            <a:ext cx="9589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体积 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6" grpId="0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9636794"/>
              </p:ext>
            </p:extLst>
          </p:nvPr>
        </p:nvGraphicFramePr>
        <p:xfrm>
          <a:off x="467544" y="1196752"/>
          <a:ext cx="8105775" cy="719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文档" r:id="rId4" imgW="3836289" imgH="3407631" progId="Word.Document.12">
                  <p:embed/>
                </p:oleObj>
              </mc:Choice>
              <mc:Fallback>
                <p:oleObj name="文档" r:id="rId4" imgW="3836289" imgH="3407631" progId="Word.Document.12">
                  <p:embed/>
                  <p:pic>
                    <p:nvPicPr>
                      <p:cNvPr id="0" name="Object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196752"/>
                        <a:ext cx="8105775" cy="7191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矩形 10"/>
          <p:cNvSpPr/>
          <p:nvPr/>
        </p:nvSpPr>
        <p:spPr>
          <a:xfrm>
            <a:off x="2832471" y="2276872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气体</a:t>
            </a:r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4932040" y="2823319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大于</a:t>
            </a:r>
            <a:endParaRPr lang="zh-CN" altLang="en-US" dirty="0"/>
          </a:p>
        </p:txBody>
      </p:sp>
      <p:sp>
        <p:nvSpPr>
          <p:cNvPr id="17" name="矩形 16"/>
          <p:cNvSpPr/>
          <p:nvPr/>
        </p:nvSpPr>
        <p:spPr>
          <a:xfrm>
            <a:off x="2544439" y="3356992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吸引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2324590"/>
              </p:ext>
            </p:extLst>
          </p:nvPr>
        </p:nvGraphicFramePr>
        <p:xfrm>
          <a:off x="467544" y="1268760"/>
          <a:ext cx="8105775" cy="719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6" name="文档" r:id="rId4" imgW="3836289" imgH="3407631" progId="Word.Document.12">
                  <p:embed/>
                </p:oleObj>
              </mc:Choice>
              <mc:Fallback>
                <p:oleObj name="文档" r:id="rId4" imgW="3836289" imgH="3407631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268760"/>
                        <a:ext cx="8105775" cy="7191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131840" y="4394721"/>
            <a:ext cx="1212730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引力</a:t>
            </a:r>
          </a:p>
        </p:txBody>
      </p:sp>
      <p:sp>
        <p:nvSpPr>
          <p:cNvPr id="3" name="矩形 2"/>
          <p:cNvSpPr/>
          <p:nvPr/>
        </p:nvSpPr>
        <p:spPr>
          <a:xfrm>
            <a:off x="1619672" y="2276872"/>
            <a:ext cx="6495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引 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364088" y="2264659"/>
            <a:ext cx="9589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绷紧 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3563888" y="3933056"/>
            <a:ext cx="9589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相等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8497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413356"/>
              </p:ext>
            </p:extLst>
          </p:nvPr>
        </p:nvGraphicFramePr>
        <p:xfrm>
          <a:off x="539552" y="1196752"/>
          <a:ext cx="8105775" cy="883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5" name="文档" r:id="rId4" imgW="3836289" imgH="4185037" progId="Word.Document.12">
                  <p:embed/>
                </p:oleObj>
              </mc:Choice>
              <mc:Fallback>
                <p:oleObj name="文档" r:id="rId4" imgW="3836289" imgH="4185037" progId="Word.Document.12">
                  <p:embed/>
                  <p:pic>
                    <p:nvPicPr>
                      <p:cNvPr id="0" name="Object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1196752"/>
                        <a:ext cx="8105775" cy="8839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矩形 10"/>
          <p:cNvSpPr/>
          <p:nvPr/>
        </p:nvSpPr>
        <p:spPr>
          <a:xfrm>
            <a:off x="2226071" y="2319263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固体</a:t>
            </a:r>
            <a:endParaRPr lang="zh-CN" altLang="en-US" dirty="0"/>
          </a:p>
        </p:txBody>
      </p:sp>
      <p:sp>
        <p:nvSpPr>
          <p:cNvPr id="22" name="矩形 21"/>
          <p:cNvSpPr/>
          <p:nvPr/>
        </p:nvSpPr>
        <p:spPr>
          <a:xfrm>
            <a:off x="3397059" y="3933056"/>
            <a:ext cx="9589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润湿 </a:t>
            </a:r>
            <a:endParaRPr lang="zh-CN" altLang="en-US" dirty="0"/>
          </a:p>
        </p:txBody>
      </p:sp>
      <p:sp>
        <p:nvSpPr>
          <p:cNvPr id="23" name="矩形 22"/>
          <p:cNvSpPr/>
          <p:nvPr/>
        </p:nvSpPr>
        <p:spPr>
          <a:xfrm>
            <a:off x="5292080" y="3933056"/>
            <a:ext cx="11144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附着 </a:t>
            </a:r>
            <a:endParaRPr lang="zh-CN" altLang="en-US" dirty="0"/>
          </a:p>
        </p:txBody>
      </p:sp>
      <p:sp>
        <p:nvSpPr>
          <p:cNvPr id="24" name="矩形 23"/>
          <p:cNvSpPr/>
          <p:nvPr/>
        </p:nvSpPr>
        <p:spPr>
          <a:xfrm>
            <a:off x="4283968" y="4509120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润湿</a:t>
            </a:r>
            <a:endParaRPr lang="zh-CN" altLang="en-US" dirty="0"/>
          </a:p>
        </p:txBody>
      </p:sp>
      <p:sp>
        <p:nvSpPr>
          <p:cNvPr id="25" name="矩形 24"/>
          <p:cNvSpPr/>
          <p:nvPr/>
        </p:nvSpPr>
        <p:spPr>
          <a:xfrm>
            <a:off x="7296967" y="4479503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附着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2" grpId="0"/>
      <p:bldP spid="23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4938699"/>
              </p:ext>
            </p:extLst>
          </p:nvPr>
        </p:nvGraphicFramePr>
        <p:xfrm>
          <a:off x="466725" y="1057275"/>
          <a:ext cx="8296275" cy="8829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9" name="文档" r:id="rId4" imgW="3939324" imgH="4182878" progId="Word.Document.12">
                  <p:embed/>
                </p:oleObj>
              </mc:Choice>
              <mc:Fallback>
                <p:oleObj name="文档" r:id="rId4" imgW="3939324" imgH="4182878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725" y="1057275"/>
                        <a:ext cx="8296275" cy="8829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907704" y="4771385"/>
            <a:ext cx="864096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浸润   </a:t>
            </a:r>
          </a:p>
        </p:txBody>
      </p:sp>
      <p:sp>
        <p:nvSpPr>
          <p:cNvPr id="3" name="矩形 2"/>
          <p:cNvSpPr/>
          <p:nvPr/>
        </p:nvSpPr>
        <p:spPr>
          <a:xfrm>
            <a:off x="5709281" y="951111"/>
            <a:ext cx="18870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这两种物质 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4283968" y="2060848"/>
            <a:ext cx="14237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分子力 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7812360" y="2636912"/>
            <a:ext cx="4940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引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1619672" y="3140968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收缩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7048120" y="3144568"/>
            <a:ext cx="1268296" cy="5724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不浸润 </a:t>
            </a:r>
          </a:p>
        </p:txBody>
      </p:sp>
      <p:sp>
        <p:nvSpPr>
          <p:cNvPr id="9" name="矩形 8"/>
          <p:cNvSpPr/>
          <p:nvPr/>
        </p:nvSpPr>
        <p:spPr>
          <a:xfrm>
            <a:off x="2627784" y="4293096"/>
            <a:ext cx="4940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斥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4499992" y="4293095"/>
            <a:ext cx="11144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扩展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6917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2221486"/>
              </p:ext>
            </p:extLst>
          </p:nvPr>
        </p:nvGraphicFramePr>
        <p:xfrm>
          <a:off x="483108" y="1196752"/>
          <a:ext cx="8105775" cy="3905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1" name="文档" r:id="rId4" imgW="3836289" imgH="1852458" progId="Word.Document.12">
                  <p:embed/>
                </p:oleObj>
              </mc:Choice>
              <mc:Fallback>
                <p:oleObj name="文档" r:id="rId4" imgW="3836289" imgH="1852458" progId="Word.Document.12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3108" y="1196752"/>
                        <a:ext cx="8105775" cy="3905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220072" y="4440712"/>
            <a:ext cx="644813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 </a:t>
            </a:r>
          </a:p>
        </p:txBody>
      </p:sp>
      <p:sp>
        <p:nvSpPr>
          <p:cNvPr id="11" name="矩形 10"/>
          <p:cNvSpPr/>
          <p:nvPr/>
        </p:nvSpPr>
        <p:spPr>
          <a:xfrm>
            <a:off x="3278051" y="2276872"/>
            <a:ext cx="9589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上升 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683568" y="2823319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下降</a:t>
            </a:r>
            <a:endParaRPr lang="zh-CN" altLang="en-US" dirty="0"/>
          </a:p>
        </p:txBody>
      </p:sp>
      <p:sp>
        <p:nvSpPr>
          <p:cNvPr id="14" name="矩形 13"/>
          <p:cNvSpPr/>
          <p:nvPr/>
        </p:nvSpPr>
        <p:spPr>
          <a:xfrm>
            <a:off x="1691680" y="4437112"/>
            <a:ext cx="4940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细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8055574"/>
              </p:ext>
            </p:extLst>
          </p:nvPr>
        </p:nvGraphicFramePr>
        <p:xfrm>
          <a:off x="395536" y="908720"/>
          <a:ext cx="8105775" cy="6648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7" name="文档" r:id="rId4" imgW="3836289" imgH="3148855" progId="Word.Document.12">
                  <p:embed/>
                </p:oleObj>
              </mc:Choice>
              <mc:Fallback>
                <p:oleObj name="文档" r:id="rId4" imgW="3836289" imgH="3148855" progId="Word.Document.12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908720"/>
                        <a:ext cx="8105775" cy="6648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矩形 10"/>
          <p:cNvSpPr/>
          <p:nvPr/>
        </p:nvSpPr>
        <p:spPr>
          <a:xfrm>
            <a:off x="4283968" y="1988840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流动</a:t>
            </a:r>
            <a:endParaRPr lang="zh-CN" altLang="en-US" dirty="0"/>
          </a:p>
        </p:txBody>
      </p:sp>
      <p:sp>
        <p:nvSpPr>
          <p:cNvPr id="16" name="矩形 15"/>
          <p:cNvSpPr/>
          <p:nvPr/>
        </p:nvSpPr>
        <p:spPr>
          <a:xfrm>
            <a:off x="2421770" y="2535287"/>
            <a:ext cx="4940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异</a:t>
            </a:r>
            <a:endParaRPr lang="zh-CN" altLang="en-US" dirty="0"/>
          </a:p>
        </p:txBody>
      </p:sp>
      <p:sp>
        <p:nvSpPr>
          <p:cNvPr id="17" name="矩形 16"/>
          <p:cNvSpPr/>
          <p:nvPr/>
        </p:nvSpPr>
        <p:spPr>
          <a:xfrm>
            <a:off x="3181035" y="3645024"/>
            <a:ext cx="9589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温度 </a:t>
            </a:r>
            <a:endParaRPr lang="zh-CN" altLang="en-US" dirty="0"/>
          </a:p>
        </p:txBody>
      </p:sp>
      <p:sp>
        <p:nvSpPr>
          <p:cNvPr id="18" name="矩形 17"/>
          <p:cNvSpPr/>
          <p:nvPr/>
        </p:nvSpPr>
        <p:spPr>
          <a:xfrm>
            <a:off x="4056607" y="4191471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浓度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8522925"/>
              </p:ext>
            </p:extLst>
          </p:nvPr>
        </p:nvGraphicFramePr>
        <p:xfrm>
          <a:off x="395536" y="1484784"/>
          <a:ext cx="8105775" cy="6648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3" name="文档" r:id="rId4" imgW="3836289" imgH="3148855" progId="Word.Document.12">
                  <p:embed/>
                </p:oleObj>
              </mc:Choice>
              <mc:Fallback>
                <p:oleObj name="文档" r:id="rId4" imgW="3836289" imgH="3148855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1484784"/>
                        <a:ext cx="8105775" cy="6648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883832" y="3501008"/>
            <a:ext cx="13681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显示器</a:t>
            </a:r>
          </a:p>
        </p:txBody>
      </p:sp>
      <p:sp>
        <p:nvSpPr>
          <p:cNvPr id="3" name="矩形 2"/>
          <p:cNvSpPr/>
          <p:nvPr/>
        </p:nvSpPr>
        <p:spPr>
          <a:xfrm>
            <a:off x="1464319" y="1959223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无序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4488655" y="1916832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有序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1726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706805"/>
              </p:ext>
            </p:extLst>
          </p:nvPr>
        </p:nvGraphicFramePr>
        <p:xfrm>
          <a:off x="395536" y="1700808"/>
          <a:ext cx="8105775" cy="711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7" name="文档" r:id="rId4" imgW="3836289" imgH="3370920" progId="Word.Document.12">
                  <p:embed/>
                </p:oleObj>
              </mc:Choice>
              <mc:Fallback>
                <p:oleObj name="文档" r:id="rId4" imgW="3836289" imgH="3370920" progId="Word.Document.12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1700808"/>
                        <a:ext cx="8105775" cy="7115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436635" cy="641842"/>
          </a:xfrm>
        </p:spPr>
        <p:txBody>
          <a:bodyPr/>
          <a:lstStyle/>
          <a:p>
            <a:r>
              <a:rPr lang="zh-CN" altLang="en-US" dirty="0" smtClean="0"/>
              <a:t>练一练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0393094"/>
              </p:ext>
            </p:extLst>
          </p:nvPr>
        </p:nvGraphicFramePr>
        <p:xfrm>
          <a:off x="467544" y="1282377"/>
          <a:ext cx="8105775" cy="711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17" name="文档" r:id="rId4" imgW="3836289" imgH="3370920" progId="Word.Document.12">
                  <p:embed/>
                </p:oleObj>
              </mc:Choice>
              <mc:Fallback>
                <p:oleObj name="文档" r:id="rId4" imgW="3836289" imgH="3370920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282377"/>
                        <a:ext cx="8105775" cy="7115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4922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重</a:t>
            </a:r>
            <a:r>
              <a:rPr lang="zh-CN" altLang="en-US" dirty="0" smtClean="0"/>
              <a:t>难探究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09600" y="836712"/>
            <a:ext cx="78508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/>
              </a:rPr>
              <a:t>液体的微观结构与液体的表面张力</a:t>
            </a:r>
            <a:endParaRPr lang="zh-CN" altLang="zh-CN" sz="2400" dirty="0" smtClean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/>
            </a:endParaRPr>
          </a:p>
          <a:p>
            <a:pPr indent="28067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问题导引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indent="26797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“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水上飘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”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在武侠小说中常用来形容一个人轻功高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而生活中一些小昆虫就能在水面上轻松地跑来跑去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甚至在水面上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“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亭亭玉立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”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。你知道它们是怎么做到的吗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?</a:t>
            </a:r>
            <a:endParaRPr lang="zh-CN" altLang="zh-CN" sz="2400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 </a:t>
            </a: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endParaRPr lang="en-US" altLang="zh-CN" sz="2400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endParaRPr lang="en-US" altLang="zh-CN" sz="2400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endParaRPr lang="zh-CN" altLang="zh-CN" sz="2400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indent="26797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NEU-BZ-S92"/>
                <a:ea typeface="方正韵动中黑简体"/>
                <a:cs typeface="Times New Roman"/>
              </a:rPr>
              <a:t>提示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NEU-BZ-S92"/>
                <a:ea typeface="方正韵动中黑简体"/>
                <a:cs typeface="Times New Roman"/>
              </a:rPr>
              <a:t>  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仿宋"/>
                <a:cs typeface="Times New Roman"/>
              </a:rPr>
              <a:t>靠水的表面张力产生的作用。</a:t>
            </a:r>
            <a:endParaRPr lang="zh-CN" altLang="zh-CN" sz="2400" dirty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717032"/>
            <a:ext cx="2924547" cy="2049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5947127"/>
              </p:ext>
            </p:extLst>
          </p:nvPr>
        </p:nvGraphicFramePr>
        <p:xfrm>
          <a:off x="539552" y="980728"/>
          <a:ext cx="8105775" cy="9039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9" name="文档" r:id="rId4" imgW="3836289" imgH="4281853" progId="Word.Document.12">
                  <p:embed/>
                </p:oleObj>
              </mc:Choice>
              <mc:Fallback>
                <p:oleObj name="文档" r:id="rId4" imgW="3836289" imgH="4281853" progId="Word.Document.12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980728"/>
                        <a:ext cx="8105775" cy="9039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2377524"/>
              </p:ext>
            </p:extLst>
          </p:nvPr>
        </p:nvGraphicFramePr>
        <p:xfrm>
          <a:off x="539552" y="908720"/>
          <a:ext cx="8105775" cy="904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1" name="文档" r:id="rId4" imgW="3836289" imgH="4283652" progId="Word.Document.12">
                  <p:embed/>
                </p:oleObj>
              </mc:Choice>
              <mc:Fallback>
                <p:oleObj name="文档" r:id="rId4" imgW="3836289" imgH="4283652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908720"/>
                        <a:ext cx="8105775" cy="904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842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1994971"/>
            <a:ext cx="8064896" cy="1684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(4)</a:t>
            </a:r>
            <a:r>
              <a:rPr lang="zh-CN" altLang="zh-CN" sz="24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扩散特点</a:t>
            </a:r>
            <a:r>
              <a:rPr lang="en-US" altLang="zh-CN" sz="24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sz="24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液体中扩散现象是由液体分子运动产生的</a:t>
            </a:r>
            <a:r>
              <a:rPr lang="en-US" altLang="zh-CN" sz="24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分子在液体里的移动比在固体中容易得多</a:t>
            </a:r>
            <a:r>
              <a:rPr lang="en-US" altLang="zh-CN" sz="24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所以液体的扩散要比固体的扩散快。</a:t>
            </a:r>
            <a:endParaRPr lang="zh-CN" altLang="zh-CN" sz="2400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613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3861482"/>
              </p:ext>
            </p:extLst>
          </p:nvPr>
        </p:nvGraphicFramePr>
        <p:xfrm>
          <a:off x="426665" y="697929"/>
          <a:ext cx="8105775" cy="726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3" name="文档" r:id="rId4" imgW="3836289" imgH="3442542" progId="Word.Document.12">
                  <p:embed/>
                </p:oleObj>
              </mc:Choice>
              <mc:Fallback>
                <p:oleObj name="文档" r:id="rId4" imgW="3836289" imgH="3442542" progId="Word.Document.12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665" y="697929"/>
                        <a:ext cx="8105775" cy="7267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286925"/>
              </p:ext>
            </p:extLst>
          </p:nvPr>
        </p:nvGraphicFramePr>
        <p:xfrm>
          <a:off x="539552" y="1124744"/>
          <a:ext cx="8105775" cy="438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7" name="文档" r:id="rId4" imgW="3836289" imgH="2074883" progId="Word.Document.12">
                  <p:embed/>
                </p:oleObj>
              </mc:Choice>
              <mc:Fallback>
                <p:oleObj name="文档" r:id="rId4" imgW="3836289" imgH="2074883" progId="Word.Document.12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1124744"/>
                        <a:ext cx="8105775" cy="438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532993"/>
            <a:ext cx="813690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48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  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水的密度比沙的密度小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为什么沙漠中的风能刮起大量沙子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而海洋上的风却只带有少量的水沫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解析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由于海水水面有表面张力的作用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水珠之间相互吸引着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风很难把水珠刮起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只能形成海浪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所以海洋上的风只带着少量的水沫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而沙漠中的沙子却不一样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沙粒之间作用力很小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几乎没有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所以风很容易刮起大量沙子。</a:t>
            </a: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答案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见解析</a:t>
            </a: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题后反思</a:t>
            </a: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要善于应用所学知识对生产、生活中常见的实际现象作出合理解释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提高分析、解决实际问题的能力。</a:t>
            </a:r>
            <a:endParaRPr lang="zh-CN" altLang="zh-CN" sz="24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11560" y="1412776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NEU-BZ-S92"/>
                <a:ea typeface="方正韵动中黑简体"/>
                <a:cs typeface="Times New Roman"/>
              </a:rPr>
              <a:t>变式训练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Times New Roman"/>
                <a:ea typeface="宋体"/>
                <a:cs typeface="Times New Roman"/>
              </a:rPr>
              <a:t>1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NEU-B1"/>
                <a:ea typeface="NEU-BZ-S92"/>
                <a:cs typeface="Times New Roman"/>
              </a:rPr>
              <a:t>􀎤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关于液体的表面张力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下列说法中正确的是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(</a:t>
            </a:r>
            <a:r>
              <a:rPr lang="zh-CN" altLang="zh-CN" sz="2400" b="1" i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　　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)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A.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液体表面张力是液体各部分之间的相互吸引力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B.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液体表面层分子的分布比内部稀疏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分子力表现为零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C.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不论是水还是水银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表面张力都会使表面收缩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D.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表面张力的方向与液面相垂直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11560" y="1340768"/>
            <a:ext cx="798851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Arial"/>
                <a:ea typeface="黑体"/>
                <a:cs typeface="Times New Roman"/>
              </a:rPr>
              <a:t>解析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Times New Roman"/>
                <a:ea typeface="宋体"/>
                <a:cs typeface="Times New Roman"/>
              </a:rPr>
              <a:t>: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液体表面张力是液体表面各部分之间相互吸引的力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选项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A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错误。液体的表面层分子要比内部稀疏些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分子间的距离较内部分子间距离大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表面层分子间表现为引力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选项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B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错误。液体的表面张力总使液面具有收缩的趋势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选项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C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正确。液体表面张力的方向总是与液面相切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总是跟液面分界线相垂直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选项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D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错误。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Arial"/>
                <a:ea typeface="黑体"/>
                <a:cs typeface="Times New Roman"/>
              </a:rPr>
              <a:t>    </a:t>
            </a: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Arial"/>
                <a:ea typeface="黑体"/>
                <a:cs typeface="Times New Roman"/>
              </a:rPr>
              <a:t>答案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Times New Roman"/>
                <a:ea typeface="宋体"/>
                <a:cs typeface="Times New Roman"/>
              </a:rPr>
              <a:t>: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C</a:t>
            </a:r>
            <a:endParaRPr lang="zh-CN" altLang="zh-CN" sz="2400" b="1" dirty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4380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1340768"/>
            <a:ext cx="84249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/>
              </a:rPr>
              <a:t>浸润、不浸润与毛细现象</a:t>
            </a:r>
          </a:p>
          <a:p>
            <a:pPr indent="3048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问题导引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indent="241935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1</a:t>
            </a:r>
            <a:r>
              <a:rPr lang="en-US" altLang="zh-CN" sz="2400" b="1" i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把一块玻璃分别浸入水和水银里再取出来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可观察到从水银中取出的玻璃上没有附着水银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而从水中取出的玻璃上会沾上一层水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为什么会出现上述两种不同的现象呢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?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NEU-BZ-S92"/>
                <a:ea typeface="方正韵动中黑简体"/>
                <a:cs typeface="Times New Roman"/>
              </a:rPr>
              <a:t>提示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NEU-BZ-S92"/>
                <a:ea typeface="方正韵动中黑简体"/>
                <a:cs typeface="Times New Roman"/>
              </a:rPr>
              <a:t>  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/>
              </a:rPr>
              <a:t>这是由于水能浸润玻璃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/>
              </a:rPr>
              <a:t>而水银不能浸润玻璃的原因。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3528" y="1556792"/>
            <a:ext cx="84249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41935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2</a:t>
            </a:r>
            <a:r>
              <a:rPr lang="en-US" altLang="zh-CN" sz="2400" b="1" i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如果有石蜡或油脂粘在衣服上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可以把两层棉纸分别放在粘有蜡迹或油脂的衣服的上面和下面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然后用烧热的熨斗在棉纸上来回熨烫就可以除掉蜡迹或油脂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其中的原因是什么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?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NEU-BZ-S92"/>
                <a:ea typeface="方正韵动中黑简体"/>
                <a:cs typeface="Times New Roman"/>
              </a:rPr>
              <a:t>提示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NEU-BZ-S92"/>
                <a:ea typeface="方正韵动中黑简体"/>
                <a:cs typeface="Times New Roman"/>
              </a:rPr>
              <a:t>  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/>
              </a:rPr>
              <a:t>放在衣服上、下面的棉纸内有许多细小的毛孔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/>
              </a:rPr>
              <a:t>起着毛细管的作用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/>
              </a:rPr>
              <a:t>当蜡或油脂受热熔化成液体之后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/>
              </a:rPr>
              <a:t>由于毛细现象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/>
              </a:rPr>
              <a:t>会把蜡或油脂吸掉。</a:t>
            </a:r>
            <a:endParaRPr lang="zh-CN" altLang="zh-CN" sz="2400" b="1" dirty="0">
              <a:solidFill>
                <a:srgbClr val="00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1690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9970" y="836712"/>
            <a:ext cx="799288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48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名师精讲</a:t>
            </a:r>
          </a:p>
          <a:p>
            <a:pPr indent="241935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对浸润和不浸润的理解</a:t>
            </a: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附着层内分子受力情况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液体和固体接触时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附着层的液体分子除受液体内部的分子吸引外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还受到固体分子的吸引。</a:t>
            </a: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浸润的成因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当固体分子吸引力大于液体内部分子力时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附着层内液体分子比液体内部分子稠密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附着层中分子之间表现为斥力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具有扩展的趋势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这时表现为液体浸润固体。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1844824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(3)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不浸润的成因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: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当固体分子吸引力小于液体内部分子力时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附着层内液体分子比液体内部分子稀疏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附着层中分子之间表现为引力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具有收缩的趋势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这时表现为液体不浸润固体。</a:t>
            </a:r>
            <a:endParaRPr lang="zh-CN" altLang="zh-CN" sz="24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234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3030539"/>
              </p:ext>
            </p:extLst>
          </p:nvPr>
        </p:nvGraphicFramePr>
        <p:xfrm>
          <a:off x="467544" y="620688"/>
          <a:ext cx="8128000" cy="4938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7" name="文档" r:id="rId4" imgW="3836289" imgH="2472944" progId="Word.Document.12">
                  <p:embed/>
                </p:oleObj>
              </mc:Choice>
              <mc:Fallback>
                <p:oleObj name="文档" r:id="rId4" imgW="3836289" imgH="2472944" progId="Word.Document.12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620688"/>
                        <a:ext cx="8128000" cy="49387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M164.eps" descr="id:2147486890;FounderCES"/>
          <p:cNvPicPr/>
          <p:nvPr/>
        </p:nvPicPr>
        <p:blipFill>
          <a:blip r:embed="rId6"/>
          <a:stretch>
            <a:fillRect/>
          </a:stretch>
        </p:blipFill>
        <p:spPr>
          <a:xfrm>
            <a:off x="4716016" y="4797152"/>
            <a:ext cx="3671388" cy="17281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10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0791715"/>
              </p:ext>
            </p:extLst>
          </p:nvPr>
        </p:nvGraphicFramePr>
        <p:xfrm>
          <a:off x="539552" y="1916832"/>
          <a:ext cx="8105775" cy="2809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0" name="文档" r:id="rId4" imgW="3836289" imgH="1329509" progId="Word.Document.12">
                  <p:embed/>
                </p:oleObj>
              </mc:Choice>
              <mc:Fallback>
                <p:oleObj name="文档" r:id="rId4" imgW="3836289" imgH="1329509" progId="Word.Document.12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1916832"/>
                        <a:ext cx="8105775" cy="2809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692696"/>
            <a:ext cx="79208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48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  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把极细的玻璃管插入水中与水银中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如图所示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正确表示毛细现象的是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sz="24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  <a:p>
            <a:pPr indent="3048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endParaRPr lang="zh-CN" altLang="zh-CN" sz="2400" b="1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endParaRPr lang="en-US" altLang="zh-CN" sz="2400" b="1" dirty="0" smtClean="0">
              <a:solidFill>
                <a:srgbClr val="000000"/>
              </a:solidFill>
              <a:effectLst/>
              <a:latin typeface="Times New Roman"/>
              <a:ea typeface="宋体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endParaRPr lang="en-US" altLang="zh-CN" sz="2400" b="1" dirty="0">
              <a:solidFill>
                <a:srgbClr val="000000"/>
              </a:solidFill>
              <a:latin typeface="Times New Roman"/>
              <a:ea typeface="宋体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 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Arial"/>
                <a:ea typeface="黑体"/>
                <a:cs typeface="Times New Roman"/>
              </a:rPr>
              <a:t>解析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Times New Roman"/>
                <a:ea typeface="宋体"/>
                <a:cs typeface="Times New Roman"/>
              </a:rPr>
              <a:t>: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因为水能浸润玻璃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所以选项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A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正确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选项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B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错误。水银不能浸润玻璃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选项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C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正确。选项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D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中外面浸润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里面不浸润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这是不可能的。故正确选项为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A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、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C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。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Arial"/>
                <a:ea typeface="黑体"/>
                <a:cs typeface="Times New Roman"/>
              </a:rPr>
              <a:t>答案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Times New Roman"/>
                <a:ea typeface="宋体"/>
                <a:cs typeface="Times New Roman"/>
              </a:rPr>
              <a:t>: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AC</a:t>
            </a:r>
            <a:endParaRPr lang="zh-CN" altLang="zh-CN" sz="2400" b="1" dirty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</p:txBody>
      </p:sp>
      <p:pic>
        <p:nvPicPr>
          <p:cNvPr id="9" name="M165.eps" descr="id:2147486925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2474715" y="1916832"/>
            <a:ext cx="3528391" cy="20882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8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7604626"/>
              </p:ext>
            </p:extLst>
          </p:nvPr>
        </p:nvGraphicFramePr>
        <p:xfrm>
          <a:off x="467544" y="1772816"/>
          <a:ext cx="8105775" cy="234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8" name="文档" r:id="rId4" imgW="3836289" imgH="1111403" progId="Word.Document.12">
                  <p:embed/>
                </p:oleObj>
              </mc:Choice>
              <mc:Fallback>
                <p:oleObj name="文档" r:id="rId4" imgW="3836289" imgH="1111403" progId="Word.Document.12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772816"/>
                        <a:ext cx="8105775" cy="2343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1114866"/>
            <a:ext cx="83529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40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NEU-BZ-S92"/>
                <a:ea typeface="方正韵动中黑简体"/>
                <a:cs typeface="Times New Roman"/>
              </a:rPr>
              <a:t>变式训练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Times New Roman"/>
                <a:ea typeface="宋体"/>
                <a:cs typeface="Times New Roman"/>
              </a:rPr>
              <a:t>2  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下列对浸润与不浸润现象的认识中正确的是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(</a:t>
            </a:r>
            <a:r>
              <a:rPr lang="zh-CN" altLang="zh-CN" sz="2400" b="1" i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　　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)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A.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水是浸润液体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水银是不浸润液体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B.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浸润现象中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附着层里分子比液体内部稀疏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C.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不浸润现象中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附着层里的分子受到固体分子的吸引较液体内部分子的吸引强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D.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不浸润现象中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附着层里分子间表现出吸引力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;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浸润现象中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附着层里分子间表现出排斥力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11560" y="1330890"/>
            <a:ext cx="79928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Arial"/>
                <a:ea typeface="黑体"/>
                <a:cs typeface="Times New Roman"/>
              </a:rPr>
              <a:t>解析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Times New Roman"/>
                <a:ea typeface="宋体"/>
                <a:cs typeface="Times New Roman"/>
              </a:rPr>
              <a:t>: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一种液体是否浸润某种固体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与这两种物质的性质均有关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不能肯定哪种液体是浸润液体或不浸润液体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选项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A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错误。在浸润现象中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附着层内分子受到固体分子吸引力较液体内部分子吸引力大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分子分布比液体内部更密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因而在附着层里液体分子表现出相互排斥的力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附着层有扩展的趋势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故选项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B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、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C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错误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选项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D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正确。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 indent="241300"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Arial"/>
                <a:ea typeface="黑体"/>
                <a:cs typeface="Times New Roman"/>
              </a:rPr>
              <a:t>答案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Times New Roman"/>
                <a:ea typeface="宋体"/>
                <a:cs typeface="Times New Roman"/>
              </a:rPr>
              <a:t>: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D</a:t>
            </a:r>
            <a:endParaRPr lang="zh-CN" altLang="zh-CN" sz="2400" b="1" dirty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8805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436635" cy="641842"/>
          </a:xfrm>
        </p:spPr>
        <p:txBody>
          <a:bodyPr/>
          <a:lstStyle/>
          <a:p>
            <a:r>
              <a:rPr lang="zh-CN" altLang="en-US" dirty="0" smtClean="0"/>
              <a:t>当堂检测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539552" y="1628800"/>
            <a:ext cx="84969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1</a:t>
            </a:r>
            <a:r>
              <a:rPr lang="en-US" altLang="zh-CN" sz="2400" b="1" i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下列现象中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主要是液体表面张力起作用的是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(</a:t>
            </a:r>
            <a:r>
              <a:rPr lang="zh-CN" altLang="zh-CN" sz="2400" b="1" i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　　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)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A.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缝衣针漂浮在水面上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B.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小木船漂浮在水面上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C.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荷叶上的小水珠呈球形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D.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慢慢向小酒杯中注水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即使水面稍高出杯口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水也不会流出来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67544" y="1700808"/>
            <a:ext cx="82809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Arial"/>
                <a:ea typeface="黑体"/>
                <a:cs typeface="Times New Roman"/>
              </a:rPr>
              <a:t>解析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Times New Roman"/>
                <a:ea typeface="宋体"/>
                <a:cs typeface="Times New Roman"/>
              </a:rPr>
              <a:t>: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缝衣针漂浮在水面上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针并没有浸入液体中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只受到水表面的作用力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故是表面张力在起作用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选项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A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正确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;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小木船漂浮在水面上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受到的是水的浮力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选项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B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错误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;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表面张力的作用可以使液面收缩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选项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C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、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D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正确。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Arial"/>
                <a:ea typeface="黑体"/>
                <a:cs typeface="Times New Roman"/>
              </a:rPr>
              <a:t>答案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Times New Roman"/>
                <a:ea typeface="宋体"/>
                <a:cs typeface="Times New Roman"/>
              </a:rPr>
              <a:t>: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ACD</a:t>
            </a:r>
            <a:endParaRPr lang="zh-CN" altLang="zh-CN" sz="2400" b="1" dirty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8186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1196752"/>
            <a:ext cx="83529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2</a:t>
            </a:r>
            <a:r>
              <a:rPr lang="en-US" altLang="zh-CN" sz="2400" b="1" i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玻璃上不附着水银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发生这种不浸润现象的原因是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(</a:t>
            </a:r>
            <a:r>
              <a:rPr lang="zh-CN" altLang="zh-CN" sz="2400" b="1" i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　　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)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A.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水银具有流动性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B.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玻璃表面光滑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C.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水银与玻璃接触时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附着层里水银受到玻璃分子的引力较弱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D.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水银与玻璃接触时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附着层里的分子比水银内部稀疏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9552" y="1412776"/>
            <a:ext cx="79928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Arial"/>
                <a:ea typeface="黑体"/>
                <a:cs typeface="Times New Roman"/>
              </a:rPr>
              <a:t>解析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Times New Roman"/>
                <a:ea typeface="宋体"/>
                <a:cs typeface="Times New Roman"/>
              </a:rPr>
              <a:t>: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发生不浸润现象的原因是附着层里的分子受固体分子的引力较小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使附着层里的液体分子比液体内部稀疏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附着层里的液体分子间表现为引力。附着层在引力作用下收缩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从而出现不浸润现象。故选项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A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、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B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错误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选项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C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、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D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正确。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Arial"/>
                <a:ea typeface="黑体"/>
                <a:cs typeface="Times New Roman"/>
              </a:rPr>
              <a:t>答案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Times New Roman"/>
                <a:ea typeface="宋体"/>
                <a:cs typeface="Times New Roman"/>
              </a:rPr>
              <a:t>: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CD</a:t>
            </a:r>
            <a:endParaRPr lang="zh-CN" altLang="zh-CN" sz="2400" b="1" dirty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3300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46382" y="1124744"/>
            <a:ext cx="8374090" cy="44542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3</a:t>
            </a:r>
            <a:r>
              <a:rPr lang="en-US" altLang="zh-CN" sz="2400" b="1" i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用内径很细的玻璃管做成的水银气压计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其读数比实际气压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(</a:t>
            </a:r>
            <a:r>
              <a:rPr lang="zh-CN" altLang="zh-CN" sz="2400" b="1" i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　　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)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A.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偏高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	B.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偏低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	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C.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相同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	D.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无法判断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Arial"/>
                <a:ea typeface="黑体"/>
                <a:cs typeface="Times New Roman"/>
              </a:rPr>
              <a:t>解析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Times New Roman"/>
                <a:ea typeface="宋体"/>
                <a:cs typeface="Times New Roman"/>
              </a:rPr>
              <a:t>: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水银对玻璃是不浸润的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由于内径很细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则可发生毛细现象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对液柱起压低作用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所以水银柱高度降低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示数偏低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,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则选项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B</a:t>
            </a:r>
            <a:r>
              <a:rPr lang="zh-CN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楷体"/>
                <a:cs typeface="Times New Roman"/>
              </a:rPr>
              <a:t>正确。</a:t>
            </a:r>
            <a:endParaRPr lang="zh-CN" altLang="zh-CN" sz="2400" b="1" dirty="0" smtClean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 dirty="0" smtClean="0">
                <a:solidFill>
                  <a:srgbClr val="FF0000"/>
                </a:solidFill>
                <a:effectLst/>
                <a:latin typeface="Arial"/>
                <a:ea typeface="黑体"/>
                <a:cs typeface="Times New Roman"/>
              </a:rPr>
              <a:t>答案</a:t>
            </a:r>
            <a:r>
              <a:rPr lang="en-US" altLang="zh-CN" sz="2400" b="1" dirty="0" smtClean="0">
                <a:solidFill>
                  <a:srgbClr val="FF0000"/>
                </a:solidFill>
                <a:effectLst/>
                <a:latin typeface="Times New Roman"/>
                <a:ea typeface="宋体"/>
                <a:cs typeface="Times New Roman"/>
              </a:rPr>
              <a:t>:</a:t>
            </a:r>
            <a:r>
              <a:rPr lang="en-US" altLang="zh-CN" sz="2400" b="1" dirty="0" smtClean="0">
                <a:solidFill>
                  <a:srgbClr val="000000"/>
                </a:solidFill>
                <a:effectLst/>
                <a:latin typeface="Times New Roman"/>
                <a:ea typeface="宋体"/>
                <a:cs typeface="Times New Roman"/>
              </a:rPr>
              <a:t>B</a:t>
            </a:r>
            <a:endParaRPr lang="zh-CN" altLang="zh-CN" sz="2400" b="1" dirty="0">
              <a:solidFill>
                <a:srgbClr val="000000"/>
              </a:solidFill>
              <a:effectLst/>
              <a:latin typeface="NEU-BZ-S92"/>
              <a:ea typeface="方正书宋_GBK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>
            <p:custDataLst>
              <p:tags r:id="rId2"/>
            </p:custDataLst>
          </p:nvPr>
        </p:nvSpPr>
        <p:spPr>
          <a:xfrm rot="3131087" flipV="1">
            <a:off x="2609057" y="223044"/>
            <a:ext cx="3925887" cy="4937125"/>
          </a:xfrm>
          <a:custGeom>
            <a:avLst/>
            <a:gdLst>
              <a:gd name="connsiteX0" fmla="*/ 1588293 w 3925991"/>
              <a:gd name="connsiteY0" fmla="*/ 2290541 h 4937492"/>
              <a:gd name="connsiteX1" fmla="*/ 2063727 w 3925991"/>
              <a:gd name="connsiteY1" fmla="*/ 1821287 h 4937492"/>
              <a:gd name="connsiteX2" fmla="*/ 2189212 w 3925991"/>
              <a:gd name="connsiteY2" fmla="*/ 2081910 h 4937492"/>
              <a:gd name="connsiteX3" fmla="*/ 1526366 w 3925991"/>
              <a:gd name="connsiteY3" fmla="*/ 2351663 h 4937492"/>
              <a:gd name="connsiteX4" fmla="*/ 1573848 w 3925991"/>
              <a:gd name="connsiteY4" fmla="*/ 2304798 h 4937492"/>
              <a:gd name="connsiteX5" fmla="*/ 2654669 w 3925991"/>
              <a:gd name="connsiteY5" fmla="*/ 2121927 h 4937492"/>
              <a:gd name="connsiteX6" fmla="*/ 2607219 w 3925991"/>
              <a:gd name="connsiteY6" fmla="*/ 1936784 h 4937492"/>
              <a:gd name="connsiteX7" fmla="*/ 2413412 w 3925991"/>
              <a:gd name="connsiteY7" fmla="*/ 2004071 h 4937492"/>
              <a:gd name="connsiteX8" fmla="*/ 2124688 w 3925991"/>
              <a:gd name="connsiteY8" fmla="*/ 1761118 h 4937492"/>
              <a:gd name="connsiteX9" fmla="*/ 2347705 w 3925991"/>
              <a:gd name="connsiteY9" fmla="*/ 1540999 h 4937492"/>
              <a:gd name="connsiteX10" fmla="*/ 2119430 w 3925991"/>
              <a:gd name="connsiteY10" fmla="*/ 1361689 h 4937492"/>
              <a:gd name="connsiteX11" fmla="*/ 1556336 w 3925991"/>
              <a:gd name="connsiteY11" fmla="*/ 2301636 h 4937492"/>
              <a:gd name="connsiteX12" fmla="*/ 1521924 w 3925991"/>
              <a:gd name="connsiteY12" fmla="*/ 2313583 h 4937492"/>
              <a:gd name="connsiteX13" fmla="*/ 1552253 w 3925991"/>
              <a:gd name="connsiteY13" fmla="*/ 2308452 h 4937492"/>
              <a:gd name="connsiteX14" fmla="*/ 0 w 3925991"/>
              <a:gd name="connsiteY14" fmla="*/ 534139 h 4937492"/>
              <a:gd name="connsiteX15" fmla="*/ 748392 w 3925991"/>
              <a:gd name="connsiteY15" fmla="*/ 1253112 h 4937492"/>
              <a:gd name="connsiteX16" fmla="*/ 430781 w 3925991"/>
              <a:gd name="connsiteY16" fmla="*/ 691321 h 4937492"/>
              <a:gd name="connsiteX17" fmla="*/ 1327878 w 3925991"/>
              <a:gd name="connsiteY17" fmla="*/ 298905 h 4937492"/>
              <a:gd name="connsiteX18" fmla="*/ 1138066 w 3925991"/>
              <a:gd name="connsiteY18" fmla="*/ 0 h 4937492"/>
              <a:gd name="connsiteX19" fmla="*/ 403558 w 3925991"/>
              <a:gd name="connsiteY19" fmla="*/ 643170 h 4937492"/>
              <a:gd name="connsiteX20" fmla="*/ 237644 w 3925991"/>
              <a:gd name="connsiteY20" fmla="*/ 349702 h 4937492"/>
              <a:gd name="connsiteX21" fmla="*/ 3259808 w 3925991"/>
              <a:gd name="connsiteY21" fmla="*/ 4769533 h 4937492"/>
              <a:gd name="connsiteX22" fmla="*/ 3326451 w 3925991"/>
              <a:gd name="connsiteY22" fmla="*/ 4769533 h 4937492"/>
              <a:gd name="connsiteX23" fmla="*/ 3259808 w 3925991"/>
              <a:gd name="connsiteY23" fmla="*/ 4546311 h 4937492"/>
              <a:gd name="connsiteX24" fmla="*/ 715016 w 3925991"/>
              <a:gd name="connsiteY24" fmla="*/ 1545812 h 4937492"/>
              <a:gd name="connsiteX25" fmla="*/ 1224662 w 3925991"/>
              <a:gd name="connsiteY25" fmla="*/ 1228640 h 4937492"/>
              <a:gd name="connsiteX26" fmla="*/ 1553185 w 3925991"/>
              <a:gd name="connsiteY26" fmla="*/ 1505082 h 4937492"/>
              <a:gd name="connsiteX27" fmla="*/ 985860 w 3925991"/>
              <a:gd name="connsiteY27" fmla="*/ 1875541 h 4937492"/>
              <a:gd name="connsiteX28" fmla="*/ 1114162 w 3925991"/>
              <a:gd name="connsiteY28" fmla="*/ 2040856 h 4937492"/>
              <a:gd name="connsiteX29" fmla="*/ 1629252 w 3925991"/>
              <a:gd name="connsiteY29" fmla="*/ 1569091 h 4937492"/>
              <a:gd name="connsiteX30" fmla="*/ 1629945 w 3925991"/>
              <a:gd name="connsiteY30" fmla="*/ 1569674 h 4937492"/>
              <a:gd name="connsiteX31" fmla="*/ 1629538 w 3925991"/>
              <a:gd name="connsiteY31" fmla="*/ 1568829 h 4937492"/>
              <a:gd name="connsiteX32" fmla="*/ 2061669 w 3925991"/>
              <a:gd name="connsiteY32" fmla="*/ 1173046 h 4937492"/>
              <a:gd name="connsiteX33" fmla="*/ 1587923 w 3925991"/>
              <a:gd name="connsiteY33" fmla="*/ 1482398 h 4937492"/>
              <a:gd name="connsiteX34" fmla="*/ 1410160 w 3925991"/>
              <a:gd name="connsiteY34" fmla="*/ 1113198 h 4937492"/>
              <a:gd name="connsiteX35" fmla="*/ 1808084 w 3925991"/>
              <a:gd name="connsiteY35" fmla="*/ 865554 h 4937492"/>
              <a:gd name="connsiteX36" fmla="*/ 1645264 w 3925991"/>
              <a:gd name="connsiteY36" fmla="*/ 655764 h 4937492"/>
              <a:gd name="connsiteX37" fmla="*/ 2756171 w 3925991"/>
              <a:gd name="connsiteY37" fmla="*/ 4212531 h 4937492"/>
              <a:gd name="connsiteX38" fmla="*/ 3140506 w 3925991"/>
              <a:gd name="connsiteY38" fmla="*/ 3905777 h 4937492"/>
              <a:gd name="connsiteX39" fmla="*/ 3176620 w 3925991"/>
              <a:gd name="connsiteY39" fmla="*/ 4432247 h 4937492"/>
              <a:gd name="connsiteX40" fmla="*/ 3380443 w 3925991"/>
              <a:gd name="connsiteY40" fmla="*/ 3809456 h 4937492"/>
              <a:gd name="connsiteX41" fmla="*/ 3925991 w 3925991"/>
              <a:gd name="connsiteY41" fmla="*/ 3818061 h 4937492"/>
              <a:gd name="connsiteX42" fmla="*/ 3879334 w 3925991"/>
              <a:gd name="connsiteY42" fmla="*/ 3556633 h 4937492"/>
              <a:gd name="connsiteX43" fmla="*/ 3339029 w 3925991"/>
              <a:gd name="connsiteY43" fmla="*/ 3765576 h 4937492"/>
              <a:gd name="connsiteX44" fmla="*/ 3319251 w 3925991"/>
              <a:gd name="connsiteY44" fmla="*/ 3763113 h 4937492"/>
              <a:gd name="connsiteX45" fmla="*/ 3766016 w 3925991"/>
              <a:gd name="connsiteY45" fmla="*/ 3406530 h 4937492"/>
              <a:gd name="connsiteX46" fmla="*/ 3517889 w 3925991"/>
              <a:gd name="connsiteY46" fmla="*/ 3168879 h 4937492"/>
              <a:gd name="connsiteX47" fmla="*/ 1894465 w 3925991"/>
              <a:gd name="connsiteY47" fmla="*/ 3132813 h 4937492"/>
              <a:gd name="connsiteX48" fmla="*/ 1926278 w 3925991"/>
              <a:gd name="connsiteY48" fmla="*/ 3130130 h 4937492"/>
              <a:gd name="connsiteX49" fmla="*/ 1911336 w 3925991"/>
              <a:gd name="connsiteY49" fmla="*/ 3147018 h 4937492"/>
              <a:gd name="connsiteX50" fmla="*/ 1935017 w 3925991"/>
              <a:gd name="connsiteY50" fmla="*/ 3129393 h 4937492"/>
              <a:gd name="connsiteX51" fmla="*/ 2934976 w 3925991"/>
              <a:gd name="connsiteY51" fmla="*/ 3045067 h 4937492"/>
              <a:gd name="connsiteX52" fmla="*/ 2323478 w 3925991"/>
              <a:gd name="connsiteY52" fmla="*/ 3627121 h 4937492"/>
              <a:gd name="connsiteX53" fmla="*/ 3302960 w 3925991"/>
              <a:gd name="connsiteY53" fmla="*/ 3014035 h 4937492"/>
              <a:gd name="connsiteX54" fmla="*/ 3327171 w 3925991"/>
              <a:gd name="connsiteY54" fmla="*/ 3011993 h 4937492"/>
              <a:gd name="connsiteX55" fmla="*/ 3325066 w 3925991"/>
              <a:gd name="connsiteY55" fmla="*/ 3000198 h 4937492"/>
              <a:gd name="connsiteX56" fmla="*/ 3414494 w 3925991"/>
              <a:gd name="connsiteY56" fmla="*/ 2944223 h 4937492"/>
              <a:gd name="connsiteX57" fmla="*/ 3285386 w 3925991"/>
              <a:gd name="connsiteY57" fmla="*/ 2777869 h 4937492"/>
              <a:gd name="connsiteX58" fmla="*/ 3280513 w 3925991"/>
              <a:gd name="connsiteY58" fmla="*/ 2750563 h 4937492"/>
              <a:gd name="connsiteX59" fmla="*/ 3267071 w 3925991"/>
              <a:gd name="connsiteY59" fmla="*/ 2754270 h 4937492"/>
              <a:gd name="connsiteX60" fmla="*/ 3255775 w 3925991"/>
              <a:gd name="connsiteY60" fmla="*/ 2739715 h 4937492"/>
              <a:gd name="connsiteX61" fmla="*/ 3229637 w 3925991"/>
              <a:gd name="connsiteY61" fmla="*/ 2764594 h 4937492"/>
              <a:gd name="connsiteX62" fmla="*/ 1951589 w 3925991"/>
              <a:gd name="connsiteY62" fmla="*/ 3117059 h 4937492"/>
              <a:gd name="connsiteX63" fmla="*/ 2944142 w 3925991"/>
              <a:gd name="connsiteY63" fmla="*/ 2378348 h 4937492"/>
              <a:gd name="connsiteX64" fmla="*/ 2764465 w 3925991"/>
              <a:gd name="connsiteY64" fmla="*/ 2182801 h 4937492"/>
              <a:gd name="connsiteX65" fmla="*/ 1933406 w 3925991"/>
              <a:gd name="connsiteY65" fmla="*/ 3122074 h 4937492"/>
              <a:gd name="connsiteX66" fmla="*/ 3194103 w 3925991"/>
              <a:gd name="connsiteY66" fmla="*/ 4937492 h 4937492"/>
              <a:gd name="connsiteX67" fmla="*/ 3257914 w 3925991"/>
              <a:gd name="connsiteY67" fmla="*/ 4924012 h 4937492"/>
              <a:gd name="connsiteX68" fmla="*/ 3212759 w 3925991"/>
              <a:gd name="connsiteY68" fmla="*/ 4710275 h 4937492"/>
              <a:gd name="connsiteX69" fmla="*/ 3024632 w 3925991"/>
              <a:gd name="connsiteY69" fmla="*/ 4815933 h 4937492"/>
              <a:gd name="connsiteX70" fmla="*/ 3137795 w 3925991"/>
              <a:gd name="connsiteY70" fmla="*/ 4844962 h 4937492"/>
              <a:gd name="connsiteX71" fmla="*/ 3178445 w 3925991"/>
              <a:gd name="connsiteY71" fmla="*/ 4451404 h 4937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3925991" h="4937492">
                <a:moveTo>
                  <a:pt x="1588293" y="2290541"/>
                </a:moveTo>
                <a:lnTo>
                  <a:pt x="2063727" y="1821287"/>
                </a:lnTo>
                <a:lnTo>
                  <a:pt x="2189212" y="2081910"/>
                </a:lnTo>
                <a:close/>
                <a:moveTo>
                  <a:pt x="1526366" y="2351663"/>
                </a:moveTo>
                <a:lnTo>
                  <a:pt x="1573848" y="2304798"/>
                </a:lnTo>
                <a:lnTo>
                  <a:pt x="2654669" y="2121927"/>
                </a:lnTo>
                <a:lnTo>
                  <a:pt x="2607219" y="1936784"/>
                </a:lnTo>
                <a:lnTo>
                  <a:pt x="2413412" y="2004071"/>
                </a:lnTo>
                <a:lnTo>
                  <a:pt x="2124688" y="1761118"/>
                </a:lnTo>
                <a:lnTo>
                  <a:pt x="2347705" y="1540999"/>
                </a:lnTo>
                <a:lnTo>
                  <a:pt x="2119430" y="1361689"/>
                </a:lnTo>
                <a:lnTo>
                  <a:pt x="1556336" y="2301636"/>
                </a:lnTo>
                <a:lnTo>
                  <a:pt x="1521924" y="2313583"/>
                </a:lnTo>
                <a:lnTo>
                  <a:pt x="1552253" y="2308452"/>
                </a:lnTo>
                <a:close/>
                <a:moveTo>
                  <a:pt x="0" y="534139"/>
                </a:moveTo>
                <a:lnTo>
                  <a:pt x="748392" y="1253112"/>
                </a:lnTo>
                <a:lnTo>
                  <a:pt x="430781" y="691321"/>
                </a:lnTo>
                <a:lnTo>
                  <a:pt x="1327878" y="298905"/>
                </a:lnTo>
                <a:lnTo>
                  <a:pt x="1138066" y="0"/>
                </a:lnTo>
                <a:lnTo>
                  <a:pt x="403558" y="643170"/>
                </a:lnTo>
                <a:lnTo>
                  <a:pt x="237644" y="349702"/>
                </a:lnTo>
                <a:close/>
                <a:moveTo>
                  <a:pt x="3259808" y="4769533"/>
                </a:moveTo>
                <a:lnTo>
                  <a:pt x="3326451" y="4769533"/>
                </a:lnTo>
                <a:lnTo>
                  <a:pt x="3259808" y="4546311"/>
                </a:lnTo>
                <a:close/>
                <a:moveTo>
                  <a:pt x="715016" y="1545812"/>
                </a:moveTo>
                <a:lnTo>
                  <a:pt x="1224662" y="1228640"/>
                </a:lnTo>
                <a:lnTo>
                  <a:pt x="1553185" y="1505082"/>
                </a:lnTo>
                <a:lnTo>
                  <a:pt x="985860" y="1875541"/>
                </a:lnTo>
                <a:lnTo>
                  <a:pt x="1114162" y="2040856"/>
                </a:lnTo>
                <a:lnTo>
                  <a:pt x="1629252" y="1569091"/>
                </a:lnTo>
                <a:lnTo>
                  <a:pt x="1629945" y="1569674"/>
                </a:lnTo>
                <a:lnTo>
                  <a:pt x="1629538" y="1568829"/>
                </a:lnTo>
                <a:lnTo>
                  <a:pt x="2061669" y="1173046"/>
                </a:lnTo>
                <a:lnTo>
                  <a:pt x="1587923" y="1482398"/>
                </a:lnTo>
                <a:lnTo>
                  <a:pt x="1410160" y="1113198"/>
                </a:lnTo>
                <a:lnTo>
                  <a:pt x="1808084" y="865554"/>
                </a:lnTo>
                <a:lnTo>
                  <a:pt x="1645264" y="655764"/>
                </a:lnTo>
                <a:close/>
                <a:moveTo>
                  <a:pt x="2756171" y="4212531"/>
                </a:moveTo>
                <a:lnTo>
                  <a:pt x="3140506" y="3905777"/>
                </a:lnTo>
                <a:lnTo>
                  <a:pt x="3176620" y="4432247"/>
                </a:lnTo>
                <a:lnTo>
                  <a:pt x="3380443" y="3809456"/>
                </a:lnTo>
                <a:lnTo>
                  <a:pt x="3925991" y="3818061"/>
                </a:lnTo>
                <a:lnTo>
                  <a:pt x="3879334" y="3556633"/>
                </a:lnTo>
                <a:lnTo>
                  <a:pt x="3339029" y="3765576"/>
                </a:lnTo>
                <a:lnTo>
                  <a:pt x="3319251" y="3763113"/>
                </a:lnTo>
                <a:lnTo>
                  <a:pt x="3766016" y="3406530"/>
                </a:lnTo>
                <a:lnTo>
                  <a:pt x="3517889" y="3168879"/>
                </a:lnTo>
                <a:close/>
                <a:moveTo>
                  <a:pt x="1894465" y="3132813"/>
                </a:moveTo>
                <a:lnTo>
                  <a:pt x="1926278" y="3130130"/>
                </a:lnTo>
                <a:lnTo>
                  <a:pt x="1911336" y="3147018"/>
                </a:lnTo>
                <a:lnTo>
                  <a:pt x="1935017" y="3129393"/>
                </a:lnTo>
                <a:lnTo>
                  <a:pt x="2934976" y="3045067"/>
                </a:lnTo>
                <a:lnTo>
                  <a:pt x="2323478" y="3627121"/>
                </a:lnTo>
                <a:lnTo>
                  <a:pt x="3302960" y="3014035"/>
                </a:lnTo>
                <a:lnTo>
                  <a:pt x="3327171" y="3011993"/>
                </a:lnTo>
                <a:lnTo>
                  <a:pt x="3325066" y="3000198"/>
                </a:lnTo>
                <a:lnTo>
                  <a:pt x="3414494" y="2944223"/>
                </a:lnTo>
                <a:lnTo>
                  <a:pt x="3285386" y="2777869"/>
                </a:lnTo>
                <a:lnTo>
                  <a:pt x="3280513" y="2750563"/>
                </a:lnTo>
                <a:lnTo>
                  <a:pt x="3267071" y="2754270"/>
                </a:lnTo>
                <a:lnTo>
                  <a:pt x="3255775" y="2739715"/>
                </a:lnTo>
                <a:lnTo>
                  <a:pt x="3229637" y="2764594"/>
                </a:lnTo>
                <a:lnTo>
                  <a:pt x="1951589" y="3117059"/>
                </a:lnTo>
                <a:lnTo>
                  <a:pt x="2944142" y="2378348"/>
                </a:lnTo>
                <a:lnTo>
                  <a:pt x="2764465" y="2182801"/>
                </a:lnTo>
                <a:lnTo>
                  <a:pt x="1933406" y="3122074"/>
                </a:lnTo>
                <a:close/>
                <a:moveTo>
                  <a:pt x="3194103" y="4937492"/>
                </a:moveTo>
                <a:lnTo>
                  <a:pt x="3257914" y="4924012"/>
                </a:lnTo>
                <a:lnTo>
                  <a:pt x="3212759" y="4710275"/>
                </a:lnTo>
                <a:close/>
                <a:moveTo>
                  <a:pt x="3024632" y="4815933"/>
                </a:moveTo>
                <a:lnTo>
                  <a:pt x="3137795" y="4844962"/>
                </a:lnTo>
                <a:lnTo>
                  <a:pt x="3178445" y="445140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rgbClr val="FFFFFF"/>
              </a:solidFill>
              <a:latin typeface="Calibri"/>
              <a:ea typeface="幼圆"/>
            </a:endParaRPr>
          </a:p>
        </p:txBody>
      </p:sp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2607171" y="4150821"/>
            <a:ext cx="39296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kern="0" dirty="0" smtClean="0">
                <a:solidFill>
                  <a:schemeClr val="accent1"/>
                </a:solidFill>
                <a:latin typeface="Tempus Sans ITC" panose="04020404030D07020202" pitchFamily="82" charset="0"/>
                <a:ea typeface="+mn-ea"/>
              </a:rPr>
              <a:t>www.91taoke.com</a:t>
            </a:r>
            <a:endParaRPr lang="zh-CN" altLang="en-US" sz="3600" b="1" kern="0" dirty="0">
              <a:solidFill>
                <a:schemeClr val="accent1"/>
              </a:solidFill>
              <a:latin typeface="Tempus Sans ITC" panose="04020404030D07020202" pitchFamily="82" charset="0"/>
              <a:ea typeface="+mn-ea"/>
            </a:endParaRPr>
          </a:p>
        </p:txBody>
      </p:sp>
      <p:cxnSp>
        <p:nvCxnSpPr>
          <p:cNvPr id="10" name="直接连接符 9"/>
          <p:cNvCxnSpPr/>
          <p:nvPr>
            <p:custDataLst>
              <p:tags r:id="rId4"/>
            </p:custDataLst>
          </p:nvPr>
        </p:nvCxnSpPr>
        <p:spPr>
          <a:xfrm rot="5400000">
            <a:off x="4572000" y="996950"/>
            <a:ext cx="0" cy="6083300"/>
          </a:xfrm>
          <a:prstGeom prst="line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>
            <p:custDataLst>
              <p:tags r:id="rId5"/>
            </p:custDataLst>
          </p:nvPr>
        </p:nvCxnSpPr>
        <p:spPr>
          <a:xfrm rot="5400000">
            <a:off x="4572000" y="1687513"/>
            <a:ext cx="0" cy="6083300"/>
          </a:xfrm>
          <a:prstGeom prst="line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86584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23102745"/>
  <p:tag name="MH_LIBRARY" val="GRAPHIC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23102745"/>
  <p:tag name="MH_LIBRARY" val="GRAPHIC"/>
  <p:tag name="MH_ORDER" val="Freeform 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23102745"/>
  <p:tag name="MH_LIBRARY" val="GRAPHIC"/>
  <p:tag name="MH_ORDER" val="Rectangle 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23102745"/>
  <p:tag name="MH_LIBRARY" val="GRAPHIC"/>
  <p:tag name="MH_ORDER" val="Straight Connector 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23102745"/>
  <p:tag name="MH_LIBRARY" val="GRAPHIC"/>
  <p:tag name="MH_ORDER" val="Straight Connector 10"/>
</p:tagLst>
</file>

<file path=ppt/theme/theme1.xml><?xml version="1.0" encoding="utf-8"?>
<a:theme xmlns:a="http://schemas.openxmlformats.org/drawingml/2006/main" name="A000120140530A99PPBG">
  <a:themeElements>
    <a:clrScheme name="KSO_BLUE3">
      <a:dk1>
        <a:srgbClr val="3D3F41"/>
      </a:dk1>
      <a:lt1>
        <a:srgbClr val="FFFFFF"/>
      </a:lt1>
      <a:dk2>
        <a:srgbClr val="3D3F41"/>
      </a:dk2>
      <a:lt2>
        <a:srgbClr val="EAF5FC"/>
      </a:lt2>
      <a:accent1>
        <a:srgbClr val="0070C0"/>
      </a:accent1>
      <a:accent2>
        <a:srgbClr val="6A63CB"/>
      </a:accent2>
      <a:accent3>
        <a:srgbClr val="4040A2"/>
      </a:accent3>
      <a:accent4>
        <a:srgbClr val="AACC03"/>
      </a:accent4>
      <a:accent5>
        <a:srgbClr val="8542A0"/>
      </a:accent5>
      <a:accent6>
        <a:srgbClr val="FFC000"/>
      </a:accent6>
      <a:hlink>
        <a:srgbClr val="00B0F0"/>
      </a:hlink>
      <a:folHlink>
        <a:srgbClr val="AFB2B4"/>
      </a:folHlink>
    </a:clrScheme>
    <a:fontScheme name="KSO主题5">
      <a:majorFont>
        <a:latin typeface="Broadway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A000120150716A18PPBG</Template>
  <TotalTime>460</TotalTime>
  <Words>1066</Words>
  <Application>Microsoft Office PowerPoint</Application>
  <PresentationFormat>全屏显示(4:3)</PresentationFormat>
  <Paragraphs>112</Paragraphs>
  <Slides>37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54" baseType="lpstr">
      <vt:lpstr>NEU-B1</vt:lpstr>
      <vt:lpstr>NEU-BZ-S92</vt:lpstr>
      <vt:lpstr>方正书宋_GBK</vt:lpstr>
      <vt:lpstr>方正韵动中黑简体</vt:lpstr>
      <vt:lpstr>仿宋</vt:lpstr>
      <vt:lpstr>黑体</vt:lpstr>
      <vt:lpstr>楷体</vt:lpstr>
      <vt:lpstr>宋体</vt:lpstr>
      <vt:lpstr>微软雅黑</vt:lpstr>
      <vt:lpstr>幼圆</vt:lpstr>
      <vt:lpstr>Arial</vt:lpstr>
      <vt:lpstr>Calibri</vt:lpstr>
      <vt:lpstr>Tempus Sans ITC</vt:lpstr>
      <vt:lpstr>Times New Roman</vt:lpstr>
      <vt:lpstr>Wingdings</vt:lpstr>
      <vt:lpstr>A000120140530A99PPBG</vt:lpstr>
      <vt:lpstr>文档</vt:lpstr>
      <vt:lpstr>第九章 固体、液体</vt:lpstr>
      <vt:lpstr>PowerPoint 演示文稿</vt:lpstr>
      <vt:lpstr>新知导学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练一练</vt:lpstr>
      <vt:lpstr>PowerPoint 演示文稿</vt:lpstr>
      <vt:lpstr>重难探究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当堂检测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Administrator</cp:lastModifiedBy>
  <cp:revision>97</cp:revision>
  <dcterms:created xsi:type="dcterms:W3CDTF">2014-04-23T05:53:17Z</dcterms:created>
  <dcterms:modified xsi:type="dcterms:W3CDTF">2019-07-26T07:11:59Z</dcterms:modified>
</cp:coreProperties>
</file>