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85" r:id="rId3"/>
    <p:sldId id="386" r:id="rId4"/>
    <p:sldId id="352" r:id="rId5"/>
    <p:sldId id="343" r:id="rId6"/>
    <p:sldId id="361" r:id="rId7"/>
    <p:sldId id="365" r:id="rId8"/>
    <p:sldId id="377" r:id="rId9"/>
    <p:sldId id="368" r:id="rId10"/>
    <p:sldId id="380" r:id="rId12"/>
    <p:sldId id="381" r:id="rId13"/>
    <p:sldId id="376" r:id="rId14"/>
    <p:sldId id="382" r:id="rId15"/>
    <p:sldId id="356" r:id="rId16"/>
    <p:sldId id="375" r:id="rId17"/>
    <p:sldId id="363" r:id="rId18"/>
    <p:sldId id="369" r:id="rId19"/>
    <p:sldId id="389" r:id="rId20"/>
    <p:sldId id="392" r:id="rId21"/>
    <p:sldId id="391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A2D"/>
    <a:srgbClr val="F2EC00"/>
    <a:srgbClr val="FFFF66"/>
    <a:srgbClr val="0000FF"/>
    <a:srgbClr val="006600"/>
    <a:srgbClr val="FF00FF"/>
    <a:srgbClr val="66FF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45"/>
    <p:restoredTop sz="95682"/>
  </p:normalViewPr>
  <p:slideViewPr>
    <p:cSldViewPr showGuides="1">
      <p:cViewPr varScale="1">
        <p:scale>
          <a:sx n="74" d="100"/>
          <a:sy n="74" d="100"/>
        </p:scale>
        <p:origin x="-120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3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7" Type="http://schemas.openxmlformats.org/officeDocument/2006/relationships/image" Target="../media/image12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41.wmf"/><Relationship Id="rId8" Type="http://schemas.openxmlformats.org/officeDocument/2006/relationships/image" Target="../media/image40.wmf"/><Relationship Id="rId7" Type="http://schemas.openxmlformats.org/officeDocument/2006/relationships/image" Target="../media/image39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Relationship Id="rId3" Type="http://schemas.openxmlformats.org/officeDocument/2006/relationships/image" Target="../media/image35.wmf"/><Relationship Id="rId20" Type="http://schemas.openxmlformats.org/officeDocument/2006/relationships/image" Target="../media/image52.wmf"/><Relationship Id="rId2" Type="http://schemas.openxmlformats.org/officeDocument/2006/relationships/image" Target="../media/image34.wmf"/><Relationship Id="rId19" Type="http://schemas.openxmlformats.org/officeDocument/2006/relationships/image" Target="../media/image51.wmf"/><Relationship Id="rId18" Type="http://schemas.openxmlformats.org/officeDocument/2006/relationships/image" Target="../media/image50.wmf"/><Relationship Id="rId17" Type="http://schemas.openxmlformats.org/officeDocument/2006/relationships/image" Target="../media/image49.wmf"/><Relationship Id="rId16" Type="http://schemas.openxmlformats.org/officeDocument/2006/relationships/image" Target="../media/image48.wmf"/><Relationship Id="rId15" Type="http://schemas.openxmlformats.org/officeDocument/2006/relationships/image" Target="../media/image47.wmf"/><Relationship Id="rId14" Type="http://schemas.openxmlformats.org/officeDocument/2006/relationships/image" Target="../media/image46.wmf"/><Relationship Id="rId13" Type="http://schemas.openxmlformats.org/officeDocument/2006/relationships/image" Target="../media/image45.wmf"/><Relationship Id="rId12" Type="http://schemas.openxmlformats.org/officeDocument/2006/relationships/image" Target="../media/image44.wmf"/><Relationship Id="rId11" Type="http://schemas.openxmlformats.org/officeDocument/2006/relationships/image" Target="../media/image43.wmf"/><Relationship Id="rId10" Type="http://schemas.openxmlformats.org/officeDocument/2006/relationships/image" Target="../media/image42.wmf"/><Relationship Id="rId1" Type="http://schemas.openxmlformats.org/officeDocument/2006/relationships/image" Target="../media/image3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2994" name="页眉占位符 21299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212995" name="日期占位符 21299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212996" name="幻灯片图像占位符 21299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12997" name="文本占位符 21299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2998" name="页脚占位符 21299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endParaRPr lang="zh-CN" altLang="en-US" sz="1200" b="0" dirty="0"/>
          </a:p>
        </p:txBody>
      </p:sp>
      <p:sp>
        <p:nvSpPr>
          <p:cNvPr id="212999" name="灯片编号占位符 21299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217090" name="幻灯片图像占位符 21708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17091" name="文本占位符 21709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216066" name="幻灯片图像占位符 2160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16067" name="文本占位符 2160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215042" name="幻灯片图像占位符 2150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15043" name="文本占位符 21504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wipe dir="d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9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8" Type="http://schemas.openxmlformats.org/officeDocument/2006/relationships/vmlDrawing" Target="../drawings/vmlDrawing1.vml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13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12.w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11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8.wmf"/><Relationship Id="rId8" Type="http://schemas.openxmlformats.org/officeDocument/2006/relationships/oleObject" Target="../embeddings/oleObject12.bin"/><Relationship Id="rId7" Type="http://schemas.openxmlformats.org/officeDocument/2006/relationships/image" Target="../media/image17.wmf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9.bin"/><Relationship Id="rId15" Type="http://schemas.openxmlformats.org/officeDocument/2006/relationships/vmlDrawing" Target="../drawings/vmlDrawing2.vml"/><Relationship Id="rId14" Type="http://schemas.openxmlformats.org/officeDocument/2006/relationships/slideLayout" Target="../slideLayouts/slideLayout12.xml"/><Relationship Id="rId13" Type="http://schemas.openxmlformats.org/officeDocument/2006/relationships/image" Target="../media/image20.wmf"/><Relationship Id="rId12" Type="http://schemas.openxmlformats.org/officeDocument/2006/relationships/oleObject" Target="../embeddings/oleObject14.bin"/><Relationship Id="rId11" Type="http://schemas.openxmlformats.org/officeDocument/2006/relationships/image" Target="../media/image19.wmf"/><Relationship Id="rId10" Type="http://schemas.openxmlformats.org/officeDocument/2006/relationships/oleObject" Target="../embeddings/oleObject13.bin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9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18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21.wmf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25.wmf"/><Relationship Id="rId1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7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20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wmf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1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23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36.wmf"/><Relationship Id="rId8" Type="http://schemas.openxmlformats.org/officeDocument/2006/relationships/oleObject" Target="../embeddings/oleObject28.bin"/><Relationship Id="rId7" Type="http://schemas.openxmlformats.org/officeDocument/2006/relationships/image" Target="../media/image35.wmf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4.wmf"/><Relationship Id="rId43" Type="http://schemas.openxmlformats.org/officeDocument/2006/relationships/vmlDrawing" Target="../drawings/vmlDrawing6.vml"/><Relationship Id="rId42" Type="http://schemas.openxmlformats.org/officeDocument/2006/relationships/slideLayout" Target="../slideLayouts/slideLayout7.xml"/><Relationship Id="rId41" Type="http://schemas.openxmlformats.org/officeDocument/2006/relationships/image" Target="../media/image52.wmf"/><Relationship Id="rId40" Type="http://schemas.openxmlformats.org/officeDocument/2006/relationships/oleObject" Target="../embeddings/oleObject44.bin"/><Relationship Id="rId4" Type="http://schemas.openxmlformats.org/officeDocument/2006/relationships/oleObject" Target="../embeddings/oleObject26.bin"/><Relationship Id="rId39" Type="http://schemas.openxmlformats.org/officeDocument/2006/relationships/image" Target="../media/image51.wmf"/><Relationship Id="rId38" Type="http://schemas.openxmlformats.org/officeDocument/2006/relationships/oleObject" Target="../embeddings/oleObject43.bin"/><Relationship Id="rId37" Type="http://schemas.openxmlformats.org/officeDocument/2006/relationships/image" Target="../media/image50.wmf"/><Relationship Id="rId36" Type="http://schemas.openxmlformats.org/officeDocument/2006/relationships/oleObject" Target="../embeddings/oleObject42.bin"/><Relationship Id="rId35" Type="http://schemas.openxmlformats.org/officeDocument/2006/relationships/image" Target="../media/image49.wmf"/><Relationship Id="rId34" Type="http://schemas.openxmlformats.org/officeDocument/2006/relationships/oleObject" Target="../embeddings/oleObject41.bin"/><Relationship Id="rId33" Type="http://schemas.openxmlformats.org/officeDocument/2006/relationships/image" Target="../media/image48.wmf"/><Relationship Id="rId32" Type="http://schemas.openxmlformats.org/officeDocument/2006/relationships/oleObject" Target="../embeddings/oleObject40.bin"/><Relationship Id="rId31" Type="http://schemas.openxmlformats.org/officeDocument/2006/relationships/image" Target="../media/image47.wmf"/><Relationship Id="rId30" Type="http://schemas.openxmlformats.org/officeDocument/2006/relationships/oleObject" Target="../embeddings/oleObject39.bin"/><Relationship Id="rId3" Type="http://schemas.openxmlformats.org/officeDocument/2006/relationships/image" Target="../media/image33.wmf"/><Relationship Id="rId29" Type="http://schemas.openxmlformats.org/officeDocument/2006/relationships/image" Target="../media/image46.wmf"/><Relationship Id="rId28" Type="http://schemas.openxmlformats.org/officeDocument/2006/relationships/oleObject" Target="../embeddings/oleObject38.bin"/><Relationship Id="rId27" Type="http://schemas.openxmlformats.org/officeDocument/2006/relationships/image" Target="../media/image45.wmf"/><Relationship Id="rId26" Type="http://schemas.openxmlformats.org/officeDocument/2006/relationships/oleObject" Target="../embeddings/oleObject37.bin"/><Relationship Id="rId25" Type="http://schemas.openxmlformats.org/officeDocument/2006/relationships/image" Target="../media/image44.wmf"/><Relationship Id="rId24" Type="http://schemas.openxmlformats.org/officeDocument/2006/relationships/oleObject" Target="../embeddings/oleObject36.bin"/><Relationship Id="rId23" Type="http://schemas.openxmlformats.org/officeDocument/2006/relationships/image" Target="../media/image43.wmf"/><Relationship Id="rId22" Type="http://schemas.openxmlformats.org/officeDocument/2006/relationships/oleObject" Target="../embeddings/oleObject35.bin"/><Relationship Id="rId21" Type="http://schemas.openxmlformats.org/officeDocument/2006/relationships/image" Target="../media/image42.wmf"/><Relationship Id="rId20" Type="http://schemas.openxmlformats.org/officeDocument/2006/relationships/oleObject" Target="../embeddings/oleObject34.bin"/><Relationship Id="rId2" Type="http://schemas.openxmlformats.org/officeDocument/2006/relationships/oleObject" Target="../embeddings/oleObject25.bin"/><Relationship Id="rId19" Type="http://schemas.openxmlformats.org/officeDocument/2006/relationships/image" Target="../media/image41.wmf"/><Relationship Id="rId18" Type="http://schemas.openxmlformats.org/officeDocument/2006/relationships/oleObject" Target="../embeddings/oleObject33.bin"/><Relationship Id="rId17" Type="http://schemas.openxmlformats.org/officeDocument/2006/relationships/image" Target="../media/image40.wmf"/><Relationship Id="rId16" Type="http://schemas.openxmlformats.org/officeDocument/2006/relationships/oleObject" Target="../embeddings/oleObject32.bin"/><Relationship Id="rId15" Type="http://schemas.openxmlformats.org/officeDocument/2006/relationships/image" Target="../media/image39.wmf"/><Relationship Id="rId14" Type="http://schemas.openxmlformats.org/officeDocument/2006/relationships/oleObject" Target="../embeddings/oleObject31.bin"/><Relationship Id="rId13" Type="http://schemas.openxmlformats.org/officeDocument/2006/relationships/image" Target="../media/image38.wmf"/><Relationship Id="rId12" Type="http://schemas.openxmlformats.org/officeDocument/2006/relationships/oleObject" Target="../embeddings/oleObject30.bin"/><Relationship Id="rId11" Type="http://schemas.openxmlformats.org/officeDocument/2006/relationships/image" Target="../media/image37.wmf"/><Relationship Id="rId10" Type="http://schemas.openxmlformats.org/officeDocument/2006/relationships/oleObject" Target="../embeddings/oleObject29.bin"/><Relationship Id="rId1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6.bin"/><Relationship Id="rId3" Type="http://schemas.openxmlformats.org/officeDocument/2006/relationships/image" Target="../media/image55.wmf"/><Relationship Id="rId2" Type="http://schemas.openxmlformats.org/officeDocument/2006/relationships/oleObject" Target="../embeddings/oleObject45.bin"/><Relationship Id="rId1" Type="http://schemas.openxmlformats.org/officeDocument/2006/relationships/image" Target="../media/image54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1490" name="图片 191489" descr="xia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1763713" y="3573463"/>
            <a:ext cx="5638800" cy="168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1491" name="图片 191490" descr="三朵花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1825" y="5029200"/>
            <a:ext cx="892175" cy="182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1492" name="图片 191491" descr="三朵花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29200"/>
            <a:ext cx="892175" cy="182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1493" name="图片 191492" descr="xian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1494" name="图片 191493" descr="三朵花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76600"/>
            <a:ext cx="892175" cy="182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1495" name="图片 191494" descr="三朵花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1825" y="3352800"/>
            <a:ext cx="892175" cy="1828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1496" name="组合 191495"/>
          <p:cNvGrpSpPr/>
          <p:nvPr/>
        </p:nvGrpSpPr>
        <p:grpSpPr>
          <a:xfrm>
            <a:off x="323850" y="306388"/>
            <a:ext cx="8497888" cy="2160587"/>
            <a:chOff x="703" y="272"/>
            <a:chExt cx="4490" cy="1361"/>
          </a:xfrm>
        </p:grpSpPr>
        <p:sp>
          <p:nvSpPr>
            <p:cNvPr id="191497" name="矩形 191496" descr="软木塞"/>
            <p:cNvSpPr/>
            <p:nvPr/>
          </p:nvSpPr>
          <p:spPr>
            <a:xfrm>
              <a:off x="703" y="272"/>
              <a:ext cx="4490" cy="1361"/>
            </a:xfrm>
            <a:prstGeom prst="rect">
              <a:avLst/>
            </a:prstGeom>
            <a:blipFill rotWithShape="0">
              <a:blip r:embed="rId4">
                <a:alphaModFix amt="32001"/>
              </a:blip>
            </a:blipFill>
            <a:ln w="146050" cap="flat" cmpd="sng">
              <a:pattFill prst="smGrid">
                <a:fgClr>
                  <a:srgbClr val="F4A454"/>
                </a:fgClr>
                <a:bgClr>
                  <a:srgbClr val="FFFFFF"/>
                </a:bgClr>
              </a:patt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1498" name="矩形 191497"/>
            <p:cNvSpPr/>
            <p:nvPr/>
          </p:nvSpPr>
          <p:spPr>
            <a:xfrm>
              <a:off x="1124" y="369"/>
              <a:ext cx="3810" cy="116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12700" cap="flat" cmpd="sng">
                    <a:solidFill>
                      <a:srgbClr val="EAEAEA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0">
                    <a:gsLst>
                      <a:gs pos="0">
                        <a:srgbClr val="FF3399">
                          <a:alpha val="100000"/>
                        </a:srgbClr>
                      </a:gs>
                      <a:gs pos="25000">
                        <a:srgbClr val="FF6633">
                          <a:alpha val="100000"/>
                        </a:srgbClr>
                      </a:gs>
                      <a:gs pos="50000">
                        <a:srgbClr val="FFFF00">
                          <a:alpha val="100000"/>
                        </a:srgbClr>
                      </a:gs>
                      <a:gs pos="75000">
                        <a:srgbClr val="01A78F">
                          <a:alpha val="100000"/>
                        </a:srgbClr>
                      </a:gs>
                      <a:gs pos="100000">
                        <a:srgbClr val="3366FF">
                          <a:alpha val="100000"/>
                        </a:srgbClr>
                      </a:gs>
                    </a:gsLst>
                    <a:lin ang="5400000" scaled="1"/>
                    <a:tileRect/>
                  </a:gradFill>
                  <a:effectLst>
                    <a:outerShdw dist="35921" dir="2699999" sy="50000" kx="2115830" algn="bl" rotWithShape="0">
                      <a:srgbClr val="C0C0C0">
                        <a:alpha val="80000"/>
                      </a:srgbClr>
                    </a:outerShdw>
                  </a:effectLst>
                  <a:latin typeface="华文行楷" panose="02010800040101010101" charset="-122"/>
                  <a:ea typeface="华文行楷" panose="02010800040101010101" charset="-122"/>
                </a:rPr>
                <a:t>幂的乘方</a:t>
              </a:r>
              <a:endPara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3399">
                        <a:alpha val="100000"/>
                      </a:srgbClr>
                    </a:gs>
                    <a:gs pos="25000">
                      <a:srgbClr val="FF6633">
                        <a:alpha val="100000"/>
                      </a:srgbClr>
                    </a:gs>
                    <a:gs pos="50000">
                      <a:srgbClr val="FFFF00">
                        <a:alpha val="100000"/>
                      </a:srgbClr>
                    </a:gs>
                    <a:gs pos="75000">
                      <a:srgbClr val="01A78F">
                        <a:alpha val="100000"/>
                      </a:srgbClr>
                    </a:gs>
                    <a:gs pos="100000">
                      <a:srgbClr val="3366FF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endParaRPr>
            </a:p>
          </p:txBody>
        </p:sp>
      </p:grpSp>
      <p:grpSp>
        <p:nvGrpSpPr>
          <p:cNvPr id="191499" name="组合 191498"/>
          <p:cNvGrpSpPr/>
          <p:nvPr/>
        </p:nvGrpSpPr>
        <p:grpSpPr>
          <a:xfrm>
            <a:off x="4284663" y="-26987"/>
            <a:ext cx="358775" cy="3024187"/>
            <a:chOff x="2685" y="799"/>
            <a:chExt cx="182" cy="1905"/>
          </a:xfrm>
        </p:grpSpPr>
        <p:sp>
          <p:nvSpPr>
            <p:cNvPr id="191500" name="矩形 191499"/>
            <p:cNvSpPr/>
            <p:nvPr/>
          </p:nvSpPr>
          <p:spPr>
            <a:xfrm>
              <a:off x="2686" y="980"/>
              <a:ext cx="181" cy="1542"/>
            </a:xfrm>
            <a:prstGeom prst="rect">
              <a:avLst/>
            </a:prstGeom>
            <a:gradFill rotWithShape="1">
              <a:gsLst>
                <a:gs pos="0">
                  <a:srgbClr val="8C5B1A"/>
                </a:gs>
                <a:gs pos="50000">
                  <a:schemeClr val="accent1"/>
                </a:gs>
                <a:gs pos="100000">
                  <a:srgbClr val="8C5B1A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1501" name="流程图: 延期 191500"/>
            <p:cNvSpPr/>
            <p:nvPr/>
          </p:nvSpPr>
          <p:spPr>
            <a:xfrm rot="5400000">
              <a:off x="2685" y="2523"/>
              <a:ext cx="181" cy="181"/>
            </a:xfrm>
            <a:prstGeom prst="flowChartDelay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8C5B1A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8C5B1A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1502" name="流程图: 延期 191501"/>
            <p:cNvSpPr/>
            <p:nvPr/>
          </p:nvSpPr>
          <p:spPr>
            <a:xfrm rot="-5400000">
              <a:off x="2685" y="799"/>
              <a:ext cx="181" cy="181"/>
            </a:xfrm>
            <a:prstGeom prst="flowChartDelay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8C5B1A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8C5B1A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1503" name="组合 191502"/>
          <p:cNvGrpSpPr/>
          <p:nvPr/>
        </p:nvGrpSpPr>
        <p:grpSpPr>
          <a:xfrm>
            <a:off x="4572000" y="-26987"/>
            <a:ext cx="358775" cy="3024187"/>
            <a:chOff x="2685" y="799"/>
            <a:chExt cx="182" cy="1905"/>
          </a:xfrm>
        </p:grpSpPr>
        <p:sp>
          <p:nvSpPr>
            <p:cNvPr id="191504" name="矩形 191503"/>
            <p:cNvSpPr/>
            <p:nvPr/>
          </p:nvSpPr>
          <p:spPr>
            <a:xfrm>
              <a:off x="2686" y="980"/>
              <a:ext cx="181" cy="1542"/>
            </a:xfrm>
            <a:prstGeom prst="rect">
              <a:avLst/>
            </a:prstGeom>
            <a:gradFill rotWithShape="1">
              <a:gsLst>
                <a:gs pos="0">
                  <a:srgbClr val="8C5B1A"/>
                </a:gs>
                <a:gs pos="50000">
                  <a:schemeClr val="accent1"/>
                </a:gs>
                <a:gs pos="100000">
                  <a:srgbClr val="8C5B1A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1505" name="流程图: 延期 191504"/>
            <p:cNvSpPr/>
            <p:nvPr/>
          </p:nvSpPr>
          <p:spPr>
            <a:xfrm rot="5400000">
              <a:off x="2685" y="2523"/>
              <a:ext cx="181" cy="181"/>
            </a:xfrm>
            <a:prstGeom prst="flowChartDelay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8C5B1A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8C5B1A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1506" name="流程图: 延期 191505"/>
            <p:cNvSpPr/>
            <p:nvPr/>
          </p:nvSpPr>
          <p:spPr>
            <a:xfrm rot="-5400000">
              <a:off x="2685" y="799"/>
              <a:ext cx="181" cy="181"/>
            </a:xfrm>
            <a:prstGeom prst="flowChartDelay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8C5B1A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8C5B1A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86642E-6 L 0.43715 0.00671 " pathEditMode="relative" rAng="0" ptsTypes="AA">
                                      <p:cBhvr>
                                        <p:cTn id="8" dur="5400" fill="hold"/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0" y="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86642E-6 L -0.45277 0.01711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00" y="9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41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2516" name="矩形 192515"/>
          <p:cNvSpPr/>
          <p:nvPr/>
        </p:nvSpPr>
        <p:spPr>
          <a:xfrm>
            <a:off x="323850" y="404813"/>
            <a:ext cx="18288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探究准备</a:t>
            </a:r>
            <a:endParaRPr lang="zh-CN" altLang="en-US" sz="3600" b="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92517" name="文本框 192516"/>
          <p:cNvSpPr txBox="1"/>
          <p:nvPr/>
        </p:nvSpPr>
        <p:spPr>
          <a:xfrm>
            <a:off x="395288" y="1125538"/>
            <a:ext cx="8569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18" name="文本框 192517"/>
          <p:cNvSpPr txBox="1"/>
          <p:nvPr/>
        </p:nvSpPr>
        <p:spPr>
          <a:xfrm>
            <a:off x="468313" y="1125538"/>
            <a:ext cx="8496300" cy="6670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填空：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求几个相同因数的积的运算叫做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____,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乘方的结果叫做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___,a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=__×__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，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(10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×__;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同底数幂相乘，底数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___,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指数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___;b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b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=___</a:t>
            </a:r>
            <a:endParaRPr lang="en-US" altLang="zh-CN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3.b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+b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=____;</a:t>
            </a:r>
            <a:endParaRPr lang="en-US" altLang="zh-CN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marL="342900" indent="-342900">
              <a:spcBef>
                <a:spcPct val="50000"/>
              </a:spcBef>
              <a:buAutoNum type="arabicPeriod" startAt="4"/>
            </a:pP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   (-3)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=___                   -3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=____  </a:t>
            </a:r>
            <a:endParaRPr lang="en-US" altLang="zh-CN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       (-2)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=___            -2</a:t>
            </a:r>
            <a:r>
              <a:rPr lang="en-US" altLang="zh-CN" baseline="30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=____    </a:t>
            </a:r>
            <a:endParaRPr lang="en-US" altLang="zh-CN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marL="342900" indent="-342900">
              <a:spcBef>
                <a:spcPct val="50000"/>
              </a:spcBef>
              <a:buAutoNum type="arabicPeriod" startAt="4"/>
            </a:pPr>
            <a:endParaRPr lang="en-US" altLang="zh-CN" baseline="300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marL="342900" indent="-342900">
              <a:spcBef>
                <a:spcPct val="50000"/>
              </a:spcBef>
              <a:buNone/>
            </a:pPr>
            <a:endParaRPr lang="en-US" altLang="zh-CN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>
                <a:latin typeface="Arial" panose="020B0604020202020204" pitchFamily="34" charset="0"/>
                <a:ea typeface="黑体" panose="02010609060101010101" pitchFamily="2" charset="-122"/>
              </a:rPr>
              <a:t>   </a:t>
            </a:r>
            <a:endParaRPr lang="en-US" altLang="zh-CN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0" name="文本框 192519"/>
          <p:cNvSpPr txBox="1"/>
          <p:nvPr/>
        </p:nvSpPr>
        <p:spPr>
          <a:xfrm>
            <a:off x="6516688" y="1773238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乘方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1" name="文本框 192520"/>
          <p:cNvSpPr txBox="1"/>
          <p:nvPr/>
        </p:nvSpPr>
        <p:spPr>
          <a:xfrm>
            <a:off x="2555875" y="2276475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幂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2" name="文本框 192521"/>
          <p:cNvSpPr txBox="1"/>
          <p:nvPr/>
        </p:nvSpPr>
        <p:spPr>
          <a:xfrm>
            <a:off x="3924300" y="2349500"/>
            <a:ext cx="14398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a      a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3" name="文本框 192522"/>
          <p:cNvSpPr txBox="1"/>
          <p:nvPr/>
        </p:nvSpPr>
        <p:spPr>
          <a:xfrm>
            <a:off x="6516688" y="2349500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10</a:t>
            </a:r>
            <a:r>
              <a:rPr lang="en-US" altLang="zh-CN" baseline="30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4   </a:t>
            </a:r>
            <a:r>
              <a:rPr lang="en-US" altLang="zh-CN" dirty="0" err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10</a:t>
            </a:r>
            <a:r>
              <a:rPr lang="en-US" altLang="zh-CN" baseline="30000" dirty="0" err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4</a:t>
            </a:r>
            <a:endParaRPr lang="en-US" altLang="zh-CN" baseline="300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4" name="文本框 192523"/>
          <p:cNvSpPr txBox="1"/>
          <p:nvPr/>
        </p:nvSpPr>
        <p:spPr>
          <a:xfrm>
            <a:off x="4427538" y="2997200"/>
            <a:ext cx="1008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不变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5" name="文本框 192524"/>
          <p:cNvSpPr txBox="1"/>
          <p:nvPr/>
        </p:nvSpPr>
        <p:spPr>
          <a:xfrm>
            <a:off x="6011863" y="2997200"/>
            <a:ext cx="10795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相加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6" name="文本框 192525"/>
          <p:cNvSpPr txBox="1"/>
          <p:nvPr/>
        </p:nvSpPr>
        <p:spPr>
          <a:xfrm>
            <a:off x="8101013" y="2997200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b</a:t>
            </a:r>
            <a:r>
              <a:rPr lang="en-US" altLang="zh-CN" baseline="30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5</a:t>
            </a:r>
            <a:endParaRPr lang="en-US" altLang="zh-CN" baseline="300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7" name="文本框 192526"/>
          <p:cNvSpPr txBox="1"/>
          <p:nvPr/>
        </p:nvSpPr>
        <p:spPr>
          <a:xfrm>
            <a:off x="2195513" y="3789363"/>
            <a:ext cx="936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2b</a:t>
            </a:r>
            <a:r>
              <a:rPr lang="en-US" altLang="zh-CN" baseline="30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endParaRPr lang="en-US" altLang="zh-CN" baseline="300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8" name="文本框 192527"/>
          <p:cNvSpPr txBox="1"/>
          <p:nvPr/>
        </p:nvSpPr>
        <p:spPr>
          <a:xfrm>
            <a:off x="2339975" y="45085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9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29" name="文本框 192528"/>
          <p:cNvSpPr txBox="1"/>
          <p:nvPr/>
        </p:nvSpPr>
        <p:spPr>
          <a:xfrm>
            <a:off x="5795963" y="4508500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-9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30" name="文本框 192529"/>
          <p:cNvSpPr txBox="1"/>
          <p:nvPr/>
        </p:nvSpPr>
        <p:spPr>
          <a:xfrm>
            <a:off x="2411413" y="5229225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-8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2531" name="文本框 192530"/>
          <p:cNvSpPr txBox="1"/>
          <p:nvPr/>
        </p:nvSpPr>
        <p:spPr>
          <a:xfrm>
            <a:off x="5219700" y="5229225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-8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251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4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2518">
                                            <p:txEl>
                                              <p:charRg st="4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59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2518">
                                            <p:txEl>
                                              <p:charRg st="59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90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2518">
                                            <p:txEl>
                                              <p:charRg st="90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104" end="1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2518">
                                            <p:txEl>
                                              <p:charRg st="104" end="1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146" end="1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>
                                            <p:txEl>
                                              <p:charRg st="146" end="1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2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2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2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2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2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2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20" grpId="0"/>
      <p:bldP spid="192521" grpId="0"/>
      <p:bldP spid="192522" grpId="0"/>
      <p:bldP spid="192523" grpId="0"/>
      <p:bldP spid="192524" grpId="0"/>
      <p:bldP spid="192525" grpId="0"/>
      <p:bldP spid="192526" grpId="0"/>
      <p:bldP spid="192527" grpId="0"/>
      <p:bldP spid="192528" grpId="0"/>
      <p:bldP spid="192529" grpId="0"/>
      <p:bldP spid="192530" grpId="0"/>
      <p:bldP spid="1925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8088" name="对象 128087"/>
          <p:cNvGraphicFramePr/>
          <p:nvPr/>
        </p:nvGraphicFramePr>
        <p:xfrm>
          <a:off x="2124075" y="5045075"/>
          <a:ext cx="2160588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635000" imgH="228600" progId="Equation.DSMT4">
                  <p:embed/>
                </p:oleObj>
              </mc:Choice>
              <mc:Fallback>
                <p:oleObj name="" r:id="rId1" imgW="635000" imgH="2286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24075" y="5045075"/>
                        <a:ext cx="2160588" cy="779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87" name="对象 128086"/>
          <p:cNvGraphicFramePr/>
          <p:nvPr/>
        </p:nvGraphicFramePr>
        <p:xfrm>
          <a:off x="2114550" y="4108450"/>
          <a:ext cx="476250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308100" imgH="228600" progId="Equation.DSMT4">
                  <p:embed/>
                </p:oleObj>
              </mc:Choice>
              <mc:Fallback>
                <p:oleObj name="" r:id="rId3" imgW="1308100" imgH="2286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14550" y="4108450"/>
                        <a:ext cx="4762500" cy="835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83" name="对象 128082"/>
          <p:cNvGraphicFramePr/>
          <p:nvPr/>
        </p:nvGraphicFramePr>
        <p:xfrm>
          <a:off x="6083300" y="2205038"/>
          <a:ext cx="1992313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685800" imgH="228600" progId="Equation.DSMT4">
                  <p:embed/>
                </p:oleObj>
              </mc:Choice>
              <mc:Fallback>
                <p:oleObj name="" r:id="rId5" imgW="685800" imgH="228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83300" y="2205038"/>
                        <a:ext cx="1992313" cy="661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82" name="对象 128081"/>
          <p:cNvGraphicFramePr/>
          <p:nvPr/>
        </p:nvGraphicFramePr>
        <p:xfrm>
          <a:off x="4129088" y="2133600"/>
          <a:ext cx="2027237" cy="661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7" imgW="698500" imgH="228600" progId="Equation.DSMT4">
                  <p:embed/>
                </p:oleObj>
              </mc:Choice>
              <mc:Fallback>
                <p:oleObj name="" r:id="rId7" imgW="698500" imgH="2286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129088" y="2133600"/>
                        <a:ext cx="2027237" cy="661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8046" name="文本框 128045"/>
          <p:cNvSpPr txBox="1"/>
          <p:nvPr/>
        </p:nvSpPr>
        <p:spPr>
          <a:xfrm>
            <a:off x="468313" y="1412875"/>
            <a:ext cx="8280400" cy="519113"/>
          </a:xfrm>
          <a:prstGeom prst="rect">
            <a:avLst/>
          </a:prstGeom>
          <a:noFill/>
          <a:ln w="9525">
            <a:noFill/>
          </a:ln>
          <a:effectLst>
            <a:outerShdw dist="99190" dir="7788334" algn="ctr" rotWithShape="0">
              <a:srgbClr val="000080"/>
            </a:outerShdw>
          </a:effectLst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8047" name="文本框 128046"/>
          <p:cNvSpPr txBox="1"/>
          <p:nvPr/>
        </p:nvSpPr>
        <p:spPr>
          <a:xfrm>
            <a:off x="323850" y="1412875"/>
            <a:ext cx="8208963" cy="641350"/>
          </a:xfrm>
          <a:prstGeom prst="rect">
            <a:avLst/>
          </a:prstGeom>
          <a:noFill/>
          <a:ln w="9525">
            <a:noFill/>
          </a:ln>
          <a:effectLst>
            <a:outerShdw dist="99190" dir="7788334" algn="ctr" rotWithShape="0">
              <a:srgbClr val="000080"/>
            </a:outerShdw>
          </a:effectLst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8048" name="文本框 128047"/>
          <p:cNvSpPr txBox="1"/>
          <p:nvPr/>
        </p:nvSpPr>
        <p:spPr>
          <a:xfrm>
            <a:off x="360363" y="1268413"/>
            <a:ext cx="86042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根据       意义和同底数幂的乘法法则填空：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28049" name="对象 128048"/>
          <p:cNvGraphicFramePr/>
          <p:nvPr/>
        </p:nvGraphicFramePr>
        <p:xfrm>
          <a:off x="250825" y="2205038"/>
          <a:ext cx="19192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9" imgW="660400" imgH="228600" progId="Equation.DSMT4">
                  <p:embed/>
                </p:oleObj>
              </mc:Choice>
              <mc:Fallback>
                <p:oleObj name="" r:id="rId9" imgW="660400" imgH="2286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0825" y="2205038"/>
                        <a:ext cx="1919288" cy="663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50" name="对象 128049"/>
          <p:cNvGraphicFramePr/>
          <p:nvPr/>
        </p:nvGraphicFramePr>
        <p:xfrm>
          <a:off x="323850" y="3389313"/>
          <a:ext cx="1711325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1" imgW="622300" imgH="228600" progId="Equation.DSMT4">
                  <p:embed/>
                </p:oleObj>
              </mc:Choice>
              <mc:Fallback>
                <p:oleObj name="" r:id="rId11" imgW="622300" imgH="228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3850" y="3389313"/>
                        <a:ext cx="1711325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8084" name="组合 128083"/>
          <p:cNvGrpSpPr/>
          <p:nvPr/>
        </p:nvGrpSpPr>
        <p:grpSpPr>
          <a:xfrm>
            <a:off x="5003800" y="2133600"/>
            <a:ext cx="1150938" cy="519113"/>
            <a:chOff x="3152" y="1344"/>
            <a:chExt cx="725" cy="327"/>
          </a:xfrm>
        </p:grpSpPr>
        <p:sp>
          <p:nvSpPr>
            <p:cNvPr id="128052" name="文本框 128051"/>
            <p:cNvSpPr txBox="1"/>
            <p:nvPr/>
          </p:nvSpPr>
          <p:spPr>
            <a:xfrm>
              <a:off x="3560" y="1344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53" name="文本框 128052"/>
            <p:cNvSpPr txBox="1"/>
            <p:nvPr/>
          </p:nvSpPr>
          <p:spPr>
            <a:xfrm>
              <a:off x="3152" y="1344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8085" name="组合 128084"/>
          <p:cNvGrpSpPr/>
          <p:nvPr/>
        </p:nvGrpSpPr>
        <p:grpSpPr>
          <a:xfrm>
            <a:off x="6958013" y="2205038"/>
            <a:ext cx="1141412" cy="519112"/>
            <a:chOff x="4383" y="1389"/>
            <a:chExt cx="719" cy="327"/>
          </a:xfrm>
        </p:grpSpPr>
        <p:sp>
          <p:nvSpPr>
            <p:cNvPr id="128051" name="文本框 128050"/>
            <p:cNvSpPr txBox="1"/>
            <p:nvPr/>
          </p:nvSpPr>
          <p:spPr>
            <a:xfrm>
              <a:off x="4383" y="1389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54" name="文本框 128053"/>
            <p:cNvSpPr txBox="1"/>
            <p:nvPr/>
          </p:nvSpPr>
          <p:spPr>
            <a:xfrm>
              <a:off x="4785" y="1389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8094" name="组合 128093"/>
          <p:cNvGrpSpPr/>
          <p:nvPr/>
        </p:nvGrpSpPr>
        <p:grpSpPr>
          <a:xfrm>
            <a:off x="2986088" y="5116513"/>
            <a:ext cx="1225550" cy="519112"/>
            <a:chOff x="1881" y="3702"/>
            <a:chExt cx="772" cy="327"/>
          </a:xfrm>
        </p:grpSpPr>
        <p:sp>
          <p:nvSpPr>
            <p:cNvPr id="128065" name="文本框 128064"/>
            <p:cNvSpPr txBox="1"/>
            <p:nvPr/>
          </p:nvSpPr>
          <p:spPr>
            <a:xfrm>
              <a:off x="1881" y="3702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66" name="文本框 128065"/>
            <p:cNvSpPr txBox="1"/>
            <p:nvPr/>
          </p:nvSpPr>
          <p:spPr>
            <a:xfrm>
              <a:off x="2336" y="3702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128081" name="对象 128080"/>
          <p:cNvGraphicFramePr/>
          <p:nvPr/>
        </p:nvGraphicFramePr>
        <p:xfrm>
          <a:off x="2146300" y="2205038"/>
          <a:ext cx="1992313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3" imgW="685165" imgH="203200" progId="Equation.DSMT4">
                  <p:embed/>
                </p:oleObj>
              </mc:Choice>
              <mc:Fallback>
                <p:oleObj name="" r:id="rId13" imgW="685165" imgH="2032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46300" y="2205038"/>
                        <a:ext cx="1992313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86" name="对象 128085"/>
          <p:cNvGraphicFramePr/>
          <p:nvPr/>
        </p:nvGraphicFramePr>
        <p:xfrm>
          <a:off x="2124075" y="3357563"/>
          <a:ext cx="44640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5" imgW="1370330" imgH="203200" progId="Equation.DSMT4">
                  <p:embed/>
                </p:oleObj>
              </mc:Choice>
              <mc:Fallback>
                <p:oleObj name="" r:id="rId15" imgW="1370330" imgH="2032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124075" y="3357563"/>
                        <a:ext cx="4464050" cy="663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8093" name="组合 128092"/>
          <p:cNvGrpSpPr/>
          <p:nvPr/>
        </p:nvGrpSpPr>
        <p:grpSpPr>
          <a:xfrm>
            <a:off x="3060700" y="4181475"/>
            <a:ext cx="3743325" cy="519113"/>
            <a:chOff x="1928" y="3113"/>
            <a:chExt cx="2358" cy="327"/>
          </a:xfrm>
        </p:grpSpPr>
        <p:sp>
          <p:nvSpPr>
            <p:cNvPr id="128060" name="文本框 128059"/>
            <p:cNvSpPr txBox="1"/>
            <p:nvPr/>
          </p:nvSpPr>
          <p:spPr>
            <a:xfrm>
              <a:off x="1928" y="3113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89" name="文本框 128088"/>
            <p:cNvSpPr txBox="1"/>
            <p:nvPr/>
          </p:nvSpPr>
          <p:spPr>
            <a:xfrm>
              <a:off x="2426" y="3113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90" name="文本框 128089"/>
            <p:cNvSpPr txBox="1"/>
            <p:nvPr/>
          </p:nvSpPr>
          <p:spPr>
            <a:xfrm>
              <a:off x="2926" y="3113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91" name="文本框 128090"/>
            <p:cNvSpPr txBox="1"/>
            <p:nvPr/>
          </p:nvSpPr>
          <p:spPr>
            <a:xfrm>
              <a:off x="3470" y="3113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8092" name="文本框 128091"/>
            <p:cNvSpPr txBox="1"/>
            <p:nvPr/>
          </p:nvSpPr>
          <p:spPr>
            <a:xfrm>
              <a:off x="3969" y="3113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8096" name="文本框 128095"/>
          <p:cNvSpPr txBox="1"/>
          <p:nvPr/>
        </p:nvSpPr>
        <p:spPr>
          <a:xfrm>
            <a:off x="1143000" y="121920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乘方</a:t>
            </a:r>
            <a:endParaRPr lang="zh-CN" altLang="en-US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97" name="直接连接符 128096"/>
          <p:cNvSpPr/>
          <p:nvPr/>
        </p:nvSpPr>
        <p:spPr>
          <a:xfrm flipV="1">
            <a:off x="1828800" y="838200"/>
            <a:ext cx="1066800" cy="60960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8098" name="文本框 128097"/>
          <p:cNvSpPr txBox="1"/>
          <p:nvPr/>
        </p:nvSpPr>
        <p:spPr>
          <a:xfrm>
            <a:off x="2895600" y="533400"/>
            <a:ext cx="533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求几个相同因数的积的运算</a:t>
            </a:r>
            <a:endParaRPr lang="zh-CN" altLang="en-US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99" name="矩形 128098"/>
          <p:cNvSpPr/>
          <p:nvPr/>
        </p:nvSpPr>
        <p:spPr>
          <a:xfrm>
            <a:off x="250825" y="188913"/>
            <a:ext cx="1828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normAutofit/>
          </a:bodyPr>
          <a:p>
            <a:pPr algn="ctr"/>
            <a:r>
              <a:rPr lang="zh-CN" altLang="en-US" sz="3600" b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自主探究</a:t>
            </a:r>
            <a:endParaRPr lang="zh-CN" altLang="en-US" sz="3600" b="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8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8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8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8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8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8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8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8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8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8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8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8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28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28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28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8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28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48" grpId="0"/>
      <p:bldP spid="128096" grpId="0"/>
      <p:bldP spid="128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600" name="矩形 11059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0628" name="文本框 110627"/>
          <p:cNvSpPr txBox="1"/>
          <p:nvPr/>
        </p:nvSpPr>
        <p:spPr>
          <a:xfrm>
            <a:off x="468313" y="1412875"/>
            <a:ext cx="8280400" cy="519113"/>
          </a:xfrm>
          <a:prstGeom prst="rect">
            <a:avLst/>
          </a:prstGeom>
          <a:noFill/>
          <a:ln w="9525">
            <a:noFill/>
          </a:ln>
          <a:effectLst>
            <a:outerShdw dist="99190" dir="7788334" algn="ctr" rotWithShape="0">
              <a:srgbClr val="000080"/>
            </a:outerShdw>
          </a:effectLst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10664" name="组合 110663"/>
          <p:cNvGrpSpPr/>
          <p:nvPr/>
        </p:nvGrpSpPr>
        <p:grpSpPr>
          <a:xfrm>
            <a:off x="323850" y="188913"/>
            <a:ext cx="3816350" cy="1079500"/>
            <a:chOff x="204" y="119"/>
            <a:chExt cx="2404" cy="680"/>
          </a:xfrm>
        </p:grpSpPr>
        <p:pic>
          <p:nvPicPr>
            <p:cNvPr id="110650" name="图片 110649" descr="5128653210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04" y="119"/>
              <a:ext cx="68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0651" name="文本框 110650"/>
            <p:cNvSpPr txBox="1"/>
            <p:nvPr/>
          </p:nvSpPr>
          <p:spPr>
            <a:xfrm>
              <a:off x="930" y="210"/>
              <a:ext cx="1678" cy="480"/>
            </a:xfrm>
            <a:prstGeom prst="rect">
              <a:avLst/>
            </a:prstGeom>
            <a:noFill/>
            <a:ln w="9525">
              <a:noFill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4400" dirty="0">
                  <a:solidFill>
                    <a:srgbClr val="FF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猜一猜：</a:t>
              </a:r>
              <a:endPara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隶书" panose="02010800040101010101" pitchFamily="2" charset="-122"/>
              </a:endParaRPr>
            </a:p>
          </p:txBody>
        </p:sp>
      </p:grpSp>
      <p:graphicFrame>
        <p:nvGraphicFramePr>
          <p:cNvPr id="110665" name="对象 110664"/>
          <p:cNvGraphicFramePr/>
          <p:nvPr/>
        </p:nvGraphicFramePr>
        <p:xfrm>
          <a:off x="2667000" y="4343400"/>
          <a:ext cx="3457575" cy="92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2" imgW="850265" imgH="228600" progId="Equation.DSMT4">
                  <p:embed/>
                </p:oleObj>
              </mc:Choice>
              <mc:Fallback>
                <p:oleObj name="" r:id="rId2" imgW="850265" imgH="2286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67000" y="4343400"/>
                        <a:ext cx="3457575" cy="928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66" name="对象 110665"/>
          <p:cNvGraphicFramePr/>
          <p:nvPr/>
        </p:nvGraphicFramePr>
        <p:xfrm>
          <a:off x="2667000" y="2743200"/>
          <a:ext cx="2895600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4" imgW="812165" imgH="228600" progId="Equation.DSMT4">
                  <p:embed/>
                </p:oleObj>
              </mc:Choice>
              <mc:Fallback>
                <p:oleObj name="" r:id="rId4" imgW="812165" imgH="2286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67000" y="2743200"/>
                        <a:ext cx="2895600" cy="814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67" name="对象 110666"/>
          <p:cNvGraphicFramePr/>
          <p:nvPr/>
        </p:nvGraphicFramePr>
        <p:xfrm>
          <a:off x="2667000" y="1295400"/>
          <a:ext cx="3529013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6" imgW="989965" imgH="228600" progId="Equation.DSMT4">
                  <p:embed/>
                </p:oleObj>
              </mc:Choice>
              <mc:Fallback>
                <p:oleObj name="" r:id="rId6" imgW="989965" imgH="2286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67000" y="1295400"/>
                        <a:ext cx="3529013" cy="814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69" name="对象 110668"/>
          <p:cNvGraphicFramePr/>
          <p:nvPr/>
        </p:nvGraphicFramePr>
        <p:xfrm>
          <a:off x="5334000" y="1295400"/>
          <a:ext cx="547688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8" imgW="202565" imgH="177800" progId="Equation.DSMT4">
                  <p:embed/>
                </p:oleObj>
              </mc:Choice>
              <mc:Fallback>
                <p:oleObj name="" r:id="rId8" imgW="202565" imgH="1778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334000" y="1295400"/>
                        <a:ext cx="547688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70" name="对象 110669"/>
          <p:cNvGraphicFramePr/>
          <p:nvPr/>
        </p:nvGraphicFramePr>
        <p:xfrm>
          <a:off x="4800600" y="2819400"/>
          <a:ext cx="4984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0" imgW="190500" imgH="165100" progId="Equation.DSMT4">
                  <p:embed/>
                </p:oleObj>
              </mc:Choice>
              <mc:Fallback>
                <p:oleObj name="" r:id="rId10" imgW="190500" imgH="1651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00600" y="2819400"/>
                        <a:ext cx="498475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71" name="对象 110670"/>
          <p:cNvGraphicFramePr/>
          <p:nvPr/>
        </p:nvGraphicFramePr>
        <p:xfrm>
          <a:off x="5334000" y="4419600"/>
          <a:ext cx="503238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2" imgW="189865" imgH="177800" progId="Equation.DSMT4">
                  <p:embed/>
                </p:oleObj>
              </mc:Choice>
              <mc:Fallback>
                <p:oleObj name="" r:id="rId12" imgW="189865" imgH="1778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334000" y="4419600"/>
                        <a:ext cx="503238" cy="46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39266" name="对象 139265"/>
          <p:cNvGraphicFramePr/>
          <p:nvPr/>
        </p:nvGraphicFramePr>
        <p:xfrm>
          <a:off x="684213" y="1557338"/>
          <a:ext cx="2735262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609600" imgH="228600" progId="Equation.3">
                  <p:embed/>
                </p:oleObj>
              </mc:Choice>
              <mc:Fallback>
                <p:oleObj name="" r:id="rId1" imgW="609600" imgH="2286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4213" y="1557338"/>
                        <a:ext cx="2735262" cy="1174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9267" name="文本框 139266"/>
          <p:cNvSpPr txBox="1"/>
          <p:nvPr/>
        </p:nvSpPr>
        <p:spPr>
          <a:xfrm>
            <a:off x="4572000" y="1905000"/>
            <a:ext cx="51133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（其中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 ,  n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都是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正整数）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9268" name="文本框 139267"/>
          <p:cNvSpPr txBox="1"/>
          <p:nvPr/>
        </p:nvSpPr>
        <p:spPr>
          <a:xfrm>
            <a:off x="684213" y="188913"/>
            <a:ext cx="8362950" cy="12493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400" dirty="0">
                <a:solidFill>
                  <a:srgbClr val="339933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猜想探索</a:t>
            </a:r>
            <a:endParaRPr lang="zh-CN" altLang="en-US" sz="4400" dirty="0">
              <a:solidFill>
                <a:srgbClr val="339933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对于任意底数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与任意正整数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结果又怎样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39271" name="对象 139270"/>
          <p:cNvGraphicFramePr/>
          <p:nvPr/>
        </p:nvGraphicFramePr>
        <p:xfrm>
          <a:off x="609600" y="2971800"/>
          <a:ext cx="71882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3" imgW="1445895" imgH="266065" progId="Equation.3">
                  <p:embed/>
                </p:oleObj>
              </mc:Choice>
              <mc:Fallback>
                <p:oleObj name="" r:id="rId3" imgW="1445895" imgH="266065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9600" y="2971800"/>
                        <a:ext cx="7188200" cy="1320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9272" name="对象 139271"/>
          <p:cNvGraphicFramePr/>
          <p:nvPr/>
        </p:nvGraphicFramePr>
        <p:xfrm>
          <a:off x="2286000" y="4267200"/>
          <a:ext cx="36576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5" imgW="735965" imgH="241300" progId="Equation.3">
                  <p:embed/>
                </p:oleObj>
              </mc:Choice>
              <mc:Fallback>
                <p:oleObj name="" r:id="rId5" imgW="735965" imgH="2413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86000" y="4267200"/>
                        <a:ext cx="3657600" cy="1270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9273" name="对象 139272"/>
          <p:cNvGraphicFramePr/>
          <p:nvPr/>
        </p:nvGraphicFramePr>
        <p:xfrm>
          <a:off x="2303463" y="5445125"/>
          <a:ext cx="2436812" cy="1166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7" imgW="419100" imgH="241300" progId="Equation.3">
                  <p:embed/>
                </p:oleObj>
              </mc:Choice>
              <mc:Fallback>
                <p:oleObj name="" r:id="rId7" imgW="419100" imgH="2413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03463" y="5445125"/>
                        <a:ext cx="2436812" cy="11668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9274" name="左大括号 139273"/>
          <p:cNvSpPr/>
          <p:nvPr/>
        </p:nvSpPr>
        <p:spPr>
          <a:xfrm rot="5400000">
            <a:off x="4381500" y="3543300"/>
            <a:ext cx="228600" cy="1981200"/>
          </a:xfrm>
          <a:prstGeom prst="leftBrace">
            <a:avLst>
              <a:gd name="adj1" fmla="val 722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9275" name="左大括号 139274"/>
          <p:cNvSpPr/>
          <p:nvPr/>
        </p:nvSpPr>
        <p:spPr>
          <a:xfrm rot="-16263087">
            <a:off x="5410200" y="1219200"/>
            <a:ext cx="304800" cy="3810000"/>
          </a:xfrm>
          <a:prstGeom prst="leftBrace">
            <a:avLst>
              <a:gd name="adj1" fmla="val 1041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9276" name="文本框 139275"/>
          <p:cNvSpPr txBox="1"/>
          <p:nvPr/>
        </p:nvSpPr>
        <p:spPr>
          <a:xfrm>
            <a:off x="5181600" y="2438400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个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77" name="文本框 139276"/>
          <p:cNvSpPr txBox="1"/>
          <p:nvPr/>
        </p:nvSpPr>
        <p:spPr>
          <a:xfrm>
            <a:off x="4114800" y="396240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个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39281" name="对象 139280"/>
          <p:cNvGraphicFramePr/>
          <p:nvPr/>
        </p:nvGraphicFramePr>
        <p:xfrm>
          <a:off x="2268538" y="1341438"/>
          <a:ext cx="2436812" cy="1166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9" imgW="419100" imgH="241300" progId="Equation.3">
                  <p:embed/>
                </p:oleObj>
              </mc:Choice>
              <mc:Fallback>
                <p:oleObj name="" r:id="rId9" imgW="419100" imgH="2413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268538" y="1341438"/>
                        <a:ext cx="2436812" cy="11668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9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9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9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9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>
                                            <p:txEl>
                                              <p:charRg st="5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9268">
                                            <p:txEl>
                                              <p:charRg st="5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9268">
                                            <p:txEl>
                                              <p:charRg st="5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9268">
                                            <p:txEl>
                                              <p:charRg st="5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9268">
                                            <p:txEl>
                                              <p:charRg st="5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/>
      <p:bldP spid="139276" grpId="0"/>
      <p:bldP spid="1392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67" name="文本框 143366"/>
          <p:cNvSpPr txBox="1"/>
          <p:nvPr/>
        </p:nvSpPr>
        <p:spPr>
          <a:xfrm>
            <a:off x="2895600" y="4800600"/>
            <a:ext cx="5997575" cy="519113"/>
          </a:xfrm>
          <a:prstGeom prst="rect">
            <a:avLst/>
          </a:prstGeom>
          <a:gradFill rotWithShape="1">
            <a:gsLst>
              <a:gs pos="0">
                <a:srgbClr val="CCFFCC">
                  <a:gamma/>
                  <a:shade val="60000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0000"/>
                  <a:invGamma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幂的乘方，底数</a:t>
            </a: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____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，指数</a:t>
            </a: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_____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。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43368" name="组合 143367"/>
          <p:cNvGrpSpPr/>
          <p:nvPr/>
        </p:nvGrpSpPr>
        <p:grpSpPr>
          <a:xfrm>
            <a:off x="1447800" y="3657600"/>
            <a:ext cx="5334000" cy="1082675"/>
            <a:chOff x="2245" y="2659"/>
            <a:chExt cx="1088" cy="682"/>
          </a:xfrm>
        </p:grpSpPr>
        <p:sp>
          <p:nvSpPr>
            <p:cNvPr id="143369" name="文本框 143368"/>
            <p:cNvSpPr txBox="1"/>
            <p:nvPr/>
          </p:nvSpPr>
          <p:spPr>
            <a:xfrm>
              <a:off x="2245" y="2976"/>
              <a:ext cx="108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底数不变</a:t>
              </a:r>
              <a:endPara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grpSp>
          <p:nvGrpSpPr>
            <p:cNvPr id="143370" name="组合 143369"/>
            <p:cNvGrpSpPr/>
            <p:nvPr/>
          </p:nvGrpSpPr>
          <p:grpSpPr>
            <a:xfrm>
              <a:off x="2336" y="2659"/>
              <a:ext cx="862" cy="181"/>
              <a:chOff x="2336" y="2659"/>
              <a:chExt cx="862" cy="181"/>
            </a:xfrm>
          </p:grpSpPr>
          <p:sp>
            <p:nvSpPr>
              <p:cNvPr id="143371" name="直接连接符 143370"/>
              <p:cNvSpPr/>
              <p:nvPr/>
            </p:nvSpPr>
            <p:spPr>
              <a:xfrm>
                <a:off x="2336" y="2659"/>
                <a:ext cx="0" cy="18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72" name="直接连接符 143371"/>
              <p:cNvSpPr/>
              <p:nvPr/>
            </p:nvSpPr>
            <p:spPr>
              <a:xfrm>
                <a:off x="2699" y="2659"/>
                <a:ext cx="0" cy="18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73" name="直接连接符 143372"/>
              <p:cNvSpPr/>
              <p:nvPr/>
            </p:nvSpPr>
            <p:spPr>
              <a:xfrm>
                <a:off x="2336" y="2840"/>
                <a:ext cx="86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74" name="直接连接符 143373"/>
              <p:cNvSpPr/>
              <p:nvPr/>
            </p:nvSpPr>
            <p:spPr>
              <a:xfrm>
                <a:off x="3198" y="2659"/>
                <a:ext cx="0" cy="18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43375" name="组合 143374"/>
          <p:cNvGrpSpPr/>
          <p:nvPr/>
        </p:nvGrpSpPr>
        <p:grpSpPr>
          <a:xfrm>
            <a:off x="1752600" y="1524000"/>
            <a:ext cx="4724400" cy="1066800"/>
            <a:chOff x="2336" y="1616"/>
            <a:chExt cx="1088" cy="725"/>
          </a:xfrm>
        </p:grpSpPr>
        <p:sp>
          <p:nvSpPr>
            <p:cNvPr id="143376" name="文本框 143375"/>
            <p:cNvSpPr txBox="1"/>
            <p:nvPr/>
          </p:nvSpPr>
          <p:spPr>
            <a:xfrm>
              <a:off x="2336" y="1616"/>
              <a:ext cx="1088" cy="39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指数相乘              </a:t>
              </a:r>
              <a:endParaRPr lang="zh-CN" altLang="en-US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grpSp>
          <p:nvGrpSpPr>
            <p:cNvPr id="143377" name="组合 143376"/>
            <p:cNvGrpSpPr/>
            <p:nvPr/>
          </p:nvGrpSpPr>
          <p:grpSpPr>
            <a:xfrm>
              <a:off x="2472" y="2024"/>
              <a:ext cx="907" cy="317"/>
              <a:chOff x="2472" y="2024"/>
              <a:chExt cx="907" cy="317"/>
            </a:xfrm>
          </p:grpSpPr>
          <p:sp>
            <p:nvSpPr>
              <p:cNvPr id="143378" name="直接连接符 143377"/>
              <p:cNvSpPr/>
              <p:nvPr/>
            </p:nvSpPr>
            <p:spPr>
              <a:xfrm>
                <a:off x="2472" y="2024"/>
                <a:ext cx="0" cy="31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79" name="直接连接符 143378"/>
              <p:cNvSpPr/>
              <p:nvPr/>
            </p:nvSpPr>
            <p:spPr>
              <a:xfrm>
                <a:off x="2472" y="2024"/>
                <a:ext cx="907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80" name="直接连接符 143379"/>
              <p:cNvSpPr/>
              <p:nvPr/>
            </p:nvSpPr>
            <p:spPr>
              <a:xfrm>
                <a:off x="3379" y="2024"/>
                <a:ext cx="0" cy="31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81" name="直接连接符 143380"/>
              <p:cNvSpPr/>
              <p:nvPr/>
            </p:nvSpPr>
            <p:spPr>
              <a:xfrm>
                <a:off x="2835" y="2024"/>
                <a:ext cx="0" cy="31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43383" name="文本框 143382"/>
          <p:cNvSpPr txBox="1"/>
          <p:nvPr/>
        </p:nvSpPr>
        <p:spPr>
          <a:xfrm>
            <a:off x="1219200" y="838200"/>
            <a:ext cx="7164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339933"/>
                </a:solidFill>
                <a:latin typeface="Tahoma" panose="020B0604030504040204" pitchFamily="34" charset="0"/>
                <a:ea typeface="楷体_GB2312" pitchFamily="49" charset="-122"/>
              </a:rPr>
              <a:t>下式从左边到右边是怎样变化的？</a:t>
            </a:r>
            <a:endParaRPr lang="zh-CN" altLang="en-US" sz="3600" dirty="0">
              <a:solidFill>
                <a:srgbClr val="339933"/>
              </a:solidFill>
              <a:latin typeface="Tahoma" panose="020B0604030504040204" pitchFamily="34" charset="0"/>
              <a:ea typeface="楷体_GB2312" pitchFamily="49" charset="-122"/>
            </a:endParaRPr>
          </a:p>
        </p:txBody>
      </p:sp>
      <p:graphicFrame>
        <p:nvGraphicFramePr>
          <p:cNvPr id="143384" name="对象 143383"/>
          <p:cNvGraphicFramePr/>
          <p:nvPr/>
        </p:nvGraphicFramePr>
        <p:xfrm>
          <a:off x="914400" y="2514600"/>
          <a:ext cx="70104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736600" imgH="228600" progId="Equation.3">
                  <p:embed/>
                </p:oleObj>
              </mc:Choice>
              <mc:Fallback>
                <p:oleObj name="" r:id="rId1" imgW="736600" imgH="2286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14400" y="2514600"/>
                        <a:ext cx="7010400" cy="129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85" name="文本框 143384"/>
          <p:cNvSpPr txBox="1"/>
          <p:nvPr/>
        </p:nvSpPr>
        <p:spPr>
          <a:xfrm>
            <a:off x="457200" y="4953000"/>
            <a:ext cx="289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86" name="文本框 143385"/>
          <p:cNvSpPr txBox="1"/>
          <p:nvPr/>
        </p:nvSpPr>
        <p:spPr>
          <a:xfrm>
            <a:off x="228600" y="4724400"/>
            <a:ext cx="2667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幂的乘方法则</a:t>
            </a:r>
            <a:endParaRPr lang="zh-CN" altLang="en-US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43387" name="矩形 143386"/>
          <p:cNvSpPr/>
          <p:nvPr/>
        </p:nvSpPr>
        <p:spPr>
          <a:xfrm>
            <a:off x="533400" y="228600"/>
            <a:ext cx="16002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b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43388" name="组合 143387"/>
          <p:cNvGrpSpPr/>
          <p:nvPr/>
        </p:nvGrpSpPr>
        <p:grpSpPr>
          <a:xfrm>
            <a:off x="1600200" y="5410200"/>
            <a:ext cx="5957888" cy="928688"/>
            <a:chOff x="612" y="1298"/>
            <a:chExt cx="3753" cy="585"/>
          </a:xfrm>
        </p:grpSpPr>
        <p:graphicFrame>
          <p:nvGraphicFramePr>
            <p:cNvPr id="143389" name="对象 143388"/>
            <p:cNvGraphicFramePr/>
            <p:nvPr/>
          </p:nvGraphicFramePr>
          <p:xfrm>
            <a:off x="612" y="1298"/>
            <a:ext cx="1952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3" imgW="761365" imgH="228600" progId="Equation.DSMT4">
                    <p:embed/>
                  </p:oleObj>
                </mc:Choice>
                <mc:Fallback>
                  <p:oleObj name="" r:id="rId3" imgW="761365" imgH="228600" progId="Equation.DSMT4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12" y="1298"/>
                          <a:ext cx="1952" cy="5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3390" name="对象 143389"/>
            <p:cNvGraphicFramePr/>
            <p:nvPr/>
          </p:nvGraphicFramePr>
          <p:xfrm>
            <a:off x="2562" y="1434"/>
            <a:ext cx="1803" cy="3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5" imgW="1014730" imgH="215900" progId="Equation.DSMT4">
                    <p:embed/>
                  </p:oleObj>
                </mc:Choice>
                <mc:Fallback>
                  <p:oleObj name="" r:id="rId5" imgW="1014730" imgH="215900" progId="Equation.DSMT4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562" y="1434"/>
                          <a:ext cx="1803" cy="38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3392" name="文本框 143391"/>
          <p:cNvSpPr txBox="1"/>
          <p:nvPr/>
        </p:nvSpPr>
        <p:spPr>
          <a:xfrm>
            <a:off x="5364163" y="4652963"/>
            <a:ext cx="1295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不变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393" name="文本框 143392"/>
          <p:cNvSpPr txBox="1"/>
          <p:nvPr/>
        </p:nvSpPr>
        <p:spPr>
          <a:xfrm>
            <a:off x="7380288" y="4652963"/>
            <a:ext cx="1295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相乘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7" grpId="0" animBg="1"/>
      <p:bldP spid="143386" grpId="0"/>
      <p:bldP spid="143392" grpId="0"/>
      <p:bldP spid="1433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1794" name="组合 161793"/>
          <p:cNvGrpSpPr/>
          <p:nvPr/>
        </p:nvGrpSpPr>
        <p:grpSpPr>
          <a:xfrm>
            <a:off x="3352800" y="533400"/>
            <a:ext cx="5791200" cy="5867400"/>
            <a:chOff x="2112" y="336"/>
            <a:chExt cx="3648" cy="3696"/>
          </a:xfrm>
        </p:grpSpPr>
        <p:sp>
          <p:nvSpPr>
            <p:cNvPr id="161795" name="文本框 161794"/>
            <p:cNvSpPr txBox="1"/>
            <p:nvPr/>
          </p:nvSpPr>
          <p:spPr>
            <a:xfrm>
              <a:off x="2544" y="1056"/>
              <a:ext cx="2980" cy="23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800" b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想一</a:t>
              </a:r>
              <a:r>
                <a:rPr lang="zh-CN" altLang="en-US" sz="4800" b="0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想</a:t>
              </a:r>
              <a:r>
                <a:rPr lang="zh-CN" altLang="en-US" sz="4000" b="0" dirty="0">
                  <a:latin typeface="黑体" panose="02010609060101010101" pitchFamily="2" charset="-122"/>
                  <a:ea typeface="黑体" panose="02010609060101010101" pitchFamily="2" charset="-122"/>
                </a:rPr>
                <a:t>：</a:t>
              </a:r>
              <a:r>
                <a:rPr lang="zh-CN" altLang="en-US" sz="4800" b="0" u="sng" dirty="0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同底数幂的乘法法则</a:t>
              </a:r>
              <a:r>
                <a:rPr lang="zh-CN" altLang="en-US" sz="4800" b="0" dirty="0">
                  <a:latin typeface="黑体" panose="02010609060101010101" pitchFamily="2" charset="-122"/>
                  <a:ea typeface="黑体" panose="02010609060101010101" pitchFamily="2" charset="-122"/>
                </a:rPr>
                <a:t>与</a:t>
              </a:r>
              <a:r>
                <a:rPr lang="zh-CN" altLang="en-US" sz="4800" b="0" u="sng" dirty="0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幂的乘方法则</a:t>
              </a:r>
              <a:r>
                <a:rPr lang="zh-CN" altLang="en-US" sz="4800" b="0" dirty="0">
                  <a:latin typeface="黑体" panose="02010609060101010101" pitchFamily="2" charset="-122"/>
                  <a:ea typeface="黑体" panose="02010609060101010101" pitchFamily="2" charset="-122"/>
                </a:rPr>
                <a:t>有什么</a:t>
              </a:r>
              <a:r>
                <a:rPr lang="zh-CN" altLang="en-US" sz="4800" b="0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相同点</a:t>
              </a:r>
              <a:r>
                <a:rPr lang="zh-CN" altLang="en-US" sz="4800" b="0" dirty="0">
                  <a:latin typeface="黑体" panose="02010609060101010101" pitchFamily="2" charset="-122"/>
                  <a:ea typeface="黑体" panose="02010609060101010101" pitchFamily="2" charset="-122"/>
                </a:rPr>
                <a:t>和</a:t>
              </a:r>
              <a:r>
                <a:rPr lang="zh-CN" altLang="en-US" sz="4800" b="0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不同点</a:t>
              </a:r>
              <a:r>
                <a:rPr lang="zh-CN" altLang="en-US" sz="4800" b="0" dirty="0">
                  <a:latin typeface="黑体" panose="02010609060101010101" pitchFamily="2" charset="-122"/>
                  <a:ea typeface="黑体" panose="02010609060101010101" pitchFamily="2" charset="-122"/>
                </a:rPr>
                <a:t>？</a:t>
              </a:r>
              <a:endParaRPr lang="zh-CN" altLang="en-US" sz="4800" b="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1796" name="云形标注 161795"/>
            <p:cNvSpPr/>
            <p:nvPr/>
          </p:nvSpPr>
          <p:spPr>
            <a:xfrm>
              <a:off x="2112" y="336"/>
              <a:ext cx="3648" cy="3696"/>
            </a:xfrm>
            <a:prstGeom prst="cloudCallout">
              <a:avLst>
                <a:gd name="adj1" fmla="val -63403"/>
                <a:gd name="adj2" fmla="val -16259"/>
              </a:avLst>
            </a:prstGeom>
            <a:noFill/>
            <a:ln w="10160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/>
              <a:endParaRPr sz="2400" b="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61797" name="图片 161796" descr="PE01562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2170113" cy="228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椭圆 148481"/>
          <p:cNvSpPr/>
          <p:nvPr/>
        </p:nvSpPr>
        <p:spPr>
          <a:xfrm>
            <a:off x="0" y="457200"/>
            <a:ext cx="6019800" cy="46482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b="0" dirty="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8483" name="椭圆 148482"/>
          <p:cNvSpPr/>
          <p:nvPr/>
        </p:nvSpPr>
        <p:spPr>
          <a:xfrm>
            <a:off x="3352800" y="1905000"/>
            <a:ext cx="5791200" cy="4953000"/>
          </a:xfrm>
          <a:prstGeom prst="ellipse">
            <a:avLst/>
          </a:prstGeom>
          <a:noFill/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8484" name="文本框 148483"/>
          <p:cNvSpPr txBox="1"/>
          <p:nvPr/>
        </p:nvSpPr>
        <p:spPr>
          <a:xfrm>
            <a:off x="3489325" y="32210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sz="24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8485" name="矩形 148484"/>
          <p:cNvSpPr/>
          <p:nvPr/>
        </p:nvSpPr>
        <p:spPr>
          <a:xfrm>
            <a:off x="3505200" y="2971800"/>
            <a:ext cx="21907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底数不变</a:t>
            </a:r>
            <a:endParaRPr lang="zh-CN" altLang="en-US" sz="6000" dirty="0">
              <a:solidFill>
                <a:srgbClr val="FF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8486" name="矩形 148485"/>
          <p:cNvSpPr/>
          <p:nvPr/>
        </p:nvSpPr>
        <p:spPr>
          <a:xfrm>
            <a:off x="5949950" y="2971800"/>
            <a:ext cx="2597150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800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指数相乘</a:t>
            </a:r>
            <a:endParaRPr lang="zh-CN" altLang="en-US" sz="6000" dirty="0">
              <a:solidFill>
                <a:srgbClr val="FF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8487" name="矩形 148486"/>
          <p:cNvSpPr/>
          <p:nvPr/>
        </p:nvSpPr>
        <p:spPr>
          <a:xfrm>
            <a:off x="685800" y="3352800"/>
            <a:ext cx="2597150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800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指数相加</a:t>
            </a:r>
            <a:endParaRPr lang="zh-CN" altLang="en-US" sz="6000" dirty="0">
              <a:solidFill>
                <a:srgbClr val="FF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48488" name="对象 148487"/>
          <p:cNvGraphicFramePr/>
          <p:nvPr/>
        </p:nvGraphicFramePr>
        <p:xfrm>
          <a:off x="3962400" y="4191000"/>
          <a:ext cx="4953000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736600" imgH="228600" progId="Equation.3">
                  <p:embed/>
                </p:oleObj>
              </mc:Choice>
              <mc:Fallback>
                <p:oleObj name="" r:id="rId1" imgW="736600" imgH="2286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33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962400" y="4191000"/>
                        <a:ext cx="4953000" cy="175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8489" name="对象 148488"/>
          <p:cNvGraphicFramePr/>
          <p:nvPr/>
        </p:nvGraphicFramePr>
        <p:xfrm>
          <a:off x="0" y="1773238"/>
          <a:ext cx="43434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3" imgW="888365" imgH="203200" progId="Equation.3">
                  <p:embed/>
                </p:oleObj>
              </mc:Choice>
              <mc:Fallback>
                <p:oleObj name="" r:id="rId3" imgW="888365" imgH="2032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33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0" y="1773238"/>
                        <a:ext cx="4343400" cy="1371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8490" name="矩形 148489"/>
          <p:cNvSpPr/>
          <p:nvPr/>
        </p:nvSpPr>
        <p:spPr>
          <a:xfrm>
            <a:off x="1371600" y="990600"/>
            <a:ext cx="32051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i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同底数幂相乘</a:t>
            </a:r>
            <a:endParaRPr lang="zh-CN" altLang="en-US" sz="4000" i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8491" name="矩形 148490"/>
          <p:cNvSpPr/>
          <p:nvPr/>
        </p:nvSpPr>
        <p:spPr>
          <a:xfrm>
            <a:off x="5105400" y="5613400"/>
            <a:ext cx="22225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i="1" dirty="0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幂的乘方</a:t>
            </a:r>
            <a:endParaRPr lang="zh-CN" altLang="en-US" sz="4000" i="1" dirty="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8492" name="文本框 148491"/>
          <p:cNvSpPr txBox="1"/>
          <p:nvPr/>
        </p:nvSpPr>
        <p:spPr>
          <a:xfrm>
            <a:off x="0" y="5105400"/>
            <a:ext cx="4038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latin typeface="Times New Roman" panose="02020603050405020304" pitchFamily="18" charset="0"/>
                <a:ea typeface="宋体" panose="02010600030101010101" pitchFamily="2" charset="-122"/>
              </a:rPr>
              <a:t>其中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 ,  n</a:t>
            </a:r>
            <a:r>
              <a:rPr lang="zh-CN" altLang="en-US" sz="4000" dirty="0">
                <a:latin typeface="Times New Roman" panose="02020603050405020304" pitchFamily="18" charset="0"/>
                <a:ea typeface="宋体" panose="02010600030101010101" pitchFamily="2" charset="-122"/>
              </a:rPr>
              <a:t>都是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正整数</a:t>
            </a:r>
            <a:endParaRPr lang="zh-CN" altLang="en-US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  <p:bldP spid="148486" grpId="0"/>
      <p:bldP spid="148487" grpId="0"/>
      <p:bldP spid="1484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0" name="文本框 165889"/>
          <p:cNvSpPr txBox="1"/>
          <p:nvPr/>
        </p:nvSpPr>
        <p:spPr>
          <a:xfrm>
            <a:off x="1692275" y="476250"/>
            <a:ext cx="76327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1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计算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(1)(10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5 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       (2)(a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(3)(a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        (4)-(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891" name="文本框 165890"/>
          <p:cNvSpPr txBox="1"/>
          <p:nvPr/>
        </p:nvSpPr>
        <p:spPr>
          <a:xfrm>
            <a:off x="1547813" y="2636838"/>
            <a:ext cx="55451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解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:  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(1)  (10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=10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3×5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=10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                                 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892" name="文本框 165891"/>
          <p:cNvSpPr txBox="1"/>
          <p:nvPr/>
        </p:nvSpPr>
        <p:spPr>
          <a:xfrm>
            <a:off x="1763713" y="3789363"/>
            <a:ext cx="61928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(2)  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4×2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893" name="文本框 165892"/>
          <p:cNvSpPr txBox="1"/>
          <p:nvPr/>
        </p:nvSpPr>
        <p:spPr>
          <a:xfrm>
            <a:off x="1763713" y="4292600"/>
            <a:ext cx="61928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(3)  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=a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m×2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2m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894" name="文本框 165893"/>
          <p:cNvSpPr txBox="1"/>
          <p:nvPr/>
        </p:nvSpPr>
        <p:spPr>
          <a:xfrm>
            <a:off x="1763713" y="4868863"/>
            <a:ext cx="67691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(4)  -(X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=-X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4×3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=-X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500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500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500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500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500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500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/>
      <p:bldP spid="165891" grpId="0"/>
      <p:bldP spid="165892" grpId="0"/>
      <p:bldP spid="165893" grpId="0"/>
      <p:bldP spid="1658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7939" name="文本占位符 167938"/>
          <p:cNvSpPr>
            <a:spLocks noGrp="1"/>
          </p:cNvSpPr>
          <p:nvPr>
            <p:ph type="body" idx="1"/>
          </p:nvPr>
        </p:nvSpPr>
        <p:spPr>
          <a:xfrm>
            <a:off x="468313" y="2133600"/>
            <a:ext cx="8229600" cy="2159000"/>
          </a:xfrm>
          <a:ln/>
        </p:spPr>
        <p:txBody>
          <a:bodyPr/>
          <a:p>
            <a:pPr>
              <a:buNone/>
            </a:pPr>
            <a:r>
              <a:rPr lang="zh-CN" altLang="en-US" sz="2800" dirty="0"/>
              <a:t>计算： </a:t>
            </a:r>
            <a:endParaRPr lang="zh-CN" altLang="en-US" sz="2800" dirty="0"/>
          </a:p>
          <a:p>
            <a:pPr>
              <a:buNone/>
            </a:pPr>
            <a:r>
              <a:rPr lang="en-US" altLang="zh-CN"/>
              <a:t>(1) (10</a:t>
            </a:r>
            <a:r>
              <a:rPr lang="en-US" altLang="zh-CN" baseline="30000"/>
              <a:t>3</a:t>
            </a:r>
            <a:r>
              <a:rPr lang="en-US" altLang="zh-CN"/>
              <a:t>)</a:t>
            </a:r>
            <a:r>
              <a:rPr lang="en-US" altLang="zh-CN" baseline="30000"/>
              <a:t>3</a:t>
            </a:r>
            <a:r>
              <a:rPr lang="en-US" altLang="zh-CN"/>
              <a:t>                (2)  (x</a:t>
            </a:r>
            <a:r>
              <a:rPr lang="en-US" altLang="zh-CN" baseline="30000"/>
              <a:t>3</a:t>
            </a:r>
            <a:r>
              <a:rPr lang="en-US" altLang="zh-CN"/>
              <a:t>)</a:t>
            </a:r>
            <a:r>
              <a:rPr lang="en-US" altLang="zh-CN" baseline="30000"/>
              <a:t>2</a:t>
            </a:r>
            <a:endParaRPr lang="en-US" altLang="zh-CN" baseline="30000"/>
          </a:p>
          <a:p>
            <a:pPr>
              <a:buNone/>
            </a:pPr>
            <a:r>
              <a:rPr lang="en-US" altLang="zh-CN"/>
              <a:t>(3) (a</a:t>
            </a:r>
            <a:r>
              <a:rPr lang="en-US" altLang="zh-CN" baseline="30000"/>
              <a:t>3</a:t>
            </a:r>
            <a:r>
              <a:rPr lang="en-US" altLang="zh-CN"/>
              <a:t>)</a:t>
            </a:r>
            <a:r>
              <a:rPr lang="en-US" altLang="zh-CN" baseline="30000"/>
              <a:t>m</a:t>
            </a:r>
            <a:r>
              <a:rPr lang="en-US" altLang="zh-CN"/>
              <a:t>                 (4)-(x</a:t>
            </a:r>
            <a:r>
              <a:rPr lang="en-US" altLang="zh-CN" baseline="30000"/>
              <a:t>m</a:t>
            </a:r>
            <a:r>
              <a:rPr lang="en-US" altLang="zh-CN"/>
              <a:t>)</a:t>
            </a:r>
            <a:r>
              <a:rPr lang="en-US" altLang="zh-CN" baseline="30000"/>
              <a:t>5</a:t>
            </a:r>
            <a:endParaRPr lang="en-US" altLang="zh-CN" sz="2800"/>
          </a:p>
        </p:txBody>
      </p:sp>
      <p:sp>
        <p:nvSpPr>
          <p:cNvPr id="167940" name="矩形 167939"/>
          <p:cNvSpPr/>
          <p:nvPr/>
        </p:nvSpPr>
        <p:spPr>
          <a:xfrm>
            <a:off x="250825" y="0"/>
            <a:ext cx="2592388" cy="170021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45986"/>
              </a:avLst>
            </a:prstTxWarp>
            <a:normAutofit/>
          </a:bodyPr>
          <a:p>
            <a:pPr algn="ctr"/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同步练习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67941" name="文本框 167940"/>
          <p:cNvSpPr txBox="1"/>
          <p:nvPr/>
        </p:nvSpPr>
        <p:spPr>
          <a:xfrm>
            <a:off x="468313" y="3860800"/>
            <a:ext cx="7199312" cy="306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解：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(1) (10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 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=10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3×3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=10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endParaRPr lang="en-US" altLang="zh-CN" b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      (2)  (x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2   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=x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3×2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=x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6                                                </a:t>
            </a:r>
            <a:endParaRPr lang="en-US" altLang="zh-CN" b="0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      (3) (a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=a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3×m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3m</a:t>
            </a:r>
            <a:endParaRPr lang="en-US" altLang="zh-CN" b="0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      (4)-(x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=-x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m×5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=-x</a:t>
            </a:r>
            <a:r>
              <a:rPr lang="en-US" altLang="zh-CN" b="0" baseline="30000">
                <a:latin typeface="Arial" panose="020B0604020202020204" pitchFamily="34" charset="0"/>
                <a:ea typeface="宋体" panose="02010600030101010101" pitchFamily="2" charset="-122"/>
              </a:rPr>
              <a:t>5m</a:t>
            </a:r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              </a:t>
            </a:r>
            <a:endParaRPr lang="en-US" altLang="zh-CN" b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endParaRPr lang="en-US" altLang="zh-CN" b="0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altLang="zh-CN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79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79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charRg st="5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7939">
                                            <p:txEl>
                                              <p:charRg st="5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7939">
                                            <p:txEl>
                                              <p:charRg st="5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charRg st="42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7939">
                                            <p:txEl>
                                              <p:charRg st="42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7939">
                                            <p:txEl>
                                              <p:charRg st="42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67941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67941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67941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38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67941">
                                            <p:txEl>
                                              <p:charRg st="38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67941">
                                            <p:txEl>
                                              <p:charRg st="38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67941">
                                            <p:txEl>
                                              <p:charRg st="38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115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67941">
                                            <p:txEl>
                                              <p:charRg st="115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67941">
                                            <p:txEl>
                                              <p:charRg st="115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67941">
                                            <p:txEl>
                                              <p:charRg st="115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142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67941">
                                            <p:txEl>
                                              <p:charRg st="142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67941">
                                            <p:txEl>
                                              <p:charRg st="142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67941">
                                            <p:txEl>
                                              <p:charRg st="142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185" end="1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67941">
                                            <p:txEl>
                                              <p:charRg st="185" end="1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67941">
                                            <p:txEl>
                                              <p:charRg st="185" end="19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67941">
                                            <p:txEl>
                                              <p:charRg st="185" end="19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0770" name="文本框 160769"/>
          <p:cNvSpPr txBox="1"/>
          <p:nvPr/>
        </p:nvSpPr>
        <p:spPr>
          <a:xfrm>
            <a:off x="468313" y="1125538"/>
            <a:ext cx="7993062" cy="558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latin typeface="Times New Roman" panose="02020603050405020304" pitchFamily="18" charset="0"/>
                <a:ea typeface="宋体" panose="02010600030101010101" pitchFamily="2" charset="-122"/>
              </a:rPr>
              <a:t>下面计算是否正确？如有错误请改正。</a:t>
            </a:r>
            <a:endParaRPr lang="zh-CN" altLang="en-US" sz="36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(1)X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·X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=2X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 sz="3600" b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(2) 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+X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=X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3600" b="0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(3) 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·a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endParaRPr lang="en-US" altLang="zh-CN" sz="3600" b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(4) (a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3600" b="0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(5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) (X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0">
                <a:latin typeface="Times New Roman" panose="02020603050405020304" pitchFamily="18" charset="0"/>
                <a:ea typeface="宋体" panose="02010600030101010101" pitchFamily="2" charset="-122"/>
              </a:rPr>
              <a:t>=X</a:t>
            </a:r>
            <a:r>
              <a:rPr lang="en-US" altLang="zh-CN" sz="3600" b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15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en-US" altLang="zh-CN" sz="3600" b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(6)-(a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3600" b="0">
                <a:latin typeface="Arial" panose="020B0604020202020204" pitchFamily="34" charset="0"/>
                <a:ea typeface="宋体" panose="02010600030101010101" pitchFamily="2" charset="-122"/>
              </a:rPr>
              <a:t>=a</a:t>
            </a:r>
            <a:r>
              <a:rPr lang="en-US" altLang="zh-CN" sz="3600" b="0" baseline="3000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3600" b="0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1" name="文本框 160770"/>
          <p:cNvSpPr txBox="1"/>
          <p:nvPr/>
        </p:nvSpPr>
        <p:spPr>
          <a:xfrm>
            <a:off x="4140200" y="1125538"/>
            <a:ext cx="324008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2" name="文本框 160771"/>
          <p:cNvSpPr txBox="1"/>
          <p:nvPr/>
        </p:nvSpPr>
        <p:spPr>
          <a:xfrm>
            <a:off x="3203575" y="3573463"/>
            <a:ext cx="86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en-US" altLang="zh-CN" sz="4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3" name="文本框 160772"/>
          <p:cNvSpPr txBox="1"/>
          <p:nvPr/>
        </p:nvSpPr>
        <p:spPr>
          <a:xfrm>
            <a:off x="3348038" y="5157788"/>
            <a:ext cx="86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en-US" altLang="zh-CN" sz="4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4" name="文本框 160773"/>
          <p:cNvSpPr txBox="1"/>
          <p:nvPr/>
        </p:nvSpPr>
        <p:spPr>
          <a:xfrm>
            <a:off x="3276600" y="4365625"/>
            <a:ext cx="86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endParaRPr lang="en-US" altLang="zh-CN" sz="4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5" name="文本框 160774"/>
          <p:cNvSpPr txBox="1"/>
          <p:nvPr/>
        </p:nvSpPr>
        <p:spPr>
          <a:xfrm>
            <a:off x="3348038" y="2708275"/>
            <a:ext cx="86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endParaRPr lang="en-US" altLang="zh-CN" sz="4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6" name="文本框 160775"/>
          <p:cNvSpPr txBox="1"/>
          <p:nvPr/>
        </p:nvSpPr>
        <p:spPr>
          <a:xfrm>
            <a:off x="3419475" y="5949950"/>
            <a:ext cx="86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endParaRPr lang="en-US" altLang="zh-CN" sz="4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7" name="文本框 160776"/>
          <p:cNvSpPr txBox="1"/>
          <p:nvPr/>
        </p:nvSpPr>
        <p:spPr>
          <a:xfrm>
            <a:off x="3276600" y="1916113"/>
            <a:ext cx="86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endParaRPr lang="en-US" altLang="zh-CN" sz="4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8" name="文本框 160777"/>
          <p:cNvSpPr txBox="1"/>
          <p:nvPr/>
        </p:nvSpPr>
        <p:spPr>
          <a:xfrm>
            <a:off x="4356100" y="2060575"/>
            <a:ext cx="37433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·X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=X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b="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0779" name="文本框 160778"/>
          <p:cNvSpPr txBox="1"/>
          <p:nvPr/>
        </p:nvSpPr>
        <p:spPr>
          <a:xfrm>
            <a:off x="4427538" y="2852738"/>
            <a:ext cx="24145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+X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=2X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b="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b="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0780" name="文本框 160779"/>
          <p:cNvSpPr txBox="1"/>
          <p:nvPr/>
        </p:nvSpPr>
        <p:spPr>
          <a:xfrm>
            <a:off x="5076825" y="38608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81" name="文本框 160780"/>
          <p:cNvSpPr txBox="1"/>
          <p:nvPr/>
        </p:nvSpPr>
        <p:spPr>
          <a:xfrm>
            <a:off x="4572000" y="4437063"/>
            <a:ext cx="3327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(a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21</a:t>
            </a:r>
            <a:endParaRPr lang="en-US" altLang="zh-CN" b="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0782" name="文本框 160781"/>
          <p:cNvSpPr txBox="1"/>
          <p:nvPr/>
        </p:nvSpPr>
        <p:spPr>
          <a:xfrm>
            <a:off x="4859338" y="5516563"/>
            <a:ext cx="324167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83" name="文本框 160782"/>
          <p:cNvSpPr txBox="1"/>
          <p:nvPr/>
        </p:nvSpPr>
        <p:spPr>
          <a:xfrm>
            <a:off x="4427538" y="6021388"/>
            <a:ext cx="33289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-(a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=-a</a:t>
            </a:r>
            <a:r>
              <a:rPr lang="en-US" altLang="zh-CN" b="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endParaRPr lang="en-US" altLang="zh-CN" b="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0784" name="矩形 160783"/>
          <p:cNvSpPr/>
          <p:nvPr/>
        </p:nvSpPr>
        <p:spPr>
          <a:xfrm>
            <a:off x="179388" y="115888"/>
            <a:ext cx="2305050" cy="1009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968"/>
              </a:avLst>
            </a:prstTxWarp>
            <a:normAutofit/>
          </a:bodyPr>
          <a:p>
            <a:pPr algn="ctr"/>
            <a:r>
              <a:rPr lang="zh-CN" altLang="en-US" sz="3600" b="0">
                <a:ln w="1905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火眼金睛</a:t>
            </a:r>
            <a:endParaRPr lang="zh-CN" altLang="en-US" sz="3600" b="0">
              <a:ln w="1905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0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07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0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" decel="100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0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0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2" grpId="0"/>
      <p:bldP spid="160773" grpId="0"/>
      <p:bldP spid="160774" grpId="0"/>
      <p:bldP spid="160775" grpId="0"/>
      <p:bldP spid="160776" grpId="0"/>
      <p:bldP spid="160777" grpId="0"/>
      <p:bldP spid="160778" grpId="0"/>
      <p:bldP spid="160779" grpId="0"/>
      <p:bldP spid="160781" grpId="0"/>
      <p:bldP spid="1607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8963" name="文本占位符 168962"/>
          <p:cNvSpPr>
            <a:spLocks noGrp="1"/>
          </p:cNvSpPr>
          <p:nvPr>
            <p:ph type="body" idx="1"/>
          </p:nvPr>
        </p:nvSpPr>
        <p:spPr>
          <a:xfrm>
            <a:off x="457200" y="476250"/>
            <a:ext cx="8229600" cy="5649913"/>
          </a:xfrm>
          <a:ln/>
        </p:spPr>
        <p:txBody>
          <a:bodyPr/>
          <a:p>
            <a:pPr>
              <a:buNone/>
            </a:pPr>
            <a:r>
              <a:rPr lang="zh-CN" altLang="en-US" dirty="0"/>
              <a:t>例</a:t>
            </a:r>
            <a:r>
              <a:rPr lang="en-US" altLang="zh-CN"/>
              <a:t>2</a:t>
            </a:r>
            <a:r>
              <a:rPr lang="zh-CN" altLang="en-US" dirty="0"/>
              <a:t>计算</a:t>
            </a:r>
            <a:endParaRPr lang="zh-CN" altLang="en-US" dirty="0"/>
          </a:p>
          <a:p>
            <a:pPr>
              <a:buNone/>
            </a:pPr>
            <a:r>
              <a:rPr lang="zh-CN" altLang="en-US" dirty="0"/>
              <a:t>（</a:t>
            </a:r>
            <a:r>
              <a:rPr lang="en-US" altLang="zh-CN"/>
              <a:t>1</a:t>
            </a:r>
            <a:r>
              <a:rPr lang="zh-CN" altLang="en-US" dirty="0"/>
              <a:t>）</a:t>
            </a:r>
            <a:r>
              <a:rPr lang="en-US" altLang="zh-CN"/>
              <a:t>-(a</a:t>
            </a:r>
            <a:r>
              <a:rPr lang="en-US" altLang="zh-CN" baseline="30000"/>
              <a:t>2</a:t>
            </a:r>
            <a:r>
              <a:rPr lang="en-US" altLang="zh-CN"/>
              <a:t>)</a:t>
            </a:r>
            <a:r>
              <a:rPr lang="en-US" altLang="zh-CN" baseline="30000"/>
              <a:t>3</a:t>
            </a:r>
            <a:r>
              <a:rPr lang="en-US" altLang="zh-CN">
                <a:latin typeface="Arial" panose="020B0604020202020204" pitchFamily="34" charset="0"/>
              </a:rPr>
              <a:t>·</a:t>
            </a:r>
            <a:r>
              <a:rPr lang="en-US" altLang="zh-CN"/>
              <a:t>a</a:t>
            </a:r>
            <a:r>
              <a:rPr lang="en-US" altLang="zh-CN" baseline="30000"/>
              <a:t>5</a:t>
            </a:r>
            <a:r>
              <a:rPr lang="en-US" altLang="zh-CN"/>
              <a:t>      </a:t>
            </a:r>
            <a:r>
              <a:rPr lang="zh-CN" altLang="en-US" dirty="0"/>
              <a:t>（</a:t>
            </a:r>
            <a:r>
              <a:rPr lang="en-US" altLang="zh-CN"/>
              <a:t>2</a:t>
            </a:r>
            <a:r>
              <a:rPr lang="zh-CN" altLang="en-US" dirty="0"/>
              <a:t>） </a:t>
            </a:r>
            <a:r>
              <a:rPr lang="en-US" altLang="zh-CN"/>
              <a:t>a</a:t>
            </a:r>
            <a:r>
              <a:rPr lang="en-US" altLang="zh-CN" baseline="30000"/>
              <a:t>2</a:t>
            </a:r>
            <a:r>
              <a:rPr lang="en-US" altLang="zh-CN"/>
              <a:t>a</a:t>
            </a:r>
            <a:r>
              <a:rPr lang="en-US" altLang="zh-CN" baseline="30000"/>
              <a:t>4</a:t>
            </a:r>
            <a:r>
              <a:rPr lang="en-US" altLang="zh-CN"/>
              <a:t>+(a</a:t>
            </a:r>
            <a:r>
              <a:rPr lang="en-US" altLang="zh-CN" baseline="30000"/>
              <a:t>3</a:t>
            </a:r>
            <a:r>
              <a:rPr lang="en-US" altLang="zh-CN"/>
              <a:t>)</a:t>
            </a:r>
            <a:r>
              <a:rPr lang="en-US" altLang="zh-CN" baseline="30000"/>
              <a:t>2</a:t>
            </a:r>
            <a:endParaRPr lang="en-US" altLang="zh-CN" baseline="30000"/>
          </a:p>
          <a:p>
            <a:pPr>
              <a:buNone/>
            </a:pPr>
            <a:r>
              <a:rPr lang="zh-CN" altLang="en-US" dirty="0"/>
              <a:t>解</a:t>
            </a:r>
            <a:r>
              <a:rPr lang="zh-CN" altLang="en-US" dirty="0">
                <a:sym typeface="Wingdings" panose="05000000000000000000" pitchFamily="2" charset="2"/>
              </a:rPr>
              <a:t>（</a:t>
            </a:r>
            <a:r>
              <a:rPr lang="en-US" altLang="zh-CN">
                <a:sym typeface="Wingdings" panose="05000000000000000000" pitchFamily="2" charset="2"/>
              </a:rPr>
              <a:t>1</a:t>
            </a:r>
            <a:r>
              <a:rPr lang="zh-CN" altLang="en-US" dirty="0">
                <a:sym typeface="Wingdings" panose="05000000000000000000" pitchFamily="2" charset="2"/>
              </a:rPr>
              <a:t>）原式</a:t>
            </a:r>
            <a:r>
              <a:rPr lang="en-US" altLang="zh-CN">
                <a:sym typeface="Wingdings" panose="05000000000000000000" pitchFamily="2" charset="2"/>
              </a:rPr>
              <a:t>=-a</a:t>
            </a:r>
            <a:r>
              <a:rPr lang="en-US" altLang="zh-CN" baseline="30000">
                <a:sym typeface="Wingdings" panose="05000000000000000000" pitchFamily="2" charset="2"/>
              </a:rPr>
              <a:t>2×3</a:t>
            </a:r>
            <a:r>
              <a:rPr lang="en-US" altLang="zh-CN">
                <a:latin typeface="Arial" panose="020B0604020202020204" pitchFamily="34" charset="0"/>
                <a:sym typeface="Wingdings" panose="05000000000000000000" pitchFamily="2" charset="2"/>
              </a:rPr>
              <a:t>·</a:t>
            </a:r>
            <a:r>
              <a:rPr lang="en-US" altLang="zh-CN">
                <a:sym typeface="Wingdings" panose="05000000000000000000" pitchFamily="2" charset="2"/>
              </a:rPr>
              <a:t>a</a:t>
            </a:r>
            <a:r>
              <a:rPr lang="en-US" altLang="zh-CN" baseline="30000">
                <a:sym typeface="Wingdings" panose="05000000000000000000" pitchFamily="2" charset="2"/>
              </a:rPr>
              <a:t>5</a:t>
            </a:r>
            <a:endParaRPr lang="en-US" altLang="zh-CN" baseline="30000">
              <a:sym typeface="Wingdings" panose="05000000000000000000" pitchFamily="2" charset="2"/>
            </a:endParaRPr>
          </a:p>
          <a:p>
            <a:pPr>
              <a:buNone/>
            </a:pPr>
            <a:r>
              <a:rPr lang="en-US" altLang="zh-CN">
                <a:sym typeface="Wingdings" panose="05000000000000000000" pitchFamily="2" charset="2"/>
              </a:rPr>
              <a:t>                    =-a</a:t>
            </a:r>
            <a:r>
              <a:rPr lang="en-US" altLang="zh-CN" baseline="30000">
                <a:sym typeface="Wingdings" panose="05000000000000000000" pitchFamily="2" charset="2"/>
              </a:rPr>
              <a:t>6</a:t>
            </a:r>
            <a:r>
              <a:rPr lang="en-US" altLang="zh-CN">
                <a:latin typeface="Arial" panose="020B0604020202020204" pitchFamily="34" charset="0"/>
                <a:sym typeface="Wingdings" panose="05000000000000000000" pitchFamily="2" charset="2"/>
              </a:rPr>
              <a:t>·</a:t>
            </a:r>
            <a:r>
              <a:rPr lang="en-US" altLang="zh-CN">
                <a:sym typeface="Wingdings" panose="05000000000000000000" pitchFamily="2" charset="2"/>
              </a:rPr>
              <a:t>a</a:t>
            </a:r>
            <a:r>
              <a:rPr lang="en-US" altLang="zh-CN" baseline="30000">
                <a:sym typeface="Wingdings" panose="05000000000000000000" pitchFamily="2" charset="2"/>
              </a:rPr>
              <a:t>5</a:t>
            </a:r>
            <a:endParaRPr lang="en-US" altLang="zh-CN" baseline="30000">
              <a:sym typeface="Wingdings" panose="05000000000000000000" pitchFamily="2" charset="2"/>
            </a:endParaRPr>
          </a:p>
          <a:p>
            <a:pPr>
              <a:buNone/>
            </a:pPr>
            <a:r>
              <a:rPr lang="en-US" altLang="zh-CN">
                <a:sym typeface="Wingdings" panose="05000000000000000000" pitchFamily="2" charset="2"/>
              </a:rPr>
              <a:t>                    =-a</a:t>
            </a:r>
            <a:r>
              <a:rPr lang="en-US" altLang="zh-CN" baseline="30000">
                <a:sym typeface="Wingdings" panose="05000000000000000000" pitchFamily="2" charset="2"/>
              </a:rPr>
              <a:t>11</a:t>
            </a:r>
            <a:r>
              <a:rPr lang="en-US" altLang="zh-CN">
                <a:sym typeface="Wingdings" panose="05000000000000000000" pitchFamily="2" charset="2"/>
              </a:rPr>
              <a:t> </a:t>
            </a:r>
            <a:endParaRPr lang="en-US" altLang="zh-CN">
              <a:sym typeface="Wingdings" panose="05000000000000000000" pitchFamily="2" charset="2"/>
            </a:endParaRPr>
          </a:p>
          <a:p>
            <a:pPr>
              <a:buNone/>
            </a:pPr>
            <a:r>
              <a:rPr lang="en-US" altLang="zh-CN">
                <a:sym typeface="Wingdings" panose="05000000000000000000" pitchFamily="2" charset="2"/>
              </a:rPr>
              <a:t>   </a:t>
            </a:r>
            <a:r>
              <a:rPr lang="zh-CN" altLang="en-US" dirty="0">
                <a:sym typeface="Wingdings" panose="05000000000000000000" pitchFamily="2" charset="2"/>
              </a:rPr>
              <a:t>（</a:t>
            </a:r>
            <a:r>
              <a:rPr lang="en-US" altLang="zh-CN">
                <a:sym typeface="Wingdings" panose="05000000000000000000" pitchFamily="2" charset="2"/>
              </a:rPr>
              <a:t>2</a:t>
            </a:r>
            <a:r>
              <a:rPr lang="zh-CN" altLang="en-US" dirty="0">
                <a:sym typeface="Wingdings" panose="05000000000000000000" pitchFamily="2" charset="2"/>
              </a:rPr>
              <a:t>）原式</a:t>
            </a:r>
            <a:r>
              <a:rPr lang="en-US" altLang="zh-CN">
                <a:sym typeface="Wingdings" panose="05000000000000000000" pitchFamily="2" charset="2"/>
              </a:rPr>
              <a:t>=a</a:t>
            </a:r>
            <a:r>
              <a:rPr lang="en-US" altLang="zh-CN" baseline="30000">
                <a:sym typeface="Wingdings" panose="05000000000000000000" pitchFamily="2" charset="2"/>
              </a:rPr>
              <a:t>2+4</a:t>
            </a:r>
            <a:r>
              <a:rPr lang="en-US" altLang="zh-CN">
                <a:sym typeface="Wingdings" panose="05000000000000000000" pitchFamily="2" charset="2"/>
              </a:rPr>
              <a:t>+a</a:t>
            </a:r>
            <a:r>
              <a:rPr lang="en-US" altLang="zh-CN" baseline="30000">
                <a:sym typeface="Wingdings" panose="05000000000000000000" pitchFamily="2" charset="2"/>
              </a:rPr>
              <a:t>3×2</a:t>
            </a:r>
            <a:endParaRPr lang="en-US" altLang="zh-CN" baseline="30000">
              <a:sym typeface="Wingdings" panose="05000000000000000000" pitchFamily="2" charset="2"/>
            </a:endParaRPr>
          </a:p>
          <a:p>
            <a:pPr>
              <a:buNone/>
            </a:pPr>
            <a:r>
              <a:rPr lang="en-US" altLang="zh-CN">
                <a:sym typeface="Wingdings" panose="05000000000000000000" pitchFamily="2" charset="2"/>
              </a:rPr>
              <a:t>                   =a</a:t>
            </a:r>
            <a:r>
              <a:rPr lang="en-US" altLang="zh-CN" baseline="30000">
                <a:sym typeface="Wingdings" panose="05000000000000000000" pitchFamily="2" charset="2"/>
              </a:rPr>
              <a:t>6</a:t>
            </a:r>
            <a:r>
              <a:rPr lang="en-US" altLang="zh-CN">
                <a:sym typeface="Wingdings" panose="05000000000000000000" pitchFamily="2" charset="2"/>
              </a:rPr>
              <a:t>+a</a:t>
            </a:r>
            <a:r>
              <a:rPr lang="en-US" altLang="zh-CN" baseline="30000">
                <a:sym typeface="Wingdings" panose="05000000000000000000" pitchFamily="2" charset="2"/>
              </a:rPr>
              <a:t>6</a:t>
            </a:r>
            <a:endParaRPr lang="en-US" altLang="zh-CN" baseline="30000">
              <a:sym typeface="Wingdings" panose="05000000000000000000" pitchFamily="2" charset="2"/>
            </a:endParaRPr>
          </a:p>
          <a:p>
            <a:pPr>
              <a:buNone/>
            </a:pPr>
            <a:r>
              <a:rPr lang="en-US" altLang="zh-CN">
                <a:sym typeface="Wingdings" panose="05000000000000000000" pitchFamily="2" charset="2"/>
              </a:rPr>
              <a:t>                   =2a</a:t>
            </a:r>
            <a:r>
              <a:rPr lang="en-US" altLang="zh-CN" baseline="30000">
                <a:sym typeface="Wingdings" panose="05000000000000000000" pitchFamily="2" charset="2"/>
              </a:rPr>
              <a:t>6</a:t>
            </a:r>
            <a:endParaRPr lang="en-US" altLang="zh-CN" baseline="30000"/>
          </a:p>
          <a:p>
            <a:pPr>
              <a:buNone/>
            </a:pPr>
            <a:endParaRPr lang="en-US" altLang="zh-CN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89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89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8963">
                                            <p:txEl>
                                              <p:charRg st="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8963">
                                            <p:txEl>
                                              <p:charRg st="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3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68963">
                                            <p:txEl>
                                              <p:charRg st="3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68963">
                                            <p:txEl>
                                              <p:charRg st="3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68963">
                                            <p:txEl>
                                              <p:charRg st="3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5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68963">
                                            <p:txEl>
                                              <p:charRg st="5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68963">
                                            <p:txEl>
                                              <p:charRg st="5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68963">
                                            <p:txEl>
                                              <p:charRg st="5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82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68963">
                                            <p:txEl>
                                              <p:charRg st="82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68963">
                                            <p:txEl>
                                              <p:charRg st="82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68963">
                                            <p:txEl>
                                              <p:charRg st="82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109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68963">
                                            <p:txEl>
                                              <p:charRg st="109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68963">
                                            <p:txEl>
                                              <p:charRg st="109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68963">
                                            <p:txEl>
                                              <p:charRg st="109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128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68963">
                                            <p:txEl>
                                              <p:charRg st="128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68963">
                                            <p:txEl>
                                              <p:charRg st="128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68963">
                                            <p:txEl>
                                              <p:charRg st="128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charRg st="154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168963">
                                            <p:txEl>
                                              <p:charRg st="154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168963">
                                            <p:txEl>
                                              <p:charRg st="154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168963">
                                            <p:txEl>
                                              <p:charRg st="154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8" name="文本框 132097"/>
          <p:cNvSpPr txBox="1"/>
          <p:nvPr/>
        </p:nvSpPr>
        <p:spPr>
          <a:xfrm>
            <a:off x="2627313" y="549275"/>
            <a:ext cx="4248150" cy="82391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FFFF00"/>
            </a:outerShdw>
          </a:effectLst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4800" dirty="0">
                <a:solidFill>
                  <a:srgbClr val="006600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抢答题</a:t>
            </a:r>
            <a:endParaRPr lang="zh-CN" altLang="en-US" sz="4800" dirty="0">
              <a:solidFill>
                <a:srgbClr val="006600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  <p:pic>
        <p:nvPicPr>
          <p:cNvPr id="132099" name="图片 132098" descr="RM_07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788" y="85725"/>
            <a:ext cx="2190750" cy="21907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32100" name="表格 132099"/>
          <p:cNvGraphicFramePr/>
          <p:nvPr/>
        </p:nvGraphicFramePr>
        <p:xfrm>
          <a:off x="1692275" y="3068638"/>
          <a:ext cx="6096000" cy="2592387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12763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4800" dirty="0">
                          <a:solidFill>
                            <a:srgbClr val="006600"/>
                          </a:solidFill>
                          <a:ea typeface="隶书" panose="02010509060101010101" pitchFamily="49" charset="-122"/>
                        </a:rPr>
                        <a:t>题目</a:t>
                      </a:r>
                      <a:endParaRPr lang="zh-CN" altLang="en-US" sz="4800" dirty="0">
                        <a:solidFill>
                          <a:srgbClr val="006600"/>
                        </a:solidFill>
                        <a:ea typeface="隶书" panose="02010509060101010101" pitchFamily="49" charset="-122"/>
                      </a:endParaRPr>
                    </a:p>
                  </a:txBody>
                  <a:tcPr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3160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4800" dirty="0">
                          <a:solidFill>
                            <a:srgbClr val="006600"/>
                          </a:solidFill>
                          <a:ea typeface="隶书" panose="02010509060101010101" pitchFamily="49" charset="-122"/>
                        </a:rPr>
                        <a:t>答案</a:t>
                      </a:r>
                      <a:endParaRPr lang="zh-CN" altLang="en-US" sz="4800" dirty="0">
                        <a:solidFill>
                          <a:srgbClr val="006600"/>
                        </a:solidFill>
                        <a:ea typeface="隶书" panose="02010509060101010101" pitchFamily="49" charset="-122"/>
                      </a:endParaRPr>
                    </a:p>
                  </a:txBody>
                  <a:tcPr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2111" name="对象 132110"/>
          <p:cNvGraphicFramePr/>
          <p:nvPr/>
        </p:nvGraphicFramePr>
        <p:xfrm>
          <a:off x="5292725" y="3284538"/>
          <a:ext cx="146685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2" imgW="342900" imgH="228600" progId="Equation.DSMT4">
                  <p:embed/>
                </p:oleObj>
              </mc:Choice>
              <mc:Fallback>
                <p:oleObj name="" r:id="rId2" imgW="342900" imgH="2286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92725" y="3284538"/>
                        <a:ext cx="1466850" cy="977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2" name="对象 132111"/>
          <p:cNvGraphicFramePr/>
          <p:nvPr/>
        </p:nvGraphicFramePr>
        <p:xfrm>
          <a:off x="5580063" y="4492625"/>
          <a:ext cx="935037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4" imgW="215900" imgH="203200" progId="Equation.DSMT4">
                  <p:embed/>
                </p:oleObj>
              </mc:Choice>
              <mc:Fallback>
                <p:oleObj name="" r:id="rId4" imgW="215900" imgH="2032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80063" y="4492625"/>
                        <a:ext cx="935037" cy="88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3" name="对象 132112"/>
          <p:cNvGraphicFramePr/>
          <p:nvPr/>
        </p:nvGraphicFramePr>
        <p:xfrm>
          <a:off x="5364163" y="3357563"/>
          <a:ext cx="1716087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6" imgW="405765" imgH="203200" progId="Equation.DSMT4">
                  <p:embed/>
                </p:oleObj>
              </mc:Choice>
              <mc:Fallback>
                <p:oleObj name="" r:id="rId6" imgW="405765" imgH="2032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64163" y="3357563"/>
                        <a:ext cx="1716087" cy="858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4" name="对象 132113"/>
          <p:cNvGraphicFramePr/>
          <p:nvPr/>
        </p:nvGraphicFramePr>
        <p:xfrm>
          <a:off x="5651500" y="4508500"/>
          <a:ext cx="758825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8" imgW="177800" imgH="202565" progId="Equation.DSMT4">
                  <p:embed/>
                </p:oleObj>
              </mc:Choice>
              <mc:Fallback>
                <p:oleObj name="" r:id="rId8" imgW="177800" imgH="202565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51500" y="4508500"/>
                        <a:ext cx="758825" cy="865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5" name="对象 132114"/>
          <p:cNvGraphicFramePr/>
          <p:nvPr/>
        </p:nvGraphicFramePr>
        <p:xfrm>
          <a:off x="5508625" y="3429000"/>
          <a:ext cx="12954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0" imgW="342900" imgH="228600" progId="Equation.DSMT4">
                  <p:embed/>
                </p:oleObj>
              </mc:Choice>
              <mc:Fallback>
                <p:oleObj name="" r:id="rId10" imgW="342900" imgH="2286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508625" y="3429000"/>
                        <a:ext cx="129540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6" name="对象 132115"/>
          <p:cNvGraphicFramePr/>
          <p:nvPr/>
        </p:nvGraphicFramePr>
        <p:xfrm>
          <a:off x="5651500" y="4508500"/>
          <a:ext cx="900113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2" imgW="215900" imgH="190500" progId="Equation.DSMT4">
                  <p:embed/>
                </p:oleObj>
              </mc:Choice>
              <mc:Fallback>
                <p:oleObj name="" r:id="rId12" imgW="215900" imgH="1905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651500" y="4508500"/>
                        <a:ext cx="900113" cy="793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7" name="对象 132116"/>
          <p:cNvGraphicFramePr/>
          <p:nvPr/>
        </p:nvGraphicFramePr>
        <p:xfrm>
          <a:off x="5435600" y="3313113"/>
          <a:ext cx="1565275" cy="808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4" imgW="393065" imgH="203200" progId="Equation.DSMT4">
                  <p:embed/>
                </p:oleObj>
              </mc:Choice>
              <mc:Fallback>
                <p:oleObj name="" r:id="rId14" imgW="393065" imgH="2032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435600" y="3313113"/>
                        <a:ext cx="1565275" cy="808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8" name="对象 132117"/>
          <p:cNvGraphicFramePr/>
          <p:nvPr/>
        </p:nvGraphicFramePr>
        <p:xfrm>
          <a:off x="5797550" y="4508500"/>
          <a:ext cx="71913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6" imgW="177800" imgH="202565" progId="Equation.DSMT4">
                  <p:embed/>
                </p:oleObj>
              </mc:Choice>
              <mc:Fallback>
                <p:oleObj name="" r:id="rId16" imgW="177800" imgH="202565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797550" y="4508500"/>
                        <a:ext cx="719138" cy="822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19" name="对象 132118"/>
          <p:cNvGraphicFramePr/>
          <p:nvPr/>
        </p:nvGraphicFramePr>
        <p:xfrm>
          <a:off x="5435600" y="3500438"/>
          <a:ext cx="1427163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8" imgW="405765" imgH="203200" progId="Equation.DSMT4">
                  <p:embed/>
                </p:oleObj>
              </mc:Choice>
              <mc:Fallback>
                <p:oleObj name="" r:id="rId18" imgW="405765" imgH="2032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435600" y="3500438"/>
                        <a:ext cx="1427163" cy="71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0" name="对象 132119"/>
          <p:cNvGraphicFramePr/>
          <p:nvPr/>
        </p:nvGraphicFramePr>
        <p:xfrm>
          <a:off x="5580063" y="4581525"/>
          <a:ext cx="1082675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20" imgW="292100" imgH="203200" progId="Equation.DSMT4">
                  <p:embed/>
                </p:oleObj>
              </mc:Choice>
              <mc:Fallback>
                <p:oleObj name="" r:id="rId20" imgW="292100" imgH="2032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580063" y="4581525"/>
                        <a:ext cx="1082675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1" name="对象 132120"/>
          <p:cNvGraphicFramePr/>
          <p:nvPr/>
        </p:nvGraphicFramePr>
        <p:xfrm>
          <a:off x="6019800" y="3276600"/>
          <a:ext cx="1185863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2" imgW="355600" imgH="228600" progId="Equation.DSMT4">
                  <p:embed/>
                </p:oleObj>
              </mc:Choice>
              <mc:Fallback>
                <p:oleObj name="" r:id="rId22" imgW="355600" imgH="2286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019800" y="3276600"/>
                        <a:ext cx="1185863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2" name="对象 132121"/>
          <p:cNvGraphicFramePr/>
          <p:nvPr/>
        </p:nvGraphicFramePr>
        <p:xfrm>
          <a:off x="5795963" y="4581525"/>
          <a:ext cx="912812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24" imgW="241300" imgH="203200" progId="Equation.DSMT4">
                  <p:embed/>
                </p:oleObj>
              </mc:Choice>
              <mc:Fallback>
                <p:oleObj name="" r:id="rId24" imgW="241300" imgH="2032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5795963" y="4581525"/>
                        <a:ext cx="912812" cy="768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3" name="对象 132122"/>
          <p:cNvGraphicFramePr/>
          <p:nvPr/>
        </p:nvGraphicFramePr>
        <p:xfrm>
          <a:off x="5029200" y="3276600"/>
          <a:ext cx="1943100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6" imgW="533400" imgH="228600" progId="Equation.DSMT4">
                  <p:embed/>
                </p:oleObj>
              </mc:Choice>
              <mc:Fallback>
                <p:oleObj name="" r:id="rId26" imgW="533400" imgH="2286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029200" y="3276600"/>
                        <a:ext cx="1943100" cy="833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4" name="对象 132123"/>
          <p:cNvGraphicFramePr/>
          <p:nvPr/>
        </p:nvGraphicFramePr>
        <p:xfrm>
          <a:off x="5940425" y="4581525"/>
          <a:ext cx="750888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8" imgW="165100" imgH="203200" progId="Equation.DSMT4">
                  <p:embed/>
                </p:oleObj>
              </mc:Choice>
              <mc:Fallback>
                <p:oleObj name="" r:id="rId28" imgW="165100" imgH="2032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940425" y="4581525"/>
                        <a:ext cx="750888" cy="923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5" name="对象 132124"/>
          <p:cNvGraphicFramePr/>
          <p:nvPr/>
        </p:nvGraphicFramePr>
        <p:xfrm>
          <a:off x="5334000" y="3276600"/>
          <a:ext cx="1657350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0" imgW="443865" imgH="203200" progId="Equation.DSMT4">
                  <p:embed/>
                </p:oleObj>
              </mc:Choice>
              <mc:Fallback>
                <p:oleObj name="" r:id="rId30" imgW="443865" imgH="2032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5334000" y="3276600"/>
                        <a:ext cx="1657350" cy="758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6" name="对象 132125"/>
          <p:cNvGraphicFramePr/>
          <p:nvPr/>
        </p:nvGraphicFramePr>
        <p:xfrm>
          <a:off x="5651500" y="4508500"/>
          <a:ext cx="10795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2" imgW="254000" imgH="203200" progId="Equation.DSMT4">
                  <p:embed/>
                </p:oleObj>
              </mc:Choice>
              <mc:Fallback>
                <p:oleObj name="" r:id="rId32" imgW="254000" imgH="2032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5651500" y="4508500"/>
                        <a:ext cx="107950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7" name="对象 132126"/>
          <p:cNvGraphicFramePr/>
          <p:nvPr/>
        </p:nvGraphicFramePr>
        <p:xfrm>
          <a:off x="5029200" y="3352800"/>
          <a:ext cx="2051050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4" imgW="635000" imgH="228600" progId="Equation.DSMT4">
                  <p:embed/>
                </p:oleObj>
              </mc:Choice>
              <mc:Fallback>
                <p:oleObj name="" r:id="rId34" imgW="635000" imgH="2286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5029200" y="3352800"/>
                        <a:ext cx="2051050" cy="73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8" name="对象 132127"/>
          <p:cNvGraphicFramePr/>
          <p:nvPr/>
        </p:nvGraphicFramePr>
        <p:xfrm>
          <a:off x="5435600" y="4652963"/>
          <a:ext cx="165735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6" imgW="495300" imgH="228600" progId="Equation.DSMT4">
                  <p:embed/>
                </p:oleObj>
              </mc:Choice>
              <mc:Fallback>
                <p:oleObj name="" r:id="rId36" imgW="495300" imgH="228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5435600" y="4652963"/>
                        <a:ext cx="1657350" cy="76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29" name="对象 132128"/>
          <p:cNvGraphicFramePr/>
          <p:nvPr/>
        </p:nvGraphicFramePr>
        <p:xfrm>
          <a:off x="5638800" y="3276600"/>
          <a:ext cx="1871663" cy="842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8" imgW="508000" imgH="228600" progId="Equation.DSMT4">
                  <p:embed/>
                </p:oleObj>
              </mc:Choice>
              <mc:Fallback>
                <p:oleObj name="" r:id="rId38" imgW="508000" imgH="228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5638800" y="3276600"/>
                        <a:ext cx="1871663" cy="842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30" name="对象 132129"/>
          <p:cNvGraphicFramePr/>
          <p:nvPr/>
        </p:nvGraphicFramePr>
        <p:xfrm>
          <a:off x="5940425" y="4508500"/>
          <a:ext cx="792163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40" imgW="177800" imgH="189865" progId="Equation.DSMT4">
                  <p:embed/>
                </p:oleObj>
              </mc:Choice>
              <mc:Fallback>
                <p:oleObj name="" r:id="rId40" imgW="177800" imgH="189865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5940425" y="4508500"/>
                        <a:ext cx="792163" cy="1008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2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2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8723" name="文本占位符 158722"/>
          <p:cNvSpPr>
            <a:spLocks noGrp="1"/>
          </p:cNvSpPr>
          <p:nvPr>
            <p:ph type="body" idx="1"/>
          </p:nvPr>
        </p:nvSpPr>
        <p:spPr>
          <a:xfrm>
            <a:off x="0" y="0"/>
            <a:ext cx="8686800" cy="6126163"/>
          </a:xfrm>
          <a:ln/>
        </p:spPr>
        <p:txBody>
          <a:bodyPr/>
          <a:p>
            <a:pPr>
              <a:buNone/>
            </a:pPr>
            <a:endParaRPr lang="en-US" altLang="zh-CN" b="1" dirty="0"/>
          </a:p>
          <a:p>
            <a:endParaRPr lang="en-US" altLang="zh-CN" b="1" dirty="0"/>
          </a:p>
        </p:txBody>
      </p:sp>
      <p:sp>
        <p:nvSpPr>
          <p:cNvPr id="158727" name="文本框 158726"/>
          <p:cNvSpPr txBox="1"/>
          <p:nvPr/>
        </p:nvSpPr>
        <p:spPr>
          <a:xfrm>
            <a:off x="395288" y="981075"/>
            <a:ext cx="6626225" cy="2524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算一算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: 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(1) –(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·(a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        (2)(X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·X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+(X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  <a:buChar char="•"/>
            </a:pPr>
            <a:endParaRPr lang="en-US" altLang="zh-CN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8729" name="矩形 158728"/>
          <p:cNvSpPr/>
          <p:nvPr/>
        </p:nvSpPr>
        <p:spPr>
          <a:xfrm>
            <a:off x="395288" y="188913"/>
            <a:ext cx="237648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拓展延伸</a:t>
            </a:r>
            <a:endParaRPr lang="zh-CN" altLang="en-US" sz="3600" b="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58731" name="矩形 158730"/>
          <p:cNvSpPr/>
          <p:nvPr/>
        </p:nvSpPr>
        <p:spPr>
          <a:xfrm>
            <a:off x="323850" y="3429000"/>
            <a:ext cx="8639175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解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(1) –(a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·(a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=-a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2×3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4×3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=-a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=-a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6+12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=-a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18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/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(2)(X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·X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+(X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+X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+X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=2X</a:t>
            </a:r>
            <a:r>
              <a:rPr lang="en-US" altLang="zh-CN" baseline="3000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zh-CN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5873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5873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5873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>
                                            <p:txEl>
                                              <p:charRg st="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58731">
                                            <p:txEl>
                                              <p:charRg st="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58731">
                                            <p:txEl>
                                              <p:charRg st="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58731">
                                            <p:txEl>
                                              <p:charRg st="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>
                                            <p:txEl>
                                              <p:charRg st="4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58731">
                                            <p:txEl>
                                              <p:charRg st="4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58731">
                                            <p:txEl>
                                              <p:charRg st="4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58731">
                                            <p:txEl>
                                              <p:charRg st="4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>
                                            <p:txEl>
                                              <p:charRg st="109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58731">
                                            <p:txEl>
                                              <p:charRg st="109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58731">
                                            <p:txEl>
                                              <p:charRg st="109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58731">
                                            <p:txEl>
                                              <p:charRg st="109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>
                                            <p:txEl>
                                              <p:charRg st="11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58731">
                                            <p:txEl>
                                              <p:charRg st="11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58731">
                                            <p:txEl>
                                              <p:charRg st="11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58731">
                                            <p:txEl>
                                              <p:charRg st="11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1315" name="矩形 141314"/>
          <p:cNvSpPr/>
          <p:nvPr/>
        </p:nvSpPr>
        <p:spPr>
          <a:xfrm>
            <a:off x="1042988" y="3860800"/>
            <a:ext cx="3941762" cy="641350"/>
          </a:xfrm>
          <a:prstGeom prst="rect">
            <a:avLst/>
          </a:prstGeom>
          <a:noFill/>
          <a:ln w="12700">
            <a:noFill/>
          </a:ln>
        </p:spPr>
        <p:txBody>
          <a:bodyPr anchor="ctr" anchorCtr="0">
            <a:spAutoFit/>
          </a:bodyPr>
          <a:p>
            <a:pPr indent="266700"/>
            <a:r>
              <a:rPr lang="en-US" altLang="zh-CN" sz="360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aseline="30000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mn</a:t>
            </a:r>
            <a:r>
              <a:rPr lang="en-US" altLang="zh-CN" sz="3600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endParaRPr lang="en-US" altLang="zh-CN" sz="3600" baseline="3000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41320" name="图片 141319" descr="图片1"/>
          <p:cNvPicPr>
            <a:picLocks noChangeAspect="1"/>
          </p:cNvPicPr>
          <p:nvPr/>
        </p:nvPicPr>
        <p:blipFill>
          <a:blip r:embed="rId1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6000" y="1981200"/>
            <a:ext cx="1355725" cy="1795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1322" name="云形标注 141321"/>
          <p:cNvSpPr/>
          <p:nvPr/>
        </p:nvSpPr>
        <p:spPr>
          <a:xfrm>
            <a:off x="4429125" y="404813"/>
            <a:ext cx="4248150" cy="2447925"/>
          </a:xfrm>
          <a:prstGeom prst="cloudCallout">
            <a:avLst>
              <a:gd name="adj1" fmla="val -63491"/>
              <a:gd name="adj2" fmla="val 28144"/>
            </a:avLst>
          </a:prstGeom>
          <a:solidFill>
            <a:srgbClr val="FFFF00"/>
          </a:solidFill>
          <a:ln w="9525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  <a:effectLst>
            <a:outerShdw dist="99190" dir="7788334" algn="ctr" rotWithShape="0">
              <a:srgbClr val="000080"/>
            </a:outerShdw>
          </a:effectLst>
        </p:spPr>
        <p:txBody>
          <a:bodyPr/>
          <a:p>
            <a:pPr algn="ctr" eaLnBrk="0" hangingPunct="0"/>
            <a:endParaRPr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1323" name="文本框 141322"/>
          <p:cNvSpPr txBox="1"/>
          <p:nvPr/>
        </p:nvSpPr>
        <p:spPr>
          <a:xfrm>
            <a:off x="4932363" y="860425"/>
            <a:ext cx="3529012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360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aseline="30000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mn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反过来又是什么呢？</a:t>
            </a:r>
            <a:endParaRPr lang="zh-CN" altLang="en-US" sz="4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1331" name="矩形 141330"/>
          <p:cNvSpPr/>
          <p:nvPr/>
        </p:nvSpPr>
        <p:spPr>
          <a:xfrm>
            <a:off x="323850" y="260350"/>
            <a:ext cx="1981200" cy="1295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逆向思维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1336" name="文本框 141335"/>
          <p:cNvSpPr txBox="1"/>
          <p:nvPr/>
        </p:nvSpPr>
        <p:spPr>
          <a:xfrm>
            <a:off x="4787900" y="3933825"/>
            <a:ext cx="47164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其中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 ,  n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都是正整数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1337" name="文本框 141336"/>
          <p:cNvSpPr txBox="1"/>
          <p:nvPr/>
        </p:nvSpPr>
        <p:spPr>
          <a:xfrm>
            <a:off x="611188" y="5084763"/>
            <a:ext cx="72009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思考：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3m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        )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1338" name="文本框 141337"/>
          <p:cNvSpPr txBox="1"/>
          <p:nvPr/>
        </p:nvSpPr>
        <p:spPr>
          <a:xfrm>
            <a:off x="2987675" y="5084763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a</a:t>
            </a:r>
            <a:r>
              <a:rPr lang="en-US" altLang="zh-CN" baseline="30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m</a:t>
            </a:r>
            <a:endParaRPr lang="en-US" altLang="zh-CN" baseline="300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1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1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/>
      <p:bldP spid="141336" grpId="0"/>
      <p:bldP spid="141337" grpId="0"/>
      <p:bldP spid="1413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文本框 149505"/>
          <p:cNvSpPr txBox="1"/>
          <p:nvPr/>
        </p:nvSpPr>
        <p:spPr>
          <a:xfrm>
            <a:off x="2438400" y="914400"/>
            <a:ext cx="3573463" cy="7620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能力挑战</a:t>
            </a:r>
            <a:endParaRPr lang="zh-CN" altLang="en-US" sz="44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49507" name="文本框 149506"/>
          <p:cNvSpPr txBox="1"/>
          <p:nvPr/>
        </p:nvSpPr>
        <p:spPr>
          <a:xfrm>
            <a:off x="990600" y="2895600"/>
            <a:ext cx="7772400" cy="2043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、若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2,  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3m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=_____.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若 </a:t>
            </a:r>
            <a:r>
              <a:rPr lang="en-US" altLang="zh-CN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baseline="3000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2,  m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3 ,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 </a:t>
            </a:r>
            <a:r>
              <a:rPr lang="en-US" altLang="zh-CN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baseline="3000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x+y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=____,   m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3x+2y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=______.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9508" name="文本框 149507"/>
          <p:cNvSpPr txBox="1"/>
          <p:nvPr/>
        </p:nvSpPr>
        <p:spPr>
          <a:xfrm>
            <a:off x="5105400" y="2819400"/>
            <a:ext cx="4572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9509" name="文本框 149508"/>
          <p:cNvSpPr txBox="1"/>
          <p:nvPr/>
        </p:nvSpPr>
        <p:spPr>
          <a:xfrm>
            <a:off x="2971800" y="4343400"/>
            <a:ext cx="3810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9510" name="文本框 149509"/>
          <p:cNvSpPr txBox="1"/>
          <p:nvPr/>
        </p:nvSpPr>
        <p:spPr>
          <a:xfrm>
            <a:off x="5791200" y="4267200"/>
            <a:ext cx="6858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72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9511" name="云形标注 149510"/>
          <p:cNvSpPr/>
          <p:nvPr/>
        </p:nvSpPr>
        <p:spPr>
          <a:xfrm>
            <a:off x="6553200" y="609600"/>
            <a:ext cx="2209800" cy="1676400"/>
          </a:xfrm>
          <a:prstGeom prst="cloudCallout">
            <a:avLst>
              <a:gd name="adj1" fmla="val -74782"/>
              <a:gd name="adj2" fmla="val 75472"/>
            </a:avLst>
          </a:prstGeom>
          <a:noFill/>
          <a:ln w="28575" cap="sq" cmpd="sng">
            <a:solidFill>
              <a:srgbClr val="3333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spcBef>
                <a:spcPct val="50000"/>
              </a:spcBef>
            </a:pPr>
            <a:endParaRPr dirty="0">
              <a:solidFill>
                <a:srgbClr val="FFCC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9512" name="文本框 149511"/>
          <p:cNvSpPr txBox="1"/>
          <p:nvPr/>
        </p:nvSpPr>
        <p:spPr>
          <a:xfrm>
            <a:off x="7239000" y="908050"/>
            <a:ext cx="1905000" cy="11906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66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动脑筋！</a:t>
            </a:r>
            <a:endParaRPr lang="zh-CN" altLang="en-US" sz="3600">
              <a:solidFill>
                <a:srgbClr val="FF0066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pic>
        <p:nvPicPr>
          <p:cNvPr id="149513" name="图片 149512" descr="Bir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304800"/>
            <a:ext cx="915988" cy="1143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49516" name="对象 149515"/>
          <p:cNvGraphicFramePr/>
          <p:nvPr/>
        </p:nvGraphicFramePr>
        <p:xfrm>
          <a:off x="1143000" y="5029200"/>
          <a:ext cx="4005263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" imgW="1205230" imgH="203200" progId="Equation.3">
                  <p:embed/>
                </p:oleObj>
              </mc:Choice>
              <mc:Fallback>
                <p:oleObj name="" r:id="rId2" imgW="1205230" imgH="2032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43000" y="5029200"/>
                        <a:ext cx="4005263" cy="59531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18" name="对象 149517"/>
          <p:cNvGraphicFramePr/>
          <p:nvPr/>
        </p:nvGraphicFramePr>
        <p:xfrm>
          <a:off x="1143000" y="5791200"/>
          <a:ext cx="6630988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4" imgW="2260600" imgH="228600" progId="Equation.3">
                  <p:embed/>
                </p:oleObj>
              </mc:Choice>
              <mc:Fallback>
                <p:oleObj name="" r:id="rId4" imgW="2260600" imgH="2286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43000" y="5791200"/>
                        <a:ext cx="6630988" cy="6699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95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8" grpId="0"/>
      <p:bldP spid="149509" grpId="0"/>
      <p:bldP spid="1495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8898" name="矩形 208897"/>
          <p:cNvSpPr/>
          <p:nvPr/>
        </p:nvSpPr>
        <p:spPr>
          <a:xfrm>
            <a:off x="468313" y="404813"/>
            <a:ext cx="7704137" cy="33845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这节课你学到了什么？</a:t>
            </a:r>
            <a:endParaRPr lang="zh-CN" altLang="en-US" sz="3600" b="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8899" name="矩形 208898"/>
          <p:cNvSpPr/>
          <p:nvPr/>
        </p:nvSpPr>
        <p:spPr>
          <a:xfrm>
            <a:off x="2484438" y="4149725"/>
            <a:ext cx="4681537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畅所欲言！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1970" name="文本框 211969"/>
          <p:cNvSpPr txBox="1"/>
          <p:nvPr/>
        </p:nvSpPr>
        <p:spPr>
          <a:xfrm>
            <a:off x="2987675" y="260350"/>
            <a:ext cx="2209800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小结</a:t>
            </a:r>
            <a:endParaRPr lang="zh-CN" altLang="en-US" sz="72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1972" name="文本框 211971"/>
          <p:cNvSpPr txBox="1"/>
          <p:nvPr/>
        </p:nvSpPr>
        <p:spPr>
          <a:xfrm>
            <a:off x="6629400" y="4267200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4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1974" name="矩形 211973"/>
          <p:cNvSpPr/>
          <p:nvPr/>
        </p:nvSpPr>
        <p:spPr>
          <a:xfrm>
            <a:off x="2411413" y="4365625"/>
            <a:ext cx="6172200" cy="2209800"/>
          </a:xfrm>
          <a:prstGeom prst="rect">
            <a:avLst/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1975" name="文本框 211974"/>
          <p:cNvSpPr txBox="1"/>
          <p:nvPr/>
        </p:nvSpPr>
        <p:spPr>
          <a:xfrm>
            <a:off x="2743200" y="4343400"/>
            <a:ext cx="541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思想方法：</a:t>
            </a:r>
            <a:endParaRPr lang="zh-CN" altLang="en-US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1976" name="文本框 211975"/>
          <p:cNvSpPr txBox="1"/>
          <p:nvPr/>
        </p:nvSpPr>
        <p:spPr>
          <a:xfrm>
            <a:off x="2771775" y="5373688"/>
            <a:ext cx="11811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猜想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11979" name="组合 211978"/>
          <p:cNvGrpSpPr/>
          <p:nvPr/>
        </p:nvGrpSpPr>
        <p:grpSpPr>
          <a:xfrm>
            <a:off x="2411413" y="1916113"/>
            <a:ext cx="6248400" cy="2560637"/>
            <a:chOff x="576" y="1353"/>
            <a:chExt cx="3936" cy="1613"/>
          </a:xfrm>
        </p:grpSpPr>
        <p:sp>
          <p:nvSpPr>
            <p:cNvPr id="211980" name="矩形 211979"/>
            <p:cNvSpPr/>
            <p:nvPr/>
          </p:nvSpPr>
          <p:spPr>
            <a:xfrm>
              <a:off x="576" y="1353"/>
              <a:ext cx="3888" cy="1296"/>
            </a:xfrm>
            <a:prstGeom prst="rect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981" name="文本框 211980"/>
            <p:cNvSpPr txBox="1"/>
            <p:nvPr/>
          </p:nvSpPr>
          <p:spPr>
            <a:xfrm>
              <a:off x="816" y="1353"/>
              <a:ext cx="292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运算性质：</a:t>
              </a:r>
              <a:endParaRPr lang="zh-CN" altLang="en-US" sz="3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11982" name="文本框 211981"/>
            <p:cNvSpPr txBox="1"/>
            <p:nvPr/>
          </p:nvSpPr>
          <p:spPr>
            <a:xfrm>
              <a:off x="672" y="1813"/>
              <a:ext cx="38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3600">
                  <a:latin typeface="Times New Roman" panose="02020603050405020304" pitchFamily="18" charset="0"/>
                  <a:ea typeface="宋体" panose="02010600030101010101" pitchFamily="2" charset="-122"/>
                </a:rPr>
                <a:t>(a</a:t>
              </a:r>
              <a:r>
                <a:rPr lang="en-US" altLang="zh-CN" sz="36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altLang="zh-CN" sz="3600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en-US" altLang="zh-CN" sz="36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n </a:t>
              </a:r>
              <a:r>
                <a:rPr lang="en-US" altLang="zh-CN" sz="3600">
                  <a:latin typeface="Times New Roman" panose="02020603050405020304" pitchFamily="18" charset="0"/>
                  <a:ea typeface="宋体" panose="02010600030101010101" pitchFamily="2" charset="-122"/>
                </a:rPr>
                <a:t>= </a:t>
              </a:r>
              <a:r>
                <a:rPr lang="en-US" altLang="zh-CN" sz="3600" dirty="0" err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sz="3600" baseline="30000" dirty="0" err="1">
                  <a:latin typeface="Times New Roman" panose="02020603050405020304" pitchFamily="18" charset="0"/>
                  <a:ea typeface="宋体" panose="02010600030101010101" pitchFamily="2" charset="-122"/>
                </a:rPr>
                <a:t>mn</a:t>
              </a:r>
              <a:r>
                <a:rPr lang="en-US" altLang="zh-CN" sz="36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3600">
                  <a:latin typeface="Times New Roman" panose="02020603050405020304" pitchFamily="18" charset="0"/>
                  <a:ea typeface="宋体" panose="02010600030101010101" pitchFamily="2" charset="-122"/>
                </a:rPr>
                <a:t>(m,n </a:t>
              </a: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都是正整数</a:t>
              </a:r>
              <a:r>
                <a:rPr lang="en-US" altLang="zh-CN" sz="2400" b="0">
                  <a:latin typeface="Times New Roman" panose="02020603050405020304" pitchFamily="18" charset="0"/>
                  <a:ea typeface="宋体" panose="02010600030101010101" pitchFamily="2" charset="-122"/>
                </a:rPr>
                <a:t>).</a:t>
              </a:r>
              <a:endParaRPr lang="en-US" altLang="zh-CN" sz="2400" b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11983" name="文本框 211982"/>
            <p:cNvSpPr txBox="1"/>
            <p:nvPr/>
          </p:nvSpPr>
          <p:spPr>
            <a:xfrm>
              <a:off x="768" y="2217"/>
              <a:ext cx="168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底 数</a:t>
              </a:r>
              <a:r>
                <a:rPr lang="zh-CN" altLang="en-US" sz="3600" u="sng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 </a:t>
              </a: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，</a:t>
              </a:r>
              <a:endPara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11984" name="文本框 211983"/>
            <p:cNvSpPr txBox="1"/>
            <p:nvPr/>
          </p:nvSpPr>
          <p:spPr>
            <a:xfrm>
              <a:off x="2400" y="2217"/>
              <a:ext cx="1776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指数 </a:t>
              </a:r>
              <a:r>
                <a:rPr lang="zh-CN" altLang="en-US" sz="3600" u="sng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    </a:t>
              </a: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3600">
                  <a:latin typeface="Times New Roman" panose="02020603050405020304" pitchFamily="18" charset="0"/>
                  <a:ea typeface="宋体" panose="02010600030101010101" pitchFamily="2" charset="-122"/>
                </a:rPr>
                <a:t>.</a:t>
              </a:r>
              <a:endParaRPr lang="en-US" altLang="zh-CN" sz="3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en-US" altLang="zh-CN" sz="2400" b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1986" name="文本框 211985"/>
          <p:cNvSpPr txBox="1"/>
          <p:nvPr/>
        </p:nvSpPr>
        <p:spPr>
          <a:xfrm>
            <a:off x="6400800" y="3108325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相乘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1987" name="矩形 211986"/>
          <p:cNvSpPr/>
          <p:nvPr/>
        </p:nvSpPr>
        <p:spPr>
          <a:xfrm>
            <a:off x="3635375" y="3141663"/>
            <a:ext cx="1101725" cy="1465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不变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11989" name="组合 211988"/>
          <p:cNvGrpSpPr/>
          <p:nvPr/>
        </p:nvGrpSpPr>
        <p:grpSpPr>
          <a:xfrm>
            <a:off x="914400" y="3124200"/>
            <a:ext cx="914400" cy="2362200"/>
            <a:chOff x="576" y="1968"/>
            <a:chExt cx="576" cy="1488"/>
          </a:xfrm>
        </p:grpSpPr>
        <p:sp>
          <p:nvSpPr>
            <p:cNvPr id="211990" name="矩形 211989"/>
            <p:cNvSpPr/>
            <p:nvPr/>
          </p:nvSpPr>
          <p:spPr>
            <a:xfrm>
              <a:off x="576" y="1968"/>
              <a:ext cx="576" cy="1488"/>
            </a:xfrm>
            <a:prstGeom prst="rect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991" name="文本框 211990"/>
            <p:cNvSpPr txBox="1"/>
            <p:nvPr/>
          </p:nvSpPr>
          <p:spPr>
            <a:xfrm>
              <a:off x="624" y="2160"/>
              <a:ext cx="462" cy="12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幂的乘方</a:t>
              </a:r>
              <a:endPara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1992" name="上箭头 211991"/>
          <p:cNvSpPr/>
          <p:nvPr/>
        </p:nvSpPr>
        <p:spPr>
          <a:xfrm>
            <a:off x="5410200" y="3962400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1993" name="右箭头 211992"/>
          <p:cNvSpPr/>
          <p:nvPr/>
        </p:nvSpPr>
        <p:spPr>
          <a:xfrm>
            <a:off x="2133600" y="49530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1994" name="右箭头 211993"/>
          <p:cNvSpPr/>
          <p:nvPr/>
        </p:nvSpPr>
        <p:spPr>
          <a:xfrm>
            <a:off x="2133600" y="33528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11995" name="组合 211994"/>
          <p:cNvGrpSpPr/>
          <p:nvPr/>
        </p:nvGrpSpPr>
        <p:grpSpPr>
          <a:xfrm>
            <a:off x="1828800" y="3429000"/>
            <a:ext cx="304800" cy="1676400"/>
            <a:chOff x="1152" y="2160"/>
            <a:chExt cx="192" cy="1056"/>
          </a:xfrm>
        </p:grpSpPr>
        <p:sp>
          <p:nvSpPr>
            <p:cNvPr id="211996" name="直接连接符 211995"/>
            <p:cNvSpPr/>
            <p:nvPr/>
          </p:nvSpPr>
          <p:spPr>
            <a:xfrm>
              <a:off x="1344" y="2160"/>
              <a:ext cx="0" cy="105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1997" name="直接连接符 211996"/>
            <p:cNvSpPr/>
            <p:nvPr/>
          </p:nvSpPr>
          <p:spPr>
            <a:xfrm>
              <a:off x="1152" y="2688"/>
              <a:ext cx="192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11998" name="文本框 211997"/>
          <p:cNvSpPr txBox="1"/>
          <p:nvPr/>
        </p:nvSpPr>
        <p:spPr>
          <a:xfrm>
            <a:off x="4787900" y="5300663"/>
            <a:ext cx="11811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1999" name="文本框 211998"/>
          <p:cNvSpPr txBox="1"/>
          <p:nvPr/>
        </p:nvSpPr>
        <p:spPr>
          <a:xfrm>
            <a:off x="7164388" y="5229225"/>
            <a:ext cx="11811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应用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2003" name="直接连接符 212002"/>
          <p:cNvSpPr/>
          <p:nvPr/>
        </p:nvSpPr>
        <p:spPr>
          <a:xfrm>
            <a:off x="4067175" y="5661025"/>
            <a:ext cx="5048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2004" name="直接连接符 212003"/>
          <p:cNvSpPr/>
          <p:nvPr/>
        </p:nvSpPr>
        <p:spPr>
          <a:xfrm>
            <a:off x="6300788" y="5661025"/>
            <a:ext cx="5048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19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6" grpId="0"/>
      <p:bldP spid="211986" grpId="0"/>
      <p:bldP spid="211987" grpId="0"/>
      <p:bldP spid="211998" grpId="0"/>
      <p:bldP spid="2119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0946" name="文本占位符 210945" descr="506268"/>
          <p:cNvPicPr>
            <a:picLocks noChangeAspect="1"/>
          </p:cNvPicPr>
          <p:nvPr>
            <p:ph type="body" idx="1"/>
          </p:nvPr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ln/>
        </p:spPr>
      </p:pic>
      <p:sp>
        <p:nvSpPr>
          <p:cNvPr id="210947" name="文本框 210946"/>
          <p:cNvSpPr txBox="1"/>
          <p:nvPr/>
        </p:nvSpPr>
        <p:spPr>
          <a:xfrm>
            <a:off x="2339975" y="2205038"/>
            <a:ext cx="316865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9600" dirty="0">
                <a:latin typeface="Arial" panose="020B0604020202020204" pitchFamily="34" charset="0"/>
                <a:ea typeface="宋体" panose="02010600030101010101" pitchFamily="2" charset="-122"/>
              </a:rPr>
              <a:t>再见</a:t>
            </a:r>
            <a:endParaRPr lang="zh-CN" altLang="en-US" sz="9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0</TotalTime>
  <Words>1756</Words>
  <Application>WPS 演示</Application>
  <PresentationFormat>在屏幕上显示</PresentationFormat>
  <Paragraphs>257</Paragraphs>
  <Slides>19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46</vt:i4>
      </vt:variant>
      <vt:variant>
        <vt:lpstr>幻灯片标题</vt:lpstr>
      </vt:variant>
      <vt:variant>
        <vt:i4>19</vt:i4>
      </vt:variant>
    </vt:vector>
  </HeadingPairs>
  <TitlesOfParts>
    <vt:vector size="81" baseType="lpstr">
      <vt:lpstr>Arial</vt:lpstr>
      <vt:lpstr>宋体</vt:lpstr>
      <vt:lpstr>Wingdings</vt:lpstr>
      <vt:lpstr>黑体</vt:lpstr>
      <vt:lpstr>Times New Roman</vt:lpstr>
      <vt:lpstr>华文隶书</vt:lpstr>
      <vt:lpstr>Tahoma</vt:lpstr>
      <vt:lpstr>楷体_GB2312</vt:lpstr>
      <vt:lpstr>新宋体</vt:lpstr>
      <vt:lpstr>隶书</vt:lpstr>
      <vt:lpstr>方正舒体</vt:lpstr>
      <vt:lpstr>华文行楷</vt:lpstr>
      <vt:lpstr>华文新魏</vt:lpstr>
      <vt:lpstr>微软雅黑</vt:lpstr>
      <vt:lpstr>Arial Unicode MS</vt:lpstr>
      <vt:lpstr>默认设计模板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Equation.DSMT4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官田民</cp:lastModifiedBy>
  <cp:revision>522</cp:revision>
  <dcterms:created xsi:type="dcterms:W3CDTF">2005-02-20T11:25:40Z</dcterms:created>
  <dcterms:modified xsi:type="dcterms:W3CDTF">2021-11-10T02:57:52Z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517C56DAA25C47F7A506AF9CB0643341</vt:lpwstr>
  </property>
  <property fmtid="{D5CDD505-2E9C-101B-9397-08002B2CF9AE}" pid="3" name="KSOProductBuildVer">
    <vt:lpwstr>2052-11.1.0.11045</vt:lpwstr>
  </property>
</Properties>
</file>