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handoutMasterIdLst>
    <p:handoutMasterId r:id="rId66"/>
  </p:handoutMasterIdLst>
  <p:sldIdLst>
    <p:sldId id="296" r:id="rId2"/>
    <p:sldId id="513" r:id="rId3"/>
    <p:sldId id="445" r:id="rId4"/>
    <p:sldId id="448" r:id="rId5"/>
    <p:sldId id="449" r:id="rId6"/>
    <p:sldId id="456" r:id="rId7"/>
    <p:sldId id="452" r:id="rId8"/>
    <p:sldId id="453" r:id="rId9"/>
    <p:sldId id="454" r:id="rId10"/>
    <p:sldId id="455" r:id="rId11"/>
    <p:sldId id="447" r:id="rId12"/>
    <p:sldId id="458" r:id="rId13"/>
    <p:sldId id="457" r:id="rId14"/>
    <p:sldId id="459" r:id="rId15"/>
    <p:sldId id="462" r:id="rId16"/>
    <p:sldId id="461" r:id="rId17"/>
    <p:sldId id="463" r:id="rId18"/>
    <p:sldId id="464" r:id="rId19"/>
    <p:sldId id="465" r:id="rId20"/>
    <p:sldId id="468" r:id="rId21"/>
    <p:sldId id="446" r:id="rId22"/>
    <p:sldId id="471" r:id="rId23"/>
    <p:sldId id="472" r:id="rId24"/>
    <p:sldId id="473" r:id="rId25"/>
    <p:sldId id="474" r:id="rId26"/>
    <p:sldId id="475" r:id="rId27"/>
    <p:sldId id="476" r:id="rId28"/>
    <p:sldId id="478" r:id="rId29"/>
    <p:sldId id="479" r:id="rId30"/>
    <p:sldId id="477" r:id="rId31"/>
    <p:sldId id="481" r:id="rId32"/>
    <p:sldId id="482" r:id="rId33"/>
    <p:sldId id="483" r:id="rId34"/>
    <p:sldId id="484" r:id="rId35"/>
    <p:sldId id="485" r:id="rId36"/>
    <p:sldId id="486" r:id="rId37"/>
    <p:sldId id="487" r:id="rId38"/>
    <p:sldId id="488" r:id="rId39"/>
    <p:sldId id="480" r:id="rId40"/>
    <p:sldId id="489" r:id="rId41"/>
    <p:sldId id="491" r:id="rId42"/>
    <p:sldId id="490" r:id="rId43"/>
    <p:sldId id="492" r:id="rId44"/>
    <p:sldId id="493" r:id="rId45"/>
    <p:sldId id="494" r:id="rId46"/>
    <p:sldId id="495" r:id="rId47"/>
    <p:sldId id="496" r:id="rId48"/>
    <p:sldId id="497" r:id="rId49"/>
    <p:sldId id="498" r:id="rId50"/>
    <p:sldId id="499" r:id="rId51"/>
    <p:sldId id="500" r:id="rId52"/>
    <p:sldId id="501" r:id="rId53"/>
    <p:sldId id="502" r:id="rId54"/>
    <p:sldId id="503" r:id="rId55"/>
    <p:sldId id="504" r:id="rId56"/>
    <p:sldId id="505" r:id="rId57"/>
    <p:sldId id="506" r:id="rId58"/>
    <p:sldId id="507" r:id="rId59"/>
    <p:sldId id="508" r:id="rId60"/>
    <p:sldId id="509" r:id="rId61"/>
    <p:sldId id="510" r:id="rId62"/>
    <p:sldId id="511" r:id="rId63"/>
    <p:sldId id="512" r:id="rId64"/>
  </p:sldIdLst>
  <p:sldSz cx="24371300" cy="13716000"/>
  <p:notesSz cx="6858000" cy="9144000"/>
  <p:defaultTextStyle>
    <a:defPPr>
      <a:defRPr lang="zh-CN"/>
    </a:defPPr>
    <a:lvl1pPr marL="0" algn="l" defTabSz="1827530" rtl="0" eaLnBrk="1" latinLnBrk="0" hangingPunct="1">
      <a:defRPr sz="3600" kern="1200">
        <a:solidFill>
          <a:schemeClr val="tx1"/>
        </a:solidFill>
        <a:latin typeface="+mn-lt"/>
        <a:ea typeface="+mn-ea"/>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p:defaultTextStyle>
  <p:extLst>
    <p:ext uri="{521415D9-36F7-43E2-AB2F-B90AF26B5E84}">
      <p14:sectionLst xmlns:p14="http://schemas.microsoft.com/office/powerpoint/2010/main">
        <p14:section name="普查讲" id="{9059A2C1-EEE2-4C93-845C-F28C4CFF0029}">
          <p14:sldIdLst>
            <p14:sldId id="296"/>
            <p14:sldId id="513"/>
            <p14:sldId id="445"/>
            <p14:sldId id="448"/>
            <p14:sldId id="449"/>
            <p14:sldId id="456"/>
            <p14:sldId id="452"/>
            <p14:sldId id="453"/>
            <p14:sldId id="454"/>
            <p14:sldId id="455"/>
            <p14:sldId id="447"/>
            <p14:sldId id="458"/>
            <p14:sldId id="457"/>
            <p14:sldId id="459"/>
            <p14:sldId id="462"/>
            <p14:sldId id="461"/>
            <p14:sldId id="463"/>
            <p14:sldId id="464"/>
            <p14:sldId id="465"/>
            <p14:sldId id="468"/>
            <p14:sldId id="446"/>
            <p14:sldId id="471"/>
            <p14:sldId id="472"/>
            <p14:sldId id="473"/>
            <p14:sldId id="474"/>
            <p14:sldId id="475"/>
            <p14:sldId id="476"/>
            <p14:sldId id="478"/>
            <p14:sldId id="479"/>
            <p14:sldId id="477"/>
            <p14:sldId id="481"/>
            <p14:sldId id="482"/>
            <p14:sldId id="483"/>
            <p14:sldId id="484"/>
            <p14:sldId id="485"/>
            <p14:sldId id="486"/>
            <p14:sldId id="487"/>
            <p14:sldId id="488"/>
            <p14:sldId id="480"/>
            <p14:sldId id="489"/>
            <p14:sldId id="491"/>
            <p14:sldId id="490"/>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Lst>
        </p14:section>
      </p14:sectionLst>
    </p:ext>
    <p:ext uri="{EFAFB233-063F-42B5-8137-9DF3F51BA10A}">
      <p15:sldGuideLst xmlns="" xmlns:p15="http://schemas.microsoft.com/office/powerpoint/2012/main">
        <p15:guide id="12" orient="horz" pos="1996" userDrawn="1">
          <p15:clr>
            <a:srgbClr val="A4A3A4"/>
          </p15:clr>
        </p15:guide>
        <p15:guide id="13" orient="horz" pos="5936" userDrawn="1">
          <p15:clr>
            <a:srgbClr val="A4A3A4"/>
          </p15:clr>
        </p15:guide>
        <p15:guide id="19" pos="2290" userDrawn="1">
          <p15:clr>
            <a:srgbClr val="A4A3A4"/>
          </p15:clr>
        </p15:guide>
        <p15:guide id="24" pos="12778" userDrawn="1">
          <p15:clr>
            <a:srgbClr val="A4A3A4"/>
          </p15:clr>
        </p15:guide>
        <p15:guide id="30" orient="horz" pos="6900" userDrawn="1">
          <p15:clr>
            <a:srgbClr val="A4A3A4"/>
          </p15:clr>
        </p15:guide>
        <p15:guide id="34" pos="6854" userDrawn="1">
          <p15:clr>
            <a:srgbClr val="A4A3A4"/>
          </p15:clr>
        </p15:guide>
        <p15:guide id="38" orient="horz" pos="3243" userDrawn="1">
          <p15:clr>
            <a:srgbClr val="A4A3A4"/>
          </p15:clr>
        </p15:guide>
        <p15:guide id="39" orient="horz" pos="1145" userDrawn="1">
          <p15:clr>
            <a:srgbClr val="A4A3A4"/>
          </p15:clr>
        </p15:guide>
        <p15:guide id="41" pos="8470" userDrawn="1">
          <p15:clr>
            <a:srgbClr val="A4A3A4"/>
          </p15:clr>
        </p15:guide>
        <p15:guide id="42" pos="1440" userDrawn="1">
          <p15:clr>
            <a:srgbClr val="A4A3A4"/>
          </p15:clr>
        </p15:guide>
        <p15:guide id="43" orient="horz" pos="2789">
          <p15:clr>
            <a:srgbClr val="A4A3A4"/>
          </p15:clr>
        </p15:guide>
        <p15:guide id="44" orient="horz" pos="5454">
          <p15:clr>
            <a:srgbClr val="A4A3A4"/>
          </p15:clr>
        </p15:guide>
        <p15:guide id="45" orient="horz" pos="4093">
          <p15:clr>
            <a:srgbClr val="A4A3A4"/>
          </p15:clr>
        </p15:guide>
        <p15:guide id="46" pos="11248">
          <p15:clr>
            <a:srgbClr val="A4A3A4"/>
          </p15:clr>
        </p15:guide>
        <p15:guide id="47" pos="5550">
          <p15:clr>
            <a:srgbClr val="A4A3A4"/>
          </p15:clr>
        </p15:guide>
        <p15:guide id="48" pos="1638">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A" lastIdx="1" clrIdx="0"/>
  <p:cmAuthor id="1" name="孙文纯" initials="孙文纯"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A5CAA"/>
    <a:srgbClr val="4472C4"/>
    <a:srgbClr val="D7F1FF"/>
    <a:srgbClr val="E3F4FD"/>
    <a:srgbClr val="D3EDFB"/>
    <a:srgbClr val="FFFDE7"/>
    <a:srgbClr val="FFFEF3"/>
    <a:srgbClr val="FFFEF7"/>
    <a:srgbClr val="FFFFFF"/>
    <a:srgbClr val="FFFC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03" autoAdjust="0"/>
    <p:restoredTop sz="98065" autoAdjust="0"/>
  </p:normalViewPr>
  <p:slideViewPr>
    <p:cSldViewPr>
      <p:cViewPr varScale="1">
        <p:scale>
          <a:sx n="41" d="100"/>
          <a:sy n="41" d="100"/>
        </p:scale>
        <p:origin x="-533" y="-110"/>
      </p:cViewPr>
      <p:guideLst>
        <p:guide orient="horz" pos="1230"/>
        <p:guide pos="1213"/>
        <p:guide pos="7676"/>
        <p:guide pos="10397"/>
        <p:guide pos="4501"/>
        <p:guide/>
      </p:guideLst>
    </p:cSldViewPr>
  </p:slideViewPr>
  <p:notesTextViewPr>
    <p:cViewPr>
      <p:scale>
        <a:sx n="150" d="100"/>
        <a:sy n="150" d="100"/>
      </p:scale>
      <p:origin x="0" y="0"/>
    </p:cViewPr>
  </p:notesTextViewPr>
  <p:sorterViewPr>
    <p:cViewPr>
      <p:scale>
        <a:sx n="75" d="100"/>
        <a:sy n="75" d="100"/>
      </p:scale>
      <p:origin x="0" y="12828"/>
    </p:cViewPr>
  </p:sorterViewPr>
  <p:notesViewPr>
    <p:cSldViewPr>
      <p:cViewPr varScale="1">
        <p:scale>
          <a:sx n="68" d="100"/>
          <a:sy n="68" d="100"/>
        </p:scale>
        <p:origin x="-3324" y="-90"/>
      </p:cViewPr>
      <p:guideLst>
        <p:guide orient="horz" pos="2880"/>
        <p:guide pos="2160"/>
      </p:guideLst>
    </p:cSldViewPr>
  </p:notes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79"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F4A69F-A7BF-4946-B3A6-ED01CBEB8F2B}" type="datetimeFigureOut">
              <a:rPr lang="zh-CN" altLang="en-US" smtClean="0">
                <a:latin typeface="Times New Roman" panose="02020603050405020304" pitchFamily="18" charset="0"/>
                <a:ea typeface="楷体" panose="02010609060101010101" pitchFamily="49" charset="-122"/>
              </a:rPr>
              <a:t>2019/3/1</a:t>
            </a:fld>
            <a:endParaRPr lang="zh-CN" altLang="en-US" dirty="0">
              <a:latin typeface="Times New Roman" panose="02020603050405020304" pitchFamily="18" charset="0"/>
              <a:ea typeface="楷体" panose="02010609060101010101" pitchFamily="49"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dirty="0">
              <a:latin typeface="Times New Roman" panose="02020603050405020304" pitchFamily="18" charset="0"/>
              <a:ea typeface="楷体" panose="02010609060101010101" pitchFamily="49"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C31665-BE4C-4D05-B9C5-2B73D647A6C5}" type="slidenum">
              <a:rPr lang="zh-CN" altLang="en-US" smtClean="0">
                <a:latin typeface="Times New Roman" panose="02020603050405020304" pitchFamily="18" charset="0"/>
                <a:ea typeface="楷体" panose="02010609060101010101" pitchFamily="49" charset="-122"/>
              </a:rPr>
              <a:t>‹#›</a:t>
            </a:fld>
            <a:endParaRPr lang="zh-CN" altLang="en-US" dirty="0">
              <a:latin typeface="Times New Roman" panose="02020603050405020304" pitchFamily="18" charset="0"/>
              <a:ea typeface="楷体" panose="02010609060101010101" pitchFamily="49" charset="-122"/>
            </a:endParaRPr>
          </a:p>
        </p:txBody>
      </p:sp>
    </p:spTree>
    <p:extLst>
      <p:ext uri="{BB962C8B-B14F-4D97-AF65-F5344CB8AC3E}">
        <p14:creationId xmlns:p14="http://schemas.microsoft.com/office/powerpoint/2010/main" val="391860265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楷体" panose="02010609060101010101" pitchFamily="49" charset="-122"/>
              </a:defRPr>
            </a:lvl1pPr>
          </a:lstStyle>
          <a:p>
            <a:fld id="{805CE786-2566-4729-BA0C-6278D59A1AE1}" type="datetimeFigureOut">
              <a:rPr lang="zh-CN" altLang="en-US" smtClean="0"/>
              <a:pPr/>
              <a:t>2019/3/1</a:t>
            </a:fld>
            <a:endParaRPr lang="zh-CN" altLang="en-US" dirty="0"/>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楷体" panose="02010609060101010101" pitchFamily="49" charset="-122"/>
              </a:defRPr>
            </a:lvl1pPr>
          </a:lstStyle>
          <a:p>
            <a:fld id="{E49D8A1A-3085-48B2-A401-84F34E154A3C}" type="slidenum">
              <a:rPr lang="zh-CN" altLang="en-US" smtClean="0"/>
              <a:pPr/>
              <a:t>‹#›</a:t>
            </a:fld>
            <a:endParaRPr lang="zh-CN" altLang="en-US" dirty="0"/>
          </a:p>
        </p:txBody>
      </p:sp>
    </p:spTree>
    <p:extLst>
      <p:ext uri="{BB962C8B-B14F-4D97-AF65-F5344CB8AC3E}">
        <p14:creationId xmlns:p14="http://schemas.microsoft.com/office/powerpoint/2010/main" val="4029738423"/>
      </p:ext>
    </p:extLst>
  </p:cSld>
  <p:clrMap bg1="lt1" tx1="dk1" bg2="lt2" tx2="dk2" accent1="accent1" accent2="accent2" accent3="accent3" accent4="accent4" accent5="accent5" accent6="accent6" hlink="hlink" folHlink="folHlink"/>
  <p:hf hdr="0" ftr="0" dt="0"/>
  <p:notesStyle>
    <a:lvl1pPr marL="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1pPr>
    <a:lvl2pPr marL="9137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2pPr>
    <a:lvl3pPr marL="182816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3pPr>
    <a:lvl4pPr marL="2741930"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4pPr>
    <a:lvl5pPr marL="3655695" algn="l" defTabSz="1827530" rtl="0" eaLnBrk="1" latinLnBrk="0" hangingPunct="1">
      <a:defRPr sz="2400" kern="1200">
        <a:solidFill>
          <a:schemeClr val="tx1"/>
        </a:solidFill>
        <a:latin typeface="Times New Roman" panose="02020603050405020304" pitchFamily="18" charset="0"/>
        <a:ea typeface="楷体" panose="02010609060101010101" pitchFamily="49" charset="-122"/>
        <a:cs typeface="+mn-cs"/>
      </a:defRPr>
    </a:lvl5pPr>
    <a:lvl6pPr marL="4570095" algn="l" defTabSz="1827530" rtl="0" eaLnBrk="1" latinLnBrk="0" hangingPunct="1">
      <a:defRPr sz="2400" kern="1200">
        <a:solidFill>
          <a:schemeClr val="tx1"/>
        </a:solidFill>
        <a:latin typeface="+mn-lt"/>
        <a:ea typeface="+mn-ea"/>
        <a:cs typeface="+mn-cs"/>
      </a:defRPr>
    </a:lvl6pPr>
    <a:lvl7pPr marL="5483860" algn="l" defTabSz="1827530" rtl="0" eaLnBrk="1" latinLnBrk="0" hangingPunct="1">
      <a:defRPr sz="2400" kern="1200">
        <a:solidFill>
          <a:schemeClr val="tx1"/>
        </a:solidFill>
        <a:latin typeface="+mn-lt"/>
        <a:ea typeface="+mn-ea"/>
        <a:cs typeface="+mn-cs"/>
      </a:defRPr>
    </a:lvl7pPr>
    <a:lvl8pPr marL="6397625" algn="l" defTabSz="1827530" rtl="0" eaLnBrk="1" latinLnBrk="0" hangingPunct="1">
      <a:defRPr sz="2400" kern="1200">
        <a:solidFill>
          <a:schemeClr val="tx1"/>
        </a:solidFill>
        <a:latin typeface="+mn-lt"/>
        <a:ea typeface="+mn-ea"/>
        <a:cs typeface="+mn-cs"/>
      </a:defRPr>
    </a:lvl8pPr>
    <a:lvl9pPr marL="7311390" algn="l" defTabSz="1827530" rtl="0" eaLnBrk="1" latinLnBrk="0" hangingPunct="1">
      <a:defRPr sz="2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1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0" name="组合 29"/>
          <p:cNvGrpSpPr/>
          <p:nvPr userDrawn="1"/>
        </p:nvGrpSpPr>
        <p:grpSpPr>
          <a:xfrm>
            <a:off x="21230650" y="12960143"/>
            <a:ext cx="414000" cy="414000"/>
            <a:chOff x="11226607" y="6533712"/>
            <a:chExt cx="216000" cy="216000"/>
          </a:xfrm>
        </p:grpSpPr>
        <p:sp>
          <p:nvSpPr>
            <p:cNvPr id="31" name="椭圆 3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3" name="组合 32"/>
          <p:cNvGrpSpPr/>
          <p:nvPr userDrawn="1"/>
        </p:nvGrpSpPr>
        <p:grpSpPr>
          <a:xfrm>
            <a:off x="23162036" y="12960143"/>
            <a:ext cx="414000" cy="414000"/>
            <a:chOff x="11142748" y="6381312"/>
            <a:chExt cx="216000" cy="216000"/>
          </a:xfrm>
        </p:grpSpPr>
        <p:sp>
          <p:nvSpPr>
            <p:cNvPr id="34" name="椭圆 3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3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38" name="38 CuadroTexto"/>
          <p:cNvSpPr txBox="1"/>
          <p:nvPr userDrawn="1"/>
        </p:nvSpPr>
        <p:spPr>
          <a:xfrm>
            <a:off x="22453694" y="12955302"/>
            <a:ext cx="689654" cy="430887"/>
          </a:xfrm>
          <a:prstGeom prst="rect">
            <a:avLst/>
          </a:prstGeom>
          <a:noFill/>
        </p:spPr>
        <p:txBody>
          <a:bodyPr wrap="square">
            <a:spAutoFit/>
          </a:bodyPr>
          <a:lstStyle/>
          <a:p>
            <a:pPr algn="ctr">
              <a:defRPr/>
            </a:pPr>
            <a:r>
              <a:rPr lang="es-ES" sz="2200" b="1" dirty="0"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63</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68911916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随堂普查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随</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堂</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普</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查</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423311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课后提分练">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方正楷体_GBK" panose="03000509000000000000" pitchFamily="65" charset="-122"/>
              <a:ea typeface="方正楷体_GBK" panose="03000509000000000000" pitchFamily="65"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方正楷体_GBK" panose="03000509000000000000" pitchFamily="65"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后</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提</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分</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pic>
        <p:nvPicPr>
          <p:cNvPr id="26"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36" name="组合 35"/>
          <p:cNvGrpSpPr/>
          <p:nvPr userDrawn="1"/>
        </p:nvGrpSpPr>
        <p:grpSpPr>
          <a:xfrm>
            <a:off x="21230650" y="12960143"/>
            <a:ext cx="414000" cy="414000"/>
            <a:chOff x="11226607" y="6533712"/>
            <a:chExt cx="216000" cy="216000"/>
          </a:xfrm>
        </p:grpSpPr>
        <p:sp>
          <p:nvSpPr>
            <p:cNvPr id="37" name="椭圆 36"/>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8"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39" name="组合 38"/>
          <p:cNvGrpSpPr/>
          <p:nvPr userDrawn="1"/>
        </p:nvGrpSpPr>
        <p:grpSpPr>
          <a:xfrm>
            <a:off x="23162036" y="12960143"/>
            <a:ext cx="414000" cy="414000"/>
            <a:chOff x="11142748" y="6381312"/>
            <a:chExt cx="216000" cy="216000"/>
          </a:xfrm>
        </p:grpSpPr>
        <p:sp>
          <p:nvSpPr>
            <p:cNvPr id="40" name="椭圆 39"/>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1"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42"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44"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555058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汉译英写得准">
    <p:spTree>
      <p:nvGrpSpPr>
        <p:cNvPr id="1" name=""/>
        <p:cNvGrpSpPr/>
        <p:nvPr/>
      </p:nvGrpSpPr>
      <p:grpSpPr>
        <a:xfrm>
          <a:off x="0" y="0"/>
          <a:ext cx="0" cy="0"/>
          <a:chOff x="0" y="0"/>
          <a:chExt cx="0" cy="0"/>
        </a:xfrm>
      </p:grpSpPr>
      <p:sp>
        <p:nvSpPr>
          <p:cNvPr id="18" name="矩形 17"/>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写</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准</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20"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400697013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英译汉记得牢">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21" name="椭圆 20"/>
          <p:cNvSpPr/>
          <p:nvPr/>
        </p:nvSpPr>
        <p:spPr>
          <a:xfrm>
            <a:off x="126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英</a:t>
            </a:r>
            <a:endParaRPr lang="zh-CN" altLang="en-US" sz="4800" b="1" dirty="0"/>
          </a:p>
        </p:txBody>
      </p:sp>
      <p:sp>
        <p:nvSpPr>
          <p:cNvPr id="22" name="椭圆 21"/>
          <p:cNvSpPr/>
          <p:nvPr/>
        </p:nvSpPr>
        <p:spPr>
          <a:xfrm>
            <a:off x="2120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译</a:t>
            </a:r>
            <a:endParaRPr lang="zh-CN" altLang="en-US" sz="4800" b="1" dirty="0"/>
          </a:p>
        </p:txBody>
      </p:sp>
      <p:sp>
        <p:nvSpPr>
          <p:cNvPr id="23" name="椭圆 22"/>
          <p:cNvSpPr/>
          <p:nvPr/>
        </p:nvSpPr>
        <p:spPr>
          <a:xfrm>
            <a:off x="297516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汉</a:t>
            </a:r>
            <a:endParaRPr lang="zh-CN" altLang="en-US" sz="4800" b="1" dirty="0"/>
          </a:p>
        </p:txBody>
      </p:sp>
      <p:sp>
        <p:nvSpPr>
          <p:cNvPr id="24" name="椭圆 23"/>
          <p:cNvSpPr/>
          <p:nvPr/>
        </p:nvSpPr>
        <p:spPr>
          <a:xfrm>
            <a:off x="3827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记</a:t>
            </a:r>
            <a:endParaRPr lang="zh-CN" altLang="en-US" sz="4800" b="1" dirty="0"/>
          </a:p>
        </p:txBody>
      </p:sp>
      <p:sp>
        <p:nvSpPr>
          <p:cNvPr id="25" name="椭圆 24"/>
          <p:cNvSpPr/>
          <p:nvPr/>
        </p:nvSpPr>
        <p:spPr>
          <a:xfrm>
            <a:off x="4682414"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得</a:t>
            </a:r>
            <a:endParaRPr lang="zh-CN" altLang="en-US" sz="4800" b="1" dirty="0"/>
          </a:p>
        </p:txBody>
      </p:sp>
      <p:sp>
        <p:nvSpPr>
          <p:cNvPr id="26" name="椭圆 25"/>
          <p:cNvSpPr/>
          <p:nvPr userDrawn="1"/>
        </p:nvSpPr>
        <p:spPr>
          <a:xfrm>
            <a:off x="5558278" y="741486"/>
            <a:ext cx="855000" cy="854901"/>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牢</a:t>
            </a:r>
            <a:endParaRPr lang="zh-CN" altLang="en-US" sz="4800" b="1" dirty="0"/>
          </a:p>
        </p:txBody>
      </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7"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93056874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经典读">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经</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典</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读</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425376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课前热身">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3417250" cy="854901"/>
            <a:chOff x="1265164" y="736542"/>
            <a:chExt cx="341725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课</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前</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热</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身</a:t>
              </a:r>
              <a:endParaRPr lang="zh-CN" altLang="en-US" sz="4800" b="1" dirty="0"/>
            </a:p>
          </p:txBody>
        </p:sp>
      </p:grpSp>
      <p:pic>
        <p:nvPicPr>
          <p:cNvPr id="10"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2" name="组合 11"/>
          <p:cNvGrpSpPr/>
          <p:nvPr userDrawn="1"/>
        </p:nvGrpSpPr>
        <p:grpSpPr>
          <a:xfrm>
            <a:off x="21230650" y="12960143"/>
            <a:ext cx="414000" cy="414000"/>
            <a:chOff x="11226607" y="6533712"/>
            <a:chExt cx="216000" cy="216000"/>
          </a:xfrm>
        </p:grpSpPr>
        <p:sp>
          <p:nvSpPr>
            <p:cNvPr id="14" name="椭圆 13"/>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6" name="组合 15"/>
          <p:cNvGrpSpPr/>
          <p:nvPr userDrawn="1"/>
        </p:nvGrpSpPr>
        <p:grpSpPr>
          <a:xfrm>
            <a:off x="23162036" y="12960143"/>
            <a:ext cx="414000" cy="414000"/>
            <a:chOff x="11142748" y="6381312"/>
            <a:chExt cx="216000" cy="216000"/>
          </a:xfrm>
        </p:grpSpPr>
        <p:sp>
          <p:nvSpPr>
            <p:cNvPr id="17" name="椭圆 16"/>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9"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1"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9536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积累听">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p:cNvGrpSpPr/>
          <p:nvPr userDrawn="1"/>
        </p:nvGrpSpPr>
        <p:grpSpPr>
          <a:xfrm>
            <a:off x="1265164" y="736457"/>
            <a:ext cx="2565000" cy="854901"/>
            <a:chOff x="1265164" y="736542"/>
            <a:chExt cx="2565000" cy="855000"/>
          </a:xfrm>
        </p:grpSpPr>
        <p:sp>
          <p:nvSpPr>
            <p:cNvPr id="5" name="椭圆 4"/>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听</a:t>
              </a:r>
              <a:endParaRPr lang="zh-CN" altLang="en-US" sz="4800" b="1" dirty="0"/>
            </a:p>
          </p:txBody>
        </p:sp>
      </p:grpSp>
      <p:pic>
        <p:nvPicPr>
          <p:cNvPr id="9"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11159116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词义辨析">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grpSp>
        <p:nvGrpSpPr>
          <p:cNvPr id="4" name="组合 3">
            <a:extLst>
              <a:ext uri="{FF2B5EF4-FFF2-40B4-BE49-F238E27FC236}">
                <a16:creationId xmlns:a16="http://schemas.microsoft.com/office/drawing/2014/main" xmlns="" id="{571C14BC-54C9-46C8-B514-1CC291E92F5D}"/>
              </a:ext>
            </a:extLst>
          </p:cNvPr>
          <p:cNvGrpSpPr/>
          <p:nvPr userDrawn="1"/>
        </p:nvGrpSpPr>
        <p:grpSpPr>
          <a:xfrm>
            <a:off x="1312442" y="665312"/>
            <a:ext cx="3418218" cy="953659"/>
            <a:chOff x="4692443" y="931228"/>
            <a:chExt cx="1710000" cy="477078"/>
          </a:xfrm>
        </p:grpSpPr>
        <p:sp>
          <p:nvSpPr>
            <p:cNvPr id="5" name="对角圆角矩形 36">
              <a:extLst>
                <a:ext uri="{FF2B5EF4-FFF2-40B4-BE49-F238E27FC236}">
                  <a16:creationId xmlns:a16="http://schemas.microsoft.com/office/drawing/2014/main" xmlns="" id="{759F1635-EA70-461B-B977-70E41723B1AD}"/>
                </a:ext>
              </a:extLst>
            </p:cNvPr>
            <p:cNvSpPr/>
            <p:nvPr/>
          </p:nvSpPr>
          <p:spPr>
            <a:xfrm>
              <a:off x="4692443" y="958306"/>
              <a:ext cx="1710000" cy="45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6616"/>
              <a:endParaRPr lang="zh-CN" altLang="en-US" sz="3598" dirty="0">
                <a:solidFill>
                  <a:prstClr val="white"/>
                </a:solidFill>
                <a:latin typeface="Calibri"/>
                <a:ea typeface="宋体" panose="02010600030101010101" pitchFamily="2" charset="-122"/>
              </a:endParaRPr>
            </a:p>
          </p:txBody>
        </p:sp>
        <p:sp>
          <p:nvSpPr>
            <p:cNvPr id="7" name="文本框 5">
              <a:extLst>
                <a:ext uri="{FF2B5EF4-FFF2-40B4-BE49-F238E27FC236}">
                  <a16:creationId xmlns:a16="http://schemas.microsoft.com/office/drawing/2014/main" xmlns="" id="{14BE6B4B-119D-4942-A664-FEF5F55F1D1A}"/>
                </a:ext>
              </a:extLst>
            </p:cNvPr>
            <p:cNvSpPr txBox="1"/>
            <p:nvPr/>
          </p:nvSpPr>
          <p:spPr>
            <a:xfrm>
              <a:off x="4779525" y="931228"/>
              <a:ext cx="1535836" cy="477078"/>
            </a:xfrm>
            <a:prstGeom prst="rect">
              <a:avLst/>
            </a:prstGeom>
            <a:noFill/>
          </p:spPr>
          <p:txBody>
            <a:bodyPr wrap="none" rtlCol="0" anchor="ctr" anchorCtr="1">
              <a:spAutoFit/>
            </a:bodyPr>
            <a:lstStyle/>
            <a:p>
              <a:pPr defTabSz="1826616"/>
              <a:r>
                <a:rPr lang="zh-CN" altLang="en-US" sz="5597" b="1" dirty="0">
                  <a:solidFill>
                    <a:prstClr val="white"/>
                  </a:solidFill>
                  <a:latin typeface="黑体" panose="02010609060101010101" pitchFamily="49" charset="-122"/>
                  <a:ea typeface="黑体" panose="02010609060101010101" pitchFamily="49" charset="-122"/>
                </a:rPr>
                <a:t>词义辨析</a:t>
              </a:r>
            </a:p>
          </p:txBody>
        </p:sp>
      </p:grpSp>
      <p:pic>
        <p:nvPicPr>
          <p:cNvPr id="8"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0" name="组合 9"/>
          <p:cNvGrpSpPr/>
          <p:nvPr userDrawn="1"/>
        </p:nvGrpSpPr>
        <p:grpSpPr>
          <a:xfrm>
            <a:off x="21230650" y="12960143"/>
            <a:ext cx="414000" cy="414000"/>
            <a:chOff x="11226607" y="6533712"/>
            <a:chExt cx="216000" cy="216000"/>
          </a:xfrm>
        </p:grpSpPr>
        <p:sp>
          <p:nvSpPr>
            <p:cNvPr id="11" name="椭圆 10"/>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4" name="组合 13"/>
          <p:cNvGrpSpPr/>
          <p:nvPr userDrawn="1"/>
        </p:nvGrpSpPr>
        <p:grpSpPr>
          <a:xfrm>
            <a:off x="23162036" y="12960143"/>
            <a:ext cx="414000" cy="414000"/>
            <a:chOff x="11142748" y="6381312"/>
            <a:chExt cx="216000" cy="216000"/>
          </a:xfrm>
        </p:grpSpPr>
        <p:sp>
          <p:nvSpPr>
            <p:cNvPr id="15" name="椭圆 14"/>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6"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7"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9"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24801376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小积累">
    <p:spTree>
      <p:nvGrpSpPr>
        <p:cNvPr id="1" name=""/>
        <p:cNvGrpSpPr/>
        <p:nvPr/>
      </p:nvGrpSpPr>
      <p:grpSpPr>
        <a:xfrm>
          <a:off x="0" y="0"/>
          <a:ext cx="0" cy="0"/>
          <a:chOff x="0" y="0"/>
          <a:chExt cx="0" cy="0"/>
        </a:xfrm>
      </p:grpSpPr>
      <p:sp>
        <p:nvSpPr>
          <p:cNvPr id="6" name="矩形 5"/>
          <p:cNvSpPr/>
          <p:nvPr userDrawn="1"/>
        </p:nvSpPr>
        <p:spPr>
          <a:xfrm>
            <a:off x="3175" y="1588"/>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8" name="对角圆角矩形 7"/>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a:solidFill>
                  <a:schemeClr val="bg1"/>
                </a:solidFill>
                <a:latin typeface="黑体" panose="02010609060101010101" pitchFamily="49" charset="-122"/>
                <a:ea typeface="黑体" panose="02010609060101010101" pitchFamily="49" charset="-122"/>
              </a:rPr>
              <a:t>小积累</a:t>
            </a: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11" name="组合 10"/>
          <p:cNvGrpSpPr/>
          <p:nvPr userDrawn="1"/>
        </p:nvGrpSpPr>
        <p:grpSpPr>
          <a:xfrm>
            <a:off x="21230650" y="12960143"/>
            <a:ext cx="414000" cy="414000"/>
            <a:chOff x="11226607" y="6533712"/>
            <a:chExt cx="216000" cy="216000"/>
          </a:xfrm>
        </p:grpSpPr>
        <p:sp>
          <p:nvSpPr>
            <p:cNvPr id="12" name="椭圆 11"/>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4"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5" name="组合 14"/>
          <p:cNvGrpSpPr/>
          <p:nvPr userDrawn="1"/>
        </p:nvGrpSpPr>
        <p:grpSpPr>
          <a:xfrm>
            <a:off x="23162036" y="12960143"/>
            <a:ext cx="414000" cy="414000"/>
            <a:chOff x="11142748" y="6381312"/>
            <a:chExt cx="216000" cy="216000"/>
          </a:xfrm>
        </p:grpSpPr>
        <p:sp>
          <p:nvSpPr>
            <p:cNvPr id="16" name="椭圆 15"/>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7"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8"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20"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3946187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小提示">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sp>
        <p:nvSpPr>
          <p:cNvPr id="4" name="对角圆角矩形 3"/>
          <p:cNvSpPr/>
          <p:nvPr userDrawn="1"/>
        </p:nvSpPr>
        <p:spPr>
          <a:xfrm>
            <a:off x="1295650" y="728446"/>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5">
            <a:extLst>
              <a:ext uri="{FF2B5EF4-FFF2-40B4-BE49-F238E27FC236}">
                <a16:creationId xmlns="" xmlns:a16="http://schemas.microsoft.com/office/drawing/2014/main" id="{4CDF7D84-DA2E-4F07-8821-A00D69F5981A}"/>
              </a:ext>
            </a:extLst>
          </p:cNvPr>
          <p:cNvSpPr txBox="1"/>
          <p:nvPr userDrawn="1"/>
        </p:nvSpPr>
        <p:spPr>
          <a:xfrm>
            <a:off x="1835650" y="674339"/>
            <a:ext cx="2348720" cy="954107"/>
          </a:xfrm>
          <a:prstGeom prst="rect">
            <a:avLst/>
          </a:prstGeom>
          <a:noFill/>
        </p:spPr>
        <p:txBody>
          <a:bodyPr wrap="none" rtlCol="0" anchor="ctr" anchorCtr="1">
            <a:spAutoFit/>
          </a:bodyPr>
          <a:lstStyle/>
          <a:p>
            <a:r>
              <a:rPr lang="zh-CN" altLang="en-US" sz="5600" b="1" dirty="0" smtClean="0">
                <a:solidFill>
                  <a:schemeClr val="bg1"/>
                </a:solidFill>
                <a:latin typeface="黑体" panose="02010609060101010101" pitchFamily="49" charset="-122"/>
                <a:ea typeface="黑体" panose="02010609060101010101" pitchFamily="49" charset="-122"/>
              </a:rPr>
              <a:t>小提示</a:t>
            </a:r>
            <a:endParaRPr lang="zh-CN" altLang="en-US" sz="5600" b="1" dirty="0">
              <a:solidFill>
                <a:schemeClr val="bg1"/>
              </a:solidFill>
              <a:latin typeface="黑体" panose="02010609060101010101" pitchFamily="49" charset="-122"/>
              <a:ea typeface="黑体" panose="02010609060101010101" pitchFamily="49" charset="-122"/>
            </a:endParaRPr>
          </a:p>
        </p:txBody>
      </p:sp>
      <p:pic>
        <p:nvPicPr>
          <p:cNvPr id="7"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9" name="组合 8"/>
          <p:cNvGrpSpPr/>
          <p:nvPr userDrawn="1"/>
        </p:nvGrpSpPr>
        <p:grpSpPr>
          <a:xfrm>
            <a:off x="21230650" y="12960143"/>
            <a:ext cx="414000" cy="414000"/>
            <a:chOff x="11226607" y="6533712"/>
            <a:chExt cx="216000" cy="216000"/>
          </a:xfrm>
        </p:grpSpPr>
        <p:sp>
          <p:nvSpPr>
            <p:cNvPr id="10" name="椭圆 9"/>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1"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2" name="组合 11"/>
          <p:cNvGrpSpPr/>
          <p:nvPr userDrawn="1"/>
        </p:nvGrpSpPr>
        <p:grpSpPr>
          <a:xfrm>
            <a:off x="23162036" y="12960143"/>
            <a:ext cx="414000" cy="414000"/>
            <a:chOff x="11142748" y="6381312"/>
            <a:chExt cx="216000" cy="216000"/>
          </a:xfrm>
        </p:grpSpPr>
        <p:sp>
          <p:nvSpPr>
            <p:cNvPr id="14" name="椭圆 13"/>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5"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6"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8"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7104325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背景色-2">
    <p:spTree>
      <p:nvGrpSpPr>
        <p:cNvPr id="1" name=""/>
        <p:cNvGrpSpPr/>
        <p:nvPr/>
      </p:nvGrpSpPr>
      <p:grpSpPr>
        <a:xfrm>
          <a:off x="0" y="0"/>
          <a:ext cx="0" cy="0"/>
          <a:chOff x="0" y="0"/>
          <a:chExt cx="0" cy="0"/>
        </a:xfrm>
      </p:grpSpPr>
      <p:sp>
        <p:nvSpPr>
          <p:cNvPr id="6" name="矩形 5"/>
          <p:cNvSpPr/>
          <p:nvPr userDrawn="1"/>
        </p:nvSpPr>
        <p:spPr>
          <a:xfrm>
            <a:off x="0" y="0"/>
            <a:ext cx="24368125"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9" b="1" dirty="0">
              <a:solidFill>
                <a:schemeClr val="tx1"/>
              </a:solidFill>
              <a:latin typeface="楷体" panose="02010609060101010101" pitchFamily="49" charset="-122"/>
              <a:ea typeface="楷体" panose="02010609060101010101" pitchFamily="49" charset="-122"/>
            </a:endParaRPr>
          </a:p>
        </p:txBody>
      </p:sp>
      <p:sp>
        <p:nvSpPr>
          <p:cNvPr id="13" name="矩形 12"/>
          <p:cNvSpPr/>
          <p:nvPr userDrawn="1"/>
        </p:nvSpPr>
        <p:spPr bwMode="auto">
          <a:xfrm>
            <a:off x="1260660" y="682638"/>
            <a:ext cx="21963198"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87" tIns="45593" rIns="91187" bIns="45593" numCol="1" rtlCol="0" anchor="t" anchorCtr="0" compatLnSpc="1"/>
          <a:lstStyle/>
          <a:p>
            <a:pPr marL="0" marR="0" indent="0" algn="l" defTabSz="911225"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endParaRPr>
          </a:p>
        </p:txBody>
      </p:sp>
      <p:pic>
        <p:nvPicPr>
          <p:cNvPr id="4" name="27 Imagen"/>
          <p:cNvPicPr>
            <a:picLocks/>
          </p:cNvPicPr>
          <p:nvPr userDrawn="1"/>
        </p:nvPicPr>
        <p:blipFill>
          <a:blip r:embed="rId2"/>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7" name="组合 6"/>
          <p:cNvGrpSpPr/>
          <p:nvPr userDrawn="1"/>
        </p:nvGrpSpPr>
        <p:grpSpPr>
          <a:xfrm>
            <a:off x="21230650" y="12960143"/>
            <a:ext cx="414000" cy="414000"/>
            <a:chOff x="11226607" y="6533712"/>
            <a:chExt cx="216000" cy="216000"/>
          </a:xfrm>
        </p:grpSpPr>
        <p:sp>
          <p:nvSpPr>
            <p:cNvPr id="8" name="椭圆 7"/>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10" name="组合 9"/>
          <p:cNvGrpSpPr/>
          <p:nvPr userDrawn="1"/>
        </p:nvGrpSpPr>
        <p:grpSpPr>
          <a:xfrm>
            <a:off x="23162036" y="12960143"/>
            <a:ext cx="414000" cy="414000"/>
            <a:chOff x="11142748" y="6381312"/>
            <a:chExt cx="216000" cy="216000"/>
          </a:xfrm>
        </p:grpSpPr>
        <p:sp>
          <p:nvSpPr>
            <p:cNvPr id="11" name="椭圆 10"/>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2"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4" name="28 Imagen"/>
          <p:cNvPicPr>
            <a:picLocks/>
          </p:cNvPicPr>
          <p:nvPr userDrawn="1"/>
        </p:nvPicPr>
        <p:blipFill>
          <a:blip r:embed="rId2"/>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6"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02724792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对对对背景色-2">
    <p:spTree>
      <p:nvGrpSpPr>
        <p:cNvPr id="1" name=""/>
        <p:cNvGrpSpPr/>
        <p:nvPr/>
      </p:nvGrpSpPr>
      <p:grpSpPr>
        <a:xfrm>
          <a:off x="0" y="0"/>
          <a:ext cx="0" cy="0"/>
          <a:chOff x="0" y="0"/>
          <a:chExt cx="0" cy="0"/>
        </a:xfrm>
      </p:grpSpPr>
      <p:sp>
        <p:nvSpPr>
          <p:cNvPr id="26" name="标题 1">
            <a:extLst>
              <a:ext uri="{FF2B5EF4-FFF2-40B4-BE49-F238E27FC236}">
                <a16:creationId xmlns:a16="http://schemas.microsoft.com/office/drawing/2014/main" xmlns="" id="{7F2097D3-4F04-4233-93BB-485EB075E577}"/>
              </a:ext>
            </a:extLst>
          </p:cNvPr>
          <p:cNvSpPr>
            <a:spLocks noGrp="1"/>
          </p:cNvSpPr>
          <p:nvPr>
            <p:ph type="title" hasCustomPrompt="1"/>
          </p:nvPr>
        </p:nvSpPr>
        <p:spPr>
          <a:xfrm>
            <a:off x="1235999" y="2057154"/>
            <a:ext cx="21942971" cy="2834622"/>
          </a:xfrm>
          <a:prstGeom prst="rect">
            <a:avLst/>
          </a:prstGeom>
          <a:noFill/>
        </p:spPr>
        <p:txBody>
          <a:bodyPr wrap="square" rtlCol="0" anchor="t" anchorCtr="0">
            <a:spAutoFit/>
          </a:bodyPr>
          <a:lstStyle>
            <a:lvl1pPr algn="dist" defTabSz="1008000">
              <a:defRPr lang="zh-CN" altLang="en-US" sz="5400" kern="12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defRPr>
            </a:lvl1pPr>
          </a:lstStyle>
          <a:p>
            <a:pPr marL="0" lvl="0" algn="just" defTabSz="1827530" latinLnBrk="1">
              <a:lnSpc>
                <a:spcPct val="110000"/>
              </a:lnSpc>
            </a:pP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(1) He burst </a:t>
            </a:r>
            <a:r>
              <a:rPr kumimoji="0" lang="en-US" altLang="zh-CN" sz="5400" b="0" i="0" u="sng"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t>
            </a: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the room without knocking</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
            </a:r>
            <a:br>
              <a:rPr kumimoji="0" lang="en-US" altLang="zh-CN" sz="5400" b="0" i="0" u="none" strike="noStrike" kern="1200" cap="none" spc="0" normalizeH="0" baseline="0" noProof="0" dirty="0">
                <a:ln>
                  <a:noFill/>
                </a:ln>
                <a:solidFill>
                  <a:prstClr val="black"/>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br>
            <a:endParaRPr lang="zh-CN" altLang="en-US" dirty="0"/>
          </a:p>
        </p:txBody>
      </p:sp>
      <p:sp>
        <p:nvSpPr>
          <p:cNvPr id="28" name="内容占位符 2">
            <a:extLst>
              <a:ext uri="{FF2B5EF4-FFF2-40B4-BE49-F238E27FC236}">
                <a16:creationId xmlns:a16="http://schemas.microsoft.com/office/drawing/2014/main" xmlns="" id="{6D509807-1720-4114-B7BD-34D1543B9295}"/>
              </a:ext>
            </a:extLst>
          </p:cNvPr>
          <p:cNvSpPr>
            <a:spLocks noGrp="1"/>
          </p:cNvSpPr>
          <p:nvPr>
            <p:ph idx="13" hasCustomPrompt="1"/>
          </p:nvPr>
        </p:nvSpPr>
        <p:spPr>
          <a:xfrm>
            <a:off x="2877960" y="6038840"/>
            <a:ext cx="19172786" cy="6218112"/>
          </a:xfrm>
          <a:prstGeom prst="rect">
            <a:avLst/>
          </a:prstGeom>
          <a:noFill/>
        </p:spPr>
        <p:txBody>
          <a:bodyPr wrap="square" rtlCol="0">
            <a:spAutoFit/>
          </a:bodyPr>
          <a:lstStyle>
            <a:lvl1pPr marL="0" indent="0" algn="just" defTabSz="1827530" rtl="0" eaLnBrk="1" latinLnBrk="1" hangingPunct="1">
              <a:lnSpc>
                <a:spcPct val="110000"/>
              </a:lnSpc>
              <a:buNone/>
              <a:defRPr lang="zh-CN" altLang="en-US" sz="5400" kern="1200" baseline="0" noProof="0" dirty="0">
                <a:solidFill>
                  <a:srgbClr val="4472C4"/>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a:p>
            <a:pPr marL="0" lvl="0" defTabSz="1827530">
              <a:lnSpc>
                <a:spcPct val="110000"/>
              </a:lnSpc>
            </a:pP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
        <p:nvSpPr>
          <p:cNvPr id="10" name="内容占位符 2">
            <a:extLst>
              <a:ext uri="{FF2B5EF4-FFF2-40B4-BE49-F238E27FC236}">
                <a16:creationId xmlns:a16="http://schemas.microsoft.com/office/drawing/2014/main" xmlns="" id="{D75CBC79-63F2-440A-AE0D-F879DB55DE35}"/>
              </a:ext>
            </a:extLst>
          </p:cNvPr>
          <p:cNvSpPr>
            <a:spLocks noGrp="1"/>
          </p:cNvSpPr>
          <p:nvPr>
            <p:ph idx="14" hasCustomPrompt="1"/>
          </p:nvPr>
        </p:nvSpPr>
        <p:spPr>
          <a:xfrm>
            <a:off x="2167160" y="7632919"/>
            <a:ext cx="6912769" cy="1006429"/>
          </a:xfrm>
          <a:prstGeom prst="rect">
            <a:avLst/>
          </a:prstGeom>
          <a:noFill/>
        </p:spPr>
        <p:txBody>
          <a:bodyPr wrap="square" rtlCol="0">
            <a:spAutoFit/>
          </a:bodyPr>
          <a:lstStyle>
            <a:lvl1pPr marL="0" indent="0" algn="just" defTabSz="1827530" rtl="0" eaLnBrk="1" latinLnBrk="1" hangingPunct="1">
              <a:lnSpc>
                <a:spcPct val="110000"/>
              </a:lnSpc>
              <a:spcBef>
                <a:spcPts val="0"/>
              </a:spcBef>
              <a:buNone/>
              <a:defRPr lang="zh-CN" altLang="en-US" sz="5400" kern="1200" baseline="0" noProof="0" dirty="0">
                <a:solidFill>
                  <a:srgbClr val="FF0000"/>
                </a:solidFill>
                <a:latin typeface="楷体" panose="02010609060101010101" pitchFamily="49" charset="-122"/>
                <a:ea typeface="楷体" panose="02010609060101010101" pitchFamily="49" charset="-122"/>
                <a:cs typeface="Times New Roman" panose="02020603050405020304" pitchFamily="18" charset="0"/>
              </a:defRPr>
            </a:lvl1pPr>
          </a:lstStyle>
          <a:p>
            <a:pPr marL="0" lvl="0" defTabSz="1827530">
              <a:lnSpc>
                <a:spcPct val="110000"/>
              </a:lnSpc>
            </a:pPr>
            <a:r>
              <a:rPr kumimoji="0" lang="zh-CN" altLang="en-US" sz="5400" b="0" i="0" u="none" strike="noStrike" kern="1200" cap="none" spc="0" normalizeH="0" baseline="0" noProof="0" dirty="0">
                <a:ln>
                  <a:noFill/>
                </a:ln>
                <a:solidFill>
                  <a:srgbClr val="4472C4"/>
                </a:solidFill>
                <a:effectLst/>
                <a:uLnTx/>
                <a:uFillTx/>
                <a:latin typeface="Times New Roman" panose="02020603050405020304" pitchFamily="18" charset="0"/>
                <a:ea typeface="方正楷体_GBK" panose="03000509000000000000" pitchFamily="65" charset="-122"/>
                <a:cs typeface="Times New Roman" panose="02020603050405020304" pitchFamily="18" charset="0"/>
              </a:rPr>
              <a:t>单击写东西</a:t>
            </a:r>
            <a:endParaRPr kumimoji="0" lang="en-US" altLang="zh-CN" sz="5400" b="0" i="0" u="none" strike="noStrike" kern="1200" cap="none" spc="0" normalizeH="0" baseline="0" noProof="0" dirty="0">
              <a:ln>
                <a:noFill/>
              </a:ln>
              <a:solidFill>
                <a:srgbClr val="4472C4"/>
              </a:solidFill>
              <a:effectLst/>
              <a:uLnTx/>
              <a:uFillTx/>
              <a:latin typeface="方正楷体_GBK" panose="03000509000000000000" pitchFamily="65" charset="-122"/>
              <a:ea typeface="方正楷体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173085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wipe(left)">
                                      <p:cBhvr>
                                        <p:cTn id="1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tmplLst>
          <p:tmpl>
            <p:tnLst>
              <p:par>
                <p:cTn presetID="10" presetClass="entr" presetSubtype="0" fill="hold" nodeType="click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10" grpId="0" build="p">
        <p:tmplLst>
          <p:tmpl lvl="1">
            <p:tnLst>
              <p:par>
                <p:cTn presetID="22" presetClass="entr" presetSubtype="8"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20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27 Imagen"/>
          <p:cNvPicPr>
            <a:picLocks/>
          </p:cNvPicPr>
          <p:nvPr userDrawn="1"/>
        </p:nvPicPr>
        <p:blipFill>
          <a:blip r:embed="rId15"/>
          <a:srcRect/>
          <a:stretch>
            <a:fillRect/>
          </a:stretch>
        </p:blipFill>
        <p:spPr bwMode="auto">
          <a:xfrm>
            <a:off x="21680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5"/>
          <p:cNvSpPr txBox="1"/>
          <p:nvPr userDrawn="1"/>
        </p:nvSpPr>
        <p:spPr>
          <a:xfrm>
            <a:off x="21595440" y="12952113"/>
            <a:ext cx="717642" cy="430887"/>
          </a:xfrm>
          <a:prstGeom prst="rect">
            <a:avLst/>
          </a:prstGeom>
          <a:noFill/>
        </p:spPr>
        <p:txBody>
          <a:bodyPr wrap="square" rtlCol="0">
            <a:spAutoFit/>
          </a:bodyPr>
          <a:lstStyle/>
          <a:p>
            <a:pPr algn="ctr"/>
            <a:fld id="{2EEF1883-7A0E-4F66-9932-E581691AD397}" type="slidenum">
              <a:rPr lang="zh-CN" altLang="en-US" sz="2200" b="1" smtClean="0">
                <a:solidFill>
                  <a:srgbClr val="5AD00A"/>
                </a:solidFill>
                <a:latin typeface="Arial Unicode MS" panose="020B0604020202020204" pitchFamily="34" charset="-122"/>
                <a:ea typeface="Arial Unicode MS" panose="020B0604020202020204" pitchFamily="34" charset="-122"/>
                <a:cs typeface="Arial Unicode MS" panose="020B0604020202020204" pitchFamily="34" charset="-122"/>
              </a:rPr>
              <a:t>‹#›</a:t>
            </a:fld>
            <a:r>
              <a:rPr lang="zh-CN" altLang="en-US" sz="16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rPr>
              <a:t> </a:t>
            </a:r>
          </a:p>
        </p:txBody>
      </p:sp>
      <p:grpSp>
        <p:nvGrpSpPr>
          <p:cNvPr id="4" name="组合 3"/>
          <p:cNvGrpSpPr/>
          <p:nvPr userDrawn="1"/>
        </p:nvGrpSpPr>
        <p:grpSpPr>
          <a:xfrm>
            <a:off x="21230650" y="12960143"/>
            <a:ext cx="414000" cy="414000"/>
            <a:chOff x="11226607" y="6533712"/>
            <a:chExt cx="216000" cy="216000"/>
          </a:xfrm>
        </p:grpSpPr>
        <p:sp>
          <p:nvSpPr>
            <p:cNvPr id="5" name="椭圆 4"/>
            <p:cNvSpPr/>
            <p:nvPr userDrawn="1"/>
          </p:nvSpPr>
          <p:spPr>
            <a:xfrm>
              <a:off x="11226607" y="65337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6" name="燕尾形 22">
              <a:hlinkClick r:id="" action="ppaction://hlinkshowjump?jump=previousslide"/>
            </p:cNvPr>
            <p:cNvSpPr/>
            <p:nvPr userDrawn="1"/>
          </p:nvSpPr>
          <p:spPr>
            <a:xfrm flipH="1">
              <a:off x="11291407" y="65877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grpSp>
        <p:nvGrpSpPr>
          <p:cNvPr id="7" name="组合 6"/>
          <p:cNvGrpSpPr/>
          <p:nvPr userDrawn="1"/>
        </p:nvGrpSpPr>
        <p:grpSpPr>
          <a:xfrm>
            <a:off x="23162036" y="12960143"/>
            <a:ext cx="414000" cy="414000"/>
            <a:chOff x="11142748" y="6381312"/>
            <a:chExt cx="216000" cy="216000"/>
          </a:xfrm>
        </p:grpSpPr>
        <p:sp>
          <p:nvSpPr>
            <p:cNvPr id="8" name="椭圆 7"/>
            <p:cNvSpPr/>
            <p:nvPr userDrawn="1"/>
          </p:nvSpPr>
          <p:spPr>
            <a:xfrm>
              <a:off x="11142748" y="6381312"/>
              <a:ext cx="216000" cy="216000"/>
            </a:xfrm>
            <a:prstGeom prst="ellipse">
              <a:avLst/>
            </a:prstGeom>
            <a:solidFill>
              <a:srgbClr val="88E70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9" name="燕尾形 25">
              <a:hlinkClick r:id="" action="ppaction://hlinkshowjump?jump=nextslide"/>
            </p:cNvPr>
            <p:cNvSpPr/>
            <p:nvPr userDrawn="1"/>
          </p:nvSpPr>
          <p:spPr>
            <a:xfrm>
              <a:off x="11207548" y="6435312"/>
              <a:ext cx="86400" cy="108000"/>
            </a:xfrm>
            <a:prstGeom prst="chevron">
              <a:avLst/>
            </a:prstGeom>
            <a:solidFill>
              <a:srgbClr val="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grpSp>
      <p:pic>
        <p:nvPicPr>
          <p:cNvPr id="10" name="28 Imagen"/>
          <p:cNvPicPr>
            <a:picLocks/>
          </p:cNvPicPr>
          <p:nvPr userDrawn="1"/>
        </p:nvPicPr>
        <p:blipFill>
          <a:blip r:embed="rId15"/>
          <a:srcRect/>
          <a:stretch>
            <a:fillRect/>
          </a:stretch>
        </p:blipFill>
        <p:spPr bwMode="auto">
          <a:xfrm>
            <a:off x="22535650" y="12966181"/>
            <a:ext cx="648000" cy="40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36 CuadroTexto"/>
          <p:cNvSpPr txBox="1"/>
          <p:nvPr userDrawn="1"/>
        </p:nvSpPr>
        <p:spPr>
          <a:xfrm>
            <a:off x="22206888" y="12933000"/>
            <a:ext cx="418762"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s-HN" sz="2000" b="1" i="1" u="none" strike="noStrike" kern="0" cap="none" spc="0" normalizeH="0" baseline="0" noProof="0" dirty="0">
                <a:ln>
                  <a:noFill/>
                </a:ln>
                <a:solidFill>
                  <a:prstClr val="white">
                    <a:lumMod val="65000"/>
                  </a:prstClr>
                </a:solidFill>
                <a:effectLst/>
                <a:uLnTx/>
                <a:uFillTx/>
              </a:rPr>
              <a:t>of</a:t>
            </a:r>
            <a:endParaRPr kumimoji="0" lang="es-ES" sz="2000" b="1" i="1" u="none" strike="noStrike" kern="0" cap="none" spc="0" normalizeH="0" baseline="0" noProof="0" dirty="0">
              <a:ln>
                <a:noFill/>
              </a:ln>
              <a:solidFill>
                <a:prstClr val="white">
                  <a:lumMod val="65000"/>
                </a:prstClr>
              </a:solidFill>
              <a:effectLst/>
              <a:uLnTx/>
              <a:uFillTx/>
            </a:endParaRPr>
          </a:p>
        </p:txBody>
      </p:sp>
      <p:sp>
        <p:nvSpPr>
          <p:cNvPr id="12" name="38 CuadroTexto"/>
          <p:cNvSpPr txBox="1"/>
          <p:nvPr userDrawn="1"/>
        </p:nvSpPr>
        <p:spPr>
          <a:xfrm>
            <a:off x="22453694" y="12955302"/>
            <a:ext cx="689654" cy="430887"/>
          </a:xfrm>
          <a:prstGeom prst="rect">
            <a:avLst/>
          </a:prstGeom>
          <a:noFill/>
        </p:spPr>
        <p:txBody>
          <a:bodyPr wrap="square">
            <a:spAutoFit/>
          </a:bodyPr>
          <a:lstStyle/>
          <a:p>
            <a:pPr algn="ctr">
              <a:defRPr/>
            </a:pPr>
            <a:r>
              <a:rPr lang="en-US" sz="2200" b="1" smtClean="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rPr>
              <a:t>167</a:t>
            </a:r>
            <a:endParaRPr lang="es-ES" sz="2200" b="1" dirty="0">
              <a:solidFill>
                <a:prstClr val="white">
                  <a:lumMod val="50000"/>
                </a:prst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cSld>
  <p:clrMap bg1="lt1" tx1="dk1" bg2="lt2" tx2="dk2" accent1="accent1" accent2="accent2" accent3="accent3" accent4="accent4" accent5="accent5" accent6="accent6" hlink="hlink" folHlink="folHlink"/>
  <p:sldLayoutIdLst>
    <p:sldLayoutId id="2147483743" r:id="rId1"/>
    <p:sldLayoutId id="2147483754" r:id="rId2"/>
    <p:sldLayoutId id="2147483755"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Lst>
  <p:hf hdr="0"/>
  <p:txStyles>
    <p:titleStyle>
      <a:lvl1pPr algn="l" defTabSz="911225" rtl="0" eaLnBrk="1" latinLnBrk="0" hangingPunct="1">
        <a:lnSpc>
          <a:spcPct val="90000"/>
        </a:lnSpc>
        <a:spcBef>
          <a:spcPct val="0"/>
        </a:spcBef>
        <a:buNone/>
        <a:defRPr sz="4390" kern="1200">
          <a:solidFill>
            <a:schemeClr val="tx1"/>
          </a:solidFill>
          <a:latin typeface="+mj-lt"/>
          <a:ea typeface="+mj-ea"/>
          <a:cs typeface="+mj-cs"/>
        </a:defRPr>
      </a:lvl1pPr>
    </p:titleStyle>
    <p:bodyStyle>
      <a:lvl1pPr marL="227965" indent="-227965" algn="l" defTabSz="911225" rtl="0" eaLnBrk="1" latinLnBrk="0" hangingPunct="1">
        <a:lnSpc>
          <a:spcPct val="90000"/>
        </a:lnSpc>
        <a:spcBef>
          <a:spcPts val="995"/>
        </a:spcBef>
        <a:buFont typeface="Arial" pitchFamily="34" charset="0"/>
        <a:buChar char="•"/>
        <a:defRPr sz="2790" kern="1200">
          <a:solidFill>
            <a:schemeClr val="tx1"/>
          </a:solidFill>
          <a:latin typeface="+mn-lt"/>
          <a:ea typeface="+mn-ea"/>
          <a:cs typeface="+mn-cs"/>
        </a:defRPr>
      </a:lvl1pPr>
      <a:lvl2pPr marL="683895" indent="-227965" algn="l" defTabSz="911225" rtl="0" eaLnBrk="1" latinLnBrk="0" hangingPunct="1">
        <a:lnSpc>
          <a:spcPct val="90000"/>
        </a:lnSpc>
        <a:spcBef>
          <a:spcPts val="500"/>
        </a:spcBef>
        <a:buFont typeface="Arial" pitchFamily="34" charset="0"/>
        <a:buChar char="•"/>
        <a:defRPr sz="2395" kern="1200">
          <a:solidFill>
            <a:schemeClr val="tx1"/>
          </a:solidFill>
          <a:latin typeface="+mn-lt"/>
          <a:ea typeface="+mn-ea"/>
          <a:cs typeface="+mn-cs"/>
        </a:defRPr>
      </a:lvl2pPr>
      <a:lvl3pPr marL="1139825" indent="-227965" algn="l" defTabSz="911225" rtl="0" eaLnBrk="1" latinLnBrk="0" hangingPunct="1">
        <a:lnSpc>
          <a:spcPct val="90000"/>
        </a:lnSpc>
        <a:spcBef>
          <a:spcPts val="500"/>
        </a:spcBef>
        <a:buFont typeface="Arial" pitchFamily="34" charset="0"/>
        <a:buChar char="•"/>
        <a:defRPr sz="1995" kern="1200">
          <a:solidFill>
            <a:schemeClr val="tx1"/>
          </a:solidFill>
          <a:latin typeface="+mn-lt"/>
          <a:ea typeface="+mn-ea"/>
          <a:cs typeface="+mn-cs"/>
        </a:defRPr>
      </a:lvl3pPr>
      <a:lvl4pPr marL="159575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4pPr>
      <a:lvl5pPr marL="205168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5pPr>
      <a:lvl6pPr marL="250761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6pPr>
      <a:lvl7pPr marL="296354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7pPr>
      <a:lvl8pPr marL="341947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8pPr>
      <a:lvl9pPr marL="3875405" indent="-227965" algn="l" defTabSz="911225" rtl="0" eaLnBrk="1" latinLnBrk="0" hangingPunct="1">
        <a:lnSpc>
          <a:spcPct val="90000"/>
        </a:lnSpc>
        <a:spcBef>
          <a:spcPts val="500"/>
        </a:spcBef>
        <a:buFont typeface="Arial" pitchFamily="34" charset="0"/>
        <a:buChar char="•"/>
        <a:defRPr sz="1795" kern="1200">
          <a:solidFill>
            <a:schemeClr val="tx1"/>
          </a:solidFill>
          <a:latin typeface="+mn-lt"/>
          <a:ea typeface="+mn-ea"/>
          <a:cs typeface="+mn-cs"/>
        </a:defRPr>
      </a:lvl9pPr>
    </p:bodyStyle>
    <p:otherStyle>
      <a:defPPr>
        <a:defRPr lang="zh-CN"/>
      </a:defPPr>
      <a:lvl1pPr marL="0" algn="l" defTabSz="911225" rtl="0" eaLnBrk="1" latinLnBrk="0" hangingPunct="1">
        <a:defRPr sz="1795" kern="1200">
          <a:solidFill>
            <a:schemeClr val="tx1"/>
          </a:solidFill>
          <a:latin typeface="+mn-lt"/>
          <a:ea typeface="+mn-ea"/>
          <a:cs typeface="+mn-cs"/>
        </a:defRPr>
      </a:lvl1pPr>
      <a:lvl2pPr marL="455930" algn="l" defTabSz="911225" rtl="0" eaLnBrk="1" latinLnBrk="0" hangingPunct="1">
        <a:defRPr sz="1795" kern="1200">
          <a:solidFill>
            <a:schemeClr val="tx1"/>
          </a:solidFill>
          <a:latin typeface="+mn-lt"/>
          <a:ea typeface="+mn-ea"/>
          <a:cs typeface="+mn-cs"/>
        </a:defRPr>
      </a:lvl2pPr>
      <a:lvl3pPr marL="911860" algn="l" defTabSz="911225" rtl="0" eaLnBrk="1" latinLnBrk="0" hangingPunct="1">
        <a:defRPr sz="1795" kern="1200">
          <a:solidFill>
            <a:schemeClr val="tx1"/>
          </a:solidFill>
          <a:latin typeface="+mn-lt"/>
          <a:ea typeface="+mn-ea"/>
          <a:cs typeface="+mn-cs"/>
        </a:defRPr>
      </a:lvl3pPr>
      <a:lvl4pPr marL="1367790" algn="l" defTabSz="911225" rtl="0" eaLnBrk="1" latinLnBrk="0" hangingPunct="1">
        <a:defRPr sz="1795" kern="1200">
          <a:solidFill>
            <a:schemeClr val="tx1"/>
          </a:solidFill>
          <a:latin typeface="+mn-lt"/>
          <a:ea typeface="+mn-ea"/>
          <a:cs typeface="+mn-cs"/>
        </a:defRPr>
      </a:lvl4pPr>
      <a:lvl5pPr marL="1823720" algn="l" defTabSz="911225" rtl="0" eaLnBrk="1" latinLnBrk="0" hangingPunct="1">
        <a:defRPr sz="1795" kern="1200">
          <a:solidFill>
            <a:schemeClr val="tx1"/>
          </a:solidFill>
          <a:latin typeface="+mn-lt"/>
          <a:ea typeface="+mn-ea"/>
          <a:cs typeface="+mn-cs"/>
        </a:defRPr>
      </a:lvl5pPr>
      <a:lvl6pPr marL="2279650" algn="l" defTabSz="911225" rtl="0" eaLnBrk="1" latinLnBrk="0" hangingPunct="1">
        <a:defRPr sz="1795" kern="1200">
          <a:solidFill>
            <a:schemeClr val="tx1"/>
          </a:solidFill>
          <a:latin typeface="+mn-lt"/>
          <a:ea typeface="+mn-ea"/>
          <a:cs typeface="+mn-cs"/>
        </a:defRPr>
      </a:lvl6pPr>
      <a:lvl7pPr marL="2735580" algn="l" defTabSz="911225" rtl="0" eaLnBrk="1" latinLnBrk="0" hangingPunct="1">
        <a:defRPr sz="1795" kern="1200">
          <a:solidFill>
            <a:schemeClr val="tx1"/>
          </a:solidFill>
          <a:latin typeface="+mn-lt"/>
          <a:ea typeface="+mn-ea"/>
          <a:cs typeface="+mn-cs"/>
        </a:defRPr>
      </a:lvl7pPr>
      <a:lvl8pPr marL="3191510" algn="l" defTabSz="911225" rtl="0" eaLnBrk="1" latinLnBrk="0" hangingPunct="1">
        <a:defRPr sz="1795" kern="1200">
          <a:solidFill>
            <a:schemeClr val="tx1"/>
          </a:solidFill>
          <a:latin typeface="+mn-lt"/>
          <a:ea typeface="+mn-ea"/>
          <a:cs typeface="+mn-cs"/>
        </a:defRPr>
      </a:lvl8pPr>
      <a:lvl9pPr marL="3647440" algn="l" defTabSz="911225"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slide" Target="slide54.xml"/><Relationship Id="rId3" Type="http://schemas.openxmlformats.org/officeDocument/2006/relationships/slide" Target="slide2.xml"/><Relationship Id="rId7" Type="http://schemas.openxmlformats.org/officeDocument/2006/relationships/slide" Target="slide27.xml"/><Relationship Id="rId12" Type="http://schemas.openxmlformats.org/officeDocument/2006/relationships/slide" Target="slide44.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22.xml"/><Relationship Id="rId11" Type="http://schemas.openxmlformats.org/officeDocument/2006/relationships/slide" Target="slide42.xml"/><Relationship Id="rId5" Type="http://schemas.openxmlformats.org/officeDocument/2006/relationships/slide" Target="slide15.xml"/><Relationship Id="rId10" Type="http://schemas.openxmlformats.org/officeDocument/2006/relationships/slide" Target="slide39.xml"/><Relationship Id="rId4" Type="http://schemas.openxmlformats.org/officeDocument/2006/relationships/slide" Target="slide13.xml"/><Relationship Id="rId9" Type="http://schemas.openxmlformats.org/officeDocument/2006/relationships/slide" Target="slide33.xml"/><Relationship Id="rId14" Type="http://schemas.openxmlformats.org/officeDocument/2006/relationships/slide" Target="slide59.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6.png"/><Relationship Id="rId4" Type="http://schemas.openxmlformats.org/officeDocument/2006/relationships/slide" Target="slide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6.png"/><Relationship Id="rId4" Type="http://schemas.openxmlformats.org/officeDocument/2006/relationships/slide" Target="slide1.xml"/></Relationships>
</file>

<file path=ppt/slides/_rels/slide2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30.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37.png"/><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2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6.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4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4.png"/><Relationship Id="rId7" Type="http://schemas.openxmlformats.org/officeDocument/2006/relationships/slide" Target="slide1.xml"/><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xml"/><Relationship Id="rId5" Type="http://schemas.openxmlformats.org/officeDocument/2006/relationships/image" Target="../media/image50.png"/><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slide" Target="slide1.xml"/></Relationships>
</file>

<file path=ppt/slides/_rels/slide42.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5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2" name="页脚占位符 11"/>
          <p:cNvSpPr txBox="1"/>
          <p:nvPr/>
        </p:nvSpPr>
        <p:spPr>
          <a:xfrm>
            <a:off x="21780260" y="5913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5000" dirty="0">
                <a:latin typeface="楷体" panose="02010609060101010101" pitchFamily="49" charset="-122"/>
                <a:ea typeface="楷体" panose="02010609060101010101" pitchFamily="49" charset="-122"/>
              </a:rPr>
              <a:t>目录</a:t>
            </a:r>
            <a:endParaRPr lang="en-US" altLang="zh-CN" sz="5000" dirty="0">
              <a:latin typeface="楷体" panose="02010609060101010101" pitchFamily="49" charset="-122"/>
              <a:ea typeface="楷体" panose="02010609060101010101" pitchFamily="49" charset="-122"/>
            </a:endParaRPr>
          </a:p>
        </p:txBody>
      </p:sp>
      <p:sp>
        <p:nvSpPr>
          <p:cNvPr id="13" name="TextBox 2"/>
          <p:cNvSpPr txBox="1"/>
          <p:nvPr/>
        </p:nvSpPr>
        <p:spPr>
          <a:xfrm>
            <a:off x="2761896" y="2641500"/>
            <a:ext cx="2855314" cy="861774"/>
          </a:xfrm>
          <a:prstGeom prst="rect">
            <a:avLst/>
          </a:prstGeom>
          <a:noFill/>
        </p:spPr>
        <p:txBody>
          <a:bodyPr wrap="square" rtlCol="0">
            <a:spAutoFit/>
          </a:bodyPr>
          <a:lstStyle/>
          <a:p>
            <a:r>
              <a:rPr lang="zh-CN" altLang="en-US" sz="5000" dirty="0" smtClean="0">
                <a:solidFill>
                  <a:srgbClr val="FF0000"/>
                </a:solidFill>
                <a:latin typeface="黑体" panose="02010609060101010101" pitchFamily="49" charset="-122"/>
                <a:ea typeface="黑体" panose="02010609060101010101" pitchFamily="49" charset="-122"/>
              </a:rPr>
              <a:t>状语从句</a:t>
            </a:r>
            <a:endParaRPr lang="zh-CN" altLang="en-US" sz="5000" dirty="0">
              <a:solidFill>
                <a:srgbClr val="FF0000"/>
              </a:solidFill>
              <a:latin typeface="楷体" panose="02010609060101010101" pitchFamily="49" charset="-122"/>
              <a:ea typeface="楷体" panose="02010609060101010101" pitchFamily="49" charset="-122"/>
            </a:endParaRPr>
          </a:p>
        </p:txBody>
      </p:sp>
      <p:sp>
        <p:nvSpPr>
          <p:cNvPr id="14" name="TextBox 4">
            <a:hlinkClick r:id="rId3" action="ppaction://hlinksldjump"/>
          </p:cNvPr>
          <p:cNvSpPr txBox="1"/>
          <p:nvPr/>
        </p:nvSpPr>
        <p:spPr>
          <a:xfrm>
            <a:off x="5165651" y="3730805"/>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1.</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时间状语从句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5" name="TextBox 4">
            <a:hlinkClick r:id="rId4" action="ppaction://hlinksldjump"/>
          </p:cNvPr>
          <p:cNvSpPr txBox="1"/>
          <p:nvPr/>
        </p:nvSpPr>
        <p:spPr>
          <a:xfrm>
            <a:off x="10196002" y="3730805"/>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地点状语从句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TextBox 4">
            <a:hlinkClick r:id="rId5" action="ppaction://hlinksldjump"/>
          </p:cNvPr>
          <p:cNvSpPr txBox="1"/>
          <p:nvPr/>
        </p:nvSpPr>
        <p:spPr>
          <a:xfrm>
            <a:off x="15226352" y="3730805"/>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3.</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原因状语从句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8" name="TextBox 4">
            <a:hlinkClick r:id="rId6" action="ppaction://hlinksldjump"/>
          </p:cNvPr>
          <p:cNvSpPr txBox="1"/>
          <p:nvPr/>
        </p:nvSpPr>
        <p:spPr>
          <a:xfrm>
            <a:off x="5165651" y="490851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目的状语从句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9" name="TextBox 4">
            <a:hlinkClick r:id="rId7" action="ppaction://hlinksldjump"/>
          </p:cNvPr>
          <p:cNvSpPr txBox="1"/>
          <p:nvPr/>
        </p:nvSpPr>
        <p:spPr>
          <a:xfrm>
            <a:off x="10196002" y="490851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5.</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结果状语从句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0" name="TextBox 4">
            <a:hlinkClick r:id="rId8" action="ppaction://hlinksldjump"/>
          </p:cNvPr>
          <p:cNvSpPr txBox="1"/>
          <p:nvPr/>
        </p:nvSpPr>
        <p:spPr>
          <a:xfrm>
            <a:off x="15226352" y="490851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6.</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条件状语从句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1" name="TextBox 4">
            <a:hlinkClick r:id="rId9" action="ppaction://hlinksldjump"/>
          </p:cNvPr>
          <p:cNvSpPr txBox="1"/>
          <p:nvPr/>
        </p:nvSpPr>
        <p:spPr>
          <a:xfrm>
            <a:off x="5165651" y="622122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7.</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让步状语从句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2" name="TextBox 4">
            <a:hlinkClick r:id="rId10" action="ppaction://hlinksldjump"/>
          </p:cNvPr>
          <p:cNvSpPr txBox="1"/>
          <p:nvPr/>
        </p:nvSpPr>
        <p:spPr>
          <a:xfrm>
            <a:off x="10196002" y="622122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8.</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比较状语从句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3" name="TextBox 4">
            <a:hlinkClick r:id="rId11" action="ppaction://hlinksldjump"/>
          </p:cNvPr>
          <p:cNvSpPr txBox="1"/>
          <p:nvPr/>
        </p:nvSpPr>
        <p:spPr>
          <a:xfrm>
            <a:off x="15226352" y="6221226"/>
            <a:ext cx="4519298" cy="861774"/>
          </a:xfrm>
          <a:prstGeom prst="rect">
            <a:avLst/>
          </a:prstGeom>
          <a:noFill/>
        </p:spPr>
        <p:txBody>
          <a:bodyPr wrap="square" rtlCol="0">
            <a:spAutoFit/>
          </a:bodyPr>
          <a:lstStyle/>
          <a:p>
            <a:r>
              <a:rPr lang="en-US" altLang="zh-CN"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9.</a:t>
            </a:r>
            <a:r>
              <a:rPr lang="zh-CN" altLang="en-US" sz="5000" b="1"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方式状语从句</a:t>
            </a:r>
            <a:endParaRPr lang="en-US" altLang="zh-CN" sz="50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4" name="TextBox 2"/>
          <p:cNvSpPr txBox="1"/>
          <p:nvPr/>
        </p:nvSpPr>
        <p:spPr>
          <a:xfrm>
            <a:off x="2761896" y="8658000"/>
            <a:ext cx="4095755" cy="892546"/>
          </a:xfrm>
          <a:prstGeom prst="rect">
            <a:avLst/>
          </a:prstGeom>
          <a:noFill/>
        </p:spPr>
        <p:txBody>
          <a:bodyPr wrap="square" lIns="91433" tIns="45717" rIns="91433" bIns="45717" rtlCol="0">
            <a:spAutoFit/>
          </a:bodyPr>
          <a:lstStyle/>
          <a:p>
            <a:r>
              <a:rPr lang="zh-CN" altLang="en-US" sz="5200" dirty="0" smtClean="0">
                <a:solidFill>
                  <a:srgbClr val="FF0000"/>
                </a:solidFill>
                <a:latin typeface="黑体" panose="02010609060101010101" pitchFamily="49" charset="-122"/>
                <a:ea typeface="黑体" panose="02010609060101010101" pitchFamily="49" charset="-122"/>
              </a:rPr>
              <a:t>突破积累练</a:t>
            </a:r>
            <a:r>
              <a:rPr lang="en-US" altLang="zh-CN" sz="5200" dirty="0" smtClean="0">
                <a:solidFill>
                  <a:srgbClr val="FF0000"/>
                </a:solidFill>
                <a:latin typeface="黑体" panose="02010609060101010101" pitchFamily="49" charset="-122"/>
                <a:ea typeface="黑体" panose="02010609060101010101" pitchFamily="49" charset="-122"/>
              </a:rPr>
              <a:t> </a:t>
            </a:r>
            <a:r>
              <a:rPr lang="zh-CN" altLang="en-US" sz="5200" dirty="0" smtClean="0">
                <a:solidFill>
                  <a:srgbClr val="FF0000"/>
                </a:solidFill>
                <a:latin typeface="黑体" panose="02010609060101010101" pitchFamily="49" charset="-122"/>
                <a:ea typeface="黑体" panose="02010609060101010101" pitchFamily="49" charset="-122"/>
              </a:rPr>
              <a:t>  </a:t>
            </a:r>
            <a:endParaRPr lang="zh-CN" altLang="en-US" sz="5200" dirty="0">
              <a:solidFill>
                <a:srgbClr val="FF0000"/>
              </a:solidFill>
              <a:latin typeface="黑体" panose="02010609060101010101" pitchFamily="49" charset="-122"/>
              <a:ea typeface="黑体" panose="02010609060101010101" pitchFamily="49" charset="-122"/>
            </a:endParaRPr>
          </a:p>
        </p:txBody>
      </p:sp>
      <p:sp>
        <p:nvSpPr>
          <p:cNvPr id="26" name="TextBox 7">
            <a:hlinkClick r:id="rId12" action="ppaction://hlinksldjump"/>
          </p:cNvPr>
          <p:cNvSpPr txBox="1"/>
          <p:nvPr/>
        </p:nvSpPr>
        <p:spPr>
          <a:xfrm>
            <a:off x="5165651" y="9785587"/>
            <a:ext cx="3384000" cy="861768"/>
          </a:xfrm>
          <a:prstGeom prst="rect">
            <a:avLst/>
          </a:prstGeom>
          <a:noFill/>
        </p:spPr>
        <p:txBody>
          <a:bodyPr wrap="square" lIns="91433" tIns="45717" rIns="91433" bIns="45717" rtlCol="0">
            <a:spAutoFit/>
          </a:bodyPr>
          <a:lstStyle/>
          <a:p>
            <a:pPr algn="ctr"/>
            <a:r>
              <a:rPr lang="en-US" altLang="zh-CN" sz="5000" b="1" dirty="0" smtClean="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Ⅰ</a:t>
            </a:r>
            <a:r>
              <a:rPr lang="zh-CN" altLang="en-US" sz="5000" b="1" dirty="0" smtClean="0">
                <a:solidFill>
                  <a:srgbClr val="2A5CAA"/>
                </a:solidFill>
                <a:latin typeface="楷体" panose="02010609060101010101" pitchFamily="49" charset="-122"/>
                <a:ea typeface="楷体" panose="02010609060101010101" pitchFamily="49" charset="-122"/>
              </a:rPr>
              <a:t>单项填空</a:t>
            </a:r>
            <a:endParaRPr lang="zh-CN" altLang="en-US" sz="5000" b="1" dirty="0">
              <a:solidFill>
                <a:srgbClr val="2A5CAA"/>
              </a:solidFill>
              <a:latin typeface="楷体" panose="02010609060101010101" pitchFamily="49" charset="-122"/>
              <a:ea typeface="楷体" panose="02010609060101010101" pitchFamily="49" charset="-122"/>
            </a:endParaRPr>
          </a:p>
        </p:txBody>
      </p:sp>
      <p:sp>
        <p:nvSpPr>
          <p:cNvPr id="28" name="TextBox 7">
            <a:hlinkClick r:id="rId13" action="ppaction://hlinksldjump"/>
          </p:cNvPr>
          <p:cNvSpPr txBox="1"/>
          <p:nvPr/>
        </p:nvSpPr>
        <p:spPr>
          <a:xfrm>
            <a:off x="9625150" y="9785587"/>
            <a:ext cx="4860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Ⅱ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单句语法填空</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
        <p:nvSpPr>
          <p:cNvPr id="29" name="TextBox 7">
            <a:hlinkClick r:id="rId14" action="ppaction://hlinksldjump"/>
          </p:cNvPr>
          <p:cNvSpPr txBox="1"/>
          <p:nvPr/>
        </p:nvSpPr>
        <p:spPr>
          <a:xfrm>
            <a:off x="15560650" y="9785587"/>
            <a:ext cx="3564000" cy="861768"/>
          </a:xfrm>
          <a:prstGeom prst="rect">
            <a:avLst/>
          </a:prstGeom>
          <a:noFill/>
        </p:spPr>
        <p:txBody>
          <a:bodyPr wrap="square" lIns="91433" tIns="45717" rIns="91433" bIns="45717" rtlCol="0">
            <a:spAutoFit/>
          </a:bodyPr>
          <a:lstStyle/>
          <a:p>
            <a:pPr algn="ctr"/>
            <a:r>
              <a:rPr lang="en-US" altLang="zh-CN" sz="5000" b="1" dirty="0">
                <a:solidFill>
                  <a:srgbClr val="2A5CAA"/>
                </a:solidFill>
                <a:latin typeface="Times New Roman" panose="02020603050405020304" pitchFamily="18" charset="0"/>
                <a:ea typeface="黑体" panose="02010609060101010101" pitchFamily="49" charset="-122"/>
                <a:cs typeface="Times New Roman" panose="02020603050405020304" pitchFamily="18" charset="0"/>
              </a:rPr>
              <a:t>Ⅲ </a:t>
            </a:r>
            <a:r>
              <a:rPr lang="zh-CN" altLang="en-US" sz="5000" b="1" dirty="0" smtClean="0">
                <a:solidFill>
                  <a:srgbClr val="2A5CAA"/>
                </a:solidFill>
                <a:latin typeface="楷体" panose="02010609060101010101" pitchFamily="49" charset="-122"/>
                <a:ea typeface="楷体" panose="02010609060101010101" pitchFamily="49" charset="-122"/>
                <a:cs typeface="Times New Roman" panose="02020603050405020304" pitchFamily="18" charset="0"/>
              </a:rPr>
              <a:t>单句写作</a:t>
            </a:r>
            <a:endParaRPr lang="zh-CN" altLang="en-US" sz="5000" b="1" dirty="0">
              <a:solidFill>
                <a:srgbClr val="2A5CAA"/>
              </a:solidFill>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1640041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26"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25650" y="1922724"/>
            <a:ext cx="6583208"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50649" y="3117433"/>
            <a:ext cx="14400000" cy="3875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764" t="4077" r="4188" b="8057"/>
          <a:stretch/>
        </p:blipFill>
        <p:spPr bwMode="auto">
          <a:xfrm>
            <a:off x="5750649" y="7464555"/>
            <a:ext cx="14400000" cy="53141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图片 7">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20305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7051" y="1998000"/>
            <a:ext cx="21635210"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7" name="表格 6"/>
          <p:cNvGraphicFramePr>
            <a:graphicFrameLocks noGrp="1"/>
          </p:cNvGraphicFramePr>
          <p:nvPr>
            <p:extLst>
              <p:ext uri="{D42A27DB-BD31-4B8C-83A1-F6EECF244321}">
                <p14:modId xmlns:p14="http://schemas.microsoft.com/office/powerpoint/2010/main" val="881783467"/>
              </p:ext>
            </p:extLst>
          </p:nvPr>
        </p:nvGraphicFramePr>
        <p:xfrm>
          <a:off x="1213182" y="3753000"/>
          <a:ext cx="20107468" cy="5625000"/>
        </p:xfrm>
        <a:graphic>
          <a:graphicData uri="http://schemas.openxmlformats.org/drawingml/2006/table">
            <a:tbl>
              <a:tblPr firstRow="1" bandRow="1">
                <a:tableStyleId>{5C22544A-7EE6-4342-B048-85BDC9FD1C3A}</a:tableStyleId>
              </a:tblPr>
              <a:tblGrid>
                <a:gridCol w="3052468"/>
                <a:gridCol w="6930000"/>
                <a:gridCol w="6075000"/>
                <a:gridCol w="4050000"/>
              </a:tblGrid>
              <a:tr h="1376777">
                <a:tc>
                  <a:txBody>
                    <a:bodyPr/>
                    <a:lstStyle/>
                    <a:p>
                      <a:pPr algn="ctr"/>
                      <a:r>
                        <a:rPr lang="zh-CN" altLang="en-US" sz="5400" baseline="0" dirty="0" smtClean="0">
                          <a:latin typeface="黑体" panose="02010609060101010101" pitchFamily="49" charset="-122"/>
                          <a:ea typeface="黑体" panose="02010609060101010101" pitchFamily="49" charset="-122"/>
                        </a:rPr>
                        <a:t>区别</a:t>
                      </a:r>
                      <a:endParaRPr lang="zh-CN" altLang="en-US" sz="5400" baseline="0" dirty="0">
                        <a:latin typeface="黑体" panose="02010609060101010101" pitchFamily="49" charset="-122"/>
                        <a:ea typeface="黑体" panose="02010609060101010101" pitchFamily="49" charset="-122"/>
                      </a:endParaRP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when</a:t>
                      </a: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while</a:t>
                      </a: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as</a:t>
                      </a:r>
                      <a:endParaRPr lang="zh-CN" altLang="en-US" sz="5400" baseline="0" dirty="0">
                        <a:latin typeface="Times New Roman" panose="02020603050405020304" pitchFamily="18" charset="0"/>
                        <a:ea typeface="楷体" panose="02010609060101010101" pitchFamily="49" charset="-122"/>
                      </a:endParaRPr>
                    </a:p>
                  </a:txBody>
                  <a:tcPr anchor="ctr"/>
                </a:tc>
              </a:tr>
              <a:tr h="4248223">
                <a:tc>
                  <a:txBody>
                    <a:bodyPr/>
                    <a:lstStyle/>
                    <a:p>
                      <a:pPr algn="ctr"/>
                      <a:r>
                        <a:rPr lang="zh-CN" altLang="en-US" sz="4800" baseline="0" dirty="0" smtClean="0">
                          <a:latin typeface="黑体" panose="02010609060101010101" pitchFamily="49" charset="-122"/>
                          <a:ea typeface="黑体" panose="02010609060101010101" pitchFamily="49" charset="-122"/>
                        </a:rPr>
                        <a:t>从句中谓语动词的延续性</a:t>
                      </a:r>
                    </a:p>
                  </a:txBody>
                  <a:tcPr anchor="ctr"/>
                </a:tc>
                <a:tc gridSpan="3">
                  <a:txBody>
                    <a:bodyPr/>
                    <a:lstStyle/>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when, as</a:t>
                      </a:r>
                      <a:r>
                        <a:rPr lang="zh-CN" altLang="en-US" sz="4800" baseline="0" dirty="0" smtClean="0">
                          <a:latin typeface="Times New Roman" panose="02020603050405020304" pitchFamily="18" charset="0"/>
                          <a:ea typeface="楷体" panose="02010609060101010101" pitchFamily="49" charset="-122"/>
                        </a:rPr>
                        <a:t>引导的从句中，谓语动词既可以是延续性的，也可以是瞬时性的；</a:t>
                      </a:r>
                      <a:r>
                        <a:rPr lang="en-US" altLang="zh-CN" sz="4800" baseline="0" dirty="0" smtClean="0">
                          <a:latin typeface="Times New Roman" panose="02020603050405020304" pitchFamily="18" charset="0"/>
                          <a:ea typeface="楷体" panose="02010609060101010101" pitchFamily="49" charset="-122"/>
                        </a:rPr>
                        <a:t>while</a:t>
                      </a:r>
                      <a:r>
                        <a:rPr lang="zh-CN" altLang="en-US" sz="4800" baseline="0" dirty="0" smtClean="0">
                          <a:latin typeface="Times New Roman" panose="02020603050405020304" pitchFamily="18" charset="0"/>
                          <a:ea typeface="楷体" panose="02010609060101010101" pitchFamily="49" charset="-122"/>
                        </a:rPr>
                        <a:t>引导的从句中，谓语动词必须是延续性的。</a:t>
                      </a:r>
                      <a:endParaRPr lang="en-US" altLang="zh-CN" sz="4800" baseline="0" dirty="0" smtClean="0">
                        <a:latin typeface="Times New Roman" panose="02020603050405020304" pitchFamily="18" charset="0"/>
                        <a:ea typeface="楷体" panose="02010609060101010101" pitchFamily="49" charset="-122"/>
                      </a:endParaRPr>
                    </a:p>
                    <a:p>
                      <a:pPr marL="685800" indent="-685800">
                        <a:buFont typeface="Arial" panose="020B0604020202020204" pitchFamily="34" charset="0"/>
                        <a:buChar char="•"/>
                      </a:pPr>
                      <a:endParaRPr lang="zh-CN" altLang="en-US" sz="1200" baseline="0" dirty="0" smtClean="0">
                        <a:latin typeface="Times New Roman" panose="02020603050405020304" pitchFamily="18" charset="0"/>
                        <a:ea typeface="楷体" panose="02010609060101010101" pitchFamily="49" charset="-122"/>
                      </a:endParaRPr>
                    </a:p>
                    <a:p>
                      <a:pPr marL="685800" indent="-685800">
                        <a:buFont typeface="Arial" panose="020B0604020202020204" pitchFamily="34" charset="0"/>
                        <a:buChar char="•"/>
                      </a:pPr>
                      <a:r>
                        <a:rPr lang="zh-CN" altLang="en-US" sz="4800" baseline="0" dirty="0" smtClean="0">
                          <a:latin typeface="Times New Roman" panose="02020603050405020304" pitchFamily="18" charset="0"/>
                          <a:ea typeface="楷体" panose="02010609060101010101" pitchFamily="49" charset="-122"/>
                        </a:rPr>
                        <a:t>如果主句表示的是短暂动作，而从句用延续性动词的进行时态时，</a:t>
                      </a:r>
                      <a:r>
                        <a:rPr lang="en-US" altLang="zh-CN" sz="4800" baseline="0" dirty="0" smtClean="0">
                          <a:latin typeface="Times New Roman" panose="02020603050405020304" pitchFamily="18" charset="0"/>
                          <a:ea typeface="楷体" panose="02010609060101010101" pitchFamily="49" charset="-122"/>
                        </a:rPr>
                        <a:t>when, while</a:t>
                      </a:r>
                      <a:r>
                        <a:rPr lang="zh-CN" altLang="en-US" sz="4800" baseline="0" dirty="0" smtClean="0">
                          <a:latin typeface="Times New Roman" panose="02020603050405020304" pitchFamily="18" charset="0"/>
                          <a:ea typeface="楷体" panose="02010609060101010101" pitchFamily="49" charset="-122"/>
                        </a:rPr>
                        <a:t>和</a:t>
                      </a:r>
                      <a:r>
                        <a:rPr lang="en-US" altLang="zh-CN" sz="4800" baseline="0" dirty="0" smtClean="0">
                          <a:latin typeface="Times New Roman" panose="02020603050405020304" pitchFamily="18" charset="0"/>
                          <a:ea typeface="楷体" panose="02010609060101010101" pitchFamily="49" charset="-122"/>
                        </a:rPr>
                        <a:t>as</a:t>
                      </a:r>
                      <a:r>
                        <a:rPr lang="zh-CN" altLang="en-US" sz="4800" baseline="0" dirty="0" smtClean="0">
                          <a:latin typeface="Times New Roman" panose="02020603050405020304" pitchFamily="18" charset="0"/>
                          <a:ea typeface="楷体" panose="02010609060101010101" pitchFamily="49" charset="-122"/>
                        </a:rPr>
                        <a:t>可互换。主从句主语一致且从句谓语中含有</a:t>
                      </a:r>
                      <a:r>
                        <a:rPr lang="en-US" altLang="zh-CN" sz="4800" baseline="0" dirty="0" smtClean="0">
                          <a:latin typeface="Times New Roman" panose="02020603050405020304" pitchFamily="18" charset="0"/>
                          <a:ea typeface="楷体" panose="02010609060101010101" pitchFamily="49" charset="-122"/>
                        </a:rPr>
                        <a:t>be</a:t>
                      </a:r>
                      <a:r>
                        <a:rPr lang="zh-CN" altLang="en-US" sz="4800" baseline="0" dirty="0" smtClean="0">
                          <a:latin typeface="Times New Roman" panose="02020603050405020304" pitchFamily="18" charset="0"/>
                          <a:ea typeface="楷体" panose="02010609060101010101" pitchFamily="49" charset="-122"/>
                        </a:rPr>
                        <a:t>动词时，可将时间状语从句中的主语和</a:t>
                      </a:r>
                      <a:r>
                        <a:rPr lang="en-US" altLang="zh-CN" sz="4800" baseline="0" dirty="0" smtClean="0">
                          <a:latin typeface="Times New Roman" panose="02020603050405020304" pitchFamily="18" charset="0"/>
                          <a:ea typeface="楷体" panose="02010609060101010101" pitchFamily="49" charset="-122"/>
                        </a:rPr>
                        <a:t>be</a:t>
                      </a:r>
                      <a:r>
                        <a:rPr lang="zh-CN" altLang="en-US" sz="4800" baseline="0" dirty="0" smtClean="0">
                          <a:latin typeface="Times New Roman" panose="02020603050405020304" pitchFamily="18" charset="0"/>
                          <a:ea typeface="楷体" panose="02010609060101010101" pitchFamily="49" charset="-122"/>
                        </a:rPr>
                        <a:t>动词省略。</a:t>
                      </a:r>
                    </a:p>
                  </a:txBody>
                  <a:tcPr/>
                </a:tc>
                <a:tc hMerge="1">
                  <a:txBody>
                    <a:bodyPr/>
                    <a:lstStyle/>
                    <a:p>
                      <a:pPr marL="685800" indent="-685800">
                        <a:buFont typeface="Arial" panose="020B0604020202020204" pitchFamily="34" charset="0"/>
                        <a:buChar char="•"/>
                      </a:pPr>
                      <a:endParaRPr lang="zh-CN" altLang="en-US" sz="4800" baseline="0" dirty="0">
                        <a:latin typeface="Times New Roman" panose="02020603050405020304" pitchFamily="18" charset="0"/>
                        <a:ea typeface="楷体" panose="02010609060101010101" pitchFamily="49" charset="-122"/>
                      </a:endParaRPr>
                    </a:p>
                  </a:txBody>
                  <a:tcPr/>
                </a:tc>
                <a:tc hMerge="1">
                  <a:txBody>
                    <a:bodyPr/>
                    <a:lstStyle/>
                    <a:p>
                      <a:pPr marL="685800" indent="-685800">
                        <a:buFont typeface="Arial" panose="020B0604020202020204" pitchFamily="34" charset="0"/>
                        <a:buChar char="•"/>
                      </a:pPr>
                      <a:endParaRPr lang="zh-CN" altLang="en-US" sz="4800" baseline="0" dirty="0">
                        <a:latin typeface="Times New Roman" panose="02020603050405020304" pitchFamily="18" charset="0"/>
                        <a:ea typeface="楷体" panose="02010609060101010101" pitchFamily="49" charset="-122"/>
                      </a:endParaRPr>
                    </a:p>
                  </a:txBody>
                  <a:tcPr/>
                </a:tc>
              </a:tr>
            </a:tbl>
          </a:graphicData>
        </a:graphic>
      </p:graphicFrame>
      <p:pic>
        <p:nvPicPr>
          <p:cNvPr id="8" name="图片 7">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73560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graphicFrame>
        <p:nvGraphicFramePr>
          <p:cNvPr id="2" name="表格 1"/>
          <p:cNvGraphicFramePr>
            <a:graphicFrameLocks noGrp="1"/>
          </p:cNvGraphicFramePr>
          <p:nvPr>
            <p:extLst>
              <p:ext uri="{D42A27DB-BD31-4B8C-83A1-F6EECF244321}">
                <p14:modId xmlns:p14="http://schemas.microsoft.com/office/powerpoint/2010/main" val="3530513540"/>
              </p:ext>
            </p:extLst>
          </p:nvPr>
        </p:nvGraphicFramePr>
        <p:xfrm>
          <a:off x="1179533" y="2268000"/>
          <a:ext cx="20107468" cy="7890120"/>
        </p:xfrm>
        <a:graphic>
          <a:graphicData uri="http://schemas.openxmlformats.org/drawingml/2006/table">
            <a:tbl>
              <a:tblPr firstRow="1" bandRow="1">
                <a:tableStyleId>{5C22544A-7EE6-4342-B048-85BDC9FD1C3A}</a:tableStyleId>
              </a:tblPr>
              <a:tblGrid>
                <a:gridCol w="2422468"/>
                <a:gridCol w="7560000"/>
                <a:gridCol w="6075000"/>
                <a:gridCol w="4050000"/>
              </a:tblGrid>
              <a:tr h="1215000">
                <a:tc>
                  <a:txBody>
                    <a:bodyPr/>
                    <a:lstStyle/>
                    <a:p>
                      <a:pPr algn="ctr"/>
                      <a:r>
                        <a:rPr lang="zh-CN" altLang="en-US" sz="5400" baseline="0" dirty="0" smtClean="0">
                          <a:latin typeface="黑体" panose="02010609060101010101" pitchFamily="49" charset="-122"/>
                          <a:ea typeface="黑体" panose="02010609060101010101" pitchFamily="49" charset="-122"/>
                        </a:rPr>
                        <a:t>区别</a:t>
                      </a:r>
                      <a:endParaRPr lang="zh-CN" altLang="en-US" sz="5400" baseline="0" dirty="0">
                        <a:latin typeface="黑体" panose="02010609060101010101" pitchFamily="49" charset="-122"/>
                        <a:ea typeface="黑体" panose="02010609060101010101" pitchFamily="49" charset="-122"/>
                      </a:endParaRP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when</a:t>
                      </a: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while</a:t>
                      </a:r>
                    </a:p>
                  </a:txBody>
                  <a:tcPr anchor="ctr"/>
                </a:tc>
                <a:tc>
                  <a:txBody>
                    <a:bodyPr/>
                    <a:lstStyle/>
                    <a:p>
                      <a:pPr algn="ctr"/>
                      <a:r>
                        <a:rPr lang="en-US" altLang="zh-CN" sz="5400" baseline="0" dirty="0" smtClean="0">
                          <a:latin typeface="Times New Roman" panose="02020603050405020304" pitchFamily="18" charset="0"/>
                          <a:ea typeface="楷体" panose="02010609060101010101" pitchFamily="49" charset="-122"/>
                        </a:rPr>
                        <a:t>as</a:t>
                      </a:r>
                      <a:endParaRPr lang="zh-CN" altLang="en-US" sz="5400" baseline="0" dirty="0">
                        <a:latin typeface="Times New Roman" panose="02020603050405020304" pitchFamily="18" charset="0"/>
                        <a:ea typeface="楷体" panose="02010609060101010101" pitchFamily="49" charset="-122"/>
                      </a:endParaRPr>
                    </a:p>
                  </a:txBody>
                  <a:tcPr anchor="ctr"/>
                </a:tc>
              </a:tr>
              <a:tr h="2295000">
                <a:tc>
                  <a:txBody>
                    <a:bodyPr/>
                    <a:lstStyle/>
                    <a:p>
                      <a:pPr algn="ctr"/>
                      <a:r>
                        <a:rPr lang="zh-CN" altLang="en-US" sz="4800" baseline="0" dirty="0" smtClean="0">
                          <a:latin typeface="黑体" panose="02010609060101010101" pitchFamily="49" charset="-122"/>
                          <a:ea typeface="黑体" panose="02010609060101010101" pitchFamily="49" charset="-122"/>
                        </a:rPr>
                        <a:t>其他差异性</a:t>
                      </a:r>
                    </a:p>
                  </a:txBody>
                  <a:tcPr anchor="ctr"/>
                </a:tc>
                <a:tc>
                  <a:txBody>
                    <a:bodyPr/>
                    <a:lstStyle/>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when</a:t>
                      </a:r>
                      <a:r>
                        <a:rPr lang="zh-CN" altLang="en-US" sz="4800" baseline="0" dirty="0" smtClean="0">
                          <a:latin typeface="Times New Roman" panose="02020603050405020304" pitchFamily="18" charset="0"/>
                          <a:ea typeface="楷体" panose="02010609060101010101" pitchFamily="49" charset="-122"/>
                        </a:rPr>
                        <a:t>还有“这时，那时”之意，常用于以下句式：</a:t>
                      </a:r>
                    </a:p>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sb. be doing </a:t>
                      </a:r>
                      <a:r>
                        <a:rPr lang="en-US" altLang="zh-CN" sz="4800" baseline="0" dirty="0" err="1" smtClean="0">
                          <a:latin typeface="Times New Roman" panose="02020603050405020304" pitchFamily="18" charset="0"/>
                          <a:ea typeface="楷体" panose="02010609060101010101" pitchFamily="49" charset="-122"/>
                        </a:rPr>
                        <a:t>sth</a:t>
                      </a:r>
                      <a:r>
                        <a:rPr lang="en-US" altLang="zh-CN" sz="4800" baseline="0" dirty="0" smtClean="0">
                          <a:latin typeface="Times New Roman" panose="02020603050405020304" pitchFamily="18" charset="0"/>
                          <a:ea typeface="楷体" panose="02010609060101010101" pitchFamily="49" charset="-122"/>
                        </a:rPr>
                        <a:t>. when... </a:t>
                      </a:r>
                    </a:p>
                    <a:p>
                      <a:pPr marL="0" indent="0">
                        <a:buFont typeface="Arial" panose="020B0604020202020204" pitchFamily="34" charset="0"/>
                        <a:buNone/>
                      </a:pPr>
                      <a:r>
                        <a:rPr lang="zh-CN" altLang="en-US" sz="4800" baseline="0" dirty="0" smtClean="0">
                          <a:latin typeface="Times New Roman" panose="02020603050405020304" pitchFamily="18" charset="0"/>
                          <a:ea typeface="楷体" panose="02010609060101010101" pitchFamily="49" charset="-122"/>
                        </a:rPr>
                        <a:t>    某人正在做某事，就在这时</a:t>
                      </a:r>
                      <a:r>
                        <a:rPr lang="en-US" altLang="zh-CN" sz="4800" baseline="0" dirty="0" smtClean="0">
                          <a:latin typeface="Times New Roman" panose="02020603050405020304" pitchFamily="18" charset="0"/>
                          <a:ea typeface="楷体" panose="02010609060101010101" pitchFamily="49" charset="-122"/>
                        </a:rPr>
                        <a:t>……</a:t>
                      </a:r>
                    </a:p>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sb. be about to do </a:t>
                      </a:r>
                      <a:r>
                        <a:rPr lang="en-US" altLang="zh-CN" sz="4800" baseline="0" dirty="0" err="1" smtClean="0">
                          <a:latin typeface="Times New Roman" panose="02020603050405020304" pitchFamily="18" charset="0"/>
                          <a:ea typeface="楷体" panose="02010609060101010101" pitchFamily="49" charset="-122"/>
                        </a:rPr>
                        <a:t>sth</a:t>
                      </a:r>
                      <a:r>
                        <a:rPr lang="en-US" altLang="zh-CN" sz="4800" baseline="0" dirty="0" smtClean="0">
                          <a:latin typeface="Times New Roman" panose="02020603050405020304" pitchFamily="18" charset="0"/>
                          <a:ea typeface="楷体" panose="02010609060101010101" pitchFamily="49" charset="-122"/>
                        </a:rPr>
                        <a:t>. when… </a:t>
                      </a:r>
                    </a:p>
                    <a:p>
                      <a:pPr marL="0" indent="0">
                        <a:buFont typeface="Arial" panose="020B0604020202020204" pitchFamily="34" charset="0"/>
                        <a:buNone/>
                      </a:pPr>
                      <a:r>
                        <a:rPr lang="zh-CN" altLang="en-US" sz="4800" baseline="0" dirty="0" smtClean="0">
                          <a:latin typeface="Times New Roman" panose="02020603050405020304" pitchFamily="18" charset="0"/>
                          <a:ea typeface="楷体" panose="02010609060101010101" pitchFamily="49" charset="-122"/>
                        </a:rPr>
                        <a:t>    某人正打算做某事，就在这时</a:t>
                      </a: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tc>
                <a:tc>
                  <a:txBody>
                    <a:bodyPr/>
                    <a:lstStyle/>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while</a:t>
                      </a:r>
                      <a:r>
                        <a:rPr lang="zh-CN" altLang="en-US" sz="4800" baseline="0" dirty="0" smtClean="0">
                          <a:latin typeface="Times New Roman" panose="02020603050405020304" pitchFamily="18" charset="0"/>
                          <a:ea typeface="楷体" panose="02010609060101010101" pitchFamily="49" charset="-122"/>
                        </a:rPr>
                        <a:t>还可以作并列连词，意为“然而，却”，表示对比。如：</a:t>
                      </a:r>
                    </a:p>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He likes coffee, while she likes tea. </a:t>
                      </a:r>
                    </a:p>
                    <a:p>
                      <a:pPr marL="0" indent="0">
                        <a:buFont typeface="Arial" panose="020B0604020202020204" pitchFamily="34" charset="0"/>
                        <a:buNone/>
                      </a:pPr>
                      <a:r>
                        <a:rPr lang="zh-CN" altLang="en-US" sz="4800" baseline="0" dirty="0" smtClean="0">
                          <a:latin typeface="Times New Roman" panose="02020603050405020304" pitchFamily="18" charset="0"/>
                          <a:ea typeface="楷体" panose="02010609060101010101" pitchFamily="49" charset="-122"/>
                        </a:rPr>
                        <a:t>    他喜欢喝咖啡，而  </a:t>
                      </a:r>
                      <a:endParaRPr lang="en-US" altLang="zh-CN" sz="4800" baseline="0" dirty="0" smtClean="0">
                        <a:latin typeface="Times New Roman" panose="02020603050405020304" pitchFamily="18" charset="0"/>
                        <a:ea typeface="楷体" panose="02010609060101010101" pitchFamily="49" charset="-122"/>
                      </a:endParaRPr>
                    </a:p>
                    <a:p>
                      <a:pPr marL="0" indent="0">
                        <a:buFont typeface="Arial" panose="020B0604020202020204" pitchFamily="34" charset="0"/>
                        <a:buNone/>
                      </a:pPr>
                      <a:r>
                        <a:rPr lang="en-US" altLang="zh-CN" sz="4800" baseline="0" dirty="0" smtClean="0">
                          <a:latin typeface="Times New Roman" panose="02020603050405020304" pitchFamily="18" charset="0"/>
                          <a:ea typeface="楷体" panose="02010609060101010101" pitchFamily="49" charset="-122"/>
                        </a:rPr>
                        <a:t>    </a:t>
                      </a:r>
                      <a:r>
                        <a:rPr lang="zh-CN" altLang="en-US" sz="4800" baseline="0" dirty="0" smtClean="0">
                          <a:latin typeface="Times New Roman" panose="02020603050405020304" pitchFamily="18" charset="0"/>
                          <a:ea typeface="楷体" panose="02010609060101010101" pitchFamily="49" charset="-122"/>
                        </a:rPr>
                        <a:t>她却喜欢喝茶。</a:t>
                      </a:r>
                      <a:endParaRPr lang="zh-CN" altLang="en-US" sz="4800" baseline="0" dirty="0">
                        <a:latin typeface="Times New Roman" panose="02020603050405020304" pitchFamily="18" charset="0"/>
                        <a:ea typeface="楷体" panose="02010609060101010101" pitchFamily="49" charset="-122"/>
                      </a:endParaRPr>
                    </a:p>
                  </a:txBody>
                  <a:tcPr/>
                </a:tc>
                <a:tc>
                  <a:txBody>
                    <a:bodyPr/>
                    <a:lstStyle/>
                    <a:p>
                      <a:pPr marL="685800" indent="-685800">
                        <a:buFont typeface="Arial" panose="020B0604020202020204" pitchFamily="34" charset="0"/>
                        <a:buChar char="•"/>
                      </a:pPr>
                      <a:r>
                        <a:rPr lang="en-US" altLang="zh-CN" sz="4800" baseline="0" dirty="0" smtClean="0">
                          <a:latin typeface="Times New Roman" panose="02020603050405020304" pitchFamily="18" charset="0"/>
                          <a:ea typeface="楷体" panose="02010609060101010101" pitchFamily="49" charset="-122"/>
                        </a:rPr>
                        <a:t>as</a:t>
                      </a:r>
                      <a:r>
                        <a:rPr lang="zh-CN" altLang="en-US" sz="4800" baseline="0" dirty="0" smtClean="0">
                          <a:latin typeface="Times New Roman" panose="02020603050405020304" pitchFamily="18" charset="0"/>
                          <a:ea typeface="楷体" panose="02010609060101010101" pitchFamily="49" charset="-122"/>
                        </a:rPr>
                        <a:t>多用于主从句动作同时发生的情况，常意为“一边</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一边</a:t>
                      </a: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tc>
              </a:tr>
            </a:tbl>
          </a:graphicData>
        </a:graphic>
      </p:graphicFrame>
      <p:sp>
        <p:nvSpPr>
          <p:cNvPr id="8" name="TextBox 1"/>
          <p:cNvSpPr txBox="1"/>
          <p:nvPr/>
        </p:nvSpPr>
        <p:spPr>
          <a:xfrm>
            <a:off x="1880649" y="10773000"/>
            <a:ext cx="20250001" cy="1920526"/>
          </a:xfrm>
          <a:prstGeom prst="rect">
            <a:avLst/>
          </a:prstGeom>
          <a:noFill/>
        </p:spPr>
        <p:txBody>
          <a:bodyPr wrap="square" rtlCol="0">
            <a:spAutoFit/>
          </a:bodyPr>
          <a:lstStyle/>
          <a:p>
            <a:pPr fontAlgn="auto">
              <a:lnSpc>
                <a:spcPct val="110000"/>
              </a:lnSpc>
            </a:pPr>
            <a:r>
              <a:rPr lang="en-US" altLang="zh-CN" sz="5400" spc="-1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 </a:t>
            </a:r>
            <a:r>
              <a:rPr lang="en-US" altLang="zh-CN" sz="5400" spc="-100" dirty="0">
                <a:latin typeface="Times New Roman" panose="02020603050405020304" pitchFamily="18" charset="0"/>
                <a:ea typeface="楷体" panose="02010609060101010101" pitchFamily="49" charset="-122"/>
                <a:cs typeface="Times New Roman" panose="02020603050405020304" pitchFamily="18" charset="0"/>
              </a:rPr>
              <a:t>my parents went out to buy books for me. </a:t>
            </a:r>
          </a:p>
          <a:p>
            <a:pPr fontAlgn="auto">
              <a:lnSpc>
                <a:spcPct val="110000"/>
              </a:lnSpc>
            </a:pPr>
            <a:r>
              <a:rPr lang="zh-CN" altLang="en-US" sz="5400" spc="-100" dirty="0">
                <a:latin typeface="Times New Roman" panose="02020603050405020304" pitchFamily="18" charset="0"/>
                <a:ea typeface="楷体" panose="02010609060101010101" pitchFamily="49" charset="-122"/>
                <a:cs typeface="Times New Roman" panose="02020603050405020304" pitchFamily="18" charset="0"/>
              </a:rPr>
              <a:t>在我睡觉的时候，我的父母出去给我买书了。 </a:t>
            </a:r>
            <a:endParaRPr lang="en-US" altLang="zh-CN" sz="5400" spc="-1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9" name="椭圆 8"/>
          <p:cNvSpPr/>
          <p:nvPr/>
        </p:nvSpPr>
        <p:spPr>
          <a:xfrm>
            <a:off x="1183292" y="1077300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1</a:t>
            </a:r>
            <a:endParaRPr lang="zh-CN" altLang="en-US" sz="5400" dirty="0">
              <a:latin typeface="Times New Roman" panose="02020603050405020304" pitchFamily="18" charset="0"/>
              <a:cs typeface="Times New Roman" panose="02020603050405020304" pitchFamily="18" charset="0"/>
            </a:endParaRPr>
          </a:p>
        </p:txBody>
      </p:sp>
      <p:sp>
        <p:nvSpPr>
          <p:cNvPr id="10" name="文本框 13"/>
          <p:cNvSpPr txBox="1"/>
          <p:nvPr/>
        </p:nvSpPr>
        <p:spPr>
          <a:xfrm>
            <a:off x="2150650" y="10728000"/>
            <a:ext cx="918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When/While/As I was sleeping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2" name="图片 1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3706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7181" y="1907999"/>
            <a:ext cx="20176874"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70650" y="3348000"/>
            <a:ext cx="19800000" cy="8234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图片 12">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11454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4" name="图片 3">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6"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6020650" y="3438000"/>
            <a:ext cx="12330000" cy="9379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图片 6">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02359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8" name="TextBox 1"/>
          <p:cNvSpPr txBox="1"/>
          <p:nvPr/>
        </p:nvSpPr>
        <p:spPr>
          <a:xfrm>
            <a:off x="1925649" y="2200140"/>
            <a:ext cx="1912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She has been working in this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company________________________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Peking University. </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从北京大学毕业后，她就一直在这家公司工作。</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9" name="椭圆 8"/>
          <p:cNvSpPr/>
          <p:nvPr/>
        </p:nvSpPr>
        <p:spPr>
          <a:xfrm>
            <a:off x="1274732" y="235872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2</a:t>
            </a:r>
            <a:endParaRPr lang="zh-CN" altLang="en-US" sz="5400" dirty="0">
              <a:latin typeface="Times New Roman" panose="02020603050405020304" pitchFamily="18" charset="0"/>
              <a:cs typeface="Times New Roman" panose="02020603050405020304" pitchFamily="18" charset="0"/>
            </a:endParaRPr>
          </a:p>
        </p:txBody>
      </p:sp>
      <p:sp>
        <p:nvSpPr>
          <p:cNvPr id="10" name="文本框 13"/>
          <p:cNvSpPr txBox="1"/>
          <p:nvPr/>
        </p:nvSpPr>
        <p:spPr>
          <a:xfrm>
            <a:off x="12860650" y="2178000"/>
            <a:ext cx="742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since she graduated from </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925649" y="5504461"/>
            <a:ext cx="1912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had finished the work ________ we went home. = ________ we had finished the work, we went home.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完成工作之后，我们回家了。</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椭圆 11"/>
          <p:cNvSpPr/>
          <p:nvPr/>
        </p:nvSpPr>
        <p:spPr>
          <a:xfrm>
            <a:off x="1274732" y="5663041"/>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3</a:t>
            </a:r>
            <a:endParaRPr lang="zh-CN" altLang="en-US" sz="5400" dirty="0">
              <a:latin typeface="Times New Roman" panose="02020603050405020304" pitchFamily="18" charset="0"/>
              <a:cs typeface="Times New Roman" panose="02020603050405020304" pitchFamily="18" charset="0"/>
            </a:endParaRPr>
          </a:p>
        </p:txBody>
      </p:sp>
      <p:sp>
        <p:nvSpPr>
          <p:cNvPr id="13" name="文本框 13"/>
          <p:cNvSpPr txBox="1"/>
          <p:nvPr/>
        </p:nvSpPr>
        <p:spPr>
          <a:xfrm>
            <a:off x="9575650" y="5459711"/>
            <a:ext cx="234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before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文本框 13"/>
          <p:cNvSpPr txBox="1"/>
          <p:nvPr/>
        </p:nvSpPr>
        <p:spPr>
          <a:xfrm>
            <a:off x="17135650" y="5459711"/>
            <a:ext cx="234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After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15" name="图片 1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7105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20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grpSp>
        <p:nvGrpSpPr>
          <p:cNvPr id="3" name="组合 2"/>
          <p:cNvGrpSpPr/>
          <p:nvPr/>
        </p:nvGrpSpPr>
        <p:grpSpPr>
          <a:xfrm>
            <a:off x="1385650" y="2088000"/>
            <a:ext cx="20344527" cy="3748719"/>
            <a:chOff x="1385650" y="2088000"/>
            <a:chExt cx="20344527" cy="3748719"/>
          </a:xfrm>
        </p:grpSpPr>
        <p:pic>
          <p:nvPicPr>
            <p:cNvPr id="5122" name="Picture 2" descr="C:\Users\063\Desktop\未标题-1.png"/>
            <p:cNvPicPr>
              <a:picLocks noChangeAspect="1" noChangeArrowheads="1"/>
            </p:cNvPicPr>
            <p:nvPr/>
          </p:nvPicPr>
          <p:blipFill rotWithShape="1">
            <a:blip r:embed="rId3">
              <a:extLst>
                <a:ext uri="{28A0092B-C50C-407E-A947-70E740481C1C}">
                  <a14:useLocalDpi xmlns:a14="http://schemas.microsoft.com/office/drawing/2010/main" val="0"/>
                </a:ext>
              </a:extLst>
            </a:blip>
            <a:srcRect r="39060"/>
            <a:stretch/>
          </p:blipFill>
          <p:spPr bwMode="auto">
            <a:xfrm>
              <a:off x="1385650" y="2090520"/>
              <a:ext cx="20344527" cy="374619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
            <p:cNvSpPr txBox="1"/>
            <p:nvPr/>
          </p:nvSpPr>
          <p:spPr>
            <a:xfrm>
              <a:off x="1557407" y="2968275"/>
              <a:ext cx="3068243" cy="1920526"/>
            </a:xfrm>
            <a:prstGeom prst="rect">
              <a:avLst/>
            </a:prstGeom>
            <a:noFill/>
          </p:spPr>
          <p:txBody>
            <a:bodyPr wrap="square" rtlCol="0">
              <a:spAutoFit/>
            </a:bodyPr>
            <a:lstStyle/>
            <a:p>
              <a:pPr fontAlgn="auto">
                <a:lnSpc>
                  <a:spcPct val="110000"/>
                </a:lnSpc>
              </a:pPr>
              <a:r>
                <a:rPr lang="en-US" altLang="zh-CN" sz="5400"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till</a:t>
              </a:r>
              <a:r>
                <a:rPr lang="zh-CN" altLang="en-US" sz="5400"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与</a:t>
              </a:r>
              <a:r>
                <a:rPr lang="en-US" altLang="zh-CN" sz="5400"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until</a:t>
              </a:r>
            </a:p>
            <a:p>
              <a:pPr fontAlgn="auto">
                <a:lnSpc>
                  <a:spcPct val="110000"/>
                </a:lnSpc>
              </a:pPr>
              <a:r>
                <a:rPr lang="zh-CN" altLang="en-US" sz="5400"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用法</a:t>
              </a:r>
              <a:endParaRPr lang="en-US" altLang="zh-CN" sz="5400"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8" name="TextBox 1"/>
            <p:cNvSpPr txBox="1"/>
            <p:nvPr/>
          </p:nvSpPr>
          <p:spPr>
            <a:xfrm>
              <a:off x="4945178" y="2088000"/>
              <a:ext cx="16784999" cy="374871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till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与</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until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的意义和用法相同，意为“直到”。</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till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多用于口语中，且只能用于肯定句中；</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until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既可用于肯定句中，</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也可用</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于否定句中。位于句首一般用</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until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，而不用</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till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not until</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位于句首时，主句需部分倒装。常见考点如下：</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p:txBody>
        </p:sp>
      </p:grpSp>
      <p:graphicFrame>
        <p:nvGraphicFramePr>
          <p:cNvPr id="4" name="表格 3"/>
          <p:cNvGraphicFramePr>
            <a:graphicFrameLocks noGrp="1"/>
          </p:cNvGraphicFramePr>
          <p:nvPr>
            <p:extLst>
              <p:ext uri="{D42A27DB-BD31-4B8C-83A1-F6EECF244321}">
                <p14:modId xmlns:p14="http://schemas.microsoft.com/office/powerpoint/2010/main" val="383589169"/>
              </p:ext>
            </p:extLst>
          </p:nvPr>
        </p:nvGraphicFramePr>
        <p:xfrm>
          <a:off x="2060650" y="6363000"/>
          <a:ext cx="19305000" cy="6390000"/>
        </p:xfrm>
        <a:graphic>
          <a:graphicData uri="http://schemas.openxmlformats.org/drawingml/2006/table">
            <a:tbl>
              <a:tblPr firstRow="1" bandRow="1">
                <a:tableStyleId>{5C22544A-7EE6-4342-B048-85BDC9FD1C3A}</a:tableStyleId>
              </a:tblPr>
              <a:tblGrid>
                <a:gridCol w="4061883"/>
                <a:gridCol w="3183117"/>
                <a:gridCol w="4230000"/>
                <a:gridCol w="7830000"/>
              </a:tblGrid>
              <a:tr h="1040957">
                <a:tc>
                  <a:txBody>
                    <a:bodyPr/>
                    <a:lstStyle/>
                    <a:p>
                      <a:pPr algn="ctr"/>
                      <a:r>
                        <a:rPr lang="zh-CN" altLang="en-US" sz="5400" b="0" dirty="0" smtClean="0">
                          <a:latin typeface="黑体" panose="02010609060101010101" pitchFamily="49" charset="-122"/>
                          <a:ea typeface="黑体" panose="02010609060101010101" pitchFamily="49" charset="-122"/>
                        </a:rPr>
                        <a:t>主句</a:t>
                      </a:r>
                      <a:endParaRPr lang="zh-CN" altLang="en-US" sz="5400" b="0" dirty="0">
                        <a:latin typeface="黑体" panose="02010609060101010101" pitchFamily="49" charset="-122"/>
                        <a:ea typeface="黑体" panose="02010609060101010101" pitchFamily="49" charset="-122"/>
                      </a:endParaRPr>
                    </a:p>
                  </a:txBody>
                  <a:tcPr anchor="ctr"/>
                </a:tc>
                <a:tc>
                  <a:txBody>
                    <a:bodyPr/>
                    <a:lstStyle/>
                    <a:p>
                      <a:pPr algn="ctr"/>
                      <a:r>
                        <a:rPr lang="zh-CN" altLang="en-US" sz="5400" b="0" dirty="0" smtClean="0">
                          <a:latin typeface="黑体" panose="02010609060101010101" pitchFamily="49" charset="-122"/>
                          <a:ea typeface="黑体" panose="02010609060101010101" pitchFamily="49" charset="-122"/>
                        </a:rPr>
                        <a:t>从句</a:t>
                      </a:r>
                      <a:endParaRPr lang="zh-CN" altLang="en-US" sz="5400" b="0" dirty="0">
                        <a:latin typeface="黑体" panose="02010609060101010101" pitchFamily="49" charset="-122"/>
                        <a:ea typeface="黑体" panose="02010609060101010101" pitchFamily="49" charset="-122"/>
                      </a:endParaRPr>
                    </a:p>
                  </a:txBody>
                  <a:tcPr anchor="ctr"/>
                </a:tc>
                <a:tc>
                  <a:txBody>
                    <a:bodyPr/>
                    <a:lstStyle/>
                    <a:p>
                      <a:pPr algn="ctr"/>
                      <a:r>
                        <a:rPr lang="zh-CN" altLang="en-US" sz="5400" b="0" dirty="0" smtClean="0">
                          <a:latin typeface="黑体" panose="02010609060101010101" pitchFamily="49" charset="-122"/>
                          <a:ea typeface="黑体" panose="02010609060101010101" pitchFamily="49" charset="-122"/>
                        </a:rPr>
                        <a:t>含义</a:t>
                      </a:r>
                      <a:endParaRPr lang="zh-CN" altLang="en-US" sz="5400" b="0" dirty="0">
                        <a:latin typeface="黑体" panose="02010609060101010101" pitchFamily="49" charset="-122"/>
                        <a:ea typeface="黑体" panose="02010609060101010101" pitchFamily="49" charset="-122"/>
                      </a:endParaRPr>
                    </a:p>
                  </a:txBody>
                  <a:tcPr anchor="ctr"/>
                </a:tc>
                <a:tc>
                  <a:txBody>
                    <a:bodyPr/>
                    <a:lstStyle/>
                    <a:p>
                      <a:pPr algn="ctr"/>
                      <a:r>
                        <a:rPr lang="zh-CN" altLang="en-US" sz="5400" b="0" dirty="0" smtClean="0">
                          <a:latin typeface="黑体" panose="02010609060101010101" pitchFamily="49" charset="-122"/>
                          <a:ea typeface="黑体" panose="02010609060101010101" pitchFamily="49" charset="-122"/>
                        </a:rPr>
                        <a:t>例句</a:t>
                      </a:r>
                      <a:endParaRPr lang="zh-CN" altLang="en-US" sz="5400" b="0" dirty="0">
                        <a:latin typeface="黑体" panose="02010609060101010101" pitchFamily="49" charset="-122"/>
                        <a:ea typeface="黑体" panose="02010609060101010101" pitchFamily="49" charset="-122"/>
                      </a:endParaRPr>
                    </a:p>
                  </a:txBody>
                  <a:tcPr anchor="ctr"/>
                </a:tc>
              </a:tr>
              <a:tr h="2954842">
                <a:tc>
                  <a:txBody>
                    <a:bodyPr/>
                    <a:lstStyle/>
                    <a:p>
                      <a:pPr algn="ctr"/>
                      <a:r>
                        <a:rPr lang="zh-CN" altLang="en-US" sz="4800" baseline="0" dirty="0" smtClean="0">
                          <a:latin typeface="Times New Roman" panose="02020603050405020304" pitchFamily="18" charset="0"/>
                          <a:ea typeface="楷体" panose="02010609060101010101" pitchFamily="49" charset="-122"/>
                        </a:rPr>
                        <a:t>主语</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谓语</a:t>
                      </a:r>
                    </a:p>
                    <a:p>
                      <a:pPr algn="ctr"/>
                      <a:r>
                        <a:rPr lang="zh-CN" altLang="en-US" sz="4800" baseline="0" dirty="0" smtClean="0">
                          <a:latin typeface="Times New Roman" panose="02020603050405020304" pitchFamily="18" charset="0"/>
                          <a:ea typeface="楷体" panose="02010609060101010101" pitchFamily="49" charset="-122"/>
                        </a:rPr>
                        <a:t>（肯定式，用延续性动词）</a:t>
                      </a: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till/until+</a:t>
                      </a:r>
                      <a:r>
                        <a:rPr lang="zh-CN" altLang="en-US" sz="4800" baseline="0" dirty="0" smtClean="0">
                          <a:latin typeface="Times New Roman" panose="02020603050405020304" pitchFamily="18" charset="0"/>
                          <a:ea typeface="楷体" panose="02010609060101010101" pitchFamily="49" charset="-122"/>
                        </a:rPr>
                        <a:t>句子</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 某动作一直延 </a:t>
                      </a:r>
                      <a:endParaRPr lang="en-US" altLang="zh-CN" sz="4800" baseline="0" dirty="0" smtClean="0">
                        <a:latin typeface="Times New Roman" panose="02020603050405020304" pitchFamily="18" charset="0"/>
                        <a:ea typeface="楷体" panose="02010609060101010101" pitchFamily="49" charset="-122"/>
                      </a:endParaRPr>
                    </a:p>
                    <a:p>
                      <a:pPr algn="l"/>
                      <a:r>
                        <a:rPr lang="en-US" altLang="zh-CN" sz="4800" baseline="0" dirty="0" smtClean="0">
                          <a:latin typeface="Times New Roman" panose="02020603050405020304" pitchFamily="18" charset="0"/>
                          <a:ea typeface="楷体" panose="02010609060101010101" pitchFamily="49" charset="-122"/>
                        </a:rPr>
                        <a:t> </a:t>
                      </a:r>
                      <a:r>
                        <a:rPr lang="zh-CN" altLang="en-US" sz="4800" baseline="0" dirty="0" smtClean="0">
                          <a:latin typeface="Times New Roman" panose="02020603050405020304" pitchFamily="18" charset="0"/>
                          <a:ea typeface="楷体" panose="02010609060101010101" pitchFamily="49" charset="-122"/>
                        </a:rPr>
                        <a:t>续到某时间点  </a:t>
                      </a:r>
                      <a:endParaRPr lang="en-US" altLang="zh-CN" sz="4800" baseline="0" dirty="0" smtClean="0">
                        <a:latin typeface="Times New Roman" panose="02020603050405020304" pitchFamily="18" charset="0"/>
                        <a:ea typeface="楷体" panose="02010609060101010101" pitchFamily="49" charset="-122"/>
                      </a:endParaRPr>
                    </a:p>
                    <a:p>
                      <a:pPr algn="l"/>
                      <a:r>
                        <a:rPr lang="en-US" altLang="zh-CN" sz="4800" baseline="0" dirty="0" smtClean="0">
                          <a:latin typeface="Times New Roman" panose="02020603050405020304" pitchFamily="18" charset="0"/>
                          <a:ea typeface="楷体" panose="02010609060101010101" pitchFamily="49" charset="-122"/>
                        </a:rPr>
                        <a:t> </a:t>
                      </a:r>
                      <a:r>
                        <a:rPr lang="zh-CN" altLang="en-US" sz="4800" baseline="0" dirty="0" smtClean="0">
                          <a:latin typeface="Times New Roman" panose="02020603050405020304" pitchFamily="18" charset="0"/>
                          <a:ea typeface="楷体" panose="02010609060101010101" pitchFamily="49" charset="-122"/>
                        </a:rPr>
                        <a:t>才停止</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rPr>
                        <a:t> She remained there till/until  </a:t>
                      </a:r>
                    </a:p>
                    <a:p>
                      <a:r>
                        <a:rPr lang="en-US" altLang="zh-CN" sz="4800" baseline="0" dirty="0" smtClean="0">
                          <a:latin typeface="Times New Roman" panose="02020603050405020304" pitchFamily="18" charset="0"/>
                          <a:ea typeface="楷体" panose="02010609060101010101" pitchFamily="49" charset="-122"/>
                        </a:rPr>
                        <a:t> he arrived.</a:t>
                      </a:r>
                    </a:p>
                    <a:p>
                      <a:r>
                        <a:rPr lang="zh-CN" altLang="en-US" sz="4800" baseline="0" dirty="0" smtClean="0">
                          <a:latin typeface="Times New Roman" panose="02020603050405020304" pitchFamily="18" charset="0"/>
                          <a:ea typeface="楷体" panose="02010609060101010101" pitchFamily="49" charset="-122"/>
                        </a:rPr>
                        <a:t> 她一直在那儿，直到他来。</a:t>
                      </a:r>
                      <a:endParaRPr lang="zh-CN" altLang="en-US" sz="4800" baseline="0" dirty="0">
                        <a:latin typeface="Times New Roman" panose="02020603050405020304" pitchFamily="18" charset="0"/>
                        <a:ea typeface="楷体" panose="02010609060101010101" pitchFamily="49" charset="-122"/>
                      </a:endParaRPr>
                    </a:p>
                  </a:txBody>
                  <a:tcPr anchor="ctr"/>
                </a:tc>
              </a:tr>
              <a:tr h="2394201">
                <a:tc>
                  <a:txBody>
                    <a:bodyPr/>
                    <a:lstStyle/>
                    <a:p>
                      <a:pPr algn="ctr"/>
                      <a:r>
                        <a:rPr lang="zh-CN" altLang="en-US" sz="4800" baseline="0" dirty="0" smtClean="0">
                          <a:latin typeface="Times New Roman" panose="02020603050405020304" pitchFamily="18" charset="0"/>
                          <a:ea typeface="楷体" panose="02010609060101010101" pitchFamily="49" charset="-122"/>
                        </a:rPr>
                        <a:t>主语</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谓语</a:t>
                      </a:r>
                    </a:p>
                    <a:p>
                      <a:pPr algn="ctr"/>
                      <a:r>
                        <a:rPr lang="zh-CN" altLang="en-US" sz="4800" baseline="0" dirty="0" smtClean="0">
                          <a:latin typeface="Times New Roman" panose="02020603050405020304" pitchFamily="18" charset="0"/>
                          <a:ea typeface="楷体" panose="02010609060101010101" pitchFamily="49" charset="-122"/>
                        </a:rPr>
                        <a:t>（否定式，用瞬时性动词）</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en-US" altLang="zh-CN" sz="4800" baseline="0" dirty="0" smtClean="0">
                          <a:latin typeface="Times New Roman" panose="02020603050405020304" pitchFamily="18" charset="0"/>
                          <a:ea typeface="楷体" panose="02010609060101010101" pitchFamily="49" charset="-122"/>
                        </a:rPr>
                        <a:t>until+</a:t>
                      </a:r>
                      <a:r>
                        <a:rPr lang="zh-CN" altLang="en-US" sz="4800" baseline="0" dirty="0" smtClean="0">
                          <a:latin typeface="Times New Roman" panose="02020603050405020304" pitchFamily="18" charset="0"/>
                          <a:ea typeface="楷体" panose="02010609060101010101" pitchFamily="49" charset="-122"/>
                        </a:rPr>
                        <a:t>句子</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某动作直到某时间才开始</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rPr>
                        <a:t> He didn’t come back until the  </a:t>
                      </a:r>
                    </a:p>
                    <a:p>
                      <a:r>
                        <a:rPr lang="en-US" altLang="zh-CN" sz="4800" baseline="0" dirty="0" smtClean="0">
                          <a:latin typeface="Times New Roman" panose="02020603050405020304" pitchFamily="18" charset="0"/>
                          <a:ea typeface="楷体" panose="02010609060101010101" pitchFamily="49" charset="-122"/>
                        </a:rPr>
                        <a:t> sun had set. </a:t>
                      </a:r>
                    </a:p>
                    <a:p>
                      <a:r>
                        <a:rPr lang="zh-CN" altLang="en-US" sz="4800" baseline="0" dirty="0" smtClean="0">
                          <a:latin typeface="Times New Roman" panose="02020603050405020304" pitchFamily="18" charset="0"/>
                          <a:ea typeface="楷体" panose="02010609060101010101" pitchFamily="49" charset="-122"/>
                        </a:rPr>
                        <a:t>直到太阳落山以后他才回来。</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pic>
        <p:nvPicPr>
          <p:cNvPr id="21" name="图片 2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36674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P298</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0" name="TextBox 1"/>
          <p:cNvSpPr txBox="1"/>
          <p:nvPr/>
        </p:nvSpPr>
        <p:spPr>
          <a:xfrm>
            <a:off x="1925649" y="2268000"/>
            <a:ext cx="19395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When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was little, my mother used to sit by my bed, telling me stories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 </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小时候</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妈妈常常坐在我的床边给我讲故事，直到我睡着</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椭圆 10"/>
          <p:cNvSpPr/>
          <p:nvPr/>
        </p:nvSpPr>
        <p:spPr>
          <a:xfrm>
            <a:off x="1274732" y="242658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4</a:t>
            </a:r>
            <a:endParaRPr lang="zh-CN" altLang="en-US" sz="5400" dirty="0">
              <a:latin typeface="Times New Roman" panose="02020603050405020304" pitchFamily="18" charset="0"/>
              <a:cs typeface="Times New Roman" panose="02020603050405020304" pitchFamily="18" charset="0"/>
            </a:endParaRPr>
          </a:p>
        </p:txBody>
      </p:sp>
      <p:sp>
        <p:nvSpPr>
          <p:cNvPr id="12" name="文本框 13"/>
          <p:cNvSpPr txBox="1"/>
          <p:nvPr/>
        </p:nvSpPr>
        <p:spPr>
          <a:xfrm>
            <a:off x="1970650" y="3146580"/>
            <a:ext cx="742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until/till I fell asleep</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TextBox 1"/>
          <p:cNvSpPr txBox="1"/>
          <p:nvPr/>
        </p:nvSpPr>
        <p:spPr>
          <a:xfrm>
            <a:off x="1925649" y="5336498"/>
            <a:ext cx="19125001" cy="4662815"/>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didn’t notice the news that he was admitted to Tsinghua University until yesterday.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（将此句改为强调句，强调</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yesterday</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p>
          <a:p>
            <a:pPr>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_________________________________________________________________________________________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___________</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直到</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昨天，我才注意到他被清华大学录取的消息</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TextBox 1"/>
          <p:cNvSpPr txBox="1"/>
          <p:nvPr/>
        </p:nvSpPr>
        <p:spPr>
          <a:xfrm>
            <a:off x="1925649" y="10233190"/>
            <a:ext cx="19125001" cy="1845890"/>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Not until recently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what he had done.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直到</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最近我才知道他所做的事。</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椭圆 16"/>
          <p:cNvSpPr/>
          <p:nvPr/>
        </p:nvSpPr>
        <p:spPr>
          <a:xfrm>
            <a:off x="1274732" y="550800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5</a:t>
            </a:r>
            <a:endParaRPr lang="zh-CN" altLang="en-US" sz="5400" dirty="0">
              <a:latin typeface="Times New Roman" panose="02020603050405020304" pitchFamily="18" charset="0"/>
              <a:cs typeface="Times New Roman" panose="02020603050405020304" pitchFamily="18" charset="0"/>
            </a:endParaRPr>
          </a:p>
        </p:txBody>
      </p:sp>
      <p:sp>
        <p:nvSpPr>
          <p:cNvPr id="19" name="文本框 13"/>
          <p:cNvSpPr txBox="1"/>
          <p:nvPr/>
        </p:nvSpPr>
        <p:spPr>
          <a:xfrm>
            <a:off x="1970650" y="7149420"/>
            <a:ext cx="18675000" cy="923330"/>
          </a:xfrm>
          <a:prstGeom prst="rect">
            <a:avLst/>
          </a:prstGeom>
          <a:noFill/>
        </p:spPr>
        <p:txBody>
          <a:bodyPr wrap="square" rtlCol="0">
            <a:spAutoFit/>
          </a:bodyPr>
          <a:lstStyle/>
          <a:p>
            <a:r>
              <a:rPr lang="en-US" sz="5400" spc="-15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It was not until yesterday that I noticed the news that he was </a:t>
            </a:r>
            <a:r>
              <a:rPr lang="en-US" sz="5400" spc="-15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admitted</a:t>
            </a:r>
          </a:p>
        </p:txBody>
      </p:sp>
      <p:sp>
        <p:nvSpPr>
          <p:cNvPr id="20" name="文本框 13"/>
          <p:cNvSpPr txBox="1"/>
          <p:nvPr/>
        </p:nvSpPr>
        <p:spPr>
          <a:xfrm>
            <a:off x="1970650" y="8027097"/>
            <a:ext cx="1147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to Tsinghua University.</a:t>
            </a:r>
          </a:p>
        </p:txBody>
      </p:sp>
      <p:sp>
        <p:nvSpPr>
          <p:cNvPr id="21" name="文本框 13"/>
          <p:cNvSpPr txBox="1"/>
          <p:nvPr/>
        </p:nvSpPr>
        <p:spPr>
          <a:xfrm>
            <a:off x="7235650" y="10262027"/>
            <a:ext cx="337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did I know</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2" name="椭圆 21"/>
          <p:cNvSpPr/>
          <p:nvPr/>
        </p:nvSpPr>
        <p:spPr>
          <a:xfrm>
            <a:off x="1274732" y="10398875"/>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6</a:t>
            </a:r>
            <a:endParaRPr lang="zh-CN" altLang="en-US" sz="5400" dirty="0">
              <a:latin typeface="Times New Roman" panose="02020603050405020304" pitchFamily="18" charset="0"/>
              <a:cs typeface="Times New Roman" panose="02020603050405020304" pitchFamily="18" charset="0"/>
            </a:endParaRPr>
          </a:p>
        </p:txBody>
      </p:sp>
      <p:pic>
        <p:nvPicPr>
          <p:cNvPr id="23" name="图片 2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56822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20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20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left)">
                                      <p:cBhvr>
                                        <p:cTn id="46"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P spid="13" grpId="0"/>
      <p:bldP spid="14" grpId="0"/>
      <p:bldP spid="17" grpId="0" animBg="1"/>
      <p:bldP spid="19" grpId="0"/>
      <p:bldP spid="20" grpId="0"/>
      <p:bldP spid="21" grpId="0"/>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6147" name="Picture 3"/>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655646" y="1773000"/>
            <a:ext cx="14688000" cy="133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
          <p:cNvSpPr txBox="1"/>
          <p:nvPr/>
        </p:nvSpPr>
        <p:spPr>
          <a:xfrm>
            <a:off x="1925649" y="5748862"/>
            <a:ext cx="193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I think that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__________I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am offered a good position, I will resign at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p>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once</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我觉得一有好职位，我就会立刻辞职</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3" name="椭圆 22"/>
          <p:cNvSpPr/>
          <p:nvPr/>
        </p:nvSpPr>
        <p:spPr>
          <a:xfrm>
            <a:off x="1274732" y="590744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7</a:t>
            </a:r>
            <a:endParaRPr lang="zh-CN" altLang="en-US" sz="5400" dirty="0">
              <a:latin typeface="Times New Roman" panose="02020603050405020304" pitchFamily="18" charset="0"/>
              <a:cs typeface="Times New Roman" panose="02020603050405020304" pitchFamily="18" charset="0"/>
            </a:endParaRPr>
          </a:p>
        </p:txBody>
      </p:sp>
      <p:sp>
        <p:nvSpPr>
          <p:cNvPr id="24" name="文本框 13"/>
          <p:cNvSpPr txBox="1"/>
          <p:nvPr/>
        </p:nvSpPr>
        <p:spPr>
          <a:xfrm>
            <a:off x="5435650" y="5733000"/>
            <a:ext cx="526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soon as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6" name="TextBox 1"/>
          <p:cNvSpPr txBox="1"/>
          <p:nvPr/>
        </p:nvSpPr>
        <p:spPr>
          <a:xfrm>
            <a:off x="1250650" y="3168000"/>
            <a:ext cx="193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as soon as, immediately, directly, instantly, the moment, the instant, the minute, no sooner…than…, hardly/scarcely…when...</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等，表示一个动作一发生，另一个动作马上就发生。</a:t>
            </a:r>
          </a:p>
        </p:txBody>
      </p:sp>
      <p:sp>
        <p:nvSpPr>
          <p:cNvPr id="28" name="TextBox 1"/>
          <p:cNvSpPr txBox="1"/>
          <p:nvPr/>
        </p:nvSpPr>
        <p:spPr>
          <a:xfrm>
            <a:off x="1925649" y="8507389"/>
            <a:ext cx="19395001" cy="4662815"/>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同义句改写：</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Mo Yan had no sooner stepped on the stage than the audience broke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into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thunderous applause.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no sooner</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位于句首）</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____________________________________________________________________________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莫</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言刚一上台，观众就报以雷鸣般的掌声。</a:t>
            </a:r>
          </a:p>
        </p:txBody>
      </p:sp>
      <p:sp>
        <p:nvSpPr>
          <p:cNvPr id="29" name="椭圆 28"/>
          <p:cNvSpPr/>
          <p:nvPr/>
        </p:nvSpPr>
        <p:spPr>
          <a:xfrm>
            <a:off x="1274732" y="8699600"/>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Times New Roman" panose="02020603050405020304" pitchFamily="18" charset="0"/>
                <a:cs typeface="Times New Roman" panose="02020603050405020304" pitchFamily="18" charset="0"/>
              </a:rPr>
              <a:t>8</a:t>
            </a:r>
            <a:endParaRPr lang="zh-CN" altLang="en-US" sz="5400" dirty="0">
              <a:latin typeface="Times New Roman" panose="02020603050405020304" pitchFamily="18" charset="0"/>
              <a:cs typeface="Times New Roman" panose="02020603050405020304" pitchFamily="18" charset="0"/>
            </a:endParaRPr>
          </a:p>
        </p:txBody>
      </p:sp>
      <p:sp>
        <p:nvSpPr>
          <p:cNvPr id="30" name="文本框 13"/>
          <p:cNvSpPr txBox="1"/>
          <p:nvPr/>
        </p:nvSpPr>
        <p:spPr>
          <a:xfrm>
            <a:off x="2105650" y="10301330"/>
            <a:ext cx="1921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 sooner had Mo Yan stepped on the stage than the audience </a:t>
            </a:r>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broke</a:t>
            </a:r>
          </a:p>
        </p:txBody>
      </p:sp>
      <p:sp>
        <p:nvSpPr>
          <p:cNvPr id="31" name="文本框 13"/>
          <p:cNvSpPr txBox="1"/>
          <p:nvPr/>
        </p:nvSpPr>
        <p:spPr>
          <a:xfrm>
            <a:off x="2105650" y="11201330"/>
            <a:ext cx="904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into thunderous applause.</a:t>
            </a:r>
          </a:p>
        </p:txBody>
      </p:sp>
      <p:pic>
        <p:nvPicPr>
          <p:cNvPr id="32" name="图片 31">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60676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2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500"/>
                                        <p:tgtEl>
                                          <p:spTgt spid="29"/>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left)">
                                      <p:cBhvr>
                                        <p:cTn id="38" dur="20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P spid="24" grpId="0"/>
      <p:bldP spid="26" grpId="0"/>
      <p:bldP spid="28" grpId="0"/>
      <p:bldP spid="29" grpId="0" animBg="1"/>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4099" name="Picture 3"/>
          <p:cNvPicPr>
            <a:picLocks noChangeAspect="1" noChangeArrowheads="1"/>
          </p:cNvPicPr>
          <p:nvPr/>
        </p:nvPicPr>
        <p:blipFill>
          <a:blip r:embed="rId2">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885650" y="2976973"/>
            <a:ext cx="12600000" cy="9236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7" name="图片 6">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4190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25" name="矩形 24">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8" name="TextBox 1"/>
          <p:cNvSpPr txBox="1"/>
          <p:nvPr/>
        </p:nvSpPr>
        <p:spPr>
          <a:xfrm>
            <a:off x="1925649" y="6558862"/>
            <a:ext cx="19395001" cy="2834622"/>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单句改错：</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argued back at every time I expressed an opinion. </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____________________________________________________</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每次我表达观点，他都会驳回。</a:t>
            </a:r>
          </a:p>
        </p:txBody>
      </p:sp>
      <p:sp>
        <p:nvSpPr>
          <p:cNvPr id="23" name="椭圆 22"/>
          <p:cNvSpPr/>
          <p:nvPr/>
        </p:nvSpPr>
        <p:spPr>
          <a:xfrm>
            <a:off x="1274732" y="671744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a:latin typeface="Times New Roman" panose="02020603050405020304" pitchFamily="18" charset="0"/>
                <a:cs typeface="Times New Roman" panose="02020603050405020304" pitchFamily="18" charset="0"/>
              </a:rPr>
              <a:t>9</a:t>
            </a:r>
            <a:endParaRPr lang="zh-CN" altLang="en-US" sz="5400" dirty="0">
              <a:latin typeface="Times New Roman" panose="02020603050405020304" pitchFamily="18" charset="0"/>
              <a:cs typeface="Times New Roman" panose="02020603050405020304" pitchFamily="18" charset="0"/>
            </a:endParaRPr>
          </a:p>
        </p:txBody>
      </p:sp>
      <p:sp>
        <p:nvSpPr>
          <p:cNvPr id="24" name="文本框 13"/>
          <p:cNvSpPr txBox="1"/>
          <p:nvPr/>
        </p:nvSpPr>
        <p:spPr>
          <a:xfrm>
            <a:off x="2150650" y="7516945"/>
            <a:ext cx="5265000" cy="923330"/>
          </a:xfrm>
          <a:prstGeom prst="rect">
            <a:avLst/>
          </a:prstGeom>
          <a:noFill/>
        </p:spPr>
        <p:txBody>
          <a:bodyPr wrap="square" rtlCol="0">
            <a:spAutoFit/>
          </a:bodyPr>
          <a:lstStyle/>
          <a:p>
            <a:r>
              <a:rPr lang="zh-CN" alt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去掉</a:t>
            </a:r>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6" name="TextBox 1"/>
          <p:cNvSpPr txBox="1"/>
          <p:nvPr/>
        </p:nvSpPr>
        <p:spPr>
          <a:xfrm>
            <a:off x="1580732" y="3978000"/>
            <a:ext cx="21342223"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instant/moment/minute/day/year, the first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time, each/every/next/any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time</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等。</a:t>
            </a:r>
          </a:p>
        </p:txBody>
      </p:sp>
      <p:pic>
        <p:nvPicPr>
          <p:cNvPr id="8194" name="Picture 2"/>
          <p:cNvPicPr>
            <a:picLocks noChangeAspect="1" noChangeArrowheads="1"/>
          </p:cNvPicPr>
          <p:nvPr/>
        </p:nvPicPr>
        <p:blipFill>
          <a:blip r:embed="rId3">
            <a:clrChange>
              <a:clrFrom>
                <a:srgbClr val="DFF2FA"/>
              </a:clrFrom>
              <a:clrTo>
                <a:srgbClr val="DFF2FA">
                  <a:alpha val="0"/>
                </a:srgbClr>
              </a:clrTo>
            </a:clrChange>
            <a:extLst>
              <a:ext uri="{28A0092B-C50C-407E-A947-70E740481C1C}">
                <a14:useLocalDpi xmlns:a14="http://schemas.microsoft.com/office/drawing/2010/main" val="0"/>
              </a:ext>
            </a:extLst>
          </a:blip>
          <a:srcRect/>
          <a:stretch>
            <a:fillRect/>
          </a:stretch>
        </p:blipFill>
        <p:spPr bwMode="auto">
          <a:xfrm>
            <a:off x="1520650" y="1863000"/>
            <a:ext cx="21401342" cy="216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图片 1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812682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P spid="24" grpId="0"/>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7170"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46235" y="1965180"/>
            <a:ext cx="6546464"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35650" y="3354120"/>
            <a:ext cx="6191620"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8855650" y="3348000"/>
            <a:ext cx="13556988"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1"/>
          <p:cNvSpPr txBox="1"/>
          <p:nvPr/>
        </p:nvSpPr>
        <p:spPr>
          <a:xfrm>
            <a:off x="1925649" y="4608000"/>
            <a:ext cx="193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If you happen to get lost in the wild, you’d better stay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and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wait for help. </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如果</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你碰巧在荒野迷路了，你最好待在原地等待救援</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文本框 13"/>
          <p:cNvSpPr txBox="1"/>
          <p:nvPr/>
        </p:nvSpPr>
        <p:spPr>
          <a:xfrm>
            <a:off x="16910650" y="4584670"/>
            <a:ext cx="526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where you are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4" name="组合 3"/>
          <p:cNvGrpSpPr/>
          <p:nvPr/>
        </p:nvGrpSpPr>
        <p:grpSpPr>
          <a:xfrm>
            <a:off x="1219800" y="4649187"/>
            <a:ext cx="684000" cy="769441"/>
            <a:chOff x="1219800" y="4649187"/>
            <a:chExt cx="684000" cy="769441"/>
          </a:xfrm>
        </p:grpSpPr>
        <p:sp>
          <p:nvSpPr>
            <p:cNvPr id="11" name="椭圆 1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5" name="TextBox 1"/>
          <p:cNvSpPr txBox="1"/>
          <p:nvPr/>
        </p:nvSpPr>
        <p:spPr>
          <a:xfrm>
            <a:off x="1925649" y="7620139"/>
            <a:ext cx="193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In peacetime, too, the Red Cross is expected to send help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there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is human suffering. </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在</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和平时期，红十字会也被期待着在人类遭受苦难的任何地方提供帮助</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6" name="文本框 13"/>
          <p:cNvSpPr txBox="1"/>
          <p:nvPr/>
        </p:nvSpPr>
        <p:spPr>
          <a:xfrm>
            <a:off x="17914198" y="7653720"/>
            <a:ext cx="526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wherever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7" name="组合 16"/>
          <p:cNvGrpSpPr/>
          <p:nvPr/>
        </p:nvGrpSpPr>
        <p:grpSpPr>
          <a:xfrm>
            <a:off x="1219800" y="7719090"/>
            <a:ext cx="684000" cy="769441"/>
            <a:chOff x="1219800" y="4649187"/>
            <a:chExt cx="684000" cy="769441"/>
          </a:xfrm>
        </p:grpSpPr>
        <p:sp>
          <p:nvSpPr>
            <p:cNvPr id="18" name="椭圆 17"/>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0" name="TextBox 1"/>
          <p:cNvSpPr txBox="1"/>
          <p:nvPr/>
        </p:nvSpPr>
        <p:spPr>
          <a:xfrm>
            <a:off x="1925649" y="10632278"/>
            <a:ext cx="19395001" cy="275998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 he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went, he was introduced as the current United States champion</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无论</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他到哪里，他都会被介绍为当前的美国冠军。</a:t>
            </a:r>
          </a:p>
        </p:txBody>
      </p:sp>
      <p:grpSp>
        <p:nvGrpSpPr>
          <p:cNvPr id="21" name="组合 20"/>
          <p:cNvGrpSpPr/>
          <p:nvPr/>
        </p:nvGrpSpPr>
        <p:grpSpPr>
          <a:xfrm>
            <a:off x="1219800" y="10741833"/>
            <a:ext cx="684000" cy="769441"/>
            <a:chOff x="1219800" y="4649187"/>
            <a:chExt cx="684000" cy="769441"/>
          </a:xfrm>
        </p:grpSpPr>
        <p:sp>
          <p:nvSpPr>
            <p:cNvPr id="22" name="椭圆 2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4" name="文本框 13"/>
          <p:cNvSpPr txBox="1"/>
          <p:nvPr/>
        </p:nvSpPr>
        <p:spPr>
          <a:xfrm>
            <a:off x="2051588" y="10659670"/>
            <a:ext cx="526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Wherever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5" name="图片 2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37669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fade">
                                      <p:cBhvr>
                                        <p:cTn id="12" dur="500"/>
                                        <p:tgtEl>
                                          <p:spTgt spid="717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72"/>
                                        </p:tgtEl>
                                        <p:attrNameLst>
                                          <p:attrName>style.visibility</p:attrName>
                                        </p:attrNameLst>
                                      </p:cBhvr>
                                      <p:to>
                                        <p:strVal val="visible"/>
                                      </p:to>
                                    </p:set>
                                    <p:animEffect transition="in" filter="fade">
                                      <p:cBhvr>
                                        <p:cTn id="17" dur="500"/>
                                        <p:tgtEl>
                                          <p:spTgt spid="717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20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20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left)">
                                      <p:cBhvr>
                                        <p:cTn id="56"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5" grpId="0"/>
      <p:bldP spid="16" grpId="0"/>
      <p:bldP spid="20" grpId="0"/>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9218"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885650" y="1952625"/>
            <a:ext cx="12600000" cy="106218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图片 6">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608238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0243" name="Picture 3"/>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35651" y="3834000"/>
            <a:ext cx="10900248"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39321" y="1956263"/>
            <a:ext cx="6540073"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35650" y="5927199"/>
            <a:ext cx="18675004"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图片 11">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10011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fade">
                                      <p:cBhvr>
                                        <p:cTn id="7" dur="500"/>
                                        <p:tgtEl>
                                          <p:spTgt spid="102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fade">
                                      <p:cBhvr>
                                        <p:cTn id="12" dur="500"/>
                                        <p:tgtEl>
                                          <p:spTgt spid="1024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0" name="TextBox 1"/>
          <p:cNvSpPr txBox="1"/>
          <p:nvPr/>
        </p:nvSpPr>
        <p:spPr>
          <a:xfrm>
            <a:off x="1895321" y="3518395"/>
            <a:ext cx="10560329" cy="894797"/>
          </a:xfrm>
          <a:prstGeom prst="rect">
            <a:avLst/>
          </a:prstGeom>
          <a:noFill/>
        </p:spPr>
        <p:txBody>
          <a:bodyPr vert="horz" wrap="square" rtlCol="0">
            <a:spAutoFit/>
          </a:bodyPr>
          <a:lstStyle/>
          <a:p>
            <a:pPr fontAlgn="auto">
              <a:lnSpc>
                <a:spcPct val="110000"/>
              </a:lnSpc>
            </a:pP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表示</a:t>
            </a:r>
            <a:r>
              <a:rPr lang="zh-CN" altLang="en-US" sz="5400" dirty="0" smtClean="0">
                <a:solidFill>
                  <a:srgbClr val="2A5CAA"/>
                </a:solidFill>
                <a:latin typeface="黑体" panose="02010609060101010101" pitchFamily="49" charset="-122"/>
                <a:ea typeface="黑体" panose="02010609060101010101" pitchFamily="49" charset="-122"/>
                <a:cs typeface="Times New Roman" panose="02020603050405020304" pitchFamily="18" charset="0"/>
              </a:rPr>
              <a:t>原因的连词的用法</a:t>
            </a: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区别</a:t>
            </a:r>
          </a:p>
        </p:txBody>
      </p:sp>
      <p:pic>
        <p:nvPicPr>
          <p:cNvPr id="10245" name="Picture 5"/>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39321" y="1956263"/>
            <a:ext cx="6540073"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组合 1"/>
          <p:cNvGrpSpPr/>
          <p:nvPr/>
        </p:nvGrpSpPr>
        <p:grpSpPr>
          <a:xfrm>
            <a:off x="5885650" y="5463000"/>
            <a:ext cx="12600001" cy="5813674"/>
            <a:chOff x="6155650" y="6903000"/>
            <a:chExt cx="12600001" cy="5813674"/>
          </a:xfrm>
        </p:grpSpPr>
        <p:pic>
          <p:nvPicPr>
            <p:cNvPr id="11266" name="Picture 2"/>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6155650" y="6903000"/>
              <a:ext cx="12600000" cy="5813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36777" y="6903000"/>
              <a:ext cx="2418874" cy="189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7" name="图片 2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02168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0" name="TextBox 1"/>
          <p:cNvSpPr txBox="1"/>
          <p:nvPr/>
        </p:nvSpPr>
        <p:spPr>
          <a:xfrm>
            <a:off x="1895321" y="3518395"/>
            <a:ext cx="10560329" cy="894797"/>
          </a:xfrm>
          <a:prstGeom prst="rect">
            <a:avLst/>
          </a:prstGeom>
          <a:noFill/>
        </p:spPr>
        <p:txBody>
          <a:bodyPr vert="horz" wrap="square" rtlCol="0">
            <a:spAutoFit/>
          </a:bodyPr>
          <a:lstStyle/>
          <a:p>
            <a:pPr fontAlgn="auto">
              <a:lnSpc>
                <a:spcPct val="110000"/>
              </a:lnSpc>
            </a:pP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表示</a:t>
            </a:r>
            <a:r>
              <a:rPr lang="zh-CN" altLang="en-US" sz="5400" dirty="0" smtClean="0">
                <a:solidFill>
                  <a:srgbClr val="2A5CAA"/>
                </a:solidFill>
                <a:latin typeface="黑体" panose="02010609060101010101" pitchFamily="49" charset="-122"/>
                <a:ea typeface="黑体" panose="02010609060101010101" pitchFamily="49" charset="-122"/>
                <a:cs typeface="Times New Roman" panose="02020603050405020304" pitchFamily="18" charset="0"/>
              </a:rPr>
              <a:t>原因的连词的用法</a:t>
            </a: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区别</a:t>
            </a:r>
          </a:p>
        </p:txBody>
      </p:sp>
      <p:grpSp>
        <p:nvGrpSpPr>
          <p:cNvPr id="4" name="组合 3"/>
          <p:cNvGrpSpPr/>
          <p:nvPr/>
        </p:nvGrpSpPr>
        <p:grpSpPr>
          <a:xfrm>
            <a:off x="5885650" y="5868000"/>
            <a:ext cx="12600000" cy="5331752"/>
            <a:chOff x="5885650" y="5868000"/>
            <a:chExt cx="12600000" cy="5331752"/>
          </a:xfrm>
        </p:grpSpPr>
        <p:pic>
          <p:nvPicPr>
            <p:cNvPr id="12290"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5885650" y="5868000"/>
              <a:ext cx="12600000" cy="5331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5650" y="5868000"/>
              <a:ext cx="2124000" cy="219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14" name="图片 13">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11" name="Picture 5"/>
          <p:cNvPicPr>
            <a:picLocks noChangeAspect="1" noChangeArrowheads="1"/>
          </p:cNvPicPr>
          <p:nvPr/>
        </p:nvPicPr>
        <p:blipFill>
          <a:blip r:embed="rId7">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39321" y="1956263"/>
            <a:ext cx="6540073"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055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0" name="TextBox 1"/>
          <p:cNvSpPr txBox="1"/>
          <p:nvPr/>
        </p:nvSpPr>
        <p:spPr>
          <a:xfrm>
            <a:off x="1895321" y="3518395"/>
            <a:ext cx="10560329" cy="894797"/>
          </a:xfrm>
          <a:prstGeom prst="rect">
            <a:avLst/>
          </a:prstGeom>
          <a:noFill/>
        </p:spPr>
        <p:txBody>
          <a:bodyPr vert="horz" wrap="square" rtlCol="0">
            <a:spAutoFit/>
          </a:bodyPr>
          <a:lstStyle/>
          <a:p>
            <a:pPr fontAlgn="auto">
              <a:lnSpc>
                <a:spcPct val="110000"/>
              </a:lnSpc>
            </a:pP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表示</a:t>
            </a:r>
            <a:r>
              <a:rPr lang="zh-CN" altLang="en-US" sz="5400" dirty="0" smtClean="0">
                <a:solidFill>
                  <a:srgbClr val="2A5CAA"/>
                </a:solidFill>
                <a:latin typeface="黑体" panose="02010609060101010101" pitchFamily="49" charset="-122"/>
                <a:ea typeface="黑体" panose="02010609060101010101" pitchFamily="49" charset="-122"/>
                <a:cs typeface="Times New Roman" panose="02020603050405020304" pitchFamily="18" charset="0"/>
              </a:rPr>
              <a:t>原因的连词的用法</a:t>
            </a: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区别</a:t>
            </a:r>
          </a:p>
        </p:txBody>
      </p:sp>
      <p:pic>
        <p:nvPicPr>
          <p:cNvPr id="13314"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5885650" y="5238000"/>
            <a:ext cx="12600000" cy="6539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9" name="Picture 5"/>
          <p:cNvPicPr>
            <a:picLocks noChangeAspect="1" noChangeArrowheads="1"/>
          </p:cNvPicPr>
          <p:nvPr/>
        </p:nvPicPr>
        <p:blipFill>
          <a:blip r:embed="rId6">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39321" y="1956263"/>
            <a:ext cx="6540073"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36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7" name="矩形 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0" name="TextBox 1"/>
          <p:cNvSpPr txBox="1"/>
          <p:nvPr/>
        </p:nvSpPr>
        <p:spPr>
          <a:xfrm>
            <a:off x="1895321" y="3518395"/>
            <a:ext cx="10560329" cy="894797"/>
          </a:xfrm>
          <a:prstGeom prst="rect">
            <a:avLst/>
          </a:prstGeom>
          <a:noFill/>
        </p:spPr>
        <p:txBody>
          <a:bodyPr vert="horz" wrap="square" rtlCol="0">
            <a:spAutoFit/>
          </a:bodyPr>
          <a:lstStyle/>
          <a:p>
            <a:pPr fontAlgn="auto">
              <a:lnSpc>
                <a:spcPct val="110000"/>
              </a:lnSpc>
            </a:pP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表示</a:t>
            </a:r>
            <a:r>
              <a:rPr lang="zh-CN" altLang="en-US" sz="5400" dirty="0" smtClean="0">
                <a:solidFill>
                  <a:srgbClr val="2A5CAA"/>
                </a:solidFill>
                <a:latin typeface="黑体" panose="02010609060101010101" pitchFamily="49" charset="-122"/>
                <a:ea typeface="黑体" panose="02010609060101010101" pitchFamily="49" charset="-122"/>
                <a:cs typeface="Times New Roman" panose="02020603050405020304" pitchFamily="18" charset="0"/>
              </a:rPr>
              <a:t>原因的连词的用法</a:t>
            </a:r>
            <a:r>
              <a:rPr lang="zh-CN" altLang="en-US" sz="5400" dirty="0">
                <a:solidFill>
                  <a:srgbClr val="2A5CAA"/>
                </a:solidFill>
                <a:latin typeface="黑体" panose="02010609060101010101" pitchFamily="49" charset="-122"/>
                <a:ea typeface="黑体" panose="02010609060101010101" pitchFamily="49" charset="-122"/>
                <a:cs typeface="Times New Roman" panose="02020603050405020304" pitchFamily="18" charset="0"/>
              </a:rPr>
              <a:t>区别</a:t>
            </a:r>
          </a:p>
        </p:txBody>
      </p:sp>
      <p:pic>
        <p:nvPicPr>
          <p:cNvPr id="14338"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5885650" y="5688000"/>
            <a:ext cx="12600000" cy="54348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11" name="Picture 5"/>
          <p:cNvPicPr>
            <a:picLocks noChangeAspect="1" noChangeArrowheads="1"/>
          </p:cNvPicPr>
          <p:nvPr/>
        </p:nvPicPr>
        <p:blipFill>
          <a:blip r:embed="rId6">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39321" y="1956263"/>
            <a:ext cx="6540073"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005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1953000"/>
            <a:ext cx="19395001" cy="374871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really enjoy listening to music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________it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helps me relax and takes my mind away from other cares of the day.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我真的喜欢听音乐，因为它使我放松，并把我的注意力从一天中的其他烦扰里转移出来。 </a:t>
            </a:r>
          </a:p>
        </p:txBody>
      </p:sp>
      <p:grpSp>
        <p:nvGrpSpPr>
          <p:cNvPr id="3" name="组合 2"/>
          <p:cNvGrpSpPr/>
          <p:nvPr/>
        </p:nvGrpSpPr>
        <p:grpSpPr>
          <a:xfrm>
            <a:off x="1219800" y="205195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11074198" y="1953000"/>
            <a:ext cx="2776452"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because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9" name="TextBox 8"/>
          <p:cNvSpPr txBox="1"/>
          <p:nvPr/>
        </p:nvSpPr>
        <p:spPr>
          <a:xfrm>
            <a:off x="1925649" y="7173000"/>
            <a:ext cx="19395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you can’t answer the question, I’ll ask someone else. </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既然你回答不出这个问题，我就问别人了。</a:t>
            </a:r>
          </a:p>
        </p:txBody>
      </p:sp>
      <p:grpSp>
        <p:nvGrpSpPr>
          <p:cNvPr id="13" name="组合 12"/>
          <p:cNvGrpSpPr/>
          <p:nvPr/>
        </p:nvGrpSpPr>
        <p:grpSpPr>
          <a:xfrm>
            <a:off x="1219800" y="7341480"/>
            <a:ext cx="684000" cy="769441"/>
            <a:chOff x="1219800" y="4649187"/>
            <a:chExt cx="684000" cy="769441"/>
          </a:xfrm>
        </p:grpSpPr>
        <p:sp>
          <p:nvSpPr>
            <p:cNvPr id="14" name="椭圆 1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6" name="文本框 13"/>
          <p:cNvSpPr txBox="1"/>
          <p:nvPr/>
        </p:nvSpPr>
        <p:spPr>
          <a:xfrm>
            <a:off x="2105650" y="7159355"/>
            <a:ext cx="1683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Since/Now that/Considering (that)/Seeing (that)/In that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8" name="图片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33693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9"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25649" y="1953000"/>
            <a:ext cx="19395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wage of the job was low, there were few applicants for it.</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由于这份工作的工资很低，所以应聘的人很少</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205195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2060650" y="1986581"/>
            <a:ext cx="1606452"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P299</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2" name="TextBox 11"/>
          <p:cNvSpPr txBox="1"/>
          <p:nvPr/>
        </p:nvSpPr>
        <p:spPr>
          <a:xfrm>
            <a:off x="1925649" y="5508378"/>
            <a:ext cx="19395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must have rained last night,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ground is wet in the morning.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昨天夜里肯定下雨了，因为今天早上地面是湿的。</a:t>
            </a:r>
          </a:p>
        </p:txBody>
      </p:sp>
      <p:grpSp>
        <p:nvGrpSpPr>
          <p:cNvPr id="13" name="组合 12"/>
          <p:cNvGrpSpPr/>
          <p:nvPr/>
        </p:nvGrpSpPr>
        <p:grpSpPr>
          <a:xfrm>
            <a:off x="1219800" y="5560455"/>
            <a:ext cx="684000" cy="769441"/>
            <a:chOff x="1219800" y="4649187"/>
            <a:chExt cx="684000" cy="769441"/>
          </a:xfrm>
        </p:grpSpPr>
        <p:sp>
          <p:nvSpPr>
            <p:cNvPr id="14" name="椭圆 1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6" name="文本框 13"/>
          <p:cNvSpPr txBox="1"/>
          <p:nvPr/>
        </p:nvSpPr>
        <p:spPr>
          <a:xfrm>
            <a:off x="10444198" y="5490908"/>
            <a:ext cx="1606452"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for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9" name="图片 1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3187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p:bldP spid="12"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pic>
        <p:nvPicPr>
          <p:cNvPr id="15362"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98830" y="1952625"/>
            <a:ext cx="6741501"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0920" y="3204200"/>
            <a:ext cx="10326639"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55520" y="3204200"/>
            <a:ext cx="11461800"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val="56646837"/>
              </p:ext>
            </p:extLst>
          </p:nvPr>
        </p:nvGraphicFramePr>
        <p:xfrm>
          <a:off x="4061884" y="5598000"/>
          <a:ext cx="16247532" cy="5394960"/>
        </p:xfrm>
        <a:graphic>
          <a:graphicData uri="http://schemas.openxmlformats.org/drawingml/2006/table">
            <a:tbl>
              <a:tblPr firstRow="1" bandRow="1">
                <a:tableStyleId>{5C22544A-7EE6-4342-B048-85BDC9FD1C3A}</a:tableStyleId>
              </a:tblPr>
              <a:tblGrid>
                <a:gridCol w="5415844"/>
                <a:gridCol w="5415844"/>
                <a:gridCol w="5415844"/>
              </a:tblGrid>
              <a:tr h="370840">
                <a:tc>
                  <a:txBody>
                    <a:bodyPr/>
                    <a:lstStyle/>
                    <a:p>
                      <a:pPr algn="ctr"/>
                      <a:r>
                        <a:rPr lang="zh-CN" altLang="en-US" sz="4800" b="0" dirty="0" smtClean="0">
                          <a:latin typeface="黑体" panose="02010609060101010101" pitchFamily="49" charset="-122"/>
                          <a:ea typeface="黑体" panose="02010609060101010101" pitchFamily="49" charset="-122"/>
                        </a:rPr>
                        <a:t>引导词</a:t>
                      </a:r>
                      <a:endParaRPr lang="zh-CN" altLang="en-US" sz="4800" b="0" dirty="0">
                        <a:latin typeface="黑体" panose="02010609060101010101" pitchFamily="49" charset="-122"/>
                        <a:ea typeface="黑体" panose="02010609060101010101" pitchFamily="49" charset="-122"/>
                      </a:endParaRPr>
                    </a:p>
                  </a:txBody>
                  <a:tcPr/>
                </a:tc>
                <a:tc>
                  <a:txBody>
                    <a:bodyPr/>
                    <a:lstStyle/>
                    <a:p>
                      <a:pPr algn="ctr"/>
                      <a:r>
                        <a:rPr lang="zh-CN" altLang="en-US" sz="4800" b="0" dirty="0" smtClean="0">
                          <a:latin typeface="黑体" panose="02010609060101010101" pitchFamily="49" charset="-122"/>
                          <a:ea typeface="黑体" panose="02010609060101010101" pitchFamily="49" charset="-122"/>
                        </a:rPr>
                        <a:t>语气 </a:t>
                      </a:r>
                      <a:endParaRPr lang="zh-CN" altLang="en-US" sz="4800" b="0" dirty="0">
                        <a:latin typeface="黑体" panose="02010609060101010101" pitchFamily="49" charset="-122"/>
                        <a:ea typeface="黑体" panose="02010609060101010101" pitchFamily="49" charset="-122"/>
                      </a:endParaRPr>
                    </a:p>
                  </a:txBody>
                  <a:tcPr/>
                </a:tc>
                <a:tc>
                  <a:txBody>
                    <a:bodyPr/>
                    <a:lstStyle/>
                    <a:p>
                      <a:pPr algn="ctr"/>
                      <a:r>
                        <a:rPr lang="zh-CN" altLang="en-US" sz="4800" b="0" dirty="0" smtClean="0">
                          <a:latin typeface="黑体" panose="02010609060101010101" pitchFamily="49" charset="-122"/>
                          <a:ea typeface="黑体" panose="02010609060101010101" pitchFamily="49" charset="-122"/>
                        </a:rPr>
                        <a:t>释义</a:t>
                      </a:r>
                      <a:endParaRPr lang="zh-CN" altLang="en-US" sz="4800" b="0" dirty="0">
                        <a:latin typeface="黑体" panose="02010609060101010101" pitchFamily="49" charset="-122"/>
                        <a:ea typeface="黑体" panose="02010609060101010101" pitchFamily="49" charset="-122"/>
                      </a:endParaRPr>
                    </a:p>
                  </a:txBody>
                  <a:tcPr/>
                </a:tc>
              </a:tr>
              <a:tr h="370840">
                <a:tc>
                  <a:txBody>
                    <a:bodyPr/>
                    <a:lstStyle/>
                    <a:p>
                      <a:pPr algn="ctr"/>
                      <a:r>
                        <a:rPr lang="en-US" altLang="zh-CN" sz="4800" baseline="0" dirty="0" smtClean="0">
                          <a:latin typeface="Times New Roman" panose="02020603050405020304" pitchFamily="18" charset="0"/>
                          <a:ea typeface="楷体" panose="02010609060101010101" pitchFamily="49" charset="-122"/>
                        </a:rPr>
                        <a:t>so that, in order that </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肯定 </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smtClean="0">
                          <a:latin typeface="Times New Roman" panose="02020603050405020304" pitchFamily="18" charset="0"/>
                          <a:ea typeface="楷体" panose="02010609060101010101" pitchFamily="49" charset="-122"/>
                        </a:rPr>
                        <a:t>为了</a:t>
                      </a:r>
                      <a:r>
                        <a:rPr lang="en-US" altLang="zh-CN" sz="4800" baseline="0" smtClean="0">
                          <a:latin typeface="Times New Roman" panose="02020603050405020304" pitchFamily="18" charset="0"/>
                          <a:ea typeface="楷体" panose="02010609060101010101" pitchFamily="49" charset="-122"/>
                        </a:rPr>
                        <a:t>……</a:t>
                      </a:r>
                      <a:r>
                        <a:rPr lang="zh-CN" altLang="en-US" sz="4800" baseline="0" smtClean="0">
                          <a:latin typeface="Times New Roman" panose="02020603050405020304" pitchFamily="18" charset="0"/>
                          <a:ea typeface="楷体" panose="02010609060101010101" pitchFamily="49" charset="-122"/>
                        </a:rPr>
                        <a:t>；以便</a:t>
                      </a:r>
                      <a:r>
                        <a:rPr lang="en-US" altLang="zh-CN" sz="4800" baseline="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r>
              <a:tr h="370840">
                <a:tc>
                  <a:txBody>
                    <a:bodyPr/>
                    <a:lstStyle/>
                    <a:p>
                      <a:pPr algn="ctr"/>
                      <a:r>
                        <a:rPr lang="en-US" altLang="zh-CN" sz="4800" baseline="0" dirty="0" smtClean="0">
                          <a:latin typeface="Times New Roman" panose="02020603050405020304" pitchFamily="18" charset="0"/>
                          <a:ea typeface="楷体" panose="02010609060101010101" pitchFamily="49" charset="-122"/>
                        </a:rPr>
                        <a:t>for fear that, </a:t>
                      </a:r>
                    </a:p>
                    <a:p>
                      <a:pPr algn="ctr"/>
                      <a:r>
                        <a:rPr lang="en-US" altLang="zh-CN" sz="4800" baseline="0" dirty="0" smtClean="0">
                          <a:latin typeface="Times New Roman" panose="02020603050405020304" pitchFamily="18" charset="0"/>
                          <a:ea typeface="楷体" panose="02010609060101010101" pitchFamily="49" charset="-122"/>
                        </a:rPr>
                        <a:t>in case, lest </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l"/>
                      <a:r>
                        <a:rPr lang="zh-CN" altLang="en-US" sz="4800" baseline="0" dirty="0" smtClean="0">
                          <a:latin typeface="Times New Roman" panose="02020603050405020304" pitchFamily="18" charset="0"/>
                          <a:ea typeface="楷体" panose="02010609060101010101" pitchFamily="49" charset="-122"/>
                        </a:rPr>
                        <a:t>  否定，相当于</a:t>
                      </a:r>
                      <a:endParaRPr lang="en-US" altLang="zh-CN" sz="4800" baseline="0" dirty="0" smtClean="0">
                        <a:latin typeface="Times New Roman" panose="02020603050405020304" pitchFamily="18" charset="0"/>
                        <a:ea typeface="楷体" panose="02010609060101010101" pitchFamily="49" charset="-122"/>
                      </a:endParaRPr>
                    </a:p>
                    <a:p>
                      <a:pPr algn="l"/>
                      <a:r>
                        <a:rPr lang="en-US" altLang="zh-CN" sz="4800" baseline="0" dirty="0" smtClean="0">
                          <a:latin typeface="Times New Roman" panose="02020603050405020304" pitchFamily="18" charset="0"/>
                          <a:ea typeface="楷体" panose="02010609060101010101" pitchFamily="49" charset="-122"/>
                        </a:rPr>
                        <a:t>  so  that...not...</a:t>
                      </a:r>
                    </a:p>
                    <a:p>
                      <a:pPr algn="l"/>
                      <a:r>
                        <a:rPr lang="en-US" altLang="zh-CN" sz="4800" baseline="0" dirty="0" smtClean="0">
                          <a:latin typeface="Times New Roman" panose="02020603050405020304" pitchFamily="18" charset="0"/>
                          <a:ea typeface="楷体" panose="02010609060101010101" pitchFamily="49" charset="-122"/>
                        </a:rPr>
                        <a:t>  </a:t>
                      </a:r>
                      <a:r>
                        <a:rPr lang="zh-CN" altLang="en-US" sz="4800" baseline="0" dirty="0" smtClean="0">
                          <a:latin typeface="Times New Roman" panose="02020603050405020304" pitchFamily="18" charset="0"/>
                          <a:ea typeface="楷体" panose="02010609060101010101" pitchFamily="49" charset="-122"/>
                        </a:rPr>
                        <a:t>或</a:t>
                      </a:r>
                      <a:r>
                        <a:rPr lang="en-US" altLang="zh-CN" sz="4800" baseline="0" dirty="0" smtClean="0">
                          <a:latin typeface="Times New Roman" panose="02020603050405020304" pitchFamily="18" charset="0"/>
                          <a:ea typeface="楷体" panose="02010609060101010101" pitchFamily="49" charset="-122"/>
                        </a:rPr>
                        <a:t>in order that...not... </a:t>
                      </a:r>
                      <a:endParaRPr lang="zh-CN" altLang="en-US" sz="4800" baseline="0" dirty="0">
                        <a:latin typeface="Times New Roman" panose="02020603050405020304" pitchFamily="18" charset="0"/>
                        <a:ea typeface="楷体" panose="02010609060101010101" pitchFamily="49" charset="-122"/>
                      </a:endParaRPr>
                    </a:p>
                  </a:txBody>
                  <a:tcPr anchor="ctr"/>
                </a:tc>
                <a:tc>
                  <a:txBody>
                    <a:bodyPr/>
                    <a:lstStyle/>
                    <a:p>
                      <a:pPr algn="ctr"/>
                      <a:r>
                        <a:rPr lang="zh-CN" altLang="en-US" sz="4800" baseline="0" dirty="0" smtClean="0">
                          <a:latin typeface="Times New Roman" panose="02020603050405020304" pitchFamily="18" charset="0"/>
                          <a:ea typeface="楷体" panose="02010609060101010101" pitchFamily="49" charset="-122"/>
                        </a:rPr>
                        <a:t>唯恐</a:t>
                      </a:r>
                      <a:r>
                        <a:rPr lang="en-US" altLang="zh-CN" sz="4800" baseline="0" dirty="0" smtClean="0">
                          <a:latin typeface="Times New Roman" panose="02020603050405020304" pitchFamily="18" charset="0"/>
                          <a:ea typeface="楷体" panose="02010609060101010101" pitchFamily="49" charset="-122"/>
                        </a:rPr>
                        <a:t>……</a:t>
                      </a:r>
                      <a:r>
                        <a:rPr lang="zh-CN" altLang="en-US" sz="4800" baseline="0" dirty="0" smtClean="0">
                          <a:latin typeface="Times New Roman" panose="02020603050405020304" pitchFamily="18" charset="0"/>
                          <a:ea typeface="楷体" panose="02010609060101010101" pitchFamily="49" charset="-122"/>
                        </a:rPr>
                        <a:t>；以免</a:t>
                      </a:r>
                      <a:r>
                        <a:rPr lang="en-US" altLang="zh-CN" sz="4800" baseline="0" dirty="0" smtClean="0">
                          <a:latin typeface="Times New Roman" panose="02020603050405020304" pitchFamily="18" charset="0"/>
                          <a:ea typeface="楷体" panose="02010609060101010101" pitchFamily="49" charset="-122"/>
                        </a:rPr>
                        <a:t>……</a:t>
                      </a:r>
                      <a:endParaRPr lang="zh-CN" altLang="en-US" sz="4800" baseline="0" dirty="0">
                        <a:latin typeface="Times New Roman" panose="02020603050405020304" pitchFamily="18" charset="0"/>
                        <a:ea typeface="楷体" panose="02010609060101010101" pitchFamily="49" charset="-122"/>
                      </a:endParaRPr>
                    </a:p>
                  </a:txBody>
                  <a:tcPr anchor="ctr"/>
                </a:tc>
              </a:tr>
            </a:tbl>
          </a:graphicData>
        </a:graphic>
      </p:graphicFrame>
      <p:sp>
        <p:nvSpPr>
          <p:cNvPr id="18" name="矩形 17">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9" name="图片 18">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19942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fade">
                                      <p:cBhvr>
                                        <p:cTn id="12" dur="500"/>
                                        <p:tgtEl>
                                          <p:spTgt spid="1536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364"/>
                                        </p:tgtEl>
                                        <p:attrNameLst>
                                          <p:attrName>style.visibility</p:attrName>
                                        </p:attrNameLst>
                                      </p:cBhvr>
                                      <p:to>
                                        <p:strVal val="visible"/>
                                      </p:to>
                                    </p:set>
                                    <p:animEffect transition="in" filter="fade">
                                      <p:cBhvr>
                                        <p:cTn id="17" dur="500"/>
                                        <p:tgtEl>
                                          <p:spTgt spid="1536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1953000"/>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They’ve moved to a different house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their children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can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attend a better school.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他们搬进了另一处房子，以便孩子们能上更好的学校</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205195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11960650" y="1953000"/>
            <a:ext cx="576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 that/in order that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8" name="TextBox 17"/>
          <p:cNvSpPr txBox="1"/>
          <p:nvPr/>
        </p:nvSpPr>
        <p:spPr>
          <a:xfrm>
            <a:off x="1925649" y="5598000"/>
            <a:ext cx="19395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could get a good result in the final examination, he decided to study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harder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than before.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为了</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能在期末考试中取得好成绩，他决定比以前更加努力学习</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9" name="组合 18"/>
          <p:cNvGrpSpPr/>
          <p:nvPr/>
        </p:nvGrpSpPr>
        <p:grpSpPr>
          <a:xfrm>
            <a:off x="1219800" y="5598000"/>
            <a:ext cx="684000" cy="769441"/>
            <a:chOff x="1219800" y="4649187"/>
            <a:chExt cx="684000" cy="769441"/>
          </a:xfrm>
        </p:grpSpPr>
        <p:sp>
          <p:nvSpPr>
            <p:cNvPr id="20" name="椭圆 1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2" name="文本框 13"/>
          <p:cNvSpPr txBox="1"/>
          <p:nvPr/>
        </p:nvSpPr>
        <p:spPr>
          <a:xfrm>
            <a:off x="2105650" y="5601210"/>
            <a:ext cx="441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 order that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3" name="TextBox 22"/>
          <p:cNvSpPr txBox="1"/>
          <p:nvPr/>
        </p:nvSpPr>
        <p:spPr>
          <a:xfrm>
            <a:off x="1925649" y="9198000"/>
            <a:ext cx="19395001" cy="1920526"/>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John doesn’t dare to learn hip-hop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may get hurt.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约翰不敢学街舞，唯恐自己会受伤。 </a:t>
            </a:r>
          </a:p>
        </p:txBody>
      </p:sp>
      <p:grpSp>
        <p:nvGrpSpPr>
          <p:cNvPr id="24" name="组合 23"/>
          <p:cNvGrpSpPr/>
          <p:nvPr/>
        </p:nvGrpSpPr>
        <p:grpSpPr>
          <a:xfrm>
            <a:off x="1219800" y="9198000"/>
            <a:ext cx="684000" cy="769441"/>
            <a:chOff x="1219800" y="4649187"/>
            <a:chExt cx="684000" cy="769441"/>
          </a:xfrm>
        </p:grpSpPr>
        <p:sp>
          <p:nvSpPr>
            <p:cNvPr id="25" name="椭圆 2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19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7" name="文本框 13"/>
          <p:cNvSpPr txBox="1"/>
          <p:nvPr/>
        </p:nvSpPr>
        <p:spPr>
          <a:xfrm>
            <a:off x="11608759" y="9198000"/>
            <a:ext cx="587429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for fear that/lest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8" name="图片 2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96666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20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8" grpId="0"/>
      <p:bldP spid="22" grpId="0"/>
      <p:bldP spid="23"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1953000"/>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I’ll take some sandwiches, just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(should) get hungry on the journey.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我要带一些三明治，以防我们在旅途中饿着。</a:t>
            </a:r>
          </a:p>
        </p:txBody>
      </p:sp>
      <p:grpSp>
        <p:nvGrpSpPr>
          <p:cNvPr id="3" name="组合 2"/>
          <p:cNvGrpSpPr/>
          <p:nvPr/>
        </p:nvGrpSpPr>
        <p:grpSpPr>
          <a:xfrm>
            <a:off x="1219800" y="205195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10772954" y="1953000"/>
            <a:ext cx="216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 case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6386" name="Picture 2"/>
          <p:cNvPicPr>
            <a:picLocks noChangeAspect="1" noChangeArrowheads="1"/>
          </p:cNvPicPr>
          <p:nvPr/>
        </p:nvPicPr>
        <p:blipFill>
          <a:blip r:embed="rId3">
            <a:clrChange>
              <a:clrFrom>
                <a:srgbClr val="F0FAFE"/>
              </a:clrFrom>
              <a:clrTo>
                <a:srgbClr val="F0FAFE">
                  <a:alpha val="0"/>
                </a:srgbClr>
              </a:clrTo>
            </a:clrChange>
            <a:extLst>
              <a:ext uri="{28A0092B-C50C-407E-A947-70E740481C1C}">
                <a14:useLocalDpi xmlns:a14="http://schemas.microsoft.com/office/drawing/2010/main" val="0"/>
              </a:ext>
            </a:extLst>
          </a:blip>
          <a:srcRect/>
          <a:stretch>
            <a:fillRect/>
          </a:stretch>
        </p:blipFill>
        <p:spPr bwMode="auto">
          <a:xfrm>
            <a:off x="5885650" y="6600335"/>
            <a:ext cx="12600000" cy="4667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图片 1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21643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6386"/>
                                        </p:tgtEl>
                                        <p:attrNameLst>
                                          <p:attrName>style.visibility</p:attrName>
                                        </p:attrNameLst>
                                      </p:cBhvr>
                                      <p:to>
                                        <p:strVal val="visible"/>
                                      </p:to>
                                    </p:set>
                                    <p:animEffect transition="in" filter="fade">
                                      <p:cBhvr>
                                        <p:cTn id="20"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1" name="对角圆角矩形 10"/>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17410"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885650" y="2718000"/>
            <a:ext cx="12600000" cy="8512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图片 5">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627395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ChangeAspect="1" noChangeArrowheads="1"/>
          </p:cNvPicPr>
          <p:nvPr/>
        </p:nvPicPr>
        <p:blipFill rotWithShape="1">
          <a:blip r:embed="rId2">
            <a:clrChange>
              <a:clrFrom>
                <a:srgbClr val="FFFDE9"/>
              </a:clrFrom>
              <a:clrTo>
                <a:srgbClr val="FFFDE9">
                  <a:alpha val="0"/>
                </a:srgbClr>
              </a:clrTo>
            </a:clrChange>
            <a:extLst>
              <a:ext uri="{28A0092B-C50C-407E-A947-70E740481C1C}">
                <a14:useLocalDpi xmlns:a14="http://schemas.microsoft.com/office/drawing/2010/main" val="0"/>
              </a:ext>
            </a:extLst>
          </a:blip>
          <a:srcRect t="1725"/>
          <a:stretch/>
        </p:blipFill>
        <p:spPr bwMode="auto">
          <a:xfrm>
            <a:off x="11600650" y="3033000"/>
            <a:ext cx="10800000" cy="69082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1" name="对角圆角矩形 10"/>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a:solidFill>
                  <a:schemeClr val="bg1"/>
                </a:solidFill>
                <a:latin typeface="黑体" panose="02010609060101010101" pitchFamily="49" charset="-122"/>
                <a:ea typeface="黑体" panose="02010609060101010101" pitchFamily="49" charset="-122"/>
                <a:sym typeface="+mn-ea"/>
              </a:rPr>
              <a:t>小提示</a:t>
            </a:r>
          </a:p>
        </p:txBody>
      </p:sp>
      <p:pic>
        <p:nvPicPr>
          <p:cNvPr id="18434" name="Picture 2"/>
          <p:cNvPicPr>
            <a:picLocks noChangeAspect="1" noChangeArrowheads="1"/>
          </p:cNvPicPr>
          <p:nvPr/>
        </p:nvPicPr>
        <p:blipFill>
          <a:blip r:embed="rId4">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1018375" y="3109757"/>
            <a:ext cx="10800000" cy="8203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763630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435"/>
                                        </p:tgtEl>
                                        <p:attrNameLst>
                                          <p:attrName>style.visibility</p:attrName>
                                        </p:attrNameLst>
                                      </p:cBhvr>
                                      <p:to>
                                        <p:strVal val="visible"/>
                                      </p:to>
                                    </p:set>
                                    <p:animEffect transition="in" filter="fade">
                                      <p:cBhvr>
                                        <p:cTn id="12"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9459" name="Picture 3"/>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19560" y="1938905"/>
            <a:ext cx="667401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0" name="Picture 4"/>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56889" y="3223133"/>
            <a:ext cx="13883761" cy="1076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1" name="Picture 5"/>
          <p:cNvPicPr>
            <a:picLocks noChangeAspect="1" noChangeArrowheads="1"/>
          </p:cNvPicPr>
          <p:nvPr/>
        </p:nvPicPr>
        <p:blipFill rotWithShape="1">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r="2016"/>
          <a:stretch/>
        </p:blipFill>
        <p:spPr bwMode="auto">
          <a:xfrm>
            <a:off x="2654954" y="4557091"/>
            <a:ext cx="18396000" cy="86024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11355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fade">
                                      <p:cBhvr>
                                        <p:cTn id="12" dur="500"/>
                                        <p:tgtEl>
                                          <p:spTgt spid="194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fade">
                                      <p:cBhvr>
                                        <p:cTn id="17"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9" name="TextBox 8"/>
          <p:cNvSpPr txBox="1"/>
          <p:nvPr/>
        </p:nvSpPr>
        <p:spPr>
          <a:xfrm>
            <a:off x="1925649" y="1953000"/>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got up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early in the morning ______ I caught the first bus.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got up early in the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morning</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caught the first bus</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t>
            </a:r>
          </a:p>
          <a:p>
            <a:pPr>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我早上起得很早，所以赶上了第一班公共汽车</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0" name="组合 9"/>
          <p:cNvGrpSpPr/>
          <p:nvPr/>
        </p:nvGrpSpPr>
        <p:grpSpPr>
          <a:xfrm>
            <a:off x="1219800" y="2051951"/>
            <a:ext cx="684000" cy="769441"/>
            <a:chOff x="1219800" y="4649187"/>
            <a:chExt cx="684000" cy="769441"/>
          </a:xfrm>
        </p:grpSpPr>
        <p:sp>
          <p:nvSpPr>
            <p:cNvPr id="11" name="椭圆 1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3" name="文本框 13"/>
          <p:cNvSpPr txBox="1"/>
          <p:nvPr/>
        </p:nvSpPr>
        <p:spPr>
          <a:xfrm>
            <a:off x="4400650" y="1953000"/>
            <a:ext cx="1350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9" name="文本框 13"/>
          <p:cNvSpPr txBox="1"/>
          <p:nvPr/>
        </p:nvSpPr>
        <p:spPr>
          <a:xfrm>
            <a:off x="11862102" y="1953000"/>
            <a:ext cx="1350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that</a:t>
            </a:r>
          </a:p>
        </p:txBody>
      </p:sp>
      <p:sp>
        <p:nvSpPr>
          <p:cNvPr id="20" name="文本框 13"/>
          <p:cNvSpPr txBox="1"/>
          <p:nvPr/>
        </p:nvSpPr>
        <p:spPr>
          <a:xfrm>
            <a:off x="11240650" y="2919670"/>
            <a:ext cx="135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a:t>
            </a:r>
          </a:p>
        </p:txBody>
      </p:sp>
      <p:pic>
        <p:nvPicPr>
          <p:cNvPr id="1026" name="Picture 2"/>
          <p:cNvPicPr>
            <a:picLocks noChangeAspect="1" noChangeArrowheads="1"/>
          </p:cNvPicPr>
          <p:nvPr/>
        </p:nvPicPr>
        <p:blipFill>
          <a:blip r:embed="rId3">
            <a:clrChange>
              <a:clrFrom>
                <a:srgbClr val="F0FAFE"/>
              </a:clrFrom>
              <a:clrTo>
                <a:srgbClr val="F0FAFE">
                  <a:alpha val="0"/>
                </a:srgbClr>
              </a:clrTo>
            </a:clrChange>
            <a:extLst>
              <a:ext uri="{28A0092B-C50C-407E-A947-70E740481C1C}">
                <a14:useLocalDpi xmlns:a14="http://schemas.microsoft.com/office/drawing/2010/main" val="0"/>
              </a:ext>
            </a:extLst>
          </a:blip>
          <a:srcRect/>
          <a:stretch>
            <a:fillRect/>
          </a:stretch>
        </p:blipFill>
        <p:spPr bwMode="auto">
          <a:xfrm>
            <a:off x="6785650" y="4787622"/>
            <a:ext cx="10800000" cy="81969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图片 3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13038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20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20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2000"/>
                                        <p:tgtEl>
                                          <p:spTgt spid="2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9" grpId="0"/>
      <p:bldP spid="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4" name="TextBox 13"/>
          <p:cNvSpPr txBox="1"/>
          <p:nvPr/>
        </p:nvSpPr>
        <p:spPr>
          <a:xfrm>
            <a:off x="1925649" y="1964998"/>
            <a:ext cx="2016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He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fine a teacher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all hold him in great respect. </a:t>
            </a:r>
          </a:p>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 He is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 fine teacher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 all hold him in great respect.</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他是非常好的老师，我们对他极为尊敬</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5" name="组合 14"/>
          <p:cNvGrpSpPr/>
          <p:nvPr/>
        </p:nvGrpSpPr>
        <p:grpSpPr>
          <a:xfrm>
            <a:off x="1219800" y="2035550"/>
            <a:ext cx="684000" cy="769441"/>
            <a:chOff x="1219800" y="4649187"/>
            <a:chExt cx="684000" cy="769441"/>
          </a:xfrm>
        </p:grpSpPr>
        <p:sp>
          <p:nvSpPr>
            <p:cNvPr id="16" name="椭圆 15"/>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1" name="TextBox 20"/>
          <p:cNvSpPr txBox="1"/>
          <p:nvPr/>
        </p:nvSpPr>
        <p:spPr>
          <a:xfrm>
            <a:off x="1925649" y="7532551"/>
            <a:ext cx="19854611" cy="1845890"/>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She made ______ few friends ______ she often felt lonely.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她交的朋友太少，所以经常会感到孤独。</a:t>
            </a:r>
          </a:p>
        </p:txBody>
      </p:sp>
      <p:sp>
        <p:nvSpPr>
          <p:cNvPr id="22" name="文本框 13"/>
          <p:cNvSpPr txBox="1"/>
          <p:nvPr/>
        </p:nvSpPr>
        <p:spPr>
          <a:xfrm>
            <a:off x="4310650" y="1926661"/>
            <a:ext cx="1350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3" name="文本框 13"/>
          <p:cNvSpPr txBox="1"/>
          <p:nvPr/>
        </p:nvSpPr>
        <p:spPr>
          <a:xfrm>
            <a:off x="10191283" y="1926661"/>
            <a:ext cx="1350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that</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4" name="文本框 13"/>
          <p:cNvSpPr txBox="1"/>
          <p:nvPr/>
        </p:nvSpPr>
        <p:spPr>
          <a:xfrm>
            <a:off x="4415580" y="2849991"/>
            <a:ext cx="1740069"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such</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5" name="文本框 13"/>
          <p:cNvSpPr txBox="1"/>
          <p:nvPr/>
        </p:nvSpPr>
        <p:spPr>
          <a:xfrm>
            <a:off x="10340650" y="2849991"/>
            <a:ext cx="1740069"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that</a:t>
            </a:r>
          </a:p>
        </p:txBody>
      </p:sp>
      <p:grpSp>
        <p:nvGrpSpPr>
          <p:cNvPr id="26" name="组合 25"/>
          <p:cNvGrpSpPr/>
          <p:nvPr/>
        </p:nvGrpSpPr>
        <p:grpSpPr>
          <a:xfrm>
            <a:off x="1219800" y="7578898"/>
            <a:ext cx="684000" cy="769441"/>
            <a:chOff x="1219800" y="4649187"/>
            <a:chExt cx="684000" cy="769441"/>
          </a:xfrm>
        </p:grpSpPr>
        <p:sp>
          <p:nvSpPr>
            <p:cNvPr id="27" name="椭圆 26"/>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9" name="文本框 13"/>
          <p:cNvSpPr txBox="1"/>
          <p:nvPr/>
        </p:nvSpPr>
        <p:spPr>
          <a:xfrm>
            <a:off x="5500105" y="7520604"/>
            <a:ext cx="1350000" cy="923330"/>
          </a:xfrm>
          <a:prstGeom prst="rect">
            <a:avLst/>
          </a:prstGeom>
          <a:noFill/>
        </p:spPr>
        <p:txBody>
          <a:bodyPr wrap="square" rtlCol="0">
            <a:spAutoFit/>
          </a:bodyPr>
          <a:lstStyle/>
          <a:p>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0" name="文本框 13"/>
          <p:cNvSpPr txBox="1"/>
          <p:nvPr/>
        </p:nvSpPr>
        <p:spPr>
          <a:xfrm>
            <a:off x="10729613" y="7573676"/>
            <a:ext cx="1740069"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that</a:t>
            </a:r>
          </a:p>
        </p:txBody>
      </p:sp>
      <p:pic>
        <p:nvPicPr>
          <p:cNvPr id="31" name="图片 3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07345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20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20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2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20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2000"/>
                                        <p:tgtEl>
                                          <p:spTgt spid="2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1" grpId="0"/>
      <p:bldP spid="22" grpId="0"/>
      <p:bldP spid="23" grpId="0"/>
      <p:bldP spid="24" grpId="0"/>
      <p:bldP spid="25" grpId="0"/>
      <p:bldP spid="29" grpId="0"/>
      <p:bldP spid="3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2465650" y="3450978"/>
            <a:ext cx="4961009" cy="27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7828048" y="3436945"/>
            <a:ext cx="14164387" cy="27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9458" name="Picture 2"/>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25639" y="1953000"/>
            <a:ext cx="6710121"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p:nvPr/>
        </p:nvSpPr>
        <p:spPr>
          <a:xfrm>
            <a:off x="1925649" y="6408756"/>
            <a:ext cx="2016000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weather permits, we’ll fly to London tomorrow.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只要</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如果天气允许，我们明天就乘飞机去伦敦</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5" name="组合 14"/>
          <p:cNvGrpSpPr/>
          <p:nvPr/>
        </p:nvGrpSpPr>
        <p:grpSpPr>
          <a:xfrm>
            <a:off x="1219800" y="6479308"/>
            <a:ext cx="684000" cy="769441"/>
            <a:chOff x="1219800" y="4649187"/>
            <a:chExt cx="684000" cy="769441"/>
          </a:xfrm>
        </p:grpSpPr>
        <p:sp>
          <p:nvSpPr>
            <p:cNvPr id="16" name="椭圆 15"/>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9" name="文本框 13"/>
          <p:cNvSpPr txBox="1"/>
          <p:nvPr/>
        </p:nvSpPr>
        <p:spPr>
          <a:xfrm>
            <a:off x="2600650" y="6370419"/>
            <a:ext cx="418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long as/If</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0" name="TextBox 19"/>
          <p:cNvSpPr txBox="1"/>
          <p:nvPr/>
        </p:nvSpPr>
        <p:spPr>
          <a:xfrm>
            <a:off x="1925649" y="9018378"/>
            <a:ext cx="2016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damage is done, it will take many years for the farmland</a:t>
            </a:r>
          </a:p>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to recover.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一旦</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遭到破坏，农田将需要数年时间才能恢复</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1" name="组合 20"/>
          <p:cNvGrpSpPr/>
          <p:nvPr/>
        </p:nvGrpSpPr>
        <p:grpSpPr>
          <a:xfrm>
            <a:off x="1219800" y="9108378"/>
            <a:ext cx="684000" cy="769441"/>
            <a:chOff x="1219800" y="4649187"/>
            <a:chExt cx="684000" cy="769441"/>
          </a:xfrm>
        </p:grpSpPr>
        <p:sp>
          <p:nvSpPr>
            <p:cNvPr id="22" name="椭圆 2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4" name="文本框 13"/>
          <p:cNvSpPr txBox="1"/>
          <p:nvPr/>
        </p:nvSpPr>
        <p:spPr>
          <a:xfrm>
            <a:off x="2600650" y="9017815"/>
            <a:ext cx="20925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Once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5" name="图片 2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95407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500"/>
                                        <p:tgtEl>
                                          <p:spTgt spid="205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20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p:bldP spid="20" grpId="0"/>
      <p:bldP spid="2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925649" y="5778000"/>
            <a:ext cx="19395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can tell you the truth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you promise to keep it secret.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我可以告诉你真相，条件是你答应保密。</a:t>
            </a: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4" name="TextBox 13"/>
          <p:cNvSpPr txBox="1"/>
          <p:nvPr/>
        </p:nvSpPr>
        <p:spPr>
          <a:xfrm>
            <a:off x="1925649" y="1952625"/>
            <a:ext cx="1908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it rains, shall we continue the sports meeting?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倘若下雨，我们还要继续举行运动会吗</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5" name="组合 14"/>
          <p:cNvGrpSpPr/>
          <p:nvPr/>
        </p:nvGrpSpPr>
        <p:grpSpPr>
          <a:xfrm>
            <a:off x="1219800" y="2023177"/>
            <a:ext cx="684000" cy="769441"/>
            <a:chOff x="1219800" y="4649187"/>
            <a:chExt cx="684000" cy="769441"/>
          </a:xfrm>
        </p:grpSpPr>
        <p:sp>
          <p:nvSpPr>
            <p:cNvPr id="16" name="椭圆 15"/>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9" name="文本框 13"/>
          <p:cNvSpPr txBox="1"/>
          <p:nvPr/>
        </p:nvSpPr>
        <p:spPr>
          <a:xfrm>
            <a:off x="8630650" y="5799670"/>
            <a:ext cx="498375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on condition that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1" name="组合 20"/>
          <p:cNvGrpSpPr/>
          <p:nvPr/>
        </p:nvGrpSpPr>
        <p:grpSpPr>
          <a:xfrm>
            <a:off x="1219800" y="5868000"/>
            <a:ext cx="684000" cy="769441"/>
            <a:chOff x="1219800" y="4649187"/>
            <a:chExt cx="684000" cy="769441"/>
          </a:xfrm>
        </p:grpSpPr>
        <p:sp>
          <p:nvSpPr>
            <p:cNvPr id="22" name="椭圆 2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5" name="文本框 13"/>
          <p:cNvSpPr txBox="1"/>
          <p:nvPr/>
        </p:nvSpPr>
        <p:spPr>
          <a:xfrm>
            <a:off x="2050196" y="1937949"/>
            <a:ext cx="1357875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Provided (that)/Suppose (that)/Supposing (that)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6" name="图片 2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83212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20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4" grpId="0"/>
      <p:bldP spid="19" grpId="0"/>
      <p:bldP spid="2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P300</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1" name="对角圆角矩形 10"/>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smtClean="0">
                <a:solidFill>
                  <a:schemeClr val="bg1"/>
                </a:solidFill>
                <a:latin typeface="黑体" panose="02010609060101010101" pitchFamily="49" charset="-122"/>
                <a:ea typeface="黑体" panose="02010609060101010101" pitchFamily="49" charset="-122"/>
                <a:sym typeface="+mn-ea"/>
              </a:rPr>
              <a:t>小积累</a:t>
            </a:r>
            <a:endParaRPr lang="zh-CN" altLang="en-US" sz="5600" b="1" dirty="0">
              <a:solidFill>
                <a:schemeClr val="bg1"/>
              </a:solidFill>
              <a:latin typeface="黑体" panose="02010609060101010101" pitchFamily="49" charset="-122"/>
              <a:ea typeface="黑体" panose="02010609060101010101" pitchFamily="49" charset="-122"/>
              <a:sym typeface="+mn-ea"/>
            </a:endParaRPr>
          </a:p>
        </p:txBody>
      </p:sp>
      <p:pic>
        <p:nvPicPr>
          <p:cNvPr id="3074"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rot="16200000">
            <a:off x="6425650" y="2133966"/>
            <a:ext cx="11520000" cy="9904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6223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91526" y="3078000"/>
            <a:ext cx="20429124" cy="2340000"/>
            <a:chOff x="1791526" y="3078000"/>
            <a:chExt cx="20744124" cy="2340000"/>
          </a:xfrm>
        </p:grpSpPr>
        <p:pic>
          <p:nvPicPr>
            <p:cNvPr id="4099" name="Picture 3"/>
            <p:cNvPicPr>
              <a:picLocks noChangeAspect="1" noChangeArrowheads="1"/>
            </p:cNvPicPr>
            <p:nvPr/>
          </p:nvPicPr>
          <p:blipFill>
            <a:blip r:embed="rId2">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791526" y="3078000"/>
              <a:ext cx="20744124" cy="234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1526" y="3078000"/>
              <a:ext cx="6479124" cy="357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4098" name="Picture 2"/>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25650" y="1953000"/>
            <a:ext cx="6655902"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5"/>
          <p:cNvPicPr>
            <a:picLocks noChangeAspect="1" noChangeArrowheads="1"/>
          </p:cNvPicPr>
          <p:nvPr/>
        </p:nvPicPr>
        <p:blipFill>
          <a:blip r:embed="rId6">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25650" y="5337000"/>
            <a:ext cx="10980768" cy="237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图片 2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23152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089333433"/>
              </p:ext>
            </p:extLst>
          </p:nvPr>
        </p:nvGraphicFramePr>
        <p:xfrm>
          <a:off x="1250651" y="2068545"/>
          <a:ext cx="20263548" cy="8062741"/>
        </p:xfrm>
        <a:graphic>
          <a:graphicData uri="http://schemas.openxmlformats.org/drawingml/2006/table">
            <a:tbl>
              <a:tblPr firstRow="1" bandRow="1">
                <a:tableStyleId>{5C22544A-7EE6-4342-B048-85BDC9FD1C3A}</a:tableStyleId>
              </a:tblPr>
              <a:tblGrid>
                <a:gridCol w="2436008"/>
                <a:gridCol w="2419748"/>
                <a:gridCol w="15407792"/>
              </a:tblGrid>
              <a:tr h="780634">
                <a:tc>
                  <a:txBody>
                    <a:bodyPr/>
                    <a:lstStyle/>
                    <a:p>
                      <a:pPr algn="ctr"/>
                      <a:r>
                        <a:rPr lang="zh-CN" altLang="en-US" sz="4800" dirty="0" smtClean="0"/>
                        <a:t>引导词</a:t>
                      </a:r>
                      <a:endParaRPr lang="zh-CN" altLang="en-US" sz="4800" dirty="0"/>
                    </a:p>
                  </a:txBody>
                  <a:tcPr/>
                </a:tc>
                <a:tc>
                  <a:txBody>
                    <a:bodyPr/>
                    <a:lstStyle/>
                    <a:p>
                      <a:pPr algn="ctr"/>
                      <a:r>
                        <a:rPr lang="zh-CN" altLang="en-US" sz="4800" dirty="0" smtClean="0"/>
                        <a:t>释义</a:t>
                      </a:r>
                      <a:endParaRPr lang="zh-CN" altLang="en-US" sz="4800" dirty="0"/>
                    </a:p>
                  </a:txBody>
                  <a:tcPr/>
                </a:tc>
                <a:tc>
                  <a:txBody>
                    <a:bodyPr/>
                    <a:lstStyle/>
                    <a:p>
                      <a:pPr algn="ctr"/>
                      <a:r>
                        <a:rPr lang="zh-CN" altLang="en-US" sz="4800" dirty="0" smtClean="0"/>
                        <a:t>用法提示</a:t>
                      </a:r>
                      <a:endParaRPr lang="zh-CN" altLang="en-US" sz="4800" dirty="0"/>
                    </a:p>
                  </a:txBody>
                  <a:tcPr/>
                </a:tc>
              </a:tr>
              <a:tr h="3696880">
                <a:tc>
                  <a:txBody>
                    <a:bodyPr/>
                    <a:lstStyle/>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though/</a:t>
                      </a:r>
                    </a:p>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although</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rowSpan="2">
                  <a:txBody>
                    <a:bodyPr/>
                    <a:lstStyle/>
                    <a:p>
                      <a:pPr algn="ct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 虽然，  即使，尽管</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pPr marL="685800" marR="0" indent="-685800" algn="l" defTabSz="91122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CN" altLang="en-US" sz="4800" kern="1200" baseline="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搭配</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：主句可与</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yet“</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还是”、</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nevertheless“</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然而”或</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still“</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仍然”连用，增强对比性，但不可与</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but</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连用。</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p>
                      <a:pPr marL="685800" marR="0" indent="-685800" algn="l" defTabSz="911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zh-CN" altLang="en-US" sz="1200" baseline="0" dirty="0" smtClean="0">
                        <a:latin typeface="Times New Roman" panose="02020603050405020304" pitchFamily="18" charset="0"/>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aseline="0" dirty="0" smtClean="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位置</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although</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引导的让步状语从句位于主句之前的情况较多；</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though</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引导的让步状语从句可位于主句之前或主句之后，且可用于倒装结构。</a:t>
                      </a:r>
                    </a:p>
                  </a:txBody>
                  <a:tcPr anchor="ctr"/>
                </a:tc>
              </a:tr>
              <a:tr h="3307861">
                <a:tc>
                  <a:txBody>
                    <a:bodyPr/>
                    <a:lstStyle/>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as</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vMerge="1">
                  <a:txBody>
                    <a:bodyPr/>
                    <a:lstStyle/>
                    <a:p>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as</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表让步时常用倒装，倒装时名词前若有冠词则需省去冠词，与</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though</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的用法一致。让步状语从句的倒装结构：</a:t>
                      </a:r>
                    </a:p>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v./n./adj./adv./</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不定代词</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+as/though+</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主语</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谓语</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txBody>
                  <a:tcPr anchor="ctr"/>
                </a:tc>
              </a:tr>
            </a:tbl>
          </a:graphicData>
        </a:graphic>
      </p:graphicFrame>
      <p:pic>
        <p:nvPicPr>
          <p:cNvPr id="13" name="图片 1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74604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557527788"/>
              </p:ext>
            </p:extLst>
          </p:nvPr>
        </p:nvGraphicFramePr>
        <p:xfrm>
          <a:off x="1430650" y="1908000"/>
          <a:ext cx="20128548" cy="11338560"/>
        </p:xfrm>
        <a:graphic>
          <a:graphicData uri="http://schemas.openxmlformats.org/drawingml/2006/table">
            <a:tbl>
              <a:tblPr firstRow="1" bandRow="1">
                <a:tableStyleId>{5C22544A-7EE6-4342-B048-85BDC9FD1C3A}</a:tableStyleId>
              </a:tblPr>
              <a:tblGrid>
                <a:gridCol w="3015000"/>
                <a:gridCol w="2295000"/>
                <a:gridCol w="14818548"/>
              </a:tblGrid>
              <a:tr h="654638">
                <a:tc>
                  <a:txBody>
                    <a:bodyPr/>
                    <a:lstStyle/>
                    <a:p>
                      <a:pPr algn="ctr"/>
                      <a:r>
                        <a:rPr lang="zh-CN" altLang="en-US" sz="4800" dirty="0" smtClean="0"/>
                        <a:t>引导词</a:t>
                      </a:r>
                      <a:endParaRPr lang="zh-CN" altLang="en-US" sz="4800" dirty="0"/>
                    </a:p>
                  </a:txBody>
                  <a:tcPr/>
                </a:tc>
                <a:tc>
                  <a:txBody>
                    <a:bodyPr/>
                    <a:lstStyle/>
                    <a:p>
                      <a:pPr algn="ctr"/>
                      <a:r>
                        <a:rPr lang="zh-CN" altLang="en-US" sz="4800" dirty="0" smtClean="0"/>
                        <a:t>释义</a:t>
                      </a:r>
                      <a:endParaRPr lang="zh-CN" altLang="en-US" sz="4800" dirty="0"/>
                    </a:p>
                  </a:txBody>
                  <a:tcPr/>
                </a:tc>
                <a:tc>
                  <a:txBody>
                    <a:bodyPr/>
                    <a:lstStyle/>
                    <a:p>
                      <a:pPr algn="ctr"/>
                      <a:r>
                        <a:rPr lang="zh-CN" altLang="en-US" sz="4800" dirty="0" smtClean="0"/>
                        <a:t>用法提示</a:t>
                      </a:r>
                      <a:endParaRPr lang="zh-CN" altLang="en-US" sz="4800" dirty="0"/>
                    </a:p>
                  </a:txBody>
                  <a:tcPr/>
                </a:tc>
              </a:tr>
              <a:tr h="1818439">
                <a:tc>
                  <a:txBody>
                    <a:bodyPr/>
                    <a:lstStyle/>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even though/</a:t>
                      </a:r>
                    </a:p>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even if</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pPr algn="ctr"/>
                      <a:r>
                        <a:rPr lang="zh-CN" altLang="en-US" sz="48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即使，尽管</a:t>
                      </a:r>
                      <a:endParaRPr lang="zh-CN" altLang="en-US" sz="4800" baseline="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pPr marL="0" marR="0" indent="0" algn="l" defTabSz="911225" rtl="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kern="12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表示语气更强的让步。</a:t>
                      </a:r>
                      <a:r>
                        <a:rPr lang="en-US" altLang="zh-CN" sz="4800" kern="12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even though</a:t>
                      </a:r>
                      <a:r>
                        <a:rPr lang="zh-CN" altLang="en-US" sz="4800" kern="12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强调对“既成事实”的让步；</a:t>
                      </a:r>
                      <a:r>
                        <a:rPr lang="en-US" altLang="zh-CN" sz="4800" kern="12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even if</a:t>
                      </a:r>
                      <a:r>
                        <a:rPr lang="zh-CN" altLang="en-US" sz="4800" kern="12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强调对“假设”的让步。</a:t>
                      </a:r>
                      <a:endParaRPr lang="zh-CN" altLang="en-US" sz="4800" baseline="0" dirty="0" smtClean="0">
                        <a:solidFill>
                          <a:schemeClr val="tx1"/>
                        </a:solidFill>
                        <a:latin typeface="Times New Roman" panose="02020603050405020304" pitchFamily="18" charset="0"/>
                        <a:ea typeface="楷体" panose="02010609060101010101" pitchFamily="49" charset="-122"/>
                        <a:cs typeface="Times New Roman" panose="02020603050405020304" pitchFamily="18" charset="0"/>
                      </a:endParaRPr>
                    </a:p>
                  </a:txBody>
                  <a:tcPr anchor="ctr"/>
                </a:tc>
              </a:tr>
              <a:tr h="870495">
                <a:tc>
                  <a:txBody>
                    <a:bodyPr/>
                    <a:lstStyle/>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whether (…) or not/</a:t>
                      </a:r>
                    </a:p>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whether…or…</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不管</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t>
                      </a:r>
                    </a:p>
                    <a:p>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还是</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whether...or...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引导的让步状语从句旨在说明正反两方面的可能性都不会影响主句的意向或结果，所以它的语气比较强烈，从而也更加坚定了主句的内容。</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txBody>
                  <a:tcPr anchor="ctr"/>
                </a:tc>
              </a:tr>
              <a:tr h="4146040">
                <a:tc>
                  <a:txBody>
                    <a:bodyPr/>
                    <a:lstStyle/>
                    <a:p>
                      <a:pPr algn="ct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疑问词</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-ever/no</a:t>
                      </a:r>
                    </a:p>
                    <a:p>
                      <a:pPr algn="ct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matter+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疑问词</a:t>
                      </a:r>
                    </a:p>
                    <a:p>
                      <a:pPr algn="ct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无论</a:t>
                      </a:r>
                      <a:endPar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4800" baseline="0" dirty="0">
                        <a:latin typeface="Times New Roman" panose="02020603050405020304" pitchFamily="18" charset="0"/>
                        <a:ea typeface="楷体" panose="02010609060101010101" pitchFamily="49" charset="-122"/>
                        <a:cs typeface="Times New Roman" panose="02020603050405020304" pitchFamily="18" charset="0"/>
                      </a:endParaRPr>
                    </a:p>
                  </a:txBody>
                  <a:tcPr anchor="ctr"/>
                </a:tc>
                <a:tc>
                  <a:txBody>
                    <a:bodyPr/>
                    <a:lstStyle/>
                    <a:p>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引导让步状语从句时，“疑问词</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-ever”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可换作“</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no matter+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疑问词”；引导名词性从句时，只能用“疑问词</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-ever”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。如： </a:t>
                      </a:r>
                    </a:p>
                    <a:p>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It is generally considered unwise to give a child whatever (≠ no matter what) he or she wants. </a:t>
                      </a:r>
                    </a:p>
                    <a:p>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a:t>
                      </a:r>
                      <a:r>
                        <a:rPr lang="en-US" altLang="zh-CN" sz="4800" baseline="0" dirty="0" smtClean="0">
                          <a:latin typeface="Times New Roman" panose="02020603050405020304" pitchFamily="18" charset="0"/>
                          <a:ea typeface="楷体" panose="02010609060101010101" pitchFamily="49" charset="-122"/>
                          <a:cs typeface="Times New Roman" panose="02020603050405020304" pitchFamily="18" charset="0"/>
                        </a:rPr>
                        <a:t>whatever</a:t>
                      </a:r>
                      <a:r>
                        <a:rPr lang="zh-CN" altLang="en-US" sz="4800" baseline="0" dirty="0" smtClean="0">
                          <a:latin typeface="Times New Roman" panose="02020603050405020304" pitchFamily="18" charset="0"/>
                          <a:ea typeface="楷体" panose="02010609060101010101" pitchFamily="49" charset="-122"/>
                          <a:cs typeface="Times New Roman" panose="02020603050405020304" pitchFamily="18" charset="0"/>
                        </a:rPr>
                        <a:t>引导宾语从句）一般认为孩子要什么就给他（她）什么是不明智的。</a:t>
                      </a:r>
                    </a:p>
                  </a:txBody>
                  <a:tcPr anchor="ctr"/>
                </a:tc>
              </a:tr>
            </a:tbl>
          </a:graphicData>
        </a:graphic>
      </p:graphicFrame>
      <p:pic>
        <p:nvPicPr>
          <p:cNvPr id="6" name="图片 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08514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6" name="TextBox 5"/>
          <p:cNvSpPr txBox="1"/>
          <p:nvPr/>
        </p:nvSpPr>
        <p:spPr>
          <a:xfrm>
            <a:off x="1925649" y="1952625"/>
            <a:ext cx="2016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 job takes a significant amount of time, most students agree that the experience is worth it.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尽管</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这项工作花费了大量的时间，但大多数学生都认为这段经历是值得的。  </a:t>
            </a:r>
          </a:p>
        </p:txBody>
      </p:sp>
      <p:grpSp>
        <p:nvGrpSpPr>
          <p:cNvPr id="9" name="组合 8"/>
          <p:cNvGrpSpPr/>
          <p:nvPr/>
        </p:nvGrpSpPr>
        <p:grpSpPr>
          <a:xfrm>
            <a:off x="1219800" y="2023177"/>
            <a:ext cx="684000" cy="769441"/>
            <a:chOff x="1219800" y="4649187"/>
            <a:chExt cx="684000" cy="769441"/>
          </a:xfrm>
        </p:grpSpPr>
        <p:sp>
          <p:nvSpPr>
            <p:cNvPr id="10" name="椭圆 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2" name="文本框 13"/>
          <p:cNvSpPr txBox="1"/>
          <p:nvPr/>
        </p:nvSpPr>
        <p:spPr>
          <a:xfrm>
            <a:off x="2105650" y="1914288"/>
            <a:ext cx="724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Although/Though/While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8" name="TextBox 17"/>
          <p:cNvSpPr txBox="1"/>
          <p:nvPr/>
        </p:nvSpPr>
        <p:spPr>
          <a:xfrm>
            <a:off x="1925649" y="6183000"/>
            <a:ext cx="20160001" cy="1845890"/>
          </a:xfrm>
          <a:prstGeom prst="rect">
            <a:avLst/>
          </a:prstGeom>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knew what was the right thing to do.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用倒装结构）尽管他是个孩子，但他知道什么是该做的事情</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9" name="TextBox 18"/>
          <p:cNvSpPr txBox="1"/>
          <p:nvPr/>
        </p:nvSpPr>
        <p:spPr>
          <a:xfrm>
            <a:off x="1925649" y="8832064"/>
            <a:ext cx="20160001" cy="2834622"/>
          </a:xfrm>
          <a:prstGeom prst="rect">
            <a:avLst/>
          </a:prstGeom>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My grandfather still plays tennis now and then,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____</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 </a:t>
            </a:r>
          </a:p>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_________________he’s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in his seventies.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尽管我爷爷七十多岁了，但他仍然会时不时地打打网球</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0" name="组合 19"/>
          <p:cNvGrpSpPr/>
          <p:nvPr/>
        </p:nvGrpSpPr>
        <p:grpSpPr>
          <a:xfrm>
            <a:off x="1219800" y="6251308"/>
            <a:ext cx="684000" cy="769441"/>
            <a:chOff x="1219800" y="4649187"/>
            <a:chExt cx="684000" cy="769441"/>
          </a:xfrm>
        </p:grpSpPr>
        <p:sp>
          <p:nvSpPr>
            <p:cNvPr id="21" name="椭圆 2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29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grpSp>
        <p:nvGrpSpPr>
          <p:cNvPr id="23" name="组合 22"/>
          <p:cNvGrpSpPr/>
          <p:nvPr/>
        </p:nvGrpSpPr>
        <p:grpSpPr>
          <a:xfrm>
            <a:off x="1219800" y="8927771"/>
            <a:ext cx="684000" cy="769441"/>
            <a:chOff x="1219800" y="4649187"/>
            <a:chExt cx="684000" cy="769441"/>
          </a:xfrm>
        </p:grpSpPr>
        <p:sp>
          <p:nvSpPr>
            <p:cNvPr id="24" name="椭圆 2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6" name="文本框 13"/>
          <p:cNvSpPr txBox="1"/>
          <p:nvPr/>
        </p:nvSpPr>
        <p:spPr>
          <a:xfrm>
            <a:off x="2105650" y="6183000"/>
            <a:ext cx="724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Child as/though he was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文本框 13"/>
          <p:cNvSpPr txBox="1"/>
          <p:nvPr/>
        </p:nvSpPr>
        <p:spPr>
          <a:xfrm>
            <a:off x="15200650" y="8793000"/>
            <a:ext cx="652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even </a:t>
            </a: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if/even though/</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9" name="文本框 13"/>
          <p:cNvSpPr txBox="1"/>
          <p:nvPr/>
        </p:nvSpPr>
        <p:spPr>
          <a:xfrm>
            <a:off x="2150649" y="9675786"/>
            <a:ext cx="4950001"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although/though</a:t>
            </a:r>
          </a:p>
        </p:txBody>
      </p:sp>
      <p:pic>
        <p:nvPicPr>
          <p:cNvPr id="30" name="图片 2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44767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20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2000"/>
                                        <p:tgtEl>
                                          <p:spTgt spid="27"/>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8" grpId="0"/>
      <p:bldP spid="19" grpId="0"/>
      <p:bldP spid="26" grpId="0"/>
      <p:bldP spid="27" grpId="0"/>
      <p:bldP spid="2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6" name="TextBox 5"/>
          <p:cNvSpPr txBox="1"/>
          <p:nvPr/>
        </p:nvSpPr>
        <p:spPr>
          <a:xfrm>
            <a:off x="1925649" y="1952625"/>
            <a:ext cx="2016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may be, you should gather your courage to face the challenge.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无论</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问题多么严重，你都应该鼓起勇气面对挑战</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9" name="组合 8"/>
          <p:cNvGrpSpPr/>
          <p:nvPr/>
        </p:nvGrpSpPr>
        <p:grpSpPr>
          <a:xfrm>
            <a:off x="1219800" y="2023177"/>
            <a:ext cx="684000" cy="769441"/>
            <a:chOff x="1219800" y="4649187"/>
            <a:chExt cx="684000" cy="769441"/>
          </a:xfrm>
        </p:grpSpPr>
        <p:sp>
          <p:nvSpPr>
            <p:cNvPr id="10" name="椭圆 9"/>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31</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2" name="文本框 13"/>
          <p:cNvSpPr txBox="1"/>
          <p:nvPr/>
        </p:nvSpPr>
        <p:spPr>
          <a:xfrm>
            <a:off x="2105650" y="1914288"/>
            <a:ext cx="1269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However/No matter how serious a problem</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8" name="TextBox 17"/>
          <p:cNvSpPr txBox="1"/>
          <p:nvPr/>
        </p:nvSpPr>
        <p:spPr>
          <a:xfrm>
            <a:off x="1925649" y="6183000"/>
            <a:ext cx="18990001" cy="2834622"/>
          </a:xfrm>
          <a:prstGeom prst="rect">
            <a:avLst/>
          </a:prstGeom>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understand what you say, I can’t agree with you</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a:t>
            </a: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虽然</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我理解你的意思，但我还是不同意。</a:t>
            </a:r>
            <a:endParaRPr lang="en-US" altLang="zh-CN"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0" name="组合 19"/>
          <p:cNvGrpSpPr/>
          <p:nvPr/>
        </p:nvGrpSpPr>
        <p:grpSpPr>
          <a:xfrm>
            <a:off x="1219800" y="6251308"/>
            <a:ext cx="684000" cy="769441"/>
            <a:chOff x="1219800" y="4649187"/>
            <a:chExt cx="684000" cy="769441"/>
          </a:xfrm>
        </p:grpSpPr>
        <p:sp>
          <p:nvSpPr>
            <p:cNvPr id="21" name="椭圆 2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32</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6" name="文本框 13"/>
          <p:cNvSpPr txBox="1"/>
          <p:nvPr/>
        </p:nvSpPr>
        <p:spPr>
          <a:xfrm>
            <a:off x="2105650" y="6165999"/>
            <a:ext cx="724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While/Although/Though</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28" name="图片 2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61465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8" grpId="0"/>
      <p:bldP spid="2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1" name="对角圆角矩形 10"/>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smtClean="0">
                <a:solidFill>
                  <a:schemeClr val="bg1"/>
                </a:solidFill>
                <a:latin typeface="黑体" panose="02010609060101010101" pitchFamily="49" charset="-122"/>
                <a:ea typeface="黑体" panose="02010609060101010101" pitchFamily="49" charset="-122"/>
                <a:sym typeface="+mn-ea"/>
              </a:rPr>
              <a:t>小积累</a:t>
            </a:r>
            <a:endParaRPr lang="zh-CN" altLang="en-US" sz="5600" b="1" dirty="0">
              <a:solidFill>
                <a:schemeClr val="bg1"/>
              </a:solidFill>
              <a:latin typeface="黑体" panose="02010609060101010101" pitchFamily="49" charset="-122"/>
              <a:ea typeface="黑体" panose="02010609060101010101" pitchFamily="49" charset="-122"/>
              <a:sym typeface="+mn-ea"/>
            </a:endParaRPr>
          </a:p>
        </p:txBody>
      </p:sp>
      <p:pic>
        <p:nvPicPr>
          <p:cNvPr id="5122"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885650" y="2773502"/>
            <a:ext cx="12600000" cy="8168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421761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6947110"/>
            <a:ext cx="19854611" cy="1845890"/>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woke up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he had fallen asleep.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他</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醒来和入睡时一样突然</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704606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33</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5750650" y="6879670"/>
            <a:ext cx="5517304"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suddenly as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6146" name="Picture 2"/>
          <p:cNvPicPr>
            <a:picLocks noChangeAspect="1" noChangeArrowheads="1"/>
          </p:cNvPicPr>
          <p:nvPr/>
        </p:nvPicPr>
        <p:blipFill>
          <a:blip r:embed="rId3">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42759" y="1953000"/>
            <a:ext cx="6859529"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40465" y="3258000"/>
            <a:ext cx="12277895"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876196" y="4518000"/>
            <a:ext cx="16724999"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图片 1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384060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fade">
                                      <p:cBhvr>
                                        <p:cTn id="12" dur="500"/>
                                        <p:tgtEl>
                                          <p:spTgt spid="61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Effect transition="in" filter="fade">
                                      <p:cBhvr>
                                        <p:cTn id="17" dur="500"/>
                                        <p:tgtEl>
                                          <p:spTgt spid="614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1952625"/>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In my view, London’s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in price as Tokyo but Tokyo is more organized in traffic. </a:t>
            </a:r>
            <a:endPar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endParaRPr>
          </a:p>
          <a:p>
            <a:pPr fontAlgn="auto">
              <a:lnSpc>
                <a:spcPct val="110000"/>
              </a:lnSpc>
            </a:pP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在</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我看来，伦敦的物价没有东京高，但是东京的交通更有秩序</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2051576"/>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34</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8450650" y="1897687"/>
            <a:ext cx="5867696"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not as/so expensive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3" name="TextBox 12"/>
          <p:cNvSpPr txBox="1"/>
          <p:nvPr/>
        </p:nvSpPr>
        <p:spPr>
          <a:xfrm>
            <a:off x="1925649" y="4771338"/>
            <a:ext cx="19854611" cy="3674083"/>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As a student, I can tell you that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 _____________ I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can be praised by my teacher before my classmates. </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作为一名学生，我可以告诉你，没有什么比我的老师在同学们面前表扬我更好的了</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4" name="组合 13"/>
          <p:cNvGrpSpPr/>
          <p:nvPr/>
        </p:nvGrpSpPr>
        <p:grpSpPr>
          <a:xfrm>
            <a:off x="1219800" y="4870289"/>
            <a:ext cx="684000" cy="769441"/>
            <a:chOff x="1219800" y="4649187"/>
            <a:chExt cx="684000" cy="769441"/>
          </a:xfrm>
        </p:grpSpPr>
        <p:sp>
          <p:nvSpPr>
            <p:cNvPr id="15" name="椭圆 14"/>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35</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18" name="文本框 13"/>
          <p:cNvSpPr txBox="1"/>
          <p:nvPr/>
        </p:nvSpPr>
        <p:spPr>
          <a:xfrm>
            <a:off x="10790650" y="4744068"/>
            <a:ext cx="1044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there is nothing better </a:t>
            </a: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than/nothing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9" name="文本框 13"/>
          <p:cNvSpPr txBox="1"/>
          <p:nvPr/>
        </p:nvSpPr>
        <p:spPr>
          <a:xfrm>
            <a:off x="2015650" y="5678035"/>
            <a:ext cx="396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is better than</a:t>
            </a:r>
          </a:p>
        </p:txBody>
      </p:sp>
      <p:sp>
        <p:nvSpPr>
          <p:cNvPr id="20" name="TextBox 19"/>
          <p:cNvSpPr txBox="1"/>
          <p:nvPr/>
        </p:nvSpPr>
        <p:spPr>
          <a:xfrm>
            <a:off x="1925649" y="8445421"/>
            <a:ext cx="19854611" cy="1920526"/>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careful you are,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mistakes you will make.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你越细心，你犯的错误就会越少。</a:t>
            </a:r>
          </a:p>
        </p:txBody>
      </p:sp>
      <p:grpSp>
        <p:nvGrpSpPr>
          <p:cNvPr id="21" name="组合 20"/>
          <p:cNvGrpSpPr/>
          <p:nvPr/>
        </p:nvGrpSpPr>
        <p:grpSpPr>
          <a:xfrm>
            <a:off x="1219800" y="8535191"/>
            <a:ext cx="684000" cy="769441"/>
            <a:chOff x="1219800" y="4649187"/>
            <a:chExt cx="684000" cy="769441"/>
          </a:xfrm>
        </p:grpSpPr>
        <p:sp>
          <p:nvSpPr>
            <p:cNvPr id="22" name="椭圆 21"/>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36</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4" name="文本框 13"/>
          <p:cNvSpPr txBox="1"/>
          <p:nvPr/>
        </p:nvSpPr>
        <p:spPr>
          <a:xfrm>
            <a:off x="2330650" y="8364670"/>
            <a:ext cx="333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a:t>
            </a:r>
            <a:r>
              <a:rPr lang="en-US" altLang="zh-CN"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more</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5" name="文本框 13"/>
          <p:cNvSpPr txBox="1"/>
          <p:nvPr/>
        </p:nvSpPr>
        <p:spPr>
          <a:xfrm>
            <a:off x="10775019" y="8445421"/>
            <a:ext cx="2940631"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fewer</a:t>
            </a:r>
          </a:p>
        </p:txBody>
      </p:sp>
      <p:pic>
        <p:nvPicPr>
          <p:cNvPr id="26" name="图片 2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251819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20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20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2000"/>
                                        <p:tgtEl>
                                          <p:spTgt spid="24"/>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3" grpId="0"/>
      <p:bldP spid="18" grpId="0"/>
      <p:bldP spid="19" grpId="0"/>
      <p:bldP spid="20" grpId="0"/>
      <p:bldP spid="24" grpId="0"/>
      <p:bldP spid="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1" name="对角圆角矩形 10"/>
          <p:cNvSpPr/>
          <p:nvPr/>
        </p:nvSpPr>
        <p:spPr>
          <a:xfrm>
            <a:off x="1268730" y="715550"/>
            <a:ext cx="3420000" cy="900000"/>
          </a:xfrm>
          <a:prstGeom prst="round2DiagRect">
            <a:avLst/>
          </a:prstGeom>
          <a:solidFill>
            <a:srgbClr val="D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600" b="1" dirty="0" smtClean="0">
                <a:solidFill>
                  <a:schemeClr val="bg1"/>
                </a:solidFill>
                <a:latin typeface="黑体" panose="02010609060101010101" pitchFamily="49" charset="-122"/>
                <a:ea typeface="黑体" panose="02010609060101010101" pitchFamily="49" charset="-122"/>
                <a:sym typeface="+mn-ea"/>
              </a:rPr>
              <a:t>小积累</a:t>
            </a:r>
            <a:endParaRPr lang="zh-CN" altLang="en-US" sz="5600" b="1" dirty="0">
              <a:solidFill>
                <a:schemeClr val="bg1"/>
              </a:solidFill>
              <a:latin typeface="黑体" panose="02010609060101010101" pitchFamily="49" charset="-122"/>
              <a:ea typeface="黑体" panose="02010609060101010101" pitchFamily="49" charset="-122"/>
              <a:sym typeface="+mn-ea"/>
            </a:endParaRPr>
          </a:p>
        </p:txBody>
      </p:sp>
      <p:pic>
        <p:nvPicPr>
          <p:cNvPr id="6" name="Picture 2"/>
          <p:cNvPicPr>
            <a:picLocks noChangeAspect="1" noChangeArrowheads="1"/>
          </p:cNvPicPr>
          <p:nvPr/>
        </p:nvPicPr>
        <p:blipFill>
          <a:blip r:embed="rId3">
            <a:clrChange>
              <a:clrFrom>
                <a:srgbClr val="FFFDE9"/>
              </a:clrFrom>
              <a:clrTo>
                <a:srgbClr val="FFFDE9">
                  <a:alpha val="0"/>
                </a:srgbClr>
              </a:clrTo>
            </a:clrChange>
            <a:extLst>
              <a:ext uri="{28A0092B-C50C-407E-A947-70E740481C1C}">
                <a14:useLocalDpi xmlns:a14="http://schemas.microsoft.com/office/drawing/2010/main" val="0"/>
              </a:ext>
            </a:extLst>
          </a:blip>
          <a:srcRect/>
          <a:stretch>
            <a:fillRect/>
          </a:stretch>
        </p:blipFill>
        <p:spPr bwMode="auto">
          <a:xfrm>
            <a:off x="5885650" y="2500569"/>
            <a:ext cx="12600000" cy="8714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图片 8">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Tree>
    <p:extLst>
      <p:ext uri="{BB962C8B-B14F-4D97-AF65-F5344CB8AC3E}">
        <p14:creationId xmlns:p14="http://schemas.microsoft.com/office/powerpoint/2010/main" val="189865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5157938"/>
            <a:ext cx="1985461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a single word can change the meaning of a sentence, a single sentence can also change the meaning of a paragraph. </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正如一个词可以改变一个句子的意思一样，一个句子也可以改变一个段落的意思</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5256889"/>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37</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2110814" y="5194440"/>
            <a:ext cx="3246445"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As/Just as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8" name="图片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7171" name="Picture 3"/>
          <p:cNvPicPr>
            <a:picLocks noChangeAspect="1" noChangeArrowheads="1"/>
          </p:cNvPicPr>
          <p:nvPr/>
        </p:nvPicPr>
        <p:blipFill>
          <a:blip r:embed="rId5">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925649" y="1952625"/>
            <a:ext cx="681750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6">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2150651" y="3515674"/>
            <a:ext cx="9867613" cy="10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7">
            <a:clrChange>
              <a:clrFrom>
                <a:srgbClr val="D4F0FA"/>
              </a:clrFrom>
              <a:clrTo>
                <a:srgbClr val="D4F0FA">
                  <a:alpha val="0"/>
                </a:srgbClr>
              </a:clrTo>
            </a:clrChange>
            <a:extLst>
              <a:ext uri="{28A0092B-C50C-407E-A947-70E740481C1C}">
                <a14:useLocalDpi xmlns:a14="http://schemas.microsoft.com/office/drawing/2010/main" val="0"/>
              </a:ext>
            </a:extLst>
          </a:blip>
          <a:srcRect/>
          <a:stretch>
            <a:fillRect/>
          </a:stretch>
        </p:blipFill>
        <p:spPr bwMode="auto">
          <a:xfrm>
            <a:off x="13466300" y="3556487"/>
            <a:ext cx="7224350" cy="10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Box 18"/>
          <p:cNvSpPr txBox="1"/>
          <p:nvPr/>
        </p:nvSpPr>
        <p:spPr>
          <a:xfrm>
            <a:off x="1925649" y="9174137"/>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They completely ignore these facts ____________________________.</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（与事实相反，从句用虚拟语气）</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他们完全忽略了这些事实，就仿佛它们不存在似的</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0" name="组合 19"/>
          <p:cNvGrpSpPr/>
          <p:nvPr/>
        </p:nvGrpSpPr>
        <p:grpSpPr>
          <a:xfrm>
            <a:off x="1219800" y="9273088"/>
            <a:ext cx="684000" cy="769441"/>
            <a:chOff x="1219800" y="4649187"/>
            <a:chExt cx="684000" cy="769441"/>
          </a:xfrm>
        </p:grpSpPr>
        <p:sp>
          <p:nvSpPr>
            <p:cNvPr id="21" name="椭圆 2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38</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4" name="文本框 13"/>
          <p:cNvSpPr txBox="1"/>
          <p:nvPr/>
        </p:nvSpPr>
        <p:spPr>
          <a:xfrm>
            <a:off x="11852954" y="9119995"/>
            <a:ext cx="8837696"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if/though they never existed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16914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fade">
                                      <p:cBhvr>
                                        <p:cTn id="12" dur="500"/>
                                        <p:tgtEl>
                                          <p:spTgt spid="717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73"/>
                                        </p:tgtEl>
                                        <p:attrNameLst>
                                          <p:attrName>style.visibility</p:attrName>
                                        </p:attrNameLst>
                                      </p:cBhvr>
                                      <p:to>
                                        <p:strVal val="visible"/>
                                      </p:to>
                                    </p:set>
                                    <p:animEffect transition="in" filter="fade">
                                      <p:cBhvr>
                                        <p:cTn id="17" dur="500"/>
                                        <p:tgtEl>
                                          <p:spTgt spid="717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2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9" grpId="0"/>
      <p:bldP spid="2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5649" y="1952280"/>
            <a:ext cx="1985461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She stood at the door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___________________________________.</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所说情况可能为事实，从句用陈述语气）</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她在门口站着，好像在等谁似的</a:t>
            </a:r>
            <a:r>
              <a:rPr lang="zh-CN" altLang="en-US" sz="5400"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5400"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1219800" y="2051231"/>
            <a:ext cx="684000" cy="769441"/>
            <a:chOff x="1219800" y="4649187"/>
            <a:chExt cx="684000" cy="769441"/>
          </a:xfrm>
        </p:grpSpPr>
        <p:sp>
          <p:nvSpPr>
            <p:cNvPr id="4" name="椭圆 3"/>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39</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6" name="文本框 13"/>
          <p:cNvSpPr txBox="1"/>
          <p:nvPr/>
        </p:nvSpPr>
        <p:spPr>
          <a:xfrm>
            <a:off x="8135651" y="1874482"/>
            <a:ext cx="11880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if/though she was waiting for someone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8"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状语</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从句</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P301</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7" name="矩形 16">
            <a:extLst>
              <a:ext uri="{FF2B5EF4-FFF2-40B4-BE49-F238E27FC236}">
                <a16:creationId xmlns="" xmlns:a16="http://schemas.microsoft.com/office/drawing/2014/main" id="{037EC38E-21B6-4B70-B7D0-7EF1E23E3893}"/>
              </a:ext>
            </a:extLst>
          </p:cNvPr>
          <p:cNvSpPr/>
          <p:nvPr/>
        </p:nvSpPr>
        <p:spPr>
          <a:xfrm>
            <a:off x="1192102" y="738000"/>
            <a:ext cx="21987096" cy="969496"/>
          </a:xfrm>
          <a:prstGeom prst="rect">
            <a:avLst/>
          </a:prstGeom>
        </p:spPr>
        <p:txBody>
          <a:bodyPr wrap="square">
            <a:spAutoFit/>
          </a:bodyPr>
          <a:lstStyle/>
          <a:p>
            <a:pPr algn="ct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突破语法</a:t>
            </a:r>
            <a:r>
              <a:rPr lang="en-US" altLang="zh-CN" sz="5700" b="1" dirty="0">
                <a:latin typeface="Times New Roman" panose="02020603050405020304" pitchFamily="18" charset="0"/>
                <a:ea typeface="黑体" panose="02010609060101010101" pitchFamily="49" charset="-122"/>
                <a:cs typeface="Times New Roman" panose="02020603050405020304" pitchFamily="18" charset="0"/>
              </a:rPr>
              <a:t>4</a:t>
            </a:r>
            <a:r>
              <a:rPr lang="en-US" altLang="zh-CN" sz="5700" b="1" dirty="0" smtClean="0">
                <a:latin typeface="Times New Roman" panose="02020603050405020304" pitchFamily="18" charset="0"/>
                <a:ea typeface="黑体" panose="02010609060101010101" pitchFamily="49" charset="-122"/>
                <a:cs typeface="Times New Roman" panose="02020603050405020304" pitchFamily="18" charset="0"/>
              </a:rPr>
              <a:t>    </a:t>
            </a:r>
            <a:r>
              <a:rPr lang="zh-CN" altLang="en-US" sz="5700" b="1" dirty="0" smtClean="0">
                <a:latin typeface="Times New Roman" panose="02020603050405020304" pitchFamily="18" charset="0"/>
                <a:ea typeface="黑体" panose="02010609060101010101" pitchFamily="49" charset="-122"/>
                <a:cs typeface="Times New Roman" panose="02020603050405020304" pitchFamily="18" charset="0"/>
              </a:rPr>
              <a:t>状语从句</a:t>
            </a:r>
            <a:endParaRPr lang="en-US" altLang="zh-CN" sz="5700" b="1" dirty="0">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8" name="图片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sp>
        <p:nvSpPr>
          <p:cNvPr id="19" name="TextBox 18"/>
          <p:cNvSpPr txBox="1"/>
          <p:nvPr/>
        </p:nvSpPr>
        <p:spPr>
          <a:xfrm>
            <a:off x="1925649" y="4819281"/>
            <a:ext cx="8100001" cy="3748719"/>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I shall do the work </a:t>
            </a:r>
            <a:r>
              <a:rPr lang="en-US" altLang="zh-CN" sz="5400" dirty="0" smtClean="0">
                <a:latin typeface="Times New Roman" panose="02020603050405020304" pitchFamily="18" charset="0"/>
                <a:ea typeface="楷体" panose="02010609060101010101" pitchFamily="49" charset="-122"/>
                <a:cs typeface="Times New Roman" panose="02020603050405020304" pitchFamily="18" charset="0"/>
              </a:rPr>
              <a:t>_______ </a:t>
            </a:r>
            <a:r>
              <a:rPr lang="en-US" altLang="zh-CN" sz="5400" dirty="0">
                <a:latin typeface="Times New Roman" panose="02020603050405020304" pitchFamily="18" charset="0"/>
                <a:ea typeface="楷体" panose="02010609060101010101" pitchFamily="49" charset="-122"/>
                <a:cs typeface="Times New Roman" panose="02020603050405020304" pitchFamily="18" charset="0"/>
              </a:rPr>
              <a:t>my father did.</a:t>
            </a:r>
          </a:p>
          <a:p>
            <a:pPr fontAlgn="auto">
              <a:lnSpc>
                <a:spcPct val="110000"/>
              </a:lnSpc>
            </a:pPr>
            <a:r>
              <a:rPr lang="zh-CN" altLang="en-US" sz="5400" dirty="0">
                <a:latin typeface="Times New Roman" panose="02020603050405020304" pitchFamily="18" charset="0"/>
                <a:ea typeface="楷体" panose="02010609060101010101" pitchFamily="49" charset="-122"/>
                <a:cs typeface="Times New Roman" panose="02020603050405020304" pitchFamily="18" charset="0"/>
              </a:rPr>
              <a:t>我将像我父亲那样做这份工作。</a:t>
            </a:r>
          </a:p>
        </p:txBody>
      </p:sp>
      <p:grpSp>
        <p:nvGrpSpPr>
          <p:cNvPr id="20" name="组合 19"/>
          <p:cNvGrpSpPr/>
          <p:nvPr/>
        </p:nvGrpSpPr>
        <p:grpSpPr>
          <a:xfrm>
            <a:off x="1219800" y="4918232"/>
            <a:ext cx="684000" cy="769441"/>
            <a:chOff x="1219800" y="4649187"/>
            <a:chExt cx="684000" cy="769441"/>
          </a:xfrm>
        </p:grpSpPr>
        <p:sp>
          <p:nvSpPr>
            <p:cNvPr id="21" name="椭圆 20"/>
            <p:cNvSpPr/>
            <p:nvPr/>
          </p:nvSpPr>
          <p:spPr>
            <a:xfrm>
              <a:off x="1267375" y="4739482"/>
              <a:ext cx="612000" cy="612000"/>
            </a:xfrm>
            <a:prstGeom prst="ellipse">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spc="-300"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1219800" y="4649187"/>
              <a:ext cx="684000" cy="769441"/>
            </a:xfrm>
            <a:prstGeom prst="rect">
              <a:avLst/>
            </a:prstGeom>
            <a:noFill/>
          </p:spPr>
          <p:txBody>
            <a:bodyPr wrap="square" rtlCol="0" anchor="ctr">
              <a:spAutoFit/>
            </a:bodyPr>
            <a:lstStyle/>
            <a:p>
              <a:pPr algn="ctr"/>
              <a:r>
                <a:rPr lang="en-US" altLang="zh-CN" sz="4400" spc="-300" dirty="0" smtClean="0">
                  <a:solidFill>
                    <a:schemeClr val="lt1"/>
                  </a:solidFill>
                  <a:latin typeface="Times New Roman" panose="02020603050405020304" pitchFamily="18" charset="0"/>
                  <a:cs typeface="Times New Roman" panose="02020603050405020304" pitchFamily="18" charset="0"/>
                </a:rPr>
                <a:t>40</a:t>
              </a:r>
              <a:endParaRPr lang="zh-CN" altLang="en-US" sz="4400" spc="-300" dirty="0">
                <a:solidFill>
                  <a:schemeClr val="lt1"/>
                </a:solidFill>
                <a:latin typeface="Times New Roman" panose="02020603050405020304" pitchFamily="18" charset="0"/>
                <a:cs typeface="Times New Roman" panose="02020603050405020304" pitchFamily="18" charset="0"/>
              </a:endParaRPr>
            </a:p>
          </p:txBody>
        </p:sp>
      </p:grpSp>
      <p:sp>
        <p:nvSpPr>
          <p:cNvPr id="24" name="文本框 13"/>
          <p:cNvSpPr txBox="1"/>
          <p:nvPr/>
        </p:nvSpPr>
        <p:spPr>
          <a:xfrm>
            <a:off x="7364560" y="4784594"/>
            <a:ext cx="283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way</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8194" name="Picture 2"/>
          <p:cNvPicPr>
            <a:picLocks noChangeAspect="1" noChangeArrowheads="1"/>
          </p:cNvPicPr>
          <p:nvPr/>
        </p:nvPicPr>
        <p:blipFill rotWithShape="1">
          <a:blip r:embed="rId5">
            <a:clrChange>
              <a:clrFrom>
                <a:srgbClr val="F0FAFE"/>
              </a:clrFrom>
              <a:clrTo>
                <a:srgbClr val="F0FAFE">
                  <a:alpha val="0"/>
                </a:srgbClr>
              </a:clrTo>
            </a:clrChange>
            <a:extLst>
              <a:ext uri="{28A0092B-C50C-407E-A947-70E740481C1C}">
                <a14:useLocalDpi xmlns:a14="http://schemas.microsoft.com/office/drawing/2010/main" val="0"/>
              </a:ext>
            </a:extLst>
          </a:blip>
          <a:srcRect t="1027"/>
          <a:stretch/>
        </p:blipFill>
        <p:spPr bwMode="auto">
          <a:xfrm>
            <a:off x="10520650" y="4788001"/>
            <a:ext cx="10305000" cy="8400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5749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2000"/>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194"/>
                                        </p:tgtEl>
                                        <p:attrNameLst>
                                          <p:attrName>style.visibility</p:attrName>
                                        </p:attrNameLst>
                                      </p:cBhvr>
                                      <p:to>
                                        <p:strVal val="visible"/>
                                      </p:to>
                                    </p:set>
                                    <p:animEffect transition="in" filter="fade">
                                      <p:cBhvr>
                                        <p:cTn id="33"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9" grpId="0"/>
      <p:bldP spid="2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5576911"/>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从每题所给的</a:t>
            </a:r>
            <a:r>
              <a:rPr lang="en-US" sz="5400" dirty="0">
                <a:latin typeface="Times New Roman" panose="02020603050405020304" pitchFamily="18" charset="0"/>
                <a:ea typeface="楷体" panose="02010609060101010101" pitchFamily="49" charset="-122"/>
              </a:rPr>
              <a:t>A、B、C、D</a:t>
            </a:r>
            <a:r>
              <a:rPr lang="zh-CN" altLang="en-US" sz="5400" dirty="0">
                <a:latin typeface="Times New Roman" panose="02020603050405020304" pitchFamily="18" charset="0"/>
                <a:ea typeface="楷体" panose="02010609060101010101" pitchFamily="49" charset="-122"/>
              </a:rPr>
              <a:t>四个选项中，选出可以填入空白处的最佳选项。</a:t>
            </a:r>
          </a:p>
          <a:p>
            <a:pPr fontAlgn="auto">
              <a:lnSpc>
                <a:spcPct val="110000"/>
              </a:lnSpc>
            </a:pPr>
            <a:r>
              <a:rPr lang="en-US" altLang="zh-CN" sz="5400" dirty="0" smtClean="0">
                <a:latin typeface="Times New Roman" panose="02020603050405020304" pitchFamily="18" charset="0"/>
                <a:ea typeface="楷体" panose="02010609060101010101" pitchFamily="49" charset="-122"/>
              </a:rPr>
              <a:t>1. ________ </a:t>
            </a:r>
            <a:r>
              <a:rPr lang="en-US" sz="5400" dirty="0">
                <a:latin typeface="Times New Roman" panose="02020603050405020304" pitchFamily="18" charset="0"/>
                <a:ea typeface="楷体" panose="02010609060101010101" pitchFamily="49" charset="-122"/>
              </a:rPr>
              <a:t>birds use their feathers for flight, some of their feathers are </a:t>
            </a:r>
            <a:r>
              <a:rPr lang="en-US" sz="5400" dirty="0" smtClean="0">
                <a:latin typeface="Times New Roman" panose="02020603050405020304" pitchFamily="18" charset="0"/>
                <a:ea typeface="楷体" panose="02010609060101010101" pitchFamily="49" charset="-122"/>
              </a:rPr>
              <a:t>    </a:t>
            </a:r>
          </a:p>
          <a:p>
            <a:pPr fontAlgn="auto">
              <a:lnSpc>
                <a:spcPct val="110000"/>
              </a:lnSpc>
            </a:pPr>
            <a:r>
              <a:rPr lang="en-US" sz="5400" dirty="0">
                <a:latin typeface="Times New Roman" panose="02020603050405020304" pitchFamily="18" charset="0"/>
                <a:ea typeface="楷体" panose="02010609060101010101" pitchFamily="49" charset="-122"/>
              </a:rPr>
              <a:t> </a:t>
            </a:r>
            <a:r>
              <a:rPr lang="en-US" sz="5400" dirty="0" smtClean="0">
                <a:latin typeface="Times New Roman" panose="02020603050405020304" pitchFamily="18" charset="0"/>
                <a:ea typeface="楷体" panose="02010609060101010101" pitchFamily="49" charset="-122"/>
              </a:rPr>
              <a:t>   for </a:t>
            </a:r>
            <a:r>
              <a:rPr lang="en-US" sz="5400" dirty="0">
                <a:latin typeface="Times New Roman" panose="02020603050405020304" pitchFamily="18" charset="0"/>
                <a:ea typeface="楷体" panose="02010609060101010101" pitchFamily="49" charset="-122"/>
              </a:rPr>
              <a:t>other purposes. </a:t>
            </a:r>
            <a:endParaRPr lang="en-US"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Once</a:t>
            </a: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B. If   </a:t>
            </a: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C. Although      D. Because</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sz="5400" b="1" spc="-100" dirty="0" smtClean="0">
                <a:uFillTx/>
                <a:latin typeface="Times New Roman" panose="02020603050405020304" pitchFamily="18" charset="0"/>
                <a:ea typeface="楷体" panose="02010609060101010101" pitchFamily="49" charset="-122"/>
                <a:sym typeface="+mn-ea"/>
              </a:rPr>
              <a:t> </a:t>
            </a:r>
            <a:endParaRPr lang="en-US" altLang="zh-CN" sz="5400" b="1" dirty="0" smtClean="0">
              <a:solidFill>
                <a:srgbClr val="4472C4"/>
              </a:solidFill>
              <a:uFillTx/>
              <a:latin typeface="楷体" panose="02010609060101010101" pitchFamily="49" charset="-122"/>
              <a:ea typeface="楷体" panose="02010609060101010101" pitchFamily="49" charset="-122"/>
              <a:cs typeface="Times New Roman" panose="02020603050405020304" pitchFamily="18" charset="0"/>
              <a:sym typeface="+mn-ea"/>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grpSp>
        <p:nvGrpSpPr>
          <p:cNvPr id="5" name="组合 4"/>
          <p:cNvGrpSpPr/>
          <p:nvPr/>
        </p:nvGrpSpPr>
        <p:grpSpPr>
          <a:xfrm>
            <a:off x="1265164" y="736542"/>
            <a:ext cx="4272250" cy="855000"/>
            <a:chOff x="1265164" y="736542"/>
            <a:chExt cx="4272250" cy="855000"/>
          </a:xfrm>
        </p:grpSpPr>
        <p:sp>
          <p:nvSpPr>
            <p:cNvPr id="6" name="椭圆 5"/>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突</a:t>
              </a:r>
              <a:endParaRPr lang="zh-CN" altLang="en-US" sz="4800" b="1" dirty="0"/>
            </a:p>
          </p:txBody>
        </p:sp>
        <p:sp>
          <p:nvSpPr>
            <p:cNvPr id="7" name="椭圆 6"/>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破</a:t>
              </a:r>
              <a:endParaRPr lang="zh-CN" altLang="en-US" sz="4800" b="1" dirty="0"/>
            </a:p>
          </p:txBody>
        </p:sp>
        <p:sp>
          <p:nvSpPr>
            <p:cNvPr id="8" name="椭圆 7"/>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积</a:t>
              </a:r>
              <a:endParaRPr lang="zh-CN" altLang="en-US" sz="4800" b="1" dirty="0"/>
            </a:p>
          </p:txBody>
        </p:sp>
        <p:sp>
          <p:nvSpPr>
            <p:cNvPr id="9" name="椭圆 8"/>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累</a:t>
              </a:r>
              <a:endParaRPr lang="zh-CN" altLang="en-US" sz="4800" b="1" dirty="0"/>
            </a:p>
          </p:txBody>
        </p:sp>
        <p:sp>
          <p:nvSpPr>
            <p:cNvPr id="10" name="椭圆 9"/>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t>练</a:t>
              </a:r>
              <a:endParaRPr lang="zh-CN" altLang="en-US" sz="4800" b="1" dirty="0"/>
            </a:p>
          </p:txBody>
        </p:sp>
      </p:grpSp>
      <p:sp>
        <p:nvSpPr>
          <p:cNvPr id="19" name="TextBox 4"/>
          <p:cNvSpPr txBox="1"/>
          <p:nvPr/>
        </p:nvSpPr>
        <p:spPr>
          <a:xfrm>
            <a:off x="2233930" y="7719439"/>
            <a:ext cx="18876010" cy="3748719"/>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前半句意为“鸟儿们用羽毛来飞翔”，后半句意为“它们的一些羽毛还有其他的用途”，由此可看出前后两句为让步转折关系，故选</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a:t>
            </a:r>
            <a:r>
              <a:rPr lang="en-US" altLang="zh-CN" sz="5400" dirty="0">
                <a:solidFill>
                  <a:srgbClr val="2A5CAA"/>
                </a:solidFill>
                <a:latin typeface="Times New Roman" panose="02020603050405020304" pitchFamily="18" charset="0"/>
                <a:ea typeface="楷体" panose="02010609060101010101" pitchFamily="49" charset="-122"/>
              </a:rPr>
              <a:t>although</a:t>
            </a:r>
            <a:r>
              <a:rPr lang="zh-CN" altLang="en-US" sz="5400" dirty="0">
                <a:solidFill>
                  <a:srgbClr val="2A5CAA"/>
                </a:solidFill>
                <a:latin typeface="Times New Roman" panose="02020603050405020304" pitchFamily="18" charset="0"/>
                <a:ea typeface="楷体" panose="02010609060101010101" pitchFamily="49" charset="-122"/>
              </a:rPr>
              <a:t>意为“尽管”，符合句意。</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1786235" y="6419405"/>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24"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3458443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2. If </a:t>
            </a:r>
            <a:r>
              <a:rPr lang="en-US" altLang="zh-CN" sz="5400" dirty="0">
                <a:latin typeface="Times New Roman" panose="02020603050405020304" pitchFamily="18" charset="0"/>
                <a:ea typeface="楷体" panose="02010609060101010101" pitchFamily="49" charset="-122"/>
              </a:rPr>
              <a:t>you don't understand something, you may research, study, and talk to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other </a:t>
            </a:r>
            <a:r>
              <a:rPr lang="en-US" altLang="zh-CN" sz="5400" dirty="0">
                <a:latin typeface="Times New Roman" panose="02020603050405020304" pitchFamily="18" charset="0"/>
                <a:ea typeface="楷体" panose="02010609060101010101" pitchFamily="49" charset="-122"/>
              </a:rPr>
              <a:t>people ________ you figure it out</a:t>
            </a:r>
            <a:r>
              <a:rPr lang="en-US" altLang="zh-CN" sz="5400" dirty="0" smtClean="0">
                <a:latin typeface="Times New Roman" panose="02020603050405020304" pitchFamily="18" charset="0"/>
                <a:ea typeface="楷体" panose="02010609060101010101" pitchFamily="49" charset="-122"/>
              </a:rPr>
              <a:t>.  </a:t>
            </a:r>
            <a:endParaRPr lang="en-US" altLang="zh-CN" sz="5400" dirty="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smtClean="0">
                <a:latin typeface="Times New Roman" panose="02020603050405020304" pitchFamily="18" charset="0"/>
                <a:ea typeface="楷体" panose="02010609060101010101" pitchFamily="49" charset="-122"/>
              </a:rPr>
              <a:t>   A. because             B. though      </a:t>
            </a: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C. until             D. since</a:t>
            </a:r>
            <a:r>
              <a:rPr lang="zh-CN" altLang="en-US" sz="5400" dirty="0">
                <a:latin typeface="Times New Roman" panose="02020603050405020304" pitchFamily="18" charset="0"/>
                <a:ea typeface="楷体" panose="02010609060101010101" pitchFamily="49" charset="-122"/>
              </a:rPr>
              <a:t>　</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613316"/>
            <a:ext cx="18876010" cy="6491008"/>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此题可采用排除法。</a:t>
            </a:r>
            <a:r>
              <a:rPr lang="en-US" altLang="zh-CN" sz="5400" dirty="0">
                <a:solidFill>
                  <a:srgbClr val="2A5CAA"/>
                </a:solidFill>
                <a:latin typeface="Times New Roman" panose="02020603050405020304" pitchFamily="18" charset="0"/>
                <a:ea typeface="楷体" panose="02010609060101010101" pitchFamily="49" charset="-122"/>
              </a:rPr>
              <a:t>though</a:t>
            </a:r>
            <a:r>
              <a:rPr lang="zh-CN" altLang="en-US" sz="5400" dirty="0">
                <a:solidFill>
                  <a:srgbClr val="2A5CAA"/>
                </a:solidFill>
                <a:latin typeface="Times New Roman" panose="02020603050405020304" pitchFamily="18" charset="0"/>
                <a:ea typeface="楷体" panose="02010609060101010101" pitchFamily="49" charset="-122"/>
              </a:rPr>
              <a:t>意为“尽管”，引导让步状语从句；</a:t>
            </a:r>
            <a:r>
              <a:rPr lang="en-US" altLang="zh-CN" sz="5400" dirty="0">
                <a:solidFill>
                  <a:srgbClr val="2A5CAA"/>
                </a:solidFill>
                <a:latin typeface="Times New Roman" panose="02020603050405020304" pitchFamily="18" charset="0"/>
                <a:ea typeface="楷体" panose="02010609060101010101" pitchFamily="49" charset="-122"/>
              </a:rPr>
              <a:t>because</a:t>
            </a:r>
            <a:r>
              <a:rPr lang="zh-CN" altLang="en-US" sz="5400" dirty="0">
                <a:solidFill>
                  <a:srgbClr val="2A5CAA"/>
                </a:solidFill>
                <a:latin typeface="Times New Roman" panose="02020603050405020304" pitchFamily="18" charset="0"/>
                <a:ea typeface="楷体" panose="02010609060101010101" pitchFamily="49" charset="-122"/>
              </a:rPr>
              <a:t>和</a:t>
            </a:r>
            <a:r>
              <a:rPr lang="en-US" altLang="zh-CN" sz="5400" dirty="0">
                <a:solidFill>
                  <a:srgbClr val="2A5CAA"/>
                </a:solidFill>
                <a:latin typeface="Times New Roman" panose="02020603050405020304" pitchFamily="18" charset="0"/>
                <a:ea typeface="楷体" panose="02010609060101010101" pitchFamily="49" charset="-122"/>
              </a:rPr>
              <a:t>since</a:t>
            </a:r>
            <a:r>
              <a:rPr lang="zh-CN" altLang="en-US" sz="5400" dirty="0">
                <a:solidFill>
                  <a:srgbClr val="2A5CAA"/>
                </a:solidFill>
                <a:latin typeface="Times New Roman" panose="02020603050405020304" pitchFamily="18" charset="0"/>
                <a:ea typeface="楷体" panose="02010609060101010101" pitchFamily="49" charset="-122"/>
              </a:rPr>
              <a:t>都可表示原因，引导原因状语从句；</a:t>
            </a:r>
            <a:r>
              <a:rPr lang="en-US" altLang="zh-CN" sz="5400" dirty="0">
                <a:solidFill>
                  <a:srgbClr val="2A5CAA"/>
                </a:solidFill>
                <a:latin typeface="Times New Roman" panose="02020603050405020304" pitchFamily="18" charset="0"/>
                <a:ea typeface="楷体" panose="02010609060101010101" pitchFamily="49" charset="-122"/>
              </a:rPr>
              <a:t>since</a:t>
            </a:r>
            <a:r>
              <a:rPr lang="zh-CN" altLang="en-US" sz="5400" dirty="0">
                <a:solidFill>
                  <a:srgbClr val="2A5CAA"/>
                </a:solidFill>
                <a:latin typeface="Times New Roman" panose="02020603050405020304" pitchFamily="18" charset="0"/>
                <a:ea typeface="楷体" panose="02010609060101010101" pitchFamily="49" charset="-122"/>
              </a:rPr>
              <a:t>也可引导时间状语从句，但其意为“自</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以来”，不符合此处句意，故</a:t>
            </a:r>
            <a:r>
              <a:rPr lang="en-US" altLang="zh-CN" sz="5400" dirty="0">
                <a:solidFill>
                  <a:srgbClr val="2A5CAA"/>
                </a:solidFill>
                <a:latin typeface="Times New Roman" panose="02020603050405020304" pitchFamily="18" charset="0"/>
                <a:ea typeface="楷体" panose="02010609060101010101" pitchFamily="49" charset="-122"/>
              </a:rPr>
              <a:t>A</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三项均可排除。</a:t>
            </a:r>
            <a:r>
              <a:rPr lang="en-US" altLang="zh-CN" sz="5400" dirty="0">
                <a:solidFill>
                  <a:srgbClr val="2A5CAA"/>
                </a:solidFill>
                <a:latin typeface="Times New Roman" panose="02020603050405020304" pitchFamily="18" charset="0"/>
                <a:ea typeface="楷体" panose="02010609060101010101" pitchFamily="49" charset="-122"/>
              </a:rPr>
              <a:t>until</a:t>
            </a:r>
            <a:r>
              <a:rPr lang="zh-CN" altLang="en-US" sz="5400" dirty="0">
                <a:solidFill>
                  <a:srgbClr val="2A5CAA"/>
                </a:solidFill>
                <a:latin typeface="Times New Roman" panose="02020603050405020304" pitchFamily="18" charset="0"/>
                <a:ea typeface="楷体" panose="02010609060101010101" pitchFamily="49" charset="-122"/>
              </a:rPr>
              <a:t>引导时间状语从句，意为“直到</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为止”，符合此处语境。句意：若你无法理解某项事物，你可能会研究、学习或与他人探讨，直到弄清楚为止。</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1874014" y="4586968"/>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5"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406991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a:t>
            </a:r>
            <a:r>
              <a:rPr lang="en-US" altLang="zh-CN" sz="5400" dirty="0">
                <a:latin typeface="Times New Roman" panose="02020603050405020304" pitchFamily="18" charset="0"/>
                <a:ea typeface="楷体" panose="02010609060101010101" pitchFamily="49" charset="-122"/>
              </a:rPr>
              <a:t>Peter, please send us postcards </a:t>
            </a:r>
            <a:r>
              <a:rPr lang="en-US" altLang="zh-CN" sz="5400" dirty="0" smtClean="0">
                <a:latin typeface="Times New Roman" panose="02020603050405020304" pitchFamily="18" charset="0"/>
                <a:ea typeface="楷体" panose="02010609060101010101" pitchFamily="49" charset="-122"/>
              </a:rPr>
              <a:t>________we'll </a:t>
            </a:r>
            <a:r>
              <a:rPr lang="en-US" altLang="zh-CN" sz="5400" dirty="0">
                <a:latin typeface="Times New Roman" panose="02020603050405020304" pitchFamily="18" charset="0"/>
                <a:ea typeface="楷体" panose="02010609060101010101" pitchFamily="49" charset="-122"/>
              </a:rPr>
              <a:t>know where you have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visited</a:t>
            </a:r>
            <a:r>
              <a:rPr lang="en-US" altLang="zh-CN" sz="5400" dirty="0">
                <a:latin typeface="Times New Roman" panose="02020603050405020304" pitchFamily="18" charset="0"/>
                <a:ea typeface="楷体" panose="02010609060101010101" pitchFamily="49" charset="-122"/>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—No problem.</a:t>
            </a:r>
            <a:r>
              <a:rPr lang="zh-CN" altLang="en-US" sz="5400" dirty="0" smtClean="0">
                <a:latin typeface="Times New Roman" panose="02020603050405020304" pitchFamily="18" charset="0"/>
                <a:ea typeface="楷体" panose="02010609060101010101" pitchFamily="49" charset="-122"/>
              </a:rPr>
              <a:t>　</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but </a:t>
            </a:r>
            <a:r>
              <a:rPr lang="en-US" altLang="zh-CN" sz="5400" dirty="0">
                <a:latin typeface="Times New Roman" panose="02020603050405020304" pitchFamily="18" charset="0"/>
                <a:ea typeface="楷体" panose="02010609060101010101" pitchFamily="49" charset="-122"/>
              </a:rPr>
              <a:t>for </a:t>
            </a:r>
            <a:r>
              <a:rPr lang="en-US" altLang="zh-CN" sz="5400" dirty="0" smtClean="0">
                <a:latin typeface="Times New Roman" panose="02020603050405020304" pitchFamily="18" charset="0"/>
                <a:ea typeface="楷体" panose="02010609060101010101" pitchFamily="49" charset="-122"/>
              </a:rPr>
              <a:t>             B. otherwise         C. seeing </a:t>
            </a:r>
            <a:r>
              <a:rPr lang="en-US" altLang="zh-CN" sz="5400" dirty="0">
                <a:latin typeface="Times New Roman" panose="02020603050405020304" pitchFamily="18" charset="0"/>
                <a:ea typeface="楷体" panose="02010609060101010101" pitchFamily="49" charset="-122"/>
              </a:rPr>
              <a:t>that  </a:t>
            </a:r>
            <a:r>
              <a:rPr lang="en-US" altLang="zh-CN" sz="5400" dirty="0" smtClean="0">
                <a:latin typeface="Times New Roman" panose="02020603050405020304" pitchFamily="18" charset="0"/>
                <a:ea typeface="楷体" panose="02010609060101010101" pitchFamily="49" charset="-122"/>
              </a:rPr>
              <a:t> D. so </a:t>
            </a:r>
            <a:r>
              <a:rPr lang="en-US" altLang="zh-CN" sz="5400" dirty="0">
                <a:latin typeface="Times New Roman" panose="02020603050405020304" pitchFamily="18" charset="0"/>
                <a:ea typeface="楷体" panose="02010609060101010101" pitchFamily="49" charset="-122"/>
              </a:rPr>
              <a:t>that</a:t>
            </a:r>
            <a:r>
              <a:rPr lang="zh-CN" altLang="en-US" sz="5400" dirty="0">
                <a:latin typeface="Times New Roman" panose="02020603050405020304" pitchFamily="18" charset="0"/>
                <a:ea typeface="楷体" panose="02010609060101010101" pitchFamily="49" charset="-122"/>
              </a:rPr>
              <a:t>　</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613316"/>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由对话语境可知，对方是让彼得寄明信片，而空格后的部分指寄明信片的目的，所以空格处应是引导目的状语从句的连接词，</a:t>
            </a:r>
            <a:r>
              <a:rPr lang="en-US" altLang="zh-CN" sz="5400" dirty="0">
                <a:solidFill>
                  <a:srgbClr val="2A5CAA"/>
                </a:solidFill>
                <a:latin typeface="Times New Roman" panose="02020603050405020304" pitchFamily="18" charset="0"/>
                <a:ea typeface="楷体" panose="02010609060101010101" pitchFamily="49" charset="-122"/>
              </a:rPr>
              <a:t>so that</a:t>
            </a:r>
            <a:r>
              <a:rPr lang="zh-CN" altLang="en-US" sz="5400" dirty="0">
                <a:solidFill>
                  <a:srgbClr val="2A5CAA"/>
                </a:solidFill>
                <a:latin typeface="Times New Roman" panose="02020603050405020304" pitchFamily="18" charset="0"/>
                <a:ea typeface="楷体" panose="02010609060101010101" pitchFamily="49" charset="-122"/>
              </a:rPr>
              <a:t>意为“以便于”，符合语境，故选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彼得，请寄给我们一些明信片，这样我们就能知道你去哪里旅游了。</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没问题。</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6100650" y="5445983"/>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10"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347984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4. Located ________ the Belt meets the Road, Jiangsu will contribute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more to the Belt and Road construction.</a:t>
            </a:r>
            <a:r>
              <a:rPr lang="zh-CN" altLang="en-US" sz="5400" dirty="0" smtClean="0">
                <a:latin typeface="Times New Roman" panose="02020603050405020304" pitchFamily="18" charset="0"/>
                <a:ea typeface="楷体" panose="02010609060101010101" pitchFamily="49" charset="-122"/>
              </a:rPr>
              <a:t> </a:t>
            </a:r>
            <a:endParaRPr lang="en-US" altLang="zh-CN" sz="5400" b="1" spc="-100" dirty="0" smtClean="0">
              <a:solidFill>
                <a:srgbClr val="4472C4"/>
              </a:solidFill>
              <a:latin typeface="楷体" panose="02010609060101010101" pitchFamily="49" charset="-122"/>
              <a:ea typeface="楷体" panose="02010609060101010101" pitchFamily="49" charset="-122"/>
              <a:sym typeface="+mn-ea"/>
            </a:endParaRPr>
          </a:p>
          <a:p>
            <a:pPr algn="r" fontAlgn="auto">
              <a:lnSpc>
                <a:spcPct val="110000"/>
              </a:lnSpc>
            </a:pPr>
            <a:r>
              <a:rPr lang="zh-CN" altLang="en-US" sz="5400" b="1" spc="-100" dirty="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江苏卷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smtClean="0">
                <a:latin typeface="Times New Roman" panose="02020603050405020304" pitchFamily="18" charset="0"/>
                <a:ea typeface="楷体" panose="02010609060101010101" pitchFamily="49" charset="-122"/>
              </a:rPr>
              <a:t>    A. why                  B. when                C. which           D. where</a:t>
            </a:r>
            <a:r>
              <a:rPr lang="zh-CN" altLang="en-US" sz="5400" dirty="0">
                <a:latin typeface="Times New Roman" panose="02020603050405020304" pitchFamily="18" charset="0"/>
                <a:ea typeface="楷体" panose="02010609060101010101" pitchFamily="49" charset="-122"/>
              </a:rPr>
              <a:t>　</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613316"/>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分析句子可知，空格处所填词引导地点状语从句。“</a:t>
            </a:r>
            <a:r>
              <a:rPr lang="en-US" altLang="zh-CN" sz="5400" dirty="0">
                <a:solidFill>
                  <a:srgbClr val="2A5CAA"/>
                </a:solidFill>
                <a:latin typeface="Times New Roman" panose="02020603050405020304" pitchFamily="18" charset="0"/>
                <a:ea typeface="楷体" panose="02010609060101010101" pitchFamily="49" charset="-122"/>
              </a:rPr>
              <a:t>be located in</a:t>
            </a:r>
            <a:r>
              <a:rPr lang="zh-CN" altLang="en-US" sz="5400" dirty="0">
                <a:solidFill>
                  <a:srgbClr val="2A5CAA"/>
                </a:solidFill>
                <a:latin typeface="Times New Roman" panose="02020603050405020304" pitchFamily="18" charset="0"/>
                <a:ea typeface="楷体" panose="02010609060101010101" pitchFamily="49" charset="-122"/>
              </a:rPr>
              <a:t>＋地点名词”表示“位于</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坐落于某地”，</a:t>
            </a:r>
            <a:r>
              <a:rPr lang="en-US" altLang="zh-CN" sz="5400" dirty="0">
                <a:solidFill>
                  <a:srgbClr val="2A5CAA"/>
                </a:solidFill>
                <a:latin typeface="Times New Roman" panose="02020603050405020304" pitchFamily="18" charset="0"/>
                <a:ea typeface="楷体" panose="02010609060101010101" pitchFamily="49" charset="-122"/>
              </a:rPr>
              <a:t>where</a:t>
            </a:r>
            <a:r>
              <a:rPr lang="zh-CN" altLang="en-US" sz="5400" dirty="0">
                <a:solidFill>
                  <a:srgbClr val="2A5CAA"/>
                </a:solidFill>
                <a:latin typeface="Times New Roman" panose="02020603050405020304" pitchFamily="18" charset="0"/>
                <a:ea typeface="楷体" panose="02010609060101010101" pitchFamily="49" charset="-122"/>
              </a:rPr>
              <a:t>在此处相当于“介词＋</a:t>
            </a:r>
            <a:r>
              <a:rPr lang="en-US" altLang="zh-CN" sz="5400" dirty="0">
                <a:solidFill>
                  <a:srgbClr val="2A5CAA"/>
                </a:solidFill>
                <a:latin typeface="Times New Roman" panose="02020603050405020304" pitchFamily="18" charset="0"/>
                <a:ea typeface="楷体" panose="02010609060101010101" pitchFamily="49" charset="-122"/>
              </a:rPr>
              <a:t>which”</a:t>
            </a:r>
            <a:r>
              <a:rPr lang="zh-CN" altLang="en-US" sz="5400" dirty="0">
                <a:solidFill>
                  <a:srgbClr val="2A5CAA"/>
                </a:solidFill>
                <a:latin typeface="Times New Roman" panose="02020603050405020304" pitchFamily="18" charset="0"/>
                <a:ea typeface="楷体" panose="02010609060101010101" pitchFamily="49" charset="-122"/>
              </a:rPr>
              <a:t>，故选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项。句意：位于“一带一路”交汇处的江苏省将会对“一带一路”建设做出更大的贡献。</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6178470" y="4601416"/>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95017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________</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his idea was accepted by all the people at the meeting.</a:t>
            </a:r>
            <a:r>
              <a:rPr lang="zh-CN" altLang="en-US" sz="5400" dirty="0" smtClean="0">
                <a:latin typeface="Times New Roman" panose="02020603050405020304" pitchFamily="18" charset="0"/>
                <a:ea typeface="楷体" panose="02010609060101010101" pitchFamily="49" charset="-122"/>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smtClean="0">
              <a:solidFill>
                <a:srgbClr val="4472C4"/>
              </a:solidFill>
              <a:latin typeface="楷体" panose="02010609060101010101" pitchFamily="49" charset="-122"/>
              <a:ea typeface="楷体" panose="02010609060101010101" pitchFamily="49" charset="-122"/>
              <a:sym typeface="+mn-ea"/>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It </a:t>
            </a:r>
            <a:r>
              <a:rPr lang="en-US" altLang="zh-CN" sz="5400" dirty="0">
                <a:latin typeface="Times New Roman" panose="02020603050405020304" pitchFamily="18" charset="0"/>
                <a:ea typeface="楷体" panose="02010609060101010101" pitchFamily="49" charset="-122"/>
              </a:rPr>
              <a:t>might sound strange  </a:t>
            </a:r>
            <a:r>
              <a:rPr lang="en-US" altLang="zh-CN" sz="5400" dirty="0" smtClean="0">
                <a:latin typeface="Times New Roman" panose="02020603050405020304" pitchFamily="18" charset="0"/>
                <a:ea typeface="楷体" panose="02010609060101010101" pitchFamily="49" charset="-122"/>
              </a:rPr>
              <a:t>                 B. As </a:t>
            </a:r>
            <a:r>
              <a:rPr lang="en-US" altLang="zh-CN" sz="5400" dirty="0">
                <a:latin typeface="Times New Roman" panose="02020603050405020304" pitchFamily="18" charset="0"/>
                <a:ea typeface="楷体" panose="02010609060101010101" pitchFamily="49" charset="-122"/>
              </a:rPr>
              <a:t>it might sound strange</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C. As </a:t>
            </a:r>
            <a:r>
              <a:rPr lang="en-US" altLang="zh-CN" sz="5400" dirty="0">
                <a:latin typeface="Times New Roman" panose="02020603050405020304" pitchFamily="18" charset="0"/>
                <a:ea typeface="楷体" panose="02010609060101010101" pitchFamily="49" charset="-122"/>
              </a:rPr>
              <a:t>strange it might </a:t>
            </a:r>
            <a:r>
              <a:rPr lang="en-US" altLang="zh-CN" sz="5400" dirty="0" smtClean="0">
                <a:latin typeface="Times New Roman" panose="02020603050405020304" pitchFamily="18" charset="0"/>
                <a:ea typeface="楷体" panose="02010609060101010101" pitchFamily="49" charset="-122"/>
              </a:rPr>
              <a:t>sound              D. Strange </a:t>
            </a:r>
            <a:r>
              <a:rPr lang="en-US" altLang="zh-CN" sz="5400" dirty="0">
                <a:latin typeface="Times New Roman" panose="02020603050405020304" pitchFamily="18" charset="0"/>
                <a:ea typeface="楷体" panose="02010609060101010101" pitchFamily="49" charset="-122"/>
              </a:rPr>
              <a:t>as it might sound</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9" name="TextBox 4"/>
          <p:cNvSpPr txBox="1"/>
          <p:nvPr/>
        </p:nvSpPr>
        <p:spPr>
          <a:xfrm>
            <a:off x="2233930" y="6613316"/>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分析句子可知，此句为让步状语从句的倒装。</a:t>
            </a:r>
            <a:r>
              <a:rPr lang="en-US" altLang="zh-CN" sz="5400" dirty="0">
                <a:solidFill>
                  <a:srgbClr val="2A5CAA"/>
                </a:solidFill>
                <a:latin typeface="Times New Roman" panose="02020603050405020304" pitchFamily="18" charset="0"/>
                <a:ea typeface="楷体" panose="02010609060101010101" pitchFamily="49" charset="-122"/>
              </a:rPr>
              <a:t>as</a:t>
            </a:r>
            <a:r>
              <a:rPr lang="zh-CN" altLang="en-US" sz="5400" dirty="0">
                <a:solidFill>
                  <a:srgbClr val="2A5CAA"/>
                </a:solidFill>
                <a:latin typeface="Times New Roman" panose="02020603050405020304" pitchFamily="18" charset="0"/>
                <a:ea typeface="楷体" panose="02010609060101010101" pitchFamily="49" charset="-122"/>
              </a:rPr>
              <a:t>引导让步状语从句时，从句需用倒装语序，通常将形容词、名词等置于</a:t>
            </a:r>
            <a:r>
              <a:rPr lang="en-US" altLang="zh-CN" sz="5400" dirty="0">
                <a:solidFill>
                  <a:srgbClr val="2A5CAA"/>
                </a:solidFill>
                <a:latin typeface="Times New Roman" panose="02020603050405020304" pitchFamily="18" charset="0"/>
                <a:ea typeface="楷体" panose="02010609060101010101" pitchFamily="49" charset="-122"/>
              </a:rPr>
              <a:t>as</a:t>
            </a:r>
            <a:r>
              <a:rPr lang="zh-CN" altLang="en-US" sz="5400" dirty="0">
                <a:solidFill>
                  <a:srgbClr val="2A5CAA"/>
                </a:solidFill>
                <a:latin typeface="Times New Roman" panose="02020603050405020304" pitchFamily="18" charset="0"/>
                <a:ea typeface="楷体" panose="02010609060101010101" pitchFamily="49" charset="-122"/>
              </a:rPr>
              <a:t>之前，故选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项。句意：尽管听起来很奇怪，但他的想法在会议上被所有人接受了。</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1764559" y="4562506"/>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253904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6. __________ </a:t>
            </a:r>
            <a:r>
              <a:rPr lang="en-US" altLang="zh-CN" sz="5400" dirty="0">
                <a:latin typeface="Times New Roman" panose="02020603050405020304" pitchFamily="18" charset="0"/>
                <a:ea typeface="楷体" panose="02010609060101010101" pitchFamily="49" charset="-122"/>
              </a:rPr>
              <a:t>we don't stop climate change, many animals and plants in the world will be gone</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zh-CN" altLang="en-US" sz="5400" b="1" spc="-100" dirty="0" smtClean="0">
                <a:solidFill>
                  <a:srgbClr val="4472C4"/>
                </a:solidFill>
                <a:latin typeface="楷体" panose="02010609060101010101" pitchFamily="49" charset="-122"/>
                <a:ea typeface="楷体" panose="02010609060101010101" pitchFamily="49" charset="-122"/>
                <a:sym typeface="+mn-ea"/>
              </a:rPr>
              <a:t>　</a:t>
            </a:r>
            <a:endParaRPr lang="en-US" altLang="zh-CN" sz="5400" b="1" spc="-100" dirty="0" smtClean="0">
              <a:solidFill>
                <a:srgbClr val="4472C4"/>
              </a:solidFill>
              <a:latin typeface="楷体" panose="02010609060101010101" pitchFamily="49" charset="-122"/>
              <a:ea typeface="楷体" panose="02010609060101010101" pitchFamily="49" charset="-122"/>
              <a:sym typeface="+mn-ea"/>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Although </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While               C. If </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D. Until</a:t>
            </a:r>
            <a:endParaRPr lang="en-US" altLang="zh-CN" sz="5400" dirty="0">
              <a:latin typeface="Times New Roman" panose="02020603050405020304" pitchFamily="18" charset="0"/>
              <a:ea typeface="楷体" panose="02010609060101010101" pitchFamily="49" charset="-122"/>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6613316"/>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分析句子结构和句意可知，前半句“我们不阻止气候变化”是后半句“世界上的许多动植物会消失”的条件，应用</a:t>
            </a:r>
            <a:r>
              <a:rPr lang="en-US" altLang="zh-CN" sz="5400" dirty="0">
                <a:solidFill>
                  <a:srgbClr val="2A5CAA"/>
                </a:solidFill>
                <a:latin typeface="Times New Roman" panose="02020603050405020304" pitchFamily="18" charset="0"/>
                <a:ea typeface="楷体" panose="02010609060101010101" pitchFamily="49" charset="-122"/>
              </a:rPr>
              <a:t>if </a:t>
            </a:r>
            <a:r>
              <a:rPr lang="zh-CN" altLang="en-US" sz="5400" dirty="0">
                <a:solidFill>
                  <a:srgbClr val="2A5CAA"/>
                </a:solidFill>
                <a:latin typeface="Times New Roman" panose="02020603050405020304" pitchFamily="18" charset="0"/>
                <a:ea typeface="楷体" panose="02010609060101010101" pitchFamily="49" charset="-122"/>
              </a:rPr>
              <a:t>来引导条件状语从句，故选</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项。句意：如果我们不阻止气候变化，世界上的许多动植物就会消失。</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1874014" y="4640326"/>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360151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7. You </a:t>
            </a:r>
            <a:r>
              <a:rPr lang="en-US" altLang="zh-CN" sz="5400" dirty="0">
                <a:latin typeface="Times New Roman" panose="02020603050405020304" pitchFamily="18" charset="0"/>
                <a:ea typeface="楷体" panose="02010609060101010101" pitchFamily="49" charset="-122"/>
              </a:rPr>
              <a:t>won't find paper cutting difficult ________ you keep practicing it. </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北京卷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smtClean="0">
                <a:latin typeface="Times New Roman" panose="02020603050405020304" pitchFamily="18" charset="0"/>
                <a:ea typeface="楷体" panose="02010609060101010101" pitchFamily="49" charset="-122"/>
              </a:rPr>
              <a:t>   A. even </a:t>
            </a:r>
            <a:r>
              <a:rPr lang="en-US" altLang="zh-CN" sz="5400" dirty="0">
                <a:latin typeface="Times New Roman" panose="02020603050405020304" pitchFamily="18" charset="0"/>
                <a:ea typeface="楷体" panose="02010609060101010101" pitchFamily="49" charset="-122"/>
              </a:rPr>
              <a:t>though</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as </a:t>
            </a:r>
            <a:r>
              <a:rPr lang="en-US" altLang="zh-CN" sz="5400" dirty="0">
                <a:latin typeface="Times New Roman" panose="02020603050405020304" pitchFamily="18" charset="0"/>
                <a:ea typeface="楷体" panose="02010609060101010101" pitchFamily="49" charset="-122"/>
              </a:rPr>
              <a:t>long as  </a:t>
            </a:r>
            <a:r>
              <a:rPr lang="en-US" altLang="zh-CN" sz="5400" dirty="0" smtClean="0">
                <a:latin typeface="Times New Roman" panose="02020603050405020304" pitchFamily="18" charset="0"/>
                <a:ea typeface="楷体" panose="02010609060101010101" pitchFamily="49" charset="-122"/>
              </a:rPr>
              <a:t>       C. as </a:t>
            </a:r>
            <a:r>
              <a:rPr lang="en-US" altLang="zh-CN" sz="5400" dirty="0">
                <a:latin typeface="Times New Roman" panose="02020603050405020304" pitchFamily="18" charset="0"/>
                <a:ea typeface="楷体" panose="02010609060101010101" pitchFamily="49" charset="-122"/>
              </a:rPr>
              <a:t>if  </a:t>
            </a:r>
            <a:r>
              <a:rPr lang="en-US" altLang="zh-CN" sz="5400" dirty="0" smtClean="0">
                <a:latin typeface="Times New Roman" panose="02020603050405020304" pitchFamily="18" charset="0"/>
                <a:ea typeface="楷体" panose="02010609060101010101" pitchFamily="49" charset="-122"/>
              </a:rPr>
              <a:t>            D. ever </a:t>
            </a:r>
            <a:r>
              <a:rPr lang="en-US" altLang="zh-CN" sz="5400" dirty="0">
                <a:latin typeface="Times New Roman" panose="02020603050405020304" pitchFamily="18" charset="0"/>
                <a:ea typeface="楷体" panose="02010609060101010101" pitchFamily="49" charset="-122"/>
              </a:rPr>
              <a:t>since</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6491008"/>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前一个分句意为“你不会觉得剪纸很难”，后一个分句意为“你不断地练习”。由此判断前后两个分句为条件关系。句意：只要你不断地练习，你就不会觉得剪纸很难。选项中，</a:t>
            </a:r>
            <a:r>
              <a:rPr lang="en-US" altLang="zh-CN" sz="5400" dirty="0">
                <a:solidFill>
                  <a:srgbClr val="2A5CAA"/>
                </a:solidFill>
                <a:latin typeface="Times New Roman" panose="02020603050405020304" pitchFamily="18" charset="0"/>
                <a:ea typeface="楷体" panose="02010609060101010101" pitchFamily="49" charset="-122"/>
              </a:rPr>
              <a:t>even though</a:t>
            </a:r>
            <a:r>
              <a:rPr lang="zh-CN" altLang="en-US" sz="5400" dirty="0">
                <a:solidFill>
                  <a:srgbClr val="2A5CAA"/>
                </a:solidFill>
                <a:latin typeface="Times New Roman" panose="02020603050405020304" pitchFamily="18" charset="0"/>
                <a:ea typeface="楷体" panose="02010609060101010101" pitchFamily="49" charset="-122"/>
              </a:rPr>
              <a:t>意为“虽然，即使”，</a:t>
            </a:r>
            <a:r>
              <a:rPr lang="en-US" altLang="zh-CN" sz="5400" dirty="0">
                <a:solidFill>
                  <a:srgbClr val="2A5CAA"/>
                </a:solidFill>
                <a:latin typeface="Times New Roman" panose="02020603050405020304" pitchFamily="18" charset="0"/>
                <a:ea typeface="楷体" panose="02010609060101010101" pitchFamily="49" charset="-122"/>
              </a:rPr>
              <a:t>as if</a:t>
            </a:r>
            <a:r>
              <a:rPr lang="zh-CN" altLang="en-US" sz="5400" dirty="0">
                <a:solidFill>
                  <a:srgbClr val="2A5CAA"/>
                </a:solidFill>
                <a:latin typeface="Times New Roman" panose="02020603050405020304" pitchFamily="18" charset="0"/>
                <a:ea typeface="楷体" panose="02010609060101010101" pitchFamily="49" charset="-122"/>
              </a:rPr>
              <a:t>意为“仿佛，好像”，</a:t>
            </a:r>
            <a:r>
              <a:rPr lang="en-US" altLang="zh-CN" sz="5400" dirty="0">
                <a:solidFill>
                  <a:srgbClr val="2A5CAA"/>
                </a:solidFill>
                <a:latin typeface="Times New Roman" panose="02020603050405020304" pitchFamily="18" charset="0"/>
                <a:ea typeface="楷体" panose="02010609060101010101" pitchFamily="49" charset="-122"/>
              </a:rPr>
              <a:t>ever since</a:t>
            </a:r>
            <a:r>
              <a:rPr lang="zh-CN" altLang="en-US" sz="5400" dirty="0">
                <a:solidFill>
                  <a:srgbClr val="2A5CAA"/>
                </a:solidFill>
                <a:latin typeface="Times New Roman" panose="02020603050405020304" pitchFamily="18" charset="0"/>
                <a:ea typeface="楷体" panose="02010609060101010101" pitchFamily="49" charset="-122"/>
              </a:rPr>
              <a:t>意为“迄今；从那时起</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一直</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，均不符合此处句意。</a:t>
            </a:r>
            <a:r>
              <a:rPr lang="en-US" altLang="zh-CN" sz="5400" dirty="0">
                <a:solidFill>
                  <a:srgbClr val="2A5CAA"/>
                </a:solidFill>
                <a:latin typeface="Times New Roman" panose="02020603050405020304" pitchFamily="18" charset="0"/>
                <a:ea typeface="楷体" panose="02010609060101010101" pitchFamily="49" charset="-122"/>
              </a:rPr>
              <a:t>as long as</a:t>
            </a:r>
            <a:r>
              <a:rPr lang="zh-CN" altLang="en-US" sz="5400" dirty="0">
                <a:solidFill>
                  <a:srgbClr val="2A5CAA"/>
                </a:solidFill>
                <a:latin typeface="Times New Roman" panose="02020603050405020304" pitchFamily="18" charset="0"/>
                <a:ea typeface="楷体" panose="02010609060101010101" pitchFamily="49" charset="-122"/>
              </a:rPr>
              <a:t>意为“只要”，符合语境，故选</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项。</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6695650" y="3724163"/>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256022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8. Let's </a:t>
            </a:r>
            <a:r>
              <a:rPr lang="en-US" altLang="zh-CN" sz="5400" dirty="0">
                <a:latin typeface="Times New Roman" panose="02020603050405020304" pitchFamily="18" charset="0"/>
                <a:ea typeface="楷体" panose="02010609060101010101" pitchFamily="49" charset="-122"/>
              </a:rPr>
              <a:t>not pick these peaches until this weekend __________ they get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sweet </a:t>
            </a:r>
            <a:r>
              <a:rPr lang="en-US" altLang="zh-CN" sz="5400" dirty="0">
                <a:latin typeface="Times New Roman" panose="02020603050405020304" pitchFamily="18" charset="0"/>
                <a:ea typeface="楷体" panose="02010609060101010101" pitchFamily="49" charset="-122"/>
              </a:rPr>
              <a:t>enough to be eaten</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天津卷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ever </a:t>
            </a:r>
            <a:r>
              <a:rPr lang="en-US" altLang="zh-CN" sz="5400" dirty="0">
                <a:latin typeface="Times New Roman" panose="02020603050405020304" pitchFamily="18" charset="0"/>
                <a:ea typeface="楷体" panose="02010609060101010101" pitchFamily="49" charset="-122"/>
              </a:rPr>
              <a:t>since </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as </a:t>
            </a:r>
            <a:r>
              <a:rPr lang="en-US" altLang="zh-CN" sz="5400" dirty="0">
                <a:latin typeface="Times New Roman" panose="02020603050405020304" pitchFamily="18" charset="0"/>
                <a:ea typeface="楷体" panose="02010609060101010101" pitchFamily="49" charset="-122"/>
              </a:rPr>
              <a:t>if  </a:t>
            </a:r>
            <a:r>
              <a:rPr lang="en-US" altLang="zh-CN" sz="5400" dirty="0" smtClean="0">
                <a:latin typeface="Times New Roman" panose="02020603050405020304" pitchFamily="18" charset="0"/>
                <a:ea typeface="楷体" panose="02010609060101010101" pitchFamily="49" charset="-122"/>
              </a:rPr>
              <a:t>           C. even though     D. so </a:t>
            </a:r>
            <a:r>
              <a:rPr lang="en-US" altLang="zh-CN" sz="5400" dirty="0">
                <a:latin typeface="Times New Roman" panose="02020603050405020304" pitchFamily="18" charset="0"/>
                <a:ea typeface="楷体" panose="02010609060101010101" pitchFamily="49" charset="-122"/>
              </a:rPr>
              <a:t>that</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分析句子结构并结合句意可知，空格所在句为目的状语从句。</a:t>
            </a:r>
            <a:r>
              <a:rPr lang="en-US" altLang="zh-CN" sz="5400" dirty="0">
                <a:solidFill>
                  <a:srgbClr val="2A5CAA"/>
                </a:solidFill>
                <a:latin typeface="Times New Roman" panose="02020603050405020304" pitchFamily="18" charset="0"/>
                <a:ea typeface="楷体" panose="02010609060101010101" pitchFamily="49" charset="-122"/>
              </a:rPr>
              <a:t>ever since</a:t>
            </a:r>
            <a:r>
              <a:rPr lang="zh-CN" altLang="en-US" sz="5400" dirty="0">
                <a:solidFill>
                  <a:srgbClr val="2A5CAA"/>
                </a:solidFill>
                <a:latin typeface="Times New Roman" panose="02020603050405020304" pitchFamily="18" charset="0"/>
                <a:ea typeface="楷体" panose="02010609060101010101" pitchFamily="49" charset="-122"/>
              </a:rPr>
              <a:t>意为“自从，自</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以后”；</a:t>
            </a:r>
            <a:r>
              <a:rPr lang="en-US" altLang="zh-CN" sz="5400" dirty="0">
                <a:solidFill>
                  <a:srgbClr val="2A5CAA"/>
                </a:solidFill>
                <a:latin typeface="Times New Roman" panose="02020603050405020304" pitchFamily="18" charset="0"/>
                <a:ea typeface="楷体" panose="02010609060101010101" pitchFamily="49" charset="-122"/>
              </a:rPr>
              <a:t>as if </a:t>
            </a:r>
            <a:r>
              <a:rPr lang="zh-CN" altLang="en-US" sz="5400" dirty="0">
                <a:solidFill>
                  <a:srgbClr val="2A5CAA"/>
                </a:solidFill>
                <a:latin typeface="Times New Roman" panose="02020603050405020304" pitchFamily="18" charset="0"/>
                <a:ea typeface="楷体" panose="02010609060101010101" pitchFamily="49" charset="-122"/>
              </a:rPr>
              <a:t>意为“好像”；</a:t>
            </a:r>
            <a:r>
              <a:rPr lang="en-US" altLang="zh-CN" sz="5400" dirty="0">
                <a:solidFill>
                  <a:srgbClr val="2A5CAA"/>
                </a:solidFill>
                <a:latin typeface="Times New Roman" panose="02020603050405020304" pitchFamily="18" charset="0"/>
                <a:ea typeface="楷体" panose="02010609060101010101" pitchFamily="49" charset="-122"/>
              </a:rPr>
              <a:t>even though</a:t>
            </a:r>
            <a:r>
              <a:rPr lang="zh-CN" altLang="en-US" sz="5400" dirty="0">
                <a:solidFill>
                  <a:srgbClr val="2A5CAA"/>
                </a:solidFill>
                <a:latin typeface="Times New Roman" panose="02020603050405020304" pitchFamily="18" charset="0"/>
                <a:ea typeface="楷体" panose="02010609060101010101" pitchFamily="49" charset="-122"/>
              </a:rPr>
              <a:t>意为“即使；虽然”，以上均不符合句意；</a:t>
            </a:r>
            <a:r>
              <a:rPr lang="en-US" altLang="zh-CN" sz="5400" dirty="0">
                <a:solidFill>
                  <a:srgbClr val="2A5CAA"/>
                </a:solidFill>
                <a:latin typeface="Times New Roman" panose="02020603050405020304" pitchFamily="18" charset="0"/>
                <a:ea typeface="楷体" panose="02010609060101010101" pitchFamily="49" charset="-122"/>
              </a:rPr>
              <a:t>so that</a:t>
            </a:r>
            <a:r>
              <a:rPr lang="zh-CN" altLang="en-US" sz="5400" dirty="0">
                <a:solidFill>
                  <a:srgbClr val="2A5CAA"/>
                </a:solidFill>
                <a:latin typeface="Times New Roman" panose="02020603050405020304" pitchFamily="18" charset="0"/>
                <a:ea typeface="楷体" panose="02010609060101010101" pitchFamily="49" charset="-122"/>
              </a:rPr>
              <a:t>意为“以便；结果”，符合句意，故选</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项。句意：我们到周末再摘这些桃子，以便它们吃起来足够甜。</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6055650" y="4640326"/>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346595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9. __________ </a:t>
            </a:r>
            <a:r>
              <a:rPr lang="en-US" altLang="zh-CN" sz="5400" dirty="0">
                <a:latin typeface="Times New Roman" panose="02020603050405020304" pitchFamily="18" charset="0"/>
                <a:ea typeface="楷体" panose="02010609060101010101" pitchFamily="49" charset="-122"/>
              </a:rPr>
              <a:t>you can sleep well, you will lose the ability to focus, plan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and </a:t>
            </a:r>
            <a:r>
              <a:rPr lang="en-US" altLang="zh-CN" sz="5400" dirty="0">
                <a:latin typeface="Times New Roman" panose="02020603050405020304" pitchFamily="18" charset="0"/>
                <a:ea typeface="楷体" panose="02010609060101010101" pitchFamily="49" charset="-122"/>
              </a:rPr>
              <a:t>stay motivated after one or two nights</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江苏卷</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Once</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zh-CN" altLang="en-US"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B. Unless              C. If</a:t>
            </a:r>
            <a:r>
              <a:rPr lang="zh-CN" altLang="en-US" sz="5400" dirty="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D. When</a:t>
            </a:r>
            <a:endParaRPr lang="en-US" altLang="zh-CN" sz="5400" dirty="0">
              <a:latin typeface="Times New Roman" panose="02020603050405020304" pitchFamily="18" charset="0"/>
              <a:ea typeface="楷体" panose="02010609060101010101" pitchFamily="49" charset="-122"/>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分析选项，</a:t>
            </a:r>
            <a:r>
              <a:rPr lang="en-US" altLang="zh-CN" sz="5400" dirty="0">
                <a:solidFill>
                  <a:srgbClr val="2A5CAA"/>
                </a:solidFill>
                <a:latin typeface="Times New Roman" panose="02020603050405020304" pitchFamily="18" charset="0"/>
                <a:ea typeface="楷体" panose="02010609060101010101" pitchFamily="49" charset="-122"/>
              </a:rPr>
              <a:t>once</a:t>
            </a:r>
            <a:r>
              <a:rPr lang="zh-CN" altLang="en-US" sz="5400" dirty="0">
                <a:solidFill>
                  <a:srgbClr val="2A5CAA"/>
                </a:solidFill>
                <a:latin typeface="Times New Roman" panose="02020603050405020304" pitchFamily="18" charset="0"/>
                <a:ea typeface="楷体" panose="02010609060101010101" pitchFamily="49" charset="-122"/>
              </a:rPr>
              <a:t>意为“一旦”；</a:t>
            </a:r>
            <a:r>
              <a:rPr lang="en-US" altLang="zh-CN" sz="5400" dirty="0">
                <a:solidFill>
                  <a:srgbClr val="2A5CAA"/>
                </a:solidFill>
                <a:latin typeface="Times New Roman" panose="02020603050405020304" pitchFamily="18" charset="0"/>
                <a:ea typeface="楷体" panose="02010609060101010101" pitchFamily="49" charset="-122"/>
              </a:rPr>
              <a:t>unless</a:t>
            </a:r>
            <a:r>
              <a:rPr lang="zh-CN" altLang="en-US" sz="5400" dirty="0">
                <a:solidFill>
                  <a:srgbClr val="2A5CAA"/>
                </a:solidFill>
                <a:latin typeface="Times New Roman" panose="02020603050405020304" pitchFamily="18" charset="0"/>
                <a:ea typeface="楷体" panose="02010609060101010101" pitchFamily="49" charset="-122"/>
              </a:rPr>
              <a:t>意为“除非；如果不”；</a:t>
            </a:r>
            <a:r>
              <a:rPr lang="en-US" altLang="zh-CN" sz="5400" dirty="0">
                <a:solidFill>
                  <a:srgbClr val="2A5CAA"/>
                </a:solidFill>
                <a:latin typeface="Times New Roman" panose="02020603050405020304" pitchFamily="18" charset="0"/>
                <a:ea typeface="楷体" panose="02010609060101010101" pitchFamily="49" charset="-122"/>
              </a:rPr>
              <a:t>if</a:t>
            </a:r>
            <a:r>
              <a:rPr lang="zh-CN" altLang="en-US" sz="5400" dirty="0">
                <a:solidFill>
                  <a:srgbClr val="2A5CAA"/>
                </a:solidFill>
                <a:latin typeface="Times New Roman" panose="02020603050405020304" pitchFamily="18" charset="0"/>
                <a:ea typeface="楷体" panose="02010609060101010101" pitchFamily="49" charset="-122"/>
              </a:rPr>
              <a:t>意为“如果”；</a:t>
            </a:r>
            <a:r>
              <a:rPr lang="en-US" altLang="zh-CN" sz="5400" dirty="0">
                <a:solidFill>
                  <a:srgbClr val="2A5CAA"/>
                </a:solidFill>
                <a:latin typeface="Times New Roman" panose="02020603050405020304" pitchFamily="18" charset="0"/>
                <a:ea typeface="楷体" panose="02010609060101010101" pitchFamily="49" charset="-122"/>
              </a:rPr>
              <a:t>when</a:t>
            </a:r>
            <a:r>
              <a:rPr lang="zh-CN" altLang="en-US" sz="5400" dirty="0">
                <a:solidFill>
                  <a:srgbClr val="2A5CAA"/>
                </a:solidFill>
                <a:latin typeface="Times New Roman" panose="02020603050405020304" pitchFamily="18" charset="0"/>
                <a:ea typeface="楷体" panose="02010609060101010101" pitchFamily="49" charset="-122"/>
              </a:rPr>
              <a:t>意为“当</a:t>
            </a:r>
            <a:r>
              <a:rPr lang="en-US" altLang="zh-CN" sz="5400" dirty="0">
                <a:solidFill>
                  <a:srgbClr val="2A5CAA"/>
                </a:solidFill>
                <a:latin typeface="Times New Roman" panose="02020603050405020304" pitchFamily="18" charset="0"/>
                <a:ea typeface="楷体" panose="02010609060101010101" pitchFamily="49" charset="-122"/>
              </a:rPr>
              <a:t>……</a:t>
            </a:r>
            <a:r>
              <a:rPr lang="zh-CN" altLang="en-US" sz="5400" dirty="0">
                <a:solidFill>
                  <a:srgbClr val="2A5CAA"/>
                </a:solidFill>
                <a:latin typeface="Times New Roman" panose="02020603050405020304" pitchFamily="18" charset="0"/>
                <a:ea typeface="楷体" panose="02010609060101010101" pitchFamily="49" charset="-122"/>
              </a:rPr>
              <a:t>时候”。根据句意可知，</a:t>
            </a:r>
            <a:r>
              <a:rPr lang="en-US" altLang="zh-CN" sz="5400" dirty="0">
                <a:solidFill>
                  <a:srgbClr val="2A5CAA"/>
                </a:solidFill>
                <a:latin typeface="Times New Roman" panose="02020603050405020304" pitchFamily="18" charset="0"/>
                <a:ea typeface="楷体" panose="02010609060101010101" pitchFamily="49" charset="-122"/>
              </a:rPr>
              <a:t>unless</a:t>
            </a:r>
            <a:r>
              <a:rPr lang="zh-CN" altLang="en-US" sz="5400" dirty="0">
                <a:solidFill>
                  <a:srgbClr val="2A5CAA"/>
                </a:solidFill>
                <a:latin typeface="Times New Roman" panose="02020603050405020304" pitchFamily="18" charset="0"/>
                <a:ea typeface="楷体" panose="02010609060101010101" pitchFamily="49" charset="-122"/>
              </a:rPr>
              <a:t>符合语境，即“除非你睡得好”，故选</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项。句意：除非你睡得好，否则一两个晚上后，你会失去专注、计划和保持积极性的能力。</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6728470" y="4562506"/>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279138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10. You </a:t>
            </a:r>
            <a:r>
              <a:rPr lang="en-US" altLang="zh-CN" sz="5400" dirty="0">
                <a:latin typeface="Times New Roman" panose="02020603050405020304" pitchFamily="18" charset="0"/>
                <a:ea typeface="楷体" panose="02010609060101010101" pitchFamily="49" charset="-122"/>
              </a:rPr>
              <a:t>should operate the machine ________ the worker has shown you</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fontAlgn="auto">
              <a:lnSpc>
                <a:spcPct val="110000"/>
              </a:lnSpc>
            </a:pPr>
            <a:r>
              <a:rPr lang="en-US" altLang="zh-CN" sz="5400" dirty="0" smtClean="0">
                <a:latin typeface="Times New Roman" panose="02020603050405020304" pitchFamily="18" charset="0"/>
                <a:ea typeface="楷体" panose="02010609060101010101" pitchFamily="49" charset="-122"/>
              </a:rPr>
              <a:t>   A. like                    B. although          C. as                  D. who</a:t>
            </a:r>
            <a:endParaRPr lang="en-US" altLang="zh-CN" sz="5400" dirty="0">
              <a:latin typeface="Times New Roman" panose="02020603050405020304" pitchFamily="18" charset="0"/>
              <a:ea typeface="楷体" panose="02010609060101010101" pitchFamily="49" charset="-122"/>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en-US" altLang="zh-CN" sz="5400" dirty="0">
                <a:solidFill>
                  <a:srgbClr val="2A5CAA"/>
                </a:solidFill>
                <a:latin typeface="Times New Roman" panose="02020603050405020304" pitchFamily="18" charset="0"/>
                <a:ea typeface="楷体" panose="02010609060101010101" pitchFamily="49" charset="-122"/>
              </a:rPr>
              <a:t>like</a:t>
            </a:r>
            <a:r>
              <a:rPr lang="zh-CN" altLang="en-US" sz="5400" dirty="0">
                <a:solidFill>
                  <a:srgbClr val="2A5CAA"/>
                </a:solidFill>
                <a:latin typeface="Times New Roman" panose="02020603050405020304" pitchFamily="18" charset="0"/>
                <a:ea typeface="楷体" panose="02010609060101010101" pitchFamily="49" charset="-122"/>
              </a:rPr>
              <a:t>不能用于连接句子，因此可将</a:t>
            </a:r>
            <a:r>
              <a:rPr lang="en-US" altLang="zh-CN" sz="5400" dirty="0">
                <a:solidFill>
                  <a:srgbClr val="2A5CAA"/>
                </a:solidFill>
                <a:latin typeface="Times New Roman" panose="02020603050405020304" pitchFamily="18" charset="0"/>
                <a:ea typeface="楷体" panose="02010609060101010101" pitchFamily="49" charset="-122"/>
              </a:rPr>
              <a:t>A</a:t>
            </a:r>
            <a:r>
              <a:rPr lang="zh-CN" altLang="en-US" sz="5400" dirty="0">
                <a:solidFill>
                  <a:srgbClr val="2A5CAA"/>
                </a:solidFill>
                <a:latin typeface="Times New Roman" panose="02020603050405020304" pitchFamily="18" charset="0"/>
                <a:ea typeface="楷体" panose="02010609060101010101" pitchFamily="49" charset="-122"/>
              </a:rPr>
              <a:t>项首先排除。</a:t>
            </a:r>
            <a:r>
              <a:rPr lang="en-US" altLang="zh-CN" sz="5400" dirty="0">
                <a:solidFill>
                  <a:srgbClr val="2A5CAA"/>
                </a:solidFill>
                <a:latin typeface="Times New Roman" panose="02020603050405020304" pitchFamily="18" charset="0"/>
                <a:ea typeface="楷体" panose="02010609060101010101" pitchFamily="49" charset="-122"/>
              </a:rPr>
              <a:t>although“</a:t>
            </a:r>
            <a:r>
              <a:rPr lang="zh-CN" altLang="en-US" sz="5400" dirty="0">
                <a:solidFill>
                  <a:srgbClr val="2A5CAA"/>
                </a:solidFill>
                <a:latin typeface="Times New Roman" panose="02020603050405020304" pitchFamily="18" charset="0"/>
                <a:ea typeface="楷体" panose="02010609060101010101" pitchFamily="49" charset="-122"/>
              </a:rPr>
              <a:t>尽管”引导让步状语从句；</a:t>
            </a:r>
            <a:r>
              <a:rPr lang="en-US" altLang="zh-CN" sz="5400" dirty="0">
                <a:solidFill>
                  <a:srgbClr val="2A5CAA"/>
                </a:solidFill>
                <a:latin typeface="Times New Roman" panose="02020603050405020304" pitchFamily="18" charset="0"/>
                <a:ea typeface="楷体" panose="02010609060101010101" pitchFamily="49" charset="-122"/>
              </a:rPr>
              <a:t>who</a:t>
            </a:r>
            <a:r>
              <a:rPr lang="zh-CN" altLang="en-US" sz="5400" dirty="0">
                <a:solidFill>
                  <a:srgbClr val="2A5CAA"/>
                </a:solidFill>
                <a:latin typeface="Times New Roman" panose="02020603050405020304" pitchFamily="18" charset="0"/>
                <a:ea typeface="楷体" panose="02010609060101010101" pitchFamily="49" charset="-122"/>
              </a:rPr>
              <a:t>作关系代词时，先行词应为人，</a:t>
            </a:r>
            <a:r>
              <a:rPr lang="en-US" altLang="zh-CN" sz="5400" dirty="0">
                <a:solidFill>
                  <a:srgbClr val="2A5CAA"/>
                </a:solidFill>
                <a:latin typeface="Times New Roman" panose="02020603050405020304" pitchFamily="18" charset="0"/>
                <a:ea typeface="楷体" panose="02010609060101010101" pitchFamily="49" charset="-122"/>
              </a:rPr>
              <a:t>B</a:t>
            </a:r>
            <a:r>
              <a:rPr lang="zh-CN" altLang="en-US" sz="5400" dirty="0">
                <a:solidFill>
                  <a:srgbClr val="2A5CAA"/>
                </a:solidFill>
                <a:latin typeface="Times New Roman" panose="02020603050405020304" pitchFamily="18" charset="0"/>
                <a:ea typeface="楷体" panose="02010609060101010101" pitchFamily="49" charset="-122"/>
              </a:rPr>
              <a:t>、</a:t>
            </a:r>
            <a:r>
              <a:rPr lang="en-US" altLang="zh-CN" sz="5400" dirty="0">
                <a:solidFill>
                  <a:srgbClr val="2A5CAA"/>
                </a:solidFill>
                <a:latin typeface="Times New Roman" panose="02020603050405020304" pitchFamily="18" charset="0"/>
                <a:ea typeface="楷体" panose="02010609060101010101" pitchFamily="49" charset="-122"/>
              </a:rPr>
              <a:t>D</a:t>
            </a:r>
            <a:r>
              <a:rPr lang="zh-CN" altLang="en-US" sz="5400" dirty="0">
                <a:solidFill>
                  <a:srgbClr val="2A5CAA"/>
                </a:solidFill>
                <a:latin typeface="Times New Roman" panose="02020603050405020304" pitchFamily="18" charset="0"/>
                <a:ea typeface="楷体" panose="02010609060101010101" pitchFamily="49" charset="-122"/>
              </a:rPr>
              <a:t>均不符合题意。</a:t>
            </a:r>
            <a:r>
              <a:rPr lang="en-US" altLang="zh-CN" sz="5400" dirty="0">
                <a:solidFill>
                  <a:srgbClr val="2A5CAA"/>
                </a:solidFill>
                <a:latin typeface="Times New Roman" panose="02020603050405020304" pitchFamily="18" charset="0"/>
                <a:ea typeface="楷体" panose="02010609060101010101" pitchFamily="49" charset="-122"/>
              </a:rPr>
              <a:t>as</a:t>
            </a:r>
            <a:r>
              <a:rPr lang="zh-CN" altLang="en-US" sz="5400" dirty="0">
                <a:solidFill>
                  <a:srgbClr val="2A5CAA"/>
                </a:solidFill>
                <a:latin typeface="Times New Roman" panose="02020603050405020304" pitchFamily="18" charset="0"/>
                <a:ea typeface="楷体" panose="02010609060101010101" pitchFamily="49" charset="-122"/>
              </a:rPr>
              <a:t>在此处作方式状语从句的连接词，意为“正如；按照”，符合此处表达，故选</a:t>
            </a:r>
            <a:r>
              <a:rPr lang="en-US" altLang="zh-CN" sz="5400" dirty="0">
                <a:solidFill>
                  <a:srgbClr val="2A5CAA"/>
                </a:solidFill>
                <a:latin typeface="Times New Roman" panose="02020603050405020304" pitchFamily="18" charset="0"/>
                <a:ea typeface="楷体" panose="02010609060101010101" pitchFamily="49" charset="-122"/>
              </a:rPr>
              <a:t>C</a:t>
            </a:r>
            <a:r>
              <a:rPr lang="zh-CN" altLang="en-US" sz="5400" dirty="0">
                <a:solidFill>
                  <a:srgbClr val="2A5CAA"/>
                </a:solidFill>
                <a:latin typeface="Times New Roman" panose="02020603050405020304" pitchFamily="18" charset="0"/>
                <a:ea typeface="楷体" panose="02010609060101010101" pitchFamily="49" charset="-122"/>
              </a:rPr>
              <a:t>项。句意：你应该像工人给你演示的那样操作机器。</a:t>
            </a:r>
            <a:endParaRPr sz="5400" dirty="0">
              <a:solidFill>
                <a:srgbClr val="2A5CAA"/>
              </a:solidFill>
              <a:latin typeface="Times New Roman" panose="02020603050405020304" pitchFamily="18" charset="0"/>
              <a:ea typeface="楷体" panose="02010609060101010101" pitchFamily="49" charset="-122"/>
            </a:endParaRPr>
          </a:p>
        </p:txBody>
      </p:sp>
      <p:pic>
        <p:nvPicPr>
          <p:cNvPr id="20" name="图片 19" descr="对1.png"/>
          <p:cNvPicPr>
            <a:picLocks noChangeAspect="1"/>
          </p:cNvPicPr>
          <p:nvPr/>
        </p:nvPicPr>
        <p:blipFill>
          <a:blip r:embed="rId5" cstate="print"/>
          <a:stretch>
            <a:fillRect/>
          </a:stretch>
        </p:blipFill>
        <p:spPr>
          <a:xfrm>
            <a:off x="11770343" y="3724163"/>
            <a:ext cx="1571636" cy="1227674"/>
          </a:xfrm>
          <a:prstGeom prst="rect">
            <a:avLst/>
          </a:prstGeom>
        </p:spPr>
      </p:pic>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smtClean="0">
                <a:latin typeface="Times New Roman" panose="02020603050405020304" pitchFamily="18" charset="0"/>
                <a:ea typeface="楷体" pitchFamily="49" charset="-122"/>
                <a:cs typeface="Times New Roman" panose="02020603050405020304" pitchFamily="18" charset="0"/>
              </a:rPr>
              <a:t>Ⅰ </a:t>
            </a:r>
            <a:r>
              <a:rPr lang="zh-CN" altLang="en-US" sz="6000" b="1" dirty="0" smtClean="0">
                <a:latin typeface="Times New Roman" panose="02020603050405020304" pitchFamily="18" charset="0"/>
                <a:ea typeface="楷体" pitchFamily="49" charset="-122"/>
                <a:cs typeface="Times New Roman" panose="02020603050405020304" pitchFamily="18" charset="0"/>
              </a:rPr>
              <a:t>项目</a:t>
            </a:r>
            <a:r>
              <a:rPr lang="zh-CN" altLang="zh-CN" sz="6000" b="1" dirty="0" smtClean="0">
                <a:latin typeface="Times New Roman" panose="02020603050405020304" pitchFamily="18" charset="0"/>
                <a:ea typeface="楷体" pitchFamily="49" charset="-122"/>
                <a:cs typeface="Times New Roman" panose="02020603050405020304" pitchFamily="18" charset="0"/>
              </a:rPr>
              <a:t>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139143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3748719"/>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阅读下面句子，在空白处填入适当的连接词。</a:t>
            </a:r>
          </a:p>
          <a:p>
            <a:pPr fontAlgn="auto">
              <a:lnSpc>
                <a:spcPct val="110000"/>
              </a:lnSpc>
            </a:pPr>
            <a:r>
              <a:rPr lang="en-US" altLang="zh-CN" sz="5400" dirty="0" smtClean="0">
                <a:latin typeface="Times New Roman" panose="02020603050405020304" pitchFamily="18" charset="0"/>
                <a:ea typeface="楷体" panose="02010609060101010101" pitchFamily="49" charset="-122"/>
              </a:rPr>
              <a:t>1. _________ </a:t>
            </a:r>
            <a:r>
              <a:rPr lang="en-US" altLang="zh-CN" sz="5400" dirty="0">
                <a:latin typeface="Times New Roman" panose="02020603050405020304" pitchFamily="18" charset="0"/>
                <a:ea typeface="楷体" panose="02010609060101010101" pitchFamily="49" charset="-122"/>
              </a:rPr>
              <a:t>I began my own personal weight program, I was filled with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smtClean="0">
                <a:latin typeface="Times New Roman" panose="02020603050405020304" pitchFamily="18" charset="0"/>
                <a:ea typeface="楷体" panose="02010609060101010101" pitchFamily="49" charset="-122"/>
              </a:rPr>
              <a:t>    the fear that I would run into the same difficulties that beat me before.</a:t>
            </a:r>
            <a:r>
              <a:rPr lang="zh-CN" altLang="en-US" sz="5400" dirty="0" smtClean="0">
                <a:latin typeface="Times New Roman" panose="02020603050405020304" pitchFamily="18" charset="0"/>
                <a:ea typeface="楷体" panose="02010609060101010101" pitchFamily="49" charset="-122"/>
              </a:rPr>
              <a:t>　</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天津卷改编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前半句意为“我开始我的个人减肥计划”，后半句意为“我充满了恐惧，担心遇到曾经打败我的同样的困难”。由此可看出，前半句为后半句事件开始的时间点，故应填</a:t>
            </a:r>
            <a:r>
              <a:rPr lang="en-US" altLang="zh-CN" sz="5400" dirty="0">
                <a:solidFill>
                  <a:srgbClr val="2A5CAA"/>
                </a:solidFill>
                <a:latin typeface="Times New Roman" panose="02020603050405020304" pitchFamily="18" charset="0"/>
                <a:ea typeface="楷体" panose="02010609060101010101" pitchFamily="49" charset="-122"/>
              </a:rPr>
              <a:t>As</a:t>
            </a:r>
            <a:r>
              <a:rPr lang="zh-CN" altLang="en-US" sz="5400" dirty="0">
                <a:solidFill>
                  <a:srgbClr val="2A5CAA"/>
                </a:solidFill>
                <a:latin typeface="Times New Roman" panose="02020603050405020304" pitchFamily="18" charset="0"/>
                <a:ea typeface="楷体" panose="02010609060101010101" pitchFamily="49" charset="-122"/>
              </a:rPr>
              <a:t>或</a:t>
            </a:r>
            <a:r>
              <a:rPr lang="en-US" altLang="zh-CN" sz="5400" dirty="0">
                <a:solidFill>
                  <a:srgbClr val="2A5CAA"/>
                </a:solidFill>
                <a:latin typeface="Times New Roman" panose="02020603050405020304" pitchFamily="18" charset="0"/>
                <a:ea typeface="楷体" panose="02010609060101010101" pitchFamily="49" charset="-122"/>
              </a:rPr>
              <a:t>When</a:t>
            </a:r>
            <a:r>
              <a:rPr lang="zh-CN" altLang="en-US" sz="5400" dirty="0">
                <a:solidFill>
                  <a:srgbClr val="2A5CAA"/>
                </a:solidFill>
                <a:latin typeface="Times New Roman" panose="02020603050405020304" pitchFamily="18" charset="0"/>
                <a:ea typeface="楷体" panose="02010609060101010101" pitchFamily="49" charset="-122"/>
              </a:rPr>
              <a:t>，引导时间状语从句。</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150650" y="2829670"/>
            <a:ext cx="315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As/When</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extLst>
      <p:ext uri="{BB962C8B-B14F-4D97-AF65-F5344CB8AC3E}">
        <p14:creationId xmlns:p14="http://schemas.microsoft.com/office/powerpoint/2010/main" val="109234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2. There </a:t>
            </a:r>
            <a:r>
              <a:rPr lang="en-US" altLang="zh-CN" sz="5400" dirty="0">
                <a:latin typeface="Times New Roman" panose="02020603050405020304" pitchFamily="18" charset="0"/>
                <a:ea typeface="楷体" panose="02010609060101010101" pitchFamily="49" charset="-122"/>
              </a:rPr>
              <a:t>is only one more day to go </a:t>
            </a:r>
            <a:r>
              <a:rPr lang="en-US" altLang="zh-CN" sz="5400" dirty="0" smtClean="0">
                <a:latin typeface="Times New Roman" panose="02020603050405020304" pitchFamily="18" charset="0"/>
                <a:ea typeface="楷体" panose="02010609060101010101" pitchFamily="49" charset="-122"/>
              </a:rPr>
              <a:t>________ </a:t>
            </a:r>
            <a:r>
              <a:rPr lang="en-US" altLang="zh-CN" sz="5400" dirty="0">
                <a:latin typeface="Times New Roman" panose="02020603050405020304" pitchFamily="18" charset="0"/>
                <a:ea typeface="楷体" panose="02010609060101010101" pitchFamily="49" charset="-122"/>
              </a:rPr>
              <a:t>your favorite music group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play </a:t>
            </a:r>
            <a:r>
              <a:rPr lang="en-US" altLang="zh-CN" sz="5400" dirty="0">
                <a:latin typeface="Times New Roman" panose="02020603050405020304" pitchFamily="18" charset="0"/>
                <a:ea typeface="楷体" panose="02010609060101010101" pitchFamily="49" charset="-122"/>
              </a:rPr>
              <a:t>live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四川卷改编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5576911"/>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空格前句意为“还剩下一天”，空格后句意为“你最喜欢的乐队现场表演”。由句意可推断，此句为时间状语从句，表示“距离现场表演还剩下一天”，故填时间状语从句连接词</a:t>
            </a:r>
            <a:r>
              <a:rPr lang="en-US" altLang="zh-CN" sz="5400" dirty="0">
                <a:solidFill>
                  <a:srgbClr val="2A5CAA"/>
                </a:solidFill>
                <a:latin typeface="Times New Roman" panose="02020603050405020304" pitchFamily="18" charset="0"/>
                <a:ea typeface="楷体" panose="02010609060101010101" pitchFamily="49" charset="-122"/>
              </a:rPr>
              <a:t>before</a:t>
            </a:r>
            <a:r>
              <a:rPr lang="zh-CN" altLang="en-US" sz="5400" dirty="0">
                <a:solidFill>
                  <a:srgbClr val="2A5CAA"/>
                </a:solidFill>
                <a:latin typeface="Times New Roman" panose="02020603050405020304" pitchFamily="18" charset="0"/>
                <a:ea typeface="楷体" panose="02010609060101010101" pitchFamily="49" charset="-122"/>
              </a:rPr>
              <a:t>。句意：再过一天，你最喜欢的乐队的现场表演就开始了。</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1872090" y="1952060"/>
            <a:ext cx="315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before</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extLst>
      <p:ext uri="{BB962C8B-B14F-4D97-AF65-F5344CB8AC3E}">
        <p14:creationId xmlns:p14="http://schemas.microsoft.com/office/powerpoint/2010/main" val="89114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Some </a:t>
            </a:r>
            <a:r>
              <a:rPr lang="en-US" altLang="zh-CN" sz="5400" dirty="0">
                <a:latin typeface="Times New Roman" panose="02020603050405020304" pitchFamily="18" charset="0"/>
                <a:ea typeface="楷体" panose="02010609060101010101" pitchFamily="49" charset="-122"/>
              </a:rPr>
              <a:t>social apps were popular among the children aged from 8 to 12 </a:t>
            </a:r>
            <a:r>
              <a:rPr lang="en-US" altLang="zh-CN" sz="5400" dirty="0" smtClean="0">
                <a:latin typeface="Times New Roman" panose="02020603050405020304" pitchFamily="18" charset="0"/>
                <a:ea typeface="楷体" panose="02010609060101010101" pitchFamily="49" charset="-122"/>
              </a:rPr>
              <a:t>    </a:t>
            </a: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__________________ </a:t>
            </a:r>
            <a:r>
              <a:rPr lang="en-US" altLang="zh-CN" sz="5400" dirty="0">
                <a:latin typeface="Times New Roman" panose="02020603050405020304" pitchFamily="18" charset="0"/>
                <a:ea typeface="楷体" panose="02010609060101010101" pitchFamily="49" charset="-122"/>
              </a:rPr>
              <a:t>they supposedly require users to be at least 13</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江苏卷改编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空格前句意为“一些社交应用程序很受</a:t>
            </a:r>
            <a:r>
              <a:rPr lang="en-US" altLang="zh-CN" sz="5400" dirty="0">
                <a:solidFill>
                  <a:srgbClr val="2A5CAA"/>
                </a:solidFill>
                <a:latin typeface="Times New Roman" panose="02020603050405020304" pitchFamily="18" charset="0"/>
                <a:ea typeface="楷体" panose="02010609060101010101" pitchFamily="49" charset="-122"/>
              </a:rPr>
              <a:t>8</a:t>
            </a:r>
            <a:r>
              <a:rPr lang="zh-CN" altLang="en-US" sz="5400" dirty="0">
                <a:solidFill>
                  <a:srgbClr val="2A5CAA"/>
                </a:solidFill>
                <a:latin typeface="Times New Roman" panose="02020603050405020304" pitchFamily="18" charset="0"/>
                <a:ea typeface="楷体" panose="02010609060101010101" pitchFamily="49" charset="-122"/>
              </a:rPr>
              <a:t>至</a:t>
            </a:r>
            <a:r>
              <a:rPr lang="en-US" altLang="zh-CN" sz="5400" dirty="0">
                <a:solidFill>
                  <a:srgbClr val="2A5CAA"/>
                </a:solidFill>
                <a:latin typeface="Times New Roman" panose="02020603050405020304" pitchFamily="18" charset="0"/>
                <a:ea typeface="楷体" panose="02010609060101010101" pitchFamily="49" charset="-122"/>
              </a:rPr>
              <a:t>12</a:t>
            </a:r>
            <a:r>
              <a:rPr lang="zh-CN" altLang="en-US" sz="5400" dirty="0">
                <a:solidFill>
                  <a:srgbClr val="2A5CAA"/>
                </a:solidFill>
                <a:latin typeface="Times New Roman" panose="02020603050405020304" pitchFamily="18" charset="0"/>
                <a:ea typeface="楷体" panose="02010609060101010101" pitchFamily="49" charset="-122"/>
              </a:rPr>
              <a:t>岁孩子的欢迎”，空格后句意为“他们要求用户至少满</a:t>
            </a:r>
            <a:r>
              <a:rPr lang="en-US" altLang="zh-CN" sz="5400" dirty="0">
                <a:solidFill>
                  <a:srgbClr val="2A5CAA"/>
                </a:solidFill>
                <a:latin typeface="Times New Roman" panose="02020603050405020304" pitchFamily="18" charset="0"/>
                <a:ea typeface="楷体" panose="02010609060101010101" pitchFamily="49" charset="-122"/>
              </a:rPr>
              <a:t>13</a:t>
            </a:r>
            <a:r>
              <a:rPr lang="zh-CN" altLang="en-US" sz="5400" dirty="0">
                <a:solidFill>
                  <a:srgbClr val="2A5CAA"/>
                </a:solidFill>
                <a:latin typeface="Times New Roman" panose="02020603050405020304" pitchFamily="18" charset="0"/>
                <a:ea typeface="楷体" panose="02010609060101010101" pitchFamily="49" charset="-122"/>
              </a:rPr>
              <a:t>周岁”。由此判断前后两句为让步转折关系，故空格处可填让步状语从句连接词</a:t>
            </a:r>
            <a:r>
              <a:rPr lang="en-US" altLang="zh-CN" sz="5400" dirty="0">
                <a:solidFill>
                  <a:srgbClr val="2A5CAA"/>
                </a:solidFill>
                <a:latin typeface="Times New Roman" panose="02020603050405020304" pitchFamily="18" charset="0"/>
                <a:ea typeface="楷体" panose="02010609060101010101" pitchFamily="49" charset="-122"/>
              </a:rPr>
              <a:t>even though</a:t>
            </a:r>
            <a:r>
              <a:rPr lang="zh-CN" altLang="en-US" sz="5400" dirty="0">
                <a:solidFill>
                  <a:srgbClr val="2A5CAA"/>
                </a:solidFill>
                <a:latin typeface="Times New Roman" panose="02020603050405020304" pitchFamily="18" charset="0"/>
                <a:ea typeface="楷体" panose="02010609060101010101" pitchFamily="49" charset="-122"/>
              </a:rPr>
              <a:t>或</a:t>
            </a:r>
            <a:r>
              <a:rPr lang="en-US" altLang="zh-CN" sz="5400" dirty="0">
                <a:solidFill>
                  <a:srgbClr val="2A5CAA"/>
                </a:solidFill>
                <a:latin typeface="Times New Roman" panose="02020603050405020304" pitchFamily="18" charset="0"/>
                <a:ea typeface="楷体" panose="02010609060101010101" pitchFamily="49" charset="-122"/>
              </a:rPr>
              <a:t>though</a:t>
            </a:r>
            <a:r>
              <a:rPr lang="zh-CN" altLang="en-US" sz="5400" dirty="0">
                <a:solidFill>
                  <a:srgbClr val="2A5CAA"/>
                </a:solidFill>
                <a:latin typeface="Times New Roman" panose="02020603050405020304" pitchFamily="18" charset="0"/>
                <a:ea typeface="楷体" panose="02010609060101010101" pitchFamily="49" charset="-122"/>
              </a:rPr>
              <a:t>。</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932128" y="2808739"/>
            <a:ext cx="701856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even though/though</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extLst>
      <p:ext uri="{BB962C8B-B14F-4D97-AF65-F5344CB8AC3E}">
        <p14:creationId xmlns:p14="http://schemas.microsoft.com/office/powerpoint/2010/main" val="197824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rPr>
              <a:t>4. It is so cold that you can't go outside</a:t>
            </a:r>
            <a:r>
              <a:rPr lang="en-US" altLang="zh-CN" sz="5400" dirty="0" smtClean="0">
                <a:latin typeface="Times New Roman" panose="02020603050405020304" pitchFamily="18" charset="0"/>
                <a:ea typeface="楷体" panose="02010609060101010101" pitchFamily="49" charset="-122"/>
              </a:rPr>
              <a:t>____________ </a:t>
            </a:r>
            <a:r>
              <a:rPr lang="en-US" altLang="zh-CN" sz="5400" dirty="0">
                <a:latin typeface="Times New Roman" panose="02020603050405020304" pitchFamily="18" charset="0"/>
                <a:ea typeface="楷体" panose="02010609060101010101" pitchFamily="49" charset="-122"/>
              </a:rPr>
              <a:t>fully covered in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thick </a:t>
            </a:r>
            <a:r>
              <a:rPr lang="en-US" altLang="zh-CN" sz="5400" dirty="0">
                <a:latin typeface="Times New Roman" panose="02020603050405020304" pitchFamily="18" charset="0"/>
                <a:ea typeface="楷体" panose="02010609060101010101" pitchFamily="49" charset="-122"/>
              </a:rPr>
              <a:t>clothes</a:t>
            </a:r>
            <a:r>
              <a:rPr lang="en-US" altLang="zh-CN" sz="5400" dirty="0" smtClean="0">
                <a:latin typeface="Times New Roman" panose="02020603050405020304" pitchFamily="18" charset="0"/>
                <a:ea typeface="楷体" panose="02010609060101010101" pitchFamily="49" charset="-122"/>
              </a:rPr>
              <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2015· </a:t>
            </a:r>
            <a:r>
              <a:rPr lang="zh-CN" altLang="en-US" sz="5400" b="1" spc="-100" dirty="0">
                <a:solidFill>
                  <a:srgbClr val="4472C4"/>
                </a:solidFill>
                <a:latin typeface="楷体" panose="02010609060101010101" pitchFamily="49" charset="-122"/>
                <a:ea typeface="楷体" panose="02010609060101010101" pitchFamily="49" charset="-122"/>
                <a:sym typeface="+mn-ea"/>
              </a:rPr>
              <a:t>江苏卷改编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分析句子结构可知，空格处所填词引导的是省略了主语和</a:t>
            </a:r>
            <a:r>
              <a:rPr lang="en-US" altLang="zh-CN" sz="5400" dirty="0">
                <a:solidFill>
                  <a:srgbClr val="2A5CAA"/>
                </a:solidFill>
                <a:latin typeface="Times New Roman" panose="02020603050405020304" pitchFamily="18" charset="0"/>
                <a:ea typeface="楷体" panose="02010609060101010101" pitchFamily="49" charset="-122"/>
              </a:rPr>
              <a:t>be</a:t>
            </a:r>
            <a:r>
              <a:rPr lang="zh-CN" altLang="en-US" sz="5400" dirty="0">
                <a:solidFill>
                  <a:srgbClr val="2A5CAA"/>
                </a:solidFill>
                <a:latin typeface="Times New Roman" panose="02020603050405020304" pitchFamily="18" charset="0"/>
                <a:ea typeface="楷体" panose="02010609060101010101" pitchFamily="49" charset="-122"/>
              </a:rPr>
              <a:t>动词的条件状语从句。结合句意可知，空格后句为空格前句的否定条件，故选择条件状语从句连接词</a:t>
            </a:r>
            <a:r>
              <a:rPr lang="en-US" altLang="zh-CN" sz="5400" dirty="0">
                <a:solidFill>
                  <a:srgbClr val="2A5CAA"/>
                </a:solidFill>
                <a:latin typeface="Times New Roman" panose="02020603050405020304" pitchFamily="18" charset="0"/>
                <a:ea typeface="楷体" panose="02010609060101010101" pitchFamily="49" charset="-122"/>
              </a:rPr>
              <a:t>unless</a:t>
            </a:r>
            <a:r>
              <a:rPr lang="zh-CN" altLang="en-US" sz="5400" dirty="0">
                <a:solidFill>
                  <a:srgbClr val="2A5CAA"/>
                </a:solidFill>
                <a:latin typeface="Times New Roman" panose="02020603050405020304" pitchFamily="18" charset="0"/>
                <a:ea typeface="楷体" panose="02010609060101010101" pitchFamily="49" charset="-122"/>
              </a:rPr>
              <a:t>或</a:t>
            </a:r>
            <a:r>
              <a:rPr lang="en-US" altLang="zh-CN" sz="5400" dirty="0">
                <a:solidFill>
                  <a:srgbClr val="2A5CAA"/>
                </a:solidFill>
                <a:latin typeface="Times New Roman" panose="02020603050405020304" pitchFamily="18" charset="0"/>
                <a:ea typeface="楷体" panose="02010609060101010101" pitchFamily="49" charset="-122"/>
              </a:rPr>
              <a:t>if not</a:t>
            </a:r>
            <a:r>
              <a:rPr lang="zh-CN" altLang="en-US" sz="5400" dirty="0">
                <a:solidFill>
                  <a:srgbClr val="2A5CAA"/>
                </a:solidFill>
                <a:latin typeface="Times New Roman" panose="02020603050405020304" pitchFamily="18" charset="0"/>
                <a:ea typeface="楷体" panose="02010609060101010101" pitchFamily="49" charset="-122"/>
              </a:rPr>
              <a:t>。句意：天气太冷了，除非你全身裹上厚厚的衣服，否则你不能外出。</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2185650" y="1952625"/>
            <a:ext cx="3690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unless/if not</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extLst>
      <p:ext uri="{BB962C8B-B14F-4D97-AF65-F5344CB8AC3E}">
        <p14:creationId xmlns:p14="http://schemas.microsoft.com/office/powerpoint/2010/main" val="272750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__________________ </a:t>
            </a:r>
            <a:r>
              <a:rPr lang="en-US" altLang="zh-CN" sz="5400" dirty="0">
                <a:latin typeface="Times New Roman" panose="02020603050405020304" pitchFamily="18" charset="0"/>
                <a:ea typeface="楷体" panose="02010609060101010101" pitchFamily="49" charset="-122"/>
              </a:rPr>
              <a:t>scientists have learned a lot about the universe,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there </a:t>
            </a:r>
            <a:r>
              <a:rPr lang="en-US" altLang="zh-CN" sz="5400" dirty="0">
                <a:latin typeface="Times New Roman" panose="02020603050405020304" pitchFamily="18" charset="0"/>
                <a:ea typeface="楷体" panose="02010609060101010101" pitchFamily="49" charset="-122"/>
              </a:rPr>
              <a:t>is much we still don't know</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安徽卷改编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19" name="TextBox 4"/>
          <p:cNvSpPr txBox="1"/>
          <p:nvPr/>
        </p:nvSpPr>
        <p:spPr>
          <a:xfrm>
            <a:off x="2233930" y="5868000"/>
            <a:ext cx="18876010" cy="4662815"/>
          </a:xfrm>
          <a:prstGeom prst="rect">
            <a:avLst/>
          </a:prstGeom>
          <a:noFill/>
        </p:spPr>
        <p:txBody>
          <a:bodyPr wrap="square" rtlCol="0">
            <a:spAutoFit/>
          </a:bodyPr>
          <a:lstStyle/>
          <a:p>
            <a:pPr algn="just">
              <a:lnSpc>
                <a:spcPct val="110000"/>
              </a:lnSpc>
            </a:pPr>
            <a:r>
              <a:rPr lang="zh-CN" altLang="en-US" sz="5400" dirty="0" smtClean="0">
                <a:solidFill>
                  <a:srgbClr val="FF0000"/>
                </a:solidFill>
                <a:latin typeface="黑体" panose="02010609060101010101" pitchFamily="49" charset="-122"/>
                <a:ea typeface="黑体" panose="02010609060101010101" pitchFamily="49" charset="-122"/>
              </a:rPr>
              <a:t>解析</a:t>
            </a:r>
            <a:r>
              <a:rPr lang="zh-CN" altLang="en-US" sz="5400" dirty="0" smtClean="0">
                <a:solidFill>
                  <a:srgbClr val="FF0000"/>
                </a:solidFill>
                <a:latin typeface="楷体" panose="02010609060101010101" pitchFamily="49" charset="-122"/>
                <a:ea typeface="楷体" panose="02010609060101010101" pitchFamily="49" charset="-122"/>
              </a:rPr>
              <a:t>：</a:t>
            </a:r>
            <a:endParaRPr lang="en-US" sz="5400" dirty="0" smtClean="0">
              <a:solidFill>
                <a:srgbClr val="2A5CAA"/>
              </a:solidFill>
              <a:latin typeface="楷体" panose="02010609060101010101" pitchFamily="49" charset="-122"/>
              <a:ea typeface="楷体" panose="02010609060101010101" pitchFamily="49" charset="-122"/>
            </a:endParaRPr>
          </a:p>
          <a:p>
            <a:pPr algn="just">
              <a:lnSpc>
                <a:spcPct val="110000"/>
              </a:lnSpc>
            </a:pPr>
            <a:r>
              <a:rPr lang="zh-CN" altLang="en-US" sz="5400" dirty="0">
                <a:solidFill>
                  <a:srgbClr val="2A5CAA"/>
                </a:solidFill>
                <a:latin typeface="Times New Roman" panose="02020603050405020304" pitchFamily="18" charset="0"/>
                <a:ea typeface="楷体" panose="02010609060101010101" pitchFamily="49" charset="-122"/>
              </a:rPr>
              <a:t>逗号前句意为“科学家们已经获悉了很多关于宇宙的信息”，后句意为“仍然有很多我们不知道的事情”，逗号前后两句在语义上存在让步转折的关系，故应填让步状语从句连接词</a:t>
            </a:r>
            <a:r>
              <a:rPr lang="en-US" altLang="zh-CN" sz="5400" dirty="0">
                <a:solidFill>
                  <a:srgbClr val="2A5CAA"/>
                </a:solidFill>
                <a:latin typeface="Times New Roman" panose="02020603050405020304" pitchFamily="18" charset="0"/>
                <a:ea typeface="楷体" panose="02010609060101010101" pitchFamily="49" charset="-122"/>
              </a:rPr>
              <a:t>Though</a:t>
            </a:r>
            <a:r>
              <a:rPr lang="zh-CN" altLang="en-US" sz="5400" dirty="0">
                <a:solidFill>
                  <a:srgbClr val="2A5CAA"/>
                </a:solidFill>
                <a:latin typeface="Times New Roman" panose="02020603050405020304" pitchFamily="18" charset="0"/>
                <a:ea typeface="楷体" panose="02010609060101010101" pitchFamily="49" charset="-122"/>
              </a:rPr>
              <a:t>或</a:t>
            </a:r>
            <a:r>
              <a:rPr lang="en-US" altLang="zh-CN" sz="5400" dirty="0">
                <a:solidFill>
                  <a:srgbClr val="2A5CAA"/>
                </a:solidFill>
                <a:latin typeface="Times New Roman" panose="02020603050405020304" pitchFamily="18" charset="0"/>
                <a:ea typeface="楷体" panose="02010609060101010101" pitchFamily="49" charset="-122"/>
              </a:rPr>
              <a:t>Although</a:t>
            </a:r>
            <a:r>
              <a:rPr lang="zh-CN" altLang="en-US" sz="5400" dirty="0">
                <a:solidFill>
                  <a:srgbClr val="2A5CAA"/>
                </a:solidFill>
                <a:latin typeface="Times New Roman" panose="02020603050405020304" pitchFamily="18" charset="0"/>
                <a:ea typeface="楷体" panose="02010609060101010101" pitchFamily="49" charset="-122"/>
              </a:rPr>
              <a:t>。</a:t>
            </a:r>
            <a:endParaRPr sz="5400" dirty="0">
              <a:solidFill>
                <a:srgbClr val="2A5CAA"/>
              </a:solidFill>
              <a:latin typeface="Times New Roman" panose="02020603050405020304" pitchFamily="18" charset="0"/>
              <a:ea typeface="楷体" panose="02010609060101010101" pitchFamily="49"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Ⅱ </a:t>
            </a:r>
            <a:r>
              <a:rPr lang="zh-CN" altLang="en-US" sz="6000" b="1" dirty="0">
                <a:latin typeface="Times New Roman" panose="02020603050405020304" pitchFamily="18" charset="0"/>
                <a:ea typeface="楷体" pitchFamily="49" charset="-122"/>
                <a:cs typeface="Times New Roman" panose="02020603050405020304" pitchFamily="18" charset="0"/>
              </a:rPr>
              <a:t>单句语法填空</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219230" y="1952625"/>
            <a:ext cx="535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Though/Although</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extLst>
      <p:ext uri="{BB962C8B-B14F-4D97-AF65-F5344CB8AC3E}">
        <p14:creationId xmlns:p14="http://schemas.microsoft.com/office/powerpoint/2010/main" val="62043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9" grpId="0" build="allAtOnce" bldLvl="0"/>
      <p:bldP spid="19" grpId="1"/>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6491008"/>
          </a:xfrm>
          <a:prstGeom prst="rect">
            <a:avLst/>
          </a:prstGeom>
          <a:noFill/>
        </p:spPr>
        <p:txBody>
          <a:bodyPr wrap="square" rtlCol="0">
            <a:spAutoFit/>
          </a:bodyPr>
          <a:lstStyle/>
          <a:p>
            <a:pPr fontAlgn="auto">
              <a:lnSpc>
                <a:spcPct val="110000"/>
              </a:lnSpc>
            </a:pPr>
            <a:r>
              <a:rPr lang="zh-CN" altLang="en-US" sz="5400" dirty="0">
                <a:latin typeface="Times New Roman" panose="02020603050405020304" pitchFamily="18" charset="0"/>
                <a:ea typeface="楷体" panose="02010609060101010101" pitchFamily="49" charset="-122"/>
              </a:rPr>
              <a:t>根据所给提示完成句子。</a:t>
            </a:r>
          </a:p>
          <a:p>
            <a:pPr fontAlgn="auto">
              <a:lnSpc>
                <a:spcPct val="110000"/>
              </a:lnSpc>
            </a:pPr>
            <a:r>
              <a:rPr lang="en-US" altLang="zh-CN" sz="5400" dirty="0" smtClean="0">
                <a:latin typeface="Times New Roman" panose="02020603050405020304" pitchFamily="18" charset="0"/>
                <a:ea typeface="楷体" panose="02010609060101010101" pitchFamily="49" charset="-122"/>
              </a:rPr>
              <a:t>1. </a:t>
            </a:r>
            <a:r>
              <a:rPr lang="zh-CN" altLang="en-US" sz="5400" dirty="0" smtClean="0">
                <a:latin typeface="Times New Roman" panose="02020603050405020304" pitchFamily="18" charset="0"/>
                <a:ea typeface="楷体" panose="02010609060101010101" pitchFamily="49" charset="-122"/>
              </a:rPr>
              <a:t>申请材料需精心准备，这样你心仪的学校才会对你的能力有全面、准确的了解。 </a:t>
            </a:r>
            <a:r>
              <a:rPr lang="en-US" altLang="zh-CN" sz="5400" dirty="0">
                <a:latin typeface="Times New Roman" panose="02020603050405020304" pitchFamily="18" charset="0"/>
                <a:ea typeface="楷体" panose="02010609060101010101" pitchFamily="49" charset="-122"/>
              </a:rPr>
              <a:t>(in order that) </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上海卷改编</a:t>
            </a: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smtClean="0">
                <a:latin typeface="Times New Roman" panose="02020603050405020304" pitchFamily="18" charset="0"/>
                <a:ea typeface="楷体" panose="02010609060101010101" pitchFamily="49" charset="-122"/>
              </a:rPr>
              <a:t>    The </a:t>
            </a:r>
            <a:r>
              <a:rPr lang="en-US" altLang="zh-CN" sz="5400" dirty="0">
                <a:latin typeface="Times New Roman" panose="02020603050405020304" pitchFamily="18" charset="0"/>
                <a:ea typeface="楷体" panose="02010609060101010101" pitchFamily="49" charset="-122"/>
              </a:rPr>
              <a:t>applications should be carefully prepared</a:t>
            </a:r>
            <a:r>
              <a:rPr lang="en-US" altLang="zh-CN" sz="5400" dirty="0" smtClean="0">
                <a:latin typeface="Times New Roman" panose="02020603050405020304" pitchFamily="18" charset="0"/>
                <a:ea typeface="楷体" panose="02010609060101010101" pitchFamily="49" charset="-122"/>
              </a:rPr>
              <a:t>_______</a:t>
            </a:r>
            <a:r>
              <a:rPr lang="en-US" altLang="zh-CN" sz="5400" dirty="0">
                <a:latin typeface="Times New Roman" panose="02020603050405020304" pitchFamily="18" charset="0"/>
                <a:ea typeface="楷体" panose="02010609060101010101" pitchFamily="49" charset="-122"/>
              </a:rPr>
              <a:t>____</a:t>
            </a:r>
            <a:r>
              <a:rPr lang="en-US" altLang="zh-CN" sz="5400" dirty="0" smtClean="0">
                <a:latin typeface="Times New Roman" panose="02020603050405020304" pitchFamily="18" charset="0"/>
                <a:ea typeface="楷体" panose="02010609060101010101" pitchFamily="49" charset="-122"/>
              </a:rPr>
              <a:t>_________</a:t>
            </a:r>
          </a:p>
          <a:p>
            <a:pPr>
              <a:lnSpc>
                <a:spcPct val="110000"/>
              </a:lnSpc>
            </a:pPr>
            <a:r>
              <a:rPr lang="en-US" altLang="zh-CN" sz="5400" dirty="0" smtClean="0">
                <a:latin typeface="Times New Roman" panose="02020603050405020304" pitchFamily="18" charset="0"/>
                <a:ea typeface="楷体" panose="02010609060101010101" pitchFamily="49" charset="-122"/>
              </a:rPr>
              <a:t>   ________ </a:t>
            </a:r>
            <a:r>
              <a:rPr lang="en-US" altLang="zh-CN" sz="5400" dirty="0">
                <a:latin typeface="Times New Roman" panose="02020603050405020304" pitchFamily="18" charset="0"/>
                <a:ea typeface="楷体" panose="02010609060101010101" pitchFamily="49" charset="-122"/>
              </a:rPr>
              <a:t>can have an overall and accurate knowledge of your abilities.</a:t>
            </a:r>
          </a:p>
          <a:p>
            <a:pPr fontAlgn="auto">
              <a:lnSpc>
                <a:spcPct val="110000"/>
              </a:lnSpc>
            </a:pP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4817838" y="5552530"/>
            <a:ext cx="6592812"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 order that the school </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文本框 13"/>
          <p:cNvSpPr txBox="1"/>
          <p:nvPr/>
        </p:nvSpPr>
        <p:spPr>
          <a:xfrm>
            <a:off x="2062268" y="6430860"/>
            <a:ext cx="2676962"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you like </a:t>
            </a:r>
            <a:endPar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1" name="TextBox 1"/>
          <p:cNvSpPr txBox="1"/>
          <p:nvPr/>
        </p:nvSpPr>
        <p:spPr>
          <a:xfrm>
            <a:off x="1295649" y="7758000"/>
            <a:ext cx="20880001" cy="4662815"/>
          </a:xfrm>
          <a:prstGeom prst="rect">
            <a:avLst/>
          </a:prstGeom>
          <a:noFill/>
        </p:spPr>
        <p:txBody>
          <a:bodyPr wrap="square" rtlCol="0">
            <a:spAutoFit/>
          </a:bodyPr>
          <a:lstStyle/>
          <a:p>
            <a:pPr fontAlgn="auto">
              <a:lnSpc>
                <a:spcPct val="110000"/>
              </a:lnSpc>
            </a:pPr>
            <a:r>
              <a:rPr lang="en-US" altLang="zh-CN" sz="5400" dirty="0">
                <a:latin typeface="Times New Roman" panose="02020603050405020304" pitchFamily="18" charset="0"/>
                <a:ea typeface="楷体" panose="02010609060101010101" pitchFamily="49" charset="-122"/>
              </a:rPr>
              <a:t>2</a:t>
            </a:r>
            <a:r>
              <a:rPr lang="zh-CN" altLang="en-US" sz="5400" dirty="0">
                <a:latin typeface="Times New Roman" panose="02020603050405020304" pitchFamily="18" charset="0"/>
                <a:ea typeface="楷体" panose="02010609060101010101" pitchFamily="49" charset="-122"/>
              </a:rPr>
              <a:t>．虽然经常跑步并不能让你长命百岁，但这篇报告称，跑步比步行、骑自行车或游泳更能延长寿命。</a:t>
            </a:r>
            <a:r>
              <a:rPr lang="en-US" altLang="zh-CN" sz="5400" dirty="0">
                <a:latin typeface="Times New Roman" panose="02020603050405020304" pitchFamily="18" charset="0"/>
                <a:ea typeface="楷体" panose="02010609060101010101" pitchFamily="49" charset="-122"/>
              </a:rPr>
              <a:t>(while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2018·</a:t>
            </a:r>
            <a:r>
              <a:rPr lang="zh-CN" altLang="en-US" sz="5400" b="1" spc="-100" dirty="0">
                <a:solidFill>
                  <a:srgbClr val="4472C4"/>
                </a:solidFill>
                <a:latin typeface="楷体" panose="02010609060101010101" pitchFamily="49" charset="-122"/>
                <a:ea typeface="楷体" panose="02010609060101010101" pitchFamily="49" charset="-122"/>
                <a:sym typeface="+mn-ea"/>
              </a:rPr>
              <a:t>全国</a:t>
            </a:r>
            <a:r>
              <a:rPr lang="en-US" altLang="zh-CN" sz="5400" b="1" spc="-100" dirty="0">
                <a:solidFill>
                  <a:srgbClr val="4472C4"/>
                </a:solidFill>
                <a:latin typeface="楷体" panose="02010609060101010101" pitchFamily="49" charset="-122"/>
                <a:ea typeface="楷体" panose="02010609060101010101" pitchFamily="49" charset="-122"/>
                <a:sym typeface="+mn-ea"/>
              </a:rPr>
              <a:t>I</a:t>
            </a:r>
            <a:r>
              <a:rPr lang="zh-CN" altLang="en-US" sz="5400" b="1" spc="-100" dirty="0">
                <a:solidFill>
                  <a:srgbClr val="4472C4"/>
                </a:solidFill>
                <a:latin typeface="楷体" panose="02010609060101010101" pitchFamily="49" charset="-122"/>
                <a:ea typeface="楷体" panose="02010609060101010101" pitchFamily="49" charset="-122"/>
                <a:sym typeface="+mn-ea"/>
              </a:rPr>
              <a:t>卷改编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___________________________________________</a:t>
            </a:r>
            <a:r>
              <a:rPr lang="zh-CN" altLang="en-US" sz="5400" dirty="0" smtClean="0">
                <a:latin typeface="Times New Roman" panose="02020603050405020304" pitchFamily="18" charset="0"/>
                <a:ea typeface="楷体" panose="02010609060101010101" pitchFamily="49" charset="-122"/>
              </a:rPr>
              <a:t>，</a:t>
            </a:r>
            <a:r>
              <a:rPr lang="en-US" altLang="zh-CN" sz="5400" dirty="0" smtClean="0">
                <a:latin typeface="Times New Roman" panose="02020603050405020304" pitchFamily="18" charset="0"/>
                <a:ea typeface="楷体" panose="02010609060101010101" pitchFamily="49" charset="-122"/>
              </a:rPr>
              <a:t>the </a:t>
            </a:r>
            <a:r>
              <a:rPr lang="en-US" altLang="zh-CN" sz="5400" dirty="0">
                <a:latin typeface="Times New Roman" panose="02020603050405020304" pitchFamily="18" charset="0"/>
                <a:ea typeface="楷体" panose="02010609060101010101" pitchFamily="49" charset="-122"/>
              </a:rPr>
              <a:t>review says </a:t>
            </a:r>
            <a:r>
              <a:rPr lang="en-US" altLang="zh-CN" sz="5400" dirty="0" smtClean="0">
                <a:latin typeface="Times New Roman" panose="02020603050405020304" pitchFamily="18" charset="0"/>
                <a:ea typeface="楷体" panose="02010609060101010101" pitchFamily="49" charset="-122"/>
              </a:rPr>
              <a:t> </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it </a:t>
            </a:r>
            <a:r>
              <a:rPr lang="en-US" altLang="zh-CN" sz="5400" dirty="0">
                <a:latin typeface="Times New Roman" panose="02020603050405020304" pitchFamily="18" charset="0"/>
                <a:ea typeface="楷体" panose="02010609060101010101" pitchFamily="49" charset="-122"/>
              </a:rPr>
              <a:t>is more effective at lengthening </a:t>
            </a:r>
            <a:r>
              <a:rPr lang="en-US" altLang="zh-CN" sz="5400" spc="-150" dirty="0">
                <a:latin typeface="Times New Roman" panose="02020603050405020304" pitchFamily="18" charset="0"/>
                <a:ea typeface="楷体" panose="02010609060101010101" pitchFamily="49" charset="-122"/>
              </a:rPr>
              <a:t>life than walking, cycling or swimming</a:t>
            </a:r>
            <a:r>
              <a:rPr lang="en-US" altLang="zh-CN" sz="5400" spc="-150" dirty="0" smtClean="0">
                <a:latin typeface="Times New Roman" panose="02020603050405020304" pitchFamily="18" charset="0"/>
                <a:ea typeface="楷体" panose="02010609060101010101" pitchFamily="49" charset="-122"/>
              </a:rPr>
              <a:t>.</a:t>
            </a:r>
            <a:endParaRPr lang="en-US" altLang="zh-CN" sz="5400" spc="-150" dirty="0">
              <a:latin typeface="Times New Roman" panose="02020603050405020304" pitchFamily="18" charset="0"/>
              <a:ea typeface="楷体" panose="02010609060101010101" pitchFamily="49" charset="-122"/>
            </a:endParaRPr>
          </a:p>
        </p:txBody>
      </p:sp>
      <p:sp>
        <p:nvSpPr>
          <p:cNvPr id="12" name="文本框 13"/>
          <p:cNvSpPr txBox="1"/>
          <p:nvPr/>
        </p:nvSpPr>
        <p:spPr>
          <a:xfrm>
            <a:off x="1933748" y="10438050"/>
            <a:ext cx="1516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While running regularly can't make you live forever</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08422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0" grpId="0"/>
      <p:bldP spid="11" grpId="0"/>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3. </a:t>
            </a:r>
            <a:r>
              <a:rPr lang="zh-CN" altLang="en-US" sz="5400" dirty="0" smtClean="0">
                <a:latin typeface="Times New Roman" panose="02020603050405020304" pitchFamily="18" charset="0"/>
                <a:ea typeface="楷体" panose="02010609060101010101" pitchFamily="49" charset="-122"/>
              </a:rPr>
              <a:t>不管</a:t>
            </a:r>
            <a:r>
              <a:rPr lang="zh-CN" altLang="en-US" sz="5400" dirty="0">
                <a:latin typeface="Times New Roman" panose="02020603050405020304" pitchFamily="18" charset="0"/>
                <a:ea typeface="楷体" panose="02010609060101010101" pitchFamily="49" charset="-122"/>
              </a:rPr>
              <a:t>这个故事多有趣，我必须把它放在一边，将注意力集中在</a:t>
            </a:r>
            <a:r>
              <a:rPr lang="zh-CN" altLang="en-US" sz="5400" dirty="0" smtClean="0">
                <a:latin typeface="Times New Roman" panose="02020603050405020304" pitchFamily="18" charset="0"/>
                <a:ea typeface="楷体" panose="02010609060101010101" pitchFamily="49" charset="-122"/>
              </a:rPr>
              <a:t>本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周</a:t>
            </a:r>
            <a:r>
              <a:rPr lang="zh-CN" altLang="en-US" sz="5400" dirty="0">
                <a:latin typeface="Times New Roman" panose="02020603050405020304" pitchFamily="18" charset="0"/>
                <a:ea typeface="楷体" panose="02010609060101010101" pitchFamily="49" charset="-122"/>
              </a:rPr>
              <a:t>的学习上。 </a:t>
            </a:r>
            <a:r>
              <a:rPr lang="en-US" altLang="zh-CN" sz="5400" dirty="0">
                <a:latin typeface="Times New Roman" panose="02020603050405020304" pitchFamily="18" charset="0"/>
                <a:ea typeface="楷体" panose="02010609060101010101" pitchFamily="49" charset="-122"/>
              </a:rPr>
              <a:t>(however) </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a:t>
            </a: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___________________________</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I have to put it away and focus my </a:t>
            </a:r>
            <a:endParaRPr lang="en-US" altLang="zh-CN" sz="5400" dirty="0" smtClean="0">
              <a:latin typeface="Times New Roman" panose="02020603050405020304" pitchFamily="18" charset="0"/>
              <a:ea typeface="楷体" panose="02010609060101010101" pitchFamily="49" charset="-122"/>
            </a:endParaRP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attention </a:t>
            </a:r>
            <a:r>
              <a:rPr lang="en-US" altLang="zh-CN" sz="5400" dirty="0">
                <a:latin typeface="Times New Roman" panose="02020603050405020304" pitchFamily="18" charset="0"/>
                <a:ea typeface="楷体" panose="02010609060101010101" pitchFamily="49" charset="-122"/>
              </a:rPr>
              <a:t>on study this week.</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933749" y="4629200"/>
            <a:ext cx="9801901"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However interesting the story is</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758000"/>
            <a:ext cx="2088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4. </a:t>
            </a:r>
            <a:r>
              <a:rPr lang="zh-CN" altLang="en-US" sz="5400" dirty="0" smtClean="0">
                <a:latin typeface="Times New Roman" panose="02020603050405020304" pitchFamily="18" charset="0"/>
                <a:ea typeface="楷体" panose="02010609060101010101" pitchFamily="49" charset="-122"/>
              </a:rPr>
              <a:t>我</a:t>
            </a:r>
            <a:r>
              <a:rPr lang="zh-CN" altLang="en-US" sz="5400" dirty="0">
                <a:latin typeface="Times New Roman" panose="02020603050405020304" pitchFamily="18" charset="0"/>
                <a:ea typeface="楷体" panose="02010609060101010101" pitchFamily="49" charset="-122"/>
              </a:rPr>
              <a:t>相信，一旦你认识了其他所有人，你将会在这里过得很愉快。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once</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2015·</a:t>
            </a:r>
            <a:r>
              <a:rPr lang="zh-CN" altLang="en-US" sz="5400" b="1" spc="-100" dirty="0">
                <a:solidFill>
                  <a:srgbClr val="4472C4"/>
                </a:solidFill>
                <a:latin typeface="楷体" panose="02010609060101010101" pitchFamily="49" charset="-122"/>
                <a:ea typeface="楷体" panose="02010609060101010101" pitchFamily="49" charset="-122"/>
                <a:sym typeface="+mn-ea"/>
              </a:rPr>
              <a:t>陕西卷改编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I believe you will have a wonderful time here ____________________</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a:t>
            </a:r>
            <a:endParaRPr lang="en-US" altLang="zh-CN" sz="5400" dirty="0">
              <a:latin typeface="Times New Roman" panose="02020603050405020304" pitchFamily="18" charset="0"/>
              <a:ea typeface="楷体" panose="02010609060101010101" pitchFamily="49" charset="-122"/>
            </a:endParaRPr>
          </a:p>
        </p:txBody>
      </p:sp>
      <p:sp>
        <p:nvSpPr>
          <p:cNvPr id="12" name="文本框 13"/>
          <p:cNvSpPr txBox="1"/>
          <p:nvPr/>
        </p:nvSpPr>
        <p:spPr>
          <a:xfrm>
            <a:off x="14638150" y="10438050"/>
            <a:ext cx="67275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once you get to </a:t>
            </a:r>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know</a:t>
            </a:r>
          </a:p>
        </p:txBody>
      </p:sp>
      <p:sp>
        <p:nvSpPr>
          <p:cNvPr id="13" name="文本框 13"/>
          <p:cNvSpPr txBox="1"/>
          <p:nvPr/>
        </p:nvSpPr>
        <p:spPr>
          <a:xfrm>
            <a:off x="1822030" y="11382930"/>
            <a:ext cx="67275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everyone else</a:t>
            </a:r>
          </a:p>
        </p:txBody>
      </p:sp>
    </p:spTree>
    <p:extLst>
      <p:ext uri="{BB962C8B-B14F-4D97-AF65-F5344CB8AC3E}">
        <p14:creationId xmlns:p14="http://schemas.microsoft.com/office/powerpoint/2010/main" val="295442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P spid="1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5. </a:t>
            </a:r>
            <a:r>
              <a:rPr lang="zh-CN" altLang="en-US" sz="5400" dirty="0" smtClean="0">
                <a:latin typeface="Times New Roman" panose="02020603050405020304" pitchFamily="18" charset="0"/>
                <a:ea typeface="楷体" panose="02010609060101010101" pitchFamily="49" charset="-122"/>
              </a:rPr>
              <a:t>既然他不听我们戒烟的劝告，那我们也就没必要再白费唇舌了。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(now that) </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2017·</a:t>
            </a:r>
            <a:r>
              <a:rPr lang="zh-CN" altLang="en-US" sz="5400" b="1" spc="-100" dirty="0">
                <a:solidFill>
                  <a:srgbClr val="4472C4"/>
                </a:solidFill>
                <a:latin typeface="楷体" panose="02010609060101010101" pitchFamily="49" charset="-122"/>
                <a:ea typeface="楷体" panose="02010609060101010101" pitchFamily="49" charset="-122"/>
                <a:sym typeface="+mn-ea"/>
              </a:rPr>
              <a:t>北京一模卷</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___________________________________________________</a:t>
            </a:r>
            <a:r>
              <a:rPr lang="zh-CN" altLang="en-US" sz="5400" dirty="0" smtClean="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we </a:t>
            </a:r>
            <a:endParaRPr lang="en-US" altLang="zh-CN" sz="5400" dirty="0" smtClean="0">
              <a:latin typeface="Times New Roman" panose="02020603050405020304" pitchFamily="18" charset="0"/>
              <a:ea typeface="楷体" panose="02010609060101010101" pitchFamily="49" charset="-122"/>
            </a:endParaRP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needn't </a:t>
            </a:r>
            <a:r>
              <a:rPr lang="en-US" altLang="zh-CN" sz="5400" dirty="0">
                <a:latin typeface="Times New Roman" panose="02020603050405020304" pitchFamily="18" charset="0"/>
                <a:ea typeface="楷体" panose="02010609060101010101" pitchFamily="49" charset="-122"/>
              </a:rPr>
              <a:t>waste our breath any more.</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1875384" y="4608000"/>
            <a:ext cx="17586901"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Now that he wouldn't accept our advice on giving up smoking</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758000"/>
            <a:ext cx="20880001" cy="2834622"/>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6. </a:t>
            </a:r>
            <a:r>
              <a:rPr lang="zh-CN" altLang="en-US" sz="5400" dirty="0" smtClean="0">
                <a:latin typeface="Times New Roman" panose="02020603050405020304" pitchFamily="18" charset="0"/>
                <a:ea typeface="楷体" panose="02010609060101010101" pitchFamily="49" charset="-122"/>
              </a:rPr>
              <a:t>多</a:t>
            </a:r>
            <a:r>
              <a:rPr lang="zh-CN" altLang="en-US" sz="5400" dirty="0">
                <a:latin typeface="Times New Roman" panose="02020603050405020304" pitchFamily="18" charset="0"/>
                <a:ea typeface="楷体" panose="02010609060101010101" pitchFamily="49" charset="-122"/>
              </a:rPr>
              <a:t>希望我们能像鸟那样，每个冬季从这里定期迁徙！ </a:t>
            </a:r>
            <a:r>
              <a:rPr lang="en-US" altLang="zh-CN" sz="5400" dirty="0">
                <a:latin typeface="Times New Roman" panose="02020603050405020304" pitchFamily="18" charset="0"/>
                <a:ea typeface="楷体" panose="02010609060101010101" pitchFamily="49" charset="-122"/>
              </a:rPr>
              <a:t>(as) </a:t>
            </a:r>
            <a:endParaRPr lang="en-US" altLang="zh-CN" sz="5400" dirty="0" smtClean="0">
              <a:latin typeface="Times New Roman" panose="02020603050405020304" pitchFamily="18" charset="0"/>
              <a:ea typeface="楷体" panose="02010609060101010101" pitchFamily="49" charset="-122"/>
            </a:endParaRP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I wish </a:t>
            </a:r>
            <a:r>
              <a:rPr lang="en-US" altLang="zh-CN" sz="5400" dirty="0">
                <a:latin typeface="Times New Roman" panose="02020603050405020304" pitchFamily="18" charset="0"/>
                <a:ea typeface="楷体" panose="02010609060101010101" pitchFamily="49" charset="-122"/>
              </a:rPr>
              <a:t>we could migrate from here every winter, </a:t>
            </a:r>
            <a:r>
              <a:rPr lang="en-US" altLang="zh-CN" sz="5400" dirty="0" smtClean="0">
                <a:latin typeface="Times New Roman" panose="02020603050405020304" pitchFamily="18" charset="0"/>
                <a:ea typeface="楷体" panose="02010609060101010101" pitchFamily="49" charset="-122"/>
              </a:rPr>
              <a:t>______________</a:t>
            </a:r>
            <a:r>
              <a:rPr lang="en-US" altLang="zh-CN" sz="5400" dirty="0">
                <a:latin typeface="Times New Roman" panose="02020603050405020304" pitchFamily="18" charset="0"/>
                <a:ea typeface="楷体" panose="02010609060101010101" pitchFamily="49" charset="-122"/>
              </a:rPr>
              <a:t>___</a:t>
            </a:r>
            <a:r>
              <a:rPr lang="en-US" altLang="zh-CN" sz="5400" dirty="0" smtClean="0">
                <a:latin typeface="Times New Roman" panose="02020603050405020304" pitchFamily="18" charset="0"/>
                <a:ea typeface="楷体" panose="02010609060101010101" pitchFamily="49" charset="-122"/>
              </a:rPr>
              <a:t>__!</a:t>
            </a:r>
            <a:endParaRPr lang="en-US" altLang="zh-CN" sz="5400" dirty="0">
              <a:latin typeface="Times New Roman" panose="02020603050405020304" pitchFamily="18" charset="0"/>
              <a:ea typeface="楷体" panose="02010609060101010101" pitchFamily="49" charset="-122"/>
            </a:endParaRPr>
          </a:p>
        </p:txBody>
      </p:sp>
      <p:sp>
        <p:nvSpPr>
          <p:cNvPr id="12" name="文本框 13"/>
          <p:cNvSpPr txBox="1"/>
          <p:nvPr/>
        </p:nvSpPr>
        <p:spPr>
          <a:xfrm>
            <a:off x="15515650" y="9565275"/>
            <a:ext cx="445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 the birds do</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53279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7. </a:t>
            </a:r>
            <a:r>
              <a:rPr lang="zh-CN" altLang="en-US" sz="5400" dirty="0" smtClean="0">
                <a:latin typeface="Times New Roman" panose="02020603050405020304" pitchFamily="18" charset="0"/>
                <a:ea typeface="楷体" panose="02010609060101010101" pitchFamily="49" charset="-122"/>
              </a:rPr>
              <a:t>如果</a:t>
            </a:r>
            <a:r>
              <a:rPr lang="zh-CN" altLang="en-US" sz="5400" dirty="0">
                <a:latin typeface="Times New Roman" panose="02020603050405020304" pitchFamily="18" charset="0"/>
                <a:ea typeface="楷体" panose="02010609060101010101" pitchFamily="49" charset="-122"/>
              </a:rPr>
              <a:t>每个人都能在他人有困难时伸出援手，世界将会变得更加</a:t>
            </a:r>
            <a:r>
              <a:rPr lang="zh-CN" altLang="en-US" sz="5400" dirty="0" smtClean="0">
                <a:latin typeface="Times New Roman" panose="02020603050405020304" pitchFamily="18" charset="0"/>
                <a:ea typeface="楷体" panose="02010609060101010101" pitchFamily="49" charset="-122"/>
              </a:rPr>
              <a:t>美 </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好</a:t>
            </a:r>
            <a:r>
              <a:rPr lang="zh-CN" altLang="en-US" sz="5400" dirty="0">
                <a:latin typeface="Times New Roman" panose="02020603050405020304" pitchFamily="18" charset="0"/>
                <a:ea typeface="楷体" panose="02010609060101010101" pitchFamily="49" charset="-122"/>
              </a:rPr>
              <a:t>。</a:t>
            </a:r>
            <a:r>
              <a:rPr lang="en-US" altLang="zh-CN" sz="5400" dirty="0">
                <a:latin typeface="Times New Roman" panose="02020603050405020304" pitchFamily="18" charset="0"/>
                <a:ea typeface="楷体" panose="02010609060101010101" pitchFamily="49" charset="-122"/>
              </a:rPr>
              <a:t>(if</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 (</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_________________________________________</a:t>
            </a:r>
            <a:r>
              <a:rPr lang="zh-CN" altLang="en-US" sz="5400" dirty="0">
                <a:latin typeface="Times New Roman" panose="02020603050405020304" pitchFamily="18" charset="0"/>
                <a:ea typeface="楷体" panose="02010609060101010101" pitchFamily="49" charset="-122"/>
              </a:rPr>
              <a:t>， </a:t>
            </a:r>
            <a:r>
              <a:rPr lang="en-US" altLang="zh-CN" sz="5400" dirty="0">
                <a:latin typeface="Times New Roman" panose="02020603050405020304" pitchFamily="18" charset="0"/>
                <a:ea typeface="楷体" panose="02010609060101010101" pitchFamily="49" charset="-122"/>
              </a:rPr>
              <a:t>the world will be </a:t>
            </a:r>
            <a:endParaRPr lang="en-US" altLang="zh-CN" sz="5400" dirty="0" smtClean="0">
              <a:latin typeface="Times New Roman" panose="02020603050405020304" pitchFamily="18" charset="0"/>
              <a:ea typeface="楷体" panose="02010609060101010101" pitchFamily="49" charset="-122"/>
            </a:endParaRP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better</a:t>
            </a:r>
            <a:r>
              <a:rPr lang="en-US" altLang="zh-CN" sz="5400" dirty="0">
                <a:latin typeface="Times New Roman" panose="02020603050405020304" pitchFamily="18" charset="0"/>
                <a:ea typeface="楷体" panose="02010609060101010101" pitchFamily="49" charset="-122"/>
              </a:rPr>
              <a:t>.</a:t>
            </a:r>
            <a:endParaRPr lang="en-US" altLang="zh-CN" sz="5400" b="1" spc="-100" dirty="0">
              <a:solidFill>
                <a:srgbClr val="4472C4"/>
              </a:solidFill>
              <a:latin typeface="楷体" panose="02010609060101010101" pitchFamily="49" charset="-122"/>
              <a:ea typeface="楷体" panose="02010609060101010101" pitchFamily="49" charset="-122"/>
              <a:sym typeface="+mn-ea"/>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2010384" y="4707020"/>
            <a:ext cx="14090266"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If everyone can reach out and help those in need</a:t>
            </a:r>
            <a:endPar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TextBox 1"/>
          <p:cNvSpPr txBox="1"/>
          <p:nvPr/>
        </p:nvSpPr>
        <p:spPr>
          <a:xfrm>
            <a:off x="1295649" y="7758000"/>
            <a:ext cx="20880001" cy="5576911"/>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8. </a:t>
            </a:r>
            <a:r>
              <a:rPr lang="zh-CN" altLang="en-US" sz="5400" dirty="0" smtClean="0">
                <a:latin typeface="Times New Roman" panose="02020603050405020304" pitchFamily="18" charset="0"/>
                <a:ea typeface="楷体" panose="02010609060101010101" pitchFamily="49" charset="-122"/>
              </a:rPr>
              <a:t>她</a:t>
            </a:r>
            <a:r>
              <a:rPr lang="zh-CN" altLang="en-US" sz="5400" dirty="0">
                <a:latin typeface="Times New Roman" panose="02020603050405020304" pitchFamily="18" charset="0"/>
                <a:ea typeface="楷体" panose="02010609060101010101" pitchFamily="49" charset="-122"/>
              </a:rPr>
              <a:t>一看完那个关于已灭绝物种的电视节目，就立志加入野生动物</a:t>
            </a:r>
            <a:r>
              <a:rPr lang="zh-CN" altLang="en-US" sz="5400" dirty="0" smtClean="0">
                <a:latin typeface="Times New Roman" panose="02020603050405020304" pitchFamily="18" charset="0"/>
                <a:ea typeface="楷体" panose="02010609060101010101" pitchFamily="49" charset="-122"/>
              </a:rPr>
              <a:t>保</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护</a:t>
            </a:r>
            <a:r>
              <a:rPr lang="zh-CN" altLang="en-US" sz="5400" dirty="0">
                <a:latin typeface="Times New Roman" panose="02020603050405020304" pitchFamily="18" charset="0"/>
                <a:ea typeface="楷体" panose="02010609060101010101" pitchFamily="49" charset="-122"/>
              </a:rPr>
              <a:t>组织。 </a:t>
            </a:r>
            <a:r>
              <a:rPr lang="en-US" altLang="zh-CN" sz="5400" dirty="0">
                <a:latin typeface="Times New Roman" panose="02020603050405020304" pitchFamily="18" charset="0"/>
                <a:ea typeface="楷体" panose="02010609060101010101" pitchFamily="49" charset="-122"/>
              </a:rPr>
              <a:t>(no sooner</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__________________________________________________________ </a:t>
            </a:r>
          </a:p>
          <a:p>
            <a:pPr>
              <a:lnSpc>
                <a:spcPct val="110000"/>
              </a:lnSpc>
            </a:pPr>
            <a:r>
              <a:rPr lang="en-US" altLang="zh-CN" sz="5400" dirty="0" smtClean="0">
                <a:latin typeface="Times New Roman" panose="02020603050405020304" pitchFamily="18" charset="0"/>
                <a:ea typeface="楷体" panose="02010609060101010101" pitchFamily="49" charset="-122"/>
              </a:rPr>
              <a:t>   ____________than </a:t>
            </a:r>
            <a:r>
              <a:rPr lang="en-US" altLang="zh-CN" sz="5400" dirty="0">
                <a:latin typeface="Times New Roman" panose="02020603050405020304" pitchFamily="18" charset="0"/>
                <a:ea typeface="楷体" panose="02010609060101010101" pitchFamily="49" charset="-122"/>
              </a:rPr>
              <a:t>she made up her mind to join the wildlife protection </a:t>
            </a:r>
            <a:endParaRPr lang="en-US" altLang="zh-CN" sz="5400" dirty="0" smtClean="0">
              <a:latin typeface="Times New Roman" panose="02020603050405020304" pitchFamily="18" charset="0"/>
              <a:ea typeface="楷体" panose="02010609060101010101" pitchFamily="49" charset="-122"/>
            </a:endParaRPr>
          </a:p>
          <a:p>
            <a:pPr>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organization</a:t>
            </a:r>
            <a:r>
              <a:rPr lang="en-US" altLang="zh-CN" sz="5400" dirty="0">
                <a:latin typeface="Times New Roman" panose="02020603050405020304" pitchFamily="18" charset="0"/>
                <a:ea typeface="楷体" panose="02010609060101010101" pitchFamily="49" charset="-122"/>
              </a:rPr>
              <a:t>.</a:t>
            </a:r>
          </a:p>
        </p:txBody>
      </p:sp>
      <p:sp>
        <p:nvSpPr>
          <p:cNvPr id="12" name="文本框 13"/>
          <p:cNvSpPr txBox="1"/>
          <p:nvPr/>
        </p:nvSpPr>
        <p:spPr>
          <a:xfrm>
            <a:off x="1900516" y="10468635"/>
            <a:ext cx="19879744"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 sooner had she/She had no sooner watched the TV program on </a:t>
            </a:r>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a:t>
            </a:r>
          </a:p>
        </p:txBody>
      </p:sp>
      <p:sp>
        <p:nvSpPr>
          <p:cNvPr id="10" name="文本框 13"/>
          <p:cNvSpPr txBox="1"/>
          <p:nvPr/>
        </p:nvSpPr>
        <p:spPr>
          <a:xfrm>
            <a:off x="1831499" y="11347094"/>
            <a:ext cx="4615134"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extinct species</a:t>
            </a:r>
          </a:p>
        </p:txBody>
      </p:sp>
    </p:spTree>
    <p:extLst>
      <p:ext uri="{BB962C8B-B14F-4D97-AF65-F5344CB8AC3E}">
        <p14:creationId xmlns:p14="http://schemas.microsoft.com/office/powerpoint/2010/main" val="308651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1" grpId="0"/>
      <p:bldP spid="12" grpId="0"/>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1295649" y="1949150"/>
            <a:ext cx="20520001" cy="4662815"/>
          </a:xfrm>
          <a:prstGeom prst="rect">
            <a:avLst/>
          </a:prstGeom>
          <a:noFill/>
        </p:spPr>
        <p:txBody>
          <a:bodyPr wrap="square" rtlCol="0">
            <a:spAutoFit/>
          </a:bodyPr>
          <a:lstStyle/>
          <a:p>
            <a:pPr fontAlgn="auto">
              <a:lnSpc>
                <a:spcPct val="110000"/>
              </a:lnSpc>
            </a:pPr>
            <a:r>
              <a:rPr lang="en-US" altLang="zh-CN" sz="5400" dirty="0" smtClean="0">
                <a:latin typeface="Times New Roman" panose="02020603050405020304" pitchFamily="18" charset="0"/>
                <a:ea typeface="楷体" panose="02010609060101010101" pitchFamily="49" charset="-122"/>
              </a:rPr>
              <a:t>9. </a:t>
            </a:r>
            <a:r>
              <a:rPr lang="zh-CN" altLang="en-US" sz="5400" dirty="0" smtClean="0">
                <a:latin typeface="Times New Roman" panose="02020603050405020304" pitchFamily="18" charset="0"/>
                <a:ea typeface="楷体" panose="02010609060101010101" pitchFamily="49" charset="-122"/>
              </a:rPr>
              <a:t>我们</a:t>
            </a:r>
            <a:r>
              <a:rPr lang="zh-CN" altLang="en-US" sz="5400" dirty="0">
                <a:latin typeface="Times New Roman" panose="02020603050405020304" pitchFamily="18" charset="0"/>
                <a:ea typeface="楷体" panose="02010609060101010101" pitchFamily="49" charset="-122"/>
              </a:rPr>
              <a:t>今天很早就出发了，所以有更多的时间在图书馆里阅读和</a:t>
            </a:r>
            <a:r>
              <a:rPr lang="zh-CN" altLang="en-US" sz="5400" dirty="0" smtClean="0">
                <a:latin typeface="Times New Roman" panose="02020603050405020304" pitchFamily="18" charset="0"/>
                <a:ea typeface="楷体" panose="02010609060101010101" pitchFamily="49" charset="-122"/>
              </a:rPr>
              <a:t>挑</a:t>
            </a:r>
            <a:endParaRPr lang="en-US" altLang="zh-CN" sz="5400" dirty="0" smtClean="0">
              <a:latin typeface="Times New Roman" panose="02020603050405020304" pitchFamily="18" charset="0"/>
              <a:ea typeface="楷体" panose="02010609060101010101" pitchFamily="49" charset="-122"/>
            </a:endParaRPr>
          </a:p>
          <a:p>
            <a:pPr fontAlgn="auto">
              <a:lnSpc>
                <a:spcPct val="110000"/>
              </a:lnSpc>
            </a:pPr>
            <a:r>
              <a:rPr lang="en-US" altLang="zh-CN" sz="5400" dirty="0">
                <a:latin typeface="Times New Roman" panose="02020603050405020304" pitchFamily="18" charset="0"/>
                <a:ea typeface="楷体" panose="02010609060101010101" pitchFamily="49" charset="-122"/>
              </a:rPr>
              <a:t> </a:t>
            </a:r>
            <a:r>
              <a:rPr lang="en-US" altLang="zh-CN" sz="5400" dirty="0" smtClean="0">
                <a:latin typeface="Times New Roman" panose="02020603050405020304" pitchFamily="18" charset="0"/>
                <a:ea typeface="楷体" panose="02010609060101010101" pitchFamily="49" charset="-122"/>
              </a:rPr>
              <a:t>   </a:t>
            </a:r>
            <a:r>
              <a:rPr lang="zh-CN" altLang="en-US" sz="5400" dirty="0" smtClean="0">
                <a:latin typeface="Times New Roman" panose="02020603050405020304" pitchFamily="18" charset="0"/>
                <a:ea typeface="楷体" panose="02010609060101010101" pitchFamily="49" charset="-122"/>
              </a:rPr>
              <a:t>选</a:t>
            </a:r>
            <a:r>
              <a:rPr lang="zh-CN" altLang="en-US" sz="5400" dirty="0">
                <a:latin typeface="Times New Roman" panose="02020603050405020304" pitchFamily="18" charset="0"/>
                <a:ea typeface="楷体" panose="02010609060101010101" pitchFamily="49" charset="-122"/>
              </a:rPr>
              <a:t>书籍。 </a:t>
            </a:r>
            <a:r>
              <a:rPr lang="en-US" altLang="zh-CN" sz="5400" dirty="0">
                <a:latin typeface="Times New Roman" panose="02020603050405020304" pitchFamily="18" charset="0"/>
                <a:ea typeface="楷体" panose="02010609060101010101" pitchFamily="49" charset="-122"/>
              </a:rPr>
              <a:t>(so that</a:t>
            </a:r>
            <a:r>
              <a:rPr lang="en-US" altLang="zh-CN" sz="5400" dirty="0" smtClean="0">
                <a:latin typeface="Times New Roman" panose="02020603050405020304" pitchFamily="18" charset="0"/>
                <a:ea typeface="楷体" panose="02010609060101010101" pitchFamily="49" charset="-122"/>
              </a:rPr>
              <a:t>)</a:t>
            </a:r>
          </a:p>
          <a:p>
            <a:pPr algn="r" fontAlgn="auto">
              <a:lnSpc>
                <a:spcPct val="110000"/>
              </a:lnSpc>
            </a:pPr>
            <a:r>
              <a:rPr lang="en-US" altLang="zh-CN" sz="5400" b="1" spc="-100" dirty="0" smtClean="0">
                <a:solidFill>
                  <a:srgbClr val="4472C4"/>
                </a:solidFill>
                <a:latin typeface="楷体" panose="02010609060101010101" pitchFamily="49" charset="-122"/>
                <a:ea typeface="楷体" panose="02010609060101010101" pitchFamily="49" charset="-122"/>
                <a:sym typeface="+mn-ea"/>
              </a:rPr>
              <a:t>(</a:t>
            </a:r>
            <a:r>
              <a:rPr lang="en-US" altLang="zh-CN" sz="5400" b="1" spc="-100" dirty="0">
                <a:solidFill>
                  <a:srgbClr val="4472C4"/>
                </a:solidFill>
                <a:latin typeface="楷体" panose="02010609060101010101" pitchFamily="49" charset="-122"/>
                <a:ea typeface="楷体" panose="02010609060101010101" pitchFamily="49" charset="-122"/>
                <a:sym typeface="+mn-ea"/>
              </a:rPr>
              <a:t>2019·</a:t>
            </a:r>
            <a:r>
              <a:rPr lang="zh-CN" altLang="en-US" sz="5400" b="1" spc="-100" dirty="0">
                <a:solidFill>
                  <a:srgbClr val="4472C4"/>
                </a:solidFill>
                <a:latin typeface="楷体" panose="02010609060101010101" pitchFamily="49" charset="-122"/>
                <a:ea typeface="楷体" panose="02010609060101010101" pitchFamily="49" charset="-122"/>
                <a:sym typeface="+mn-ea"/>
              </a:rPr>
              <a:t>新编</a:t>
            </a:r>
            <a:r>
              <a:rPr lang="en-US" altLang="zh-CN" sz="5400" b="1" spc="-100" dirty="0">
                <a:solidFill>
                  <a:srgbClr val="4472C4"/>
                </a:solidFill>
                <a:latin typeface="楷体" panose="02010609060101010101" pitchFamily="49" charset="-122"/>
                <a:ea typeface="楷体" panose="02010609060101010101" pitchFamily="49" charset="-122"/>
                <a:sym typeface="+mn-ea"/>
              </a:rPr>
              <a:t>) </a:t>
            </a:r>
          </a:p>
          <a:p>
            <a:pPr>
              <a:lnSpc>
                <a:spcPct val="110000"/>
              </a:lnSpc>
            </a:pPr>
            <a:r>
              <a:rPr lang="en-US" altLang="zh-CN" sz="5400" dirty="0">
                <a:latin typeface="Times New Roman" panose="02020603050405020304" pitchFamily="18" charset="0"/>
                <a:ea typeface="楷体" panose="02010609060101010101" pitchFamily="49" charset="-122"/>
              </a:rPr>
              <a:t>    We set out early today </a:t>
            </a:r>
            <a:r>
              <a:rPr lang="en-US" altLang="zh-CN" sz="5400" dirty="0" smtClean="0">
                <a:latin typeface="Times New Roman" panose="02020603050405020304" pitchFamily="18" charset="0"/>
                <a:ea typeface="楷体" panose="02010609060101010101" pitchFamily="49" charset="-122"/>
              </a:rPr>
              <a:t>______________________________________</a:t>
            </a:r>
          </a:p>
          <a:p>
            <a:pPr>
              <a:lnSpc>
                <a:spcPct val="110000"/>
              </a:lnSpc>
            </a:pPr>
            <a:r>
              <a:rPr lang="en-US" altLang="zh-CN" sz="5400" dirty="0" smtClean="0">
                <a:latin typeface="Times New Roman" panose="02020603050405020304" pitchFamily="18" charset="0"/>
                <a:ea typeface="楷体" panose="02010609060101010101" pitchFamily="49" charset="-122"/>
              </a:rPr>
              <a:t>    _________________________________.</a:t>
            </a:r>
            <a:endParaRPr lang="en-US" altLang="zh-CN" sz="5400" dirty="0">
              <a:latin typeface="Times New Roman" panose="02020603050405020304" pitchFamily="18" charset="0"/>
              <a:ea typeface="楷体" panose="02010609060101010101" pitchFamily="49" charset="-122"/>
            </a:endParaRPr>
          </a:p>
        </p:txBody>
      </p:sp>
      <p:pic>
        <p:nvPicPr>
          <p:cNvPr id="21" name="图片 20">
            <a:hlinkClick r:id="rId2" action="ppaction://hlinksldjump"/>
            <a:extLst>
              <a:ext uri="{FF2B5EF4-FFF2-40B4-BE49-F238E27FC236}">
                <a16:creationId xmlns="" xmlns:a16="http://schemas.microsoft.com/office/drawing/2014/main" id="{66A08F14-17F7-4E3F-B598-A748D1F7E5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15650" y="11444369"/>
            <a:ext cx="1398631" cy="1398631"/>
          </a:xfrm>
          <a:prstGeom prst="rect">
            <a:avLst/>
          </a:prstGeom>
        </p:spPr>
      </p:pic>
      <p:pic>
        <p:nvPicPr>
          <p:cNvPr id="3" name="图片 2">
            <a:extLst>
              <a:ext uri="{FF2B5EF4-FFF2-40B4-BE49-F238E27FC236}">
                <a16:creationId xmlns="" xmlns:a16="http://schemas.microsoft.com/office/drawing/2014/main" id="{2B77E84D-0C4D-4332-A730-D72B99C4FCE0}"/>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6" name="页脚占位符 11">
            <a:extLst>
              <a:ext uri="{FF2B5EF4-FFF2-40B4-BE49-F238E27FC236}">
                <a16:creationId xmlns="" xmlns:a16="http://schemas.microsoft.com/office/drawing/2014/main" id="{3E44532C-B318-4710-8695-7E0FDB3937A0}"/>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a:r>
              <a:rPr lang="zh-CN" altLang="en-US" sz="3200" dirty="0">
                <a:latin typeface="方正楷体_GBK" panose="03000509000000000000" pitchFamily="65" charset="-122"/>
                <a:ea typeface="方正楷体_GBK" panose="03000509000000000000" pitchFamily="65" charset="-122"/>
                <a:cs typeface="Times New Roman" panose="02020603050405020304" pitchFamily="18" charset="0"/>
              </a:rPr>
              <a:t>突破</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语法</a:t>
            </a:r>
            <a:r>
              <a:rPr lang="en-US" altLang="zh-CN" sz="3200" dirty="0">
                <a:latin typeface="Times New Roman" panose="02020603050405020304" pitchFamily="18" charset="0"/>
                <a:ea typeface="宋体" panose="02010600030101010101" pitchFamily="2" charset="-122"/>
                <a:cs typeface="Times New Roman" panose="02020603050405020304" pitchFamily="18" charset="0"/>
              </a:rPr>
              <a:t>4</a:t>
            </a:r>
            <a:r>
              <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rPr>
              <a:t>    </a:t>
            </a:r>
            <a:r>
              <a:rPr lang="zh-CN" altLang="en-US" sz="3200" dirty="0" smtClean="0">
                <a:latin typeface="方正楷体_GBK" panose="03000509000000000000" pitchFamily="65" charset="-122"/>
                <a:ea typeface="方正楷体_GBK" panose="03000509000000000000" pitchFamily="65" charset="-122"/>
                <a:cs typeface="Times New Roman" panose="02020603050405020304" pitchFamily="18" charset="0"/>
              </a:rPr>
              <a:t>突破积累练</a:t>
            </a:r>
            <a:endParaRPr lang="en-US" altLang="zh-CN" sz="3200" dirty="0" smtClean="0">
              <a:latin typeface="方正楷体_GBK" panose="03000509000000000000" pitchFamily="65" charset="-122"/>
              <a:ea typeface="方正楷体_GBK" panose="03000509000000000000" pitchFamily="65" charset="-122"/>
              <a:cs typeface="Times New Roman" panose="02020603050405020304" pitchFamily="18" charset="0"/>
            </a:endParaRPr>
          </a:p>
          <a:p>
            <a:pPr algn="ctr"/>
            <a:r>
              <a:rPr lang="en-US" altLang="zh-CN" sz="3200" dirty="0" smtClean="0">
                <a:solidFill>
                  <a:srgbClr val="FF0000"/>
                </a:solidFill>
                <a:latin typeface="宋体" panose="02010600030101010101" pitchFamily="2" charset="-122"/>
                <a:ea typeface="宋体" panose="02010600030101010101" pitchFamily="2" charset="-122"/>
              </a:rPr>
              <a:t>P302</a:t>
            </a:r>
            <a:endParaRPr lang="zh-CN" altLang="en-US" sz="3200" dirty="0">
              <a:solidFill>
                <a:srgbClr val="FF0000"/>
              </a:solidFill>
              <a:latin typeface="宋体" panose="02010600030101010101" pitchFamily="2" charset="-122"/>
              <a:ea typeface="宋体" panose="02010600030101010101" pitchFamily="2" charset="-122"/>
            </a:endParaRPr>
          </a:p>
        </p:txBody>
      </p:sp>
      <p:sp>
        <p:nvSpPr>
          <p:cNvPr id="22" name="矩形 21">
            <a:extLst>
              <a:ext uri="{FF2B5EF4-FFF2-40B4-BE49-F238E27FC236}">
                <a16:creationId xmlns:a16="http://schemas.microsoft.com/office/drawing/2014/main" xmlns="" id="{5F380986-E85D-4581-8505-C5E1B42E6D60}"/>
              </a:ext>
            </a:extLst>
          </p:cNvPr>
          <p:cNvSpPr/>
          <p:nvPr/>
        </p:nvSpPr>
        <p:spPr>
          <a:xfrm>
            <a:off x="1205931" y="693000"/>
            <a:ext cx="21959438" cy="1025089"/>
          </a:xfrm>
          <a:prstGeom prst="rect">
            <a:avLst/>
          </a:prstGeom>
        </p:spPr>
        <p:txBody>
          <a:bodyPr wrap="square">
            <a:spAutoFit/>
          </a:bodyPr>
          <a:lstStyle/>
          <a:p>
            <a:pPr algn="ctr">
              <a:lnSpc>
                <a:spcPct val="110000"/>
              </a:lnSpc>
            </a:pPr>
            <a:r>
              <a:rPr lang="en-US" altLang="zh-CN" sz="6000" b="1" dirty="0">
                <a:latin typeface="Times New Roman" panose="02020603050405020304" pitchFamily="18" charset="0"/>
                <a:ea typeface="楷体" pitchFamily="49" charset="-122"/>
                <a:cs typeface="Times New Roman" panose="02020603050405020304" pitchFamily="18" charset="0"/>
              </a:rPr>
              <a:t>Ⅲ </a:t>
            </a:r>
            <a:r>
              <a:rPr lang="zh-CN" altLang="en-US" sz="6000" b="1" dirty="0">
                <a:latin typeface="Times New Roman" panose="02020603050405020304" pitchFamily="18" charset="0"/>
                <a:ea typeface="楷体" pitchFamily="49" charset="-122"/>
                <a:cs typeface="Times New Roman" panose="02020603050405020304" pitchFamily="18" charset="0"/>
              </a:rPr>
              <a:t>单句写作</a:t>
            </a:r>
            <a:endParaRPr lang="zh-CN" altLang="zh-CN" sz="6000" b="1" dirty="0">
              <a:latin typeface="Times New Roman" panose="02020603050405020304" pitchFamily="18" charset="0"/>
              <a:ea typeface="楷体" pitchFamily="49" charset="-122"/>
              <a:cs typeface="Times New Roman" panose="02020603050405020304" pitchFamily="18" charset="0"/>
            </a:endParaRPr>
          </a:p>
        </p:txBody>
      </p:sp>
      <p:sp>
        <p:nvSpPr>
          <p:cNvPr id="9" name="文本框 13"/>
          <p:cNvSpPr txBox="1"/>
          <p:nvPr/>
        </p:nvSpPr>
        <p:spPr>
          <a:xfrm>
            <a:off x="8450650" y="4707020"/>
            <a:ext cx="12735000" cy="923330"/>
          </a:xfrm>
          <a:prstGeom prst="rect">
            <a:avLst/>
          </a:prstGeom>
          <a:noFill/>
        </p:spPr>
        <p:txBody>
          <a:bodyPr wrap="square" rtlCol="0">
            <a:spAutoFit/>
          </a:bodyPr>
          <a:lstStyle/>
          <a:p>
            <a:r>
              <a:rPr lang="en-US"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 that we had more time to read and </a:t>
            </a:r>
            <a:r>
              <a:rPr lang="en-US" sz="5400"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select</a:t>
            </a:r>
          </a:p>
        </p:txBody>
      </p:sp>
      <p:sp>
        <p:nvSpPr>
          <p:cNvPr id="13" name="文本框 13"/>
          <p:cNvSpPr txBox="1"/>
          <p:nvPr/>
        </p:nvSpPr>
        <p:spPr>
          <a:xfrm>
            <a:off x="2105650" y="5571985"/>
            <a:ext cx="5715000" cy="923330"/>
          </a:xfrm>
          <a:prstGeom prst="rect">
            <a:avLst/>
          </a:prstGeom>
          <a:noFill/>
        </p:spPr>
        <p:txBody>
          <a:bodyPr wrap="square" rtlCol="0">
            <a:spAutoFit/>
          </a:bodyPr>
          <a:lstStyle/>
          <a:p>
            <a:r>
              <a:rPr lang="en-US" altLang="zh-CN" sz="5400"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books in the library</a:t>
            </a:r>
          </a:p>
        </p:txBody>
      </p:sp>
    </p:spTree>
    <p:extLst>
      <p:ext uri="{BB962C8B-B14F-4D97-AF65-F5344CB8AC3E}">
        <p14:creationId xmlns:p14="http://schemas.microsoft.com/office/powerpoint/2010/main" val="362503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p:bldP spid="13" grpId="0"/>
    </p:bldLst>
  </p:timing>
</p:sld>
</file>

<file path=ppt/theme/theme1.xml><?xml version="1.0" encoding="utf-8"?>
<a:theme xmlns:a="http://schemas.openxmlformats.org/drawingml/2006/main" name="黑色背景字幕版">
  <a:themeElements>
    <a:clrScheme name="自定义 1">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33514</TotalTime>
  <Words>5129</Words>
  <Application>Microsoft Office PowerPoint</Application>
  <PresentationFormat>自定义</PresentationFormat>
  <Paragraphs>629</Paragraphs>
  <Slides>63</Slides>
  <Notes>0</Notes>
  <HiddenSlides>0</HiddenSlides>
  <MMClips>0</MMClips>
  <ScaleCrop>false</ScaleCrop>
  <HeadingPairs>
    <vt:vector size="4" baseType="variant">
      <vt:variant>
        <vt:lpstr>主题</vt:lpstr>
      </vt:variant>
      <vt:variant>
        <vt:i4>1</vt:i4>
      </vt:variant>
      <vt:variant>
        <vt:lpstr>幻灯片标题</vt:lpstr>
      </vt:variant>
      <vt:variant>
        <vt:i4>63</vt:i4>
      </vt:variant>
    </vt:vector>
  </HeadingPairs>
  <TitlesOfParts>
    <vt:vector size="64" baseType="lpstr">
      <vt:lpstr>黑色背景字幕版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qiwen气温</dc:creator>
  <cp:lastModifiedBy>Li </cp:lastModifiedBy>
  <cp:revision>5223</cp:revision>
  <dcterms:created xsi:type="dcterms:W3CDTF">2015-01-26T03:08:00Z</dcterms:created>
  <dcterms:modified xsi:type="dcterms:W3CDTF">2019-03-01T09:34:25Z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