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notesMasterIdLst>
    <p:notesMasterId r:id="rId18"/>
  </p:notesMasterIdLst>
  <p:sldIdLst>
    <p:sldId id="256" r:id="rId4"/>
    <p:sldId id="341" r:id="rId5"/>
    <p:sldId id="556" r:id="rId6"/>
    <p:sldId id="558" r:id="rId7"/>
    <p:sldId id="396" r:id="rId8"/>
    <p:sldId id="559" r:id="rId9"/>
    <p:sldId id="560" r:id="rId10"/>
    <p:sldId id="561" r:id="rId11"/>
    <p:sldId id="565" r:id="rId12"/>
    <p:sldId id="566" r:id="rId13"/>
    <p:sldId id="567" r:id="rId14"/>
    <p:sldId id="568" r:id="rId15"/>
    <p:sldId id="569" r:id="rId16"/>
    <p:sldId id="579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54F01-DB6D-4DAA-AE7B-9ABDDEE403A0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7DE66-F2F7-48B2-AD77-0CB64A050A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161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2530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0E5BB7-F0CD-474B-B33A-CB90459D34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00D9ADA-6168-4AD5-B5FD-A8ED47786F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1264E4-9FE4-44A6-AECC-2D08931BA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A16481-34BE-4CDB-812B-10FF88FD9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85AF62-55A0-4BBE-93FF-1217DEF44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449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866169-39C6-44C7-95C3-B4CB48B3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1118455-D608-4D40-8D6E-D2AEB7F8F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360124-860F-4479-8095-70D12B0E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FB94F4-ECD1-4714-B67E-ACDDDC198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6B18831-CFBE-4D54-BDB3-ACEA18ED8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137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A87C38-FC35-49C8-96D1-27C17C01E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3B3D03-3094-4B19-9689-9926FB62C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C71C090-23FF-4B97-92A8-0C7202B41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E8BC9F-3973-481D-85CA-0CFBBAFCE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68B4690-A74A-49E2-9089-0A216927C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9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386A0F-4F1D-495B-9BCB-6A7B17312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4B965C8-5CCE-42A5-B5BE-1CE7B3A5C1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38BEA13-8843-4ACB-BCC2-54A15CBC1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55C8AC-1AE4-4014-9146-0511511F8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708314-6A9E-4680-BE0E-25D3A5B32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18C5D6-2C5B-4B7A-96FF-0CC7E0B69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70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4A62B1-56EE-4198-95BC-34C0DE384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FEC4918-EF37-45C5-8C87-DF9ABEE41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E038998-BAC3-4396-AB62-AAE2439334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0FD8A8-C9AF-46A7-87EA-99F6930EC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02AC70A-566E-4B47-940C-7BBF4225EE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781ABE8-B2AD-4A92-8018-EE494C428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49B35AA-E56A-4AD7-9726-4BA62B63D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14F8922-E4D2-4CAD-A869-607D8A8A3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928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C1B394-FBBB-4A22-A787-AD0A565EF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6B8B118-DF41-4B1E-A78F-BB081B9B7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5979638-FDF1-4877-903B-5D3AFD1DF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362EF3E-B9D7-420F-8F77-EDB56C999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765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1EEAFE2-8C6E-4362-9E45-70C0E2CB4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E31B66F-6929-4635-AF0E-0671AD56A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836C80E-EE8C-4B3E-822D-C3F222A6E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543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4B3961-B680-460B-8D2C-B022863AB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75CF7B8-C600-41C1-82BF-F63B77473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BE257E0-531F-47F1-B57D-583532306E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3C31293-BA13-4F73-910D-139E09D9B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E64CD5A-9F61-4FCD-A23A-E08EAB78F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CB98D94-7503-4AF8-87B0-3971844DC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041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1440E8-C41A-428A-AB30-E1EEC96B6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185F3AC-7495-4F85-A25F-D9CF984D94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141201B-FB6B-42F4-98FA-F2EAB787C2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F079776-35D2-4AE4-B42E-A269BB246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57E9D0B-F017-450F-A2FC-BAE4824EF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2A54E73-3CD6-46C5-85B0-59E8B91E0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837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4AE2C1-FD8E-4B66-B2C3-201B19318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4682E0D-FD6C-4FE5-B3C3-ED1F3A88F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CA4CD6E-EB82-4723-87A8-E2B0A1BDE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727D5AB-ADA3-4E59-8C62-F557818DE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4B3CE1-5EA2-4391-B0D5-BAA8E3E18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186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9E170BA-F54E-4FBE-98C0-25A95D3616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2C5C864-4DB4-4E6E-9D1A-81D8E2857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A951EC-D9E4-40F5-9B97-974613216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50067E5-367F-4FCA-BC3F-3A5AB0951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10A53E-569D-46BD-841A-F055E8E73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8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834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7595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393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0388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3901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803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1123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7372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3464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7008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0742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91淘课logo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tretch>
            <a:fillRect/>
          </a:stretch>
        </p:blipFill>
        <p:spPr>
          <a:xfrm>
            <a:off x="10993967" y="5949950"/>
            <a:ext cx="9398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989896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285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AEC626B-3D36-442F-92E2-A3D917DEB6C3}"/>
              </a:ext>
            </a:extLst>
          </p:cNvPr>
          <p:cNvSpPr/>
          <p:nvPr userDrawn="1"/>
        </p:nvSpPr>
        <p:spPr>
          <a:xfrm>
            <a:off x="-29632" y="6658"/>
            <a:ext cx="12148816" cy="6859280"/>
          </a:xfrm>
          <a:prstGeom prst="rect">
            <a:avLst/>
          </a:prstGeom>
          <a:solidFill>
            <a:srgbClr val="F2F2E4"/>
          </a:solidFill>
          <a:ln w="12700" cap="flat" cmpd="sng" algn="ctr">
            <a:solidFill>
              <a:srgbClr val="F2F2E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" name="任意多边形 8">
            <a:extLst>
              <a:ext uri="{FF2B5EF4-FFF2-40B4-BE49-F238E27FC236}">
                <a16:creationId xmlns:a16="http://schemas.microsoft.com/office/drawing/2014/main" id="{509416A1-0A86-46EC-A1CA-FC28FF00A108}"/>
              </a:ext>
            </a:extLst>
          </p:cNvPr>
          <p:cNvSpPr/>
          <p:nvPr userDrawn="1"/>
        </p:nvSpPr>
        <p:spPr>
          <a:xfrm flipV="1">
            <a:off x="-29633" y="0"/>
            <a:ext cx="12078047" cy="3730625"/>
          </a:xfrm>
          <a:custGeom>
            <a:avLst/>
            <a:gdLst>
              <a:gd name="connsiteX0" fmla="*/ 3657600 w 12192000"/>
              <a:gd name="connsiteY0" fmla="*/ 0 h 3737429"/>
              <a:gd name="connsiteX1" fmla="*/ 5878286 w 12192000"/>
              <a:gd name="connsiteY1" fmla="*/ 1567543 h 3737429"/>
              <a:gd name="connsiteX2" fmla="*/ 7794171 w 12192000"/>
              <a:gd name="connsiteY2" fmla="*/ 362858 h 3737429"/>
              <a:gd name="connsiteX3" fmla="*/ 11263086 w 12192000"/>
              <a:gd name="connsiteY3" fmla="*/ 1567543 h 3737429"/>
              <a:gd name="connsiteX4" fmla="*/ 12192000 w 12192000"/>
              <a:gd name="connsiteY4" fmla="*/ 910158 h 3737429"/>
              <a:gd name="connsiteX5" fmla="*/ 12192000 w 12192000"/>
              <a:gd name="connsiteY5" fmla="*/ 3737429 h 3737429"/>
              <a:gd name="connsiteX6" fmla="*/ 0 w 12192000"/>
              <a:gd name="connsiteY6" fmla="*/ 3737429 h 3737429"/>
              <a:gd name="connsiteX7" fmla="*/ 0 w 12192000"/>
              <a:gd name="connsiteY7" fmla="*/ 2258730 h 3737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737429">
                <a:moveTo>
                  <a:pt x="3657600" y="0"/>
                </a:moveTo>
                <a:lnTo>
                  <a:pt x="5878286" y="1567543"/>
                </a:lnTo>
                <a:lnTo>
                  <a:pt x="7794171" y="362858"/>
                </a:lnTo>
                <a:lnTo>
                  <a:pt x="11263086" y="1567543"/>
                </a:lnTo>
                <a:lnTo>
                  <a:pt x="12192000" y="910158"/>
                </a:lnTo>
                <a:lnTo>
                  <a:pt x="12192000" y="3737429"/>
                </a:lnTo>
                <a:lnTo>
                  <a:pt x="0" y="3737429"/>
                </a:lnTo>
                <a:lnTo>
                  <a:pt x="0" y="2258730"/>
                </a:lnTo>
                <a:close/>
              </a:path>
            </a:pathLst>
          </a:custGeom>
          <a:solidFill>
            <a:srgbClr val="FFFFFF">
              <a:alpha val="3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3697102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0912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0152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1817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6078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5950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9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0052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9707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7435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3742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5784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91淘课logo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tretch>
            <a:fillRect/>
          </a:stretch>
        </p:blipFill>
        <p:spPr>
          <a:xfrm>
            <a:off x="10993967" y="5949950"/>
            <a:ext cx="9398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685148"/>
      </p:ext>
    </p:extLst>
  </p:cSld>
  <p:clrMapOvr>
    <a:masterClrMapping/>
  </p:clrMapOvr>
  <p:transition spd="slow"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1067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FC208EE-706E-4C4B-86F0-1FCC90EB6E9D}"/>
              </a:ext>
            </a:extLst>
          </p:cNvPr>
          <p:cNvSpPr/>
          <p:nvPr userDrawn="1"/>
        </p:nvSpPr>
        <p:spPr>
          <a:xfrm>
            <a:off x="-29632" y="6658"/>
            <a:ext cx="12148816" cy="6859280"/>
          </a:xfrm>
          <a:prstGeom prst="rect">
            <a:avLst/>
          </a:prstGeom>
          <a:solidFill>
            <a:srgbClr val="F2F2E4"/>
          </a:solidFill>
          <a:ln w="12700" cap="flat" cmpd="sng" algn="ctr">
            <a:solidFill>
              <a:srgbClr val="F2F2E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" name="任意多边形 8">
            <a:extLst>
              <a:ext uri="{FF2B5EF4-FFF2-40B4-BE49-F238E27FC236}">
                <a16:creationId xmlns:a16="http://schemas.microsoft.com/office/drawing/2014/main" id="{4841C7D0-A339-4085-8089-485D001CCBCC}"/>
              </a:ext>
            </a:extLst>
          </p:cNvPr>
          <p:cNvSpPr/>
          <p:nvPr userDrawn="1"/>
        </p:nvSpPr>
        <p:spPr>
          <a:xfrm flipV="1">
            <a:off x="-29633" y="0"/>
            <a:ext cx="12078047" cy="3730625"/>
          </a:xfrm>
          <a:custGeom>
            <a:avLst/>
            <a:gdLst>
              <a:gd name="connsiteX0" fmla="*/ 3657600 w 12192000"/>
              <a:gd name="connsiteY0" fmla="*/ 0 h 3737429"/>
              <a:gd name="connsiteX1" fmla="*/ 5878286 w 12192000"/>
              <a:gd name="connsiteY1" fmla="*/ 1567543 h 3737429"/>
              <a:gd name="connsiteX2" fmla="*/ 7794171 w 12192000"/>
              <a:gd name="connsiteY2" fmla="*/ 362858 h 3737429"/>
              <a:gd name="connsiteX3" fmla="*/ 11263086 w 12192000"/>
              <a:gd name="connsiteY3" fmla="*/ 1567543 h 3737429"/>
              <a:gd name="connsiteX4" fmla="*/ 12192000 w 12192000"/>
              <a:gd name="connsiteY4" fmla="*/ 910158 h 3737429"/>
              <a:gd name="connsiteX5" fmla="*/ 12192000 w 12192000"/>
              <a:gd name="connsiteY5" fmla="*/ 3737429 h 3737429"/>
              <a:gd name="connsiteX6" fmla="*/ 0 w 12192000"/>
              <a:gd name="connsiteY6" fmla="*/ 3737429 h 3737429"/>
              <a:gd name="connsiteX7" fmla="*/ 0 w 12192000"/>
              <a:gd name="connsiteY7" fmla="*/ 2258730 h 3737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737429">
                <a:moveTo>
                  <a:pt x="3657600" y="0"/>
                </a:moveTo>
                <a:lnTo>
                  <a:pt x="5878286" y="1567543"/>
                </a:lnTo>
                <a:lnTo>
                  <a:pt x="7794171" y="362858"/>
                </a:lnTo>
                <a:lnTo>
                  <a:pt x="11263086" y="1567543"/>
                </a:lnTo>
                <a:lnTo>
                  <a:pt x="12192000" y="910158"/>
                </a:lnTo>
                <a:lnTo>
                  <a:pt x="12192000" y="3737429"/>
                </a:lnTo>
                <a:lnTo>
                  <a:pt x="0" y="3737429"/>
                </a:lnTo>
                <a:lnTo>
                  <a:pt x="0" y="2258730"/>
                </a:lnTo>
                <a:close/>
              </a:path>
            </a:pathLst>
          </a:custGeom>
          <a:solidFill>
            <a:srgbClr val="FFFFFF">
              <a:alpha val="3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5150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DD5E914-95C6-40C2-8142-1F8639313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92D648F-F5D3-4FE7-A25E-B642E6B86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D99A84A-9635-4EDC-9BBE-0CB94D1EB5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1AC05-CEE4-4A4A-9C50-081BCACC8619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924BF04-A8AD-437C-A63C-2D13E8AE86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EA1977-E07E-401E-BD88-9EA040887A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196FE-5E83-4FE0-A2C6-BE902AB18F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17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0A0294E-1088-4111-8854-1AB3252EA759}"/>
              </a:ext>
            </a:extLst>
          </p:cNvPr>
          <p:cNvSpPr/>
          <p:nvPr userDrawn="1"/>
        </p:nvSpPr>
        <p:spPr>
          <a:xfrm>
            <a:off x="-29633" y="6658"/>
            <a:ext cx="12245385" cy="6859280"/>
          </a:xfrm>
          <a:prstGeom prst="rect">
            <a:avLst/>
          </a:prstGeom>
          <a:solidFill>
            <a:srgbClr val="F2F2E4"/>
          </a:solidFill>
          <a:ln w="12700" cap="flat" cmpd="sng" algn="ctr">
            <a:solidFill>
              <a:srgbClr val="F2F2E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" name="任意多边形 8">
            <a:extLst>
              <a:ext uri="{FF2B5EF4-FFF2-40B4-BE49-F238E27FC236}">
                <a16:creationId xmlns:a16="http://schemas.microsoft.com/office/drawing/2014/main" id="{3B1292AD-25E6-46B1-9FA1-88295EA52FDD}"/>
              </a:ext>
            </a:extLst>
          </p:cNvPr>
          <p:cNvSpPr/>
          <p:nvPr userDrawn="1"/>
        </p:nvSpPr>
        <p:spPr>
          <a:xfrm flipV="1">
            <a:off x="-29633" y="0"/>
            <a:ext cx="12174053" cy="3730625"/>
          </a:xfrm>
          <a:custGeom>
            <a:avLst/>
            <a:gdLst>
              <a:gd name="connsiteX0" fmla="*/ 3657600 w 12192000"/>
              <a:gd name="connsiteY0" fmla="*/ 0 h 3737429"/>
              <a:gd name="connsiteX1" fmla="*/ 5878286 w 12192000"/>
              <a:gd name="connsiteY1" fmla="*/ 1567543 h 3737429"/>
              <a:gd name="connsiteX2" fmla="*/ 7794171 w 12192000"/>
              <a:gd name="connsiteY2" fmla="*/ 362858 h 3737429"/>
              <a:gd name="connsiteX3" fmla="*/ 11263086 w 12192000"/>
              <a:gd name="connsiteY3" fmla="*/ 1567543 h 3737429"/>
              <a:gd name="connsiteX4" fmla="*/ 12192000 w 12192000"/>
              <a:gd name="connsiteY4" fmla="*/ 910158 h 3737429"/>
              <a:gd name="connsiteX5" fmla="*/ 12192000 w 12192000"/>
              <a:gd name="connsiteY5" fmla="*/ 3737429 h 3737429"/>
              <a:gd name="connsiteX6" fmla="*/ 0 w 12192000"/>
              <a:gd name="connsiteY6" fmla="*/ 3737429 h 3737429"/>
              <a:gd name="connsiteX7" fmla="*/ 0 w 12192000"/>
              <a:gd name="connsiteY7" fmla="*/ 2258730 h 3737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737429">
                <a:moveTo>
                  <a:pt x="3657600" y="0"/>
                </a:moveTo>
                <a:lnTo>
                  <a:pt x="5878286" y="1567543"/>
                </a:lnTo>
                <a:lnTo>
                  <a:pt x="7794171" y="362858"/>
                </a:lnTo>
                <a:lnTo>
                  <a:pt x="11263086" y="1567543"/>
                </a:lnTo>
                <a:lnTo>
                  <a:pt x="12192000" y="910158"/>
                </a:lnTo>
                <a:lnTo>
                  <a:pt x="12192000" y="3737429"/>
                </a:lnTo>
                <a:lnTo>
                  <a:pt x="0" y="3737429"/>
                </a:lnTo>
                <a:lnTo>
                  <a:pt x="0" y="2258730"/>
                </a:lnTo>
                <a:close/>
              </a:path>
            </a:pathLst>
          </a:custGeom>
          <a:solidFill>
            <a:srgbClr val="FFFFFF">
              <a:alpha val="3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4041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1026"/>
          <p:cNvSpPr>
            <a:spLocks noGrp="1"/>
          </p:cNvSpPr>
          <p:nvPr>
            <p:ph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40B320C-4A76-4FED-8902-6A8A29919082}"/>
              </a:ext>
            </a:extLst>
          </p:cNvPr>
          <p:cNvSpPr/>
          <p:nvPr userDrawn="1"/>
        </p:nvSpPr>
        <p:spPr>
          <a:xfrm>
            <a:off x="-29633" y="6658"/>
            <a:ext cx="12245385" cy="6859280"/>
          </a:xfrm>
          <a:prstGeom prst="rect">
            <a:avLst/>
          </a:prstGeom>
          <a:solidFill>
            <a:srgbClr val="F2F2E4"/>
          </a:solidFill>
          <a:ln w="12700" cap="flat" cmpd="sng" algn="ctr">
            <a:solidFill>
              <a:srgbClr val="F2F2E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" name="任意多边形 8">
            <a:extLst>
              <a:ext uri="{FF2B5EF4-FFF2-40B4-BE49-F238E27FC236}">
                <a16:creationId xmlns:a16="http://schemas.microsoft.com/office/drawing/2014/main" id="{7D6E4700-3E3A-4D36-BC9D-BF38996E047F}"/>
              </a:ext>
            </a:extLst>
          </p:cNvPr>
          <p:cNvSpPr/>
          <p:nvPr userDrawn="1"/>
        </p:nvSpPr>
        <p:spPr>
          <a:xfrm flipV="1">
            <a:off x="-29633" y="-2"/>
            <a:ext cx="12174053" cy="3730625"/>
          </a:xfrm>
          <a:custGeom>
            <a:avLst/>
            <a:gdLst>
              <a:gd name="connsiteX0" fmla="*/ 3657600 w 12192000"/>
              <a:gd name="connsiteY0" fmla="*/ 0 h 3737429"/>
              <a:gd name="connsiteX1" fmla="*/ 5878286 w 12192000"/>
              <a:gd name="connsiteY1" fmla="*/ 1567543 h 3737429"/>
              <a:gd name="connsiteX2" fmla="*/ 7794171 w 12192000"/>
              <a:gd name="connsiteY2" fmla="*/ 362858 h 3737429"/>
              <a:gd name="connsiteX3" fmla="*/ 11263086 w 12192000"/>
              <a:gd name="connsiteY3" fmla="*/ 1567543 h 3737429"/>
              <a:gd name="connsiteX4" fmla="*/ 12192000 w 12192000"/>
              <a:gd name="connsiteY4" fmla="*/ 910158 h 3737429"/>
              <a:gd name="connsiteX5" fmla="*/ 12192000 w 12192000"/>
              <a:gd name="connsiteY5" fmla="*/ 3737429 h 3737429"/>
              <a:gd name="connsiteX6" fmla="*/ 0 w 12192000"/>
              <a:gd name="connsiteY6" fmla="*/ 3737429 h 3737429"/>
              <a:gd name="connsiteX7" fmla="*/ 0 w 12192000"/>
              <a:gd name="connsiteY7" fmla="*/ 2258730 h 3737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737429">
                <a:moveTo>
                  <a:pt x="3657600" y="0"/>
                </a:moveTo>
                <a:lnTo>
                  <a:pt x="5878286" y="1567543"/>
                </a:lnTo>
                <a:lnTo>
                  <a:pt x="7794171" y="362858"/>
                </a:lnTo>
                <a:lnTo>
                  <a:pt x="11263086" y="1567543"/>
                </a:lnTo>
                <a:lnTo>
                  <a:pt x="12192000" y="910158"/>
                </a:lnTo>
                <a:lnTo>
                  <a:pt x="12192000" y="3737429"/>
                </a:lnTo>
                <a:lnTo>
                  <a:pt x="0" y="3737429"/>
                </a:lnTo>
                <a:lnTo>
                  <a:pt x="0" y="2258730"/>
                </a:lnTo>
                <a:close/>
              </a:path>
            </a:pathLst>
          </a:custGeom>
          <a:solidFill>
            <a:srgbClr val="FFFFFF">
              <a:alpha val="3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6390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本框 1"/>
          <p:cNvSpPr txBox="1"/>
          <p:nvPr/>
        </p:nvSpPr>
        <p:spPr>
          <a:xfrm>
            <a:off x="3046414" y="2347914"/>
            <a:ext cx="6097587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第六课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人民代表大会制度  专题复习</a:t>
            </a:r>
          </a:p>
        </p:txBody>
      </p:sp>
      <p:grpSp>
        <p:nvGrpSpPr>
          <p:cNvPr id="17410" name="Group 2"/>
          <p:cNvGrpSpPr/>
          <p:nvPr/>
        </p:nvGrpSpPr>
        <p:grpSpPr>
          <a:xfrm>
            <a:off x="2135725" y="1556871"/>
            <a:ext cx="7666038" cy="2295525"/>
            <a:chOff x="268" y="936"/>
            <a:chExt cx="5329" cy="2222"/>
          </a:xfrm>
          <a:solidFill>
            <a:srgbClr val="FF0000"/>
          </a:solidFill>
        </p:grpSpPr>
        <p:sp>
          <p:nvSpPr>
            <p:cNvPr id="17411" name="Line 3"/>
            <p:cNvSpPr/>
            <p:nvPr/>
          </p:nvSpPr>
          <p:spPr>
            <a:xfrm>
              <a:off x="5277" y="1148"/>
              <a:ext cx="0" cy="1798"/>
            </a:xfrm>
            <a:prstGeom prst="line">
              <a:avLst/>
            </a:prstGeom>
            <a:grpFill/>
            <a:ln w="28575" cap="flat" cmpd="sng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12" name="Line 4"/>
            <p:cNvSpPr/>
            <p:nvPr/>
          </p:nvSpPr>
          <p:spPr>
            <a:xfrm>
              <a:off x="589" y="1148"/>
              <a:ext cx="0" cy="1798"/>
            </a:xfrm>
            <a:prstGeom prst="line">
              <a:avLst/>
            </a:prstGeom>
            <a:grpFill/>
            <a:ln w="28575" cap="flat" cmpd="sng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7413" name="Group 5"/>
            <p:cNvGrpSpPr/>
            <p:nvPr/>
          </p:nvGrpSpPr>
          <p:grpSpPr>
            <a:xfrm>
              <a:off x="268" y="936"/>
              <a:ext cx="641" cy="317"/>
              <a:chOff x="975" y="1117"/>
              <a:chExt cx="453" cy="227"/>
            </a:xfrm>
            <a:grpFill/>
          </p:grpSpPr>
          <p:sp>
            <p:nvSpPr>
              <p:cNvPr id="17414" name="AutoShape 6"/>
              <p:cNvSpPr/>
              <p:nvPr/>
            </p:nvSpPr>
            <p:spPr>
              <a:xfrm>
                <a:off x="975" y="1117"/>
                <a:ext cx="181" cy="227"/>
              </a:xfrm>
              <a:prstGeom prst="moon">
                <a:avLst>
                  <a:gd name="adj" fmla="val 50000"/>
                </a:avLst>
              </a:prstGeom>
              <a:grpFill/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5" name="AutoShape 7"/>
              <p:cNvSpPr/>
              <p:nvPr/>
            </p:nvSpPr>
            <p:spPr>
              <a:xfrm>
                <a:off x="1111" y="1117"/>
                <a:ext cx="181" cy="227"/>
              </a:xfrm>
              <a:prstGeom prst="moon">
                <a:avLst>
                  <a:gd name="adj" fmla="val 50000"/>
                </a:avLst>
              </a:prstGeom>
              <a:grpFill/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6" name="AutoShape 8"/>
              <p:cNvSpPr/>
              <p:nvPr/>
            </p:nvSpPr>
            <p:spPr>
              <a:xfrm>
                <a:off x="1247" y="1117"/>
                <a:ext cx="181" cy="227"/>
              </a:xfrm>
              <a:prstGeom prst="moon">
                <a:avLst>
                  <a:gd name="adj" fmla="val 50000"/>
                </a:avLst>
              </a:prstGeom>
              <a:grpFill/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7417" name="Group 9"/>
            <p:cNvGrpSpPr/>
            <p:nvPr/>
          </p:nvGrpSpPr>
          <p:grpSpPr>
            <a:xfrm rot="10800000">
              <a:off x="4956" y="2841"/>
              <a:ext cx="641" cy="317"/>
              <a:chOff x="975" y="1117"/>
              <a:chExt cx="453" cy="227"/>
            </a:xfrm>
            <a:grpFill/>
          </p:grpSpPr>
          <p:sp>
            <p:nvSpPr>
              <p:cNvPr id="17418" name="AutoShape 10"/>
              <p:cNvSpPr/>
              <p:nvPr/>
            </p:nvSpPr>
            <p:spPr>
              <a:xfrm>
                <a:off x="975" y="1117"/>
                <a:ext cx="181" cy="227"/>
              </a:xfrm>
              <a:prstGeom prst="moon">
                <a:avLst>
                  <a:gd name="adj" fmla="val 50000"/>
                </a:avLst>
              </a:prstGeom>
              <a:grpFill/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19" name="AutoShape 11"/>
              <p:cNvSpPr/>
              <p:nvPr/>
            </p:nvSpPr>
            <p:spPr>
              <a:xfrm>
                <a:off x="1111" y="1117"/>
                <a:ext cx="181" cy="227"/>
              </a:xfrm>
              <a:prstGeom prst="moon">
                <a:avLst>
                  <a:gd name="adj" fmla="val 50000"/>
                </a:avLst>
              </a:prstGeom>
              <a:grpFill/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420" name="AutoShape 12"/>
              <p:cNvSpPr/>
              <p:nvPr/>
            </p:nvSpPr>
            <p:spPr>
              <a:xfrm>
                <a:off x="1247" y="1117"/>
                <a:ext cx="181" cy="227"/>
              </a:xfrm>
              <a:prstGeom prst="moon">
                <a:avLst>
                  <a:gd name="adj" fmla="val 50000"/>
                </a:avLst>
              </a:prstGeom>
              <a:grpFill/>
              <a:ln w="9525">
                <a:noFill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7421" name="Line 13"/>
            <p:cNvSpPr/>
            <p:nvPr/>
          </p:nvSpPr>
          <p:spPr>
            <a:xfrm>
              <a:off x="2130" y="1148"/>
              <a:ext cx="3147" cy="0"/>
            </a:xfrm>
            <a:prstGeom prst="line">
              <a:avLst/>
            </a:prstGeom>
            <a:grpFill/>
            <a:ln w="28575" cap="flat" cmpd="sng">
              <a:solidFill>
                <a:srgbClr val="92D050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17422" name="Line 14"/>
            <p:cNvSpPr/>
            <p:nvPr/>
          </p:nvSpPr>
          <p:spPr>
            <a:xfrm>
              <a:off x="589" y="2946"/>
              <a:ext cx="4367" cy="0"/>
            </a:xfrm>
            <a:prstGeom prst="line">
              <a:avLst/>
            </a:prstGeom>
            <a:grpFill/>
            <a:ln w="28575" cap="flat" cmpd="sng">
              <a:solidFill>
                <a:srgbClr val="92D050"/>
              </a:solidFill>
              <a:prstDash val="solid"/>
              <a:round/>
              <a:headEnd type="oval" w="med" len="med"/>
              <a:tailEnd type="none" w="med" len="med"/>
            </a:ln>
          </p:spPr>
        </p:sp>
      </p:grp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组合 73729"/>
          <p:cNvGrpSpPr/>
          <p:nvPr/>
        </p:nvGrpSpPr>
        <p:grpSpPr>
          <a:xfrm>
            <a:off x="4298950" y="411164"/>
            <a:ext cx="2749550" cy="554037"/>
            <a:chOff x="566" y="935"/>
            <a:chExt cx="3357" cy="590"/>
          </a:xfrm>
        </p:grpSpPr>
        <p:sp>
          <p:nvSpPr>
            <p:cNvPr id="18434" name="圆角矩形 73730"/>
            <p:cNvSpPr/>
            <p:nvPr/>
          </p:nvSpPr>
          <p:spPr>
            <a:xfrm>
              <a:off x="566" y="935"/>
              <a:ext cx="3357" cy="590"/>
            </a:xfrm>
            <a:prstGeom prst="roundRect">
              <a:avLst>
                <a:gd name="adj" fmla="val 16667"/>
              </a:avLst>
            </a:prstGeom>
            <a:solidFill>
              <a:srgbClr val="FF00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5" name="五角星 73731"/>
            <p:cNvSpPr/>
            <p:nvPr/>
          </p:nvSpPr>
          <p:spPr>
            <a:xfrm>
              <a:off x="657" y="981"/>
              <a:ext cx="499" cy="453"/>
            </a:xfrm>
            <a:custGeom>
              <a:avLst/>
              <a:gdLst/>
              <a:ahLst/>
              <a:cxnLst>
                <a:cxn ang="0">
                  <a:pos x="0" y="173"/>
                </a:cxn>
                <a:cxn ang="0">
                  <a:pos x="190" y="173"/>
                </a:cxn>
                <a:cxn ang="0">
                  <a:pos x="249" y="0"/>
                </a:cxn>
                <a:cxn ang="0">
                  <a:pos x="308" y="173"/>
                </a:cxn>
                <a:cxn ang="0">
                  <a:pos x="498" y="173"/>
                </a:cxn>
                <a:cxn ang="0">
                  <a:pos x="344" y="279"/>
                </a:cxn>
                <a:cxn ang="0">
                  <a:pos x="403" y="452"/>
                </a:cxn>
                <a:cxn ang="0">
                  <a:pos x="249" y="346"/>
                </a:cxn>
                <a:cxn ang="0">
                  <a:pos x="95" y="452"/>
                </a:cxn>
                <a:cxn ang="0">
                  <a:pos x="154" y="279"/>
                </a:cxn>
              </a:cxnLst>
              <a:rect l="0" t="0" r="0" b="0"/>
              <a:pathLst>
                <a:path w="499" h="453">
                  <a:moveTo>
                    <a:pt x="0" y="173"/>
                  </a:moveTo>
                  <a:lnTo>
                    <a:pt x="190" y="173"/>
                  </a:lnTo>
                  <a:lnTo>
                    <a:pt x="249" y="0"/>
                  </a:lnTo>
                  <a:lnTo>
                    <a:pt x="308" y="173"/>
                  </a:lnTo>
                  <a:lnTo>
                    <a:pt x="498" y="173"/>
                  </a:lnTo>
                  <a:lnTo>
                    <a:pt x="344" y="279"/>
                  </a:lnTo>
                  <a:lnTo>
                    <a:pt x="403" y="452"/>
                  </a:lnTo>
                  <a:lnTo>
                    <a:pt x="249" y="346"/>
                  </a:lnTo>
                  <a:lnTo>
                    <a:pt x="95" y="452"/>
                  </a:lnTo>
                  <a:lnTo>
                    <a:pt x="154" y="279"/>
                  </a:lnTo>
                  <a:close/>
                </a:path>
              </a:pathLst>
            </a:custGeom>
            <a:solidFill>
              <a:schemeClr val="accent1"/>
            </a:solidFill>
            <a:ln w="5715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6" name="圆角矩形 73732"/>
            <p:cNvSpPr/>
            <p:nvPr/>
          </p:nvSpPr>
          <p:spPr>
            <a:xfrm>
              <a:off x="1354" y="1011"/>
              <a:ext cx="2093" cy="49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zh-CN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复习目标</a:t>
              </a:r>
            </a:p>
          </p:txBody>
        </p:sp>
      </p:grpSp>
      <p:sp>
        <p:nvSpPr>
          <p:cNvPr id="18437" name="文本框 1"/>
          <p:cNvSpPr txBox="1"/>
          <p:nvPr/>
        </p:nvSpPr>
        <p:spPr>
          <a:xfrm>
            <a:off x="2162175" y="1463675"/>
            <a:ext cx="7867650" cy="3968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1. </a:t>
            </a:r>
            <a:r>
              <a:rPr lang="zh-CN" altLang="en-US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构建知识体系，系统掌握本课的基础知识。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1F2DA8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2. </a:t>
            </a:r>
            <a:r>
              <a:rPr lang="zh-CN" altLang="en-US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识记、巩固重点知识。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1F2DA8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3. </a:t>
            </a:r>
            <a:r>
              <a:rPr lang="zh-CN" altLang="en-US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熟练掌握和灵活运用答题模板，提高答题的规范性和准确性。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2800" b="1">
              <a:solidFill>
                <a:srgbClr val="1F2DA8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4. </a:t>
            </a:r>
            <a:r>
              <a:rPr lang="zh-CN" altLang="en-US" sz="2800" b="1">
                <a:solidFill>
                  <a:srgbClr val="1F2DA8"/>
                </a:solidFill>
                <a:latin typeface="微软雅黑" panose="020B0503020204020204" charset="-122"/>
                <a:ea typeface="微软雅黑" panose="020B0503020204020204" charset="-122"/>
              </a:rPr>
              <a:t>提高政治认同、科学精神、公共参与学科核心素养。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idx="1"/>
          </p:nvPr>
        </p:nvSpPr>
        <p:spPr>
          <a:xfrm>
            <a:off x="3025775" y="1957388"/>
            <a:ext cx="433388" cy="2049462"/>
          </a:xfrm>
          <a:gradFill rotWithShape="0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FF0000"/>
            </a:solidFill>
            <a:miter/>
          </a:ln>
        </p:spPr>
        <p:txBody>
          <a:bodyPr vert="eaVert" wrap="square" lIns="68580" tIns="34290" rIns="68580" bIns="34290" anchor="t"/>
          <a:lstStyle/>
          <a:p>
            <a:pPr algn="ctr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人大代表</a:t>
            </a:r>
          </a:p>
        </p:txBody>
      </p:sp>
      <p:sp>
        <p:nvSpPr>
          <p:cNvPr id="19458" name="Text Box 3"/>
          <p:cNvSpPr txBox="1"/>
          <p:nvPr/>
        </p:nvSpPr>
        <p:spPr>
          <a:xfrm>
            <a:off x="1728827" y="2517775"/>
            <a:ext cx="553998" cy="10795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 anchor="t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人民</a:t>
            </a:r>
          </a:p>
        </p:txBody>
      </p:sp>
      <p:sp>
        <p:nvSpPr>
          <p:cNvPr id="19459" name="Text Box 4"/>
          <p:cNvSpPr txBox="1"/>
          <p:nvPr/>
        </p:nvSpPr>
        <p:spPr>
          <a:xfrm>
            <a:off x="4270375" y="1746250"/>
            <a:ext cx="541338" cy="2160588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BB9"/>
              </a:gs>
            </a:gsLst>
            <a:lin ang="5400000" scaled="1"/>
            <a:tileRect/>
          </a:grad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人民代表大会</a:t>
            </a:r>
          </a:p>
        </p:txBody>
      </p:sp>
      <p:sp>
        <p:nvSpPr>
          <p:cNvPr id="19460" name="Text Box 5"/>
          <p:cNvSpPr txBox="1"/>
          <p:nvPr/>
        </p:nvSpPr>
        <p:spPr>
          <a:xfrm>
            <a:off x="5022851" y="2365375"/>
            <a:ext cx="2316163" cy="368300"/>
          </a:xfrm>
          <a:prstGeom prst="rect">
            <a:avLst/>
          </a:prstGeom>
          <a:gradFill rotWithShape="0">
            <a:gsLst>
              <a:gs pos="0">
                <a:srgbClr val="CCFBB9"/>
              </a:gs>
              <a:gs pos="50000">
                <a:schemeClr val="bg1"/>
              </a:gs>
              <a:gs pos="100000">
                <a:srgbClr val="CCFBB9"/>
              </a:gs>
            </a:gsLst>
            <a:lin ang="5400000" scaled="1"/>
            <a:tileRect/>
          </a:grad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全国人大人民代表大会</a:t>
            </a:r>
          </a:p>
        </p:txBody>
      </p:sp>
      <p:sp>
        <p:nvSpPr>
          <p:cNvPr id="19461" name="Text Box 6"/>
          <p:cNvSpPr txBox="1"/>
          <p:nvPr/>
        </p:nvSpPr>
        <p:spPr>
          <a:xfrm>
            <a:off x="5203826" y="3057525"/>
            <a:ext cx="1630363" cy="350838"/>
          </a:xfrm>
          <a:prstGeom prst="rect">
            <a:avLst/>
          </a:prstGeom>
          <a:gradFill rotWithShape="0">
            <a:gsLst>
              <a:gs pos="0">
                <a:srgbClr val="CCFBB9"/>
              </a:gs>
              <a:gs pos="50000">
                <a:schemeClr val="bg1"/>
              </a:gs>
              <a:gs pos="100000">
                <a:srgbClr val="CCFBB9"/>
              </a:gs>
            </a:gsLst>
            <a:lin ang="5400000" scaled="1"/>
            <a:tileRect/>
          </a:grad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地方各级人大</a:t>
            </a:r>
          </a:p>
        </p:txBody>
      </p:sp>
      <p:sp>
        <p:nvSpPr>
          <p:cNvPr id="19462" name="Text Box 7"/>
          <p:cNvSpPr txBox="1"/>
          <p:nvPr/>
        </p:nvSpPr>
        <p:spPr>
          <a:xfrm>
            <a:off x="5146676" y="1530350"/>
            <a:ext cx="1928813" cy="336550"/>
          </a:xfrm>
          <a:prstGeom prst="rect">
            <a:avLst/>
          </a:prstGeom>
          <a:gradFill rotWithShape="0">
            <a:gsLst>
              <a:gs pos="0">
                <a:srgbClr val="CCFBB9"/>
              </a:gs>
              <a:gs pos="50000">
                <a:schemeClr val="bg1"/>
              </a:gs>
              <a:gs pos="100000">
                <a:srgbClr val="CCFBB9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性质、地位、职权</a:t>
            </a:r>
          </a:p>
        </p:txBody>
      </p:sp>
      <p:sp>
        <p:nvSpPr>
          <p:cNvPr id="19463" name="AutoShape 8"/>
          <p:cNvSpPr/>
          <p:nvPr/>
        </p:nvSpPr>
        <p:spPr>
          <a:xfrm>
            <a:off x="2346326" y="2824164"/>
            <a:ext cx="608013" cy="466725"/>
          </a:xfrm>
          <a:prstGeom prst="rightArrow">
            <a:avLst>
              <a:gd name="adj1" fmla="val 50000"/>
              <a:gd name="adj2" fmla="val 2507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4" name="AutoShape 9"/>
          <p:cNvSpPr/>
          <p:nvPr/>
        </p:nvSpPr>
        <p:spPr>
          <a:xfrm>
            <a:off x="3511550" y="2789238"/>
            <a:ext cx="685800" cy="538162"/>
          </a:xfrm>
          <a:prstGeom prst="rightArrow">
            <a:avLst>
              <a:gd name="adj1" fmla="val 50000"/>
              <a:gd name="adj2" fmla="val 2507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5" name="Line 12"/>
          <p:cNvSpPr/>
          <p:nvPr/>
        </p:nvSpPr>
        <p:spPr>
          <a:xfrm rot="-1440000">
            <a:off x="3190875" y="5051425"/>
            <a:ext cx="482600" cy="203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6" name="Text Box 14"/>
          <p:cNvSpPr txBox="1"/>
          <p:nvPr/>
        </p:nvSpPr>
        <p:spPr>
          <a:xfrm>
            <a:off x="3656013" y="4395789"/>
            <a:ext cx="2286000" cy="338137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6600CC"/>
                </a:solidFill>
                <a:latin typeface="微软雅黑" panose="020B0503020204020204" charset="-122"/>
                <a:ea typeface="微软雅黑" panose="020B0503020204020204" charset="-122"/>
              </a:rPr>
              <a:t>法律地位、产生、任期</a:t>
            </a:r>
          </a:p>
        </p:txBody>
      </p:sp>
      <p:sp>
        <p:nvSpPr>
          <p:cNvPr id="19467" name="Text Box 15"/>
          <p:cNvSpPr txBox="1"/>
          <p:nvPr/>
        </p:nvSpPr>
        <p:spPr>
          <a:xfrm>
            <a:off x="3656013" y="4981575"/>
            <a:ext cx="1314450" cy="33655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6600CC"/>
                </a:solidFill>
                <a:latin typeface="微软雅黑" panose="020B0503020204020204" charset="-122"/>
                <a:ea typeface="微软雅黑" panose="020B0503020204020204" charset="-122"/>
              </a:rPr>
              <a:t>职责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（义务）</a:t>
            </a:r>
          </a:p>
        </p:txBody>
      </p:sp>
      <p:sp>
        <p:nvSpPr>
          <p:cNvPr id="19468" name="Line 16"/>
          <p:cNvSpPr/>
          <p:nvPr/>
        </p:nvSpPr>
        <p:spPr>
          <a:xfrm>
            <a:off x="3170239" y="4568825"/>
            <a:ext cx="4857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9" name="Line 17"/>
          <p:cNvSpPr/>
          <p:nvPr/>
        </p:nvSpPr>
        <p:spPr>
          <a:xfrm>
            <a:off x="3170239" y="4006850"/>
            <a:ext cx="9525" cy="1790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0" name="Line 18"/>
          <p:cNvSpPr/>
          <p:nvPr/>
        </p:nvSpPr>
        <p:spPr>
          <a:xfrm rot="1800000" flipV="1">
            <a:off x="3217863" y="5656263"/>
            <a:ext cx="481012" cy="27781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1" name="Text Box 19"/>
          <p:cNvSpPr txBox="1"/>
          <p:nvPr/>
        </p:nvSpPr>
        <p:spPr>
          <a:xfrm>
            <a:off x="3656014" y="5622925"/>
            <a:ext cx="1463675" cy="338138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6600CC"/>
                </a:solidFill>
                <a:latin typeface="微软雅黑" panose="020B0503020204020204" charset="-122"/>
                <a:ea typeface="微软雅黑" panose="020B0503020204020204" charset="-122"/>
              </a:rPr>
              <a:t>职权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（权利）</a:t>
            </a:r>
          </a:p>
        </p:txBody>
      </p:sp>
      <p:sp>
        <p:nvSpPr>
          <p:cNvPr id="19472" name="Text Box 12"/>
          <p:cNvSpPr txBox="1"/>
          <p:nvPr/>
        </p:nvSpPr>
        <p:spPr>
          <a:xfrm>
            <a:off x="8180388" y="2308225"/>
            <a:ext cx="2260600" cy="2554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200" b="1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3200" b="1" dirty="0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是什么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FF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 dirty="0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3200" b="1" dirty="0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为什么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dirty="0">
              <a:solidFill>
                <a:srgbClr val="FF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 dirty="0">
                <a:solidFill>
                  <a:srgbClr val="FF00FF"/>
                </a:solidFill>
                <a:latin typeface="微软雅黑" panose="020B0503020204020204" charset="-122"/>
                <a:ea typeface="微软雅黑" panose="020B0503020204020204" charset="-122"/>
              </a:rPr>
              <a:t>、怎么做</a:t>
            </a:r>
            <a:endParaRPr lang="en-US" altLang="zh-CN" sz="3200" b="1" dirty="0">
              <a:solidFill>
                <a:srgbClr val="FF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36867" name="AutoShape 3"/>
          <p:cNvSpPr/>
          <p:nvPr/>
        </p:nvSpPr>
        <p:spPr>
          <a:xfrm>
            <a:off x="8077200" y="2662239"/>
            <a:ext cx="103188" cy="1895475"/>
          </a:xfrm>
          <a:prstGeom prst="leftBrace">
            <a:avLst>
              <a:gd name="adj1" fmla="val 11864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indent="0" eaLnBrk="1" hangingPunct="1">
              <a:spcBef>
                <a:spcPct val="0"/>
              </a:spcBef>
              <a:buNone/>
            </a:pPr>
            <a:endParaRPr lang="zh-CN" altLang="en-US" sz="1350" noProof="1">
              <a:solidFill>
                <a:srgbClr val="000000"/>
              </a:solidFill>
            </a:endParaRPr>
          </a:p>
        </p:txBody>
      </p:sp>
      <p:sp>
        <p:nvSpPr>
          <p:cNvPr id="19474" name="Text Box 4"/>
          <p:cNvSpPr txBox="1"/>
          <p:nvPr/>
        </p:nvSpPr>
        <p:spPr>
          <a:xfrm>
            <a:off x="7480301" y="1957388"/>
            <a:ext cx="474663" cy="3173412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BB9"/>
              </a:gs>
            </a:gsLst>
            <a:lin ang="5400000" scaled="1"/>
            <a:tileRect/>
          </a:grad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8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人民代表大会制度</a:t>
            </a:r>
          </a:p>
        </p:txBody>
      </p:sp>
      <p:sp>
        <p:nvSpPr>
          <p:cNvPr id="19475" name="AutoShape 9"/>
          <p:cNvSpPr/>
          <p:nvPr/>
        </p:nvSpPr>
        <p:spPr>
          <a:xfrm>
            <a:off x="4867276" y="3408364"/>
            <a:ext cx="2487613" cy="598487"/>
          </a:xfrm>
          <a:prstGeom prst="rightArrow">
            <a:avLst>
              <a:gd name="adj1" fmla="val 50000"/>
              <a:gd name="adj2" fmla="val 2503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9476" name="组合 73729"/>
          <p:cNvGrpSpPr/>
          <p:nvPr/>
        </p:nvGrpSpPr>
        <p:grpSpPr>
          <a:xfrm>
            <a:off x="4197350" y="279400"/>
            <a:ext cx="2717800" cy="444500"/>
            <a:chOff x="566" y="935"/>
            <a:chExt cx="3357" cy="590"/>
          </a:xfrm>
        </p:grpSpPr>
        <p:sp>
          <p:nvSpPr>
            <p:cNvPr id="19477" name="圆角矩形 73730"/>
            <p:cNvSpPr/>
            <p:nvPr/>
          </p:nvSpPr>
          <p:spPr>
            <a:xfrm>
              <a:off x="566" y="935"/>
              <a:ext cx="3357" cy="590"/>
            </a:xfrm>
            <a:prstGeom prst="roundRect">
              <a:avLst>
                <a:gd name="adj" fmla="val 16667"/>
              </a:avLst>
            </a:prstGeom>
            <a:solidFill>
              <a:srgbClr val="FF00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8" name="五角星 73731"/>
            <p:cNvSpPr/>
            <p:nvPr/>
          </p:nvSpPr>
          <p:spPr>
            <a:xfrm>
              <a:off x="657" y="981"/>
              <a:ext cx="499" cy="453"/>
            </a:xfrm>
            <a:custGeom>
              <a:avLst/>
              <a:gdLst/>
              <a:ahLst/>
              <a:cxnLst>
                <a:cxn ang="0">
                  <a:pos x="0" y="173"/>
                </a:cxn>
                <a:cxn ang="0">
                  <a:pos x="190" y="173"/>
                </a:cxn>
                <a:cxn ang="0">
                  <a:pos x="249" y="0"/>
                </a:cxn>
                <a:cxn ang="0">
                  <a:pos x="308" y="173"/>
                </a:cxn>
                <a:cxn ang="0">
                  <a:pos x="498" y="173"/>
                </a:cxn>
                <a:cxn ang="0">
                  <a:pos x="344" y="279"/>
                </a:cxn>
                <a:cxn ang="0">
                  <a:pos x="403" y="452"/>
                </a:cxn>
                <a:cxn ang="0">
                  <a:pos x="249" y="346"/>
                </a:cxn>
                <a:cxn ang="0">
                  <a:pos x="95" y="452"/>
                </a:cxn>
                <a:cxn ang="0">
                  <a:pos x="154" y="279"/>
                </a:cxn>
              </a:cxnLst>
              <a:rect l="0" t="0" r="0" b="0"/>
              <a:pathLst>
                <a:path w="499" h="453">
                  <a:moveTo>
                    <a:pt x="0" y="173"/>
                  </a:moveTo>
                  <a:lnTo>
                    <a:pt x="190" y="173"/>
                  </a:lnTo>
                  <a:lnTo>
                    <a:pt x="249" y="0"/>
                  </a:lnTo>
                  <a:lnTo>
                    <a:pt x="308" y="173"/>
                  </a:lnTo>
                  <a:lnTo>
                    <a:pt x="498" y="173"/>
                  </a:lnTo>
                  <a:lnTo>
                    <a:pt x="344" y="279"/>
                  </a:lnTo>
                  <a:lnTo>
                    <a:pt x="403" y="452"/>
                  </a:lnTo>
                  <a:lnTo>
                    <a:pt x="249" y="346"/>
                  </a:lnTo>
                  <a:lnTo>
                    <a:pt x="95" y="452"/>
                  </a:lnTo>
                  <a:lnTo>
                    <a:pt x="154" y="279"/>
                  </a:lnTo>
                  <a:close/>
                </a:path>
              </a:pathLst>
            </a:custGeom>
            <a:solidFill>
              <a:schemeClr val="accent1"/>
            </a:solidFill>
            <a:ln w="5715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9" name="圆角矩形 73732"/>
            <p:cNvSpPr/>
            <p:nvPr/>
          </p:nvSpPr>
          <p:spPr>
            <a:xfrm>
              <a:off x="1233" y="981"/>
              <a:ext cx="2366" cy="49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构建知识体系</a:t>
              </a:r>
            </a:p>
          </p:txBody>
        </p:sp>
      </p:grpSp>
      <p:sp>
        <p:nvSpPr>
          <p:cNvPr id="2" name="AutoShape 3"/>
          <p:cNvSpPr/>
          <p:nvPr/>
        </p:nvSpPr>
        <p:spPr>
          <a:xfrm>
            <a:off x="4879975" y="1720850"/>
            <a:ext cx="171450" cy="1606550"/>
          </a:xfrm>
          <a:prstGeom prst="leftBrace">
            <a:avLst>
              <a:gd name="adj1" fmla="val 11864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indent="0" eaLnBrk="1" hangingPunct="1">
              <a:spcBef>
                <a:spcPct val="0"/>
              </a:spcBef>
              <a:buNone/>
            </a:pPr>
            <a:endParaRPr lang="zh-CN" altLang="en-US" sz="1350" noProof="1">
              <a:solidFill>
                <a:srgbClr val="000000"/>
              </a:solidFill>
            </a:endParaRPr>
          </a:p>
        </p:txBody>
      </p:sp>
      <p:sp>
        <p:nvSpPr>
          <p:cNvPr id="19481" name="文本框 5"/>
          <p:cNvSpPr txBox="1"/>
          <p:nvPr/>
        </p:nvSpPr>
        <p:spPr>
          <a:xfrm>
            <a:off x="5214938" y="3524250"/>
            <a:ext cx="18288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以它为基石形成</a:t>
            </a:r>
          </a:p>
        </p:txBody>
      </p:sp>
      <p:sp>
        <p:nvSpPr>
          <p:cNvPr id="19482" name="文本框 6"/>
          <p:cNvSpPr txBox="1"/>
          <p:nvPr/>
        </p:nvSpPr>
        <p:spPr>
          <a:xfrm>
            <a:off x="3482976" y="2873375"/>
            <a:ext cx="8477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组成</a:t>
            </a:r>
          </a:p>
        </p:txBody>
      </p:sp>
      <p:sp>
        <p:nvSpPr>
          <p:cNvPr id="19483" name="文本框 7"/>
          <p:cNvSpPr txBox="1"/>
          <p:nvPr/>
        </p:nvSpPr>
        <p:spPr>
          <a:xfrm>
            <a:off x="2282826" y="2873375"/>
            <a:ext cx="67151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选举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 uiExpand="1" build="p" animBg="1"/>
      <p:bldP spid="19458" grpId="0" animBg="1"/>
      <p:bldP spid="19459" grpId="0" animBg="1"/>
      <p:bldP spid="19460" grpId="0" animBg="1"/>
      <p:bldP spid="19461" grpId="0" animBg="1"/>
      <p:bldP spid="19462" grpId="0" animBg="1"/>
      <p:bldP spid="19466" grpId="0" animBg="1"/>
      <p:bldP spid="19467" grpId="0" animBg="1"/>
      <p:bldP spid="19471" grpId="0" animBg="1"/>
      <p:bldP spid="19472" grpId="0"/>
      <p:bldP spid="36867" grpId="0" animBg="1"/>
      <p:bldP spid="19474" grpId="0" animBg="1"/>
      <p:bldP spid="19475" grpId="0" animBg="1"/>
      <p:bldP spid="2" grpId="0" animBg="1"/>
      <p:bldP spid="19481" grpId="0"/>
      <p:bldP spid="19482" grpId="0"/>
      <p:bldP spid="194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506" name="AutoShape 906"/>
          <p:cNvSpPr/>
          <p:nvPr/>
        </p:nvSpPr>
        <p:spPr>
          <a:xfrm rot="1021573">
            <a:off x="4638675" y="2962275"/>
            <a:ext cx="2667000" cy="628650"/>
          </a:xfrm>
          <a:prstGeom prst="rightArrow">
            <a:avLst>
              <a:gd name="adj1" fmla="val 50000"/>
              <a:gd name="adj2" fmla="val 97457"/>
            </a:avLst>
          </a:prstGeom>
          <a:solidFill>
            <a:srgbClr val="FFFF00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间接行使</a:t>
            </a:r>
            <a:endParaRPr lang="zh-CN" altLang="zh-CN" sz="1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7" name="Rectangle 908"/>
          <p:cNvSpPr>
            <a:spLocks noGrp="1"/>
          </p:cNvSpPr>
          <p:nvPr>
            <p:ph idx="4294967295"/>
          </p:nvPr>
        </p:nvSpPr>
        <p:spPr>
          <a:xfrm>
            <a:off x="2606676" y="3760789"/>
            <a:ext cx="1998663" cy="280987"/>
          </a:xfrm>
          <a:solidFill>
            <a:srgbClr val="CCFFFF"/>
          </a:solidFill>
          <a:ln>
            <a:solidFill>
              <a:srgbClr val="993300"/>
            </a:solidFill>
            <a:miter/>
          </a:ln>
        </p:spPr>
        <p:txBody>
          <a:bodyPr vert="horz" wrap="square" lIns="68580" tIns="34290" rIns="68580" bIns="34290" anchor="t"/>
          <a:lstStyle/>
          <a:p>
            <a:pPr algn="ctr">
              <a:lnSpc>
                <a:spcPct val="90000"/>
              </a:lnSpc>
              <a:buNone/>
            </a:pPr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人大代表</a:t>
            </a:r>
          </a:p>
        </p:txBody>
      </p:sp>
      <p:sp>
        <p:nvSpPr>
          <p:cNvPr id="31748" name="Rectangle 910"/>
          <p:cNvSpPr/>
          <p:nvPr/>
        </p:nvSpPr>
        <p:spPr>
          <a:xfrm>
            <a:off x="2797176" y="4714875"/>
            <a:ext cx="1617663" cy="5842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人民代表大会 </a:t>
            </a:r>
            <a:r>
              <a:rPr lang="en-US" altLang="zh-CN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国家权力机关</a:t>
            </a:r>
            <a:r>
              <a:rPr lang="en-US" altLang="zh-CN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31749" name="Rectangle 912"/>
          <p:cNvSpPr/>
          <p:nvPr/>
        </p:nvSpPr>
        <p:spPr>
          <a:xfrm>
            <a:off x="2719388" y="2795589"/>
            <a:ext cx="1771650" cy="338137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   民</a:t>
            </a:r>
          </a:p>
        </p:txBody>
      </p:sp>
      <p:sp>
        <p:nvSpPr>
          <p:cNvPr id="31750" name="Rectangle 914"/>
          <p:cNvSpPr/>
          <p:nvPr/>
        </p:nvSpPr>
        <p:spPr>
          <a:xfrm>
            <a:off x="2667000" y="5976938"/>
            <a:ext cx="2205038" cy="5588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行政机关、监察机关、审判机关、检察机关</a:t>
            </a:r>
          </a:p>
        </p:txBody>
      </p:sp>
      <p:sp>
        <p:nvSpPr>
          <p:cNvPr id="31752" name="Oval 918"/>
          <p:cNvSpPr/>
          <p:nvPr/>
        </p:nvSpPr>
        <p:spPr>
          <a:xfrm>
            <a:off x="7643814" y="3760789"/>
            <a:ext cx="1844675" cy="1582737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rgbClr val="00669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管理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国家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社会的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权力</a:t>
            </a:r>
          </a:p>
        </p:txBody>
      </p:sp>
      <p:sp>
        <p:nvSpPr>
          <p:cNvPr id="31753" name="AutoShape 920"/>
          <p:cNvSpPr/>
          <p:nvPr/>
        </p:nvSpPr>
        <p:spPr>
          <a:xfrm>
            <a:off x="3148013" y="3171825"/>
            <a:ext cx="914400" cy="5143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CFFCC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幼圆" panose="02010509060101010101" pitchFamily="49" charset="-122"/>
              </a:rPr>
              <a:t>选举</a:t>
            </a:r>
            <a:endParaRPr lang="zh-CN" altLang="zh-CN" sz="1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0522" name="AutoShape 922"/>
          <p:cNvSpPr/>
          <p:nvPr/>
        </p:nvSpPr>
        <p:spPr>
          <a:xfrm rot="420000">
            <a:off x="4900613" y="3822700"/>
            <a:ext cx="2286000" cy="604838"/>
          </a:xfrm>
          <a:prstGeom prst="rightArrow">
            <a:avLst>
              <a:gd name="adj1" fmla="val 50000"/>
              <a:gd name="adj2" fmla="val 90586"/>
            </a:avLst>
          </a:prstGeom>
          <a:solidFill>
            <a:srgbClr val="FFFF00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直接行使</a:t>
            </a:r>
            <a:endParaRPr lang="zh-CN" altLang="zh-CN" sz="1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0524" name="AutoShape 924"/>
          <p:cNvSpPr/>
          <p:nvPr/>
        </p:nvSpPr>
        <p:spPr>
          <a:xfrm rot="-447192">
            <a:off x="4772025" y="4721226"/>
            <a:ext cx="2400300" cy="519113"/>
          </a:xfrm>
          <a:prstGeom prst="rightArrow">
            <a:avLst>
              <a:gd name="adj1" fmla="val 50000"/>
              <a:gd name="adj2" fmla="val 95217"/>
            </a:avLst>
          </a:prstGeom>
          <a:solidFill>
            <a:srgbClr val="FFFF00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统一行使</a:t>
            </a:r>
            <a:endParaRPr lang="zh-CN" altLang="zh-CN" sz="1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0526" name="AutoShape 926"/>
          <p:cNvSpPr/>
          <p:nvPr/>
        </p:nvSpPr>
        <p:spPr>
          <a:xfrm rot="-1500000">
            <a:off x="4956175" y="5670551"/>
            <a:ext cx="2636838" cy="460375"/>
          </a:xfrm>
          <a:prstGeom prst="rightArrow">
            <a:avLst>
              <a:gd name="adj1" fmla="val 50000"/>
              <a:gd name="adj2" fmla="val 90580"/>
            </a:avLst>
          </a:prstGeom>
          <a:solidFill>
            <a:srgbClr val="FFFF00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具体行使</a:t>
            </a:r>
          </a:p>
        </p:txBody>
      </p:sp>
      <p:sp>
        <p:nvSpPr>
          <p:cNvPr id="20491" name="Rectangle 928"/>
          <p:cNvSpPr/>
          <p:nvPr/>
        </p:nvSpPr>
        <p:spPr>
          <a:xfrm>
            <a:off x="6257925" y="857250"/>
            <a:ext cx="1828800" cy="10772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zh-CN" altLang="en-US" sz="100" dirty="0">
              <a:solidFill>
                <a:srgbClr val="0066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8" name="AutoShape 930"/>
          <p:cNvSpPr/>
          <p:nvPr/>
        </p:nvSpPr>
        <p:spPr>
          <a:xfrm>
            <a:off x="3148013" y="4122738"/>
            <a:ext cx="914400" cy="5143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CFFCC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幼圆" panose="02010509060101010101" pitchFamily="49" charset="-122"/>
              </a:rPr>
              <a:t>组成</a:t>
            </a:r>
            <a:endParaRPr lang="zh-CN" altLang="zh-CN" sz="1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9" name="AutoShape 932"/>
          <p:cNvSpPr/>
          <p:nvPr/>
        </p:nvSpPr>
        <p:spPr>
          <a:xfrm>
            <a:off x="3252788" y="5392738"/>
            <a:ext cx="914400" cy="5143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CCFFCC"/>
          </a:solidFill>
          <a:ln w="952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幼圆" panose="02010509060101010101" pitchFamily="49" charset="-122"/>
              </a:rPr>
              <a:t>产生</a:t>
            </a:r>
            <a:endParaRPr lang="zh-CN" altLang="zh-CN" sz="1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494" name="组合 73729"/>
          <p:cNvGrpSpPr/>
          <p:nvPr/>
        </p:nvGrpSpPr>
        <p:grpSpPr>
          <a:xfrm>
            <a:off x="4335463" y="195263"/>
            <a:ext cx="2749550" cy="430212"/>
            <a:chOff x="566" y="935"/>
            <a:chExt cx="3357" cy="590"/>
          </a:xfrm>
        </p:grpSpPr>
        <p:sp>
          <p:nvSpPr>
            <p:cNvPr id="20495" name="圆角矩形 73730"/>
            <p:cNvSpPr/>
            <p:nvPr/>
          </p:nvSpPr>
          <p:spPr>
            <a:xfrm>
              <a:off x="566" y="935"/>
              <a:ext cx="3357" cy="590"/>
            </a:xfrm>
            <a:prstGeom prst="roundRect">
              <a:avLst>
                <a:gd name="adj" fmla="val 16667"/>
              </a:avLst>
            </a:prstGeom>
            <a:solidFill>
              <a:srgbClr val="FF00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6" name="五角星 73731"/>
            <p:cNvSpPr/>
            <p:nvPr/>
          </p:nvSpPr>
          <p:spPr>
            <a:xfrm>
              <a:off x="657" y="981"/>
              <a:ext cx="499" cy="453"/>
            </a:xfrm>
            <a:custGeom>
              <a:avLst/>
              <a:gdLst/>
              <a:ahLst/>
              <a:cxnLst>
                <a:cxn ang="0">
                  <a:pos x="0" y="173"/>
                </a:cxn>
                <a:cxn ang="0">
                  <a:pos x="190" y="173"/>
                </a:cxn>
                <a:cxn ang="0">
                  <a:pos x="249" y="0"/>
                </a:cxn>
                <a:cxn ang="0">
                  <a:pos x="308" y="173"/>
                </a:cxn>
                <a:cxn ang="0">
                  <a:pos x="498" y="173"/>
                </a:cxn>
                <a:cxn ang="0">
                  <a:pos x="344" y="279"/>
                </a:cxn>
                <a:cxn ang="0">
                  <a:pos x="403" y="452"/>
                </a:cxn>
                <a:cxn ang="0">
                  <a:pos x="249" y="346"/>
                </a:cxn>
                <a:cxn ang="0">
                  <a:pos x="95" y="452"/>
                </a:cxn>
                <a:cxn ang="0">
                  <a:pos x="154" y="279"/>
                </a:cxn>
              </a:cxnLst>
              <a:rect l="0" t="0" r="0" b="0"/>
              <a:pathLst>
                <a:path w="499" h="453">
                  <a:moveTo>
                    <a:pt x="0" y="173"/>
                  </a:moveTo>
                  <a:lnTo>
                    <a:pt x="190" y="173"/>
                  </a:lnTo>
                  <a:lnTo>
                    <a:pt x="249" y="0"/>
                  </a:lnTo>
                  <a:lnTo>
                    <a:pt x="308" y="173"/>
                  </a:lnTo>
                  <a:lnTo>
                    <a:pt x="498" y="173"/>
                  </a:lnTo>
                  <a:lnTo>
                    <a:pt x="344" y="279"/>
                  </a:lnTo>
                  <a:lnTo>
                    <a:pt x="403" y="452"/>
                  </a:lnTo>
                  <a:lnTo>
                    <a:pt x="249" y="346"/>
                  </a:lnTo>
                  <a:lnTo>
                    <a:pt x="95" y="452"/>
                  </a:lnTo>
                  <a:lnTo>
                    <a:pt x="154" y="279"/>
                  </a:lnTo>
                  <a:close/>
                </a:path>
              </a:pathLst>
            </a:custGeom>
            <a:solidFill>
              <a:schemeClr val="accent1"/>
            </a:solidFill>
            <a:ln w="5715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7" name="圆角矩形 73732"/>
            <p:cNvSpPr/>
            <p:nvPr/>
          </p:nvSpPr>
          <p:spPr>
            <a:xfrm>
              <a:off x="1354" y="1011"/>
              <a:ext cx="2093" cy="49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zh-CN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重点扫描</a:t>
              </a:r>
            </a:p>
          </p:txBody>
        </p:sp>
      </p:grpSp>
      <p:sp>
        <p:nvSpPr>
          <p:cNvPr id="6" name="椭圆 5"/>
          <p:cNvSpPr/>
          <p:nvPr/>
        </p:nvSpPr>
        <p:spPr>
          <a:xfrm>
            <a:off x="2125980" y="1564005"/>
            <a:ext cx="1555115" cy="447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 noProof="1"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地位</a:t>
            </a:r>
          </a:p>
        </p:txBody>
      </p:sp>
      <p:sp>
        <p:nvSpPr>
          <p:cNvPr id="30721" name="Text Box 7"/>
          <p:cNvSpPr txBox="1">
            <a:spLocks noChangeArrowheads="1"/>
          </p:cNvSpPr>
          <p:nvPr/>
        </p:nvSpPr>
        <p:spPr bwMode="auto">
          <a:xfrm>
            <a:off x="1924050" y="758826"/>
            <a:ext cx="1625600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一、人 民</a:t>
            </a:r>
          </a:p>
        </p:txBody>
      </p:sp>
      <p:sp>
        <p:nvSpPr>
          <p:cNvPr id="11" name="矩形 10"/>
          <p:cNvSpPr/>
          <p:nvPr/>
        </p:nvSpPr>
        <p:spPr>
          <a:xfrm>
            <a:off x="3867151" y="758825"/>
            <a:ext cx="630237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宪法规定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中华人民共和国是工人阶级领导的、以工农联盟为基础的人民民主专政的社会主义国家”。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67189" y="1573214"/>
            <a:ext cx="6032421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人民当家作主，国家的一切权力属于人民。</a:t>
            </a:r>
          </a:p>
        </p:txBody>
      </p:sp>
      <p:sp>
        <p:nvSpPr>
          <p:cNvPr id="2" name="椭圆 1"/>
          <p:cNvSpPr/>
          <p:nvPr/>
        </p:nvSpPr>
        <p:spPr>
          <a:xfrm>
            <a:off x="1924050" y="2228851"/>
            <a:ext cx="2680970" cy="447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怎样当家作主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17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50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05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05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05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0506" grpId="0" bldLvl="0" animBg="1"/>
      <p:bldP spid="31747" grpId="0" uiExpand="1" build="p" animBg="1"/>
      <p:bldP spid="31748" grpId="0" bldLvl="0" animBg="1"/>
      <p:bldP spid="31749" grpId="0" bldLvl="0" animBg="1"/>
      <p:bldP spid="31750" grpId="0" bldLvl="0" animBg="1"/>
      <p:bldP spid="31752" grpId="0" bldLvl="0" animBg="1"/>
      <p:bldP spid="31753" grpId="0" bldLvl="0" animBg="1"/>
      <p:bldP spid="1050522" grpId="0" bldLvl="0" animBg="1"/>
      <p:bldP spid="1050524" grpId="0" bldLvl="0" animBg="1"/>
      <p:bldP spid="1050526" grpId="0" bldLvl="0" animBg="1"/>
      <p:bldP spid="31758" grpId="0" bldLvl="0" animBg="1"/>
      <p:bldP spid="31759" grpId="0" bldLvl="0" animBg="1"/>
      <p:bldP spid="6" grpId="0" bldLvl="0" animBg="1"/>
      <p:bldP spid="11" grpId="0"/>
      <p:bldP spid="4" grpId="0"/>
      <p:bldP spid="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1687195" y="2381886"/>
            <a:ext cx="2816860" cy="76390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3530" b="1" noProof="1"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人民民主</a:t>
            </a:r>
          </a:p>
        </p:txBody>
      </p:sp>
      <p:grpSp>
        <p:nvGrpSpPr>
          <p:cNvPr id="19458" name="组合 40"/>
          <p:cNvGrpSpPr/>
          <p:nvPr/>
        </p:nvGrpSpPr>
        <p:grpSpPr>
          <a:xfrm>
            <a:off x="4454526" y="1284288"/>
            <a:ext cx="238125" cy="2959100"/>
            <a:chOff x="3142878" y="601980"/>
            <a:chExt cx="548376" cy="5204078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3420750" y="601980"/>
              <a:ext cx="27050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142878" y="3217790"/>
              <a:ext cx="27050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422081" y="601980"/>
              <a:ext cx="0" cy="520407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3420750" y="5806058"/>
              <a:ext cx="27050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420750" y="3223930"/>
              <a:ext cx="27050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4600576" y="1054101"/>
            <a:ext cx="203132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最广泛的民主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692651" y="2533651"/>
            <a:ext cx="203132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最真实的民主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600576" y="3946526"/>
            <a:ext cx="203132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最管用的民主</a:t>
            </a: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05" name="AutoShape 5"/>
          <p:cNvSpPr/>
          <p:nvPr/>
        </p:nvSpPr>
        <p:spPr bwMode="auto">
          <a:xfrm>
            <a:off x="6535738" y="962025"/>
            <a:ext cx="76200" cy="852488"/>
          </a:xfrm>
          <a:prstGeom prst="leftBrace">
            <a:avLst>
              <a:gd name="adj1" fmla="val 68876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 wrap="none" anchor="ctr"/>
          <a:lstStyle/>
          <a:p>
            <a:pPr fontAlgn="base">
              <a:lnSpc>
                <a:spcPct val="150000"/>
              </a:lnSpc>
              <a:spcAft>
                <a:spcPct val="0"/>
              </a:spcAft>
              <a:defRPr/>
            </a:pPr>
            <a:endParaRPr lang="zh-CN" altLang="en-US" sz="2220" noProof="1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29701" name="矩形 2"/>
          <p:cNvSpPr/>
          <p:nvPr/>
        </p:nvSpPr>
        <p:spPr>
          <a:xfrm>
            <a:off x="6611939" y="639764"/>
            <a:ext cx="2701925" cy="580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charset="0"/>
                <a:ea typeface="微软雅黑" panose="020B0503020204020204" charset="-122"/>
              </a:rPr>
              <a:t>①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民主权利最广泛</a:t>
            </a:r>
          </a:p>
        </p:txBody>
      </p:sp>
      <p:sp>
        <p:nvSpPr>
          <p:cNvPr id="17" name="矩形 2"/>
          <p:cNvSpPr/>
          <p:nvPr/>
        </p:nvSpPr>
        <p:spPr>
          <a:xfrm>
            <a:off x="6611939" y="1349376"/>
            <a:ext cx="2701925" cy="580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②民主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主体最广泛</a:t>
            </a:r>
          </a:p>
        </p:txBody>
      </p:sp>
      <p:sp>
        <p:nvSpPr>
          <p:cNvPr id="18" name="AutoShape 5"/>
          <p:cNvSpPr/>
          <p:nvPr/>
        </p:nvSpPr>
        <p:spPr bwMode="auto">
          <a:xfrm>
            <a:off x="6611938" y="2282825"/>
            <a:ext cx="76200" cy="984250"/>
          </a:xfrm>
          <a:prstGeom prst="leftBrace">
            <a:avLst>
              <a:gd name="adj1" fmla="val 68876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 wrap="none" anchor="ctr"/>
          <a:lstStyle/>
          <a:p>
            <a:pPr fontAlgn="base">
              <a:lnSpc>
                <a:spcPct val="150000"/>
              </a:lnSpc>
              <a:spcAft>
                <a:spcPct val="0"/>
              </a:spcAft>
              <a:defRPr/>
            </a:pPr>
            <a:endParaRPr lang="zh-CN" altLang="en-US" sz="2220" noProof="1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9" name="矩形 2"/>
          <p:cNvSpPr/>
          <p:nvPr/>
        </p:nvSpPr>
        <p:spPr>
          <a:xfrm>
            <a:off x="6688139" y="1995489"/>
            <a:ext cx="3552825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noProof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人民当家作主权利有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制度、法律和物质的</a:t>
            </a:r>
            <a:r>
              <a:rPr lang="zh-CN" altLang="en-US" sz="2400" b="1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保障。</a:t>
            </a:r>
          </a:p>
        </p:txBody>
      </p:sp>
      <p:sp>
        <p:nvSpPr>
          <p:cNvPr id="20" name="矩形 2"/>
          <p:cNvSpPr/>
          <p:nvPr/>
        </p:nvSpPr>
        <p:spPr>
          <a:xfrm>
            <a:off x="6688139" y="2825751"/>
            <a:ext cx="3705225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随着经济的发展和社会的进步，广大人民的利益得到日益充分的实现。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688138" y="3946525"/>
            <a:ext cx="3155950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我国建立了一整套保障人民当家作主的制度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4" grpId="0"/>
      <p:bldP spid="15" grpId="0"/>
      <p:bldP spid="16" grpId="0"/>
      <p:bldP spid="25605" grpId="0" bldLvl="0" animBg="1"/>
      <p:bldP spid="29701" grpId="0"/>
      <p:bldP spid="17" grpId="0"/>
      <p:bldP spid="18" grpId="0" bldLvl="0" animBg="1"/>
      <p:bldP spid="19" grpId="0"/>
      <p:bldP spid="20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62"/>
          <p:cNvSpPr/>
          <p:nvPr/>
        </p:nvSpPr>
        <p:spPr>
          <a:xfrm>
            <a:off x="1955801" y="2562225"/>
            <a:ext cx="487363" cy="1938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000" b="1" dirty="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人大代表</a:t>
            </a:r>
          </a:p>
        </p:txBody>
      </p:sp>
      <p:sp>
        <p:nvSpPr>
          <p:cNvPr id="44036" name="AutoShape 64"/>
          <p:cNvSpPr/>
          <p:nvPr/>
        </p:nvSpPr>
        <p:spPr>
          <a:xfrm>
            <a:off x="2595564" y="1704976"/>
            <a:ext cx="161925" cy="4143375"/>
          </a:xfrm>
          <a:prstGeom prst="leftBrace">
            <a:avLst>
              <a:gd name="adj1" fmla="val 170825"/>
              <a:gd name="adj2" fmla="val 50000"/>
            </a:avLst>
          </a:prstGeom>
          <a:noFill/>
          <a:ln w="25400" cap="flat" cmpd="sng">
            <a:solidFill>
              <a:srgbClr val="00669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7" name="Rectangle 66"/>
          <p:cNvSpPr/>
          <p:nvPr/>
        </p:nvSpPr>
        <p:spPr>
          <a:xfrm>
            <a:off x="2871788" y="1541464"/>
            <a:ext cx="1905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法律地位：</a:t>
            </a:r>
          </a:p>
        </p:txBody>
      </p:sp>
      <p:sp>
        <p:nvSpPr>
          <p:cNvPr id="44038" name="Rectangle 68"/>
          <p:cNvSpPr/>
          <p:nvPr/>
        </p:nvSpPr>
        <p:spPr>
          <a:xfrm>
            <a:off x="2871789" y="2368551"/>
            <a:ext cx="16779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产生方式：</a:t>
            </a:r>
          </a:p>
        </p:txBody>
      </p:sp>
      <p:sp>
        <p:nvSpPr>
          <p:cNvPr id="44039" name="Rectangle 70"/>
          <p:cNvSpPr/>
          <p:nvPr/>
        </p:nvSpPr>
        <p:spPr>
          <a:xfrm>
            <a:off x="2757488" y="4022726"/>
            <a:ext cx="2038350" cy="73802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人大代表的</a:t>
            </a:r>
            <a:endParaRPr lang="zh-CN" altLang="zh-CN" sz="2400" b="1" dirty="0">
              <a:solidFill>
                <a:srgbClr val="2747B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权利</a:t>
            </a: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（职权）</a:t>
            </a:r>
          </a:p>
        </p:txBody>
      </p:sp>
      <p:sp>
        <p:nvSpPr>
          <p:cNvPr id="44041" name="AutoShape 74"/>
          <p:cNvSpPr/>
          <p:nvPr/>
        </p:nvSpPr>
        <p:spPr>
          <a:xfrm>
            <a:off x="4562476" y="3438525"/>
            <a:ext cx="163513" cy="1804988"/>
          </a:xfrm>
          <a:prstGeom prst="leftBrace">
            <a:avLst>
              <a:gd name="adj1" fmla="val 42110"/>
              <a:gd name="adj2" fmla="val 50000"/>
            </a:avLst>
          </a:prstGeom>
          <a:noFill/>
          <a:ln w="25400" cap="flat" cmpd="sng">
            <a:solidFill>
              <a:srgbClr val="00669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50700" name="Rectangle 76"/>
          <p:cNvSpPr/>
          <p:nvPr/>
        </p:nvSpPr>
        <p:spPr>
          <a:xfrm>
            <a:off x="4741864" y="3200400"/>
            <a:ext cx="1019175" cy="414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审议权</a:t>
            </a:r>
          </a:p>
        </p:txBody>
      </p:sp>
      <p:sp>
        <p:nvSpPr>
          <p:cNvPr id="1050702" name="Rectangle 78"/>
          <p:cNvSpPr/>
          <p:nvPr/>
        </p:nvSpPr>
        <p:spPr>
          <a:xfrm>
            <a:off x="4708525" y="4521200"/>
            <a:ext cx="1085850" cy="414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提案权</a:t>
            </a:r>
          </a:p>
        </p:txBody>
      </p:sp>
      <p:sp>
        <p:nvSpPr>
          <p:cNvPr id="1050704" name="Rectangle 80"/>
          <p:cNvSpPr/>
          <p:nvPr/>
        </p:nvSpPr>
        <p:spPr>
          <a:xfrm>
            <a:off x="4740276" y="5084764"/>
            <a:ext cx="1031875" cy="414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质询权</a:t>
            </a:r>
          </a:p>
        </p:txBody>
      </p:sp>
      <p:sp>
        <p:nvSpPr>
          <p:cNvPr id="1050712" name="Rectangle 88"/>
          <p:cNvSpPr/>
          <p:nvPr/>
        </p:nvSpPr>
        <p:spPr>
          <a:xfrm>
            <a:off x="4518025" y="1541464"/>
            <a:ext cx="37925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国家权力机关的组成人员</a:t>
            </a:r>
          </a:p>
        </p:txBody>
      </p:sp>
      <p:sp>
        <p:nvSpPr>
          <p:cNvPr id="1050716" name="Rectangle 92"/>
          <p:cNvSpPr/>
          <p:nvPr/>
        </p:nvSpPr>
        <p:spPr>
          <a:xfrm>
            <a:off x="4683126" y="3830639"/>
            <a:ext cx="1076325" cy="414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表决权</a:t>
            </a:r>
          </a:p>
        </p:txBody>
      </p:sp>
      <p:graphicFrame>
        <p:nvGraphicFramePr>
          <p:cNvPr id="24579" name="Group 3"/>
          <p:cNvGraphicFramePr>
            <a:graphicFrameLocks noGrp="1"/>
          </p:cNvGraphicFramePr>
          <p:nvPr/>
        </p:nvGraphicFramePr>
        <p:xfrm>
          <a:off x="4518026" y="2208213"/>
          <a:ext cx="5243195" cy="777240"/>
        </p:xfrm>
        <a:graphic>
          <a:graphicData uri="http://schemas.openxmlformats.org/drawingml/2006/table">
            <a:tbl>
              <a:tblPr/>
              <a:tblGrid>
                <a:gridCol w="1219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1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直接选举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县、乡（镇）两级的人大代表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1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间接选举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县级以上人大代表（不包括县级）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AutoShape 12"/>
          <p:cNvSpPr>
            <a:spLocks noChangeArrowheads="1"/>
          </p:cNvSpPr>
          <p:nvPr/>
        </p:nvSpPr>
        <p:spPr bwMode="auto">
          <a:xfrm>
            <a:off x="5738813" y="3924301"/>
            <a:ext cx="566738" cy="161925"/>
          </a:xfrm>
          <a:prstGeom prst="rightArrow">
            <a:avLst>
              <a:gd name="adj1" fmla="val 50000"/>
              <a:gd name="adj2" fmla="val 87659"/>
            </a:avLst>
          </a:prstGeom>
          <a:solidFill>
            <a:srgbClr val="A70154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zh-CN" sz="1350" noProof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9" name="AutoShape 14"/>
          <p:cNvSpPr>
            <a:spLocks noChangeArrowheads="1"/>
          </p:cNvSpPr>
          <p:nvPr/>
        </p:nvSpPr>
        <p:spPr bwMode="auto">
          <a:xfrm>
            <a:off x="5718175" y="4676776"/>
            <a:ext cx="655638" cy="225425"/>
          </a:xfrm>
          <a:prstGeom prst="rightArrow">
            <a:avLst>
              <a:gd name="adj1" fmla="val 50000"/>
              <a:gd name="adj2" fmla="val 44027"/>
            </a:avLst>
          </a:prstGeom>
          <a:solidFill>
            <a:srgbClr val="A70154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zh-CN" sz="1350" noProof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30" name="AutoShape 16"/>
          <p:cNvSpPr>
            <a:spLocks noChangeArrowheads="1"/>
          </p:cNvSpPr>
          <p:nvPr/>
        </p:nvSpPr>
        <p:spPr bwMode="auto">
          <a:xfrm>
            <a:off x="5738813" y="5211763"/>
            <a:ext cx="635000" cy="160338"/>
          </a:xfrm>
          <a:prstGeom prst="rightArrow">
            <a:avLst>
              <a:gd name="adj1" fmla="val 50000"/>
              <a:gd name="adj2" fmla="val 81447"/>
            </a:avLst>
          </a:prstGeom>
          <a:solidFill>
            <a:srgbClr val="A70154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zh-CN" sz="1350" noProof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31" name="AutoShape 17"/>
          <p:cNvSpPr>
            <a:spLocks noChangeArrowheads="1"/>
          </p:cNvSpPr>
          <p:nvPr/>
        </p:nvSpPr>
        <p:spPr bwMode="auto">
          <a:xfrm>
            <a:off x="5761038" y="3282951"/>
            <a:ext cx="566738" cy="161925"/>
          </a:xfrm>
          <a:prstGeom prst="rightArrow">
            <a:avLst>
              <a:gd name="adj1" fmla="val 50000"/>
              <a:gd name="adj2" fmla="val 87658"/>
            </a:avLst>
          </a:prstGeom>
          <a:solidFill>
            <a:srgbClr val="A70154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zh-CN" sz="1350" noProof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32" name="Rectangle 10"/>
          <p:cNvSpPr/>
          <p:nvPr/>
        </p:nvSpPr>
        <p:spPr>
          <a:xfrm>
            <a:off x="6527800" y="4529139"/>
            <a:ext cx="3233738" cy="4159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向人民代表大会提出议案</a:t>
            </a:r>
          </a:p>
        </p:txBody>
      </p:sp>
      <p:sp>
        <p:nvSpPr>
          <p:cNvPr id="33" name="Rectangle 11"/>
          <p:cNvSpPr/>
          <p:nvPr/>
        </p:nvSpPr>
        <p:spPr>
          <a:xfrm>
            <a:off x="6527801" y="5029201"/>
            <a:ext cx="3770313" cy="5254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100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对政府等机关的工作提出</a:t>
            </a:r>
            <a:r>
              <a:rPr lang="zh-CN" altLang="en-US" sz="210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质问并要求答复</a:t>
            </a:r>
          </a:p>
        </p:txBody>
      </p:sp>
      <p:sp>
        <p:nvSpPr>
          <p:cNvPr id="34" name="Text Box 18"/>
          <p:cNvSpPr txBox="1"/>
          <p:nvPr/>
        </p:nvSpPr>
        <p:spPr>
          <a:xfrm>
            <a:off x="6557963" y="3054350"/>
            <a:ext cx="3390900" cy="7381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宋体"/>
              </a:rPr>
              <a:t>审议</a:t>
            </a:r>
            <a:r>
              <a:rPr lang="zh-CN" altLang="en-US" sz="21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宋体"/>
              </a:rPr>
              <a:t>各项议案（报告、草案、规划纲要等）</a:t>
            </a:r>
          </a:p>
        </p:txBody>
      </p:sp>
      <p:sp>
        <p:nvSpPr>
          <p:cNvPr id="35" name="Text Box 15"/>
          <p:cNvSpPr txBox="1"/>
          <p:nvPr/>
        </p:nvSpPr>
        <p:spPr>
          <a:xfrm>
            <a:off x="6386513" y="3792538"/>
            <a:ext cx="4114800" cy="736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宋体"/>
              </a:rPr>
              <a:t>表决</a:t>
            </a:r>
            <a:r>
              <a:rPr lang="zh-CN" altLang="en-US" sz="21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宋体"/>
              </a:rPr>
              <a:t>通过各项决定（报告、法律草案、规划纲要、领导人任命等）</a:t>
            </a:r>
          </a:p>
        </p:txBody>
      </p:sp>
      <p:sp>
        <p:nvSpPr>
          <p:cNvPr id="30721" name="Text Box 7"/>
          <p:cNvSpPr txBox="1">
            <a:spLocks noChangeArrowheads="1"/>
          </p:cNvSpPr>
          <p:nvPr/>
        </p:nvSpPr>
        <p:spPr bwMode="auto">
          <a:xfrm>
            <a:off x="1868488" y="495300"/>
            <a:ext cx="3208338" cy="6731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3780" b="1" dirty="0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/>
              </a:rPr>
              <a:t>二、人大代表</a:t>
            </a:r>
          </a:p>
        </p:txBody>
      </p:sp>
      <p:sp>
        <p:nvSpPr>
          <p:cNvPr id="44040" name="Rectangle 72"/>
          <p:cNvSpPr/>
          <p:nvPr/>
        </p:nvSpPr>
        <p:spPr>
          <a:xfrm>
            <a:off x="2681288" y="5564189"/>
            <a:ext cx="2641600" cy="73802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人大代表的</a:t>
            </a:r>
            <a:endParaRPr lang="zh-CN" altLang="zh-CN" sz="2400" b="1" dirty="0">
              <a:solidFill>
                <a:srgbClr val="2747B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义务</a:t>
            </a: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（职责）</a:t>
            </a:r>
          </a:p>
        </p:txBody>
      </p:sp>
      <p:sp>
        <p:nvSpPr>
          <p:cNvPr id="44045" name="AutoShape 82"/>
          <p:cNvSpPr/>
          <p:nvPr/>
        </p:nvSpPr>
        <p:spPr>
          <a:xfrm>
            <a:off x="4548189" y="5634038"/>
            <a:ext cx="192087" cy="995362"/>
          </a:xfrm>
          <a:prstGeom prst="leftBrace">
            <a:avLst>
              <a:gd name="adj1" fmla="val 34977"/>
              <a:gd name="adj2" fmla="val 50000"/>
            </a:avLst>
          </a:prstGeom>
          <a:noFill/>
          <a:ln w="25400" cap="flat" cmpd="sng">
            <a:solidFill>
              <a:srgbClr val="00669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50708" name="Rectangle 84"/>
          <p:cNvSpPr/>
          <p:nvPr/>
        </p:nvSpPr>
        <p:spPr>
          <a:xfrm>
            <a:off x="4795838" y="5564188"/>
            <a:ext cx="2863850" cy="398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</a:rPr>
              <a:t>协助宪法和法律的实施；</a:t>
            </a:r>
          </a:p>
        </p:txBody>
      </p:sp>
      <p:sp>
        <p:nvSpPr>
          <p:cNvPr id="1050710" name="Rectangle 86"/>
          <p:cNvSpPr/>
          <p:nvPr/>
        </p:nvSpPr>
        <p:spPr>
          <a:xfrm>
            <a:off x="4777741" y="6330950"/>
            <a:ext cx="4723763" cy="39877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000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</a:rPr>
              <a:t>为人民服务，对人民负责，受人民监督。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740911" y="5932170"/>
            <a:ext cx="5926455" cy="398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密切联系群众，听取和反映人民群众的意见和要求；</a:t>
            </a:r>
            <a:endParaRPr lang="zh-CN" altLang="en-US" sz="2000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Rectangle 68"/>
          <p:cNvSpPr/>
          <p:nvPr/>
        </p:nvSpPr>
        <p:spPr>
          <a:xfrm>
            <a:off x="2757489" y="3194051"/>
            <a:ext cx="9794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2747BE"/>
                </a:solidFill>
                <a:latin typeface="微软雅黑" panose="020B0503020204020204" charset="-122"/>
                <a:ea typeface="微软雅黑" panose="020B0503020204020204" charset="-122"/>
              </a:rPr>
              <a:t>任期：</a:t>
            </a:r>
          </a:p>
        </p:txBody>
      </p:sp>
      <p:sp>
        <p:nvSpPr>
          <p:cNvPr id="5" name="Rectangle 68"/>
          <p:cNvSpPr/>
          <p:nvPr/>
        </p:nvSpPr>
        <p:spPr>
          <a:xfrm>
            <a:off x="3721101" y="3178176"/>
            <a:ext cx="8286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五年</a:t>
            </a:r>
            <a:endParaRPr lang="zh-CN" altLang="en-US" sz="2400" b="1" dirty="0">
              <a:solidFill>
                <a:srgbClr val="2747B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5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050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50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5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50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5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050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 bldLvl="0" animBg="1"/>
      <p:bldP spid="44037" grpId="0"/>
      <p:bldP spid="44038" grpId="0"/>
      <p:bldP spid="44039" grpId="0"/>
      <p:bldP spid="44041" grpId="0" animBg="1"/>
      <p:bldP spid="1050700" grpId="0"/>
      <p:bldP spid="1050702" grpId="0"/>
      <p:bldP spid="1050704" grpId="0"/>
      <p:bldP spid="1050712" grpId="0"/>
      <p:bldP spid="105071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44040" grpId="0"/>
      <p:bldP spid="44045" grpId="0" animBg="1"/>
      <p:bldP spid="1050708" grpId="0"/>
      <p:bldP spid="1050710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左大括号 7"/>
          <p:cNvSpPr/>
          <p:nvPr/>
        </p:nvSpPr>
        <p:spPr bwMode="auto">
          <a:xfrm>
            <a:off x="2797175" y="2801939"/>
            <a:ext cx="242888" cy="3444875"/>
          </a:xfrm>
          <a:prstGeom prst="leftBrace">
            <a:avLst>
              <a:gd name="adj1" fmla="val 0"/>
              <a:gd name="adj2" fmla="val 50000"/>
            </a:avLst>
          </a:prstGeom>
          <a:noFill/>
          <a:ln w="38100" cmpd="sng">
            <a:solidFill>
              <a:srgbClr val="008000"/>
            </a:solidFill>
            <a:round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500" b="1" i="1">
              <a:solidFill>
                <a:srgbClr val="6699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4" name="AutoShape 15"/>
          <p:cNvSpPr/>
          <p:nvPr/>
        </p:nvSpPr>
        <p:spPr>
          <a:xfrm>
            <a:off x="3040064" y="2563814"/>
            <a:ext cx="1023937" cy="377825"/>
          </a:xfrm>
          <a:prstGeom prst="flowChartProcess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FFFFFF"/>
                </a:solidFill>
                <a:latin typeface="Verdana" panose="020B0604030504040204" pitchFamily="34" charset="0"/>
                <a:ea typeface="微软雅黑" panose="020B0503020204020204" charset="-122"/>
              </a:rPr>
              <a:t>立法权</a:t>
            </a:r>
          </a:p>
        </p:txBody>
      </p:sp>
      <p:sp>
        <p:nvSpPr>
          <p:cNvPr id="10245" name="AutoShape 19"/>
          <p:cNvSpPr/>
          <p:nvPr/>
        </p:nvSpPr>
        <p:spPr>
          <a:xfrm>
            <a:off x="3019426" y="4017964"/>
            <a:ext cx="1025525" cy="377825"/>
          </a:xfrm>
          <a:prstGeom prst="flowChartProcess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FFFFFF"/>
                </a:solidFill>
                <a:latin typeface="Verdana" panose="020B0604030504040204" pitchFamily="34" charset="0"/>
                <a:ea typeface="微软雅黑" panose="020B0503020204020204" charset="-122"/>
              </a:rPr>
              <a:t>决定权</a:t>
            </a:r>
          </a:p>
        </p:txBody>
      </p:sp>
      <p:sp>
        <p:nvSpPr>
          <p:cNvPr id="10246" name="AutoShape 20"/>
          <p:cNvSpPr/>
          <p:nvPr/>
        </p:nvSpPr>
        <p:spPr>
          <a:xfrm>
            <a:off x="3040064" y="5154613"/>
            <a:ext cx="1023937" cy="323850"/>
          </a:xfrm>
          <a:prstGeom prst="flowChartProcess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FFFFFF"/>
                </a:solidFill>
                <a:latin typeface="Verdana" panose="020B0604030504040204" pitchFamily="34" charset="0"/>
                <a:ea typeface="微软雅黑" panose="020B0503020204020204" charset="-122"/>
              </a:rPr>
              <a:t>任免权</a:t>
            </a:r>
          </a:p>
        </p:txBody>
      </p:sp>
      <p:sp>
        <p:nvSpPr>
          <p:cNvPr id="10247" name="AutoShape 21"/>
          <p:cNvSpPr/>
          <p:nvPr/>
        </p:nvSpPr>
        <p:spPr>
          <a:xfrm>
            <a:off x="3090864" y="6116638"/>
            <a:ext cx="1025525" cy="323850"/>
          </a:xfrm>
          <a:prstGeom prst="flowChartProcess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FFFFFF"/>
                </a:solidFill>
                <a:latin typeface="Verdana" panose="020B0604030504040204" pitchFamily="34" charset="0"/>
                <a:ea typeface="微软雅黑" panose="020B0503020204020204" charset="-122"/>
              </a:rPr>
              <a:t>监督权</a:t>
            </a:r>
          </a:p>
        </p:txBody>
      </p:sp>
      <p:sp>
        <p:nvSpPr>
          <p:cNvPr id="10248" name="AutoShape 22"/>
          <p:cNvSpPr/>
          <p:nvPr/>
        </p:nvSpPr>
        <p:spPr>
          <a:xfrm>
            <a:off x="4116388" y="2624138"/>
            <a:ext cx="214312" cy="215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5D08AA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AutoShape 23"/>
          <p:cNvSpPr/>
          <p:nvPr/>
        </p:nvSpPr>
        <p:spPr>
          <a:xfrm>
            <a:off x="4116388" y="4098925"/>
            <a:ext cx="214312" cy="215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5D08AA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AutoShape 24"/>
          <p:cNvSpPr/>
          <p:nvPr/>
        </p:nvSpPr>
        <p:spPr>
          <a:xfrm>
            <a:off x="4194175" y="5262564"/>
            <a:ext cx="215900" cy="217487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5D08AA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AutoShape 25"/>
          <p:cNvSpPr/>
          <p:nvPr/>
        </p:nvSpPr>
        <p:spPr>
          <a:xfrm>
            <a:off x="4194175" y="6213475"/>
            <a:ext cx="215900" cy="217488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5D08AA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00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52" name="Rectangle 26"/>
          <p:cNvSpPr/>
          <p:nvPr/>
        </p:nvSpPr>
        <p:spPr>
          <a:xfrm>
            <a:off x="4330701" y="2162176"/>
            <a:ext cx="6086475" cy="137636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2A496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即制定、修改、废止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法律</a:t>
            </a: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的权力。</a:t>
            </a:r>
            <a:r>
              <a:rPr lang="zh-CN" altLang="en-US" sz="2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全国人大及其常委会行使</a:t>
            </a:r>
            <a:r>
              <a:rPr lang="zh-CN" altLang="en-US" sz="2100" b="1" u="sng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国家立法权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，是我国的立法机关；</a:t>
            </a:r>
            <a:endParaRPr lang="en-US" altLang="zh-CN" sz="21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省、自治区、直辖市人大及其常委会可以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制定</a:t>
            </a:r>
            <a:r>
              <a:rPr lang="zh-CN" altLang="en-US" sz="2100" b="1" u="sng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地方性法规</a:t>
            </a: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；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基层政权的人大及其常委会没有立法权。</a:t>
            </a:r>
            <a:endParaRPr lang="en-US" altLang="zh-CN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3" name="Rectangle 27"/>
          <p:cNvSpPr/>
          <p:nvPr/>
        </p:nvSpPr>
        <p:spPr>
          <a:xfrm>
            <a:off x="4478338" y="3654425"/>
            <a:ext cx="5524500" cy="12573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2A496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宪法和法律赋予</a:t>
            </a:r>
            <a:r>
              <a:rPr lang="zh-CN" altLang="en-US" sz="2100" b="1" dirty="0">
                <a:solidFill>
                  <a:srgbClr val="FF0000"/>
                </a:solidFill>
                <a:latin typeface="Verdana" panose="020B0604030504040204" pitchFamily="34" charset="0"/>
                <a:ea typeface="微软雅黑" panose="020B0503020204020204" charset="-122"/>
              </a:rPr>
              <a:t>各级人大和县级以上各级人大常委会</a:t>
            </a: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依照法定程序决定国家和社会或本行政区域内</a:t>
            </a:r>
            <a:r>
              <a:rPr lang="zh-CN" altLang="en-US" sz="2100" b="1" dirty="0">
                <a:solidFill>
                  <a:srgbClr val="FF0000"/>
                </a:solidFill>
                <a:latin typeface="Verdana" panose="020B0604030504040204" pitchFamily="34" charset="0"/>
                <a:ea typeface="微软雅黑" panose="020B0503020204020204" charset="-122"/>
              </a:rPr>
              <a:t>重大事项</a:t>
            </a: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的权力。</a:t>
            </a:r>
          </a:p>
        </p:txBody>
      </p:sp>
      <p:sp>
        <p:nvSpPr>
          <p:cNvPr id="10254" name="Rectangle 28"/>
          <p:cNvSpPr/>
          <p:nvPr/>
        </p:nvSpPr>
        <p:spPr>
          <a:xfrm>
            <a:off x="4487864" y="4981575"/>
            <a:ext cx="5514975" cy="9144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2A496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各级人大及其常委会对相关国家机关领导人员及其他组成人员进行</a:t>
            </a:r>
            <a:r>
              <a:rPr lang="zh-CN" altLang="en-US" sz="2100" b="1" dirty="0">
                <a:solidFill>
                  <a:srgbClr val="0000CC"/>
                </a:solidFill>
                <a:latin typeface="Verdana" panose="020B0604030504040204" pitchFamily="34" charset="0"/>
                <a:ea typeface="微软雅黑" panose="020B0503020204020204" charset="-122"/>
              </a:rPr>
              <a:t>选举、任命、罢免、撤职</a:t>
            </a: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等权力。</a:t>
            </a:r>
          </a:p>
        </p:txBody>
      </p:sp>
      <p:sp>
        <p:nvSpPr>
          <p:cNvPr id="10255" name="Rectangle 29"/>
          <p:cNvSpPr/>
          <p:nvPr/>
        </p:nvSpPr>
        <p:spPr>
          <a:xfrm>
            <a:off x="4487863" y="6022976"/>
            <a:ext cx="5619750" cy="59531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2A496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监督</a:t>
            </a:r>
            <a:r>
              <a:rPr lang="zh-CN" altLang="en-US" sz="2100" b="1" dirty="0">
                <a:solidFill>
                  <a:srgbClr val="FF0000"/>
                </a:solidFill>
                <a:latin typeface="Verdana" panose="020B0604030504040204" pitchFamily="34" charset="0"/>
                <a:ea typeface="微软雅黑" panose="020B0503020204020204" charset="-122"/>
              </a:rPr>
              <a:t>宪法和法律实施</a:t>
            </a: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，</a:t>
            </a:r>
            <a:r>
              <a:rPr lang="zh-CN" altLang="en-US" sz="2100" b="1" dirty="0">
                <a:solidFill>
                  <a:srgbClr val="0000CC"/>
                </a:solidFill>
                <a:latin typeface="Verdana" panose="020B0604030504040204" pitchFamily="34" charset="0"/>
                <a:ea typeface="微软雅黑" panose="020B0503020204020204" charset="-122"/>
              </a:rPr>
              <a:t>监督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100" b="1" dirty="0">
                <a:solidFill>
                  <a:srgbClr val="0000CC"/>
                </a:solidFill>
                <a:latin typeface="Verdana" panose="020B0604030504040204" pitchFamily="34" charset="0"/>
                <a:ea typeface="微软雅黑" panose="020B0503020204020204" charset="-122"/>
              </a:rPr>
              <a:t>一府两院</a:t>
            </a:r>
            <a:r>
              <a:rPr lang="zh-CN" altLang="en-US" sz="2100" b="1" dirty="0">
                <a:solidFill>
                  <a:srgbClr val="0000CC"/>
                </a:solidFill>
                <a:latin typeface="Verdana" panose="020B0604030504040204" pitchFamily="34" charset="0"/>
                <a:ea typeface="微软雅黑" panose="020B0503020204020204" charset="-122"/>
                <a:sym typeface="宋体" panose="02010600030101010101" pitchFamily="2" charset="-122"/>
              </a:rPr>
              <a:t>一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委</a:t>
            </a:r>
            <a:r>
              <a:rPr lang="en-US" altLang="zh-CN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”</a:t>
            </a:r>
            <a:r>
              <a:rPr lang="zh-CN" altLang="en-US" sz="2100" b="1" dirty="0">
                <a:solidFill>
                  <a:srgbClr val="000000"/>
                </a:solidFill>
                <a:latin typeface="Verdana" panose="020B0604030504040204" pitchFamily="34" charset="0"/>
                <a:ea typeface="微软雅黑" panose="020B0503020204020204" charset="-122"/>
              </a:rPr>
              <a:t>工作的权力。</a:t>
            </a:r>
          </a:p>
        </p:txBody>
      </p:sp>
      <p:sp>
        <p:nvSpPr>
          <p:cNvPr id="2" name="椭圆 1"/>
          <p:cNvSpPr/>
          <p:nvPr/>
        </p:nvSpPr>
        <p:spPr>
          <a:xfrm>
            <a:off x="1524001" y="4208146"/>
            <a:ext cx="1321435" cy="58991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职权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831975" y="168275"/>
            <a:ext cx="3068638" cy="5222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三、人民代表大会</a:t>
            </a:r>
          </a:p>
        </p:txBody>
      </p:sp>
      <p:sp>
        <p:nvSpPr>
          <p:cNvPr id="1050540" name="Rectangle 940"/>
          <p:cNvSpPr/>
          <p:nvPr/>
        </p:nvSpPr>
        <p:spPr>
          <a:xfrm>
            <a:off x="3821113" y="1149350"/>
            <a:ext cx="235585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国家权力机关</a:t>
            </a:r>
            <a:endParaRPr lang="zh-CN" altLang="zh-CN" sz="28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924051" y="1080771"/>
            <a:ext cx="1321435" cy="58991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性质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50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0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  <p:bldP spid="10244" grpId="0" animBg="1"/>
      <p:bldP spid="10245" grpId="0" animBg="1"/>
      <p:bldP spid="10246" grpId="0" animBg="1"/>
      <p:bldP spid="10247" grpId="0" animBg="1"/>
      <p:bldP spid="10248" grpId="0" animBg="1"/>
      <p:bldP spid="10249" grpId="0" animBg="1"/>
      <p:bldP spid="10250" grpId="0" animBg="1"/>
      <p:bldP spid="10251" grpId="0" animBg="1"/>
      <p:bldP spid="10252" grpId="0" bldLvl="0" animBg="1"/>
      <p:bldP spid="10253" grpId="0" animBg="1"/>
      <p:bldP spid="10254" grpId="0" animBg="1"/>
      <p:bldP spid="10255" grpId="0" animBg="1"/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3497263" y="406401"/>
            <a:ext cx="3536950" cy="371475"/>
          </a:xfrm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pPr algn="l" rtl="0" eaLnBrk="0" hangingPunct="0">
              <a:lnSpc>
                <a:spcPct val="80000"/>
              </a:lnSpc>
              <a:defRPr/>
            </a:pPr>
            <a:r>
              <a:rPr lang="zh-CN" altLang="en-US" sz="2400" b="1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全国人大</a:t>
            </a:r>
            <a:r>
              <a:rPr lang="zh-CN" altLang="en-US" sz="2400" b="1" kern="0" dirty="0"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b="1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地方各级人大</a:t>
            </a:r>
            <a:endParaRPr lang="zh-CN" altLang="en-US" sz="2400" b="1" kern="0" dirty="0">
              <a:solidFill>
                <a:srgbClr val="66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0245" name="Group 5"/>
          <p:cNvGraphicFramePr>
            <a:graphicFrameLocks noGrp="1"/>
          </p:cNvGraphicFramePr>
          <p:nvPr/>
        </p:nvGraphicFramePr>
        <p:xfrm>
          <a:off x="2185988" y="1225550"/>
          <a:ext cx="7338060" cy="3629660"/>
        </p:xfrm>
        <a:graphic>
          <a:graphicData uri="http://schemas.openxmlformats.org/drawingml/2006/table">
            <a:tbl>
              <a:tblPr/>
              <a:tblGrid>
                <a:gridCol w="804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8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65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1805">
                <a:tc>
                  <a:txBody>
                    <a:bodyPr/>
                    <a:lstStyle/>
                    <a:p>
                      <a:pPr marL="622300" marR="0" lvl="0" indent="0" algn="ctr" defTabSz="914400" rtl="0" eaLnBrk="1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125595" algn="l"/>
                        </a:tabLst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  <a:sym typeface="Verdana" panose="020B0604030504040204" pitchFamily="34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r>
                        <a:rPr kumimoji="0" 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全国人民代表大会</a:t>
                      </a: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r>
                        <a:rPr kumimoji="0" 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地方各级人民代表大会</a:t>
                      </a: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r>
                        <a:rPr kumimoji="0" 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性质</a:t>
                      </a: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73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  <a:defRPr/>
                      </a:pPr>
                      <a:r>
                        <a:rPr lang="zh-CN" altLang="en-US" sz="20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charset="-122"/>
                          <a:cs typeface="+mn-cs"/>
                          <a:sym typeface="Times New Roman" panose="02020603050405020304" pitchFamily="18" charset="0"/>
                        </a:rPr>
                        <a:t>常设机关</a:t>
                      </a: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  <a:defRPr/>
                      </a:pPr>
                      <a:endParaRPr lang="en-US" altLang="zh-CN" sz="18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charset="-122"/>
                        <a:cs typeface="+mn-cs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39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  <a:defRPr/>
                      </a:pPr>
                      <a:r>
                        <a:rPr kumimoji="0" lang="zh-CN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地位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  <a:defRPr/>
                      </a:pPr>
                      <a:endParaRPr kumimoji="0" lang="zh-CN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zh-CN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64" name="Text Box 24"/>
          <p:cNvSpPr txBox="1"/>
          <p:nvPr/>
        </p:nvSpPr>
        <p:spPr>
          <a:xfrm>
            <a:off x="3292476" y="1751013"/>
            <a:ext cx="2646363" cy="3984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最高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国家权力机关</a:t>
            </a:r>
          </a:p>
        </p:txBody>
      </p:sp>
      <p:sp>
        <p:nvSpPr>
          <p:cNvPr id="10265" name="Text Box 25"/>
          <p:cNvSpPr txBox="1"/>
          <p:nvPr/>
        </p:nvSpPr>
        <p:spPr>
          <a:xfrm>
            <a:off x="3203575" y="3825876"/>
            <a:ext cx="3143250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国家机构中居于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charset="-122"/>
              </a:rPr>
              <a:t>最高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地位，其他国家机关都由它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charset="-122"/>
              </a:rPr>
              <a:t>产生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，对它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charset="-122"/>
              </a:rPr>
              <a:t>负责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，并受它</a:t>
            </a:r>
            <a:r>
              <a:rPr lang="zh-CN" altLang="en-US" sz="2000" b="1" dirty="0">
                <a:solidFill>
                  <a:srgbClr val="0000CC"/>
                </a:solidFill>
                <a:latin typeface="Arial" panose="020B0604020202020204" pitchFamily="34" charset="0"/>
                <a:ea typeface="微软雅黑" panose="020B0503020204020204" charset="-122"/>
              </a:rPr>
              <a:t>监督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。</a:t>
            </a:r>
          </a:p>
        </p:txBody>
      </p:sp>
      <p:sp>
        <p:nvSpPr>
          <p:cNvPr id="10266" name="Text Box 26"/>
          <p:cNvSpPr txBox="1"/>
          <p:nvPr/>
        </p:nvSpPr>
        <p:spPr>
          <a:xfrm>
            <a:off x="6834189" y="1751013"/>
            <a:ext cx="2681287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地方各级国家权力机关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7" name="Text Box 27"/>
          <p:cNvSpPr txBox="1"/>
          <p:nvPr/>
        </p:nvSpPr>
        <p:spPr>
          <a:xfrm>
            <a:off x="6565901" y="3825876"/>
            <a:ext cx="2779713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本行政区域内的一切重大问题，由它讨论决定，并由它监督实施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03575" y="2255838"/>
            <a:ext cx="30289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BBE0E3"/>
              </a:buClr>
              <a:tabLst>
                <a:tab pos="4000500" algn="l"/>
              </a:tabLst>
            </a:pPr>
            <a:r>
              <a:rPr lang="zh-CN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全国人大常务委员会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（</a:t>
            </a:r>
            <a:r>
              <a:rPr lang="zh-CN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在全国人民代表大会</a:t>
            </a:r>
            <a:r>
              <a:rPr lang="zh-CN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闭会期间</a:t>
            </a:r>
            <a:r>
              <a:rPr lang="zh-CN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，全国人大的</a:t>
            </a:r>
            <a:r>
              <a:rPr lang="zh-CN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部分职权</a:t>
            </a:r>
            <a:r>
              <a:rPr lang="zh-CN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由全国人大常委会行使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）</a:t>
            </a:r>
            <a:endParaRPr lang="zh-CN" altLang="zh-CN" sz="2000" b="1" dirty="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sym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8589" y="2149475"/>
            <a:ext cx="2954337" cy="156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defTabSz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BBE0E3"/>
              </a:buClr>
              <a:tabLst>
                <a:tab pos="4000500" algn="l"/>
              </a:tabLst>
            </a:pPr>
            <a:r>
              <a:rPr lang="zh-CN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县级及县级以上人民代表大会设常务委员会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；</a:t>
            </a:r>
            <a:r>
              <a:rPr lang="zh-CN" altLang="zh-CN" sz="2000" b="1" u="sng" dirty="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乡级人大不设常委会</a:t>
            </a:r>
            <a:r>
              <a:rPr lang="zh-CN" altLang="en-US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Times New Roman" panose="02020603050405020304" pitchFamily="18" charset="0"/>
              </a:rPr>
              <a:t>（设人大主席团）</a:t>
            </a:r>
            <a:endParaRPr lang="zh-CN" altLang="zh-CN" sz="2000" b="1" u="sng" dirty="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1269" name="Group 5"/>
          <p:cNvGraphicFramePr>
            <a:graphicFrameLocks noGrp="1"/>
          </p:cNvGraphicFramePr>
          <p:nvPr/>
        </p:nvGraphicFramePr>
        <p:xfrm>
          <a:off x="2185989" y="4856163"/>
          <a:ext cx="7328535" cy="775970"/>
        </p:xfrm>
        <a:graphic>
          <a:graphicData uri="http://schemas.openxmlformats.org/drawingml/2006/table">
            <a:tbl>
              <a:tblPr/>
              <a:tblGrid>
                <a:gridCol w="805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0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62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597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r>
                        <a:rPr kumimoji="0" lang="zh-CN" sz="2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职权</a:t>
                      </a: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zh-CN" altLang="zh-CN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4000500" algn="l"/>
                        </a:tabLst>
                      </a:pPr>
                      <a:endParaRPr kumimoji="0" lang="zh-CN" altLang="zh-CN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288" name="Text Box 24"/>
          <p:cNvSpPr txBox="1"/>
          <p:nvPr/>
        </p:nvSpPr>
        <p:spPr>
          <a:xfrm>
            <a:off x="3294064" y="4894264"/>
            <a:ext cx="3227387" cy="738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最高</a:t>
            </a:r>
            <a:r>
              <a:rPr lang="zh-CN" alt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立法权、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最高</a:t>
            </a:r>
            <a:r>
              <a:rPr lang="zh-CN" alt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决定权、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最高</a:t>
            </a:r>
            <a:r>
              <a:rPr lang="zh-CN" alt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任免权、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最高</a:t>
            </a:r>
            <a:r>
              <a:rPr lang="zh-CN" alt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监督权</a:t>
            </a:r>
          </a:p>
        </p:txBody>
      </p:sp>
      <p:sp>
        <p:nvSpPr>
          <p:cNvPr id="11290" name="Text Box 26"/>
          <p:cNvSpPr txBox="1"/>
          <p:nvPr/>
        </p:nvSpPr>
        <p:spPr>
          <a:xfrm>
            <a:off x="6838950" y="4894264"/>
            <a:ext cx="2643188" cy="738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立法权、决定权、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  <a:sym typeface="Wingdings" panose="05000000000000000000" pitchFamily="2" charset="2"/>
              </a:rPr>
              <a:t>任免权、监督权</a:t>
            </a:r>
          </a:p>
        </p:txBody>
      </p:sp>
      <p:sp>
        <p:nvSpPr>
          <p:cNvPr id="4" name="椭圆 3"/>
          <p:cNvSpPr/>
          <p:nvPr/>
        </p:nvSpPr>
        <p:spPr>
          <a:xfrm>
            <a:off x="1814831" y="297180"/>
            <a:ext cx="1245235" cy="58991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构成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  <p:bldP spid="10264" grpId="0" bldLvl="0"/>
      <p:bldP spid="10265" grpId="0" bldLvl="0"/>
      <p:bldP spid="10266" grpId="0" bldLvl="0"/>
      <p:bldP spid="10267" grpId="0" bldLvl="0"/>
      <p:bldP spid="12" grpId="0"/>
      <p:bldP spid="13" grpId="0" bldLvl="0" animBg="1"/>
      <p:bldP spid="11288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2" name="表格 32771"/>
          <p:cNvGraphicFramePr/>
          <p:nvPr/>
        </p:nvGraphicFramePr>
        <p:xfrm>
          <a:off x="2379664" y="1565275"/>
          <a:ext cx="7651115" cy="2919540"/>
        </p:xfrm>
        <a:graphic>
          <a:graphicData uri="http://schemas.openxmlformats.org/drawingml/2006/table">
            <a:tbl>
              <a:tblPr/>
              <a:tblGrid>
                <a:gridCol w="1151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9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3745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含义</a:t>
                      </a: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en-US" altLang="zh-CN" sz="1950" dirty="0">
                        <a:latin typeface="Times New Roman" panose="02020603050405020304" pitchFamily="18" charset="0"/>
                        <a:ea typeface="华文细黑" panose="02010600040101010101" pitchFamily="2" charset="-122"/>
                      </a:endParaRP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770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地位</a:t>
                      </a: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en-US" altLang="zh-CN" sz="1950" b="1" dirty="0">
                        <a:solidFill>
                          <a:srgbClr val="C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750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决定</a:t>
                      </a:r>
                    </a:p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因素</a:t>
                      </a: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195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7090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华文细黑" panose="02010600040101010101" pitchFamily="2" charset="-122"/>
                          <a:sym typeface="+mn-ea"/>
                        </a:rPr>
                        <a:t>基本</a:t>
                      </a:r>
                    </a:p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华文细黑" panose="02010600040101010101" pitchFamily="2" charset="-122"/>
                          <a:sym typeface="+mn-ea"/>
                        </a:rPr>
                        <a:t>内容</a:t>
                      </a: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1950" dirty="0">
                        <a:latin typeface="宋体" panose="02010600030101010101" pitchFamily="2" charset="-122"/>
                        <a:ea typeface="华文细黑" panose="02010600040101010101" pitchFamily="2" charset="-122"/>
                      </a:endParaRPr>
                    </a:p>
                  </a:txBody>
                  <a:tcPr marL="27978" marR="2797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78000" y="333375"/>
            <a:ext cx="3951288" cy="5222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四、人民代表大会制度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28826" y="855664"/>
            <a:ext cx="286809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（一）</a:t>
            </a:r>
            <a:r>
              <a:rPr lang="en-US" altLang="zh-CN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 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是什么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11563" y="1565276"/>
            <a:ext cx="6223000" cy="809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195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是按照</a:t>
            </a:r>
            <a:r>
              <a:rPr lang="zh-CN" altLang="en-US" sz="195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民主集中制原则</a:t>
            </a:r>
            <a:r>
              <a:rPr lang="zh-CN" altLang="en-US" sz="195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，由人民选举代表组成人民代表大会作为国家权力机关，统一管理国家事务的政治制度</a:t>
            </a:r>
            <a:r>
              <a:rPr lang="en-US" altLang="zh-CN" sz="195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</a:t>
            </a:r>
            <a:endParaRPr lang="en-US" altLang="zh-CN" sz="1950" b="1" noProof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00439" y="2311400"/>
            <a:ext cx="6508513" cy="421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195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是我国的政体，即政权组织形式，是我国的根本政治制度</a:t>
            </a:r>
            <a:r>
              <a:rPr lang="en-US" altLang="zh-CN" sz="195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endParaRPr lang="en-US" altLang="zh-CN" sz="1950" b="1" noProof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02051" y="3065463"/>
            <a:ext cx="5314275" cy="4001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由我国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人民民主专政</a:t>
            </a:r>
            <a:r>
              <a:rPr lang="zh-CN" altLang="en-US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的社会主义国家性质决定</a:t>
            </a:r>
          </a:p>
        </p:txBody>
      </p:sp>
      <p:graphicFrame>
        <p:nvGraphicFramePr>
          <p:cNvPr id="33794" name="表格 33793"/>
          <p:cNvGraphicFramePr/>
          <p:nvPr/>
        </p:nvGraphicFramePr>
        <p:xfrm>
          <a:off x="2379664" y="4605339"/>
          <a:ext cx="7651115" cy="1509395"/>
        </p:xfrm>
        <a:graphic>
          <a:graphicData uri="http://schemas.openxmlformats.org/drawingml/2006/table">
            <a:tbl>
              <a:tblPr/>
              <a:tblGrid>
                <a:gridCol w="1139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11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华文细黑" panose="02010600040101010101" pitchFamily="2" charset="-122"/>
                        </a:rPr>
                        <a:t>基石</a:t>
                      </a:r>
                    </a:p>
                  </a:txBody>
                  <a:tcPr marL="24248" marR="2424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2000" b="1" dirty="0">
                        <a:latin typeface="宋体" panose="02010600030101010101" pitchFamily="2" charset="-122"/>
                        <a:ea typeface="华文细黑" panose="02010600040101010101" pitchFamily="2" charset="-122"/>
                      </a:endParaRPr>
                    </a:p>
                  </a:txBody>
                  <a:tcPr marL="24248" marR="2424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2195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组织活</a:t>
                      </a:r>
                    </a:p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动原则</a:t>
                      </a:r>
                      <a:endParaRPr lang="zh-CN" altLang="en-US" sz="24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华文细黑" panose="02010600040101010101" pitchFamily="2" charset="-122"/>
                      </a:endParaRPr>
                    </a:p>
                  </a:txBody>
                  <a:tcPr marL="24248" marR="2424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2400" dirty="0">
                        <a:latin typeface="宋体" panose="02010600030101010101" pitchFamily="2" charset="-122"/>
                        <a:ea typeface="华文细黑" panose="02010600040101010101" pitchFamily="2" charset="-122"/>
                      </a:endParaRPr>
                    </a:p>
                  </a:txBody>
                  <a:tcPr marL="24248" marR="24248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3611564" y="3676651"/>
            <a:ext cx="6334125" cy="838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国家一切权力属于人民；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人民通过民选选出代表组成各级人大作为国家权力机关；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由人大会产生其他国家机关，依法行使各自的职权；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zh-CN" altLang="en-US" b="1" dirty="0">
                <a:solidFill>
                  <a:srgbClr val="C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实行民主集中制的组织和活动原则。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22725" y="4506913"/>
            <a:ext cx="1828800" cy="49494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华文细黑" panose="02010600040101010101" pitchFamily="2" charset="-122"/>
              </a:rPr>
              <a:t>人民代表大会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143376" y="5292726"/>
            <a:ext cx="1723549" cy="49795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民主集中制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3"/>
          <p:cNvSpPr/>
          <p:nvPr/>
        </p:nvSpPr>
        <p:spPr>
          <a:xfrm>
            <a:off x="2151063" y="366713"/>
            <a:ext cx="4210050" cy="565560"/>
          </a:xfrm>
          <a:prstGeom prst="rect">
            <a:avLst/>
          </a:prstGeom>
          <a:noFill/>
          <a:ln w="9525">
            <a:noFill/>
          </a:ln>
        </p:spPr>
        <p:txBody>
          <a:bodyPr wrap="square" lIns="91398" tIns="45698" rIns="91398" bIns="45698" anchor="t">
            <a:spAutoFit/>
          </a:bodyPr>
          <a:lstStyle/>
          <a:p>
            <a:pPr algn="just" defTabSz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tabLst>
                <a:tab pos="1889125" algn="l"/>
              </a:tabLst>
            </a:pPr>
            <a:r>
              <a:rPr lang="zh-CN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民主集中制原则 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重点）</a:t>
            </a:r>
          </a:p>
        </p:txBody>
      </p:sp>
      <p:graphicFrame>
        <p:nvGraphicFramePr>
          <p:cNvPr id="34819" name="表格 34818"/>
          <p:cNvGraphicFramePr/>
          <p:nvPr/>
        </p:nvGraphicFramePr>
        <p:xfrm>
          <a:off x="2486026" y="1216025"/>
          <a:ext cx="7374255" cy="3656330"/>
        </p:xfrm>
        <a:graphic>
          <a:graphicData uri="http://schemas.openxmlformats.org/drawingml/2006/table">
            <a:tbl>
              <a:tblPr/>
              <a:tblGrid>
                <a:gridCol w="629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8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76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latin typeface="微软雅黑" panose="020B0503020204020204" charset="-122"/>
                          <a:ea typeface="微软雅黑" panose="020B0503020204020204" charset="-122"/>
                        </a:rPr>
                        <a:t>含义</a:t>
                      </a: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2000" b="1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3120">
                <a:tc rowSpan="3"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r>
                        <a:rPr lang="zh-CN" altLang="en-US" sz="2000" b="1" dirty="0">
                          <a:latin typeface="微软雅黑" panose="020B0503020204020204" charset="-122"/>
                          <a:ea typeface="微软雅黑" panose="020B0503020204020204" charset="-122"/>
                        </a:rPr>
                        <a:t>主要表现</a:t>
                      </a: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2000" b="1" dirty="0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just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1650" dirty="0">
                        <a:latin typeface="宋体" panose="02010600030101010101" pitchFamily="2" charset="-122"/>
                        <a:ea typeface="华文细黑" panose="02010600040101010101" pitchFamily="2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96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2000" b="1" dirty="0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just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1650" dirty="0">
                        <a:latin typeface="宋体" panose="02010600030101010101" pitchFamily="2" charset="-122"/>
                        <a:ea typeface="华文细黑" panose="02010600040101010101" pitchFamily="2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63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2000" b="1" dirty="0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55930" lvl="0" indent="-4559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39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89330" lvl="1" indent="-3797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3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522730" lvl="2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2132330" lvl="3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741930" lvl="4" indent="-303530" algn="l" defTabSz="1217295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3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just" defTabSz="914400" ea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  <a:tabLst>
                          <a:tab pos="2430780" algn="l"/>
                        </a:tabLst>
                      </a:pPr>
                      <a:endParaRPr lang="zh-CN" altLang="en-US" sz="1650" dirty="0">
                        <a:latin typeface="宋体" panose="02010600030101010101" pitchFamily="2" charset="-122"/>
                        <a:ea typeface="华文细黑" panose="02010600040101010101" pitchFamily="2" charset="-122"/>
                      </a:endParaRPr>
                    </a:p>
                  </a:txBody>
                  <a:tcPr marL="13470" marR="1347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159126" y="1809750"/>
            <a:ext cx="205422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在人民代表大会与人民的关系上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278505" y="1282065"/>
            <a:ext cx="6278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</a:t>
            </a:r>
            <a:r>
              <a:rPr lang="zh-CN" altLang="en-US" sz="20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民主基础上的集中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2000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集中指导下的民主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相结合的制度</a:t>
            </a:r>
            <a:endParaRPr lang="zh-CN" altLang="en-US" sz="2000" b="1" noProof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06751" y="2619376"/>
            <a:ext cx="1958975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在人民代表大会与其他国家机关的关系上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159125" y="4022726"/>
            <a:ext cx="2006600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430780" algn="l"/>
              </a:tabLst>
            </a:pP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在中央和地方国家机构的关系上</a:t>
            </a:r>
          </a:p>
        </p:txBody>
      </p:sp>
      <p:sp>
        <p:nvSpPr>
          <p:cNvPr id="8" name="Rectangle 28"/>
          <p:cNvSpPr/>
          <p:nvPr/>
        </p:nvSpPr>
        <p:spPr>
          <a:xfrm>
            <a:off x="5213350" y="1681163"/>
            <a:ext cx="434340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人民代表大会的代表由民主选举产生，对人民负责，受人民监督。</a:t>
            </a:r>
          </a:p>
        </p:txBody>
      </p:sp>
      <p:sp>
        <p:nvSpPr>
          <p:cNvPr id="9" name="Rectangle 29"/>
          <p:cNvSpPr/>
          <p:nvPr/>
        </p:nvSpPr>
        <p:spPr>
          <a:xfrm>
            <a:off x="5294313" y="2619376"/>
            <a:ext cx="4456112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人民代表大会是国家权力机关，国家行政机关、司法机关等都由人民代表大会产生，对它负责，受它监督。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294313" y="3857625"/>
            <a:ext cx="4456112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在中央的统一领导下，合理划分中央和地方国家机构的职权，充分发挥中央和地方两个积极性。</a:t>
            </a:r>
          </a:p>
        </p:txBody>
      </p:sp>
      <p:sp>
        <p:nvSpPr>
          <p:cNvPr id="12" name="矩形 11"/>
          <p:cNvSpPr/>
          <p:nvPr/>
        </p:nvSpPr>
        <p:spPr>
          <a:xfrm>
            <a:off x="2257425" y="5167313"/>
            <a:ext cx="7677150" cy="797560"/>
          </a:xfrm>
          <a:prstGeom prst="rect">
            <a:avLst/>
          </a:prstGeom>
          <a:noFill/>
          <a:ln w="9525">
            <a:noFill/>
          </a:ln>
        </p:spPr>
        <p:txBody>
          <a:bodyPr wrap="square" lIns="121864" tIns="60931" rIns="121864" bIns="60931" anchor="t">
            <a:spAutoFit/>
          </a:bodyPr>
          <a:lstStyle/>
          <a:p>
            <a:pPr algn="just" defTabSz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tabLst>
                <a:tab pos="1889125" algn="l"/>
              </a:tabLst>
            </a:pP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提醒　</a:t>
            </a:r>
            <a:r>
              <a:rPr lang="en-US" altLang="zh-CN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zh-CN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一府两院一委</a:t>
            </a:r>
            <a:r>
              <a:rPr lang="en-US" altLang="zh-CN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zh-CN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由人大产生，对人大负责，受人大监督，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党</a:t>
            </a:r>
            <a:r>
              <a:rPr lang="zh-CN" altLang="zh-CN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是社会主义现代化建设的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领导核心</a:t>
            </a:r>
            <a:r>
              <a:rPr lang="zh-CN" altLang="zh-CN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，国家机构都要接受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党的领导</a:t>
            </a:r>
            <a:r>
              <a:rPr lang="zh-CN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/>
      <p:bldP spid="9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左大括号 7"/>
          <p:cNvSpPr/>
          <p:nvPr/>
        </p:nvSpPr>
        <p:spPr bwMode="auto">
          <a:xfrm>
            <a:off x="2978150" y="1204914"/>
            <a:ext cx="285750" cy="4481513"/>
          </a:xfrm>
          <a:prstGeom prst="leftBrace">
            <a:avLst>
              <a:gd name="adj1" fmla="val 0"/>
              <a:gd name="adj2" fmla="val 50000"/>
            </a:avLst>
          </a:prstGeom>
          <a:noFill/>
          <a:ln w="38100" algn="ctr">
            <a:solidFill>
              <a:srgbClr val="008000"/>
            </a:solidFill>
            <a:rou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b="1" i="1">
              <a:solidFill>
                <a:srgbClr val="6699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Sans Serif" panose="020B0604020202020204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368676" y="879476"/>
            <a:ext cx="5965825" cy="92551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）根本原因</a:t>
            </a:r>
            <a:r>
              <a:rPr lang="zh-CN" altLang="en-US" sz="20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：</a:t>
            </a:r>
            <a:r>
              <a:rPr lang="zh-CN" altLang="en-US" sz="2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由人民民主专政的的社会主义国家性质决定。（国体决定政体）</a:t>
            </a:r>
          </a:p>
        </p:txBody>
      </p:sp>
      <p:sp>
        <p:nvSpPr>
          <p:cNvPr id="2" name="圆角矩形 8"/>
          <p:cNvSpPr>
            <a:spLocks noChangeArrowheads="1"/>
          </p:cNvSpPr>
          <p:nvPr/>
        </p:nvSpPr>
        <p:spPr bwMode="auto">
          <a:xfrm>
            <a:off x="3314700" y="2014539"/>
            <a:ext cx="6470650" cy="13303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008000"/>
            </a:solidFill>
            <a:rou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</a:t>
            </a:r>
            <a:r>
              <a:rPr lang="en-US" altLang="zh-CN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）必要性</a:t>
            </a:r>
            <a:r>
              <a:rPr lang="zh-CN" altLang="en-US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r>
              <a:rPr lang="en-US" altLang="zh-CN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①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地位决定</a:t>
            </a:r>
            <a:r>
              <a:rPr lang="zh-CN" altLang="en-US" sz="2000" b="1" noProof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：人民代表大会制度是我国根本的政治制度；</a:t>
            </a:r>
            <a:r>
              <a:rPr lang="en-US" altLang="zh-CN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②</a:t>
            </a:r>
            <a:r>
              <a:rPr lang="zh-CN" altLang="en-US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是实现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制度自信</a:t>
            </a:r>
            <a:r>
              <a:rPr lang="zh-CN" altLang="en-US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，推进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国家治理体系</a:t>
            </a:r>
            <a:r>
              <a:rPr lang="zh-CN" altLang="en-US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治理能力</a:t>
            </a:r>
            <a:r>
              <a:rPr lang="zh-CN" altLang="en-US" sz="2000" b="1" noProof="1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现代化的需要；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圆角矩形 8"/>
          <p:cNvSpPr>
            <a:spLocks noChangeArrowheads="1"/>
          </p:cNvSpPr>
          <p:nvPr/>
        </p:nvSpPr>
        <p:spPr bwMode="auto">
          <a:xfrm>
            <a:off x="3314700" y="3554414"/>
            <a:ext cx="6985000" cy="116681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008000"/>
            </a:solidFill>
            <a:round/>
          </a:ln>
        </p:spPr>
        <p:txBody>
          <a:bodyPr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（</a:t>
            </a:r>
            <a:r>
              <a:rPr lang="en-US" altLang="zh-CN" sz="2000" b="1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3</a:t>
            </a:r>
            <a:r>
              <a:rPr lang="zh-CN" altLang="en-US" sz="2000" b="1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）优越性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：</a:t>
            </a:r>
            <a:r>
              <a:rPr lang="zh-CN" altLang="en-US" sz="2000" b="1" noProof="1">
                <a:solidFill>
                  <a:srgbClr val="D60093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保障了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人民当家作主；</a:t>
            </a:r>
            <a:r>
              <a:rPr lang="zh-CN" altLang="en-US" sz="2000" b="1" noProof="1">
                <a:solidFill>
                  <a:srgbClr val="D60093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动员了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全体人民投身于社会主义建设；</a:t>
            </a:r>
            <a:r>
              <a:rPr lang="zh-CN" altLang="en-US" sz="2000" b="1" noProof="1">
                <a:solidFill>
                  <a:srgbClr val="D60093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保证了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国家机关协调高效运转；</a:t>
            </a:r>
            <a:r>
              <a:rPr lang="zh-CN" altLang="en-US" sz="2000" b="1" noProof="1">
                <a:solidFill>
                  <a:srgbClr val="D60093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维护了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国家统一和民族团结。</a:t>
            </a:r>
            <a:endParaRPr lang="zh-CN" altLang="en-US" sz="2000" b="1" noProof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圆角矩形 8"/>
          <p:cNvSpPr>
            <a:spLocks noChangeArrowheads="1"/>
          </p:cNvSpPr>
          <p:nvPr/>
        </p:nvSpPr>
        <p:spPr bwMode="auto">
          <a:xfrm>
            <a:off x="3368676" y="4921250"/>
            <a:ext cx="6880225" cy="13160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 algn="ctr">
            <a:solidFill>
              <a:srgbClr val="008000"/>
            </a:solidFill>
            <a:round/>
          </a:ln>
        </p:spPr>
        <p:txBody>
          <a:bodyPr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（</a:t>
            </a:r>
            <a:r>
              <a:rPr lang="en-US" altLang="zh-CN" sz="2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4</a:t>
            </a:r>
            <a:r>
              <a:rPr lang="zh-CN" altLang="en-US" sz="2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）实践证明</a:t>
            </a:r>
            <a:r>
              <a:rPr lang="zh-CN" altLang="en-US" sz="20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，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我国人民民主专政的国体和人民代表大会制度的政体，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是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人民奋斗的成果和历史的选择，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符合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我国国情。发展社义民主政治，</a:t>
            </a:r>
            <a:r>
              <a:rPr lang="zh-CN" altLang="en-US" sz="2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必须坚持和完善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，</a:t>
            </a:r>
            <a:r>
              <a:rPr lang="zh-CN" altLang="en-US" sz="20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决不照搬西方的政治制度</a:t>
            </a:r>
            <a:r>
              <a:rPr lang="zh-CN" altLang="en-US" sz="2000" b="1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。</a:t>
            </a:r>
            <a:endParaRPr lang="zh-CN" altLang="en-US" sz="2000" b="1" noProof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78" name="Text Box 4"/>
          <p:cNvSpPr txBox="1"/>
          <p:nvPr/>
        </p:nvSpPr>
        <p:spPr>
          <a:xfrm>
            <a:off x="1662114" y="141289"/>
            <a:ext cx="350202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（二）、为什么</a:t>
            </a:r>
          </a:p>
        </p:txBody>
      </p:sp>
      <p:sp>
        <p:nvSpPr>
          <p:cNvPr id="5" name="椭圆 4"/>
          <p:cNvSpPr/>
          <p:nvPr/>
        </p:nvSpPr>
        <p:spPr>
          <a:xfrm>
            <a:off x="1732916" y="3133726"/>
            <a:ext cx="1245235" cy="58991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原因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" grpId="0" animBg="1"/>
      <p:bldP spid="3" grpId="0" animBg="1"/>
      <p:bldP spid="1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"/>
          <p:cNvSpPr txBox="1"/>
          <p:nvPr/>
        </p:nvSpPr>
        <p:spPr>
          <a:xfrm>
            <a:off x="1917701" y="250826"/>
            <a:ext cx="4418013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（三）、怎样做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647950" y="1341438"/>
            <a:ext cx="7696200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1. 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必须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毫不动摇坚持中国共产党的领导</a:t>
            </a:r>
            <a:r>
              <a:rPr lang="zh-CN" altLang="en-US" sz="2800" b="1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中国共产党的领导是中国特色社会主义</a:t>
            </a:r>
            <a:r>
              <a:rPr lang="zh-CN" altLang="en-US" sz="2800" b="1" u="sng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最本质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的特征。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95588" y="2470151"/>
            <a:ext cx="7567612" cy="13827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2. 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必须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保证和发展人民当家作主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人民当家作主是社会主义民主政治的</a:t>
            </a:r>
            <a:r>
              <a:rPr lang="zh-CN" altLang="en-US" sz="2800" b="1" u="sng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本质和核心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r>
              <a:rPr lang="zh-CN" altLang="en-US" sz="2800" b="1" u="sng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人民民主是社会主义的生命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97189" y="4184650"/>
            <a:ext cx="4565673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3. 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必须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全面推进依法治国</a:t>
            </a:r>
            <a:r>
              <a:rPr lang="zh-CN" altLang="en-US" sz="2800" b="1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97189" y="5016500"/>
            <a:ext cx="4206601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4. 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必须</a:t>
            </a:r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坚持民主集中制</a:t>
            </a:r>
            <a:r>
              <a:rPr lang="zh-CN" altLang="en-US" sz="2800" b="1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左大括号 7"/>
          <p:cNvSpPr/>
          <p:nvPr/>
        </p:nvSpPr>
        <p:spPr bwMode="auto">
          <a:xfrm>
            <a:off x="2554288" y="1525588"/>
            <a:ext cx="241300" cy="3805238"/>
          </a:xfrm>
          <a:prstGeom prst="leftBrace">
            <a:avLst>
              <a:gd name="adj1" fmla="val 0"/>
              <a:gd name="adj2" fmla="val 50000"/>
            </a:avLst>
          </a:prstGeom>
          <a:noFill/>
          <a:ln w="38100" algn="ctr">
            <a:solidFill>
              <a:srgbClr val="008000"/>
            </a:solidFill>
            <a:rou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b="1" i="1">
              <a:solidFill>
                <a:srgbClr val="6699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Sans Serif" panose="020B060402020202020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524001" y="3133726"/>
            <a:ext cx="1124585" cy="58991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要求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851184" y="798353"/>
            <a:ext cx="8051958" cy="4154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61214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   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正确区分</a:t>
            </a:r>
            <a:r>
              <a:rPr lang="zh-CN" altLang="en-US" sz="24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我国的国家制度、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根本制度、</a:t>
            </a:r>
            <a:r>
              <a:rPr lang="zh-CN" altLang="en-US" sz="2400" b="1" noProof="1">
                <a:solidFill>
                  <a:srgbClr val="DF362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根本政治制度、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基本政治制度、</a:t>
            </a:r>
            <a:r>
              <a:rPr lang="zh-CN" altLang="en-US" sz="2400" b="1" noProof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</a:t>
            </a:r>
            <a:r>
              <a:rPr lang="zh-CN" altLang="en-US" sz="2400" b="1" noProof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经济制度</a:t>
            </a:r>
            <a:endParaRPr lang="zh-CN" altLang="en-US" sz="2400" b="1" noProof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（</a:t>
            </a:r>
            <a:r>
              <a:rPr lang="en-US" altLang="zh-CN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）我国的</a:t>
            </a:r>
            <a:r>
              <a:rPr lang="zh-CN" altLang="en-US" sz="2400" b="1" noProof="1">
                <a:solidFill>
                  <a:srgbClr val="DF362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国家制度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包括</a:t>
            </a:r>
            <a:r>
              <a:rPr lang="zh-CN" altLang="en-US" sz="2400" b="1" noProof="1">
                <a:solidFill>
                  <a:srgbClr val="DF362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国体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lang="zh-CN" altLang="en-US" sz="2400" b="1" noProof="1">
                <a:solidFill>
                  <a:srgbClr val="DF362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政体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（</a:t>
            </a:r>
            <a:r>
              <a:rPr lang="en-US" altLang="zh-CN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）我国的</a:t>
            </a:r>
            <a:r>
              <a:rPr lang="zh-CN" altLang="en-US" sz="2400" b="1" noProof="1">
                <a:solidFill>
                  <a:srgbClr val="DF362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根本制度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社会主义制度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，它是社会主义经济、政治、文化等制度的总称。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（</a:t>
            </a:r>
            <a:r>
              <a:rPr lang="en-US" altLang="zh-CN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）我国的</a:t>
            </a:r>
            <a:r>
              <a:rPr lang="zh-CN" altLang="en-US" sz="24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根本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政治</a:t>
            </a:r>
            <a:r>
              <a:rPr lang="zh-CN" altLang="en-US" sz="24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人民代表大会制度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（</a:t>
            </a:r>
            <a:r>
              <a:rPr lang="en-US" altLang="zh-CN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）我国的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</a:t>
            </a:r>
            <a:r>
              <a:rPr lang="zh-CN" altLang="en-US" sz="24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政治制度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中国共产党领导的多党合作和政治协商制度、民族区域自治制度、基层群众自治制度。    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）我国的</a:t>
            </a:r>
            <a:r>
              <a:rPr lang="zh-CN" altLang="en-US" sz="24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经济</a:t>
            </a:r>
            <a:r>
              <a:rPr lang="zh-CN" altLang="en-US" sz="2400" b="1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制度</a:t>
            </a:r>
            <a:r>
              <a:rPr lang="zh-CN" altLang="en-US" sz="2400" b="1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</a:t>
            </a:r>
            <a:r>
              <a:rPr lang="zh-CN" altLang="en-US" sz="2400" b="1" noProof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公有制为主体、多种所有制经济共同发展的基本经济、</a:t>
            </a:r>
            <a:r>
              <a:rPr lang="zh-CN" altLang="en-US" sz="2400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按劳分配为主体、多种分配方式并村的分配制度、社会主义市场经济体制</a:t>
            </a:r>
          </a:p>
        </p:txBody>
      </p:sp>
      <p:sp>
        <p:nvSpPr>
          <p:cNvPr id="31746" name="文本框 4"/>
          <p:cNvSpPr txBox="1"/>
          <p:nvPr/>
        </p:nvSpPr>
        <p:spPr>
          <a:xfrm>
            <a:off x="4779964" y="214313"/>
            <a:ext cx="2192337" cy="552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3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知识拓展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159000" y="3567114"/>
            <a:ext cx="7874000" cy="1938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（3）. 我国人大实行民主集中制原则，人大代表行使权利是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民主的体现，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而人大职权则是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集中的体现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。在人大会议的活动中，法律的制定、修改和重大问题的决策，先由人大代表充分讨论，如审议、质询、表决等，这是发扬民主，表决结果是按少数服从多数原则，最后做出决定。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794" name="文本框 1"/>
          <p:cNvSpPr txBox="1"/>
          <p:nvPr/>
        </p:nvSpPr>
        <p:spPr>
          <a:xfrm>
            <a:off x="2130426" y="512764"/>
            <a:ext cx="521525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2   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人大职权与人大代表权利的区分：</a:t>
            </a:r>
            <a:endParaRPr lang="zh-CN" altLang="en-US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32038" y="1131888"/>
            <a:ext cx="7372350" cy="11985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（1）. 内容不同：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人大职权的内容是立法权、决定权、任免权、监督权等；人大代表的权利的内容是审议权、表决权、提案权和质询权等。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32039" y="2422526"/>
            <a:ext cx="7693025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（2）. 行使的方式不同：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人大的职权必须是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集体行使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，而人大代表的权利属于个人，可以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个人单独行使</a:t>
            </a:r>
            <a:r>
              <a:rPr lang="zh-CN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1377</Words>
  <Application>Microsoft Office PowerPoint</Application>
  <PresentationFormat>宽屏</PresentationFormat>
  <Paragraphs>162</Paragraphs>
  <Slides>14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等线</vt:lpstr>
      <vt:lpstr>等线 Light</vt:lpstr>
      <vt:lpstr>黑体</vt:lpstr>
      <vt:lpstr>宋体</vt:lpstr>
      <vt:lpstr>微软雅黑</vt:lpstr>
      <vt:lpstr>Arial</vt:lpstr>
      <vt:lpstr>Calibri</vt:lpstr>
      <vt:lpstr>Tahoma</vt:lpstr>
      <vt:lpstr>Times New Roman</vt:lpstr>
      <vt:lpstr>Verdana</vt:lpstr>
      <vt:lpstr>Wingdings</vt:lpstr>
      <vt:lpstr>Office 主题​​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2024098525@qq.com</dc:creator>
  <cp:lastModifiedBy>2024098525@qq.com</cp:lastModifiedBy>
  <cp:revision>1</cp:revision>
  <dcterms:created xsi:type="dcterms:W3CDTF">2020-04-18T02:35:10Z</dcterms:created>
  <dcterms:modified xsi:type="dcterms:W3CDTF">2020-04-18T02:35:54Z</dcterms:modified>
</cp:coreProperties>
</file>