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2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84" r:id="rId3"/>
    <p:sldId id="320" r:id="rId4"/>
    <p:sldId id="286" r:id="rId5"/>
    <p:sldId id="287" r:id="rId6"/>
    <p:sldId id="288" r:id="rId7"/>
    <p:sldId id="289" r:id="rId8"/>
    <p:sldId id="321" r:id="rId9"/>
    <p:sldId id="298" r:id="rId10"/>
    <p:sldId id="322" r:id="rId11"/>
    <p:sldId id="323" r:id="rId12"/>
    <p:sldId id="324" r:id="rId13"/>
    <p:sldId id="325" r:id="rId14"/>
    <p:sldId id="327" r:id="rId15"/>
    <p:sldId id="328" r:id="rId16"/>
    <p:sldId id="329" r:id="rId17"/>
    <p:sldId id="330" r:id="rId18"/>
    <p:sldId id="331" r:id="rId19"/>
    <p:sldId id="332" r:id="rId20"/>
    <p:sldId id="333" r:id="rId21"/>
    <p:sldId id="334" r:id="rId22"/>
    <p:sldId id="292" r:id="rId23"/>
    <p:sldId id="335" r:id="rId24"/>
    <p:sldId id="336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43C0C"/>
    <a:srgbClr val="490509"/>
    <a:srgbClr val="FFFFFF"/>
    <a:srgbClr val="F0F0F0"/>
    <a:srgbClr val="F2F2F2"/>
    <a:srgbClr val="FFCC66"/>
    <a:srgbClr val="FF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9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-283" y="-125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686570-8039-4DA6-8C61-3B401B3DFA3D}" type="datetimeFigureOut">
              <a:rPr lang="zh-CN" altLang="en-US" smtClean="0"/>
              <a:pPr/>
              <a:t>2021/3/5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7814C8-D37A-48B2-B8B1-1CB3671B720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69283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7814C8-D37A-48B2-B8B1-1CB3671B7203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73843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13315" name="备注占位符 2"/>
          <p:cNvSpPr>
            <a:spLocks noGrp="1" noChangeArrowheads="1"/>
          </p:cNvSpPr>
          <p:nvPr>
            <p:ph type="body"/>
          </p:nvPr>
        </p:nvSpPr>
        <p:spPr>
          <a:xfrm>
            <a:off x="685800" y="4400550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331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buFont typeface="Arial" panose="020B0604020202020204" pitchFamily="34" charset="0"/>
              <a:buNone/>
            </a:pPr>
            <a:fld id="{0EA49A69-6812-4A4F-847F-6410D6C3F271}" type="slidenum">
              <a:rPr lang="zh-CN" altLang="en-US" sz="1200"/>
              <a:pPr algn="r" eaLnBrk="1" hangingPunct="1">
                <a:buFont typeface="Arial" panose="020B0604020202020204" pitchFamily="34" charset="0"/>
                <a:buNone/>
              </a:pPr>
              <a:t>2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6626186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5363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81650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139D3C-55F1-453B-BE49-D4DBF8FE557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91878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7814C8-D37A-48B2-B8B1-1CB3671B7203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60061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8675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41055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74755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028680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74755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18903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94211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9646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94211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294335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94211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502840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94211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15572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94211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692861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2947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15243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2947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470022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5843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>
              <a:solidFill>
                <a:schemeClr val="bg1"/>
              </a:solidFill>
              <a:latin typeface="Times New Roman" panose="02020603050405020304" pitchFamily="18" charset="0"/>
            </a:endParaRPr>
          </a:p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490570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94211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673170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94211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62935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2A5A69AA-1FA0-485B-9429-D6EC79E52CF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="" xmlns:a16="http://schemas.microsoft.com/office/drawing/2014/main" id="{C053925C-6ADD-4357-8117-B74A4CEEA7B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F25D2642-6E09-4B59-B476-FC51F12513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2021/3/5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311C1246-8CBB-4485-A745-C59E577049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D0D26441-CF42-4E86-BAAF-DD23FE06B6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8286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3544A931-8A7E-4D85-A75A-E32C221796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E9A52152-E82E-4443-9743-28B2826BCC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3F6BE934-7C2B-45DD-B5DD-0CCDA2F939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2021/3/5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989AF1A5-9F2E-47D9-A715-FA47A82F5F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CA6D029C-693F-4A6B-BD76-E6DB3B4AD4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5545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720E7E1B-126F-4207-9BE6-E3D804C227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6DF66656-EEED-47AE-A63B-AFBE41A164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DD7D7DA5-9364-46B4-B2E8-E26133788F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2021/3/5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342F7FBF-734A-483A-8E54-67BCB5D42C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CC4C9B35-D82D-44EE-B286-5174DC7EF7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370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82100686-6BDD-4395-A283-B67309704D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A758A814-9FA7-48F5-8927-53169CE81BE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39C44810-9951-4220-8460-2B6CCA217A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3C339B39-6CC9-491C-9607-0FBCBBB07E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2021/3/5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E309F41C-1473-4F46-A005-61600F6B73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2D745944-6CD1-4967-B72A-2324AB2CA4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2540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5A1B3650-4BE0-40BF-B683-18BA98F7B2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AB409752-2B34-4EBB-99A2-12EFA310F6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F17A4201-CD0F-4E1C-9110-7EAD5269F4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="" xmlns:a16="http://schemas.microsoft.com/office/drawing/2014/main" id="{4C3957C3-6FAA-4289-8C2D-9F61E147DF6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="" xmlns:a16="http://schemas.microsoft.com/office/drawing/2014/main" id="{370EEDFB-F37D-4F7F-839F-C445A74A113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="" xmlns:a16="http://schemas.microsoft.com/office/drawing/2014/main" id="{42EF0425-8737-40FA-82BE-7CC7B4E84F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2021/3/5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="" xmlns:a16="http://schemas.microsoft.com/office/drawing/2014/main" id="{8BF92166-566C-462D-88C5-69494F8B77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="" xmlns:a16="http://schemas.microsoft.com/office/drawing/2014/main" id="{5B182786-53BB-4177-9DB2-390C3966DC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4383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AB9CB9C6-8CCC-467E-9858-BDE48BA2F7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D3528D75-9DA8-475A-8D5F-A45B9CB47C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2021/3/5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64E61537-C6BF-4594-8BA0-DB7031D037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="" xmlns:a16="http://schemas.microsoft.com/office/drawing/2014/main" id="{8C28D4B9-ACC3-4EEA-89E0-DD6D815978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0685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="" xmlns:a16="http://schemas.microsoft.com/office/drawing/2014/main" id="{ABE0E4FA-F0D3-47F0-9492-E56E3D8A3A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2021/3/5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2EE1FAB7-A134-4DC1-854D-F00BA3FAD7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E2B72C0A-A171-4701-B0EC-F172F8FC19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4709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BF7ADBC5-E2A2-46C7-B64A-67F7C6E738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1E638768-5FD4-42E2-90A4-2C22C0BB51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3E84F1C9-D776-4EC2-8543-C1DFB5E1F1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554AE8D1-9A0D-4982-A085-0720456E47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2021/3/5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9C1D1A0F-8667-44E2-BB0F-FF1D6EC91D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2DF506F0-595D-4225-A0FC-1C31C1D831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245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2348A513-3E24-4B45-AB99-B28CE302D9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="" xmlns:a16="http://schemas.microsoft.com/office/drawing/2014/main" id="{EEE34652-C2ED-4E47-84A7-9E247E1DFD1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A5A08983-943B-49B8-9257-00A07D2DF8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C47B2EDD-0E0D-49F8-AC3C-F487548E73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2021/3/5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C9CA1175-138D-4D48-B36D-88783D172A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41EF3297-72F5-4255-8A1C-06C5F7208D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5319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41A2D286-C5D8-40AD-ABDD-6189602CEB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E4A11B69-8F31-4E35-85B4-4A6BA6E707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963A9BF8-EEC3-4F39-8FCB-A8A8F2DA23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2021/3/5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AA409CD6-80B6-42AC-B973-F93FD4157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60DC0F51-707A-4536-8095-DB92A7F5BB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7490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="" xmlns:a16="http://schemas.microsoft.com/office/drawing/2014/main" id="{2FE812B0-25BE-4953-B34F-89BC7C61E0A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2DAE61D7-71AA-4E1B-9C9A-0DB369A7D8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0D6E69B9-7AD3-4741-ACA7-EC4755802E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2021/3/5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5A92EF62-B1B1-4EF4-809E-8E04E697F0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853B0287-A399-4B7F-BB96-C61410311F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4076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76996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87758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49720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95361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31676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7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19464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9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31348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75553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6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38306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82586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="" xmlns:a16="http://schemas.microsoft.com/office/drawing/2014/main" id="{0DCBCB03-CE4B-49FC-B04C-F1289BA88D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E30BB20D-B245-4F88-9B6C-7FE202ADA8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F52F78FD-A005-4E8F-802A-7DEAFDD5A7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F7A696-97CB-4BC4-8533-84130454C122}" type="datetimeFigureOut">
              <a:rPr lang="zh-CN" altLang="en-US" smtClean="0"/>
              <a:pPr/>
              <a:t>2021/3/5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844DDC13-473B-446C-A0D8-5C6D780320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6101BCC8-AAAB-4118-9761-A610542ED15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  <p:pic>
        <p:nvPicPr>
          <p:cNvPr id="7" name="图片 6" descr="图标.png"/>
          <p:cNvPicPr>
            <a:picLocks noChangeAspect="1"/>
          </p:cNvPicPr>
          <p:nvPr userDrawn="1"/>
        </p:nvPicPr>
        <p:blipFill>
          <a:blip r:embed="rId23"/>
          <a:stretch>
            <a:fillRect/>
          </a:stretch>
        </p:blipFill>
        <p:spPr>
          <a:xfrm>
            <a:off x="11125199" y="141514"/>
            <a:ext cx="881743" cy="881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23664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9" r:id="rId15"/>
    <p:sldLayoutId id="2147483674" r:id="rId16"/>
    <p:sldLayoutId id="2147483676" r:id="rId17"/>
    <p:sldLayoutId id="2147483678" r:id="rId18"/>
    <p:sldLayoutId id="2147483683" r:id="rId19"/>
    <p:sldLayoutId id="2147483685" r:id="rId20"/>
    <p:sldLayoutId id="2147483688" r:id="rId21"/>
  </p:sldLayoutIdLst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1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1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18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0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4ABE66DB-1837-4048-9F04-F0C67523DD2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59" y="0"/>
            <a:ext cx="11719033" cy="6858000"/>
          </a:xfrm>
          <a:prstGeom prst="rect">
            <a:avLst/>
          </a:prstGeom>
        </p:spPr>
      </p:pic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610EA569-ED79-4709-A6DA-4442E5461835}"/>
              </a:ext>
            </a:extLst>
          </p:cNvPr>
          <p:cNvSpPr txBox="1"/>
          <p:nvPr/>
        </p:nvSpPr>
        <p:spPr>
          <a:xfrm>
            <a:off x="3173269" y="1940725"/>
            <a:ext cx="524786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维克多英语</a:t>
            </a:r>
            <a:endParaRPr lang="en-US" altLang="zh-CN" sz="3600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36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新方略基础课件</a:t>
            </a:r>
          </a:p>
          <a:p>
            <a:pPr algn="ctr"/>
            <a:r>
              <a:rPr lang="en-US" altLang="zh-CN" sz="54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Unit </a:t>
            </a:r>
            <a:r>
              <a:rPr lang="en-US" altLang="zh-CN" sz="54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30</a:t>
            </a:r>
            <a:endParaRPr lang="en-US" altLang="zh-CN" sz="54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algn="ctr"/>
            <a:r>
              <a:rPr lang="zh-CN" altLang="en-US" sz="54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天气与自然灾害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32402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3">
            <a:lum/>
          </a:blip>
          <a:srcRect/>
          <a:stretch>
            <a:fillRect l="1000" r="5000" b="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61754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9686"/>
          <p:cNvSpPr>
            <a:spLocks noChangeArrowheads="1"/>
          </p:cNvSpPr>
          <p:nvPr/>
        </p:nvSpPr>
        <p:spPr bwMode="auto">
          <a:xfrm>
            <a:off x="4273311" y="2249907"/>
            <a:ext cx="3021839" cy="1901446"/>
          </a:xfrm>
          <a:prstGeom prst="roundRect">
            <a:avLst/>
          </a:prstGeom>
          <a:solidFill>
            <a:srgbClr val="843C0C"/>
          </a:solidFill>
          <a:ln w="9525">
            <a:solidFill>
              <a:srgbClr val="843C0C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21" name="文本框 199687"/>
          <p:cNvSpPr txBox="1">
            <a:spLocks noChangeArrowheads="1"/>
          </p:cNvSpPr>
          <p:nvPr/>
        </p:nvSpPr>
        <p:spPr bwMode="auto">
          <a:xfrm>
            <a:off x="4302680" y="2107193"/>
            <a:ext cx="3067853" cy="3139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weather &amp; natural </a:t>
            </a:r>
            <a:r>
              <a:rPr lang="en-US" altLang="zh-CN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disasters</a:t>
            </a:r>
          </a:p>
          <a:p>
            <a:pPr algn="ctr">
              <a:spcBef>
                <a:spcPct val="50000"/>
              </a:spcBef>
            </a:pPr>
            <a:endParaRPr lang="en-US" altLang="zh-CN" sz="4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直接连接符 199688"/>
          <p:cNvSpPr>
            <a:spLocks noChangeShapeType="1"/>
          </p:cNvSpPr>
          <p:nvPr/>
        </p:nvSpPr>
        <p:spPr bwMode="auto">
          <a:xfrm flipV="1">
            <a:off x="6993844" y="1650373"/>
            <a:ext cx="816578" cy="599532"/>
          </a:xfrm>
          <a:prstGeom prst="line">
            <a:avLst/>
          </a:prstGeom>
          <a:noFill/>
          <a:ln w="9525">
            <a:solidFill>
              <a:srgbClr val="49050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" name="椭圆 199690"/>
          <p:cNvSpPr>
            <a:spLocks noChangeArrowheads="1"/>
          </p:cNvSpPr>
          <p:nvPr/>
        </p:nvSpPr>
        <p:spPr bwMode="auto">
          <a:xfrm>
            <a:off x="7370533" y="790433"/>
            <a:ext cx="3261135" cy="1215834"/>
          </a:xfrm>
          <a:prstGeom prst="ellipse">
            <a:avLst/>
          </a:prstGeom>
          <a:solidFill>
            <a:srgbClr val="49050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24" name="文本框 199689"/>
          <p:cNvSpPr txBox="1">
            <a:spLocks noChangeArrowheads="1"/>
          </p:cNvSpPr>
          <p:nvPr/>
        </p:nvSpPr>
        <p:spPr bwMode="auto">
          <a:xfrm>
            <a:off x="7625585" y="1070376"/>
            <a:ext cx="304522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cloud &amp; fog</a:t>
            </a:r>
          </a:p>
        </p:txBody>
      </p:sp>
      <p:sp>
        <p:nvSpPr>
          <p:cNvPr id="29" name="椭圆 199697"/>
          <p:cNvSpPr>
            <a:spLocks noChangeArrowheads="1"/>
          </p:cNvSpPr>
          <p:nvPr/>
        </p:nvSpPr>
        <p:spPr bwMode="auto">
          <a:xfrm rot="20708979">
            <a:off x="1119142" y="3712775"/>
            <a:ext cx="3012324" cy="1499465"/>
          </a:xfrm>
          <a:prstGeom prst="ellipse">
            <a:avLst/>
          </a:prstGeom>
          <a:solidFill>
            <a:srgbClr val="49050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30" name="文本框 199698"/>
          <p:cNvSpPr txBox="1">
            <a:spLocks noChangeArrowheads="1"/>
          </p:cNvSpPr>
          <p:nvPr/>
        </p:nvSpPr>
        <p:spPr bwMode="auto">
          <a:xfrm rot="20700348">
            <a:off x="1177326" y="3721168"/>
            <a:ext cx="2829875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rescue &amp; reconstruction</a:t>
            </a:r>
          </a:p>
        </p:txBody>
      </p:sp>
      <p:sp>
        <p:nvSpPr>
          <p:cNvPr id="31" name="直接连接符 199699"/>
          <p:cNvSpPr>
            <a:spLocks noChangeShapeType="1"/>
          </p:cNvSpPr>
          <p:nvPr/>
        </p:nvSpPr>
        <p:spPr bwMode="auto">
          <a:xfrm flipV="1">
            <a:off x="3431620" y="4151353"/>
            <a:ext cx="1052355" cy="345784"/>
          </a:xfrm>
          <a:prstGeom prst="line">
            <a:avLst/>
          </a:prstGeom>
          <a:noFill/>
          <a:ln w="9525">
            <a:solidFill>
              <a:srgbClr val="49050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2" name="椭圆 199700"/>
          <p:cNvSpPr>
            <a:spLocks noChangeArrowheads="1"/>
          </p:cNvSpPr>
          <p:nvPr/>
        </p:nvSpPr>
        <p:spPr bwMode="auto">
          <a:xfrm rot="1516664">
            <a:off x="1368196" y="1518894"/>
            <a:ext cx="2612225" cy="1329130"/>
          </a:xfrm>
          <a:prstGeom prst="ellipse">
            <a:avLst/>
          </a:prstGeom>
          <a:solidFill>
            <a:srgbClr val="49050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33" name="文本框 199701"/>
          <p:cNvSpPr txBox="1">
            <a:spLocks noChangeArrowheads="1"/>
          </p:cNvSpPr>
          <p:nvPr/>
        </p:nvSpPr>
        <p:spPr bwMode="auto">
          <a:xfrm rot="1329981">
            <a:off x="1716633" y="1649743"/>
            <a:ext cx="1902756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wind &amp; rain</a:t>
            </a:r>
          </a:p>
        </p:txBody>
      </p:sp>
      <p:sp>
        <p:nvSpPr>
          <p:cNvPr id="34" name="直接连接符 199702"/>
          <p:cNvSpPr>
            <a:spLocks noChangeShapeType="1"/>
          </p:cNvSpPr>
          <p:nvPr/>
        </p:nvSpPr>
        <p:spPr bwMode="auto">
          <a:xfrm>
            <a:off x="3684323" y="2696743"/>
            <a:ext cx="624083" cy="477609"/>
          </a:xfrm>
          <a:prstGeom prst="line">
            <a:avLst/>
          </a:prstGeom>
          <a:noFill/>
          <a:ln w="9525">
            <a:solidFill>
              <a:srgbClr val="49050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5" name="直接连接符 199703"/>
          <p:cNvSpPr>
            <a:spLocks noChangeShapeType="1"/>
          </p:cNvSpPr>
          <p:nvPr/>
        </p:nvSpPr>
        <p:spPr bwMode="auto">
          <a:xfrm flipV="1">
            <a:off x="5065986" y="1524180"/>
            <a:ext cx="245502" cy="725725"/>
          </a:xfrm>
          <a:prstGeom prst="line">
            <a:avLst/>
          </a:prstGeom>
          <a:noFill/>
          <a:ln w="9525">
            <a:solidFill>
              <a:srgbClr val="49050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" name="直接连接符 199707"/>
          <p:cNvSpPr>
            <a:spLocks noChangeShapeType="1"/>
          </p:cNvSpPr>
          <p:nvPr/>
        </p:nvSpPr>
        <p:spPr bwMode="auto">
          <a:xfrm>
            <a:off x="7197377" y="3971424"/>
            <a:ext cx="717315" cy="181810"/>
          </a:xfrm>
          <a:prstGeom prst="line">
            <a:avLst/>
          </a:prstGeom>
          <a:noFill/>
          <a:ln w="9525">
            <a:solidFill>
              <a:srgbClr val="49050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0" name="椭圆 199708"/>
          <p:cNvSpPr>
            <a:spLocks noChangeArrowheads="1"/>
          </p:cNvSpPr>
          <p:nvPr/>
        </p:nvSpPr>
        <p:spPr bwMode="auto">
          <a:xfrm>
            <a:off x="3808688" y="186229"/>
            <a:ext cx="3185156" cy="1373296"/>
          </a:xfrm>
          <a:prstGeom prst="ellipse">
            <a:avLst/>
          </a:prstGeom>
          <a:solidFill>
            <a:srgbClr val="49050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41" name="椭圆 199709"/>
          <p:cNvSpPr>
            <a:spLocks noChangeArrowheads="1"/>
          </p:cNvSpPr>
          <p:nvPr/>
        </p:nvSpPr>
        <p:spPr bwMode="auto">
          <a:xfrm>
            <a:off x="7561604" y="3676854"/>
            <a:ext cx="3070064" cy="1749032"/>
          </a:xfrm>
          <a:prstGeom prst="ellipse">
            <a:avLst/>
          </a:prstGeom>
          <a:solidFill>
            <a:srgbClr val="49050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42" name="椭圆 199710"/>
          <p:cNvSpPr>
            <a:spLocks noChangeArrowheads="1"/>
          </p:cNvSpPr>
          <p:nvPr/>
        </p:nvSpPr>
        <p:spPr bwMode="auto">
          <a:xfrm rot="21160165">
            <a:off x="4130647" y="4934903"/>
            <a:ext cx="2810516" cy="1374667"/>
          </a:xfrm>
          <a:prstGeom prst="ellipse">
            <a:avLst/>
          </a:prstGeom>
          <a:solidFill>
            <a:srgbClr val="49050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50" name="文本框 199689"/>
          <p:cNvSpPr txBox="1">
            <a:spLocks noChangeArrowheads="1"/>
          </p:cNvSpPr>
          <p:nvPr/>
        </p:nvSpPr>
        <p:spPr bwMode="auto">
          <a:xfrm>
            <a:off x="3864779" y="497613"/>
            <a:ext cx="334225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cold &amp; warm</a:t>
            </a:r>
          </a:p>
        </p:txBody>
      </p:sp>
      <p:sp>
        <p:nvSpPr>
          <p:cNvPr id="51" name="文本框 199689"/>
          <p:cNvSpPr txBox="1">
            <a:spLocks noChangeArrowheads="1"/>
          </p:cNvSpPr>
          <p:nvPr/>
        </p:nvSpPr>
        <p:spPr bwMode="auto">
          <a:xfrm rot="21338326">
            <a:off x="4155820" y="5022071"/>
            <a:ext cx="2844687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occurrence &amp; influence</a:t>
            </a:r>
          </a:p>
        </p:txBody>
      </p:sp>
      <p:sp>
        <p:nvSpPr>
          <p:cNvPr id="53" name="文本框 199689"/>
          <p:cNvSpPr txBox="1">
            <a:spLocks noChangeArrowheads="1"/>
          </p:cNvSpPr>
          <p:nvPr/>
        </p:nvSpPr>
        <p:spPr bwMode="auto">
          <a:xfrm>
            <a:off x="7725855" y="4226957"/>
            <a:ext cx="284468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disasters</a:t>
            </a:r>
          </a:p>
        </p:txBody>
      </p:sp>
      <p:sp>
        <p:nvSpPr>
          <p:cNvPr id="37" name="直接连接符 199693"/>
          <p:cNvSpPr>
            <a:spLocks noChangeShapeType="1"/>
          </p:cNvSpPr>
          <p:nvPr/>
        </p:nvSpPr>
        <p:spPr bwMode="auto">
          <a:xfrm flipH="1">
            <a:off x="5397283" y="4151354"/>
            <a:ext cx="26055" cy="1095160"/>
          </a:xfrm>
          <a:prstGeom prst="line">
            <a:avLst/>
          </a:prstGeom>
          <a:noFill/>
          <a:ln w="9525">
            <a:solidFill>
              <a:srgbClr val="49050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6315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矩形 38"/>
          <p:cNvSpPr/>
          <p:nvPr/>
        </p:nvSpPr>
        <p:spPr>
          <a:xfrm>
            <a:off x="486625" y="0"/>
            <a:ext cx="1076506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5400" b="1" dirty="0" smtClean="0">
                <a:solidFill>
                  <a:srgbClr val="49050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Warm up: </a:t>
            </a:r>
            <a:r>
              <a:rPr lang="en-US" altLang="zh-CN" sz="4000" b="1" dirty="0">
                <a:solidFill>
                  <a:srgbClr val="49050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Drones can save lives in disasters 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3982454" y="1199798"/>
            <a:ext cx="7728476" cy="51734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4000"/>
              </a:lnSpc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On April 24, 2015, a 7.8 ____________ (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地震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), the most 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destructive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in 80 years, ________ (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突然侵袭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 Nepal, killing thousands and 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reducing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its capital city to _________ (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废墟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). Roads were _________ (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损坏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 or covered by 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landslides 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making ________ </a:t>
            </a:r>
            <a:r>
              <a:rPr lang="en-US" altLang="zh-CN" sz="28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28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营救行动</a:t>
            </a:r>
            <a:r>
              <a:rPr lang="en-US" altLang="zh-CN" sz="28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 more 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difficult. </a:t>
            </a:r>
            <a:endParaRPr lang="en-US" altLang="zh-CN" sz="2800" dirty="0" smtClean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algn="just">
              <a:lnSpc>
                <a:spcPts val="4000"/>
              </a:lnSpc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The Unmanned Aerial Vehicles (UAV’s), or “drones (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遥控飞机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)” as they are commonly known, has been used in 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disaster relief work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. A drone can be used for _________ (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搜索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 and _________ (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救援</a:t>
            </a:r>
            <a:r>
              <a:rPr lang="en-US" altLang="zh-CN" sz="28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).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7E1AA493-352B-4150-ADF1-0E07E142016A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10" name="文本框 9"/>
          <p:cNvSpPr txBox="1">
            <a:spLocks noChangeArrowheads="1"/>
          </p:cNvSpPr>
          <p:nvPr/>
        </p:nvSpPr>
        <p:spPr bwMode="auto">
          <a:xfrm>
            <a:off x="8009373" y="1209435"/>
            <a:ext cx="208915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rgbClr val="843C0C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earthquake</a:t>
            </a:r>
            <a:endParaRPr lang="zh-CN" altLang="en-US" sz="2800" b="1" dirty="0">
              <a:solidFill>
                <a:srgbClr val="843C0C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1" name="文本框 10"/>
          <p:cNvSpPr txBox="1">
            <a:spLocks noChangeArrowheads="1"/>
          </p:cNvSpPr>
          <p:nvPr/>
        </p:nvSpPr>
        <p:spPr bwMode="auto">
          <a:xfrm>
            <a:off x="8643933" y="1755002"/>
            <a:ext cx="13493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843C0C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struck</a:t>
            </a:r>
            <a:endParaRPr lang="zh-CN" altLang="en-US" sz="2800" b="1" dirty="0">
              <a:solidFill>
                <a:srgbClr val="843C0C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2" name="文本框 11"/>
          <p:cNvSpPr txBox="1">
            <a:spLocks noChangeArrowheads="1"/>
          </p:cNvSpPr>
          <p:nvPr/>
        </p:nvSpPr>
        <p:spPr bwMode="auto">
          <a:xfrm>
            <a:off x="5460447" y="2815354"/>
            <a:ext cx="124460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rgbClr val="843C0C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ruins</a:t>
            </a:r>
            <a:endParaRPr lang="zh-CN" altLang="en-US" sz="2800" b="1" dirty="0">
              <a:solidFill>
                <a:srgbClr val="843C0C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3" name="文本框 12"/>
          <p:cNvSpPr txBox="1">
            <a:spLocks noChangeArrowheads="1"/>
          </p:cNvSpPr>
          <p:nvPr/>
        </p:nvSpPr>
        <p:spPr bwMode="auto">
          <a:xfrm>
            <a:off x="10055168" y="2815353"/>
            <a:ext cx="1655762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843C0C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宋体" panose="02010600030101010101" pitchFamily="2" charset="-122"/>
              </a:rPr>
              <a:t>damaged</a:t>
            </a:r>
            <a:endParaRPr lang="zh-CN" altLang="en-US" sz="2800" b="1" dirty="0">
              <a:solidFill>
                <a:srgbClr val="843C0C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4" name="文本框 13"/>
          <p:cNvSpPr txBox="1">
            <a:spLocks noChangeArrowheads="1"/>
          </p:cNvSpPr>
          <p:nvPr/>
        </p:nvSpPr>
        <p:spPr bwMode="auto">
          <a:xfrm>
            <a:off x="10056407" y="3263312"/>
            <a:ext cx="239055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400" b="1" dirty="0">
                <a:solidFill>
                  <a:srgbClr val="843C0C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宋体" panose="02010600030101010101" pitchFamily="2" charset="-122"/>
              </a:rPr>
              <a:t>rescue efforts</a:t>
            </a:r>
            <a:endParaRPr lang="zh-CN" altLang="en-US" sz="2400" b="1" dirty="0">
              <a:solidFill>
                <a:srgbClr val="843C0C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文本框 15"/>
          <p:cNvSpPr txBox="1">
            <a:spLocks noChangeArrowheads="1"/>
          </p:cNvSpPr>
          <p:nvPr/>
        </p:nvSpPr>
        <p:spPr bwMode="auto">
          <a:xfrm>
            <a:off x="4735277" y="5756492"/>
            <a:ext cx="12446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843C0C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search</a:t>
            </a:r>
            <a:endParaRPr lang="zh-CN" altLang="en-US" sz="2800" b="1" dirty="0">
              <a:solidFill>
                <a:srgbClr val="843C0C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7" name="文本框 16"/>
          <p:cNvSpPr txBox="1">
            <a:spLocks noChangeArrowheads="1"/>
          </p:cNvSpPr>
          <p:nvPr/>
        </p:nvSpPr>
        <p:spPr bwMode="auto">
          <a:xfrm>
            <a:off x="8182165" y="5754905"/>
            <a:ext cx="12446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rgbClr val="843C0C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rescue</a:t>
            </a:r>
            <a:endParaRPr lang="zh-CN" altLang="en-US" sz="2800" b="1" dirty="0">
              <a:solidFill>
                <a:srgbClr val="843C0C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596923" y="1222871"/>
            <a:ext cx="2895425" cy="3503365"/>
            <a:chOff x="472340" y="1126783"/>
            <a:chExt cx="3212282" cy="5129613"/>
          </a:xfrm>
        </p:grpSpPr>
        <p:pic>
          <p:nvPicPr>
            <p:cNvPr id="18" name="图片 17" descr="src=http-%2F%2Fimg9.doubanio.com%2Fview%2Fnote%2Fl%2Fpublic%2Fp59985526.jpg&amp;refer=http-%2F%2Fimg9.doubanio.jpg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72340" y="1126783"/>
              <a:ext cx="3212282" cy="5129613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9" name="TextBox 18"/>
            <p:cNvSpPr txBox="1"/>
            <p:nvPr/>
          </p:nvSpPr>
          <p:spPr>
            <a:xfrm>
              <a:off x="531221" y="1133949"/>
              <a:ext cx="1983036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 dirty="0" smtClean="0">
                  <a:solidFill>
                    <a:srgbClr val="C00000"/>
                  </a:solidFill>
                  <a:latin typeface="Arial Black" pitchFamily="34" charset="0"/>
                </a:rPr>
                <a:t>Before</a:t>
              </a:r>
            </a:p>
            <a:p>
              <a:endParaRPr lang="zh-CN" altLang="en-US" dirty="0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528809" y="3492347"/>
              <a:ext cx="1983036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 dirty="0" smtClean="0">
                  <a:solidFill>
                    <a:srgbClr val="FF0000"/>
                  </a:solidFill>
                  <a:latin typeface="Arial Black" pitchFamily="34" charset="0"/>
                </a:rPr>
                <a:t>After</a:t>
              </a:r>
            </a:p>
            <a:p>
              <a:endParaRPr lang="zh-CN" altLang="en-US" dirty="0"/>
            </a:p>
          </p:txBody>
        </p:sp>
      </p:grpSp>
      <p:pic>
        <p:nvPicPr>
          <p:cNvPr id="23" name="图片 1" descr="drone-delivering-package-ss-slavoljub-pantelic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2035" y="4747792"/>
            <a:ext cx="2898278" cy="17859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133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  <p:bldP spid="16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>
            <a:extLst>
              <a:ext uri="{FF2B5EF4-FFF2-40B4-BE49-F238E27FC236}">
                <a16:creationId xmlns="" xmlns:a16="http://schemas.microsoft.com/office/drawing/2014/main" id="{1EBAB270-E735-4EB3-9515-D0A2B278A2DE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0D4A9C73-B810-44F5-A83A-E348D7E396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445" y="627100"/>
            <a:ext cx="4538433" cy="6230900"/>
          </a:xfrm>
          <a:prstGeom prst="rect">
            <a:avLst/>
          </a:prstGeom>
        </p:spPr>
      </p:pic>
      <p:sp>
        <p:nvSpPr>
          <p:cNvPr id="8" name="文本框 21"/>
          <p:cNvSpPr txBox="1"/>
          <p:nvPr/>
        </p:nvSpPr>
        <p:spPr>
          <a:xfrm>
            <a:off x="6082747" y="1777433"/>
            <a:ext cx="3455481" cy="1736646"/>
          </a:xfrm>
          <a:prstGeom prst="roundRect">
            <a:avLst/>
          </a:prstGeom>
          <a:solidFill>
            <a:srgbClr val="490509"/>
          </a:solidFill>
          <a:ln w="9525">
            <a:noFill/>
          </a:ln>
        </p:spPr>
        <p:txBody>
          <a:bodyPr wrap="none" lIns="91440" tIns="45720" rIns="91440" bIns="45720">
            <a:spAutoFit/>
          </a:bodyPr>
          <a:lstStyle>
            <a:lvl1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defRPr/>
            </a:pPr>
            <a:r>
              <a:rPr lang="en-US" altLang="zh-CN" sz="9600" b="1" noProof="1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Part I</a:t>
            </a:r>
          </a:p>
        </p:txBody>
      </p:sp>
      <p:sp>
        <p:nvSpPr>
          <p:cNvPr id="9" name="矩形 8"/>
          <p:cNvSpPr/>
          <p:nvPr/>
        </p:nvSpPr>
        <p:spPr>
          <a:xfrm>
            <a:off x="6535840" y="3850170"/>
            <a:ext cx="264687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基础训练</a:t>
            </a:r>
          </a:p>
        </p:txBody>
      </p:sp>
    </p:spTree>
    <p:extLst>
      <p:ext uri="{BB962C8B-B14F-4D97-AF65-F5344CB8AC3E}">
        <p14:creationId xmlns:p14="http://schemas.microsoft.com/office/powerpoint/2010/main" val="2984620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974464699"/>
              </p:ext>
            </p:extLst>
          </p:nvPr>
        </p:nvGraphicFramePr>
        <p:xfrm>
          <a:off x="0" y="4"/>
          <a:ext cx="12192000" cy="6857995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987450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31749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863351">
                <a:tc gridSpan="2">
                  <a:txBody>
                    <a:bodyPr/>
                    <a:lstStyle/>
                    <a:p>
                      <a:pPr marL="0" indent="0" algn="ctr">
                        <a:buNone/>
                        <a:tabLst>
                          <a:tab pos="1704975" algn="l"/>
                        </a:tabLst>
                      </a:pPr>
                      <a:r>
                        <a:rPr lang="en-US" altLang="zh-CN" sz="48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Teaching Guide</a:t>
                      </a:r>
                      <a:endParaRPr lang="zh-CN" altLang="en-US" sz="4800" b="1" dirty="0">
                        <a:latin typeface="Times New Roman" panose="02020603050405020304" pitchFamily="18" charset="0"/>
                        <a:ea typeface="黑体" panose="02010609060101010101" pitchFamily="49" charset="-122"/>
                        <a:cs typeface="Times New Roman" panose="02020603050405020304" pitchFamily="18" charset="0"/>
                        <a:sym typeface="+mn-ea"/>
                      </a:endParaRPr>
                    </a:p>
                  </a:txBody>
                  <a:tcPr marL="60968" marR="60968" marT="60959" marB="60959">
                    <a:solidFill>
                      <a:srgbClr val="843C0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 marL="45720" marR="45720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616679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32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教学重难点</a:t>
                      </a:r>
                    </a:p>
                  </a:txBody>
                  <a:tcPr marL="60968" marR="60968" marT="60959" marB="60959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32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概念意识</a:t>
                      </a:r>
                    </a:p>
                  </a:txBody>
                  <a:tcPr marL="60968" marR="60968" marT="60959" marB="60959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86335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2400" b="1" dirty="0" smtClean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cloud, shower</a:t>
                      </a:r>
                    </a:p>
                    <a:p>
                      <a:pPr>
                        <a:buNone/>
                      </a:pPr>
                      <a:endParaRPr lang="zh-CN" altLang="en-US" sz="2400" b="1" dirty="0">
                        <a:latin typeface="Times New Roman" panose="02020603050405020304" pitchFamily="18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60968" marR="60968" marT="60959" marB="60959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词源义 / 基本义</a:t>
                      </a:r>
                    </a:p>
                  </a:txBody>
                  <a:tcPr marL="60968" marR="60968" marT="60959" marB="60959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86335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2400" b="1" dirty="0" smtClean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ruin, destroy, damage</a:t>
                      </a:r>
                    </a:p>
                    <a:p>
                      <a:pPr>
                        <a:buNone/>
                      </a:pPr>
                      <a:endParaRPr lang="en-US" altLang="zh-CN" sz="2400" b="1" dirty="0">
                        <a:latin typeface="Times New Roman" panose="02020603050405020304" pitchFamily="18" charset="0"/>
                        <a:ea typeface="黑体" panose="02010609060101010101" pitchFamily="49" charset="-122"/>
                        <a:cs typeface="Times New Roman" panose="02020603050405020304" pitchFamily="18" charset="0"/>
                        <a:sym typeface="+mn-ea"/>
                      </a:endParaRPr>
                    </a:p>
                  </a:txBody>
                  <a:tcPr marL="60968" marR="60968" marT="60959" marB="60959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400" b="1" dirty="0" smtClean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辨析义</a:t>
                      </a:r>
                      <a:endParaRPr lang="zh-CN" altLang="en-US" sz="2400" b="1" dirty="0">
                        <a:latin typeface="Times New Roman" panose="02020603050405020304" pitchFamily="18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60968" marR="60968" marT="60959" marB="60959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69120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2400" b="1" dirty="0" smtClean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rain, fog, storm, flood, heat, shelter, blanket, spring</a:t>
                      </a:r>
                      <a:endParaRPr lang="en-US" altLang="zh-CN" sz="2400" b="1" dirty="0">
                        <a:latin typeface="Times New Roman" panose="02020603050405020304" pitchFamily="18" charset="0"/>
                        <a:ea typeface="黑体" panose="02010609060101010101" pitchFamily="49" charset="-122"/>
                        <a:cs typeface="Times New Roman" panose="02020603050405020304" pitchFamily="18" charset="0"/>
                        <a:sym typeface="+mn-ea"/>
                      </a:endParaRPr>
                    </a:p>
                  </a:txBody>
                  <a:tcPr marL="60968" marR="60968" marT="60959" marB="60959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400" b="1" dirty="0" smtClean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名词动化</a:t>
                      </a:r>
                      <a:endParaRPr lang="en-US" altLang="zh-CN" sz="2400" b="1" dirty="0">
                        <a:latin typeface="Times New Roman" panose="02020603050405020304" pitchFamily="18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60968" marR="60968" marT="60959" marB="60959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86335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2400" b="1" dirty="0" smtClean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wet, dry, hot, warm, cool, clear </a:t>
                      </a:r>
                      <a:endParaRPr lang="en-US" altLang="zh-CN" sz="2400" b="1" dirty="0">
                        <a:latin typeface="Times New Roman" panose="02020603050405020304" pitchFamily="18" charset="0"/>
                        <a:ea typeface="黑体" panose="02010609060101010101" pitchFamily="49" charset="-122"/>
                        <a:cs typeface="Times New Roman" panose="02020603050405020304" pitchFamily="18" charset="0"/>
                        <a:sym typeface="+mn-ea"/>
                      </a:endParaRPr>
                    </a:p>
                  </a:txBody>
                  <a:tcPr marL="60968" marR="60968" marT="60959" marB="60959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400" b="1" dirty="0" smtClean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熟词生义： 形容词动化</a:t>
                      </a:r>
                      <a:endParaRPr lang="zh-CN" altLang="en-US" sz="2400" b="1" dirty="0">
                        <a:latin typeface="Times New Roman" panose="02020603050405020304" pitchFamily="18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60968" marR="60968" marT="60959" marB="60959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86335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2400" b="1" dirty="0" smtClean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pour, climate, lift, relief, supplies, set, strike, spring</a:t>
                      </a:r>
                    </a:p>
                    <a:p>
                      <a:pPr>
                        <a:buNone/>
                      </a:pPr>
                      <a:endParaRPr lang="en-US" altLang="zh-CN" sz="2400" b="1" dirty="0">
                        <a:latin typeface="Times New Roman" panose="02020603050405020304" pitchFamily="18" charset="0"/>
                        <a:ea typeface="黑体" panose="02010609060101010101" pitchFamily="49" charset="-122"/>
                        <a:cs typeface="Times New Roman" panose="02020603050405020304" pitchFamily="18" charset="0"/>
                        <a:sym typeface="+mn-ea"/>
                      </a:endParaRPr>
                    </a:p>
                  </a:txBody>
                  <a:tcPr marL="60968" marR="60968" marT="60959" marB="60959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400" b="1" dirty="0" smtClean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熟词生义：词源义 </a:t>
                      </a:r>
                      <a:r>
                        <a:rPr lang="en-US" altLang="zh-CN" sz="2400" b="1" dirty="0" smtClean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/ </a:t>
                      </a:r>
                      <a:r>
                        <a:rPr lang="zh-CN" altLang="en-US" sz="2400" b="1" dirty="0" smtClean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基本义</a:t>
                      </a:r>
                      <a:endParaRPr lang="zh-CN" altLang="en-US" sz="2400" b="1" dirty="0">
                        <a:latin typeface="Times New Roman" panose="02020603050405020304" pitchFamily="18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60968" marR="60968" marT="60959" marB="60959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123336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2400" b="1" dirty="0" smtClean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provide, die down, burn ... to the ground, supply ... with, suffer (...) from, search for, come to </a:t>
                      </a:r>
                      <a:r>
                        <a:rPr lang="en-US" altLang="zh-CN" sz="2400" b="1" dirty="0" err="1" smtClean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sb’s</a:t>
                      </a:r>
                      <a:r>
                        <a:rPr lang="en-US" altLang="zh-CN" sz="2400" b="1" dirty="0" smtClean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 rescue, as a consequence of, pick up, ruin my good mood</a:t>
                      </a:r>
                      <a:endParaRPr lang="en-US" altLang="zh-CN" sz="2400" b="1" dirty="0">
                        <a:latin typeface="Times New Roman" panose="02020603050405020304" pitchFamily="18" charset="0"/>
                        <a:ea typeface="黑体" panose="02010609060101010101" pitchFamily="49" charset="-122"/>
                        <a:cs typeface="Times New Roman" panose="02020603050405020304" pitchFamily="18" charset="0"/>
                        <a:sym typeface="+mn-ea"/>
                      </a:endParaRPr>
                    </a:p>
                  </a:txBody>
                  <a:tcPr marL="60968" marR="60968" marT="60959" marB="60959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400" b="1" dirty="0" smtClean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词块</a:t>
                      </a:r>
                      <a:endParaRPr lang="en-US" altLang="zh-CN" sz="2400" b="1" dirty="0" smtClean="0">
                        <a:latin typeface="Times New Roman" panose="02020603050405020304" pitchFamily="18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  <a:p>
                      <a:pPr>
                        <a:buNone/>
                      </a:pPr>
                      <a:endParaRPr lang="zh-CN" altLang="en-US" sz="2400" b="1" dirty="0">
                        <a:latin typeface="Times New Roman" panose="02020603050405020304" pitchFamily="18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60968" marR="60968" marT="60959" marB="60959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60790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9" name="文本框 21"/>
          <p:cNvSpPr txBox="1"/>
          <p:nvPr/>
        </p:nvSpPr>
        <p:spPr>
          <a:xfrm>
            <a:off x="4949910" y="2736667"/>
            <a:ext cx="2265674" cy="1225868"/>
          </a:xfrm>
          <a:prstGeom prst="roundRect">
            <a:avLst/>
          </a:prstGeom>
          <a:solidFill>
            <a:srgbClr val="490509"/>
          </a:solidFill>
          <a:ln w="9525">
            <a:noFill/>
          </a:ln>
        </p:spPr>
        <p:txBody>
          <a:bodyPr wrap="none" lIns="91440" tIns="45720" rIns="91440" bIns="45720">
            <a:spAutoFit/>
          </a:bodyPr>
          <a:lstStyle>
            <a:lvl1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defRPr/>
            </a:pPr>
            <a:r>
              <a:rPr lang="en-US" altLang="zh-CN" sz="66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cloud</a:t>
            </a:r>
            <a:endParaRPr lang="en-US" altLang="zh-CN" sz="6600" b="1" noProof="1">
              <a:solidFill>
                <a:schemeClr val="bg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37A7ECC8-4764-457B-BB89-521AF7614750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68250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9000" t="-3000" r="-9000" b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左大括号 260102"/>
          <p:cNvSpPr/>
          <p:nvPr/>
        </p:nvSpPr>
        <p:spPr bwMode="auto">
          <a:xfrm>
            <a:off x="4500193" y="382773"/>
            <a:ext cx="399950" cy="5847906"/>
          </a:xfrm>
          <a:prstGeom prst="leftBrace">
            <a:avLst>
              <a:gd name="adj1" fmla="val 70107"/>
              <a:gd name="adj2" fmla="val 50000"/>
            </a:avLst>
          </a:prstGeom>
          <a:noFill/>
          <a:ln w="25400">
            <a:solidFill>
              <a:srgbClr val="490509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 sz="240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652" name="圆角矩形 260103"/>
          <p:cNvSpPr>
            <a:spLocks noChangeArrowheads="1"/>
          </p:cNvSpPr>
          <p:nvPr/>
        </p:nvSpPr>
        <p:spPr bwMode="auto">
          <a:xfrm>
            <a:off x="2753832" y="2331484"/>
            <a:ext cx="1716081" cy="1950483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solidFill>
              <a:schemeClr val="tx1"/>
            </a:solidFill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(</a:t>
            </a:r>
            <a:r>
              <a:rPr lang="zh-CN" altLang="en-US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用云等</a:t>
            </a:r>
            <a:r>
              <a:rPr lang="en-US" altLang="zh-CN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)</a:t>
            </a:r>
          </a:p>
          <a:p>
            <a:pPr algn="ctr">
              <a:spcBef>
                <a:spcPct val="50000"/>
              </a:spcBef>
            </a:pPr>
            <a:r>
              <a:rPr lang="zh-CN" altLang="en-US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覆盖</a:t>
            </a:r>
            <a:r>
              <a:rPr lang="en-US" altLang="zh-CN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(</a:t>
            </a:r>
            <a:r>
              <a:rPr lang="en-US" altLang="zh-CN" sz="3200" b="1" i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v</a:t>
            </a:r>
            <a:r>
              <a:rPr lang="en-US" altLang="zh-CN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)</a:t>
            </a:r>
          </a:p>
        </p:txBody>
      </p:sp>
      <p:sp>
        <p:nvSpPr>
          <p:cNvPr id="27660" name="直接连接符 260111"/>
          <p:cNvSpPr>
            <a:spLocks noChangeShapeType="1"/>
          </p:cNvSpPr>
          <p:nvPr/>
        </p:nvSpPr>
        <p:spPr bwMode="auto">
          <a:xfrm>
            <a:off x="7697362" y="802303"/>
            <a:ext cx="1056216" cy="0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291228" y="0"/>
            <a:ext cx="2161169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altLang="zh-CN" sz="66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cloud</a:t>
            </a:r>
            <a:endParaRPr lang="en-US" altLang="zh-CN" sz="66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26" name="圆角矩形 260110"/>
          <p:cNvSpPr>
            <a:spLocks noChangeArrowheads="1"/>
          </p:cNvSpPr>
          <p:nvPr/>
        </p:nvSpPr>
        <p:spPr bwMode="auto">
          <a:xfrm>
            <a:off x="4955454" y="3208712"/>
            <a:ext cx="2940645" cy="1689536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脸上被悲伤、恐惧、愤怒等情绪“覆盖”</a:t>
            </a:r>
          </a:p>
        </p:txBody>
      </p:sp>
      <p:sp>
        <p:nvSpPr>
          <p:cNvPr id="27" name="直接连接符 260111"/>
          <p:cNvSpPr>
            <a:spLocks noChangeShapeType="1"/>
          </p:cNvSpPr>
          <p:nvPr/>
        </p:nvSpPr>
        <p:spPr bwMode="auto">
          <a:xfrm>
            <a:off x="7682334" y="2292650"/>
            <a:ext cx="1056216" cy="0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8" name="直接连接符 260111"/>
          <p:cNvSpPr>
            <a:spLocks noChangeShapeType="1"/>
          </p:cNvSpPr>
          <p:nvPr/>
        </p:nvSpPr>
        <p:spPr bwMode="auto">
          <a:xfrm>
            <a:off x="7671005" y="5774967"/>
            <a:ext cx="1056216" cy="0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1" name="直接连接符 260111"/>
          <p:cNvSpPr>
            <a:spLocks noChangeShapeType="1"/>
          </p:cNvSpPr>
          <p:nvPr/>
        </p:nvSpPr>
        <p:spPr bwMode="auto">
          <a:xfrm>
            <a:off x="7682334" y="4083697"/>
            <a:ext cx="1056216" cy="0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5" name="圆角矩形 260110">
            <a:extLst>
              <a:ext uri="{FF2B5EF4-FFF2-40B4-BE49-F238E27FC236}">
                <a16:creationId xmlns="" xmlns:a16="http://schemas.microsoft.com/office/drawing/2014/main" id="{E4AAA7FD-51D3-4EFF-ADBF-66D5B3DE89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55454" y="1472297"/>
            <a:ext cx="2940645" cy="1640709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玻璃、水等被某具体事物“覆盖”</a:t>
            </a:r>
          </a:p>
        </p:txBody>
      </p:sp>
      <p:sp>
        <p:nvSpPr>
          <p:cNvPr id="36" name="圆角矩形 260110">
            <a:extLst>
              <a:ext uri="{FF2B5EF4-FFF2-40B4-BE49-F238E27FC236}">
                <a16:creationId xmlns="" xmlns:a16="http://schemas.microsoft.com/office/drawing/2014/main" id="{33439216-77EE-42F4-BE3C-EECE492FFD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55454" y="112571"/>
            <a:ext cx="2940645" cy="1260126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天空被云“覆盖”</a:t>
            </a:r>
          </a:p>
        </p:txBody>
      </p:sp>
      <p:sp>
        <p:nvSpPr>
          <p:cNvPr id="37" name="圆角矩形 260110">
            <a:extLst>
              <a:ext uri="{FF2B5EF4-FFF2-40B4-BE49-F238E27FC236}">
                <a16:creationId xmlns="" xmlns:a16="http://schemas.microsoft.com/office/drawing/2014/main" id="{4468F7F6-0BF9-4F65-BE1A-C736DE0241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55453" y="4993954"/>
            <a:ext cx="2940646" cy="1528623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判断力、记忆力等被某抽象事物“覆盖”</a:t>
            </a:r>
          </a:p>
        </p:txBody>
      </p:sp>
      <p:sp>
        <p:nvSpPr>
          <p:cNvPr id="39" name="圆角矩形 260121">
            <a:extLst>
              <a:ext uri="{FF2B5EF4-FFF2-40B4-BE49-F238E27FC236}">
                <a16:creationId xmlns="" xmlns:a16="http://schemas.microsoft.com/office/drawing/2014/main" id="{28759A36-E05B-46E0-826F-C45A7986C0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38550" y="5030129"/>
            <a:ext cx="2606391" cy="1496602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使模糊；使难以理解；使记不清楚</a:t>
            </a:r>
          </a:p>
        </p:txBody>
      </p:sp>
      <p:sp>
        <p:nvSpPr>
          <p:cNvPr id="40" name="圆角矩形 260121">
            <a:extLst>
              <a:ext uri="{FF2B5EF4-FFF2-40B4-BE49-F238E27FC236}">
                <a16:creationId xmlns="" xmlns:a16="http://schemas.microsoft.com/office/drawing/2014/main" id="{56857B9D-8184-414C-814F-3BFF62FDB8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53577" y="3244852"/>
            <a:ext cx="2591364" cy="1705393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显得阴沉</a:t>
            </a:r>
            <a:r>
              <a:rPr lang="en-US" altLang="zh-CN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或恐惧、愤怒、忧愁等</a:t>
            </a:r>
            <a:r>
              <a:rPr lang="en-US" altLang="zh-CN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41" name="圆角矩形 260121">
            <a:extLst>
              <a:ext uri="{FF2B5EF4-FFF2-40B4-BE49-F238E27FC236}">
                <a16:creationId xmlns="" xmlns:a16="http://schemas.microsoft.com/office/drawing/2014/main" id="{C9C2A476-B139-4A09-AA2E-9C73FE30C3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53578" y="1537748"/>
            <a:ext cx="2591363" cy="1509805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使</a:t>
            </a:r>
            <a:r>
              <a:rPr lang="en-US" altLang="zh-CN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</a:t>
            </a:r>
            <a:r>
              <a:rPr lang="zh-CN" altLang="en-US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不透明；</a:t>
            </a:r>
            <a:r>
              <a:rPr lang="en-US" altLang="zh-CN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使</a:t>
            </a:r>
            <a:r>
              <a:rPr lang="en-US" altLang="zh-CN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</a:t>
            </a:r>
            <a:r>
              <a:rPr lang="zh-CN" altLang="en-US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模糊；</a:t>
            </a:r>
            <a:r>
              <a:rPr lang="en-US" altLang="zh-CN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使</a:t>
            </a:r>
            <a:r>
              <a:rPr lang="en-US" altLang="zh-CN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</a:t>
            </a:r>
            <a:r>
              <a:rPr lang="zh-CN" altLang="en-US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浑浊</a:t>
            </a:r>
          </a:p>
        </p:txBody>
      </p:sp>
      <p:sp>
        <p:nvSpPr>
          <p:cNvPr id="42" name="圆角矩形 260121">
            <a:extLst>
              <a:ext uri="{FF2B5EF4-FFF2-40B4-BE49-F238E27FC236}">
                <a16:creationId xmlns="" xmlns:a16="http://schemas.microsoft.com/office/drawing/2014/main" id="{CCF258BF-530F-4B8D-91D4-15CB86FFCB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53579" y="163831"/>
            <a:ext cx="2591362" cy="1215212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布满云</a:t>
            </a:r>
          </a:p>
        </p:txBody>
      </p:sp>
      <p:sp>
        <p:nvSpPr>
          <p:cNvPr id="43" name="矩形 42">
            <a:extLst>
              <a:ext uri="{FF2B5EF4-FFF2-40B4-BE49-F238E27FC236}">
                <a16:creationId xmlns="" xmlns:a16="http://schemas.microsoft.com/office/drawing/2014/main" id="{92E72B5A-F37A-443A-ABFB-81F02BE2F7EF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24" name="圆角矩形 260103"/>
          <p:cNvSpPr>
            <a:spLocks noChangeArrowheads="1"/>
          </p:cNvSpPr>
          <p:nvPr/>
        </p:nvSpPr>
        <p:spPr bwMode="auto">
          <a:xfrm>
            <a:off x="243676" y="2508446"/>
            <a:ext cx="1673437" cy="1682310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solidFill>
              <a:schemeClr val="tx1"/>
            </a:solidFill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200" b="1" dirty="0" smtClean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云（</a:t>
            </a:r>
            <a:r>
              <a:rPr lang="en-US" altLang="zh-CN" sz="3200" b="1" i="1" dirty="0" smtClean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n</a:t>
            </a:r>
            <a:r>
              <a:rPr lang="zh-CN" altLang="en-US" sz="3200" b="1" dirty="0" smtClean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）</a:t>
            </a:r>
            <a:endParaRPr lang="en-US" altLang="zh-CN" sz="3200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  <a:p>
            <a:pPr algn="ctr">
              <a:spcBef>
                <a:spcPct val="50000"/>
              </a:spcBef>
            </a:pPr>
            <a:r>
              <a:rPr lang="zh-CN" altLang="en-US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基本义</a:t>
            </a:r>
          </a:p>
        </p:txBody>
      </p:sp>
      <p:sp>
        <p:nvSpPr>
          <p:cNvPr id="23" name="直接连接符 260111"/>
          <p:cNvSpPr>
            <a:spLocks noChangeShapeType="1"/>
          </p:cNvSpPr>
          <p:nvPr/>
        </p:nvSpPr>
        <p:spPr bwMode="auto">
          <a:xfrm>
            <a:off x="1697616" y="3432090"/>
            <a:ext cx="1056216" cy="0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9" name="文本框 260104"/>
          <p:cNvSpPr txBox="1">
            <a:spLocks noChangeArrowheads="1"/>
          </p:cNvSpPr>
          <p:nvPr/>
        </p:nvSpPr>
        <p:spPr bwMode="auto">
          <a:xfrm>
            <a:off x="1733701" y="2820062"/>
            <a:ext cx="1224303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名词</a:t>
            </a:r>
            <a:endParaRPr lang="en-US" altLang="zh-CN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动化</a:t>
            </a:r>
          </a:p>
        </p:txBody>
      </p:sp>
    </p:spTree>
    <p:extLst>
      <p:ext uri="{BB962C8B-B14F-4D97-AF65-F5344CB8AC3E}">
        <p14:creationId xmlns:p14="http://schemas.microsoft.com/office/powerpoint/2010/main" val="3738039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60" grpId="0" animBg="1"/>
      <p:bldP spid="26" grpId="0" animBg="1"/>
      <p:bldP spid="27" grpId="0" animBg="1"/>
      <p:bldP spid="28" grpId="0" animBg="1"/>
      <p:bldP spid="31" grpId="0" animBg="1"/>
      <p:bldP spid="35" grpId="0" animBg="1"/>
      <p:bldP spid="36" grpId="0" animBg="1"/>
      <p:bldP spid="37" grpId="0" animBg="1"/>
      <p:bldP spid="39" grpId="0" animBg="1"/>
      <p:bldP spid="40" grpId="0" animBg="1"/>
      <p:bldP spid="41" grpId="0" animBg="1"/>
      <p:bldP spid="4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3" name="文本框 281604"/>
          <p:cNvSpPr txBox="1">
            <a:spLocks noChangeArrowheads="1"/>
          </p:cNvSpPr>
          <p:nvPr/>
        </p:nvSpPr>
        <p:spPr bwMode="auto">
          <a:xfrm>
            <a:off x="-241299" y="353377"/>
            <a:ext cx="3553884" cy="706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40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40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备考指导</a:t>
            </a:r>
            <a:r>
              <a:rPr lang="en-US" altLang="zh-CN" sz="40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】</a:t>
            </a:r>
            <a:endParaRPr lang="zh-CN" altLang="en-US" sz="40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4035" name="文本框 2"/>
          <p:cNvSpPr txBox="1"/>
          <p:nvPr/>
        </p:nvSpPr>
        <p:spPr>
          <a:xfrm>
            <a:off x="348461" y="1579392"/>
            <a:ext cx="11070109" cy="2062103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  <a:defRPr/>
            </a:pPr>
            <a:r>
              <a:rPr lang="zh-CN" altLang="en-US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</a:t>
            </a:r>
            <a:r>
              <a:rPr lang="zh-CN" altLang="en-US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cloud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名词释义考频较高，动词释义考查较为灵活，应重点掌握。</a:t>
            </a:r>
          </a:p>
        </p:txBody>
      </p:sp>
    </p:spTree>
    <p:extLst>
      <p:ext uri="{BB962C8B-B14F-4D97-AF65-F5344CB8AC3E}">
        <p14:creationId xmlns:p14="http://schemas.microsoft.com/office/powerpoint/2010/main" val="4294935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9" name="文本框 21"/>
          <p:cNvSpPr txBox="1"/>
          <p:nvPr/>
        </p:nvSpPr>
        <p:spPr>
          <a:xfrm>
            <a:off x="2032792" y="2736667"/>
            <a:ext cx="8099910" cy="1225868"/>
          </a:xfrm>
          <a:prstGeom prst="roundRect">
            <a:avLst/>
          </a:prstGeom>
          <a:solidFill>
            <a:srgbClr val="490509"/>
          </a:solidFill>
          <a:ln w="9525">
            <a:noFill/>
          </a:ln>
        </p:spPr>
        <p:txBody>
          <a:bodyPr wrap="none" lIns="91440" tIns="45720" rIns="91440" bIns="45720">
            <a:spAutoFit/>
          </a:bodyPr>
          <a:lstStyle>
            <a:lvl1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en-US" altLang="zh-CN" sz="6600" b="1" dirty="0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damage, destroy, ruin</a:t>
            </a:r>
            <a:endParaRPr lang="en-US" altLang="zh-CN" sz="6600" b="1" noProof="1">
              <a:solidFill>
                <a:schemeClr val="bg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37A7ECC8-4764-457B-BB89-521AF7614750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77922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4" name="文本框 279567"/>
          <p:cNvSpPr txBox="1">
            <a:spLocks noChangeArrowheads="1"/>
          </p:cNvSpPr>
          <p:nvPr/>
        </p:nvSpPr>
        <p:spPr bwMode="auto">
          <a:xfrm>
            <a:off x="306942" y="610555"/>
            <a:ext cx="11699527" cy="563231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四者都有“破坏”之意。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600" b="1" dirty="0" smtClean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三</a:t>
            </a:r>
            <a:r>
              <a:rPr lang="zh-CN" altLang="en-US" sz="3600" b="1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者都可用作动词，表</a:t>
            </a:r>
            <a:r>
              <a:rPr lang="zh-CN" altLang="en-US" sz="3600" b="1" dirty="0" smtClean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“破坏”</a:t>
            </a:r>
            <a:r>
              <a:rPr lang="zh-CN" altLang="en-US" sz="3600" b="1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之意。</a:t>
            </a:r>
          </a:p>
          <a:p>
            <a:endParaRPr lang="en-US" altLang="zh-CN" sz="3200" b="1" dirty="0" smtClean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damage 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强调“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损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”，通常指部分</a:t>
            </a:r>
            <a:r>
              <a:rPr lang="zh-CN" altLang="en-US" sz="3200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性地损坏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，往往指价值、用途降低或外表损坏等；或表示可以</a:t>
            </a:r>
            <a:r>
              <a:rPr lang="zh-CN" altLang="en-US" sz="3200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修复地破坏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。</a:t>
            </a:r>
          </a:p>
          <a:p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• Smoking will 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damage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your health. </a:t>
            </a:r>
            <a:r>
              <a:rPr lang="zh-CN" altLang="en-US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抽烟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有害健康。</a:t>
            </a:r>
          </a:p>
          <a:p>
            <a:endParaRPr lang="en-US" altLang="zh-CN" sz="3200" b="1" dirty="0" smtClean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destroy 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强调“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毁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”，指</a:t>
            </a:r>
            <a:r>
              <a:rPr lang="zh-CN" altLang="en-US" sz="3200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彻底地毁坏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、毁掉或毁灭，往往无法或很难修复。</a:t>
            </a:r>
          </a:p>
          <a:p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• That town was 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destroyed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in the earthquake. </a:t>
            </a:r>
          </a:p>
          <a:p>
            <a:r>
              <a:rPr lang="zh-CN" altLang="en-US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  那个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城镇在地震中毁掉了</a:t>
            </a:r>
            <a:r>
              <a:rPr lang="zh-CN" altLang="en-US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。</a:t>
            </a:r>
            <a:endParaRPr lang="zh-CN" altLang="en-US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06942" y="225835"/>
            <a:ext cx="1155160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>
                <a:solidFill>
                  <a:srgbClr val="490509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辨</a:t>
            </a:r>
            <a:r>
              <a:rPr lang="zh-CN" altLang="en-US" sz="3600" b="1" dirty="0">
                <a:solidFill>
                  <a:srgbClr val="490509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damage, destroy, ruin</a:t>
            </a:r>
          </a:p>
        </p:txBody>
      </p:sp>
      <p:sp>
        <p:nvSpPr>
          <p:cNvPr id="5" name="矩形 4">
            <a:extLst>
              <a:ext uri="{FF2B5EF4-FFF2-40B4-BE49-F238E27FC236}">
                <a16:creationId xmlns="" xmlns:a16="http://schemas.microsoft.com/office/drawing/2014/main" id="{B9227371-FC16-4494-929B-61734F1257A2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5368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88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88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88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885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885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4" name="文本框 279567"/>
          <p:cNvSpPr txBox="1">
            <a:spLocks noChangeArrowheads="1"/>
          </p:cNvSpPr>
          <p:nvPr/>
        </p:nvSpPr>
        <p:spPr bwMode="auto">
          <a:xfrm>
            <a:off x="306942" y="281312"/>
            <a:ext cx="11699527" cy="630942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四者都有“破坏”之意</a:t>
            </a:r>
            <a:r>
              <a:rPr lang="zh-CN" altLang="en-US" sz="3600" dirty="0" smtClean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。</a:t>
            </a:r>
            <a:endParaRPr lang="en-US" altLang="zh-CN" sz="3200" b="1" dirty="0" smtClean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ruin 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强调</a:t>
            </a:r>
            <a:r>
              <a:rPr lang="zh-CN" altLang="en-US" sz="3200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“</a:t>
            </a:r>
            <a:r>
              <a:rPr lang="zh-CN" alt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破坏</a:t>
            </a:r>
            <a:r>
              <a:rPr lang="zh-CN" altLang="en-US" sz="3200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”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使美好的事物失去优良的特性或特征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，不能恢复。与</a:t>
            </a:r>
            <a:r>
              <a:rPr lang="en-US" altLang="zh-CN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spoil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同义且常可换用，只是语气比 </a:t>
            </a:r>
            <a:r>
              <a:rPr lang="en-US" altLang="zh-CN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spoil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稍强。</a:t>
            </a:r>
          </a:p>
          <a:p>
            <a:pPr>
              <a:lnSpc>
                <a:spcPct val="150000"/>
              </a:lnSpc>
            </a:pPr>
            <a:endParaRPr lang="en-US" altLang="zh-CN" sz="3200" dirty="0" smtClean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• 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He knocked over a bottle of ink and 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ruined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the table cloth. </a:t>
            </a:r>
            <a:endParaRPr lang="en-US" altLang="zh-CN" sz="3200" dirty="0" smtClean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 </a:t>
            </a:r>
            <a:r>
              <a:rPr lang="zh-CN" altLang="en-US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他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碰翻了一瓶墨水，把那块桌布弄脏了。</a:t>
            </a:r>
          </a:p>
          <a:p>
            <a:pPr>
              <a:lnSpc>
                <a:spcPct val="150000"/>
              </a:lnSpc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• The bad weather 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ruined 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/ spoilt our trip. </a:t>
            </a:r>
          </a:p>
          <a:p>
            <a:pPr>
              <a:lnSpc>
                <a:spcPct val="150000"/>
              </a:lnSpc>
            </a:pPr>
            <a:r>
              <a:rPr lang="zh-CN" altLang="en-US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 恶劣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的天气破坏了我们的旅行。</a:t>
            </a:r>
          </a:p>
          <a:p>
            <a:endParaRPr lang="zh-CN" altLang="en-US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="" xmlns:a16="http://schemas.microsoft.com/office/drawing/2014/main" id="{B9227371-FC16-4494-929B-61734F1257A2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2827" y="4201611"/>
            <a:ext cx="3386307" cy="225753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21154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88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88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88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88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335666" y="1504709"/>
            <a:ext cx="3252486" cy="2268638"/>
          </a:xfrm>
          <a:prstGeom prst="rect">
            <a:avLst/>
          </a:prstGeom>
          <a:solidFill>
            <a:schemeClr val="tx1"/>
          </a:solidFill>
        </p:spPr>
        <p:txBody>
          <a:bodyPr wrap="none" rtlCol="0" anchor="ctr">
            <a:spAutoFit/>
          </a:bodyPr>
          <a:lstStyle/>
          <a:p>
            <a:pPr algn="l"/>
            <a:endParaRPr lang="zh-CN" altLang="en-US" sz="2400" dirty="0" smtClean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624715" y="4171963"/>
            <a:ext cx="872933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In the bomb attack, two buildings were ___________ and many others were just _________. </a:t>
            </a:r>
            <a:endParaRPr lang="en-US" altLang="zh-CN" sz="36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590396" y="1805156"/>
            <a:ext cx="90119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My new shoes got _______ in the mud. </a:t>
            </a:r>
            <a:endParaRPr lang="en-US" altLang="zh-CN" sz="40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9" name="文本框 339972"/>
          <p:cNvSpPr txBox="1">
            <a:spLocks noChangeArrowheads="1"/>
          </p:cNvSpPr>
          <p:nvPr/>
        </p:nvSpPr>
        <p:spPr bwMode="auto">
          <a:xfrm>
            <a:off x="7314528" y="1787220"/>
            <a:ext cx="2017183" cy="624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465" b="1" dirty="0" smtClean="0">
                <a:solidFill>
                  <a:srgbClr val="490509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ruined</a:t>
            </a:r>
            <a:endParaRPr lang="en-US" altLang="zh-CN" sz="3465" b="1" dirty="0">
              <a:solidFill>
                <a:srgbClr val="490509"/>
              </a:solidFill>
              <a:latin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93193" name="文本框 254978"/>
          <p:cNvSpPr txBox="1">
            <a:spLocks noChangeArrowheads="1"/>
          </p:cNvSpPr>
          <p:nvPr/>
        </p:nvSpPr>
        <p:spPr bwMode="auto">
          <a:xfrm>
            <a:off x="159025" y="119350"/>
            <a:ext cx="12192000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4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选词填空</a:t>
            </a:r>
            <a:r>
              <a:rPr lang="zh-CN" altLang="en-US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（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damage, destroy, </a:t>
            </a:r>
            <a:r>
              <a:rPr lang="en-US" altLang="zh-CN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ruin</a:t>
            </a:r>
            <a:r>
              <a:rPr lang="zh-CN" altLang="en-US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）</a:t>
            </a:r>
            <a:endParaRPr lang="zh-CN" altLang="en-US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F14CE366-A998-41F8-8737-D7FDBD62EF18}"/>
              </a:ext>
            </a:extLst>
          </p:cNvPr>
          <p:cNvSpPr/>
          <p:nvPr/>
        </p:nvSpPr>
        <p:spPr>
          <a:xfrm>
            <a:off x="159025" y="23308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10" name="文本框 339972"/>
          <p:cNvSpPr txBox="1">
            <a:spLocks noChangeArrowheads="1"/>
          </p:cNvSpPr>
          <p:nvPr/>
        </p:nvSpPr>
        <p:spPr bwMode="auto">
          <a:xfrm>
            <a:off x="3957652" y="4707516"/>
            <a:ext cx="2017183" cy="624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465" b="1" dirty="0" smtClean="0">
                <a:solidFill>
                  <a:srgbClr val="490509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destroyed</a:t>
            </a:r>
            <a:endParaRPr lang="en-US" altLang="zh-CN" sz="3465" b="1" dirty="0">
              <a:solidFill>
                <a:srgbClr val="490509"/>
              </a:solidFill>
              <a:latin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12" name="文本框 339972"/>
          <p:cNvSpPr txBox="1">
            <a:spLocks noChangeArrowheads="1"/>
          </p:cNvSpPr>
          <p:nvPr/>
        </p:nvSpPr>
        <p:spPr bwMode="auto">
          <a:xfrm>
            <a:off x="3901708" y="5276605"/>
            <a:ext cx="2017183" cy="624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465" b="1" dirty="0" smtClean="0">
                <a:solidFill>
                  <a:srgbClr val="490509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damaged</a:t>
            </a:r>
            <a:endParaRPr lang="en-US" altLang="zh-CN" sz="3465" b="1" dirty="0">
              <a:solidFill>
                <a:srgbClr val="490509"/>
              </a:solidFill>
              <a:latin typeface="Times New Roman" panose="02020603050405020304" pitchFamily="18" charset="0"/>
              <a:sym typeface="Wingdings" panose="05000000000000000000" pitchFamily="2" charset="2"/>
            </a:endParaRPr>
          </a:p>
        </p:txBody>
      </p:sp>
      <p:pic>
        <p:nvPicPr>
          <p:cNvPr id="13" name="图片 12" descr="src=http-%2F%2Fimgsa.baidu.com%2Fbaike%2Fpic%2Fitem%2F7aec54e736d12f2ebb73ecc446c2d5628535681b.jpg&amp;refer=http-%2F%2Fimgsa.baidu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002" y="4085485"/>
            <a:ext cx="3180522" cy="1863902"/>
          </a:xfrm>
          <a:prstGeom prst="rect">
            <a:avLst/>
          </a:prstGeom>
        </p:spPr>
      </p:pic>
      <p:pic>
        <p:nvPicPr>
          <p:cNvPr id="14" name="图片 13" descr="1b4d8c2bd40735fa7b9d0d6e9b510fb30e240849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4092" y="1724628"/>
            <a:ext cx="3241038" cy="18216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15529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9" name="文本框 21"/>
          <p:cNvSpPr txBox="1"/>
          <p:nvPr/>
        </p:nvSpPr>
        <p:spPr>
          <a:xfrm>
            <a:off x="871729" y="2174811"/>
            <a:ext cx="10422035" cy="2349579"/>
          </a:xfrm>
          <a:prstGeom prst="roundRect">
            <a:avLst/>
          </a:prstGeom>
          <a:solidFill>
            <a:srgbClr val="490509"/>
          </a:solidFill>
          <a:ln w="9525">
            <a:noFill/>
          </a:ln>
        </p:spPr>
        <p:txBody>
          <a:bodyPr wrap="none" lIns="91440" tIns="45720" rIns="91440" bIns="45720">
            <a:spAutoFit/>
          </a:bodyPr>
          <a:lstStyle>
            <a:lvl1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defRPr/>
            </a:pPr>
            <a:r>
              <a:rPr lang="en-US" altLang="zh-CN" sz="6600" b="1" dirty="0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rain, fog, storm, flood, </a:t>
            </a:r>
            <a:r>
              <a:rPr lang="en-US" altLang="zh-CN" sz="66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heat,</a:t>
            </a:r>
          </a:p>
          <a:p>
            <a:pPr algn="ctr">
              <a:defRPr/>
            </a:pPr>
            <a:r>
              <a:rPr lang="en-US" altLang="zh-CN" sz="66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sz="6600" b="1" dirty="0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shelter, blanket, spring</a:t>
            </a:r>
            <a:endParaRPr lang="en-US" altLang="zh-CN" sz="6600" b="1" noProof="1">
              <a:solidFill>
                <a:schemeClr val="bg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37A7ECC8-4764-457B-BB89-521AF7614750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72880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3462670" y="4781204"/>
            <a:ext cx="87293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Bombs _________</a:t>
            </a:r>
            <a:r>
              <a:rPr lang="en-US" altLang="zh-CN" sz="3600" b="1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down on the city. 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3474651" y="1931815"/>
            <a:ext cx="77319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Alcohol ______ </a:t>
            </a:r>
            <a:r>
              <a:rPr lang="en-US" altLang="zh-CN" sz="3600" b="1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the </a:t>
            </a:r>
            <a:r>
              <a:rPr lang="en-US" altLang="zh-CN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brain. </a:t>
            </a:r>
            <a:endParaRPr lang="en-US" altLang="zh-CN" sz="40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9" name="文本框 339972"/>
          <p:cNvSpPr txBox="1">
            <a:spLocks noChangeArrowheads="1"/>
          </p:cNvSpPr>
          <p:nvPr/>
        </p:nvSpPr>
        <p:spPr bwMode="auto">
          <a:xfrm>
            <a:off x="5265564" y="1907623"/>
            <a:ext cx="2017183" cy="624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465" b="1" dirty="0">
                <a:solidFill>
                  <a:srgbClr val="490509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fogs</a:t>
            </a:r>
          </a:p>
        </p:txBody>
      </p:sp>
      <p:sp>
        <p:nvSpPr>
          <p:cNvPr id="93193" name="文本框 254978"/>
          <p:cNvSpPr txBox="1">
            <a:spLocks noChangeArrowheads="1"/>
          </p:cNvSpPr>
          <p:nvPr/>
        </p:nvSpPr>
        <p:spPr bwMode="auto">
          <a:xfrm>
            <a:off x="159025" y="119350"/>
            <a:ext cx="12192000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4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名词动化</a:t>
            </a:r>
            <a:r>
              <a:rPr lang="zh-CN" altLang="en-US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（</a:t>
            </a:r>
            <a:r>
              <a:rPr lang="en-US" altLang="zh-CN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rain, fog, storm, flood, </a:t>
            </a:r>
            <a:r>
              <a:rPr lang="en-US" altLang="zh-CN" sz="28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heat, shelter</a:t>
            </a:r>
            <a:r>
              <a:rPr lang="en-US" altLang="zh-CN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, blanket, </a:t>
            </a:r>
            <a:r>
              <a:rPr lang="en-US" altLang="zh-CN" sz="28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spring</a:t>
            </a:r>
            <a:r>
              <a:rPr lang="zh-CN" altLang="en-US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）</a:t>
            </a:r>
            <a:endParaRPr lang="zh-CN" altLang="en-US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F14CE366-A998-41F8-8737-D7FDBD62EF18}"/>
              </a:ext>
            </a:extLst>
          </p:cNvPr>
          <p:cNvSpPr/>
          <p:nvPr/>
        </p:nvSpPr>
        <p:spPr>
          <a:xfrm>
            <a:off x="159025" y="23308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10" name="文本框 339972"/>
          <p:cNvSpPr txBox="1">
            <a:spLocks noChangeArrowheads="1"/>
          </p:cNvSpPr>
          <p:nvPr/>
        </p:nvSpPr>
        <p:spPr bwMode="auto">
          <a:xfrm>
            <a:off x="5270925" y="4734290"/>
            <a:ext cx="2017183" cy="624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465" b="1" dirty="0">
                <a:solidFill>
                  <a:srgbClr val="490509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rained 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227" y="1337228"/>
            <a:ext cx="2738641" cy="20897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227" y="3965944"/>
            <a:ext cx="2738641" cy="24793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77459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339972"/>
          <p:cNvSpPr txBox="1">
            <a:spLocks noChangeArrowheads="1"/>
          </p:cNvSpPr>
          <p:nvPr/>
        </p:nvSpPr>
        <p:spPr bwMode="auto">
          <a:xfrm>
            <a:off x="7120702" y="1433321"/>
            <a:ext cx="2017183" cy="624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465" b="1" dirty="0">
                <a:solidFill>
                  <a:srgbClr val="490509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flooded 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F14CE366-A998-41F8-8737-D7FDBD62EF18}"/>
              </a:ext>
            </a:extLst>
          </p:cNvPr>
          <p:cNvSpPr/>
          <p:nvPr/>
        </p:nvSpPr>
        <p:spPr>
          <a:xfrm>
            <a:off x="159025" y="23308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10" name="文本框 339972"/>
          <p:cNvSpPr txBox="1">
            <a:spLocks noChangeArrowheads="1"/>
          </p:cNvSpPr>
          <p:nvPr/>
        </p:nvSpPr>
        <p:spPr bwMode="auto">
          <a:xfrm>
            <a:off x="3707650" y="5068119"/>
            <a:ext cx="2017183" cy="624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465" b="1" dirty="0">
                <a:solidFill>
                  <a:srgbClr val="490509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spring 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3418068" y="4492630"/>
            <a:ext cx="87293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The reporter believes that good stories _________</a:t>
            </a:r>
            <a:r>
              <a:rPr lang="en-US" altLang="zh-CN" sz="3600" b="1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from good questions.  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3418068" y="1458757"/>
            <a:ext cx="85659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Heavy rainfalls </a:t>
            </a:r>
            <a:r>
              <a:rPr lang="en-US" altLang="zh-CN" sz="3600" b="1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__________ the </a:t>
            </a:r>
            <a:r>
              <a:rPr lang="en-US" altLang="zh-CN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village. </a:t>
            </a:r>
            <a:endParaRPr lang="en-US" altLang="zh-CN" sz="40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250" y="1129275"/>
            <a:ext cx="2738641" cy="24829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51" y="3852819"/>
            <a:ext cx="2738641" cy="25479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" name="文本框 254978"/>
          <p:cNvSpPr txBox="1">
            <a:spLocks noChangeArrowheads="1"/>
          </p:cNvSpPr>
          <p:nvPr/>
        </p:nvSpPr>
        <p:spPr bwMode="auto">
          <a:xfrm>
            <a:off x="159025" y="119350"/>
            <a:ext cx="12192000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4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名词动化</a:t>
            </a:r>
            <a:r>
              <a:rPr lang="zh-CN" altLang="en-US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（</a:t>
            </a:r>
            <a:r>
              <a:rPr lang="en-US" altLang="zh-CN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rain, fog, storm, flood, </a:t>
            </a:r>
            <a:r>
              <a:rPr lang="en-US" altLang="zh-CN" sz="28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heat, shelter</a:t>
            </a:r>
            <a:r>
              <a:rPr lang="en-US" altLang="zh-CN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, blanket, </a:t>
            </a:r>
            <a:r>
              <a:rPr lang="en-US" altLang="zh-CN" sz="28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spring</a:t>
            </a:r>
            <a:r>
              <a:rPr lang="zh-CN" altLang="en-US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）</a:t>
            </a:r>
            <a:endParaRPr lang="zh-CN" altLang="en-US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397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3695860" y="4827503"/>
            <a:ext cx="87293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The rooftops were _________</a:t>
            </a:r>
            <a:r>
              <a:rPr lang="en-US" altLang="zh-CN" sz="3600" b="1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in snow. 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3626007" y="1795217"/>
            <a:ext cx="856599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She </a:t>
            </a:r>
            <a:r>
              <a:rPr lang="en-US" altLang="zh-CN" sz="3600" b="1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__________ </a:t>
            </a:r>
            <a:r>
              <a:rPr lang="en-US" altLang="zh-CN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into my office waving a newspaper. </a:t>
            </a:r>
            <a:endParaRPr lang="en-US" altLang="zh-CN" sz="40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10" name="文本框 339972"/>
          <p:cNvSpPr txBox="1">
            <a:spLocks noChangeArrowheads="1"/>
          </p:cNvSpPr>
          <p:nvPr/>
        </p:nvSpPr>
        <p:spPr bwMode="auto">
          <a:xfrm>
            <a:off x="7420702" y="4790404"/>
            <a:ext cx="2852638" cy="6255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465" b="1" dirty="0">
                <a:solidFill>
                  <a:srgbClr val="490509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blanketed </a:t>
            </a:r>
          </a:p>
        </p:txBody>
      </p:sp>
      <p:sp>
        <p:nvSpPr>
          <p:cNvPr id="9" name="文本框 339972"/>
          <p:cNvSpPr txBox="1">
            <a:spLocks noChangeArrowheads="1"/>
          </p:cNvSpPr>
          <p:nvPr/>
        </p:nvSpPr>
        <p:spPr bwMode="auto">
          <a:xfrm>
            <a:off x="4728646" y="1783641"/>
            <a:ext cx="2017183" cy="624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465" b="1" dirty="0">
                <a:solidFill>
                  <a:srgbClr val="490509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stormed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F14CE366-A998-41F8-8737-D7FDBD62EF18}"/>
              </a:ext>
            </a:extLst>
          </p:cNvPr>
          <p:cNvSpPr/>
          <p:nvPr/>
        </p:nvSpPr>
        <p:spPr>
          <a:xfrm>
            <a:off x="159025" y="23308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921" y="1273215"/>
            <a:ext cx="3022461" cy="23286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" name="文本框 254978"/>
          <p:cNvSpPr txBox="1">
            <a:spLocks noChangeArrowheads="1"/>
          </p:cNvSpPr>
          <p:nvPr/>
        </p:nvSpPr>
        <p:spPr bwMode="auto">
          <a:xfrm>
            <a:off x="159025" y="119350"/>
            <a:ext cx="12192000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4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名词动化</a:t>
            </a:r>
            <a:r>
              <a:rPr lang="zh-CN" altLang="en-US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（</a:t>
            </a:r>
            <a:r>
              <a:rPr lang="en-US" altLang="zh-CN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rain, fog, storm, flood, </a:t>
            </a:r>
            <a:r>
              <a:rPr lang="en-US" altLang="zh-CN" sz="28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heat, shelter</a:t>
            </a:r>
            <a:r>
              <a:rPr lang="en-US" altLang="zh-CN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, blanket, </a:t>
            </a:r>
            <a:r>
              <a:rPr lang="en-US" altLang="zh-CN" sz="28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spring</a:t>
            </a:r>
            <a:r>
              <a:rPr lang="zh-CN" altLang="en-US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）</a:t>
            </a:r>
            <a:endParaRPr lang="zh-CN" altLang="en-US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14" name="图片 13" descr="src=http-%2F%2F5b0988e595225.cdn.sohucs.com%2Fq_70,c_zoom,w_640%2Fimages%2F20180224%2F8e4c3b9828114509914d3613909fb96b.jpeg&amp;refer=http-%2F%2F5b0988e595225.cdn.sohucs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7373" y="4160026"/>
            <a:ext cx="3167704" cy="21134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84438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339972"/>
          <p:cNvSpPr txBox="1">
            <a:spLocks noChangeArrowheads="1"/>
          </p:cNvSpPr>
          <p:nvPr/>
        </p:nvSpPr>
        <p:spPr bwMode="auto">
          <a:xfrm>
            <a:off x="6286267" y="1157082"/>
            <a:ext cx="2017183" cy="624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465" b="1" dirty="0">
                <a:solidFill>
                  <a:srgbClr val="490509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heating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F14CE366-A998-41F8-8737-D7FDBD62EF18}"/>
              </a:ext>
            </a:extLst>
          </p:cNvPr>
          <p:cNvSpPr/>
          <p:nvPr/>
        </p:nvSpPr>
        <p:spPr>
          <a:xfrm>
            <a:off x="159025" y="23308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10" name="文本框 339972"/>
          <p:cNvSpPr txBox="1">
            <a:spLocks noChangeArrowheads="1"/>
          </p:cNvSpPr>
          <p:nvPr/>
        </p:nvSpPr>
        <p:spPr bwMode="auto">
          <a:xfrm>
            <a:off x="7507752" y="4492630"/>
            <a:ext cx="2852638" cy="6255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465" b="1" dirty="0">
                <a:solidFill>
                  <a:srgbClr val="490509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sheltering 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3418068" y="4492630"/>
            <a:ext cx="87293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We sat in the shade, _________</a:t>
            </a:r>
            <a:r>
              <a:rPr lang="en-US" altLang="zh-CN" sz="3600" b="1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from the sun. 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3418068" y="1181758"/>
            <a:ext cx="856599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You can try ___________</a:t>
            </a:r>
            <a:r>
              <a:rPr lang="en-US" altLang="zh-CN" sz="3600" b="1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up last night’s leftovers. </a:t>
            </a:r>
            <a:endParaRPr lang="en-US" altLang="zh-CN" sz="40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377" y="1076446"/>
            <a:ext cx="2579773" cy="23843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" name="文本框 254978"/>
          <p:cNvSpPr txBox="1">
            <a:spLocks noChangeArrowheads="1"/>
          </p:cNvSpPr>
          <p:nvPr/>
        </p:nvSpPr>
        <p:spPr bwMode="auto">
          <a:xfrm>
            <a:off x="159025" y="119350"/>
            <a:ext cx="12192000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4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名词动化</a:t>
            </a:r>
            <a:r>
              <a:rPr lang="zh-CN" altLang="en-US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（</a:t>
            </a:r>
            <a:r>
              <a:rPr lang="en-US" altLang="zh-CN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rain, fog, storm, flood, </a:t>
            </a:r>
            <a:r>
              <a:rPr lang="en-US" altLang="zh-CN" sz="28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heat, shelter</a:t>
            </a:r>
            <a:r>
              <a:rPr lang="en-US" altLang="zh-CN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, blanket, </a:t>
            </a:r>
            <a:r>
              <a:rPr lang="en-US" altLang="zh-CN" sz="28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spring</a:t>
            </a:r>
            <a:r>
              <a:rPr lang="zh-CN" altLang="en-US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）</a:t>
            </a:r>
            <a:endParaRPr lang="zh-CN" altLang="en-US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13" name="图片 12" descr="src=http-%2F%2F5b0988e595225.cdn.sohucs.com%2Fq_70,c_zoom,w_640%2Fimages%2F20180917%2F9966988a2cef40d1896160887e8b6581.jpeg&amp;refer=http-%2F%2F5b0988e595225.cdn.sohucs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5246" y="4097436"/>
            <a:ext cx="2854544" cy="18866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72788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9" name="文本框 21"/>
          <p:cNvSpPr txBox="1"/>
          <p:nvPr/>
        </p:nvSpPr>
        <p:spPr>
          <a:xfrm>
            <a:off x="4459066" y="2736667"/>
            <a:ext cx="3247361" cy="1225868"/>
          </a:xfrm>
          <a:prstGeom prst="roundRect">
            <a:avLst/>
          </a:prstGeom>
          <a:solidFill>
            <a:srgbClr val="490509"/>
          </a:solidFill>
          <a:ln w="9525">
            <a:noFill/>
          </a:ln>
        </p:spPr>
        <p:txBody>
          <a:bodyPr wrap="none" lIns="91440" tIns="45720" rIns="91440" bIns="45720">
            <a:spAutoFit/>
          </a:bodyPr>
          <a:lstStyle>
            <a:lvl1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defRPr/>
            </a:pPr>
            <a:r>
              <a:rPr lang="en-US" altLang="zh-CN" sz="6600" b="1" dirty="0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provide </a:t>
            </a:r>
            <a:endParaRPr lang="en-US" altLang="zh-CN" sz="6600" b="1" noProof="1">
              <a:solidFill>
                <a:schemeClr val="bg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37A7ECC8-4764-457B-BB89-521AF7614750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40568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3" name="文本框 250882"/>
          <p:cNvSpPr txBox="1"/>
          <p:nvPr/>
        </p:nvSpPr>
        <p:spPr>
          <a:xfrm>
            <a:off x="344310" y="277303"/>
            <a:ext cx="11847690" cy="6555641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n-US" altLang="zh-CN" sz="36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provide</a:t>
            </a:r>
          </a:p>
          <a:p>
            <a:pPr algn="just">
              <a:defRPr/>
            </a:pPr>
            <a:r>
              <a:rPr lang="en-US" altLang="zh-CN" sz="3200" b="1" noProof="1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■ </a:t>
            </a:r>
            <a:r>
              <a:rPr lang="en-US" altLang="zh-CN" sz="3200" b="1" i="1" noProof="1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v </a:t>
            </a:r>
            <a:r>
              <a:rPr lang="zh-CN" altLang="en-US" sz="3200" b="1" noProof="1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提供；供应</a:t>
            </a:r>
            <a:r>
              <a:rPr lang="en-US" altLang="zh-CN" sz="3200" b="1" noProof="1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endParaRPr lang="en-US" altLang="zh-CN" sz="3200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>
              <a:defRPr/>
            </a:pPr>
            <a:endParaRPr lang="en-US" altLang="zh-CN" sz="3200" b="1" noProof="1" smtClean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algn="just">
              <a:defRPr/>
            </a:pPr>
            <a:r>
              <a:rPr lang="en-US" altLang="zh-CN" sz="32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① provide sth for sb:</a:t>
            </a:r>
          </a:p>
          <a:p>
            <a:pPr algn="just">
              <a:lnSpc>
                <a:spcPct val="150000"/>
              </a:lnSpc>
              <a:defRPr/>
            </a:pPr>
            <a:r>
              <a:rPr lang="en-US" altLang="zh-CN" sz="3200" noProof="1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Community schools </a:t>
            </a:r>
            <a:r>
              <a:rPr lang="en-US" altLang="zh-CN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______________________________________</a:t>
            </a:r>
            <a:r>
              <a:rPr lang="en-US" altLang="zh-CN" sz="3200" noProof="1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. </a:t>
            </a:r>
          </a:p>
          <a:p>
            <a:pPr algn="just">
              <a:lnSpc>
                <a:spcPct val="150000"/>
              </a:lnSpc>
              <a:defRPr/>
            </a:pPr>
            <a:r>
              <a:rPr lang="zh-CN" altLang="en-US" sz="3200" noProof="1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社区学校为孩子们</a:t>
            </a:r>
            <a:r>
              <a:rPr lang="zh-CN" altLang="en-US" sz="3200" b="1" noProof="1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提供高质量的教育</a:t>
            </a:r>
            <a:r>
              <a:rPr lang="zh-CN" altLang="en-US" sz="3200" noProof="1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。 </a:t>
            </a:r>
            <a:r>
              <a:rPr lang="zh-CN" altLang="en-US" sz="3200" i="1" noProof="1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人教⑦ </a:t>
            </a:r>
            <a:r>
              <a:rPr lang="en-US" altLang="zh-CN" sz="3200" i="1" noProof="1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– 4</a:t>
            </a:r>
          </a:p>
          <a:p>
            <a:pPr algn="just">
              <a:defRPr/>
            </a:pPr>
            <a:endParaRPr lang="en-US" altLang="zh-CN" sz="3200" noProof="1" smtClean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>
              <a:defRPr/>
            </a:pPr>
            <a:r>
              <a:rPr lang="en-US" altLang="zh-CN" sz="3200" b="1" noProof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② </a:t>
            </a:r>
            <a:r>
              <a:rPr lang="en-US" altLang="zh-CN" sz="3200" b="1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provide sb with sth:</a:t>
            </a:r>
          </a:p>
          <a:p>
            <a:pPr algn="just">
              <a:lnSpc>
                <a:spcPct val="150000"/>
              </a:lnSpc>
              <a:defRPr/>
            </a:pPr>
            <a:r>
              <a:rPr lang="en-US" altLang="zh-CN" sz="3200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My goal is to </a:t>
            </a:r>
            <a:r>
              <a:rPr lang="en-US" altLang="zh-CN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____________________________________________</a:t>
            </a:r>
            <a:r>
              <a:rPr lang="en-US" altLang="zh-CN" sz="3200" noProof="1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. </a:t>
            </a:r>
            <a:endParaRPr lang="en-US" altLang="zh-CN" sz="3200" noProof="1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>
              <a:lnSpc>
                <a:spcPct val="150000"/>
              </a:lnSpc>
              <a:defRPr/>
            </a:pPr>
            <a:r>
              <a:rPr lang="zh-CN" altLang="en-US" sz="3200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我的目标是</a:t>
            </a:r>
            <a:r>
              <a:rPr lang="zh-CN" altLang="en-US" sz="32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为人类提供高质量的生活</a:t>
            </a:r>
            <a:r>
              <a:rPr lang="zh-CN" altLang="en-US" sz="3200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。 </a:t>
            </a:r>
            <a:r>
              <a:rPr lang="zh-CN" altLang="en-US" sz="3200" i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人教② </a:t>
            </a:r>
            <a:r>
              <a:rPr lang="en-US" altLang="zh-CN" sz="3200" i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– 3 </a:t>
            </a:r>
          </a:p>
          <a:p>
            <a:pPr algn="just">
              <a:defRPr/>
            </a:pPr>
            <a:endParaRPr lang="en-US" altLang="zh-CN" sz="3200" noProof="1" smtClean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</p:txBody>
      </p:sp>
      <p:sp>
        <p:nvSpPr>
          <p:cNvPr id="2" name="文本框 260112"/>
          <p:cNvSpPr txBox="1">
            <a:spLocks noChangeArrowheads="1"/>
          </p:cNvSpPr>
          <p:nvPr/>
        </p:nvSpPr>
        <p:spPr bwMode="auto">
          <a:xfrm>
            <a:off x="3161107" y="2416375"/>
            <a:ext cx="883412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provide good-quality education for children</a:t>
            </a:r>
            <a:endParaRPr lang="en-US" altLang="zh-CN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</p:txBody>
      </p:sp>
      <p:sp>
        <p:nvSpPr>
          <p:cNvPr id="7" name="文本框 260112"/>
          <p:cNvSpPr txBox="1">
            <a:spLocks noChangeArrowheads="1"/>
          </p:cNvSpPr>
          <p:nvPr/>
        </p:nvSpPr>
        <p:spPr bwMode="auto">
          <a:xfrm>
            <a:off x="2454650" y="4828382"/>
            <a:ext cx="929742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provide humans with a life of high quality</a:t>
            </a:r>
          </a:p>
        </p:txBody>
      </p:sp>
      <p:sp>
        <p:nvSpPr>
          <p:cNvPr id="9" name="矩形 8">
            <a:extLst>
              <a:ext uri="{FF2B5EF4-FFF2-40B4-BE49-F238E27FC236}">
                <a16:creationId xmlns="" xmlns:a16="http://schemas.microsoft.com/office/drawing/2014/main" id="{AE88C988-4D18-4CD0-8B7F-9193E3B7C118}"/>
              </a:ext>
            </a:extLst>
          </p:cNvPr>
          <p:cNvSpPr/>
          <p:nvPr/>
        </p:nvSpPr>
        <p:spPr>
          <a:xfrm>
            <a:off x="232598" y="136824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1107" y="49810"/>
            <a:ext cx="975362" cy="975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3969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08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08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508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5088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3" name="文本框 250882"/>
          <p:cNvSpPr txBox="1"/>
          <p:nvPr/>
        </p:nvSpPr>
        <p:spPr>
          <a:xfrm>
            <a:off x="344310" y="0"/>
            <a:ext cx="11847690" cy="4370427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en-US" altLang="zh-CN" sz="3600" b="1" noProof="1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provide for sb [</a:t>
            </a:r>
            <a:r>
              <a:rPr lang="zh-CN" altLang="en-US" sz="3600" b="1" noProof="1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正式用语</a:t>
            </a:r>
            <a:r>
              <a:rPr lang="en-US" altLang="zh-CN" sz="3600" b="1" noProof="1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] </a:t>
            </a:r>
            <a:r>
              <a:rPr lang="zh-CN" altLang="en-US" sz="3600" b="1" noProof="1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供养；抚养</a:t>
            </a:r>
            <a:endParaRPr lang="en-US" altLang="zh-CN" sz="3200" noProof="1" smtClean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zh-CN" sz="3200" noProof="1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She needs her new, busy work to </a:t>
            </a:r>
            <a:r>
              <a:rPr lang="en-US" altLang="zh-CN" sz="320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___________________________</a:t>
            </a:r>
            <a:r>
              <a:rPr lang="en-US" altLang="zh-CN" sz="3200" noProof="1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. </a:t>
            </a:r>
          </a:p>
          <a:p>
            <a:pPr>
              <a:defRPr/>
            </a:pPr>
            <a:r>
              <a:rPr lang="zh-CN" altLang="en-US" sz="3200" noProof="1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她需要她繁忙的新工作来</a:t>
            </a:r>
            <a:r>
              <a:rPr lang="zh-CN" altLang="en-US" sz="3200" b="1" noProof="1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养家糊口</a:t>
            </a:r>
            <a:r>
              <a:rPr lang="zh-CN" altLang="en-US" sz="3200" noProof="1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。</a:t>
            </a:r>
            <a:endParaRPr lang="en-US" altLang="zh-CN" sz="3200" noProof="1" smtClean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>
              <a:lnSpc>
                <a:spcPct val="150000"/>
              </a:lnSpc>
              <a:defRPr/>
            </a:pPr>
            <a:endParaRPr lang="en-US" altLang="zh-CN" sz="3200" noProof="1" smtClean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>
              <a:lnSpc>
                <a:spcPct val="150000"/>
              </a:lnSpc>
              <a:defRPr/>
            </a:pPr>
            <a:endParaRPr lang="zh-CN" altLang="en-US" sz="3200" noProof="1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>
              <a:lnSpc>
                <a:spcPct val="150000"/>
              </a:lnSpc>
              <a:defRPr/>
            </a:pPr>
            <a:endParaRPr lang="en-US" altLang="zh-CN" sz="3200" b="1" noProof="1" smtClean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2" name="文本框 260112"/>
          <p:cNvSpPr txBox="1">
            <a:spLocks noChangeArrowheads="1"/>
          </p:cNvSpPr>
          <p:nvPr/>
        </p:nvSpPr>
        <p:spPr bwMode="auto">
          <a:xfrm>
            <a:off x="6133171" y="963340"/>
            <a:ext cx="452414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provide for her family</a:t>
            </a:r>
            <a:endParaRPr lang="en-US" altLang="zh-CN" sz="36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="" xmlns:a16="http://schemas.microsoft.com/office/drawing/2014/main" id="{AE88C988-4D18-4CD0-8B7F-9193E3B7C118}"/>
              </a:ext>
            </a:extLst>
          </p:cNvPr>
          <p:cNvSpPr/>
          <p:nvPr/>
        </p:nvSpPr>
        <p:spPr>
          <a:xfrm>
            <a:off x="232598" y="136824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1107" y="49810"/>
            <a:ext cx="975362" cy="975362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247961" y="4828752"/>
            <a:ext cx="9471824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【</a:t>
            </a:r>
            <a:r>
              <a:rPr lang="zh-CN" altLang="en-US" sz="3600" b="1" dirty="0">
                <a:solidFill>
                  <a:srgbClr val="490509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拓展</a:t>
            </a: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】</a:t>
            </a:r>
          </a:p>
          <a:p>
            <a:pPr>
              <a:lnSpc>
                <a:spcPct val="150000"/>
              </a:lnSpc>
            </a:pPr>
            <a:r>
              <a:rPr lang="zh-CN" altLang="en-US" sz="3600" b="1" dirty="0" smtClean="0">
                <a:solidFill>
                  <a:srgbClr val="490509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 provided </a:t>
            </a:r>
            <a:r>
              <a:rPr lang="zh-CN" altLang="en-US" sz="3600" b="1" dirty="0">
                <a:solidFill>
                  <a:srgbClr val="490509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(that) </a:t>
            </a:r>
            <a:r>
              <a:rPr lang="zh-CN" altLang="en-US" sz="3600" b="1" i="1" dirty="0">
                <a:solidFill>
                  <a:srgbClr val="490509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conj </a:t>
            </a:r>
            <a:r>
              <a:rPr lang="zh-CN" altLang="en-US" sz="3600" b="1" dirty="0">
                <a:solidFill>
                  <a:srgbClr val="490509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只要；假若 </a:t>
            </a:r>
            <a:r>
              <a:rPr lang="zh-CN" altLang="en-US" sz="3600" b="1" dirty="0">
                <a:solidFill>
                  <a:srgbClr val="843C0C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(= providing)</a:t>
            </a:r>
            <a:endParaRPr lang="zh-CN" altLang="en-US" sz="3600" dirty="0">
              <a:solidFill>
                <a:srgbClr val="843C0C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95633" y="2480406"/>
            <a:ext cx="10193816" cy="270843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en-US" altLang="zh-CN" sz="3600" b="1" noProof="1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provide for sth [</a:t>
            </a:r>
            <a:r>
              <a:rPr lang="zh-CN" altLang="en-US" sz="3600" b="1" noProof="1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正式用语</a:t>
            </a:r>
            <a:r>
              <a:rPr lang="en-US" altLang="zh-CN" sz="3600" b="1" noProof="1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] </a:t>
            </a:r>
            <a:r>
              <a:rPr lang="zh-CN" altLang="en-US" sz="3600" b="1" noProof="1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为</a:t>
            </a:r>
            <a:r>
              <a:rPr lang="en-US" altLang="zh-CN" sz="3600" b="1" noProof="1" smtClean="0">
                <a:solidFill>
                  <a:srgbClr val="490509"/>
                </a:solidFill>
                <a:latin typeface="华文仿宋" pitchFamily="2" charset="-122"/>
                <a:ea typeface="华文仿宋" pitchFamily="2" charset="-122"/>
                <a:cs typeface="Times New Roman" panose="02020603050405020304" pitchFamily="18" charset="0"/>
                <a:sym typeface="Wingdings" panose="05000000000000000000" pitchFamily="2" charset="2"/>
              </a:rPr>
              <a:t>……</a:t>
            </a:r>
            <a:r>
              <a:rPr lang="zh-CN" altLang="en-US" sz="3600" b="1" noProof="1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作准备；防备</a:t>
            </a:r>
            <a:endParaRPr lang="en-US" altLang="zh-CN" sz="3600" b="1" noProof="1" smtClean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algn="just">
              <a:lnSpc>
                <a:spcPct val="150000"/>
              </a:lnSpc>
              <a:defRPr/>
            </a:pPr>
            <a:r>
              <a:rPr lang="en-US" altLang="zh-CN" sz="3200" noProof="1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Commanders failed to ______________________________.</a:t>
            </a:r>
          </a:p>
          <a:p>
            <a:pPr algn="just">
              <a:defRPr/>
            </a:pPr>
            <a:r>
              <a:rPr lang="zh-CN" altLang="en-US" sz="3200" noProof="1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指挥官们没能</a:t>
            </a:r>
            <a:r>
              <a:rPr lang="zh-CN" altLang="en-US" sz="3200" b="1" noProof="1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防备海上袭击</a:t>
            </a:r>
            <a:r>
              <a:rPr lang="zh-CN" altLang="en-US" sz="3200" noProof="1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。</a:t>
            </a:r>
            <a:endParaRPr lang="en-US" altLang="zh-CN" sz="3200" noProof="1" smtClean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algn="just">
              <a:defRPr/>
            </a:pPr>
            <a:endParaRPr lang="en-US" altLang="zh-CN" sz="3600" b="1" noProof="1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221054" y="3360080"/>
            <a:ext cx="578491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b="1" noProof="1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provide for an attack by sea</a:t>
            </a:r>
            <a:endParaRPr lang="zh-CN" altLang="en-US" sz="36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2959435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08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08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文本框 281604"/>
          <p:cNvSpPr txBox="1">
            <a:spLocks noChangeArrowheads="1"/>
          </p:cNvSpPr>
          <p:nvPr/>
        </p:nvSpPr>
        <p:spPr bwMode="auto">
          <a:xfrm>
            <a:off x="-331091" y="-79040"/>
            <a:ext cx="4409909" cy="9130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5335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5335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备考指导</a:t>
            </a:r>
            <a:r>
              <a:rPr lang="en-US" altLang="zh-CN" sz="5335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】</a:t>
            </a:r>
            <a:endParaRPr lang="zh-CN" altLang="en-US" sz="5335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4820" name="文本框 2"/>
          <p:cNvSpPr txBox="1">
            <a:spLocks noChangeArrowheads="1"/>
          </p:cNvSpPr>
          <p:nvPr/>
        </p:nvSpPr>
        <p:spPr bwMode="auto">
          <a:xfrm>
            <a:off x="239184" y="857116"/>
            <a:ext cx="11952816" cy="378565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p</a:t>
            </a:r>
            <a:r>
              <a:rPr lang="en-US" altLang="zh-CN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rovide</a:t>
            </a:r>
          </a:p>
          <a:p>
            <a:pPr algn="just">
              <a:lnSpc>
                <a:spcPct val="150000"/>
              </a:lnSpc>
            </a:pPr>
            <a:r>
              <a:rPr lang="en-US" altLang="zh-CN" sz="3200" b="1" i="1" dirty="0" err="1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vt</a:t>
            </a:r>
            <a:r>
              <a:rPr lang="en-US" altLang="zh-CN" sz="3200" b="1" i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提供；供应</a:t>
            </a:r>
          </a:p>
          <a:p>
            <a:pPr algn="just"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endParaRPr lang="zh-CN" altLang="en-US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>
              <a:lnSpc>
                <a:spcPct val="150000"/>
              </a:lnSpc>
              <a:buFont typeface="Wingdings 2" pitchFamily="18" charset="2"/>
              <a:buChar char="è"/>
            </a:pPr>
            <a:r>
              <a:rPr lang="en-US" altLang="zh-CN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provide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及其搭配在高考各题型中均有出现，为完形词汇，且</a:t>
            </a:r>
            <a:r>
              <a:rPr lang="zh-CN" altLang="en-US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在</a:t>
            </a:r>
            <a:endParaRPr lang="en-US" altLang="zh-CN" sz="3200" b="1" dirty="0" smtClean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   </a:t>
            </a:r>
            <a:r>
              <a:rPr lang="zh-CN" altLang="en-US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写作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中考频较高。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6638" y="3998"/>
            <a:ext cx="975362" cy="975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7791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8" name="文本框 339973"/>
          <p:cNvSpPr txBox="1">
            <a:spLocks noChangeArrowheads="1"/>
          </p:cNvSpPr>
          <p:nvPr/>
        </p:nvSpPr>
        <p:spPr bwMode="auto">
          <a:xfrm>
            <a:off x="378009" y="1307542"/>
            <a:ext cx="11972925" cy="93871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32798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571500" indent="-571500" algn="just">
              <a:buFont typeface="Wingdings" panose="05000000000000000000" pitchFamily="2" charset="2"/>
              <a:buChar char="²"/>
            </a:pP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逐渐变弱；逐渐降低 </a:t>
            </a:r>
            <a:r>
              <a:rPr lang="en-US" altLang="zh-CN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_______________</a:t>
            </a:r>
          </a:p>
          <a:p>
            <a:pPr marL="457200" indent="-457200" algn="just">
              <a:buFont typeface="Wingdings" panose="05000000000000000000" pitchFamily="2" charset="2"/>
              <a:buChar char="²"/>
            </a:pPr>
            <a:endParaRPr lang="zh-CN" altLang="en-US" sz="3200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 algn="just">
              <a:buFont typeface="Wingdings" panose="05000000000000000000" pitchFamily="2" charset="2"/>
              <a:buChar char="²"/>
            </a:pPr>
            <a:r>
              <a:rPr lang="zh-CN" altLang="en-US" sz="36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altLang="zh-CN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(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把</a:t>
            </a:r>
            <a:r>
              <a:rPr lang="en-US" altLang="zh-CN" sz="3600" b="1" dirty="0">
                <a:latin typeface="宋体" pitchFamily="2" charset="-122"/>
                <a:cs typeface="Times New Roman" panose="02020603050405020304" pitchFamily="18" charset="0"/>
                <a:sym typeface="Wingdings" panose="05000000000000000000" pitchFamily="2" charset="2"/>
              </a:rPr>
              <a:t>…</a:t>
            </a:r>
            <a:r>
              <a:rPr lang="en-US" altLang="zh-CN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) 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烧成</a:t>
            </a:r>
            <a:r>
              <a:rPr lang="zh-CN" altLang="en-US" sz="3600" b="1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平地</a:t>
            </a:r>
            <a:r>
              <a:rPr lang="en-US" altLang="zh-CN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_________________________</a:t>
            </a:r>
          </a:p>
          <a:p>
            <a:pPr marL="457200" indent="-457200" algn="just">
              <a:buFont typeface="Wingdings" panose="05000000000000000000" pitchFamily="2" charset="2"/>
              <a:buChar char="²"/>
            </a:pPr>
            <a:endParaRPr lang="zh-CN" altLang="en-US" sz="3600" b="1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 algn="just">
              <a:buFont typeface="Wingdings" panose="05000000000000000000" pitchFamily="2" charset="2"/>
              <a:buChar char="²"/>
            </a:pPr>
            <a:r>
              <a:rPr lang="zh-CN" altLang="en-US" sz="36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zh-CN" altLang="en-US" sz="3600" b="1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给</a:t>
            </a:r>
            <a:r>
              <a:rPr lang="en-US" altLang="zh-CN" sz="3600" b="1" dirty="0">
                <a:latin typeface="宋体" pitchFamily="2" charset="-122"/>
                <a:cs typeface="Times New Roman" panose="02020603050405020304" pitchFamily="18" charset="0"/>
                <a:sym typeface="Wingdings" panose="05000000000000000000" pitchFamily="2" charset="2"/>
              </a:rPr>
              <a:t>…</a:t>
            </a:r>
            <a:r>
              <a:rPr lang="zh-CN" altLang="en-US" sz="3600" b="1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提供</a:t>
            </a:r>
            <a:r>
              <a:rPr lang="en-US" altLang="zh-CN" sz="3600" b="1" dirty="0">
                <a:latin typeface="宋体" pitchFamily="2" charset="-122"/>
                <a:cs typeface="Times New Roman" panose="02020603050405020304" pitchFamily="18" charset="0"/>
                <a:sym typeface="Wingdings" panose="05000000000000000000" pitchFamily="2" charset="2"/>
              </a:rPr>
              <a:t>… </a:t>
            </a:r>
            <a:r>
              <a:rPr lang="en-US" altLang="zh-CN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___________________________________</a:t>
            </a:r>
            <a:endParaRPr lang="en-US" altLang="zh-CN" sz="3200" dirty="0" smtClean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 algn="just">
              <a:buFont typeface="Wingdings" panose="05000000000000000000" pitchFamily="2" charset="2"/>
              <a:buChar char="²"/>
            </a:pPr>
            <a:endParaRPr lang="en-US" altLang="zh-CN" sz="36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 algn="just">
              <a:buFont typeface="Wingdings" panose="05000000000000000000" pitchFamily="2" charset="2"/>
              <a:buChar char="²"/>
            </a:pPr>
            <a:r>
              <a:rPr lang="zh-CN" altLang="en-US" sz="36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zh-CN" altLang="en-US" sz="3600" b="1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患病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；</a:t>
            </a:r>
            <a:r>
              <a:rPr lang="zh-CN" altLang="en-US" sz="3600" b="1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受</a:t>
            </a:r>
            <a:r>
              <a:rPr lang="en-US" altLang="zh-CN" sz="3600" b="1" dirty="0">
                <a:latin typeface="宋体" pitchFamily="2" charset="-122"/>
                <a:cs typeface="Times New Roman" panose="02020603050405020304" pitchFamily="18" charset="0"/>
                <a:sym typeface="Wingdings" panose="05000000000000000000" pitchFamily="2" charset="2"/>
              </a:rPr>
              <a:t>…</a:t>
            </a:r>
            <a:r>
              <a:rPr lang="zh-CN" altLang="en-US" sz="3600" b="1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苦</a:t>
            </a:r>
            <a:r>
              <a:rPr lang="en-US" altLang="zh-CN" sz="36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____________________</a:t>
            </a:r>
          </a:p>
          <a:p>
            <a:pPr marL="457200" indent="-457200" algn="just">
              <a:buFont typeface="Wingdings" panose="05000000000000000000" pitchFamily="2" charset="2"/>
              <a:buChar char="²"/>
            </a:pPr>
            <a:endParaRPr lang="en-US" altLang="zh-CN" sz="36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 algn="just">
              <a:buFont typeface="Wingdings" panose="05000000000000000000" pitchFamily="2" charset="2"/>
              <a:buChar char="²"/>
            </a:pPr>
            <a:r>
              <a:rPr lang="zh-CN" altLang="en-US" sz="36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zh-CN" altLang="en-US" sz="36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搜寻</a:t>
            </a:r>
            <a:r>
              <a:rPr lang="en-US" altLang="zh-CN" sz="36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____________________</a:t>
            </a:r>
            <a:endParaRPr lang="en-US" altLang="zh-CN" sz="36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 algn="just">
              <a:buFont typeface="Wingdings" panose="05000000000000000000" pitchFamily="2" charset="2"/>
              <a:buChar char="²"/>
            </a:pPr>
            <a:endParaRPr lang="en-US" altLang="zh-CN" sz="36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 algn="just">
              <a:buFont typeface="Wingdings" panose="05000000000000000000" pitchFamily="2" charset="2"/>
              <a:buChar char="²"/>
            </a:pPr>
            <a:endParaRPr lang="en-US" altLang="zh-CN" sz="3600" dirty="0" smtClean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 algn="just">
              <a:buFont typeface="Wingdings" panose="05000000000000000000" pitchFamily="2" charset="2"/>
              <a:buChar char="²"/>
            </a:pPr>
            <a:endParaRPr lang="en-US" altLang="zh-CN" sz="3600" dirty="0" smtClean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 algn="just">
              <a:buFont typeface="Wingdings" panose="05000000000000000000" pitchFamily="2" charset="2"/>
              <a:buChar char="²"/>
            </a:pPr>
            <a:endParaRPr lang="en-US" altLang="zh-CN" sz="36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 algn="just">
              <a:buFont typeface="Wingdings" panose="05000000000000000000" pitchFamily="2" charset="2"/>
              <a:buChar char="²"/>
            </a:pPr>
            <a:endParaRPr lang="en-US" altLang="zh-CN" sz="3600" dirty="0" smtClean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 algn="just">
              <a:buFont typeface="Wingdings" panose="05000000000000000000" pitchFamily="2" charset="2"/>
              <a:buChar char="²"/>
            </a:pPr>
            <a:endParaRPr lang="en-US" altLang="zh-CN" sz="36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algn="just"/>
            <a:r>
              <a:rPr lang="zh-CN" altLang="en-US" sz="36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</a:p>
          <a:p>
            <a:pPr marL="457200" indent="-457200" algn="just">
              <a:buFont typeface="Wingdings" panose="05000000000000000000" pitchFamily="2" charset="2"/>
              <a:buChar char="²"/>
            </a:pP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3" name="文本框 339972"/>
          <p:cNvSpPr txBox="1">
            <a:spLocks noChangeArrowheads="1"/>
          </p:cNvSpPr>
          <p:nvPr/>
        </p:nvSpPr>
        <p:spPr bwMode="auto">
          <a:xfrm>
            <a:off x="5674548" y="1312680"/>
            <a:ext cx="598112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die down </a:t>
            </a:r>
          </a:p>
        </p:txBody>
      </p:sp>
      <p:sp>
        <p:nvSpPr>
          <p:cNvPr id="7" name="矩形 6">
            <a:extLst>
              <a:ext uri="{FF2B5EF4-FFF2-40B4-BE49-F238E27FC236}">
                <a16:creationId xmlns="" xmlns:a16="http://schemas.microsoft.com/office/drawing/2014/main" id="{3B212322-F528-4A81-87E1-8EAC7B3D33B5}"/>
              </a:ext>
            </a:extLst>
          </p:cNvPr>
          <p:cNvSpPr/>
          <p:nvPr/>
        </p:nvSpPr>
        <p:spPr>
          <a:xfrm>
            <a:off x="138004" y="85725"/>
            <a:ext cx="11923437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8" name="文本框 339972"/>
          <p:cNvSpPr txBox="1">
            <a:spLocks noChangeArrowheads="1"/>
          </p:cNvSpPr>
          <p:nvPr/>
        </p:nvSpPr>
        <p:spPr bwMode="auto">
          <a:xfrm>
            <a:off x="3518576" y="3429762"/>
            <a:ext cx="656109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supply </a:t>
            </a:r>
            <a:r>
              <a:rPr lang="en-US" altLang="zh-CN" sz="3200" b="1" dirty="0" err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sb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with </a:t>
            </a:r>
            <a:r>
              <a:rPr lang="en-US" altLang="zh-CN" sz="3200" b="1" dirty="0" err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sth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/ supply </a:t>
            </a:r>
            <a:r>
              <a:rPr lang="en-US" altLang="zh-CN" sz="3200" b="1" dirty="0" err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sth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to </a:t>
            </a:r>
            <a:r>
              <a:rPr lang="en-US" altLang="zh-CN" sz="3200" b="1" dirty="0" err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sb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endParaRPr lang="zh-CN" altLang="en-US" sz="3200" b="1" dirty="0">
              <a:solidFill>
                <a:srgbClr val="490509"/>
              </a:solidFill>
            </a:endParaRPr>
          </a:p>
        </p:txBody>
      </p:sp>
      <p:sp>
        <p:nvSpPr>
          <p:cNvPr id="9" name="文本框 339972"/>
          <p:cNvSpPr txBox="1">
            <a:spLocks noChangeArrowheads="1"/>
          </p:cNvSpPr>
          <p:nvPr/>
        </p:nvSpPr>
        <p:spPr bwMode="auto">
          <a:xfrm>
            <a:off x="4333680" y="4567499"/>
            <a:ext cx="406158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suffer from </a:t>
            </a:r>
          </a:p>
        </p:txBody>
      </p:sp>
      <p:sp>
        <p:nvSpPr>
          <p:cNvPr id="10" name="文本框 339972"/>
          <p:cNvSpPr txBox="1">
            <a:spLocks noChangeArrowheads="1"/>
          </p:cNvSpPr>
          <p:nvPr/>
        </p:nvSpPr>
        <p:spPr bwMode="auto">
          <a:xfrm>
            <a:off x="4844539" y="2414904"/>
            <a:ext cx="468299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burn (...) to the ground </a:t>
            </a:r>
            <a:endParaRPr lang="zh-CN" altLang="en-US" sz="3200" b="1" dirty="0">
              <a:solidFill>
                <a:srgbClr val="490509"/>
              </a:solidFill>
            </a:endParaRPr>
          </a:p>
        </p:txBody>
      </p:sp>
      <p:sp>
        <p:nvSpPr>
          <p:cNvPr id="14" name="文本框 254978"/>
          <p:cNvSpPr txBox="1">
            <a:spLocks noChangeArrowheads="1"/>
          </p:cNvSpPr>
          <p:nvPr/>
        </p:nvSpPr>
        <p:spPr bwMode="auto">
          <a:xfrm>
            <a:off x="159025" y="121018"/>
            <a:ext cx="12192000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4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其他</a:t>
            </a:r>
            <a:r>
              <a:rPr lang="zh-CN" altLang="en-US" sz="44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词块</a:t>
            </a:r>
            <a:endParaRPr lang="zh-CN" altLang="en-US" sz="40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2" name="文本框 339972"/>
          <p:cNvSpPr txBox="1">
            <a:spLocks noChangeArrowheads="1"/>
          </p:cNvSpPr>
          <p:nvPr/>
        </p:nvSpPr>
        <p:spPr bwMode="auto">
          <a:xfrm>
            <a:off x="2924048" y="5705236"/>
            <a:ext cx="406158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search for 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2104" y="4240975"/>
            <a:ext cx="3447183" cy="229812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2237331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8" name="文本框 339973"/>
          <p:cNvSpPr txBox="1">
            <a:spLocks noChangeArrowheads="1"/>
          </p:cNvSpPr>
          <p:nvPr/>
        </p:nvSpPr>
        <p:spPr bwMode="auto">
          <a:xfrm>
            <a:off x="378009" y="1307542"/>
            <a:ext cx="11972925" cy="93871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32798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571500" indent="-571500" algn="just">
              <a:buFont typeface="Wingdings" panose="05000000000000000000" pitchFamily="2" charset="2"/>
              <a:buChar char="²"/>
            </a:pP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营救某人；给某人</a:t>
            </a:r>
            <a:r>
              <a:rPr lang="zh-CN" altLang="en-US" sz="3600" b="1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救急</a:t>
            </a:r>
            <a:r>
              <a:rPr lang="en-US" altLang="zh-CN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________________________</a:t>
            </a:r>
          </a:p>
          <a:p>
            <a:pPr marL="457200" indent="-457200" algn="just">
              <a:buFont typeface="Wingdings" panose="05000000000000000000" pitchFamily="2" charset="2"/>
              <a:buChar char="²"/>
            </a:pPr>
            <a:endParaRPr lang="zh-CN" altLang="en-US" sz="3200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 algn="just">
              <a:buFont typeface="Wingdings" panose="05000000000000000000" pitchFamily="2" charset="2"/>
              <a:buChar char="²"/>
            </a:pPr>
            <a:r>
              <a:rPr lang="zh-CN" altLang="en-US" sz="36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zh-CN" altLang="en-US" sz="3600" b="1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因此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；因为 </a:t>
            </a:r>
            <a:r>
              <a:rPr lang="en-US" altLang="zh-CN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(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某事</a:t>
            </a:r>
            <a:r>
              <a:rPr lang="en-US" altLang="zh-CN" sz="3600" b="1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)</a:t>
            </a:r>
            <a:r>
              <a:rPr lang="en-US" altLang="zh-CN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_____________________________</a:t>
            </a:r>
          </a:p>
          <a:p>
            <a:pPr marL="457200" indent="-457200" algn="just">
              <a:buFont typeface="Wingdings" panose="05000000000000000000" pitchFamily="2" charset="2"/>
              <a:buChar char="²"/>
            </a:pPr>
            <a:endParaRPr lang="zh-CN" altLang="en-US" sz="3600" b="1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 algn="just">
              <a:buFont typeface="Wingdings" panose="05000000000000000000" pitchFamily="2" charset="2"/>
              <a:buChar char="²"/>
            </a:pPr>
            <a:r>
              <a:rPr lang="en-US" altLang="zh-CN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(</a:t>
            </a:r>
            <a:r>
              <a:rPr lang="zh-CN" altLang="en-US" sz="3600" b="1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风</a:t>
            </a:r>
            <a:r>
              <a:rPr lang="en-US" altLang="zh-CN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)</a:t>
            </a:r>
            <a:r>
              <a:rPr lang="zh-CN" altLang="en-US" sz="3600" b="1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变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大</a:t>
            </a:r>
            <a:r>
              <a:rPr lang="zh-CN" altLang="en-US" sz="3600" b="1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；取回</a:t>
            </a:r>
            <a:r>
              <a:rPr lang="zh-CN" altLang="en-US" sz="3600" b="1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；恢复；提高</a:t>
            </a:r>
            <a:r>
              <a:rPr lang="en-US" altLang="zh-CN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_______________</a:t>
            </a:r>
          </a:p>
          <a:p>
            <a:pPr marL="457200" indent="-457200" algn="just">
              <a:buFont typeface="Wingdings" panose="05000000000000000000" pitchFamily="2" charset="2"/>
              <a:buChar char="²"/>
            </a:pPr>
            <a:endParaRPr lang="en-US" altLang="zh-CN" sz="36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 algn="just">
              <a:buFont typeface="Wingdings" panose="05000000000000000000" pitchFamily="2" charset="2"/>
              <a:buChar char="²"/>
            </a:pPr>
            <a:r>
              <a:rPr lang="zh-CN" altLang="en-US" sz="36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zh-CN" altLang="en-US" sz="3600" b="1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毁了我的好心情</a:t>
            </a:r>
            <a:r>
              <a:rPr lang="en-US" altLang="zh-CN" sz="36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____________________</a:t>
            </a:r>
          </a:p>
          <a:p>
            <a:pPr marL="457200" indent="-457200" algn="just">
              <a:buFont typeface="Wingdings" panose="05000000000000000000" pitchFamily="2" charset="2"/>
              <a:buChar char="²"/>
            </a:pPr>
            <a:endParaRPr lang="en-US" altLang="zh-CN" sz="36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algn="just"/>
            <a:endParaRPr lang="en-US" altLang="zh-CN" sz="36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 algn="just">
              <a:buFont typeface="Wingdings" panose="05000000000000000000" pitchFamily="2" charset="2"/>
              <a:buChar char="²"/>
            </a:pPr>
            <a:endParaRPr lang="en-US" altLang="zh-CN" sz="36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 algn="just">
              <a:buFont typeface="Wingdings" panose="05000000000000000000" pitchFamily="2" charset="2"/>
              <a:buChar char="²"/>
            </a:pPr>
            <a:endParaRPr lang="en-US" altLang="zh-CN" sz="3600" dirty="0" smtClean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 algn="just">
              <a:buFont typeface="Wingdings" panose="05000000000000000000" pitchFamily="2" charset="2"/>
              <a:buChar char="²"/>
            </a:pPr>
            <a:endParaRPr lang="en-US" altLang="zh-CN" sz="3600" dirty="0" smtClean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 algn="just">
              <a:buFont typeface="Wingdings" panose="05000000000000000000" pitchFamily="2" charset="2"/>
              <a:buChar char="²"/>
            </a:pPr>
            <a:endParaRPr lang="en-US" altLang="zh-CN" sz="36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 algn="just">
              <a:buFont typeface="Wingdings" panose="05000000000000000000" pitchFamily="2" charset="2"/>
              <a:buChar char="²"/>
            </a:pPr>
            <a:endParaRPr lang="en-US" altLang="zh-CN" sz="3600" dirty="0" smtClean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457200" indent="-457200" algn="just">
              <a:buFont typeface="Wingdings" panose="05000000000000000000" pitchFamily="2" charset="2"/>
              <a:buChar char="²"/>
            </a:pPr>
            <a:endParaRPr lang="en-US" altLang="zh-CN" sz="36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algn="just"/>
            <a:r>
              <a:rPr lang="zh-CN" altLang="en-US" sz="36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</a:p>
          <a:p>
            <a:pPr marL="457200" indent="-457200" algn="just">
              <a:buFont typeface="Wingdings" panose="05000000000000000000" pitchFamily="2" charset="2"/>
              <a:buChar char="²"/>
            </a:pP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3" name="文本框 339972"/>
          <p:cNvSpPr txBox="1">
            <a:spLocks noChangeArrowheads="1"/>
          </p:cNvSpPr>
          <p:nvPr/>
        </p:nvSpPr>
        <p:spPr bwMode="auto">
          <a:xfrm>
            <a:off x="5766205" y="1326510"/>
            <a:ext cx="598112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come to the / </a:t>
            </a:r>
            <a:r>
              <a:rPr lang="en-US" altLang="zh-CN" sz="3200" b="1" dirty="0" err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sb’s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rescue </a:t>
            </a:r>
          </a:p>
        </p:txBody>
      </p:sp>
      <p:sp>
        <p:nvSpPr>
          <p:cNvPr id="7" name="矩形 6">
            <a:extLst>
              <a:ext uri="{FF2B5EF4-FFF2-40B4-BE49-F238E27FC236}">
                <a16:creationId xmlns="" xmlns:a16="http://schemas.microsoft.com/office/drawing/2014/main" id="{3B212322-F528-4A81-87E1-8EAC7B3D33B5}"/>
              </a:ext>
            </a:extLst>
          </p:cNvPr>
          <p:cNvSpPr/>
          <p:nvPr/>
        </p:nvSpPr>
        <p:spPr>
          <a:xfrm>
            <a:off x="138004" y="85725"/>
            <a:ext cx="11923437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8" name="文本框 339972"/>
          <p:cNvSpPr txBox="1">
            <a:spLocks noChangeArrowheads="1"/>
          </p:cNvSpPr>
          <p:nvPr/>
        </p:nvSpPr>
        <p:spPr bwMode="auto">
          <a:xfrm>
            <a:off x="7686539" y="3507893"/>
            <a:ext cx="656109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p</a:t>
            </a:r>
            <a:r>
              <a:rPr lang="en-US" altLang="zh-CN" sz="32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ick up</a:t>
            </a:r>
            <a:endParaRPr lang="en-US" altLang="zh-CN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9" name="文本框 339972"/>
          <p:cNvSpPr txBox="1">
            <a:spLocks noChangeArrowheads="1"/>
          </p:cNvSpPr>
          <p:nvPr/>
        </p:nvSpPr>
        <p:spPr bwMode="auto">
          <a:xfrm>
            <a:off x="4333680" y="4567499"/>
            <a:ext cx="406158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ruin my good mood</a:t>
            </a:r>
          </a:p>
        </p:txBody>
      </p:sp>
      <p:sp>
        <p:nvSpPr>
          <p:cNvPr id="10" name="文本框 339972"/>
          <p:cNvSpPr txBox="1">
            <a:spLocks noChangeArrowheads="1"/>
          </p:cNvSpPr>
          <p:nvPr/>
        </p:nvSpPr>
        <p:spPr bwMode="auto">
          <a:xfrm>
            <a:off x="5553356" y="2368457"/>
            <a:ext cx="756723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as a consequence (of </a:t>
            </a:r>
            <a:r>
              <a:rPr lang="en-US" altLang="zh-CN" sz="3200" b="1" dirty="0" err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sth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) </a:t>
            </a:r>
          </a:p>
        </p:txBody>
      </p:sp>
      <p:sp>
        <p:nvSpPr>
          <p:cNvPr id="14" name="文本框 254978"/>
          <p:cNvSpPr txBox="1">
            <a:spLocks noChangeArrowheads="1"/>
          </p:cNvSpPr>
          <p:nvPr/>
        </p:nvSpPr>
        <p:spPr bwMode="auto">
          <a:xfrm>
            <a:off x="159025" y="121018"/>
            <a:ext cx="12192000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4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其他</a:t>
            </a:r>
            <a:r>
              <a:rPr lang="zh-CN" altLang="en-US" sz="44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词块</a:t>
            </a:r>
            <a:endParaRPr lang="zh-CN" altLang="en-US" sz="40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2630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0591d928-a538-4509-a70d-7ec708a78a80}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wrap="none">
        <a:spAutoFit/>
      </a:bodyPr>
      <a:lstStyle>
        <a:defPPr algn="l">
          <a:defRPr sz="2400" dirty="0" smtClean="0">
            <a:solidFill>
              <a:srgbClr val="FFCC66"/>
            </a:solidFill>
            <a:latin typeface="迷你简卡通" panose="03000509000000000000" pitchFamily="65" charset="-122"/>
            <a:ea typeface="迷你简卡通" panose="03000509000000000000" pitchFamily="65" charset="-122"/>
          </a:defRPr>
        </a:defPPr>
      </a:lstStyle>
    </a:sp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1467</TotalTime>
  <Words>1090</Words>
  <Application>Microsoft Office PowerPoint</Application>
  <PresentationFormat>自定义</PresentationFormat>
  <Paragraphs>181</Paragraphs>
  <Slides>24</Slides>
  <Notes>18</Notes>
  <HiddenSlides>5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25" baseType="lpstr"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zwl</cp:lastModifiedBy>
  <cp:revision>283</cp:revision>
  <dcterms:created xsi:type="dcterms:W3CDTF">2017-08-21T08:41:36Z</dcterms:created>
  <dcterms:modified xsi:type="dcterms:W3CDTF">2021-03-05T02:19:46Z</dcterms:modified>
</cp:coreProperties>
</file>